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96" r:id="rId3"/>
    <p:sldId id="297" r:id="rId4"/>
    <p:sldId id="353" r:id="rId5"/>
    <p:sldId id="298" r:id="rId6"/>
    <p:sldId id="299" r:id="rId7"/>
    <p:sldId id="339" r:id="rId8"/>
    <p:sldId id="300" r:id="rId9"/>
    <p:sldId id="344" r:id="rId10"/>
    <p:sldId id="354" r:id="rId11"/>
    <p:sldId id="331" r:id="rId12"/>
    <p:sldId id="301" r:id="rId13"/>
    <p:sldId id="352" r:id="rId14"/>
    <p:sldId id="346" r:id="rId15"/>
    <p:sldId id="330" r:id="rId16"/>
    <p:sldId id="302" r:id="rId17"/>
    <p:sldId id="326" r:id="rId18"/>
    <p:sldId id="303" r:id="rId19"/>
    <p:sldId id="342" r:id="rId20"/>
    <p:sldId id="332" r:id="rId21"/>
    <p:sldId id="304" r:id="rId22"/>
    <p:sldId id="305" r:id="rId23"/>
    <p:sldId id="306" r:id="rId24"/>
    <p:sldId id="329" r:id="rId25"/>
    <p:sldId id="307" r:id="rId26"/>
    <p:sldId id="308" r:id="rId27"/>
    <p:sldId id="337" r:id="rId28"/>
    <p:sldId id="309" r:id="rId29"/>
    <p:sldId id="310" r:id="rId30"/>
    <p:sldId id="327" r:id="rId31"/>
    <p:sldId id="340" r:id="rId32"/>
    <p:sldId id="313" r:id="rId33"/>
    <p:sldId id="317" r:id="rId34"/>
    <p:sldId id="341" r:id="rId35"/>
    <p:sldId id="314" r:id="rId36"/>
    <p:sldId id="315" r:id="rId37"/>
    <p:sldId id="347" r:id="rId38"/>
    <p:sldId id="316" r:id="rId39"/>
    <p:sldId id="311" r:id="rId40"/>
    <p:sldId id="318" r:id="rId41"/>
    <p:sldId id="312" r:id="rId42"/>
    <p:sldId id="322" r:id="rId43"/>
    <p:sldId id="319" r:id="rId44"/>
    <p:sldId id="321" r:id="rId45"/>
    <p:sldId id="293" r:id="rId46"/>
    <p:sldId id="348" r:id="rId47"/>
    <p:sldId id="325" r:id="rId48"/>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65130D"/>
    <a:srgbClr val="EBF9D9"/>
    <a:srgbClr val="E3DE00"/>
    <a:srgbClr val="FFFF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4B14102-347F-412D-A6EF-964808D512C3}"/>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cs typeface="Arial" pitchFamily="34" charset="0"/>
              </a:defRPr>
            </a:lvl1pPr>
          </a:lstStyle>
          <a:p>
            <a:pPr>
              <a:defRPr/>
            </a:pPr>
            <a:endParaRPr lang="en-AU"/>
          </a:p>
        </p:txBody>
      </p:sp>
      <p:sp>
        <p:nvSpPr>
          <p:cNvPr id="5123" name="Rectangle 3">
            <a:extLst>
              <a:ext uri="{FF2B5EF4-FFF2-40B4-BE49-F238E27FC236}">
                <a16:creationId xmlns:a16="http://schemas.microsoft.com/office/drawing/2014/main" id="{3DEFE0B8-2970-4814-9CF4-93F084A7E134}"/>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Arial" pitchFamily="34" charset="0"/>
              </a:defRPr>
            </a:lvl1pPr>
          </a:lstStyle>
          <a:p>
            <a:pPr>
              <a:defRPr/>
            </a:pPr>
            <a:endParaRPr lang="en-AU"/>
          </a:p>
        </p:txBody>
      </p:sp>
      <p:sp>
        <p:nvSpPr>
          <p:cNvPr id="50180" name="Rectangle 4">
            <a:extLst>
              <a:ext uri="{FF2B5EF4-FFF2-40B4-BE49-F238E27FC236}">
                <a16:creationId xmlns:a16="http://schemas.microsoft.com/office/drawing/2014/main" id="{7D8C3C35-994B-4839-B808-AEFF4D56481B}"/>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C636B1F2-CB9D-482C-9E34-9A1863E56180}"/>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5126" name="Rectangle 6">
            <a:extLst>
              <a:ext uri="{FF2B5EF4-FFF2-40B4-BE49-F238E27FC236}">
                <a16:creationId xmlns:a16="http://schemas.microsoft.com/office/drawing/2014/main" id="{7A566539-0DF0-4068-9609-68923B378409}"/>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Arial" pitchFamily="34" charset="0"/>
              </a:defRPr>
            </a:lvl1pPr>
          </a:lstStyle>
          <a:p>
            <a:pPr>
              <a:defRPr/>
            </a:pPr>
            <a:endParaRPr lang="en-AU"/>
          </a:p>
        </p:txBody>
      </p:sp>
      <p:sp>
        <p:nvSpPr>
          <p:cNvPr id="5127" name="Rectangle 7">
            <a:extLst>
              <a:ext uri="{FF2B5EF4-FFF2-40B4-BE49-F238E27FC236}">
                <a16:creationId xmlns:a16="http://schemas.microsoft.com/office/drawing/2014/main" id="{6CA0F439-388A-4883-ABBF-D33D5D48A1D2}"/>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418B540-D827-4F64-ABE3-972AEA8ACDB1}" type="slidenum">
              <a:rPr lang="ar-SA" altLang="en-US"/>
              <a:pPr/>
              <a:t>‹#›</a:t>
            </a:fld>
            <a:endParaRPr lang="en-AU"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431A8ECE-08A6-466C-BD8C-0AE7CB9ACB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5DCC3C7-C667-430F-987A-F38928B064FB}" type="slidenum">
              <a:rPr lang="ar-SA" altLang="en-US"/>
              <a:pPr eaLnBrk="1" hangingPunct="1"/>
              <a:t>1</a:t>
            </a:fld>
            <a:endParaRPr lang="en-AU" altLang="en-US"/>
          </a:p>
        </p:txBody>
      </p:sp>
      <p:sp>
        <p:nvSpPr>
          <p:cNvPr id="51203" name="Rectangle 2">
            <a:extLst>
              <a:ext uri="{FF2B5EF4-FFF2-40B4-BE49-F238E27FC236}">
                <a16:creationId xmlns:a16="http://schemas.microsoft.com/office/drawing/2014/main" id="{FD890507-F53E-49B8-BDFF-810591F670E6}"/>
              </a:ext>
            </a:extLst>
          </p:cNvPr>
          <p:cNvSpPr>
            <a:spLocks noRot="1" noChangeArrowheads="1" noTextEdit="1"/>
          </p:cNvSpPr>
          <p:nvPr>
            <p:ph type="sldImg"/>
          </p:nvPr>
        </p:nvSpPr>
        <p:spPr>
          <a:ln/>
        </p:spPr>
      </p:sp>
      <p:sp>
        <p:nvSpPr>
          <p:cNvPr id="51204" name="Rectangle 3">
            <a:extLst>
              <a:ext uri="{FF2B5EF4-FFF2-40B4-BE49-F238E27FC236}">
                <a16:creationId xmlns:a16="http://schemas.microsoft.com/office/drawing/2014/main" id="{BBD11A42-D51B-4765-9E49-9A680ED41B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8B6217E2-9C67-440C-898D-2BBD4137693B}"/>
              </a:ext>
            </a:extLst>
          </p:cNvPr>
          <p:cNvSpPr>
            <a:spLocks noRot="1" noChangeArrowheads="1" noTextEdit="1"/>
          </p:cNvSpPr>
          <p:nvPr>
            <p:ph type="sldImg"/>
          </p:nvPr>
        </p:nvSpPr>
        <p:spPr>
          <a:ln/>
        </p:spPr>
      </p:sp>
      <p:sp>
        <p:nvSpPr>
          <p:cNvPr id="60419" name="Rectangle 3">
            <a:extLst>
              <a:ext uri="{FF2B5EF4-FFF2-40B4-BE49-F238E27FC236}">
                <a16:creationId xmlns:a16="http://schemas.microsoft.com/office/drawing/2014/main" id="{4A8059F0-2883-4B03-9F1F-5382A5D1DD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1F3F89A1-CE2B-4B97-BDEF-65FDC33A8F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7C558FF-EADB-4AD9-984E-BA32FCA8D735}" type="slidenum">
              <a:rPr lang="ar-SA" altLang="en-US"/>
              <a:pPr eaLnBrk="1" hangingPunct="1"/>
              <a:t>11</a:t>
            </a:fld>
            <a:endParaRPr lang="en-AU" altLang="en-US"/>
          </a:p>
        </p:txBody>
      </p:sp>
      <p:sp>
        <p:nvSpPr>
          <p:cNvPr id="61443" name="Rectangle 2">
            <a:extLst>
              <a:ext uri="{FF2B5EF4-FFF2-40B4-BE49-F238E27FC236}">
                <a16:creationId xmlns:a16="http://schemas.microsoft.com/office/drawing/2014/main" id="{62A760BF-10A1-4929-9A8C-F2ACFD9D6DF8}"/>
              </a:ext>
            </a:extLst>
          </p:cNvPr>
          <p:cNvSpPr>
            <a:spLocks noRot="1" noChangeArrowheads="1" noTextEdit="1"/>
          </p:cNvSpPr>
          <p:nvPr>
            <p:ph type="sldImg"/>
          </p:nvPr>
        </p:nvSpPr>
        <p:spPr>
          <a:ln/>
        </p:spPr>
      </p:sp>
      <p:sp>
        <p:nvSpPr>
          <p:cNvPr id="61444" name="Rectangle 3">
            <a:extLst>
              <a:ext uri="{FF2B5EF4-FFF2-40B4-BE49-F238E27FC236}">
                <a16:creationId xmlns:a16="http://schemas.microsoft.com/office/drawing/2014/main" id="{36A19830-7F97-4618-BC9A-6F8567D3BC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C9E79E71-F8B8-4579-BDE3-80E78C22D8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3327531-1BD6-4BB8-AF06-CBB3561C693D}" type="slidenum">
              <a:rPr lang="ar-SA" altLang="en-US"/>
              <a:pPr eaLnBrk="1" hangingPunct="1"/>
              <a:t>12</a:t>
            </a:fld>
            <a:endParaRPr lang="en-AU" altLang="en-US"/>
          </a:p>
        </p:txBody>
      </p:sp>
      <p:sp>
        <p:nvSpPr>
          <p:cNvPr id="62467" name="Rectangle 2">
            <a:extLst>
              <a:ext uri="{FF2B5EF4-FFF2-40B4-BE49-F238E27FC236}">
                <a16:creationId xmlns:a16="http://schemas.microsoft.com/office/drawing/2014/main" id="{B4660AD6-B6B6-4440-9263-EC9BF47B9DA6}"/>
              </a:ext>
            </a:extLst>
          </p:cNvPr>
          <p:cNvSpPr>
            <a:spLocks noRot="1" noChangeArrowheads="1" noTextEdit="1"/>
          </p:cNvSpPr>
          <p:nvPr>
            <p:ph type="sldImg"/>
          </p:nvPr>
        </p:nvSpPr>
        <p:spPr>
          <a:ln/>
        </p:spPr>
      </p:sp>
      <p:sp>
        <p:nvSpPr>
          <p:cNvPr id="62468" name="Rectangle 3">
            <a:extLst>
              <a:ext uri="{FF2B5EF4-FFF2-40B4-BE49-F238E27FC236}">
                <a16:creationId xmlns:a16="http://schemas.microsoft.com/office/drawing/2014/main" id="{FB26E9C1-E22C-4E08-B672-46FA00D7350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60E10E70-2E9F-4C0C-9E74-6D44AE1030E9}"/>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52F7DD83-AD3C-4CC3-AF08-1A67E0B1060E}" type="slidenum">
              <a:rPr lang="ar-SA" altLang="en-US" sz="1200"/>
              <a:pPr algn="r" eaLnBrk="1" hangingPunct="1"/>
              <a:t>13</a:t>
            </a:fld>
            <a:endParaRPr lang="en-AU" altLang="en-US" sz="1200"/>
          </a:p>
        </p:txBody>
      </p:sp>
      <p:sp>
        <p:nvSpPr>
          <p:cNvPr id="63491" name="Rectangle 2">
            <a:extLst>
              <a:ext uri="{FF2B5EF4-FFF2-40B4-BE49-F238E27FC236}">
                <a16:creationId xmlns:a16="http://schemas.microsoft.com/office/drawing/2014/main" id="{5058A34C-52FF-44F9-ABA4-CFDA007F50F1}"/>
              </a:ext>
            </a:extLst>
          </p:cNvPr>
          <p:cNvSpPr>
            <a:spLocks noRot="1" noChangeArrowheads="1" noTextEdit="1"/>
          </p:cNvSpPr>
          <p:nvPr>
            <p:ph type="sldImg"/>
          </p:nvPr>
        </p:nvSpPr>
        <p:spPr>
          <a:ln/>
        </p:spPr>
      </p:sp>
      <p:sp>
        <p:nvSpPr>
          <p:cNvPr id="63492" name="Rectangle 3">
            <a:extLst>
              <a:ext uri="{FF2B5EF4-FFF2-40B4-BE49-F238E27FC236}">
                <a16:creationId xmlns:a16="http://schemas.microsoft.com/office/drawing/2014/main" id="{78172D7C-1737-43B5-B524-7C67591533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EE675309-2598-40FB-AF28-818B361953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EC0034B-932F-4274-93A9-E4E727809675}" type="slidenum">
              <a:rPr lang="ar-SA" altLang="en-US"/>
              <a:pPr eaLnBrk="1" hangingPunct="1"/>
              <a:t>14</a:t>
            </a:fld>
            <a:endParaRPr lang="en-AU" altLang="en-US"/>
          </a:p>
        </p:txBody>
      </p:sp>
      <p:sp>
        <p:nvSpPr>
          <p:cNvPr id="64515" name="Rectangle 2">
            <a:extLst>
              <a:ext uri="{FF2B5EF4-FFF2-40B4-BE49-F238E27FC236}">
                <a16:creationId xmlns:a16="http://schemas.microsoft.com/office/drawing/2014/main" id="{63B78AB2-893C-4825-B951-DEB4C80100EA}"/>
              </a:ext>
            </a:extLst>
          </p:cNvPr>
          <p:cNvSpPr>
            <a:spLocks noRot="1" noChangeArrowheads="1" noTextEdit="1"/>
          </p:cNvSpPr>
          <p:nvPr>
            <p:ph type="sldImg"/>
          </p:nvPr>
        </p:nvSpPr>
        <p:spPr>
          <a:ln/>
        </p:spPr>
      </p:sp>
      <p:sp>
        <p:nvSpPr>
          <p:cNvPr id="64516" name="Rectangle 3">
            <a:extLst>
              <a:ext uri="{FF2B5EF4-FFF2-40B4-BE49-F238E27FC236}">
                <a16:creationId xmlns:a16="http://schemas.microsoft.com/office/drawing/2014/main" id="{896C44D6-4565-4FD1-8F84-FADC9FEFBB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EACAE86C-FA81-4A69-84E6-A2A98068FD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103C508-868B-4BA4-BFF8-363E4F44BFAF}" type="slidenum">
              <a:rPr lang="ar-SA" altLang="en-US"/>
              <a:pPr eaLnBrk="1" hangingPunct="1"/>
              <a:t>15</a:t>
            </a:fld>
            <a:endParaRPr lang="en-AU" altLang="en-US"/>
          </a:p>
        </p:txBody>
      </p:sp>
      <p:sp>
        <p:nvSpPr>
          <p:cNvPr id="65539" name="Rectangle 2">
            <a:extLst>
              <a:ext uri="{FF2B5EF4-FFF2-40B4-BE49-F238E27FC236}">
                <a16:creationId xmlns:a16="http://schemas.microsoft.com/office/drawing/2014/main" id="{E4711F69-DCB1-4593-A559-49BE2CA0706E}"/>
              </a:ext>
            </a:extLst>
          </p:cNvPr>
          <p:cNvSpPr>
            <a:spLocks noRot="1" noChangeArrowheads="1" noTextEdit="1"/>
          </p:cNvSpPr>
          <p:nvPr>
            <p:ph type="sldImg"/>
          </p:nvPr>
        </p:nvSpPr>
        <p:spPr>
          <a:ln/>
        </p:spPr>
      </p:sp>
      <p:sp>
        <p:nvSpPr>
          <p:cNvPr id="65540" name="Rectangle 3">
            <a:extLst>
              <a:ext uri="{FF2B5EF4-FFF2-40B4-BE49-F238E27FC236}">
                <a16:creationId xmlns:a16="http://schemas.microsoft.com/office/drawing/2014/main" id="{8F0D0531-357E-4F18-A216-ED34E861989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809784FD-8BA9-460B-A383-74EFB489968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1533C39-59EB-4B60-BAE6-E639CA021695}" type="slidenum">
              <a:rPr lang="ar-SA" altLang="en-US"/>
              <a:pPr eaLnBrk="1" hangingPunct="1"/>
              <a:t>16</a:t>
            </a:fld>
            <a:endParaRPr lang="en-AU" altLang="en-US"/>
          </a:p>
        </p:txBody>
      </p:sp>
      <p:sp>
        <p:nvSpPr>
          <p:cNvPr id="66563" name="Rectangle 2">
            <a:extLst>
              <a:ext uri="{FF2B5EF4-FFF2-40B4-BE49-F238E27FC236}">
                <a16:creationId xmlns:a16="http://schemas.microsoft.com/office/drawing/2014/main" id="{4454A39F-AECE-40A8-ACD6-70C82E4EC340}"/>
              </a:ext>
            </a:extLst>
          </p:cNvPr>
          <p:cNvSpPr>
            <a:spLocks noRot="1" noChangeArrowheads="1" noTextEdit="1"/>
          </p:cNvSpPr>
          <p:nvPr>
            <p:ph type="sldImg"/>
          </p:nvPr>
        </p:nvSpPr>
        <p:spPr>
          <a:ln/>
        </p:spPr>
      </p:sp>
      <p:sp>
        <p:nvSpPr>
          <p:cNvPr id="66564" name="Rectangle 3">
            <a:extLst>
              <a:ext uri="{FF2B5EF4-FFF2-40B4-BE49-F238E27FC236}">
                <a16:creationId xmlns:a16="http://schemas.microsoft.com/office/drawing/2014/main" id="{0CB12A27-7F0A-454B-8F2C-08092025E1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66A107CC-4033-4C5B-82ED-8119E3A9A87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CDC6597-4B3E-4221-9CF9-8A49FE55A7A2}" type="slidenum">
              <a:rPr lang="ar-SA" altLang="en-US"/>
              <a:pPr eaLnBrk="1" hangingPunct="1"/>
              <a:t>17</a:t>
            </a:fld>
            <a:endParaRPr lang="en-AU" altLang="en-US"/>
          </a:p>
        </p:txBody>
      </p:sp>
      <p:sp>
        <p:nvSpPr>
          <p:cNvPr id="67587" name="Rectangle 2">
            <a:extLst>
              <a:ext uri="{FF2B5EF4-FFF2-40B4-BE49-F238E27FC236}">
                <a16:creationId xmlns:a16="http://schemas.microsoft.com/office/drawing/2014/main" id="{4E92B516-9A7E-43EA-A23E-E00B419F3C7C}"/>
              </a:ext>
            </a:extLst>
          </p:cNvPr>
          <p:cNvSpPr>
            <a:spLocks noRot="1" noChangeArrowheads="1" noTextEdit="1"/>
          </p:cNvSpPr>
          <p:nvPr>
            <p:ph type="sldImg"/>
          </p:nvPr>
        </p:nvSpPr>
        <p:spPr>
          <a:ln/>
        </p:spPr>
      </p:sp>
      <p:sp>
        <p:nvSpPr>
          <p:cNvPr id="67588" name="Rectangle 3">
            <a:extLst>
              <a:ext uri="{FF2B5EF4-FFF2-40B4-BE49-F238E27FC236}">
                <a16:creationId xmlns:a16="http://schemas.microsoft.com/office/drawing/2014/main" id="{54570B73-A74E-4D1E-BB3F-C7BF350FEC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80CCDCF1-6D4A-4E13-A760-365BAF3149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C45EDF2-D96A-4027-8199-5BF69B675F09}" type="slidenum">
              <a:rPr lang="ar-SA" altLang="en-US"/>
              <a:pPr eaLnBrk="1" hangingPunct="1"/>
              <a:t>18</a:t>
            </a:fld>
            <a:endParaRPr lang="en-AU" altLang="en-US"/>
          </a:p>
        </p:txBody>
      </p:sp>
      <p:sp>
        <p:nvSpPr>
          <p:cNvPr id="68611" name="Rectangle 2">
            <a:extLst>
              <a:ext uri="{FF2B5EF4-FFF2-40B4-BE49-F238E27FC236}">
                <a16:creationId xmlns:a16="http://schemas.microsoft.com/office/drawing/2014/main" id="{71B277E6-0B1F-42B3-BD85-187284AB7AAA}"/>
              </a:ext>
            </a:extLst>
          </p:cNvPr>
          <p:cNvSpPr>
            <a:spLocks noRot="1" noChangeArrowheads="1" noTextEdit="1"/>
          </p:cNvSpPr>
          <p:nvPr>
            <p:ph type="sldImg"/>
          </p:nvPr>
        </p:nvSpPr>
        <p:spPr>
          <a:ln/>
        </p:spPr>
      </p:sp>
      <p:sp>
        <p:nvSpPr>
          <p:cNvPr id="68612" name="Rectangle 3">
            <a:extLst>
              <a:ext uri="{FF2B5EF4-FFF2-40B4-BE49-F238E27FC236}">
                <a16:creationId xmlns:a16="http://schemas.microsoft.com/office/drawing/2014/main" id="{AC08ED06-758D-4EE6-99F8-D5C946E70D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79F3B608-4B5C-4271-8D59-C343AEC2EE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12C4D19-024A-4578-A409-BEC022F7D0E3}" type="slidenum">
              <a:rPr lang="ar-SA" altLang="en-US"/>
              <a:pPr eaLnBrk="1" hangingPunct="1"/>
              <a:t>19</a:t>
            </a:fld>
            <a:endParaRPr lang="en-AU" altLang="en-US"/>
          </a:p>
        </p:txBody>
      </p:sp>
      <p:sp>
        <p:nvSpPr>
          <p:cNvPr id="69635" name="Rectangle 2">
            <a:extLst>
              <a:ext uri="{FF2B5EF4-FFF2-40B4-BE49-F238E27FC236}">
                <a16:creationId xmlns:a16="http://schemas.microsoft.com/office/drawing/2014/main" id="{59F20F6B-D1FC-44B2-9212-8B3ADCD0CBC1}"/>
              </a:ext>
            </a:extLst>
          </p:cNvPr>
          <p:cNvSpPr>
            <a:spLocks noRot="1" noChangeArrowheads="1" noTextEdit="1"/>
          </p:cNvSpPr>
          <p:nvPr>
            <p:ph type="sldImg"/>
          </p:nvPr>
        </p:nvSpPr>
        <p:spPr>
          <a:ln/>
        </p:spPr>
      </p:sp>
      <p:sp>
        <p:nvSpPr>
          <p:cNvPr id="69636" name="Rectangle 3">
            <a:extLst>
              <a:ext uri="{FF2B5EF4-FFF2-40B4-BE49-F238E27FC236}">
                <a16:creationId xmlns:a16="http://schemas.microsoft.com/office/drawing/2014/main" id="{48D15AB1-AF81-4905-AB49-3E016969CD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46392774-18C7-4FEB-9EDF-671BFDBF8F2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8FDB426-D599-481E-B7A8-0453513C9C02}" type="slidenum">
              <a:rPr lang="ar-SA" altLang="en-US"/>
              <a:pPr eaLnBrk="1" hangingPunct="1"/>
              <a:t>2</a:t>
            </a:fld>
            <a:endParaRPr lang="en-AU" altLang="en-US"/>
          </a:p>
        </p:txBody>
      </p:sp>
      <p:sp>
        <p:nvSpPr>
          <p:cNvPr id="52227" name="Rectangle 2">
            <a:extLst>
              <a:ext uri="{FF2B5EF4-FFF2-40B4-BE49-F238E27FC236}">
                <a16:creationId xmlns:a16="http://schemas.microsoft.com/office/drawing/2014/main" id="{185B3A16-37D5-4139-BCA0-AE9960C1886C}"/>
              </a:ext>
            </a:extLst>
          </p:cNvPr>
          <p:cNvSpPr>
            <a:spLocks noRot="1" noChangeArrowheads="1" noTextEdit="1"/>
          </p:cNvSpPr>
          <p:nvPr>
            <p:ph type="sldImg"/>
          </p:nvPr>
        </p:nvSpPr>
        <p:spPr>
          <a:ln/>
        </p:spPr>
      </p:sp>
      <p:sp>
        <p:nvSpPr>
          <p:cNvPr id="52228" name="Rectangle 3">
            <a:extLst>
              <a:ext uri="{FF2B5EF4-FFF2-40B4-BE49-F238E27FC236}">
                <a16:creationId xmlns:a16="http://schemas.microsoft.com/office/drawing/2014/main" id="{260826D1-3806-470A-9F57-DB4AD477BF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B12DDEEA-E756-4D57-8BF3-4417ADFE10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B124316-6C7E-4C6B-877B-5D23E814318C}" type="slidenum">
              <a:rPr lang="ar-SA" altLang="en-US"/>
              <a:pPr eaLnBrk="1" hangingPunct="1"/>
              <a:t>20</a:t>
            </a:fld>
            <a:endParaRPr lang="en-AU" altLang="en-US"/>
          </a:p>
        </p:txBody>
      </p:sp>
      <p:sp>
        <p:nvSpPr>
          <p:cNvPr id="70659" name="Rectangle 2">
            <a:extLst>
              <a:ext uri="{FF2B5EF4-FFF2-40B4-BE49-F238E27FC236}">
                <a16:creationId xmlns:a16="http://schemas.microsoft.com/office/drawing/2014/main" id="{436D0A76-6E4B-43C3-B2EB-0F09C01192FB}"/>
              </a:ext>
            </a:extLst>
          </p:cNvPr>
          <p:cNvSpPr>
            <a:spLocks noRot="1" noChangeArrowheads="1" noTextEdit="1"/>
          </p:cNvSpPr>
          <p:nvPr>
            <p:ph type="sldImg"/>
          </p:nvPr>
        </p:nvSpPr>
        <p:spPr>
          <a:ln/>
        </p:spPr>
      </p:sp>
      <p:sp>
        <p:nvSpPr>
          <p:cNvPr id="70660" name="Rectangle 3">
            <a:extLst>
              <a:ext uri="{FF2B5EF4-FFF2-40B4-BE49-F238E27FC236}">
                <a16:creationId xmlns:a16="http://schemas.microsoft.com/office/drawing/2014/main" id="{91967EAC-77B6-4081-BD1C-D510CF33D1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1BC4FE07-40A9-4617-B89E-B5EF981BEF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F245A1F-DBA6-4F8C-AE15-36AEB64B4962}" type="slidenum">
              <a:rPr lang="ar-SA" altLang="en-US"/>
              <a:pPr eaLnBrk="1" hangingPunct="1"/>
              <a:t>21</a:t>
            </a:fld>
            <a:endParaRPr lang="en-AU" altLang="en-US"/>
          </a:p>
        </p:txBody>
      </p:sp>
      <p:sp>
        <p:nvSpPr>
          <p:cNvPr id="71683" name="Rectangle 2">
            <a:extLst>
              <a:ext uri="{FF2B5EF4-FFF2-40B4-BE49-F238E27FC236}">
                <a16:creationId xmlns:a16="http://schemas.microsoft.com/office/drawing/2014/main" id="{831E8896-4FE2-4675-9595-9E3FB6850339}"/>
              </a:ext>
            </a:extLst>
          </p:cNvPr>
          <p:cNvSpPr>
            <a:spLocks noRot="1" noChangeArrowheads="1" noTextEdit="1"/>
          </p:cNvSpPr>
          <p:nvPr>
            <p:ph type="sldImg"/>
          </p:nvPr>
        </p:nvSpPr>
        <p:spPr>
          <a:ln/>
        </p:spPr>
      </p:sp>
      <p:sp>
        <p:nvSpPr>
          <p:cNvPr id="71684" name="Rectangle 3">
            <a:extLst>
              <a:ext uri="{FF2B5EF4-FFF2-40B4-BE49-F238E27FC236}">
                <a16:creationId xmlns:a16="http://schemas.microsoft.com/office/drawing/2014/main" id="{A61F8B46-BC57-4BDF-9146-D3147E6B97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B8DDBF19-C07E-42F2-A29A-2737DA04B6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F024605-5D63-4B28-85FC-90D36837EC3F}" type="slidenum">
              <a:rPr lang="ar-SA" altLang="en-US"/>
              <a:pPr eaLnBrk="1" hangingPunct="1"/>
              <a:t>22</a:t>
            </a:fld>
            <a:endParaRPr lang="en-AU" altLang="en-US"/>
          </a:p>
        </p:txBody>
      </p:sp>
      <p:sp>
        <p:nvSpPr>
          <p:cNvPr id="72707" name="Rectangle 2">
            <a:extLst>
              <a:ext uri="{FF2B5EF4-FFF2-40B4-BE49-F238E27FC236}">
                <a16:creationId xmlns:a16="http://schemas.microsoft.com/office/drawing/2014/main" id="{2A4118DA-8E8E-4B5A-B4E0-25D86E429720}"/>
              </a:ext>
            </a:extLst>
          </p:cNvPr>
          <p:cNvSpPr>
            <a:spLocks noRot="1" noChangeArrowheads="1" noTextEdit="1"/>
          </p:cNvSpPr>
          <p:nvPr>
            <p:ph type="sldImg"/>
          </p:nvPr>
        </p:nvSpPr>
        <p:spPr>
          <a:ln/>
        </p:spPr>
      </p:sp>
      <p:sp>
        <p:nvSpPr>
          <p:cNvPr id="72708" name="Rectangle 3">
            <a:extLst>
              <a:ext uri="{FF2B5EF4-FFF2-40B4-BE49-F238E27FC236}">
                <a16:creationId xmlns:a16="http://schemas.microsoft.com/office/drawing/2014/main" id="{6D73E136-EF7D-40D3-9847-AAF324AC23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9A5A0539-B16D-481E-B127-4C42725BABD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8C9538C-A37C-4F8B-80FB-B32AC2CAF81D}" type="slidenum">
              <a:rPr lang="ar-SA" altLang="en-US"/>
              <a:pPr eaLnBrk="1" hangingPunct="1"/>
              <a:t>23</a:t>
            </a:fld>
            <a:endParaRPr lang="en-AU" altLang="en-US"/>
          </a:p>
        </p:txBody>
      </p:sp>
      <p:sp>
        <p:nvSpPr>
          <p:cNvPr id="73731" name="Rectangle 2">
            <a:extLst>
              <a:ext uri="{FF2B5EF4-FFF2-40B4-BE49-F238E27FC236}">
                <a16:creationId xmlns:a16="http://schemas.microsoft.com/office/drawing/2014/main" id="{F4311703-4844-49C3-B779-B8AAA999852A}"/>
              </a:ext>
            </a:extLst>
          </p:cNvPr>
          <p:cNvSpPr>
            <a:spLocks noRot="1" noChangeArrowheads="1" noTextEdit="1"/>
          </p:cNvSpPr>
          <p:nvPr>
            <p:ph type="sldImg"/>
          </p:nvPr>
        </p:nvSpPr>
        <p:spPr>
          <a:ln/>
        </p:spPr>
      </p:sp>
      <p:sp>
        <p:nvSpPr>
          <p:cNvPr id="73732" name="Rectangle 3">
            <a:extLst>
              <a:ext uri="{FF2B5EF4-FFF2-40B4-BE49-F238E27FC236}">
                <a16:creationId xmlns:a16="http://schemas.microsoft.com/office/drawing/2014/main" id="{FEBC74D4-6FB2-494D-8977-950209A133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44A4617D-2E5D-4786-A98F-AA270CB8F9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CFD1ADF-32AF-40B2-9417-5377C4863B67}" type="slidenum">
              <a:rPr lang="ar-SA" altLang="en-US"/>
              <a:pPr eaLnBrk="1" hangingPunct="1"/>
              <a:t>24</a:t>
            </a:fld>
            <a:endParaRPr lang="en-AU" altLang="en-US"/>
          </a:p>
        </p:txBody>
      </p:sp>
      <p:sp>
        <p:nvSpPr>
          <p:cNvPr id="74755" name="Rectangle 2">
            <a:extLst>
              <a:ext uri="{FF2B5EF4-FFF2-40B4-BE49-F238E27FC236}">
                <a16:creationId xmlns:a16="http://schemas.microsoft.com/office/drawing/2014/main" id="{3F3C6D3E-1CC8-4510-B925-445F07ABFBD9}"/>
              </a:ext>
            </a:extLst>
          </p:cNvPr>
          <p:cNvSpPr>
            <a:spLocks noRot="1" noChangeArrowheads="1" noTextEdit="1"/>
          </p:cNvSpPr>
          <p:nvPr>
            <p:ph type="sldImg"/>
          </p:nvPr>
        </p:nvSpPr>
        <p:spPr>
          <a:ln/>
        </p:spPr>
      </p:sp>
      <p:sp>
        <p:nvSpPr>
          <p:cNvPr id="74756" name="Rectangle 3">
            <a:extLst>
              <a:ext uri="{FF2B5EF4-FFF2-40B4-BE49-F238E27FC236}">
                <a16:creationId xmlns:a16="http://schemas.microsoft.com/office/drawing/2014/main" id="{F28C367B-5FAC-4015-A09D-0BC5215049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97C6782C-7172-4580-874C-4FE44C86E17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C2DC146-F3D1-4CFF-B1EF-604F9A29457D}" type="slidenum">
              <a:rPr lang="ar-SA" altLang="en-US"/>
              <a:pPr eaLnBrk="1" hangingPunct="1"/>
              <a:t>25</a:t>
            </a:fld>
            <a:endParaRPr lang="en-AU" altLang="en-US"/>
          </a:p>
        </p:txBody>
      </p:sp>
      <p:sp>
        <p:nvSpPr>
          <p:cNvPr id="75779" name="Rectangle 2">
            <a:extLst>
              <a:ext uri="{FF2B5EF4-FFF2-40B4-BE49-F238E27FC236}">
                <a16:creationId xmlns:a16="http://schemas.microsoft.com/office/drawing/2014/main" id="{1B00FC7D-ED19-4D44-ABCA-2FF19E27656F}"/>
              </a:ext>
            </a:extLst>
          </p:cNvPr>
          <p:cNvSpPr>
            <a:spLocks noRot="1" noChangeArrowheads="1" noTextEdit="1"/>
          </p:cNvSpPr>
          <p:nvPr>
            <p:ph type="sldImg"/>
          </p:nvPr>
        </p:nvSpPr>
        <p:spPr>
          <a:ln/>
        </p:spPr>
      </p:sp>
      <p:sp>
        <p:nvSpPr>
          <p:cNvPr id="75780" name="Rectangle 3">
            <a:extLst>
              <a:ext uri="{FF2B5EF4-FFF2-40B4-BE49-F238E27FC236}">
                <a16:creationId xmlns:a16="http://schemas.microsoft.com/office/drawing/2014/main" id="{5FD9FDD2-BDFB-4045-8429-ECED11113A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1559D376-626E-4CDD-88D1-1B7EF3B544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3E1FAE2-52E8-49D8-80FD-C7BB4B1BBA28}" type="slidenum">
              <a:rPr lang="ar-SA" altLang="en-US"/>
              <a:pPr eaLnBrk="1" hangingPunct="1"/>
              <a:t>26</a:t>
            </a:fld>
            <a:endParaRPr lang="en-AU" altLang="en-US"/>
          </a:p>
        </p:txBody>
      </p:sp>
      <p:sp>
        <p:nvSpPr>
          <p:cNvPr id="76803" name="Rectangle 2">
            <a:extLst>
              <a:ext uri="{FF2B5EF4-FFF2-40B4-BE49-F238E27FC236}">
                <a16:creationId xmlns:a16="http://schemas.microsoft.com/office/drawing/2014/main" id="{72FEEE7A-E102-4DDD-BE33-D40570C9F003}"/>
              </a:ext>
            </a:extLst>
          </p:cNvPr>
          <p:cNvSpPr>
            <a:spLocks noRot="1" noChangeArrowheads="1" noTextEdit="1"/>
          </p:cNvSpPr>
          <p:nvPr>
            <p:ph type="sldImg"/>
          </p:nvPr>
        </p:nvSpPr>
        <p:spPr>
          <a:ln/>
        </p:spPr>
      </p:sp>
      <p:sp>
        <p:nvSpPr>
          <p:cNvPr id="76804" name="Rectangle 3">
            <a:extLst>
              <a:ext uri="{FF2B5EF4-FFF2-40B4-BE49-F238E27FC236}">
                <a16:creationId xmlns:a16="http://schemas.microsoft.com/office/drawing/2014/main" id="{C9ABAA0F-7F47-48A2-A823-779D3B26AC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7C3642AE-425F-4DBF-85F1-7D2A2212AB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6F8D69D-FFA9-493D-BFCA-5406CCB70E40}" type="slidenum">
              <a:rPr lang="ar-SA" altLang="en-US"/>
              <a:pPr eaLnBrk="1" hangingPunct="1"/>
              <a:t>27</a:t>
            </a:fld>
            <a:endParaRPr lang="en-AU" altLang="en-US"/>
          </a:p>
        </p:txBody>
      </p:sp>
      <p:sp>
        <p:nvSpPr>
          <p:cNvPr id="77827" name="Rectangle 2">
            <a:extLst>
              <a:ext uri="{FF2B5EF4-FFF2-40B4-BE49-F238E27FC236}">
                <a16:creationId xmlns:a16="http://schemas.microsoft.com/office/drawing/2014/main" id="{41BC2095-BA95-4E28-92A4-868A2F5485C3}"/>
              </a:ext>
            </a:extLst>
          </p:cNvPr>
          <p:cNvSpPr>
            <a:spLocks noRot="1" noChangeArrowheads="1" noTextEdit="1"/>
          </p:cNvSpPr>
          <p:nvPr>
            <p:ph type="sldImg"/>
          </p:nvPr>
        </p:nvSpPr>
        <p:spPr>
          <a:ln/>
        </p:spPr>
      </p:sp>
      <p:sp>
        <p:nvSpPr>
          <p:cNvPr id="77828" name="Rectangle 3">
            <a:extLst>
              <a:ext uri="{FF2B5EF4-FFF2-40B4-BE49-F238E27FC236}">
                <a16:creationId xmlns:a16="http://schemas.microsoft.com/office/drawing/2014/main" id="{24C4FF3F-F88F-4514-A131-88D7234EDA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AEE53DF3-41EF-41C4-A7B0-82CDC1955A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D8DF058-6E79-446F-B3FD-26EE20D1131A}" type="slidenum">
              <a:rPr lang="ar-SA" altLang="en-US"/>
              <a:pPr eaLnBrk="1" hangingPunct="1"/>
              <a:t>28</a:t>
            </a:fld>
            <a:endParaRPr lang="en-AU" altLang="en-US"/>
          </a:p>
        </p:txBody>
      </p:sp>
      <p:sp>
        <p:nvSpPr>
          <p:cNvPr id="78851" name="Rectangle 2">
            <a:extLst>
              <a:ext uri="{FF2B5EF4-FFF2-40B4-BE49-F238E27FC236}">
                <a16:creationId xmlns:a16="http://schemas.microsoft.com/office/drawing/2014/main" id="{84FF4DB8-F962-43CC-AAA0-C17E165C303B}"/>
              </a:ext>
            </a:extLst>
          </p:cNvPr>
          <p:cNvSpPr>
            <a:spLocks noRot="1" noChangeArrowheads="1" noTextEdit="1"/>
          </p:cNvSpPr>
          <p:nvPr>
            <p:ph type="sldImg"/>
          </p:nvPr>
        </p:nvSpPr>
        <p:spPr>
          <a:ln/>
        </p:spPr>
      </p:sp>
      <p:sp>
        <p:nvSpPr>
          <p:cNvPr id="78852" name="Rectangle 3">
            <a:extLst>
              <a:ext uri="{FF2B5EF4-FFF2-40B4-BE49-F238E27FC236}">
                <a16:creationId xmlns:a16="http://schemas.microsoft.com/office/drawing/2014/main" id="{FCFBA506-77ED-4497-B8A2-BB584B4883D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45C18055-15A0-4B30-AF62-6872DDD1C9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213D7A4-57CC-4352-AA8A-CC9CAE5F48DD}" type="slidenum">
              <a:rPr lang="ar-SA" altLang="en-US"/>
              <a:pPr eaLnBrk="1" hangingPunct="1"/>
              <a:t>29</a:t>
            </a:fld>
            <a:endParaRPr lang="en-AU" altLang="en-US"/>
          </a:p>
        </p:txBody>
      </p:sp>
      <p:sp>
        <p:nvSpPr>
          <p:cNvPr id="79875" name="Rectangle 2">
            <a:extLst>
              <a:ext uri="{FF2B5EF4-FFF2-40B4-BE49-F238E27FC236}">
                <a16:creationId xmlns:a16="http://schemas.microsoft.com/office/drawing/2014/main" id="{59C1C9FD-1B07-48F3-8674-A809CEB26407}"/>
              </a:ext>
            </a:extLst>
          </p:cNvPr>
          <p:cNvSpPr>
            <a:spLocks noRot="1" noChangeArrowheads="1" noTextEdit="1"/>
          </p:cNvSpPr>
          <p:nvPr>
            <p:ph type="sldImg"/>
          </p:nvPr>
        </p:nvSpPr>
        <p:spPr>
          <a:ln/>
        </p:spPr>
      </p:sp>
      <p:sp>
        <p:nvSpPr>
          <p:cNvPr id="79876" name="Rectangle 3">
            <a:extLst>
              <a:ext uri="{FF2B5EF4-FFF2-40B4-BE49-F238E27FC236}">
                <a16:creationId xmlns:a16="http://schemas.microsoft.com/office/drawing/2014/main" id="{D2E302D7-30D7-4903-91EC-AD3FEFB705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F80AF993-1DCD-419F-A39B-5C0EA75606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509F862-138F-4465-8B4F-4B5285B2943F}" type="slidenum">
              <a:rPr lang="ar-SA" altLang="en-US"/>
              <a:pPr eaLnBrk="1" hangingPunct="1"/>
              <a:t>3</a:t>
            </a:fld>
            <a:endParaRPr lang="en-AU" altLang="en-US"/>
          </a:p>
        </p:txBody>
      </p:sp>
      <p:sp>
        <p:nvSpPr>
          <p:cNvPr id="53251" name="Rectangle 2">
            <a:extLst>
              <a:ext uri="{FF2B5EF4-FFF2-40B4-BE49-F238E27FC236}">
                <a16:creationId xmlns:a16="http://schemas.microsoft.com/office/drawing/2014/main" id="{426667A2-7959-4ADD-B8F7-E56D8EB18696}"/>
              </a:ext>
            </a:extLst>
          </p:cNvPr>
          <p:cNvSpPr>
            <a:spLocks noRot="1" noChangeArrowheads="1" noTextEdit="1"/>
          </p:cNvSpPr>
          <p:nvPr>
            <p:ph type="sldImg"/>
          </p:nvPr>
        </p:nvSpPr>
        <p:spPr>
          <a:ln/>
        </p:spPr>
      </p:sp>
      <p:sp>
        <p:nvSpPr>
          <p:cNvPr id="53252" name="Rectangle 3">
            <a:extLst>
              <a:ext uri="{FF2B5EF4-FFF2-40B4-BE49-F238E27FC236}">
                <a16:creationId xmlns:a16="http://schemas.microsoft.com/office/drawing/2014/main" id="{67E4C354-D68B-4113-9283-9B751EDC2E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B021C1DD-9AFD-4AA2-9746-776FABD28D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00680F1-06C2-4B9F-88D5-38B745ABEDD1}" type="slidenum">
              <a:rPr lang="ar-SA" altLang="en-US"/>
              <a:pPr eaLnBrk="1" hangingPunct="1"/>
              <a:t>30</a:t>
            </a:fld>
            <a:endParaRPr lang="en-AU" altLang="en-US"/>
          </a:p>
        </p:txBody>
      </p:sp>
      <p:sp>
        <p:nvSpPr>
          <p:cNvPr id="80899" name="Rectangle 2">
            <a:extLst>
              <a:ext uri="{FF2B5EF4-FFF2-40B4-BE49-F238E27FC236}">
                <a16:creationId xmlns:a16="http://schemas.microsoft.com/office/drawing/2014/main" id="{65BD044D-8210-43A2-A602-054700691987}"/>
              </a:ext>
            </a:extLst>
          </p:cNvPr>
          <p:cNvSpPr>
            <a:spLocks noRot="1" noChangeArrowheads="1" noTextEdit="1"/>
          </p:cNvSpPr>
          <p:nvPr>
            <p:ph type="sldImg"/>
          </p:nvPr>
        </p:nvSpPr>
        <p:spPr>
          <a:ln/>
        </p:spPr>
      </p:sp>
      <p:sp>
        <p:nvSpPr>
          <p:cNvPr id="80900" name="Rectangle 3">
            <a:extLst>
              <a:ext uri="{FF2B5EF4-FFF2-40B4-BE49-F238E27FC236}">
                <a16:creationId xmlns:a16="http://schemas.microsoft.com/office/drawing/2014/main" id="{623507F1-6562-41DF-89A7-1B03EE3F30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47D27DB9-C387-4383-90CD-4C0C9E8477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9DFFFDB-216F-4DF4-8EF5-B7A36DEF6FFD}" type="slidenum">
              <a:rPr lang="ar-SA" altLang="en-US"/>
              <a:pPr eaLnBrk="1" hangingPunct="1"/>
              <a:t>31</a:t>
            </a:fld>
            <a:endParaRPr lang="en-AU" altLang="en-US"/>
          </a:p>
        </p:txBody>
      </p:sp>
      <p:sp>
        <p:nvSpPr>
          <p:cNvPr id="81923" name="Rectangle 2">
            <a:extLst>
              <a:ext uri="{FF2B5EF4-FFF2-40B4-BE49-F238E27FC236}">
                <a16:creationId xmlns:a16="http://schemas.microsoft.com/office/drawing/2014/main" id="{55A9D892-E348-4A1C-B454-DBB5B00B9720}"/>
              </a:ext>
            </a:extLst>
          </p:cNvPr>
          <p:cNvSpPr>
            <a:spLocks noRot="1" noChangeArrowheads="1" noTextEdit="1"/>
          </p:cNvSpPr>
          <p:nvPr>
            <p:ph type="sldImg"/>
          </p:nvPr>
        </p:nvSpPr>
        <p:spPr>
          <a:ln/>
        </p:spPr>
      </p:sp>
      <p:sp>
        <p:nvSpPr>
          <p:cNvPr id="81924" name="Rectangle 3">
            <a:extLst>
              <a:ext uri="{FF2B5EF4-FFF2-40B4-BE49-F238E27FC236}">
                <a16:creationId xmlns:a16="http://schemas.microsoft.com/office/drawing/2014/main" id="{6950A7F1-74F1-4445-BFC5-93478FA288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BBC3A48E-508F-4053-9AD4-3897F05F5F3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EF59EE7-0EA1-4AFE-A221-4E39339699EF}" type="slidenum">
              <a:rPr lang="ar-SA" altLang="en-US"/>
              <a:pPr eaLnBrk="1" hangingPunct="1"/>
              <a:t>32</a:t>
            </a:fld>
            <a:endParaRPr lang="en-AU" altLang="en-US"/>
          </a:p>
        </p:txBody>
      </p:sp>
      <p:sp>
        <p:nvSpPr>
          <p:cNvPr id="82947" name="Rectangle 2">
            <a:extLst>
              <a:ext uri="{FF2B5EF4-FFF2-40B4-BE49-F238E27FC236}">
                <a16:creationId xmlns:a16="http://schemas.microsoft.com/office/drawing/2014/main" id="{43F2F3EA-6043-42D2-9BC9-921BDAE6621A}"/>
              </a:ext>
            </a:extLst>
          </p:cNvPr>
          <p:cNvSpPr>
            <a:spLocks noRot="1" noChangeArrowheads="1" noTextEdit="1"/>
          </p:cNvSpPr>
          <p:nvPr>
            <p:ph type="sldImg"/>
          </p:nvPr>
        </p:nvSpPr>
        <p:spPr>
          <a:ln/>
        </p:spPr>
      </p:sp>
      <p:sp>
        <p:nvSpPr>
          <p:cNvPr id="82948" name="Rectangle 3">
            <a:extLst>
              <a:ext uri="{FF2B5EF4-FFF2-40B4-BE49-F238E27FC236}">
                <a16:creationId xmlns:a16="http://schemas.microsoft.com/office/drawing/2014/main" id="{7C1BD527-3D92-4A2A-A505-0149963271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15BB2426-CBD4-4F06-B106-D9DE9F44D5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ADDE4FF-C179-4314-8D60-AF9382BFBDC6}" type="slidenum">
              <a:rPr lang="ar-SA" altLang="en-US"/>
              <a:pPr eaLnBrk="1" hangingPunct="1"/>
              <a:t>33</a:t>
            </a:fld>
            <a:endParaRPr lang="en-AU" altLang="en-US"/>
          </a:p>
        </p:txBody>
      </p:sp>
      <p:sp>
        <p:nvSpPr>
          <p:cNvPr id="83971" name="Rectangle 2">
            <a:extLst>
              <a:ext uri="{FF2B5EF4-FFF2-40B4-BE49-F238E27FC236}">
                <a16:creationId xmlns:a16="http://schemas.microsoft.com/office/drawing/2014/main" id="{413F8492-4AA5-45AE-85BD-2A940D10633F}"/>
              </a:ext>
            </a:extLst>
          </p:cNvPr>
          <p:cNvSpPr>
            <a:spLocks noRot="1" noChangeArrowheads="1" noTextEdit="1"/>
          </p:cNvSpPr>
          <p:nvPr>
            <p:ph type="sldImg"/>
          </p:nvPr>
        </p:nvSpPr>
        <p:spPr>
          <a:ln/>
        </p:spPr>
      </p:sp>
      <p:sp>
        <p:nvSpPr>
          <p:cNvPr id="83972" name="Rectangle 3">
            <a:extLst>
              <a:ext uri="{FF2B5EF4-FFF2-40B4-BE49-F238E27FC236}">
                <a16:creationId xmlns:a16="http://schemas.microsoft.com/office/drawing/2014/main" id="{8F919E6A-887E-4A1E-8A07-C2BAC248E4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4B907F29-9ED0-4183-8B79-80F0E7C6AA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2297D72-03C0-4A67-89BD-607496381690}" type="slidenum">
              <a:rPr lang="ar-SA" altLang="en-US"/>
              <a:pPr eaLnBrk="1" hangingPunct="1"/>
              <a:t>34</a:t>
            </a:fld>
            <a:endParaRPr lang="en-AU" altLang="en-US"/>
          </a:p>
        </p:txBody>
      </p:sp>
      <p:sp>
        <p:nvSpPr>
          <p:cNvPr id="84995" name="Rectangle 2">
            <a:extLst>
              <a:ext uri="{FF2B5EF4-FFF2-40B4-BE49-F238E27FC236}">
                <a16:creationId xmlns:a16="http://schemas.microsoft.com/office/drawing/2014/main" id="{B32A95CE-1299-4C48-B7A1-A5DFD2B139AF}"/>
              </a:ext>
            </a:extLst>
          </p:cNvPr>
          <p:cNvSpPr>
            <a:spLocks noRot="1" noChangeArrowheads="1" noTextEdit="1"/>
          </p:cNvSpPr>
          <p:nvPr>
            <p:ph type="sldImg"/>
          </p:nvPr>
        </p:nvSpPr>
        <p:spPr>
          <a:ln/>
        </p:spPr>
      </p:sp>
      <p:sp>
        <p:nvSpPr>
          <p:cNvPr id="84996" name="Rectangle 3">
            <a:extLst>
              <a:ext uri="{FF2B5EF4-FFF2-40B4-BE49-F238E27FC236}">
                <a16:creationId xmlns:a16="http://schemas.microsoft.com/office/drawing/2014/main" id="{72481674-0E91-42F9-B512-5EDDE12A97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523E2F74-9EB7-4D2C-BDD2-1841C22C48D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19A4135-37B3-46E3-80E8-ADEA62227553}" type="slidenum">
              <a:rPr lang="ar-SA" altLang="en-US"/>
              <a:pPr eaLnBrk="1" hangingPunct="1"/>
              <a:t>35</a:t>
            </a:fld>
            <a:endParaRPr lang="en-AU" altLang="en-US"/>
          </a:p>
        </p:txBody>
      </p:sp>
      <p:sp>
        <p:nvSpPr>
          <p:cNvPr id="86019" name="Rectangle 2">
            <a:extLst>
              <a:ext uri="{FF2B5EF4-FFF2-40B4-BE49-F238E27FC236}">
                <a16:creationId xmlns:a16="http://schemas.microsoft.com/office/drawing/2014/main" id="{583799DE-1D06-4E6A-BD82-33225F2C51A0}"/>
              </a:ext>
            </a:extLst>
          </p:cNvPr>
          <p:cNvSpPr>
            <a:spLocks noRot="1" noChangeArrowheads="1" noTextEdit="1"/>
          </p:cNvSpPr>
          <p:nvPr>
            <p:ph type="sldImg"/>
          </p:nvPr>
        </p:nvSpPr>
        <p:spPr>
          <a:ln/>
        </p:spPr>
      </p:sp>
      <p:sp>
        <p:nvSpPr>
          <p:cNvPr id="86020" name="Rectangle 3">
            <a:extLst>
              <a:ext uri="{FF2B5EF4-FFF2-40B4-BE49-F238E27FC236}">
                <a16:creationId xmlns:a16="http://schemas.microsoft.com/office/drawing/2014/main" id="{7BE99A12-BB72-40DB-BAA0-E086C45A77C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11734274-FB4A-4624-81A9-A7119D450D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E7F1DFD-A9DF-4A76-968D-5F1C4B761D80}" type="slidenum">
              <a:rPr lang="ar-SA" altLang="en-US"/>
              <a:pPr eaLnBrk="1" hangingPunct="1"/>
              <a:t>36</a:t>
            </a:fld>
            <a:endParaRPr lang="en-AU" altLang="en-US"/>
          </a:p>
        </p:txBody>
      </p:sp>
      <p:sp>
        <p:nvSpPr>
          <p:cNvPr id="87043" name="Rectangle 2">
            <a:extLst>
              <a:ext uri="{FF2B5EF4-FFF2-40B4-BE49-F238E27FC236}">
                <a16:creationId xmlns:a16="http://schemas.microsoft.com/office/drawing/2014/main" id="{33D4D4B9-D3C7-439A-9D63-013F59A964B5}"/>
              </a:ext>
            </a:extLst>
          </p:cNvPr>
          <p:cNvSpPr>
            <a:spLocks noRot="1" noChangeArrowheads="1" noTextEdit="1"/>
          </p:cNvSpPr>
          <p:nvPr>
            <p:ph type="sldImg"/>
          </p:nvPr>
        </p:nvSpPr>
        <p:spPr>
          <a:ln/>
        </p:spPr>
      </p:sp>
      <p:sp>
        <p:nvSpPr>
          <p:cNvPr id="87044" name="Rectangle 3">
            <a:extLst>
              <a:ext uri="{FF2B5EF4-FFF2-40B4-BE49-F238E27FC236}">
                <a16:creationId xmlns:a16="http://schemas.microsoft.com/office/drawing/2014/main" id="{47AC9CAE-93B7-41E1-9FCD-8426CD9828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DD272B6F-7CB1-4A7F-A0BF-4A493C09B74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8FE6A01-58C2-4FF9-8323-271B8DF12A9E}" type="slidenum">
              <a:rPr lang="ar-SA" altLang="en-US"/>
              <a:pPr eaLnBrk="1" hangingPunct="1"/>
              <a:t>37</a:t>
            </a:fld>
            <a:endParaRPr lang="en-AU" altLang="en-US"/>
          </a:p>
        </p:txBody>
      </p:sp>
      <p:sp>
        <p:nvSpPr>
          <p:cNvPr id="88067" name="Rectangle 2">
            <a:extLst>
              <a:ext uri="{FF2B5EF4-FFF2-40B4-BE49-F238E27FC236}">
                <a16:creationId xmlns:a16="http://schemas.microsoft.com/office/drawing/2014/main" id="{A1F30403-D4A1-4835-BA78-27B646510081}"/>
              </a:ext>
            </a:extLst>
          </p:cNvPr>
          <p:cNvSpPr>
            <a:spLocks noRot="1" noChangeArrowheads="1" noTextEdit="1"/>
          </p:cNvSpPr>
          <p:nvPr>
            <p:ph type="sldImg"/>
          </p:nvPr>
        </p:nvSpPr>
        <p:spPr>
          <a:ln/>
        </p:spPr>
      </p:sp>
      <p:sp>
        <p:nvSpPr>
          <p:cNvPr id="88068" name="Rectangle 3">
            <a:extLst>
              <a:ext uri="{FF2B5EF4-FFF2-40B4-BE49-F238E27FC236}">
                <a16:creationId xmlns:a16="http://schemas.microsoft.com/office/drawing/2014/main" id="{80708182-33ED-4FCB-8132-96E6CA1FC4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JO"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7A04ECC5-2448-4EF9-B0E6-F7EB6077C2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6F04552-8EE7-4235-B8ED-BF72600F858F}" type="slidenum">
              <a:rPr lang="ar-SA" altLang="en-US"/>
              <a:pPr eaLnBrk="1" hangingPunct="1"/>
              <a:t>38</a:t>
            </a:fld>
            <a:endParaRPr lang="en-AU" altLang="en-US"/>
          </a:p>
        </p:txBody>
      </p:sp>
      <p:sp>
        <p:nvSpPr>
          <p:cNvPr id="89091" name="Rectangle 2">
            <a:extLst>
              <a:ext uri="{FF2B5EF4-FFF2-40B4-BE49-F238E27FC236}">
                <a16:creationId xmlns:a16="http://schemas.microsoft.com/office/drawing/2014/main" id="{0F5DD69E-5DAC-49EE-8D33-9C04E825F04F}"/>
              </a:ext>
            </a:extLst>
          </p:cNvPr>
          <p:cNvSpPr>
            <a:spLocks noRot="1" noChangeArrowheads="1" noTextEdit="1"/>
          </p:cNvSpPr>
          <p:nvPr>
            <p:ph type="sldImg"/>
          </p:nvPr>
        </p:nvSpPr>
        <p:spPr>
          <a:ln/>
        </p:spPr>
      </p:sp>
      <p:sp>
        <p:nvSpPr>
          <p:cNvPr id="89092" name="Rectangle 3">
            <a:extLst>
              <a:ext uri="{FF2B5EF4-FFF2-40B4-BE49-F238E27FC236}">
                <a16:creationId xmlns:a16="http://schemas.microsoft.com/office/drawing/2014/main" id="{5ED106ED-5827-40AA-9C65-B270DFB61D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46C9CB3E-F5FD-4D06-B7DB-447334D4E3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25B6D84-F39C-42D1-8A59-C886DBB6BD5A}" type="slidenum">
              <a:rPr lang="ar-SA" altLang="en-US"/>
              <a:pPr eaLnBrk="1" hangingPunct="1"/>
              <a:t>39</a:t>
            </a:fld>
            <a:endParaRPr lang="en-AU" altLang="en-US"/>
          </a:p>
        </p:txBody>
      </p:sp>
      <p:sp>
        <p:nvSpPr>
          <p:cNvPr id="90115" name="Rectangle 2">
            <a:extLst>
              <a:ext uri="{FF2B5EF4-FFF2-40B4-BE49-F238E27FC236}">
                <a16:creationId xmlns:a16="http://schemas.microsoft.com/office/drawing/2014/main" id="{E4B5491C-D8F7-413B-8751-34642CAD29E0}"/>
              </a:ext>
            </a:extLst>
          </p:cNvPr>
          <p:cNvSpPr>
            <a:spLocks noRot="1" noChangeArrowheads="1" noTextEdit="1"/>
          </p:cNvSpPr>
          <p:nvPr>
            <p:ph type="sldImg"/>
          </p:nvPr>
        </p:nvSpPr>
        <p:spPr>
          <a:ln/>
        </p:spPr>
      </p:sp>
      <p:sp>
        <p:nvSpPr>
          <p:cNvPr id="90116" name="Rectangle 3">
            <a:extLst>
              <a:ext uri="{FF2B5EF4-FFF2-40B4-BE49-F238E27FC236}">
                <a16:creationId xmlns:a16="http://schemas.microsoft.com/office/drawing/2014/main" id="{3A397403-55B6-43B6-B104-DDC3DDFA8F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3AC61243-6CC1-41D3-A735-B9B25C7EC9C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884E0180-E388-4391-9108-8E58899A6F33}" type="slidenum">
              <a:rPr lang="ar-SA" altLang="en-US" sz="1200"/>
              <a:pPr algn="r" eaLnBrk="1" hangingPunct="1"/>
              <a:t>4</a:t>
            </a:fld>
            <a:endParaRPr lang="en-AU" altLang="en-US" sz="1200"/>
          </a:p>
        </p:txBody>
      </p:sp>
      <p:sp>
        <p:nvSpPr>
          <p:cNvPr id="54275" name="Rectangle 2">
            <a:extLst>
              <a:ext uri="{FF2B5EF4-FFF2-40B4-BE49-F238E27FC236}">
                <a16:creationId xmlns:a16="http://schemas.microsoft.com/office/drawing/2014/main" id="{7F79CEF0-616F-4C25-9A0B-8912758D4760}"/>
              </a:ext>
            </a:extLst>
          </p:cNvPr>
          <p:cNvSpPr>
            <a:spLocks noRot="1" noChangeArrowheads="1" noTextEdit="1"/>
          </p:cNvSpPr>
          <p:nvPr>
            <p:ph type="sldImg"/>
          </p:nvPr>
        </p:nvSpPr>
        <p:spPr>
          <a:ln/>
        </p:spPr>
      </p:sp>
      <p:sp>
        <p:nvSpPr>
          <p:cNvPr id="54276" name="Rectangle 3">
            <a:extLst>
              <a:ext uri="{FF2B5EF4-FFF2-40B4-BE49-F238E27FC236}">
                <a16:creationId xmlns:a16="http://schemas.microsoft.com/office/drawing/2014/main" id="{2F068CFD-DC63-4099-A255-6482B0287C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JO"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EAA5D570-AC27-49CA-8A79-0EA3BF7FEC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61ABF18-67A9-4552-9C3E-2E0E75B4B83A}" type="slidenum">
              <a:rPr lang="ar-SA" altLang="en-US"/>
              <a:pPr eaLnBrk="1" hangingPunct="1"/>
              <a:t>40</a:t>
            </a:fld>
            <a:endParaRPr lang="en-AU" altLang="en-US"/>
          </a:p>
        </p:txBody>
      </p:sp>
      <p:sp>
        <p:nvSpPr>
          <p:cNvPr id="91139" name="Rectangle 2">
            <a:extLst>
              <a:ext uri="{FF2B5EF4-FFF2-40B4-BE49-F238E27FC236}">
                <a16:creationId xmlns:a16="http://schemas.microsoft.com/office/drawing/2014/main" id="{7B527989-DE4F-42C4-9833-B74002ACB681}"/>
              </a:ext>
            </a:extLst>
          </p:cNvPr>
          <p:cNvSpPr>
            <a:spLocks noRot="1" noChangeArrowheads="1" noTextEdit="1"/>
          </p:cNvSpPr>
          <p:nvPr>
            <p:ph type="sldImg"/>
          </p:nvPr>
        </p:nvSpPr>
        <p:spPr>
          <a:ln/>
        </p:spPr>
      </p:sp>
      <p:sp>
        <p:nvSpPr>
          <p:cNvPr id="91140" name="Rectangle 3">
            <a:extLst>
              <a:ext uri="{FF2B5EF4-FFF2-40B4-BE49-F238E27FC236}">
                <a16:creationId xmlns:a16="http://schemas.microsoft.com/office/drawing/2014/main" id="{559C6E10-3083-46CC-8440-DF4292494F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7F19C935-B419-4B13-87FD-57287C3C34F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C264098-BD39-4FE2-A782-239105FA28D6}" type="slidenum">
              <a:rPr lang="ar-SA" altLang="en-US"/>
              <a:pPr eaLnBrk="1" hangingPunct="1"/>
              <a:t>41</a:t>
            </a:fld>
            <a:endParaRPr lang="en-AU" altLang="en-US"/>
          </a:p>
        </p:txBody>
      </p:sp>
      <p:sp>
        <p:nvSpPr>
          <p:cNvPr id="92163" name="Rectangle 2">
            <a:extLst>
              <a:ext uri="{FF2B5EF4-FFF2-40B4-BE49-F238E27FC236}">
                <a16:creationId xmlns:a16="http://schemas.microsoft.com/office/drawing/2014/main" id="{36CA172B-C320-4961-B4A6-888B44E0B7E9}"/>
              </a:ext>
            </a:extLst>
          </p:cNvPr>
          <p:cNvSpPr>
            <a:spLocks noRot="1" noChangeArrowheads="1" noTextEdit="1"/>
          </p:cNvSpPr>
          <p:nvPr>
            <p:ph type="sldImg"/>
          </p:nvPr>
        </p:nvSpPr>
        <p:spPr>
          <a:ln/>
        </p:spPr>
      </p:sp>
      <p:sp>
        <p:nvSpPr>
          <p:cNvPr id="92164" name="Rectangle 3">
            <a:extLst>
              <a:ext uri="{FF2B5EF4-FFF2-40B4-BE49-F238E27FC236}">
                <a16:creationId xmlns:a16="http://schemas.microsoft.com/office/drawing/2014/main" id="{45E4E125-2F20-4C02-BED1-AFA2242EC3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90BCD164-D5E5-4A80-8EF0-EB90F9E51B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44766DD-7230-4215-B750-6AC58C287EDA}" type="slidenum">
              <a:rPr lang="ar-SA" altLang="en-US"/>
              <a:pPr eaLnBrk="1" hangingPunct="1"/>
              <a:t>42</a:t>
            </a:fld>
            <a:endParaRPr lang="en-AU" altLang="en-US"/>
          </a:p>
        </p:txBody>
      </p:sp>
      <p:sp>
        <p:nvSpPr>
          <p:cNvPr id="93187" name="Rectangle 2">
            <a:extLst>
              <a:ext uri="{FF2B5EF4-FFF2-40B4-BE49-F238E27FC236}">
                <a16:creationId xmlns:a16="http://schemas.microsoft.com/office/drawing/2014/main" id="{AEA7E6CC-8B78-475A-8AA4-9B35A2518A31}"/>
              </a:ext>
            </a:extLst>
          </p:cNvPr>
          <p:cNvSpPr>
            <a:spLocks noRot="1" noChangeArrowheads="1" noTextEdit="1"/>
          </p:cNvSpPr>
          <p:nvPr>
            <p:ph type="sldImg"/>
          </p:nvPr>
        </p:nvSpPr>
        <p:spPr>
          <a:ln/>
        </p:spPr>
      </p:sp>
      <p:sp>
        <p:nvSpPr>
          <p:cNvPr id="93188" name="Rectangle 3">
            <a:extLst>
              <a:ext uri="{FF2B5EF4-FFF2-40B4-BE49-F238E27FC236}">
                <a16:creationId xmlns:a16="http://schemas.microsoft.com/office/drawing/2014/main" id="{72CB26EF-ED00-44A9-A849-6E9B2EAA2A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D2C2FA55-C76E-4984-8BB3-6F2821A9CE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05BC781-F8C3-46A3-A779-5F34A93699EA}" type="slidenum">
              <a:rPr lang="ar-SA" altLang="en-US"/>
              <a:pPr eaLnBrk="1" hangingPunct="1"/>
              <a:t>43</a:t>
            </a:fld>
            <a:endParaRPr lang="en-AU" altLang="en-US"/>
          </a:p>
        </p:txBody>
      </p:sp>
      <p:sp>
        <p:nvSpPr>
          <p:cNvPr id="94211" name="Rectangle 2">
            <a:extLst>
              <a:ext uri="{FF2B5EF4-FFF2-40B4-BE49-F238E27FC236}">
                <a16:creationId xmlns:a16="http://schemas.microsoft.com/office/drawing/2014/main" id="{E384A857-8772-4C65-B08C-35FB4EFABC5A}"/>
              </a:ext>
            </a:extLst>
          </p:cNvPr>
          <p:cNvSpPr>
            <a:spLocks noRot="1" noChangeArrowheads="1" noTextEdit="1"/>
          </p:cNvSpPr>
          <p:nvPr>
            <p:ph type="sldImg"/>
          </p:nvPr>
        </p:nvSpPr>
        <p:spPr>
          <a:ln/>
        </p:spPr>
      </p:sp>
      <p:sp>
        <p:nvSpPr>
          <p:cNvPr id="94212" name="Rectangle 3">
            <a:extLst>
              <a:ext uri="{FF2B5EF4-FFF2-40B4-BE49-F238E27FC236}">
                <a16:creationId xmlns:a16="http://schemas.microsoft.com/office/drawing/2014/main" id="{B1015984-F1B8-42AC-94BF-056044B419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848F4FD7-D4D8-4D5D-9259-5C8D6C29C7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05FC541-9A85-4374-85D6-E7BC655E6983}" type="slidenum">
              <a:rPr lang="ar-SA" altLang="en-US"/>
              <a:pPr eaLnBrk="1" hangingPunct="1"/>
              <a:t>44</a:t>
            </a:fld>
            <a:endParaRPr lang="en-AU" altLang="en-US"/>
          </a:p>
        </p:txBody>
      </p:sp>
      <p:sp>
        <p:nvSpPr>
          <p:cNvPr id="95235" name="Rectangle 2">
            <a:extLst>
              <a:ext uri="{FF2B5EF4-FFF2-40B4-BE49-F238E27FC236}">
                <a16:creationId xmlns:a16="http://schemas.microsoft.com/office/drawing/2014/main" id="{C4C048E6-02DB-4F12-B099-1956176FBC18}"/>
              </a:ext>
            </a:extLst>
          </p:cNvPr>
          <p:cNvSpPr>
            <a:spLocks noRot="1" noChangeArrowheads="1" noTextEdit="1"/>
          </p:cNvSpPr>
          <p:nvPr>
            <p:ph type="sldImg"/>
          </p:nvPr>
        </p:nvSpPr>
        <p:spPr>
          <a:ln/>
        </p:spPr>
      </p:sp>
      <p:sp>
        <p:nvSpPr>
          <p:cNvPr id="95236" name="Rectangle 3">
            <a:extLst>
              <a:ext uri="{FF2B5EF4-FFF2-40B4-BE49-F238E27FC236}">
                <a16:creationId xmlns:a16="http://schemas.microsoft.com/office/drawing/2014/main" id="{6C78E2DF-2B91-40F5-B8D8-84BF6ECFD6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2715BB94-8B29-4683-8500-E38EA8A0F3A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CEE8F38-8FF5-41C4-B45E-C4DF9F844DE6}" type="slidenum">
              <a:rPr lang="ar-SA" altLang="en-US"/>
              <a:pPr eaLnBrk="1" hangingPunct="1"/>
              <a:t>45</a:t>
            </a:fld>
            <a:endParaRPr lang="en-AU" altLang="en-US"/>
          </a:p>
        </p:txBody>
      </p:sp>
      <p:sp>
        <p:nvSpPr>
          <p:cNvPr id="96259" name="Rectangle 2">
            <a:extLst>
              <a:ext uri="{FF2B5EF4-FFF2-40B4-BE49-F238E27FC236}">
                <a16:creationId xmlns:a16="http://schemas.microsoft.com/office/drawing/2014/main" id="{0E831945-22E9-47E9-8682-55C1623CCDA7}"/>
              </a:ext>
            </a:extLst>
          </p:cNvPr>
          <p:cNvSpPr>
            <a:spLocks noRot="1" noChangeArrowheads="1" noTextEdit="1"/>
          </p:cNvSpPr>
          <p:nvPr>
            <p:ph type="sldImg"/>
          </p:nvPr>
        </p:nvSpPr>
        <p:spPr>
          <a:ln/>
        </p:spPr>
      </p:sp>
      <p:sp>
        <p:nvSpPr>
          <p:cNvPr id="96260" name="Rectangle 3">
            <a:extLst>
              <a:ext uri="{FF2B5EF4-FFF2-40B4-BE49-F238E27FC236}">
                <a16:creationId xmlns:a16="http://schemas.microsoft.com/office/drawing/2014/main" id="{80C316BE-5247-407C-B5D6-222BC6E5A5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15C46C4B-6BBA-42AB-A30C-4FD34C7D59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1267F06-4696-4DCA-BFCA-24A0719B4AD2}" type="slidenum">
              <a:rPr lang="ar-SA" altLang="en-US"/>
              <a:pPr eaLnBrk="1" hangingPunct="1"/>
              <a:t>46</a:t>
            </a:fld>
            <a:endParaRPr lang="en-AU" altLang="en-US"/>
          </a:p>
        </p:txBody>
      </p:sp>
      <p:sp>
        <p:nvSpPr>
          <p:cNvPr id="97283" name="Rectangle 2">
            <a:extLst>
              <a:ext uri="{FF2B5EF4-FFF2-40B4-BE49-F238E27FC236}">
                <a16:creationId xmlns:a16="http://schemas.microsoft.com/office/drawing/2014/main" id="{C6ACF425-F0EE-413C-AB07-FFCE55F57DE5}"/>
              </a:ext>
            </a:extLst>
          </p:cNvPr>
          <p:cNvSpPr>
            <a:spLocks noRot="1" noChangeArrowheads="1" noTextEdit="1"/>
          </p:cNvSpPr>
          <p:nvPr>
            <p:ph type="sldImg"/>
          </p:nvPr>
        </p:nvSpPr>
        <p:spPr>
          <a:ln/>
        </p:spPr>
      </p:sp>
      <p:sp>
        <p:nvSpPr>
          <p:cNvPr id="97284" name="Rectangle 3">
            <a:extLst>
              <a:ext uri="{FF2B5EF4-FFF2-40B4-BE49-F238E27FC236}">
                <a16:creationId xmlns:a16="http://schemas.microsoft.com/office/drawing/2014/main" id="{71ADF173-5EF6-47F3-8C2D-4117660EFE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JO"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99EE03CE-4ECC-4714-9BE5-0EACA5B064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F39FC8C-E08B-4AA4-AE80-2ACED0FA851A}" type="slidenum">
              <a:rPr lang="ar-SA" altLang="en-US"/>
              <a:pPr eaLnBrk="1" hangingPunct="1"/>
              <a:t>47</a:t>
            </a:fld>
            <a:endParaRPr lang="en-AU" altLang="en-US"/>
          </a:p>
        </p:txBody>
      </p:sp>
      <p:sp>
        <p:nvSpPr>
          <p:cNvPr id="98307" name="Rectangle 2">
            <a:extLst>
              <a:ext uri="{FF2B5EF4-FFF2-40B4-BE49-F238E27FC236}">
                <a16:creationId xmlns:a16="http://schemas.microsoft.com/office/drawing/2014/main" id="{BA4E6F1A-62B3-4AB5-B790-25958D7DD0A8}"/>
              </a:ext>
            </a:extLst>
          </p:cNvPr>
          <p:cNvSpPr>
            <a:spLocks noRot="1" noChangeArrowheads="1" noTextEdit="1"/>
          </p:cNvSpPr>
          <p:nvPr>
            <p:ph type="sldImg"/>
          </p:nvPr>
        </p:nvSpPr>
        <p:spPr>
          <a:ln/>
        </p:spPr>
      </p:sp>
      <p:sp>
        <p:nvSpPr>
          <p:cNvPr id="98308" name="Rectangle 3">
            <a:extLst>
              <a:ext uri="{FF2B5EF4-FFF2-40B4-BE49-F238E27FC236}">
                <a16:creationId xmlns:a16="http://schemas.microsoft.com/office/drawing/2014/main" id="{F67FA4B1-6B3D-4B76-ACCC-A328BF0164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3BACCAD2-5804-489A-8CD6-7D2252849E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249B45E-89B6-4D6A-AE50-B02C0CCEA217}" type="slidenum">
              <a:rPr lang="ar-SA" altLang="en-US"/>
              <a:pPr eaLnBrk="1" hangingPunct="1"/>
              <a:t>5</a:t>
            </a:fld>
            <a:endParaRPr lang="en-AU" altLang="en-US"/>
          </a:p>
        </p:txBody>
      </p:sp>
      <p:sp>
        <p:nvSpPr>
          <p:cNvPr id="55299" name="Rectangle 2">
            <a:extLst>
              <a:ext uri="{FF2B5EF4-FFF2-40B4-BE49-F238E27FC236}">
                <a16:creationId xmlns:a16="http://schemas.microsoft.com/office/drawing/2014/main" id="{ED5072DE-141C-4BA7-800A-AFDC0EE81321}"/>
              </a:ext>
            </a:extLst>
          </p:cNvPr>
          <p:cNvSpPr>
            <a:spLocks noRot="1" noChangeArrowheads="1" noTextEdit="1"/>
          </p:cNvSpPr>
          <p:nvPr>
            <p:ph type="sldImg"/>
          </p:nvPr>
        </p:nvSpPr>
        <p:spPr>
          <a:ln/>
        </p:spPr>
      </p:sp>
      <p:sp>
        <p:nvSpPr>
          <p:cNvPr id="55300" name="Rectangle 3">
            <a:extLst>
              <a:ext uri="{FF2B5EF4-FFF2-40B4-BE49-F238E27FC236}">
                <a16:creationId xmlns:a16="http://schemas.microsoft.com/office/drawing/2014/main" id="{CE865212-1695-4913-B47A-F9ADE919C4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CC9531BD-5FC5-4B03-808D-3A4CD6115C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B3FB678-EBB5-44C0-BFCA-9BD9EE51DAE4}" type="slidenum">
              <a:rPr lang="ar-SA" altLang="en-US"/>
              <a:pPr eaLnBrk="1" hangingPunct="1"/>
              <a:t>6</a:t>
            </a:fld>
            <a:endParaRPr lang="en-AU" altLang="en-US"/>
          </a:p>
        </p:txBody>
      </p:sp>
      <p:sp>
        <p:nvSpPr>
          <p:cNvPr id="56323" name="Rectangle 2">
            <a:extLst>
              <a:ext uri="{FF2B5EF4-FFF2-40B4-BE49-F238E27FC236}">
                <a16:creationId xmlns:a16="http://schemas.microsoft.com/office/drawing/2014/main" id="{516F65DD-B563-4F6F-8318-FB43022855DC}"/>
              </a:ext>
            </a:extLst>
          </p:cNvPr>
          <p:cNvSpPr>
            <a:spLocks noRot="1" noChangeArrowheads="1" noTextEdit="1"/>
          </p:cNvSpPr>
          <p:nvPr>
            <p:ph type="sldImg"/>
          </p:nvPr>
        </p:nvSpPr>
        <p:spPr>
          <a:ln/>
        </p:spPr>
      </p:sp>
      <p:sp>
        <p:nvSpPr>
          <p:cNvPr id="56324" name="Rectangle 3">
            <a:extLst>
              <a:ext uri="{FF2B5EF4-FFF2-40B4-BE49-F238E27FC236}">
                <a16:creationId xmlns:a16="http://schemas.microsoft.com/office/drawing/2014/main" id="{BF771A47-DCC1-4984-98EE-B15B69C30F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5EDDF1F5-28BD-441A-AE87-97437F3BE8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948CCF3-A98B-4FB8-9454-2CEF42E04E98}" type="slidenum">
              <a:rPr lang="ar-SA" altLang="en-US"/>
              <a:pPr eaLnBrk="1" hangingPunct="1"/>
              <a:t>7</a:t>
            </a:fld>
            <a:endParaRPr lang="en-AU" altLang="en-US"/>
          </a:p>
        </p:txBody>
      </p:sp>
      <p:sp>
        <p:nvSpPr>
          <p:cNvPr id="57347" name="Rectangle 2">
            <a:extLst>
              <a:ext uri="{FF2B5EF4-FFF2-40B4-BE49-F238E27FC236}">
                <a16:creationId xmlns:a16="http://schemas.microsoft.com/office/drawing/2014/main" id="{21FF5D13-DD96-464D-B4F9-6A7552B94C4F}"/>
              </a:ext>
            </a:extLst>
          </p:cNvPr>
          <p:cNvSpPr>
            <a:spLocks noRot="1" noChangeArrowheads="1" noTextEdit="1"/>
          </p:cNvSpPr>
          <p:nvPr>
            <p:ph type="sldImg"/>
          </p:nvPr>
        </p:nvSpPr>
        <p:spPr>
          <a:ln/>
        </p:spPr>
      </p:sp>
      <p:sp>
        <p:nvSpPr>
          <p:cNvPr id="57348" name="Rectangle 3">
            <a:extLst>
              <a:ext uri="{FF2B5EF4-FFF2-40B4-BE49-F238E27FC236}">
                <a16:creationId xmlns:a16="http://schemas.microsoft.com/office/drawing/2014/main" id="{AF5B6BBB-59DA-497F-9E4A-C9A1B89A0C9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AB38C846-DEE9-4EED-9AB8-13BAD5D0B1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33A78BE-9521-4C6C-9DA5-440B8EC37963}" type="slidenum">
              <a:rPr lang="ar-SA" altLang="en-US"/>
              <a:pPr eaLnBrk="1" hangingPunct="1"/>
              <a:t>8</a:t>
            </a:fld>
            <a:endParaRPr lang="en-AU" altLang="en-US"/>
          </a:p>
        </p:txBody>
      </p:sp>
      <p:sp>
        <p:nvSpPr>
          <p:cNvPr id="58371" name="Rectangle 2">
            <a:extLst>
              <a:ext uri="{FF2B5EF4-FFF2-40B4-BE49-F238E27FC236}">
                <a16:creationId xmlns:a16="http://schemas.microsoft.com/office/drawing/2014/main" id="{7D0D9522-644F-403E-A752-C99A130AD029}"/>
              </a:ext>
            </a:extLst>
          </p:cNvPr>
          <p:cNvSpPr>
            <a:spLocks noRot="1" noChangeArrowheads="1" noTextEdit="1"/>
          </p:cNvSpPr>
          <p:nvPr>
            <p:ph type="sldImg"/>
          </p:nvPr>
        </p:nvSpPr>
        <p:spPr>
          <a:ln/>
        </p:spPr>
      </p:sp>
      <p:sp>
        <p:nvSpPr>
          <p:cNvPr id="58372" name="Rectangle 3">
            <a:extLst>
              <a:ext uri="{FF2B5EF4-FFF2-40B4-BE49-F238E27FC236}">
                <a16:creationId xmlns:a16="http://schemas.microsoft.com/office/drawing/2014/main" id="{1B58F7DD-8CB6-42A7-824D-C331FB8D25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75503797-29E6-40A5-8BFB-4FDBB3CBF2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73D705F-058A-44D1-8A22-100B497108A0}" type="slidenum">
              <a:rPr lang="ar-SA" altLang="en-US"/>
              <a:pPr eaLnBrk="1" hangingPunct="1"/>
              <a:t>9</a:t>
            </a:fld>
            <a:endParaRPr lang="en-AU" altLang="en-US"/>
          </a:p>
        </p:txBody>
      </p:sp>
      <p:sp>
        <p:nvSpPr>
          <p:cNvPr id="59395" name="Rectangle 2">
            <a:extLst>
              <a:ext uri="{FF2B5EF4-FFF2-40B4-BE49-F238E27FC236}">
                <a16:creationId xmlns:a16="http://schemas.microsoft.com/office/drawing/2014/main" id="{C8E1DEEE-10FC-4ACF-ADFC-48261B68FFA4}"/>
              </a:ext>
            </a:extLst>
          </p:cNvPr>
          <p:cNvSpPr>
            <a:spLocks noRot="1" noChangeArrowheads="1" noTextEdit="1"/>
          </p:cNvSpPr>
          <p:nvPr>
            <p:ph type="sldImg"/>
          </p:nvPr>
        </p:nvSpPr>
        <p:spPr>
          <a:ln/>
        </p:spPr>
      </p:sp>
      <p:sp>
        <p:nvSpPr>
          <p:cNvPr id="59396" name="Rectangle 3">
            <a:extLst>
              <a:ext uri="{FF2B5EF4-FFF2-40B4-BE49-F238E27FC236}">
                <a16:creationId xmlns:a16="http://schemas.microsoft.com/office/drawing/2014/main" id="{EB792095-2158-4FFE-83A7-8BABE626A0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JO"/>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ar-JO"/>
          </a:p>
        </p:txBody>
      </p:sp>
      <p:sp>
        <p:nvSpPr>
          <p:cNvPr id="4" name="Rectangle 4">
            <a:extLst>
              <a:ext uri="{FF2B5EF4-FFF2-40B4-BE49-F238E27FC236}">
                <a16:creationId xmlns:a16="http://schemas.microsoft.com/office/drawing/2014/main" id="{B8EF6EC2-7DCB-4345-A5D6-3EA6C1FFA80C}"/>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5">
            <a:extLst>
              <a:ext uri="{FF2B5EF4-FFF2-40B4-BE49-F238E27FC236}">
                <a16:creationId xmlns:a16="http://schemas.microsoft.com/office/drawing/2014/main" id="{BE93B018-3654-4DA6-8F58-5FD5AC768EE4}"/>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6">
            <a:extLst>
              <a:ext uri="{FF2B5EF4-FFF2-40B4-BE49-F238E27FC236}">
                <a16:creationId xmlns:a16="http://schemas.microsoft.com/office/drawing/2014/main" id="{C7A8E519-8AEE-4DF9-AAE5-82EEA5D6A68B}"/>
              </a:ext>
            </a:extLst>
          </p:cNvPr>
          <p:cNvSpPr>
            <a:spLocks noGrp="1" noChangeArrowheads="1"/>
          </p:cNvSpPr>
          <p:nvPr>
            <p:ph type="sldNum" sz="quarter" idx="12"/>
          </p:nvPr>
        </p:nvSpPr>
        <p:spPr>
          <a:ln/>
        </p:spPr>
        <p:txBody>
          <a:bodyPr/>
          <a:lstStyle>
            <a:lvl1pPr>
              <a:defRPr/>
            </a:lvl1pPr>
          </a:lstStyle>
          <a:p>
            <a:fld id="{2CB6D279-EDF4-433F-A5B3-188BCF57C67E}" type="slidenum">
              <a:rPr lang="ar-SA" altLang="en-US"/>
              <a:pPr/>
              <a:t>‹#›</a:t>
            </a:fld>
            <a:endParaRPr lang="en-AU" altLang="en-US"/>
          </a:p>
        </p:txBody>
      </p:sp>
    </p:spTree>
    <p:extLst>
      <p:ext uri="{BB962C8B-B14F-4D97-AF65-F5344CB8AC3E}">
        <p14:creationId xmlns:p14="http://schemas.microsoft.com/office/powerpoint/2010/main" val="3448725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Rectangle 4">
            <a:extLst>
              <a:ext uri="{FF2B5EF4-FFF2-40B4-BE49-F238E27FC236}">
                <a16:creationId xmlns:a16="http://schemas.microsoft.com/office/drawing/2014/main" id="{7A9C13B3-046E-4CE8-97F6-82C710028B93}"/>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5">
            <a:extLst>
              <a:ext uri="{FF2B5EF4-FFF2-40B4-BE49-F238E27FC236}">
                <a16:creationId xmlns:a16="http://schemas.microsoft.com/office/drawing/2014/main" id="{9F4B1549-C568-4527-A6B5-A39E27043AF8}"/>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6">
            <a:extLst>
              <a:ext uri="{FF2B5EF4-FFF2-40B4-BE49-F238E27FC236}">
                <a16:creationId xmlns:a16="http://schemas.microsoft.com/office/drawing/2014/main" id="{B19DD9F9-8CEE-4C63-904F-2BAF49138DF0}"/>
              </a:ext>
            </a:extLst>
          </p:cNvPr>
          <p:cNvSpPr>
            <a:spLocks noGrp="1" noChangeArrowheads="1"/>
          </p:cNvSpPr>
          <p:nvPr>
            <p:ph type="sldNum" sz="quarter" idx="12"/>
          </p:nvPr>
        </p:nvSpPr>
        <p:spPr>
          <a:ln/>
        </p:spPr>
        <p:txBody>
          <a:bodyPr/>
          <a:lstStyle>
            <a:lvl1pPr>
              <a:defRPr/>
            </a:lvl1pPr>
          </a:lstStyle>
          <a:p>
            <a:fld id="{AE9C73A3-1F67-4953-A338-7905DEAC494B}" type="slidenum">
              <a:rPr lang="ar-SA" altLang="en-US"/>
              <a:pPr/>
              <a:t>‹#›</a:t>
            </a:fld>
            <a:endParaRPr lang="en-AU" altLang="en-US"/>
          </a:p>
        </p:txBody>
      </p:sp>
    </p:spTree>
    <p:extLst>
      <p:ext uri="{BB962C8B-B14F-4D97-AF65-F5344CB8AC3E}">
        <p14:creationId xmlns:p14="http://schemas.microsoft.com/office/powerpoint/2010/main" val="707887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J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Rectangle 4">
            <a:extLst>
              <a:ext uri="{FF2B5EF4-FFF2-40B4-BE49-F238E27FC236}">
                <a16:creationId xmlns:a16="http://schemas.microsoft.com/office/drawing/2014/main" id="{39A77C70-53CE-4DDA-8D6B-BDC744E2C4E2}"/>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5">
            <a:extLst>
              <a:ext uri="{FF2B5EF4-FFF2-40B4-BE49-F238E27FC236}">
                <a16:creationId xmlns:a16="http://schemas.microsoft.com/office/drawing/2014/main" id="{7ACF052C-497F-4129-802A-51CC5ABA874C}"/>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6">
            <a:extLst>
              <a:ext uri="{FF2B5EF4-FFF2-40B4-BE49-F238E27FC236}">
                <a16:creationId xmlns:a16="http://schemas.microsoft.com/office/drawing/2014/main" id="{0C4D6F02-5CFC-435C-B8F7-686809B796AE}"/>
              </a:ext>
            </a:extLst>
          </p:cNvPr>
          <p:cNvSpPr>
            <a:spLocks noGrp="1" noChangeArrowheads="1"/>
          </p:cNvSpPr>
          <p:nvPr>
            <p:ph type="sldNum" sz="quarter" idx="12"/>
          </p:nvPr>
        </p:nvSpPr>
        <p:spPr>
          <a:ln/>
        </p:spPr>
        <p:txBody>
          <a:bodyPr/>
          <a:lstStyle>
            <a:lvl1pPr>
              <a:defRPr/>
            </a:lvl1pPr>
          </a:lstStyle>
          <a:p>
            <a:fld id="{8C46C004-36CA-406E-9414-D22582C479A2}" type="slidenum">
              <a:rPr lang="ar-SA" altLang="en-US"/>
              <a:pPr/>
              <a:t>‹#›</a:t>
            </a:fld>
            <a:endParaRPr lang="en-AU" altLang="en-US"/>
          </a:p>
        </p:txBody>
      </p:sp>
    </p:spTree>
    <p:extLst>
      <p:ext uri="{BB962C8B-B14F-4D97-AF65-F5344CB8AC3E}">
        <p14:creationId xmlns:p14="http://schemas.microsoft.com/office/powerpoint/2010/main" val="1234533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3" name="Rectangle 4">
            <a:extLst>
              <a:ext uri="{FF2B5EF4-FFF2-40B4-BE49-F238E27FC236}">
                <a16:creationId xmlns:a16="http://schemas.microsoft.com/office/drawing/2014/main" id="{B181F7AD-1E53-4D9D-B1BD-1FDC89DE0991}"/>
              </a:ext>
            </a:extLst>
          </p:cNvPr>
          <p:cNvSpPr>
            <a:spLocks noGrp="1" noChangeArrowheads="1"/>
          </p:cNvSpPr>
          <p:nvPr>
            <p:ph type="dt" sz="half" idx="10"/>
          </p:nvPr>
        </p:nvSpPr>
        <p:spPr>
          <a:ln/>
        </p:spPr>
        <p:txBody>
          <a:bodyPr/>
          <a:lstStyle>
            <a:lvl1pPr>
              <a:defRPr/>
            </a:lvl1pPr>
          </a:lstStyle>
          <a:p>
            <a:pPr>
              <a:defRPr/>
            </a:pPr>
            <a:endParaRPr lang="en-AU"/>
          </a:p>
        </p:txBody>
      </p:sp>
      <p:sp>
        <p:nvSpPr>
          <p:cNvPr id="4" name="Rectangle 5">
            <a:extLst>
              <a:ext uri="{FF2B5EF4-FFF2-40B4-BE49-F238E27FC236}">
                <a16:creationId xmlns:a16="http://schemas.microsoft.com/office/drawing/2014/main" id="{670D0D17-D9CD-4B41-A866-95E58F50C6E6}"/>
              </a:ext>
            </a:extLst>
          </p:cNvPr>
          <p:cNvSpPr>
            <a:spLocks noGrp="1" noChangeArrowheads="1"/>
          </p:cNvSpPr>
          <p:nvPr>
            <p:ph type="ftr" sz="quarter" idx="11"/>
          </p:nvPr>
        </p:nvSpPr>
        <p:spPr>
          <a:ln/>
        </p:spPr>
        <p:txBody>
          <a:bodyPr/>
          <a:lstStyle>
            <a:lvl1pPr>
              <a:defRPr/>
            </a:lvl1pPr>
          </a:lstStyle>
          <a:p>
            <a:pPr>
              <a:defRPr/>
            </a:pPr>
            <a:endParaRPr lang="en-AU"/>
          </a:p>
        </p:txBody>
      </p:sp>
      <p:sp>
        <p:nvSpPr>
          <p:cNvPr id="5" name="Rectangle 6">
            <a:extLst>
              <a:ext uri="{FF2B5EF4-FFF2-40B4-BE49-F238E27FC236}">
                <a16:creationId xmlns:a16="http://schemas.microsoft.com/office/drawing/2014/main" id="{C3E3287C-8883-4512-A8A2-AB3A2F848597}"/>
              </a:ext>
            </a:extLst>
          </p:cNvPr>
          <p:cNvSpPr>
            <a:spLocks noGrp="1" noChangeArrowheads="1"/>
          </p:cNvSpPr>
          <p:nvPr>
            <p:ph type="sldNum" sz="quarter" idx="12"/>
          </p:nvPr>
        </p:nvSpPr>
        <p:spPr>
          <a:ln/>
        </p:spPr>
        <p:txBody>
          <a:bodyPr/>
          <a:lstStyle>
            <a:lvl1pPr>
              <a:defRPr/>
            </a:lvl1pPr>
          </a:lstStyle>
          <a:p>
            <a:fld id="{EE5C74FD-F0AD-4ADB-BB5D-777C71C5E678}" type="slidenum">
              <a:rPr lang="ar-SA" altLang="en-US"/>
              <a:pPr/>
              <a:t>‹#›</a:t>
            </a:fld>
            <a:endParaRPr lang="en-AU" altLang="en-US"/>
          </a:p>
        </p:txBody>
      </p:sp>
    </p:spTree>
    <p:extLst>
      <p:ext uri="{BB962C8B-B14F-4D97-AF65-F5344CB8AC3E}">
        <p14:creationId xmlns:p14="http://schemas.microsoft.com/office/powerpoint/2010/main" val="2503294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Rectangle 4">
            <a:extLst>
              <a:ext uri="{FF2B5EF4-FFF2-40B4-BE49-F238E27FC236}">
                <a16:creationId xmlns:a16="http://schemas.microsoft.com/office/drawing/2014/main" id="{6D613454-19AD-4D1E-B7C0-5AD005F173F2}"/>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5">
            <a:extLst>
              <a:ext uri="{FF2B5EF4-FFF2-40B4-BE49-F238E27FC236}">
                <a16:creationId xmlns:a16="http://schemas.microsoft.com/office/drawing/2014/main" id="{ACE85809-3FF2-4380-94BE-AC18B828AECF}"/>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6">
            <a:extLst>
              <a:ext uri="{FF2B5EF4-FFF2-40B4-BE49-F238E27FC236}">
                <a16:creationId xmlns:a16="http://schemas.microsoft.com/office/drawing/2014/main" id="{8068146C-A395-40F1-BA04-4E8FA934282B}"/>
              </a:ext>
            </a:extLst>
          </p:cNvPr>
          <p:cNvSpPr>
            <a:spLocks noGrp="1" noChangeArrowheads="1"/>
          </p:cNvSpPr>
          <p:nvPr>
            <p:ph type="sldNum" sz="quarter" idx="12"/>
          </p:nvPr>
        </p:nvSpPr>
        <p:spPr>
          <a:ln/>
        </p:spPr>
        <p:txBody>
          <a:bodyPr/>
          <a:lstStyle>
            <a:lvl1pPr>
              <a:defRPr/>
            </a:lvl1pPr>
          </a:lstStyle>
          <a:p>
            <a:fld id="{9B78600C-34DF-45E0-94C1-68C3707C7A97}" type="slidenum">
              <a:rPr lang="ar-SA" altLang="en-US"/>
              <a:pPr/>
              <a:t>‹#›</a:t>
            </a:fld>
            <a:endParaRPr lang="en-AU" altLang="en-US"/>
          </a:p>
        </p:txBody>
      </p:sp>
    </p:spTree>
    <p:extLst>
      <p:ext uri="{BB962C8B-B14F-4D97-AF65-F5344CB8AC3E}">
        <p14:creationId xmlns:p14="http://schemas.microsoft.com/office/powerpoint/2010/main" val="2366440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J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C44FE0A-58F1-48A5-974A-144BDC41DAFF}"/>
              </a:ext>
            </a:extLst>
          </p:cNvPr>
          <p:cNvSpPr>
            <a:spLocks noGrp="1" noChangeArrowheads="1"/>
          </p:cNvSpPr>
          <p:nvPr>
            <p:ph type="dt" sz="half" idx="10"/>
          </p:nvPr>
        </p:nvSpPr>
        <p:spPr>
          <a:ln/>
        </p:spPr>
        <p:txBody>
          <a:bodyPr/>
          <a:lstStyle>
            <a:lvl1pPr>
              <a:defRPr/>
            </a:lvl1pPr>
          </a:lstStyle>
          <a:p>
            <a:pPr>
              <a:defRPr/>
            </a:pPr>
            <a:endParaRPr lang="en-AU"/>
          </a:p>
        </p:txBody>
      </p:sp>
      <p:sp>
        <p:nvSpPr>
          <p:cNvPr id="5" name="Rectangle 5">
            <a:extLst>
              <a:ext uri="{FF2B5EF4-FFF2-40B4-BE49-F238E27FC236}">
                <a16:creationId xmlns:a16="http://schemas.microsoft.com/office/drawing/2014/main" id="{4FB21631-1567-4185-B1D6-86E4E02D875C}"/>
              </a:ext>
            </a:extLst>
          </p:cNvPr>
          <p:cNvSpPr>
            <a:spLocks noGrp="1" noChangeArrowheads="1"/>
          </p:cNvSpPr>
          <p:nvPr>
            <p:ph type="ftr" sz="quarter" idx="11"/>
          </p:nvPr>
        </p:nvSpPr>
        <p:spPr>
          <a:ln/>
        </p:spPr>
        <p:txBody>
          <a:bodyPr/>
          <a:lstStyle>
            <a:lvl1pPr>
              <a:defRPr/>
            </a:lvl1pPr>
          </a:lstStyle>
          <a:p>
            <a:pPr>
              <a:defRPr/>
            </a:pPr>
            <a:endParaRPr lang="en-AU"/>
          </a:p>
        </p:txBody>
      </p:sp>
      <p:sp>
        <p:nvSpPr>
          <p:cNvPr id="6" name="Rectangle 6">
            <a:extLst>
              <a:ext uri="{FF2B5EF4-FFF2-40B4-BE49-F238E27FC236}">
                <a16:creationId xmlns:a16="http://schemas.microsoft.com/office/drawing/2014/main" id="{BC3C2087-5709-4A25-8537-A295433ACFE8}"/>
              </a:ext>
            </a:extLst>
          </p:cNvPr>
          <p:cNvSpPr>
            <a:spLocks noGrp="1" noChangeArrowheads="1"/>
          </p:cNvSpPr>
          <p:nvPr>
            <p:ph type="sldNum" sz="quarter" idx="12"/>
          </p:nvPr>
        </p:nvSpPr>
        <p:spPr>
          <a:ln/>
        </p:spPr>
        <p:txBody>
          <a:bodyPr/>
          <a:lstStyle>
            <a:lvl1pPr>
              <a:defRPr/>
            </a:lvl1pPr>
          </a:lstStyle>
          <a:p>
            <a:fld id="{D476894E-4ABE-4445-99BD-87B26C975CF8}" type="slidenum">
              <a:rPr lang="ar-SA" altLang="en-US"/>
              <a:pPr/>
              <a:t>‹#›</a:t>
            </a:fld>
            <a:endParaRPr lang="en-AU" altLang="en-US"/>
          </a:p>
        </p:txBody>
      </p:sp>
    </p:spTree>
    <p:extLst>
      <p:ext uri="{BB962C8B-B14F-4D97-AF65-F5344CB8AC3E}">
        <p14:creationId xmlns:p14="http://schemas.microsoft.com/office/powerpoint/2010/main" val="1628057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Rectangle 4">
            <a:extLst>
              <a:ext uri="{FF2B5EF4-FFF2-40B4-BE49-F238E27FC236}">
                <a16:creationId xmlns:a16="http://schemas.microsoft.com/office/drawing/2014/main" id="{D1D1ECCC-F9AD-427D-9068-5AE0871AEF10}"/>
              </a:ext>
            </a:extLst>
          </p:cNvPr>
          <p:cNvSpPr>
            <a:spLocks noGrp="1" noChangeArrowheads="1"/>
          </p:cNvSpPr>
          <p:nvPr>
            <p:ph type="dt" sz="half" idx="10"/>
          </p:nvPr>
        </p:nvSpPr>
        <p:spPr>
          <a:ln/>
        </p:spPr>
        <p:txBody>
          <a:bodyPr/>
          <a:lstStyle>
            <a:lvl1pPr>
              <a:defRPr/>
            </a:lvl1pPr>
          </a:lstStyle>
          <a:p>
            <a:pPr>
              <a:defRPr/>
            </a:pPr>
            <a:endParaRPr lang="en-AU"/>
          </a:p>
        </p:txBody>
      </p:sp>
      <p:sp>
        <p:nvSpPr>
          <p:cNvPr id="6" name="Rectangle 5">
            <a:extLst>
              <a:ext uri="{FF2B5EF4-FFF2-40B4-BE49-F238E27FC236}">
                <a16:creationId xmlns:a16="http://schemas.microsoft.com/office/drawing/2014/main" id="{1340E7C5-F1B1-49D1-8D3B-4DAA64F81359}"/>
              </a:ext>
            </a:extLst>
          </p:cNvPr>
          <p:cNvSpPr>
            <a:spLocks noGrp="1" noChangeArrowheads="1"/>
          </p:cNvSpPr>
          <p:nvPr>
            <p:ph type="ftr" sz="quarter" idx="11"/>
          </p:nvPr>
        </p:nvSpPr>
        <p:spPr>
          <a:ln/>
        </p:spPr>
        <p:txBody>
          <a:bodyPr/>
          <a:lstStyle>
            <a:lvl1pPr>
              <a:defRPr/>
            </a:lvl1pPr>
          </a:lstStyle>
          <a:p>
            <a:pPr>
              <a:defRPr/>
            </a:pPr>
            <a:endParaRPr lang="en-AU"/>
          </a:p>
        </p:txBody>
      </p:sp>
      <p:sp>
        <p:nvSpPr>
          <p:cNvPr id="7" name="Rectangle 6">
            <a:extLst>
              <a:ext uri="{FF2B5EF4-FFF2-40B4-BE49-F238E27FC236}">
                <a16:creationId xmlns:a16="http://schemas.microsoft.com/office/drawing/2014/main" id="{A5BAE099-C68D-4693-8820-6DCA215834CE}"/>
              </a:ext>
            </a:extLst>
          </p:cNvPr>
          <p:cNvSpPr>
            <a:spLocks noGrp="1" noChangeArrowheads="1"/>
          </p:cNvSpPr>
          <p:nvPr>
            <p:ph type="sldNum" sz="quarter" idx="12"/>
          </p:nvPr>
        </p:nvSpPr>
        <p:spPr>
          <a:ln/>
        </p:spPr>
        <p:txBody>
          <a:bodyPr/>
          <a:lstStyle>
            <a:lvl1pPr>
              <a:defRPr/>
            </a:lvl1pPr>
          </a:lstStyle>
          <a:p>
            <a:fld id="{E7E6A1AC-B22A-447B-8702-B91B673813F9}" type="slidenum">
              <a:rPr lang="ar-SA" altLang="en-US"/>
              <a:pPr/>
              <a:t>‹#›</a:t>
            </a:fld>
            <a:endParaRPr lang="en-AU" altLang="en-US"/>
          </a:p>
        </p:txBody>
      </p:sp>
    </p:spTree>
    <p:extLst>
      <p:ext uri="{BB962C8B-B14F-4D97-AF65-F5344CB8AC3E}">
        <p14:creationId xmlns:p14="http://schemas.microsoft.com/office/powerpoint/2010/main" val="1645648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J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7" name="Rectangle 4">
            <a:extLst>
              <a:ext uri="{FF2B5EF4-FFF2-40B4-BE49-F238E27FC236}">
                <a16:creationId xmlns:a16="http://schemas.microsoft.com/office/drawing/2014/main" id="{F51BAD14-F5D7-4714-932B-2EADA89F4AE8}"/>
              </a:ext>
            </a:extLst>
          </p:cNvPr>
          <p:cNvSpPr>
            <a:spLocks noGrp="1" noChangeArrowheads="1"/>
          </p:cNvSpPr>
          <p:nvPr>
            <p:ph type="dt" sz="half" idx="10"/>
          </p:nvPr>
        </p:nvSpPr>
        <p:spPr>
          <a:ln/>
        </p:spPr>
        <p:txBody>
          <a:bodyPr/>
          <a:lstStyle>
            <a:lvl1pPr>
              <a:defRPr/>
            </a:lvl1pPr>
          </a:lstStyle>
          <a:p>
            <a:pPr>
              <a:defRPr/>
            </a:pPr>
            <a:endParaRPr lang="en-AU"/>
          </a:p>
        </p:txBody>
      </p:sp>
      <p:sp>
        <p:nvSpPr>
          <p:cNvPr id="8" name="Rectangle 5">
            <a:extLst>
              <a:ext uri="{FF2B5EF4-FFF2-40B4-BE49-F238E27FC236}">
                <a16:creationId xmlns:a16="http://schemas.microsoft.com/office/drawing/2014/main" id="{C7BF8A25-4D64-494D-B5BD-2DDD63068834}"/>
              </a:ext>
            </a:extLst>
          </p:cNvPr>
          <p:cNvSpPr>
            <a:spLocks noGrp="1" noChangeArrowheads="1"/>
          </p:cNvSpPr>
          <p:nvPr>
            <p:ph type="ftr" sz="quarter" idx="11"/>
          </p:nvPr>
        </p:nvSpPr>
        <p:spPr>
          <a:ln/>
        </p:spPr>
        <p:txBody>
          <a:bodyPr/>
          <a:lstStyle>
            <a:lvl1pPr>
              <a:defRPr/>
            </a:lvl1pPr>
          </a:lstStyle>
          <a:p>
            <a:pPr>
              <a:defRPr/>
            </a:pPr>
            <a:endParaRPr lang="en-AU"/>
          </a:p>
        </p:txBody>
      </p:sp>
      <p:sp>
        <p:nvSpPr>
          <p:cNvPr id="9" name="Rectangle 6">
            <a:extLst>
              <a:ext uri="{FF2B5EF4-FFF2-40B4-BE49-F238E27FC236}">
                <a16:creationId xmlns:a16="http://schemas.microsoft.com/office/drawing/2014/main" id="{96759702-CA78-44B6-AAB5-2044839B4153}"/>
              </a:ext>
            </a:extLst>
          </p:cNvPr>
          <p:cNvSpPr>
            <a:spLocks noGrp="1" noChangeArrowheads="1"/>
          </p:cNvSpPr>
          <p:nvPr>
            <p:ph type="sldNum" sz="quarter" idx="12"/>
          </p:nvPr>
        </p:nvSpPr>
        <p:spPr>
          <a:ln/>
        </p:spPr>
        <p:txBody>
          <a:bodyPr/>
          <a:lstStyle>
            <a:lvl1pPr>
              <a:defRPr/>
            </a:lvl1pPr>
          </a:lstStyle>
          <a:p>
            <a:fld id="{655F4C99-1AB6-4D95-AA08-F39C5BE3479D}" type="slidenum">
              <a:rPr lang="ar-SA" altLang="en-US"/>
              <a:pPr/>
              <a:t>‹#›</a:t>
            </a:fld>
            <a:endParaRPr lang="en-AU" altLang="en-US"/>
          </a:p>
        </p:txBody>
      </p:sp>
    </p:spTree>
    <p:extLst>
      <p:ext uri="{BB962C8B-B14F-4D97-AF65-F5344CB8AC3E}">
        <p14:creationId xmlns:p14="http://schemas.microsoft.com/office/powerpoint/2010/main" val="4241284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Rectangle 4">
            <a:extLst>
              <a:ext uri="{FF2B5EF4-FFF2-40B4-BE49-F238E27FC236}">
                <a16:creationId xmlns:a16="http://schemas.microsoft.com/office/drawing/2014/main" id="{E208FE55-C60C-40AD-9544-2FC4187A22A0}"/>
              </a:ext>
            </a:extLst>
          </p:cNvPr>
          <p:cNvSpPr>
            <a:spLocks noGrp="1" noChangeArrowheads="1"/>
          </p:cNvSpPr>
          <p:nvPr>
            <p:ph type="dt" sz="half" idx="10"/>
          </p:nvPr>
        </p:nvSpPr>
        <p:spPr>
          <a:ln/>
        </p:spPr>
        <p:txBody>
          <a:bodyPr/>
          <a:lstStyle>
            <a:lvl1pPr>
              <a:defRPr/>
            </a:lvl1pPr>
          </a:lstStyle>
          <a:p>
            <a:pPr>
              <a:defRPr/>
            </a:pPr>
            <a:endParaRPr lang="en-AU"/>
          </a:p>
        </p:txBody>
      </p:sp>
      <p:sp>
        <p:nvSpPr>
          <p:cNvPr id="4" name="Rectangle 5">
            <a:extLst>
              <a:ext uri="{FF2B5EF4-FFF2-40B4-BE49-F238E27FC236}">
                <a16:creationId xmlns:a16="http://schemas.microsoft.com/office/drawing/2014/main" id="{DBD88AED-A42F-4EDA-BAD2-FDAB127F6202}"/>
              </a:ext>
            </a:extLst>
          </p:cNvPr>
          <p:cNvSpPr>
            <a:spLocks noGrp="1" noChangeArrowheads="1"/>
          </p:cNvSpPr>
          <p:nvPr>
            <p:ph type="ftr" sz="quarter" idx="11"/>
          </p:nvPr>
        </p:nvSpPr>
        <p:spPr>
          <a:ln/>
        </p:spPr>
        <p:txBody>
          <a:bodyPr/>
          <a:lstStyle>
            <a:lvl1pPr>
              <a:defRPr/>
            </a:lvl1pPr>
          </a:lstStyle>
          <a:p>
            <a:pPr>
              <a:defRPr/>
            </a:pPr>
            <a:endParaRPr lang="en-AU"/>
          </a:p>
        </p:txBody>
      </p:sp>
      <p:sp>
        <p:nvSpPr>
          <p:cNvPr id="5" name="Rectangle 6">
            <a:extLst>
              <a:ext uri="{FF2B5EF4-FFF2-40B4-BE49-F238E27FC236}">
                <a16:creationId xmlns:a16="http://schemas.microsoft.com/office/drawing/2014/main" id="{AB1A901E-D8F9-472F-A04C-3BF4D4014B3A}"/>
              </a:ext>
            </a:extLst>
          </p:cNvPr>
          <p:cNvSpPr>
            <a:spLocks noGrp="1" noChangeArrowheads="1"/>
          </p:cNvSpPr>
          <p:nvPr>
            <p:ph type="sldNum" sz="quarter" idx="12"/>
          </p:nvPr>
        </p:nvSpPr>
        <p:spPr>
          <a:ln/>
        </p:spPr>
        <p:txBody>
          <a:bodyPr/>
          <a:lstStyle>
            <a:lvl1pPr>
              <a:defRPr/>
            </a:lvl1pPr>
          </a:lstStyle>
          <a:p>
            <a:fld id="{48162D8D-24C0-4319-8CA8-73311067D146}" type="slidenum">
              <a:rPr lang="ar-SA" altLang="en-US"/>
              <a:pPr/>
              <a:t>‹#›</a:t>
            </a:fld>
            <a:endParaRPr lang="en-AU" altLang="en-US"/>
          </a:p>
        </p:txBody>
      </p:sp>
    </p:spTree>
    <p:extLst>
      <p:ext uri="{BB962C8B-B14F-4D97-AF65-F5344CB8AC3E}">
        <p14:creationId xmlns:p14="http://schemas.microsoft.com/office/powerpoint/2010/main" val="3333065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B34E2E6-79B2-4D77-937B-740ABB207F00}"/>
              </a:ext>
            </a:extLst>
          </p:cNvPr>
          <p:cNvSpPr>
            <a:spLocks noGrp="1" noChangeArrowheads="1"/>
          </p:cNvSpPr>
          <p:nvPr>
            <p:ph type="dt" sz="half" idx="10"/>
          </p:nvPr>
        </p:nvSpPr>
        <p:spPr>
          <a:ln/>
        </p:spPr>
        <p:txBody>
          <a:bodyPr/>
          <a:lstStyle>
            <a:lvl1pPr>
              <a:defRPr/>
            </a:lvl1pPr>
          </a:lstStyle>
          <a:p>
            <a:pPr>
              <a:defRPr/>
            </a:pPr>
            <a:endParaRPr lang="en-AU"/>
          </a:p>
        </p:txBody>
      </p:sp>
      <p:sp>
        <p:nvSpPr>
          <p:cNvPr id="3" name="Rectangle 5">
            <a:extLst>
              <a:ext uri="{FF2B5EF4-FFF2-40B4-BE49-F238E27FC236}">
                <a16:creationId xmlns:a16="http://schemas.microsoft.com/office/drawing/2014/main" id="{941CE916-17CA-4066-A18E-715D49453E4E}"/>
              </a:ext>
            </a:extLst>
          </p:cNvPr>
          <p:cNvSpPr>
            <a:spLocks noGrp="1" noChangeArrowheads="1"/>
          </p:cNvSpPr>
          <p:nvPr>
            <p:ph type="ftr" sz="quarter" idx="11"/>
          </p:nvPr>
        </p:nvSpPr>
        <p:spPr>
          <a:ln/>
        </p:spPr>
        <p:txBody>
          <a:bodyPr/>
          <a:lstStyle>
            <a:lvl1pPr>
              <a:defRPr/>
            </a:lvl1pPr>
          </a:lstStyle>
          <a:p>
            <a:pPr>
              <a:defRPr/>
            </a:pPr>
            <a:endParaRPr lang="en-AU"/>
          </a:p>
        </p:txBody>
      </p:sp>
      <p:sp>
        <p:nvSpPr>
          <p:cNvPr id="4" name="Rectangle 6">
            <a:extLst>
              <a:ext uri="{FF2B5EF4-FFF2-40B4-BE49-F238E27FC236}">
                <a16:creationId xmlns:a16="http://schemas.microsoft.com/office/drawing/2014/main" id="{ED8516BE-E6C2-406D-88D7-8C525B965844}"/>
              </a:ext>
            </a:extLst>
          </p:cNvPr>
          <p:cNvSpPr>
            <a:spLocks noGrp="1" noChangeArrowheads="1"/>
          </p:cNvSpPr>
          <p:nvPr>
            <p:ph type="sldNum" sz="quarter" idx="12"/>
          </p:nvPr>
        </p:nvSpPr>
        <p:spPr>
          <a:ln/>
        </p:spPr>
        <p:txBody>
          <a:bodyPr/>
          <a:lstStyle>
            <a:lvl1pPr>
              <a:defRPr/>
            </a:lvl1pPr>
          </a:lstStyle>
          <a:p>
            <a:fld id="{66CEBCD7-B645-42BD-878F-8DD8FC20F262}" type="slidenum">
              <a:rPr lang="ar-SA" altLang="en-US"/>
              <a:pPr/>
              <a:t>‹#›</a:t>
            </a:fld>
            <a:endParaRPr lang="en-AU" altLang="en-US"/>
          </a:p>
        </p:txBody>
      </p:sp>
    </p:spTree>
    <p:extLst>
      <p:ext uri="{BB962C8B-B14F-4D97-AF65-F5344CB8AC3E}">
        <p14:creationId xmlns:p14="http://schemas.microsoft.com/office/powerpoint/2010/main" val="397159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J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28AAB9D-E18D-4BF6-9E0F-BC30467AEC14}"/>
              </a:ext>
            </a:extLst>
          </p:cNvPr>
          <p:cNvSpPr>
            <a:spLocks noGrp="1" noChangeArrowheads="1"/>
          </p:cNvSpPr>
          <p:nvPr>
            <p:ph type="dt" sz="half" idx="10"/>
          </p:nvPr>
        </p:nvSpPr>
        <p:spPr>
          <a:ln/>
        </p:spPr>
        <p:txBody>
          <a:bodyPr/>
          <a:lstStyle>
            <a:lvl1pPr>
              <a:defRPr/>
            </a:lvl1pPr>
          </a:lstStyle>
          <a:p>
            <a:pPr>
              <a:defRPr/>
            </a:pPr>
            <a:endParaRPr lang="en-AU"/>
          </a:p>
        </p:txBody>
      </p:sp>
      <p:sp>
        <p:nvSpPr>
          <p:cNvPr id="6" name="Rectangle 5">
            <a:extLst>
              <a:ext uri="{FF2B5EF4-FFF2-40B4-BE49-F238E27FC236}">
                <a16:creationId xmlns:a16="http://schemas.microsoft.com/office/drawing/2014/main" id="{96633FCC-F67E-4BDC-91D5-DE57F52A078E}"/>
              </a:ext>
            </a:extLst>
          </p:cNvPr>
          <p:cNvSpPr>
            <a:spLocks noGrp="1" noChangeArrowheads="1"/>
          </p:cNvSpPr>
          <p:nvPr>
            <p:ph type="ftr" sz="quarter" idx="11"/>
          </p:nvPr>
        </p:nvSpPr>
        <p:spPr>
          <a:ln/>
        </p:spPr>
        <p:txBody>
          <a:bodyPr/>
          <a:lstStyle>
            <a:lvl1pPr>
              <a:defRPr/>
            </a:lvl1pPr>
          </a:lstStyle>
          <a:p>
            <a:pPr>
              <a:defRPr/>
            </a:pPr>
            <a:endParaRPr lang="en-AU"/>
          </a:p>
        </p:txBody>
      </p:sp>
      <p:sp>
        <p:nvSpPr>
          <p:cNvPr id="7" name="Rectangle 6">
            <a:extLst>
              <a:ext uri="{FF2B5EF4-FFF2-40B4-BE49-F238E27FC236}">
                <a16:creationId xmlns:a16="http://schemas.microsoft.com/office/drawing/2014/main" id="{6E4A82CD-7B42-4195-A0AA-DFC1F14C8C8E}"/>
              </a:ext>
            </a:extLst>
          </p:cNvPr>
          <p:cNvSpPr>
            <a:spLocks noGrp="1" noChangeArrowheads="1"/>
          </p:cNvSpPr>
          <p:nvPr>
            <p:ph type="sldNum" sz="quarter" idx="12"/>
          </p:nvPr>
        </p:nvSpPr>
        <p:spPr>
          <a:ln/>
        </p:spPr>
        <p:txBody>
          <a:bodyPr/>
          <a:lstStyle>
            <a:lvl1pPr>
              <a:defRPr/>
            </a:lvl1pPr>
          </a:lstStyle>
          <a:p>
            <a:fld id="{4F3E4E59-CDFE-4BA6-B545-0F25C2F273E9}" type="slidenum">
              <a:rPr lang="ar-SA" altLang="en-US"/>
              <a:pPr/>
              <a:t>‹#›</a:t>
            </a:fld>
            <a:endParaRPr lang="en-AU" altLang="en-US"/>
          </a:p>
        </p:txBody>
      </p:sp>
    </p:spTree>
    <p:extLst>
      <p:ext uri="{BB962C8B-B14F-4D97-AF65-F5344CB8AC3E}">
        <p14:creationId xmlns:p14="http://schemas.microsoft.com/office/powerpoint/2010/main" val="1495562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J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JO"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4FA2E2C-1E28-4E51-B03A-EE3FB5B34FAF}"/>
              </a:ext>
            </a:extLst>
          </p:cNvPr>
          <p:cNvSpPr>
            <a:spLocks noGrp="1" noChangeArrowheads="1"/>
          </p:cNvSpPr>
          <p:nvPr>
            <p:ph type="dt" sz="half" idx="10"/>
          </p:nvPr>
        </p:nvSpPr>
        <p:spPr>
          <a:ln/>
        </p:spPr>
        <p:txBody>
          <a:bodyPr/>
          <a:lstStyle>
            <a:lvl1pPr>
              <a:defRPr/>
            </a:lvl1pPr>
          </a:lstStyle>
          <a:p>
            <a:pPr>
              <a:defRPr/>
            </a:pPr>
            <a:endParaRPr lang="en-AU"/>
          </a:p>
        </p:txBody>
      </p:sp>
      <p:sp>
        <p:nvSpPr>
          <p:cNvPr id="6" name="Rectangle 5">
            <a:extLst>
              <a:ext uri="{FF2B5EF4-FFF2-40B4-BE49-F238E27FC236}">
                <a16:creationId xmlns:a16="http://schemas.microsoft.com/office/drawing/2014/main" id="{DBB1483D-3A0C-422F-BC90-B095088208F7}"/>
              </a:ext>
            </a:extLst>
          </p:cNvPr>
          <p:cNvSpPr>
            <a:spLocks noGrp="1" noChangeArrowheads="1"/>
          </p:cNvSpPr>
          <p:nvPr>
            <p:ph type="ftr" sz="quarter" idx="11"/>
          </p:nvPr>
        </p:nvSpPr>
        <p:spPr>
          <a:ln/>
        </p:spPr>
        <p:txBody>
          <a:bodyPr/>
          <a:lstStyle>
            <a:lvl1pPr>
              <a:defRPr/>
            </a:lvl1pPr>
          </a:lstStyle>
          <a:p>
            <a:pPr>
              <a:defRPr/>
            </a:pPr>
            <a:endParaRPr lang="en-AU"/>
          </a:p>
        </p:txBody>
      </p:sp>
      <p:sp>
        <p:nvSpPr>
          <p:cNvPr id="7" name="Rectangle 6">
            <a:extLst>
              <a:ext uri="{FF2B5EF4-FFF2-40B4-BE49-F238E27FC236}">
                <a16:creationId xmlns:a16="http://schemas.microsoft.com/office/drawing/2014/main" id="{1C8CB7CC-28DE-48B6-A201-31D070907679}"/>
              </a:ext>
            </a:extLst>
          </p:cNvPr>
          <p:cNvSpPr>
            <a:spLocks noGrp="1" noChangeArrowheads="1"/>
          </p:cNvSpPr>
          <p:nvPr>
            <p:ph type="sldNum" sz="quarter" idx="12"/>
          </p:nvPr>
        </p:nvSpPr>
        <p:spPr>
          <a:ln/>
        </p:spPr>
        <p:txBody>
          <a:bodyPr/>
          <a:lstStyle>
            <a:lvl1pPr>
              <a:defRPr/>
            </a:lvl1pPr>
          </a:lstStyle>
          <a:p>
            <a:fld id="{68901D2A-FC17-4BAC-8B06-242E91D84668}" type="slidenum">
              <a:rPr lang="ar-SA" altLang="en-US"/>
              <a:pPr/>
              <a:t>‹#›</a:t>
            </a:fld>
            <a:endParaRPr lang="en-AU" altLang="en-US"/>
          </a:p>
        </p:txBody>
      </p:sp>
    </p:spTree>
    <p:extLst>
      <p:ext uri="{BB962C8B-B14F-4D97-AF65-F5344CB8AC3E}">
        <p14:creationId xmlns:p14="http://schemas.microsoft.com/office/powerpoint/2010/main" val="41238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CB4E530-4ECA-46D1-AB00-9CA5D7CC0285}"/>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a:t>Click to edit Master title style</a:t>
            </a:r>
          </a:p>
        </p:txBody>
      </p:sp>
      <p:sp>
        <p:nvSpPr>
          <p:cNvPr id="1027" name="Rectangle 3">
            <a:extLst>
              <a:ext uri="{FF2B5EF4-FFF2-40B4-BE49-F238E27FC236}">
                <a16:creationId xmlns:a16="http://schemas.microsoft.com/office/drawing/2014/main" id="{E0AFE357-E65D-4081-A7BD-2162F8CE519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a:t>Click to 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p>
        </p:txBody>
      </p:sp>
      <p:sp>
        <p:nvSpPr>
          <p:cNvPr id="1028" name="Rectangle 4">
            <a:extLst>
              <a:ext uri="{FF2B5EF4-FFF2-40B4-BE49-F238E27FC236}">
                <a16:creationId xmlns:a16="http://schemas.microsoft.com/office/drawing/2014/main" id="{5998C4B2-7379-4385-8F23-E5DE95117DFF}"/>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cs typeface="Arial" pitchFamily="34" charset="0"/>
              </a:defRPr>
            </a:lvl1pPr>
          </a:lstStyle>
          <a:p>
            <a:pPr>
              <a:defRPr/>
            </a:pPr>
            <a:endParaRPr lang="en-AU"/>
          </a:p>
        </p:txBody>
      </p:sp>
      <p:sp>
        <p:nvSpPr>
          <p:cNvPr id="1029" name="Rectangle 5">
            <a:extLst>
              <a:ext uri="{FF2B5EF4-FFF2-40B4-BE49-F238E27FC236}">
                <a16:creationId xmlns:a16="http://schemas.microsoft.com/office/drawing/2014/main" id="{3C1DE2BA-E58B-420D-B3CB-A1EC7A1D2EB7}"/>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Arial" pitchFamily="34" charset="0"/>
              </a:defRPr>
            </a:lvl1pPr>
          </a:lstStyle>
          <a:p>
            <a:pPr>
              <a:defRPr/>
            </a:pPr>
            <a:endParaRPr lang="en-AU"/>
          </a:p>
        </p:txBody>
      </p:sp>
      <p:sp>
        <p:nvSpPr>
          <p:cNvPr id="1030" name="Rectangle 6">
            <a:extLst>
              <a:ext uri="{FF2B5EF4-FFF2-40B4-BE49-F238E27FC236}">
                <a16:creationId xmlns:a16="http://schemas.microsoft.com/office/drawing/2014/main" id="{C7D1A8BC-00E2-4EB9-8B8D-2DEC6FE72B7F}"/>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E6477BD-8862-446D-B3BC-5F92177DBE39}" type="slidenum">
              <a:rPr lang="ar-SA" altLang="en-US"/>
              <a:pPr/>
              <a:t>‹#›</a:t>
            </a:fld>
            <a:endParaRPr lang="en-AU"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DB280D8B-4895-48A2-A838-9260AE557C6F}"/>
              </a:ext>
            </a:extLst>
          </p:cNvPr>
          <p:cNvSpPr>
            <a:spLocks noGrp="1" noChangeArrowheads="1"/>
          </p:cNvSpPr>
          <p:nvPr>
            <p:ph type="ctrTitle"/>
          </p:nvPr>
        </p:nvSpPr>
        <p:spPr>
          <a:xfrm>
            <a:off x="228600" y="2362200"/>
            <a:ext cx="8686800" cy="1290638"/>
          </a:xfrm>
          <a:solidFill>
            <a:schemeClr val="accent5">
              <a:lumMod val="75000"/>
            </a:schemeClr>
          </a:solidFill>
          <a:ln w="101600">
            <a:solidFill>
              <a:schemeClr val="accent1">
                <a:lumMod val="25000"/>
              </a:schemeClr>
            </a:solidFill>
          </a:ln>
        </p:spPr>
        <p:txBody>
          <a:bodyPr>
            <a:spAutoFit/>
          </a:bodyPr>
          <a:lstStyle/>
          <a:p>
            <a:pPr eaLnBrk="1" hangingPunct="1">
              <a:defRPr/>
            </a:pPr>
            <a:r>
              <a:rPr lang="en-US" sz="4000" b="1" u="sng">
                <a:solidFill>
                  <a:schemeClr val="tx1"/>
                </a:solidFill>
              </a:rPr>
              <a:t>Mechanism of Hormone Action</a:t>
            </a:r>
            <a:br>
              <a:rPr lang="en-US" sz="4000" b="1" u="sng">
                <a:solidFill>
                  <a:schemeClr val="tx1"/>
                </a:solidFill>
              </a:rPr>
            </a:br>
            <a:br>
              <a:rPr lang="en-US" sz="1200" b="1" u="sng">
                <a:solidFill>
                  <a:schemeClr val="tx1"/>
                </a:solidFill>
              </a:rPr>
            </a:br>
            <a:r>
              <a:rPr lang="en-US" sz="2000" b="1">
                <a:solidFill>
                  <a:schemeClr val="tx1"/>
                </a:solidFill>
              </a:rPr>
              <a:t>Dr Jehad Al-Shuneigat</a:t>
            </a:r>
            <a:endParaRPr lang="en-AU" sz="2600" b="1">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gpcrFunction">
            <a:extLst>
              <a:ext uri="{FF2B5EF4-FFF2-40B4-BE49-F238E27FC236}">
                <a16:creationId xmlns:a16="http://schemas.microsoft.com/office/drawing/2014/main" id="{BFACBB16-53E4-425A-AB06-E2CB545921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0"/>
            <a:ext cx="6172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0">
            <a:extLst>
              <a:ext uri="{FF2B5EF4-FFF2-40B4-BE49-F238E27FC236}">
                <a16:creationId xmlns:a16="http://schemas.microsoft.com/office/drawing/2014/main" id="{A33BF0DD-F770-4E5A-9B81-1348160DAA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762000"/>
            <a:ext cx="8915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a:extLst>
              <a:ext uri="{FF2B5EF4-FFF2-40B4-BE49-F238E27FC236}">
                <a16:creationId xmlns:a16="http://schemas.microsoft.com/office/drawing/2014/main" id="{4B1945A6-79A6-46F5-B4B1-287E0BA28BE4}"/>
              </a:ext>
            </a:extLst>
          </p:cNvPr>
          <p:cNvSpPr>
            <a:spLocks noGrp="1" noChangeArrowheads="1"/>
          </p:cNvSpPr>
          <p:nvPr>
            <p:ph type="body" idx="1"/>
          </p:nvPr>
        </p:nvSpPr>
        <p:spPr>
          <a:xfrm>
            <a:off x="228600" y="152400"/>
            <a:ext cx="8763000" cy="6553200"/>
          </a:xfrm>
        </p:spPr>
        <p:txBody>
          <a:bodyPr/>
          <a:lstStyle/>
          <a:p>
            <a:pPr eaLnBrk="1" hangingPunct="1">
              <a:lnSpc>
                <a:spcPct val="90000"/>
              </a:lnSpc>
              <a:buFontTx/>
              <a:buNone/>
            </a:pPr>
            <a:r>
              <a:rPr lang="en-US" altLang="en-US" sz="2400" b="1" u="sng">
                <a:solidFill>
                  <a:schemeClr val="bg1"/>
                </a:solidFill>
              </a:rPr>
              <a:t>Activation of G protein–coupled receptors </a:t>
            </a:r>
            <a:r>
              <a:rPr lang="en-AU" altLang="ja-JP" sz="2400" b="1" u="sng">
                <a:solidFill>
                  <a:schemeClr val="bg1"/>
                </a:solidFill>
                <a:ea typeface="MS PGothic" panose="020B0600070205080204" pitchFamily="34" charset="-128"/>
              </a:rPr>
              <a:t>Signal transduction </a:t>
            </a:r>
            <a:endParaRPr lang="en-AU" altLang="ja-JP" sz="2400">
              <a:solidFill>
                <a:schemeClr val="bg1"/>
              </a:solidFill>
              <a:ea typeface="MS PGothic" panose="020B0600070205080204" pitchFamily="34" charset="-128"/>
            </a:endParaRPr>
          </a:p>
          <a:p>
            <a:pPr eaLnBrk="1" hangingPunct="1">
              <a:lnSpc>
                <a:spcPct val="90000"/>
              </a:lnSpc>
              <a:buFontTx/>
              <a:buNone/>
            </a:pPr>
            <a:r>
              <a:rPr lang="en-AU" altLang="ja-JP" sz="2400">
                <a:solidFill>
                  <a:schemeClr val="bg1"/>
                </a:solidFill>
                <a:ea typeface="MS PGothic" panose="020B0600070205080204" pitchFamily="34" charset="-128"/>
              </a:rPr>
              <a:t>1- Hormone binding to its receptor </a:t>
            </a:r>
          </a:p>
          <a:p>
            <a:pPr eaLnBrk="1" hangingPunct="1">
              <a:lnSpc>
                <a:spcPct val="90000"/>
              </a:lnSpc>
              <a:buFontTx/>
              <a:buNone/>
            </a:pPr>
            <a:r>
              <a:rPr lang="en-AU" altLang="ja-JP" sz="2400">
                <a:solidFill>
                  <a:schemeClr val="bg1"/>
                </a:solidFill>
                <a:ea typeface="MS PGothic" panose="020B0600070205080204" pitchFamily="34" charset="-128"/>
              </a:rPr>
              <a:t>2- Change in the conformation of the receptor that may involve disruption of a strong ionic interaction between the third and sixth transmembrane helices </a:t>
            </a:r>
          </a:p>
          <a:p>
            <a:pPr eaLnBrk="1" hangingPunct="1">
              <a:lnSpc>
                <a:spcPct val="90000"/>
              </a:lnSpc>
              <a:buFontTx/>
              <a:buNone/>
            </a:pPr>
            <a:r>
              <a:rPr lang="en-AU" altLang="ja-JP" sz="2400">
                <a:solidFill>
                  <a:schemeClr val="bg1"/>
                </a:solidFill>
                <a:ea typeface="MS PGothic" panose="020B0600070205080204" pitchFamily="34" charset="-128"/>
              </a:rPr>
              <a:t>3- This facilitates activation of the G-protein and the </a:t>
            </a:r>
            <a:r>
              <a:rPr lang="en-US" altLang="ja-JP" sz="2400">
                <a:solidFill>
                  <a:schemeClr val="bg1"/>
                </a:solidFill>
                <a:ea typeface="MS PGothic" panose="020B0600070205080204" pitchFamily="34" charset="-128"/>
              </a:rPr>
              <a:t>release of GDP and the binding of GTP to α subunits which result in </a:t>
            </a:r>
            <a:r>
              <a:rPr lang="en-AU" altLang="ja-JP" sz="2400">
                <a:solidFill>
                  <a:schemeClr val="bg1"/>
                </a:solidFill>
                <a:ea typeface="MS PGothic" panose="020B0600070205080204" pitchFamily="34" charset="-128"/>
              </a:rPr>
              <a:t>decreased affinity of Gα for Gβγ</a:t>
            </a:r>
            <a:r>
              <a:rPr lang="en-US" altLang="ja-JP" sz="2400">
                <a:solidFill>
                  <a:schemeClr val="bg1"/>
                </a:solidFill>
                <a:ea typeface="MS PGothic" panose="020B0600070205080204" pitchFamily="34" charset="-128"/>
              </a:rPr>
              <a:t>. </a:t>
            </a:r>
          </a:p>
          <a:p>
            <a:pPr eaLnBrk="1" hangingPunct="1">
              <a:lnSpc>
                <a:spcPct val="90000"/>
              </a:lnSpc>
              <a:buFontTx/>
              <a:buNone/>
            </a:pPr>
            <a:r>
              <a:rPr lang="en-US" altLang="ja-JP" sz="2400">
                <a:solidFill>
                  <a:schemeClr val="bg1"/>
                </a:solidFill>
                <a:ea typeface="MS PGothic" panose="020B0600070205080204" pitchFamily="34" charset="-128"/>
              </a:rPr>
              <a:t>4- GTP-bound α subunit &amp; separate from βγ subunits, and diffusing in the plane of the lipid bilayer until it encounters an </a:t>
            </a:r>
            <a:r>
              <a:rPr lang="en-US" altLang="ja-JP" sz="2400" u="sng">
                <a:solidFill>
                  <a:schemeClr val="bg1"/>
                </a:solidFill>
                <a:ea typeface="MS PGothic" panose="020B0600070205080204" pitchFamily="34" charset="-128"/>
              </a:rPr>
              <a:t>effector protein</a:t>
            </a:r>
            <a:r>
              <a:rPr lang="en-US" altLang="ja-JP" sz="2400">
                <a:solidFill>
                  <a:schemeClr val="bg1"/>
                </a:solidFill>
                <a:ea typeface="MS PGothic" panose="020B0600070205080204" pitchFamily="34" charset="-128"/>
              </a:rPr>
              <a:t> to which it can bind. </a:t>
            </a:r>
          </a:p>
          <a:p>
            <a:pPr eaLnBrk="1" hangingPunct="1">
              <a:lnSpc>
                <a:spcPct val="90000"/>
              </a:lnSpc>
              <a:buFontTx/>
              <a:buNone/>
            </a:pPr>
            <a:r>
              <a:rPr lang="en-US" altLang="ja-JP" sz="2400">
                <a:solidFill>
                  <a:schemeClr val="bg1"/>
                </a:solidFill>
                <a:ea typeface="MS PGothic" panose="020B0600070205080204" pitchFamily="34" charset="-128"/>
              </a:rPr>
              <a:t>5- An effector protein causes a specific effect in the cell through </a:t>
            </a:r>
            <a:r>
              <a:rPr lang="en-AU" altLang="ja-JP" sz="2400">
                <a:solidFill>
                  <a:schemeClr val="bg1"/>
                </a:solidFill>
                <a:ea typeface="MS PGothic" panose="020B0600070205080204" pitchFamily="34" charset="-128"/>
              </a:rPr>
              <a:t>activation or inhibition of a variety of </a:t>
            </a:r>
            <a:r>
              <a:rPr lang="en-AU" altLang="ja-JP" sz="2400" b="1">
                <a:solidFill>
                  <a:schemeClr val="bg1"/>
                </a:solidFill>
                <a:ea typeface="MS PGothic" panose="020B0600070205080204" pitchFamily="34" charset="-128"/>
              </a:rPr>
              <a:t>second messengers</a:t>
            </a:r>
            <a:r>
              <a:rPr lang="en-AU" altLang="ja-JP" sz="2400">
                <a:solidFill>
                  <a:schemeClr val="bg1"/>
                </a:solidFill>
                <a:ea typeface="MS PGothic" panose="020B0600070205080204" pitchFamily="34" charset="-128"/>
              </a:rPr>
              <a:t>.</a:t>
            </a:r>
            <a:r>
              <a:rPr lang="en-US" altLang="ja-JP" sz="2400">
                <a:solidFill>
                  <a:schemeClr val="bg1"/>
                </a:solidFill>
                <a:ea typeface="MS PGothic" panose="020B0600070205080204" pitchFamily="34" charset="-128"/>
              </a:rPr>
              <a:t> Example of effectors: adenylyl </a:t>
            </a:r>
            <a:r>
              <a:rPr lang="en-AU" altLang="ja-JP" sz="2400">
                <a:solidFill>
                  <a:schemeClr val="bg1"/>
                </a:solidFill>
                <a:ea typeface="MS PGothic" panose="020B0600070205080204" pitchFamily="34" charset="-128"/>
              </a:rPr>
              <a:t>and guanylyl</a:t>
            </a:r>
            <a:r>
              <a:rPr lang="en-US" altLang="ja-JP" sz="2400">
                <a:solidFill>
                  <a:schemeClr val="bg1"/>
                </a:solidFill>
                <a:ea typeface="MS PGothic" panose="020B0600070205080204" pitchFamily="34" charset="-128"/>
              </a:rPr>
              <a:t> cyclases (produces second messenger cAMP from ATP and cGMP from GTP), phospholipases, phosphodiesterases, and ion channels for calcium or potassium. </a:t>
            </a:r>
            <a:endParaRPr lang="en-AU" altLang="en-US" sz="240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D7D05FD1-B149-476C-AE40-65FB00C5D0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 y="784225"/>
            <a:ext cx="9020175" cy="5235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1E1FB1B4-FEAD-47CF-8A38-6000BBFAE6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754063"/>
            <a:ext cx="8534400" cy="567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25134D60-C477-4A7E-BDEB-0771A6839C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0"/>
            <a:ext cx="32004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a:extLst>
              <a:ext uri="{FF2B5EF4-FFF2-40B4-BE49-F238E27FC236}">
                <a16:creationId xmlns:a16="http://schemas.microsoft.com/office/drawing/2014/main" id="{0BBE344D-CBC0-484E-BEA6-AB921C88272E}"/>
              </a:ext>
            </a:extLst>
          </p:cNvPr>
          <p:cNvSpPr>
            <a:spLocks noGrp="1" noChangeArrowheads="1"/>
          </p:cNvSpPr>
          <p:nvPr>
            <p:ph type="body" idx="1"/>
          </p:nvPr>
        </p:nvSpPr>
        <p:spPr>
          <a:xfrm>
            <a:off x="152400" y="152400"/>
            <a:ext cx="8839200" cy="6553200"/>
          </a:xfrm>
        </p:spPr>
        <p:txBody>
          <a:bodyPr/>
          <a:lstStyle/>
          <a:p>
            <a:pPr eaLnBrk="1" hangingPunct="1">
              <a:lnSpc>
                <a:spcPct val="80000"/>
              </a:lnSpc>
            </a:pPr>
            <a:r>
              <a:rPr lang="en-US" altLang="en-US" sz="2200" b="1" u="sng">
                <a:solidFill>
                  <a:schemeClr val="bg1"/>
                </a:solidFill>
              </a:rPr>
              <a:t>Second messenger </a:t>
            </a:r>
            <a:endParaRPr lang="en-US" altLang="en-US" sz="2200">
              <a:solidFill>
                <a:schemeClr val="bg1"/>
              </a:solidFill>
            </a:endParaRPr>
          </a:p>
          <a:p>
            <a:pPr eaLnBrk="1" hangingPunct="1">
              <a:lnSpc>
                <a:spcPct val="80000"/>
              </a:lnSpc>
            </a:pPr>
            <a:r>
              <a:rPr lang="en-US" altLang="en-US" sz="2200">
                <a:solidFill>
                  <a:schemeClr val="bg1"/>
                </a:solidFill>
              </a:rPr>
              <a:t>They are nonprotein molecules generated inside the cell in response to hormone binding that continue transmission of the message. </a:t>
            </a:r>
          </a:p>
          <a:p>
            <a:pPr eaLnBrk="1" hangingPunct="1">
              <a:lnSpc>
                <a:spcPct val="80000"/>
              </a:lnSpc>
            </a:pPr>
            <a:r>
              <a:rPr lang="en-US" altLang="en-US" sz="2200">
                <a:solidFill>
                  <a:schemeClr val="bg1"/>
                </a:solidFill>
              </a:rPr>
              <a:t>Examples include 3',5'-cyclic AMP (</a:t>
            </a:r>
            <a:r>
              <a:rPr lang="en-US" altLang="en-US" sz="2200" b="1">
                <a:solidFill>
                  <a:schemeClr val="bg1"/>
                </a:solidFill>
              </a:rPr>
              <a:t>cAMP</a:t>
            </a:r>
            <a:r>
              <a:rPr lang="en-US" altLang="en-US" sz="2200">
                <a:solidFill>
                  <a:schemeClr val="bg1"/>
                </a:solidFill>
              </a:rPr>
              <a:t>), 3',5'-cyclic GMP (</a:t>
            </a:r>
            <a:r>
              <a:rPr lang="en-AU" altLang="ja-JP" sz="2200">
                <a:solidFill>
                  <a:schemeClr val="bg1"/>
                </a:solidFill>
                <a:ea typeface="MS PGothic" panose="020B0600070205080204" pitchFamily="34" charset="-128"/>
              </a:rPr>
              <a:t>cGMP), </a:t>
            </a:r>
            <a:r>
              <a:rPr lang="en-US" altLang="en-US" sz="2200">
                <a:solidFill>
                  <a:schemeClr val="bg1"/>
                </a:solidFill>
              </a:rPr>
              <a:t>inositol 1,4,5 trisphosphate (</a:t>
            </a:r>
            <a:r>
              <a:rPr lang="en-US" altLang="en-US" sz="2200" b="1">
                <a:solidFill>
                  <a:schemeClr val="bg1"/>
                </a:solidFill>
              </a:rPr>
              <a:t>IP3</a:t>
            </a:r>
            <a:r>
              <a:rPr lang="en-US" altLang="en-US" sz="2200">
                <a:solidFill>
                  <a:schemeClr val="bg1"/>
                </a:solidFill>
              </a:rPr>
              <a:t>), diacylglycerol (</a:t>
            </a:r>
            <a:r>
              <a:rPr lang="en-US" altLang="en-US" sz="2200" b="1">
                <a:solidFill>
                  <a:schemeClr val="bg1"/>
                </a:solidFill>
              </a:rPr>
              <a:t>DAG</a:t>
            </a:r>
            <a:r>
              <a:rPr lang="en-US" altLang="en-US" sz="2200">
                <a:solidFill>
                  <a:schemeClr val="bg1"/>
                </a:solidFill>
              </a:rPr>
              <a:t>) and</a:t>
            </a:r>
            <a:r>
              <a:rPr lang="en-AU" altLang="ja-JP" sz="2200">
                <a:solidFill>
                  <a:schemeClr val="bg1"/>
                </a:solidFill>
                <a:ea typeface="MS PGothic" panose="020B0600070205080204" pitchFamily="34" charset="-128"/>
              </a:rPr>
              <a:t> Ca</a:t>
            </a:r>
            <a:r>
              <a:rPr lang="en-AU" altLang="ja-JP" sz="2200" baseline="30000">
                <a:solidFill>
                  <a:schemeClr val="bg1"/>
                </a:solidFill>
                <a:ea typeface="MS PGothic" panose="020B0600070205080204" pitchFamily="34" charset="-128"/>
              </a:rPr>
              <a:t>2+</a:t>
            </a:r>
            <a:r>
              <a:rPr lang="en-AU" altLang="ja-JP" sz="2200">
                <a:solidFill>
                  <a:schemeClr val="bg1"/>
                </a:solidFill>
                <a:ea typeface="MS PGothic" panose="020B0600070205080204" pitchFamily="34" charset="-128"/>
              </a:rPr>
              <a:t> </a:t>
            </a:r>
          </a:p>
          <a:p>
            <a:pPr eaLnBrk="1" hangingPunct="1">
              <a:lnSpc>
                <a:spcPct val="80000"/>
              </a:lnSpc>
            </a:pPr>
            <a:endParaRPr lang="en-US" altLang="ja-JP" sz="2200">
              <a:solidFill>
                <a:schemeClr val="bg1"/>
              </a:solidFill>
              <a:ea typeface="MS PGothic" panose="020B0600070205080204" pitchFamily="34" charset="-128"/>
            </a:endParaRPr>
          </a:p>
          <a:p>
            <a:pPr eaLnBrk="1" hangingPunct="1">
              <a:lnSpc>
                <a:spcPct val="80000"/>
              </a:lnSpc>
            </a:pPr>
            <a:r>
              <a:rPr lang="en-US" altLang="ja-JP" sz="2200">
                <a:solidFill>
                  <a:schemeClr val="bg1"/>
                </a:solidFill>
                <a:ea typeface="MS PGothic" panose="020B0600070205080204" pitchFamily="34" charset="-128"/>
              </a:rPr>
              <a:t>The second-messengers are the ones that bring out the cellular responses. </a:t>
            </a:r>
          </a:p>
          <a:p>
            <a:pPr eaLnBrk="1" hangingPunct="1">
              <a:lnSpc>
                <a:spcPct val="80000"/>
              </a:lnSpc>
            </a:pPr>
            <a:endParaRPr lang="en-US" altLang="ja-JP" sz="2200" u="sng">
              <a:solidFill>
                <a:schemeClr val="bg1"/>
              </a:solidFill>
              <a:ea typeface="MS PGothic" panose="020B0600070205080204" pitchFamily="34" charset="-128"/>
            </a:endParaRPr>
          </a:p>
          <a:p>
            <a:pPr eaLnBrk="1" hangingPunct="1">
              <a:lnSpc>
                <a:spcPct val="80000"/>
              </a:lnSpc>
            </a:pPr>
            <a:r>
              <a:rPr lang="en-US" altLang="ja-JP" sz="2200" u="sng">
                <a:solidFill>
                  <a:schemeClr val="bg1"/>
                </a:solidFill>
                <a:ea typeface="MS PGothic" panose="020B0600070205080204" pitchFamily="34" charset="-128"/>
              </a:rPr>
              <a:t>The use of second messengers has several consequences. </a:t>
            </a:r>
          </a:p>
          <a:p>
            <a:pPr eaLnBrk="1" hangingPunct="1">
              <a:lnSpc>
                <a:spcPct val="80000"/>
              </a:lnSpc>
            </a:pPr>
            <a:r>
              <a:rPr lang="en-US" altLang="ja-JP" sz="2200" u="sng">
                <a:solidFill>
                  <a:schemeClr val="bg1"/>
                </a:solidFill>
                <a:ea typeface="MS PGothic" panose="020B0600070205080204" pitchFamily="34" charset="-128"/>
              </a:rPr>
              <a:t>First</a:t>
            </a:r>
            <a:r>
              <a:rPr lang="en-US" altLang="ja-JP" sz="2200">
                <a:solidFill>
                  <a:schemeClr val="bg1"/>
                </a:solidFill>
                <a:ea typeface="MS PGothic" panose="020B0600070205080204" pitchFamily="34" charset="-128"/>
              </a:rPr>
              <a:t>, second messengers are often free to </a:t>
            </a:r>
            <a:r>
              <a:rPr lang="en-US" altLang="ja-JP" sz="2200" u="sng">
                <a:solidFill>
                  <a:schemeClr val="bg1"/>
                </a:solidFill>
                <a:ea typeface="MS PGothic" panose="020B0600070205080204" pitchFamily="34" charset="-128"/>
              </a:rPr>
              <a:t>diffuse</a:t>
            </a:r>
            <a:r>
              <a:rPr lang="en-US" altLang="ja-JP" sz="2200">
                <a:solidFill>
                  <a:schemeClr val="bg1"/>
                </a:solidFill>
                <a:ea typeface="MS PGothic" panose="020B0600070205080204" pitchFamily="34" charset="-128"/>
              </a:rPr>
              <a:t> to other compartments of the cell where they can influence gene expression and other processes. </a:t>
            </a:r>
          </a:p>
          <a:p>
            <a:pPr eaLnBrk="1" hangingPunct="1">
              <a:lnSpc>
                <a:spcPct val="80000"/>
              </a:lnSpc>
            </a:pPr>
            <a:r>
              <a:rPr lang="en-US" altLang="ja-JP" sz="2200" u="sng">
                <a:solidFill>
                  <a:schemeClr val="bg1"/>
                </a:solidFill>
                <a:ea typeface="MS PGothic" panose="020B0600070205080204" pitchFamily="34" charset="-128"/>
              </a:rPr>
              <a:t>Second</a:t>
            </a:r>
            <a:r>
              <a:rPr lang="en-US" altLang="ja-JP" sz="2200">
                <a:solidFill>
                  <a:schemeClr val="bg1"/>
                </a:solidFill>
                <a:ea typeface="MS PGothic" panose="020B0600070205080204" pitchFamily="34" charset="-128"/>
              </a:rPr>
              <a:t>, the signal may be </a:t>
            </a:r>
            <a:r>
              <a:rPr lang="en-US" altLang="ja-JP" sz="2200" u="sng">
                <a:solidFill>
                  <a:schemeClr val="bg1"/>
                </a:solidFill>
                <a:ea typeface="MS PGothic" panose="020B0600070205080204" pitchFamily="34" charset="-128"/>
              </a:rPr>
              <a:t>amplified</a:t>
            </a:r>
            <a:r>
              <a:rPr lang="en-US" altLang="ja-JP" sz="2200">
                <a:solidFill>
                  <a:schemeClr val="bg1"/>
                </a:solidFill>
                <a:ea typeface="MS PGothic" panose="020B0600070205080204" pitchFamily="34" charset="-128"/>
              </a:rPr>
              <a:t> significantly in the generation of second messengers. Thus, a low concentration of signal in the environment, even as little as a single molecule, can yield a large intracellular signal and response.</a:t>
            </a:r>
            <a:r>
              <a:rPr lang="en-US" altLang="ja-JP" sz="2200" i="1">
                <a:solidFill>
                  <a:schemeClr val="bg1"/>
                </a:solidFill>
                <a:ea typeface="MS PGothic" panose="020B0600070205080204" pitchFamily="34" charset="-128"/>
              </a:rPr>
              <a:t> </a:t>
            </a:r>
            <a:endParaRPr lang="en-US" altLang="ja-JP" sz="2200">
              <a:solidFill>
                <a:schemeClr val="bg1"/>
              </a:solidFill>
              <a:ea typeface="MS PGothic" panose="020B0600070205080204" pitchFamily="34" charset="-128"/>
            </a:endParaRPr>
          </a:p>
          <a:p>
            <a:pPr eaLnBrk="1" hangingPunct="1">
              <a:lnSpc>
                <a:spcPct val="80000"/>
              </a:lnSpc>
            </a:pPr>
            <a:r>
              <a:rPr lang="en-US" altLang="ja-JP" sz="2200" b="1" u="sng">
                <a:solidFill>
                  <a:schemeClr val="bg1"/>
                </a:solidFill>
                <a:ea typeface="MS PGothic" panose="020B0600070205080204" pitchFamily="34" charset="-128"/>
              </a:rPr>
              <a:t>We will study:</a:t>
            </a:r>
            <a:r>
              <a:rPr lang="en-US" altLang="ja-JP" sz="2200" u="sng">
                <a:solidFill>
                  <a:schemeClr val="bg1"/>
                </a:solidFill>
                <a:ea typeface="MS PGothic" panose="020B0600070205080204" pitchFamily="34" charset="-128"/>
              </a:rPr>
              <a:t> </a:t>
            </a:r>
          </a:p>
          <a:p>
            <a:pPr eaLnBrk="1" hangingPunct="1">
              <a:lnSpc>
                <a:spcPct val="80000"/>
              </a:lnSpc>
            </a:pPr>
            <a:r>
              <a:rPr lang="en-US" altLang="ja-JP" sz="2200" b="1">
                <a:solidFill>
                  <a:schemeClr val="bg1"/>
                </a:solidFill>
                <a:ea typeface="MS PGothic" panose="020B0600070205080204" pitchFamily="34" charset="-128"/>
              </a:rPr>
              <a:t>  </a:t>
            </a:r>
            <a:r>
              <a:rPr lang="en-US" altLang="ja-JP" sz="2200" b="1" u="sng">
                <a:solidFill>
                  <a:schemeClr val="bg1"/>
                </a:solidFill>
                <a:ea typeface="MS PGothic" panose="020B0600070205080204" pitchFamily="34" charset="-128"/>
              </a:rPr>
              <a:t>1-</a:t>
            </a:r>
            <a:r>
              <a:rPr lang="en-US" altLang="ja-JP" sz="2200" b="1">
                <a:solidFill>
                  <a:schemeClr val="bg1"/>
                </a:solidFill>
                <a:ea typeface="MS PGothic" panose="020B0600070205080204" pitchFamily="34" charset="-128"/>
              </a:rPr>
              <a:t> cAMP;        </a:t>
            </a:r>
            <a:r>
              <a:rPr lang="en-US" altLang="ja-JP" sz="2200" b="1" u="sng">
                <a:solidFill>
                  <a:schemeClr val="bg1"/>
                </a:solidFill>
                <a:ea typeface="MS PGothic" panose="020B0600070205080204" pitchFamily="34" charset="-128"/>
              </a:rPr>
              <a:t>2-</a:t>
            </a:r>
            <a:r>
              <a:rPr lang="en-US" altLang="ja-JP" sz="2200" b="1">
                <a:solidFill>
                  <a:schemeClr val="bg1"/>
                </a:solidFill>
                <a:ea typeface="MS PGothic" panose="020B0600070205080204" pitchFamily="34" charset="-128"/>
              </a:rPr>
              <a:t> cGMP;    </a:t>
            </a:r>
            <a:r>
              <a:rPr lang="en-US" altLang="ja-JP" sz="2200" b="1" u="sng">
                <a:solidFill>
                  <a:schemeClr val="bg1"/>
                </a:solidFill>
                <a:ea typeface="MS PGothic" panose="020B0600070205080204" pitchFamily="34" charset="-128"/>
              </a:rPr>
              <a:t>3-</a:t>
            </a:r>
            <a:r>
              <a:rPr lang="en-US" altLang="ja-JP" sz="2200" b="1">
                <a:solidFill>
                  <a:schemeClr val="bg1"/>
                </a:solidFill>
                <a:ea typeface="MS PGothic" panose="020B0600070205080204" pitchFamily="34" charset="-128"/>
              </a:rPr>
              <a:t>  </a:t>
            </a:r>
            <a:r>
              <a:rPr lang="en-US" altLang="en-US" sz="2200" b="1">
                <a:solidFill>
                  <a:schemeClr val="bg1"/>
                </a:solidFill>
              </a:rPr>
              <a:t>IP3   </a:t>
            </a:r>
            <a:r>
              <a:rPr lang="en-US" altLang="ja-JP" sz="2200" b="1">
                <a:solidFill>
                  <a:schemeClr val="bg1"/>
                </a:solidFill>
                <a:ea typeface="MS PGothic" panose="020B0600070205080204" pitchFamily="34" charset="-128"/>
              </a:rPr>
              <a:t> </a:t>
            </a:r>
            <a:r>
              <a:rPr lang="en-US" altLang="ja-JP" sz="2200" b="1" u="sng">
                <a:solidFill>
                  <a:schemeClr val="bg1"/>
                </a:solidFill>
                <a:ea typeface="MS PGothic" panose="020B0600070205080204" pitchFamily="34" charset="-128"/>
              </a:rPr>
              <a:t>4-</a:t>
            </a:r>
            <a:r>
              <a:rPr lang="en-US" altLang="ja-JP" sz="2200" b="1">
                <a:solidFill>
                  <a:schemeClr val="bg1"/>
                </a:solidFill>
                <a:ea typeface="MS PGothic" panose="020B0600070205080204" pitchFamily="34" charset="-128"/>
              </a:rPr>
              <a:t> </a:t>
            </a:r>
            <a:r>
              <a:rPr lang="en-US" altLang="en-US" sz="2200" b="1">
                <a:solidFill>
                  <a:schemeClr val="bg1"/>
                </a:solidFill>
              </a:rPr>
              <a:t>DAG</a:t>
            </a:r>
            <a:r>
              <a:rPr lang="en-US" altLang="ja-JP" sz="2200" b="1">
                <a:solidFill>
                  <a:schemeClr val="bg1"/>
                </a:solidFill>
                <a:ea typeface="MS PGothic" panose="020B0600070205080204" pitchFamily="34" charset="-128"/>
              </a:rPr>
              <a:t>    5</a:t>
            </a:r>
            <a:r>
              <a:rPr lang="en-US" altLang="ja-JP" sz="2200" b="1" u="sng">
                <a:solidFill>
                  <a:schemeClr val="bg1"/>
                </a:solidFill>
                <a:ea typeface="MS PGothic" panose="020B0600070205080204" pitchFamily="34" charset="-128"/>
              </a:rPr>
              <a:t>-</a:t>
            </a:r>
            <a:r>
              <a:rPr lang="en-US" altLang="ja-JP" sz="2200" b="1">
                <a:solidFill>
                  <a:schemeClr val="bg1"/>
                </a:solidFill>
                <a:ea typeface="MS PGothic" panose="020B0600070205080204" pitchFamily="34" charset="-128"/>
              </a:rPr>
              <a:t> Calcium ions</a:t>
            </a:r>
            <a:endParaRPr lang="en-AU" altLang="en-US" sz="2200" b="1">
              <a:solidFill>
                <a:schemeClr val="bg1"/>
              </a:solidFill>
              <a:ea typeface="MS PGothic" panose="020B0600070205080204" pitchFamily="34"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a:extLst>
              <a:ext uri="{FF2B5EF4-FFF2-40B4-BE49-F238E27FC236}">
                <a16:creationId xmlns:a16="http://schemas.microsoft.com/office/drawing/2014/main" id="{488BD05B-1101-4266-81F2-068E48B4CD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8839200" cy="683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a:extLst>
              <a:ext uri="{FF2B5EF4-FFF2-40B4-BE49-F238E27FC236}">
                <a16:creationId xmlns:a16="http://schemas.microsoft.com/office/drawing/2014/main" id="{9A234957-4F6B-4A7A-8086-A636C6FD0637}"/>
              </a:ext>
            </a:extLst>
          </p:cNvPr>
          <p:cNvSpPr>
            <a:spLocks noGrp="1" noChangeArrowheads="1"/>
          </p:cNvSpPr>
          <p:nvPr>
            <p:ph type="body" idx="1"/>
          </p:nvPr>
        </p:nvSpPr>
        <p:spPr>
          <a:xfrm>
            <a:off x="152400" y="228600"/>
            <a:ext cx="8763000" cy="6477000"/>
          </a:xfrm>
        </p:spPr>
        <p:txBody>
          <a:bodyPr/>
          <a:lstStyle/>
          <a:p>
            <a:pPr eaLnBrk="1" hangingPunct="1">
              <a:lnSpc>
                <a:spcPct val="80000"/>
              </a:lnSpc>
            </a:pPr>
            <a:r>
              <a:rPr lang="en-AU" altLang="ja-JP" sz="2600" b="1" u="sng">
                <a:solidFill>
                  <a:schemeClr val="bg1"/>
                </a:solidFill>
                <a:ea typeface="MS PGothic" panose="020B0600070205080204" pitchFamily="34" charset="-128"/>
              </a:rPr>
              <a:t>1- cAMP production  and Adenylyl Cyclase</a:t>
            </a:r>
            <a:endParaRPr lang="en-AU" altLang="ja-JP" sz="2600">
              <a:solidFill>
                <a:schemeClr val="bg1"/>
              </a:solidFill>
              <a:ea typeface="MS PGothic" panose="020B0600070205080204" pitchFamily="34" charset="-128"/>
            </a:endParaRPr>
          </a:p>
          <a:p>
            <a:pPr eaLnBrk="1" hangingPunct="1">
              <a:lnSpc>
                <a:spcPct val="80000"/>
              </a:lnSpc>
            </a:pPr>
            <a:r>
              <a:rPr lang="en-AU" altLang="ja-JP" sz="2600">
                <a:solidFill>
                  <a:schemeClr val="bg1"/>
                </a:solidFill>
                <a:ea typeface="MS PGothic" panose="020B0600070205080204" pitchFamily="34" charset="-128"/>
              </a:rPr>
              <a:t>Adenylyl cyclase</a:t>
            </a:r>
            <a:r>
              <a:rPr lang="en-US" altLang="ja-JP" sz="2600">
                <a:solidFill>
                  <a:schemeClr val="bg1"/>
                </a:solidFill>
                <a:ea typeface="MS PGothic" panose="020B0600070205080204" pitchFamily="34" charset="-128"/>
              </a:rPr>
              <a:t> is a membrane-bound enzyme that converts ATP </a:t>
            </a:r>
            <a:r>
              <a:rPr lang="en-AU" altLang="ja-JP" sz="2600">
                <a:solidFill>
                  <a:schemeClr val="bg1"/>
                </a:solidFill>
                <a:ea typeface="MS PGothic" panose="020B0600070205080204" pitchFamily="34" charset="-128"/>
              </a:rPr>
              <a:t>to cAMP. </a:t>
            </a:r>
          </a:p>
          <a:p>
            <a:pPr eaLnBrk="1" hangingPunct="1">
              <a:lnSpc>
                <a:spcPct val="80000"/>
              </a:lnSpc>
            </a:pPr>
            <a:r>
              <a:rPr lang="en-AU" altLang="ja-JP" sz="2600">
                <a:solidFill>
                  <a:schemeClr val="bg1"/>
                </a:solidFill>
                <a:ea typeface="MS PGothic" panose="020B0600070205080204" pitchFamily="34" charset="-128"/>
              </a:rPr>
              <a:t>Different peptide hormones can either stimulate (s) or inhibit (i) the production of cAMP from adenylyl cyclase. </a:t>
            </a:r>
          </a:p>
          <a:p>
            <a:pPr eaLnBrk="1" hangingPunct="1">
              <a:lnSpc>
                <a:spcPct val="80000"/>
              </a:lnSpc>
            </a:pPr>
            <a:r>
              <a:rPr lang="en-AU" altLang="ja-JP" sz="2600">
                <a:solidFill>
                  <a:schemeClr val="bg1"/>
                </a:solidFill>
                <a:ea typeface="MS PGothic" panose="020B0600070205080204" pitchFamily="34" charset="-128"/>
              </a:rPr>
              <a:t>Two parallel systems, a stimulatory (s) one and an inhibitory (i) one, converge upon a single catalytic molecule (C). Each consists of a receptor (Rs or Ri) and a regulatory complex, Gs and Gi. </a:t>
            </a:r>
          </a:p>
          <a:p>
            <a:pPr eaLnBrk="1" hangingPunct="1">
              <a:lnSpc>
                <a:spcPct val="80000"/>
              </a:lnSpc>
            </a:pPr>
            <a:endParaRPr lang="en-AU" altLang="ja-JP" sz="2600">
              <a:solidFill>
                <a:schemeClr val="bg1"/>
              </a:solidFill>
              <a:ea typeface="MS PGothic" panose="020B0600070205080204" pitchFamily="34" charset="-128"/>
            </a:endParaRPr>
          </a:p>
          <a:p>
            <a:pPr eaLnBrk="1" hangingPunct="1">
              <a:lnSpc>
                <a:spcPct val="80000"/>
              </a:lnSpc>
              <a:buFontTx/>
              <a:buNone/>
            </a:pPr>
            <a:r>
              <a:rPr lang="en-AU" altLang="ja-JP" sz="2600" b="1">
                <a:solidFill>
                  <a:schemeClr val="bg1"/>
                </a:solidFill>
                <a:ea typeface="MS PGothic" panose="020B0600070205080204" pitchFamily="34" charset="-128"/>
              </a:rPr>
              <a:t>    </a:t>
            </a:r>
            <a:r>
              <a:rPr lang="en-AU" altLang="ja-JP" sz="2600" b="1" u="sng">
                <a:solidFill>
                  <a:schemeClr val="bg1"/>
                </a:solidFill>
                <a:ea typeface="MS PGothic" panose="020B0600070205080204" pitchFamily="34" charset="-128"/>
              </a:rPr>
              <a:t>cAMP effects in cells including </a:t>
            </a:r>
          </a:p>
          <a:p>
            <a:pPr eaLnBrk="1" hangingPunct="1">
              <a:lnSpc>
                <a:spcPct val="80000"/>
              </a:lnSpc>
              <a:buFontTx/>
              <a:buNone/>
            </a:pPr>
            <a:r>
              <a:rPr lang="en-AU" altLang="ja-JP" sz="2600">
                <a:solidFill>
                  <a:schemeClr val="bg1"/>
                </a:solidFill>
                <a:ea typeface="MS PGothic" panose="020B0600070205080204" pitchFamily="34" charset="-128"/>
              </a:rPr>
              <a:t>1-</a:t>
            </a:r>
            <a:r>
              <a:rPr lang="en-AU" altLang="ja-JP" sz="2600" u="sng">
                <a:solidFill>
                  <a:schemeClr val="bg1"/>
                </a:solidFill>
                <a:ea typeface="MS PGothic" panose="020B0600070205080204" pitchFamily="34" charset="-128"/>
              </a:rPr>
              <a:t>Activation of protein kinase A</a:t>
            </a:r>
            <a:r>
              <a:rPr lang="en-AU" altLang="ja-JP" sz="2600">
                <a:solidFill>
                  <a:schemeClr val="bg1"/>
                </a:solidFill>
                <a:ea typeface="MS PGothic" panose="020B0600070205080204" pitchFamily="34" charset="-128"/>
              </a:rPr>
              <a:t> which is a serine/threonine protein kinase that phosphorylates a large number of metabolic enzymes</a:t>
            </a:r>
          </a:p>
          <a:p>
            <a:pPr eaLnBrk="1" hangingPunct="1">
              <a:lnSpc>
                <a:spcPct val="80000"/>
              </a:lnSpc>
              <a:buFontTx/>
              <a:buNone/>
            </a:pPr>
            <a:r>
              <a:rPr lang="en-AU" altLang="ja-JP" sz="2600">
                <a:solidFill>
                  <a:schemeClr val="bg1"/>
                </a:solidFill>
                <a:ea typeface="MS PGothic" panose="020B0600070205080204" pitchFamily="34" charset="-128"/>
              </a:rPr>
              <a:t>2- Enter the nucleus and </a:t>
            </a:r>
            <a:r>
              <a:rPr lang="en-AU" altLang="ja-JP" sz="2600" u="sng">
                <a:solidFill>
                  <a:schemeClr val="bg1"/>
                </a:solidFill>
                <a:ea typeface="MS PGothic" panose="020B0600070205080204" pitchFamily="34" charset="-128"/>
              </a:rPr>
              <a:t>phosphorylate a gene-specific transcription factor </a:t>
            </a:r>
            <a:r>
              <a:rPr lang="en-AU" altLang="ja-JP" sz="2600">
                <a:solidFill>
                  <a:schemeClr val="bg1"/>
                </a:solidFill>
                <a:ea typeface="MS PGothic" panose="020B0600070205080204" pitchFamily="34" charset="-128"/>
              </a:rPr>
              <a:t>thus affecting gene transcription. </a:t>
            </a:r>
          </a:p>
          <a:p>
            <a:pPr eaLnBrk="1" hangingPunct="1">
              <a:lnSpc>
                <a:spcPct val="80000"/>
              </a:lnSpc>
              <a:buFontTx/>
              <a:buNone/>
            </a:pPr>
            <a:r>
              <a:rPr lang="en-AU" altLang="ja-JP" sz="2600">
                <a:solidFill>
                  <a:schemeClr val="bg1"/>
                </a:solidFill>
                <a:ea typeface="MS PGothic" panose="020B0600070205080204" pitchFamily="34" charset="-128"/>
              </a:rPr>
              <a:t>3- Directly </a:t>
            </a:r>
            <a:r>
              <a:rPr lang="en-AU" altLang="ja-JP" sz="2600" u="sng">
                <a:solidFill>
                  <a:schemeClr val="bg1"/>
                </a:solidFill>
                <a:ea typeface="MS PGothic" panose="020B0600070205080204" pitchFamily="34" charset="-128"/>
              </a:rPr>
              <a:t>activates ligand-gated channels.</a:t>
            </a:r>
            <a:endParaRPr lang="en-AU" altLang="en-US" sz="2600" u="sng">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a:extLst>
              <a:ext uri="{FF2B5EF4-FFF2-40B4-BE49-F238E27FC236}">
                <a16:creationId xmlns:a16="http://schemas.microsoft.com/office/drawing/2014/main" id="{CEBEEC2D-86FF-42AD-882E-65A651C5BC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 y="914400"/>
            <a:ext cx="909002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3">
            <a:extLst>
              <a:ext uri="{FF2B5EF4-FFF2-40B4-BE49-F238E27FC236}">
                <a16:creationId xmlns:a16="http://schemas.microsoft.com/office/drawing/2014/main" id="{485FEDA6-76BC-483E-A1FE-BB51C6DD7593}"/>
              </a:ext>
            </a:extLst>
          </p:cNvPr>
          <p:cNvSpPr txBox="1">
            <a:spLocks noChangeArrowheads="1"/>
          </p:cNvSpPr>
          <p:nvPr/>
        </p:nvSpPr>
        <p:spPr bwMode="auto">
          <a:xfrm>
            <a:off x="0" y="0"/>
            <a:ext cx="914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AU" altLang="en-US" sz="2000" b="1" u="sng">
                <a:solidFill>
                  <a:schemeClr val="bg1"/>
                </a:solidFill>
                <a:latin typeface="Times New Roman" panose="02020603050405020304" pitchFamily="18" charset="0"/>
                <a:cs typeface="Times New Roman" panose="02020603050405020304" pitchFamily="18" charset="0"/>
              </a:rPr>
              <a:t>Hormone-induced activation and inhibition of adenylyl cyclase in adipose cells</a:t>
            </a:r>
          </a:p>
        </p:txBody>
      </p:sp>
      <p:sp>
        <p:nvSpPr>
          <p:cNvPr id="20484" name="Text Box 4">
            <a:extLst>
              <a:ext uri="{FF2B5EF4-FFF2-40B4-BE49-F238E27FC236}">
                <a16:creationId xmlns:a16="http://schemas.microsoft.com/office/drawing/2014/main" id="{A9AB848E-227D-47A7-9FA5-683310F0B82B}"/>
              </a:ext>
            </a:extLst>
          </p:cNvPr>
          <p:cNvSpPr txBox="1">
            <a:spLocks noChangeArrowheads="1"/>
          </p:cNvSpPr>
          <p:nvPr/>
        </p:nvSpPr>
        <p:spPr bwMode="auto">
          <a:xfrm>
            <a:off x="7874000" y="1536700"/>
            <a:ext cx="1447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AU" altLang="en-US" sz="1200" b="1"/>
              <a:t>(prostaglandins)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a:extLst>
              <a:ext uri="{FF2B5EF4-FFF2-40B4-BE49-F238E27FC236}">
                <a16:creationId xmlns:a16="http://schemas.microsoft.com/office/drawing/2014/main" id="{B45FF8B2-FD4E-4E2E-84D0-9F1E4A9B12A7}"/>
              </a:ext>
            </a:extLst>
          </p:cNvPr>
          <p:cNvSpPr>
            <a:spLocks noGrp="1" noChangeArrowheads="1"/>
          </p:cNvSpPr>
          <p:nvPr>
            <p:ph type="body" idx="1"/>
          </p:nvPr>
        </p:nvSpPr>
        <p:spPr>
          <a:xfrm>
            <a:off x="152400" y="228600"/>
            <a:ext cx="8839200" cy="6430963"/>
          </a:xfrm>
        </p:spPr>
        <p:txBody>
          <a:bodyPr/>
          <a:lstStyle/>
          <a:p>
            <a:pPr eaLnBrk="1" hangingPunct="1"/>
            <a:r>
              <a:rPr lang="en-AU" altLang="ja-JP" sz="2800">
                <a:solidFill>
                  <a:schemeClr val="bg1"/>
                </a:solidFill>
                <a:ea typeface="MS PGothic" panose="020B0600070205080204" pitchFamily="34" charset="-128"/>
              </a:rPr>
              <a:t>The first step of hormone action is binding of the hormone to its appropriate receptor protein. </a:t>
            </a:r>
          </a:p>
          <a:p>
            <a:pPr eaLnBrk="1" hangingPunct="1"/>
            <a:r>
              <a:rPr lang="en-AU" altLang="ja-JP" sz="2800">
                <a:solidFill>
                  <a:schemeClr val="bg1"/>
                </a:solidFill>
                <a:ea typeface="MS PGothic" panose="020B0600070205080204" pitchFamily="34" charset="-128"/>
              </a:rPr>
              <a:t>The hormone receptors have the following characteristics: </a:t>
            </a:r>
          </a:p>
          <a:p>
            <a:pPr eaLnBrk="1" hangingPunct="1"/>
            <a:r>
              <a:rPr lang="en-AU" altLang="ja-JP" sz="2800">
                <a:solidFill>
                  <a:schemeClr val="bg1"/>
                </a:solidFill>
                <a:ea typeface="MS PGothic" panose="020B0600070205080204" pitchFamily="34" charset="-128"/>
              </a:rPr>
              <a:t>(a) high specificity, so that the receptors can recognize their specific ligand and discriminate between the incoming signals; </a:t>
            </a:r>
          </a:p>
          <a:p>
            <a:pPr eaLnBrk="1" hangingPunct="1"/>
            <a:r>
              <a:rPr lang="en-AU" altLang="ja-JP" sz="2800">
                <a:solidFill>
                  <a:schemeClr val="bg1"/>
                </a:solidFill>
                <a:ea typeface="MS PGothic" panose="020B0600070205080204" pitchFamily="34" charset="-128"/>
              </a:rPr>
              <a:t>(b) high affinity for their ligand.</a:t>
            </a:r>
          </a:p>
          <a:p>
            <a:pPr eaLnBrk="1" hangingPunct="1"/>
            <a:endParaRPr lang="en-US" altLang="ja-JP" sz="2800">
              <a:solidFill>
                <a:schemeClr val="bg1"/>
              </a:solidFill>
              <a:ea typeface="MS PGothic" panose="020B0600070205080204" pitchFamily="34" charset="-128"/>
            </a:endParaRPr>
          </a:p>
          <a:p>
            <a:pPr eaLnBrk="1" hangingPunct="1"/>
            <a:r>
              <a:rPr lang="en-US" altLang="ja-JP" sz="2800">
                <a:solidFill>
                  <a:schemeClr val="bg1"/>
                </a:solidFill>
                <a:ea typeface="MS PGothic" panose="020B0600070205080204" pitchFamily="34" charset="-128"/>
              </a:rPr>
              <a:t>The physical binding of hormone to receptors is dependent on several weak chemical forces including: hydrogen bond, van der waals forces, ionic bond.</a:t>
            </a:r>
            <a:endParaRPr lang="en-AU" altLang="en-US" sz="280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a:extLst>
              <a:ext uri="{FF2B5EF4-FFF2-40B4-BE49-F238E27FC236}">
                <a16:creationId xmlns:a16="http://schemas.microsoft.com/office/drawing/2014/main" id="{602DE7E2-DB85-4D7B-80FC-F43FF6B25D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762000"/>
            <a:ext cx="5029200"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3">
            <a:extLst>
              <a:ext uri="{FF2B5EF4-FFF2-40B4-BE49-F238E27FC236}">
                <a16:creationId xmlns:a16="http://schemas.microsoft.com/office/drawing/2014/main" id="{9378676E-07E1-440D-A774-48EA2F5DAE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685800"/>
            <a:ext cx="3035300"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a:extLst>
              <a:ext uri="{FF2B5EF4-FFF2-40B4-BE49-F238E27FC236}">
                <a16:creationId xmlns:a16="http://schemas.microsoft.com/office/drawing/2014/main" id="{4BCF9BC6-7200-4A8F-880E-A6BA05A83081}"/>
              </a:ext>
            </a:extLst>
          </p:cNvPr>
          <p:cNvSpPr>
            <a:spLocks noGrp="1" noChangeArrowheads="1"/>
          </p:cNvSpPr>
          <p:nvPr>
            <p:ph type="body" idx="1"/>
          </p:nvPr>
        </p:nvSpPr>
        <p:spPr>
          <a:xfrm>
            <a:off x="152400" y="152400"/>
            <a:ext cx="8839200" cy="6553200"/>
          </a:xfrm>
        </p:spPr>
        <p:txBody>
          <a:bodyPr/>
          <a:lstStyle/>
          <a:p>
            <a:pPr eaLnBrk="1" hangingPunct="1">
              <a:lnSpc>
                <a:spcPct val="80000"/>
              </a:lnSpc>
            </a:pPr>
            <a:r>
              <a:rPr lang="en-AU" altLang="ja-JP" sz="2400" b="1" u="sng">
                <a:solidFill>
                  <a:schemeClr val="bg1"/>
                </a:solidFill>
                <a:ea typeface="MS PGothic" panose="020B0600070205080204" pitchFamily="34" charset="-128"/>
              </a:rPr>
              <a:t>Phosphorylation</a:t>
            </a:r>
            <a:endParaRPr lang="en-AU" altLang="ja-JP" sz="2400">
              <a:solidFill>
                <a:schemeClr val="bg1"/>
              </a:solidFill>
              <a:ea typeface="MS PGothic" panose="020B0600070205080204" pitchFamily="34" charset="-128"/>
            </a:endParaRPr>
          </a:p>
          <a:p>
            <a:pPr eaLnBrk="1" hangingPunct="1">
              <a:lnSpc>
                <a:spcPct val="80000"/>
              </a:lnSpc>
            </a:pPr>
            <a:r>
              <a:rPr lang="en-AU" altLang="ja-JP" sz="2400">
                <a:solidFill>
                  <a:schemeClr val="bg1"/>
                </a:solidFill>
                <a:ea typeface="MS PGothic" panose="020B0600070205080204" pitchFamily="34" charset="-128"/>
              </a:rPr>
              <a:t>cAMP activate enzymes called </a:t>
            </a:r>
            <a:r>
              <a:rPr lang="en-AU" altLang="ja-JP" sz="2400" b="1">
                <a:solidFill>
                  <a:schemeClr val="bg1"/>
                </a:solidFill>
                <a:ea typeface="MS PGothic" panose="020B0600070205080204" pitchFamily="34" charset="-128"/>
              </a:rPr>
              <a:t>cAMP-dependent protein kinases, </a:t>
            </a:r>
            <a:r>
              <a:rPr lang="en-AU" altLang="ja-JP" sz="2400">
                <a:solidFill>
                  <a:schemeClr val="bg1"/>
                </a:solidFill>
                <a:ea typeface="MS PGothic" panose="020B0600070205080204" pitchFamily="34" charset="-128"/>
              </a:rPr>
              <a:t>example protein kinase A (PKA). </a:t>
            </a:r>
          </a:p>
          <a:p>
            <a:pPr eaLnBrk="1" hangingPunct="1">
              <a:lnSpc>
                <a:spcPct val="80000"/>
              </a:lnSpc>
            </a:pPr>
            <a:endParaRPr lang="en-AU" altLang="ja-JP" sz="1400">
              <a:solidFill>
                <a:schemeClr val="bg1"/>
              </a:solidFill>
              <a:ea typeface="MS PGothic" panose="020B0600070205080204" pitchFamily="34" charset="-128"/>
            </a:endParaRPr>
          </a:p>
          <a:p>
            <a:pPr eaLnBrk="1" hangingPunct="1">
              <a:lnSpc>
                <a:spcPct val="80000"/>
              </a:lnSpc>
            </a:pPr>
            <a:r>
              <a:rPr lang="en-AU" altLang="ja-JP" sz="2400">
                <a:solidFill>
                  <a:schemeClr val="bg1"/>
                </a:solidFill>
                <a:ea typeface="MS PGothic" panose="020B0600070205080204" pitchFamily="34" charset="-128"/>
              </a:rPr>
              <a:t>Phosphorylation reaction involve the transfer of a phosphate from the phosphate donor (ATP) to the acceptor protein. </a:t>
            </a:r>
          </a:p>
          <a:p>
            <a:pPr eaLnBrk="1" hangingPunct="1">
              <a:lnSpc>
                <a:spcPct val="80000"/>
              </a:lnSpc>
            </a:pPr>
            <a:r>
              <a:rPr lang="en-AU" altLang="ja-JP" sz="2400">
                <a:solidFill>
                  <a:schemeClr val="bg1"/>
                </a:solidFill>
                <a:ea typeface="MS PGothic" panose="020B0600070205080204" pitchFamily="34" charset="-128"/>
              </a:rPr>
              <a:t>In mammalian proteins </a:t>
            </a:r>
            <a:r>
              <a:rPr lang="en-AU" altLang="ja-JP" sz="2400" u="sng">
                <a:solidFill>
                  <a:schemeClr val="bg1"/>
                </a:solidFill>
                <a:ea typeface="MS PGothic" panose="020B0600070205080204" pitchFamily="34" charset="-128"/>
              </a:rPr>
              <a:t>serine, threonine</a:t>
            </a:r>
            <a:r>
              <a:rPr lang="en-AU" altLang="ja-JP" sz="2400">
                <a:solidFill>
                  <a:schemeClr val="bg1"/>
                </a:solidFill>
                <a:ea typeface="MS PGothic" panose="020B0600070205080204" pitchFamily="34" charset="-128"/>
              </a:rPr>
              <a:t>, and </a:t>
            </a:r>
            <a:r>
              <a:rPr lang="en-AU" altLang="ja-JP" sz="2400" u="sng">
                <a:solidFill>
                  <a:schemeClr val="bg1"/>
                </a:solidFill>
                <a:ea typeface="MS PGothic" panose="020B0600070205080204" pitchFamily="34" charset="-128"/>
              </a:rPr>
              <a:t>tyrosine</a:t>
            </a:r>
            <a:r>
              <a:rPr lang="en-AU" altLang="ja-JP" sz="2400">
                <a:solidFill>
                  <a:schemeClr val="bg1"/>
                </a:solidFill>
                <a:ea typeface="MS PGothic" panose="020B0600070205080204" pitchFamily="34" charset="-128"/>
              </a:rPr>
              <a:t> residue are the phosphate acceptors residues.  </a:t>
            </a:r>
          </a:p>
          <a:p>
            <a:pPr eaLnBrk="1" hangingPunct="1">
              <a:lnSpc>
                <a:spcPct val="80000"/>
              </a:lnSpc>
            </a:pPr>
            <a:endParaRPr lang="en-AU" altLang="ja-JP" sz="1400">
              <a:solidFill>
                <a:schemeClr val="bg1"/>
              </a:solidFill>
              <a:ea typeface="MS PGothic" panose="020B0600070205080204" pitchFamily="34" charset="-128"/>
            </a:endParaRPr>
          </a:p>
          <a:p>
            <a:pPr eaLnBrk="1" hangingPunct="1">
              <a:lnSpc>
                <a:spcPct val="80000"/>
              </a:lnSpc>
            </a:pPr>
            <a:r>
              <a:rPr lang="en-AU" altLang="ja-JP" sz="2400">
                <a:solidFill>
                  <a:schemeClr val="bg1"/>
                </a:solidFill>
                <a:ea typeface="MS PGothic" panose="020B0600070205080204" pitchFamily="34" charset="-128"/>
              </a:rPr>
              <a:t>Serine/threonine protein kinases transfer a phosphate from ATP to the hydroxyl group of a specific serine (and sometimes threonine) on the target enzyme; tyrosine kinases transfer a phosphate to the hydroxyl group of a specific tyrosine residue. </a:t>
            </a:r>
          </a:p>
          <a:p>
            <a:pPr eaLnBrk="1" hangingPunct="1">
              <a:lnSpc>
                <a:spcPct val="80000"/>
              </a:lnSpc>
            </a:pPr>
            <a:r>
              <a:rPr lang="en-AU" altLang="ja-JP" sz="2400">
                <a:solidFill>
                  <a:schemeClr val="bg1"/>
                </a:solidFill>
                <a:ea typeface="MS PGothic" panose="020B0600070205080204" pitchFamily="34" charset="-128"/>
              </a:rPr>
              <a:t>Phosphate is a bulky, negatively charged residue that interacts with other nearby amino acid residues of the protein to create a conformational change at the catalytic site. The conformational change makes certain enzymes more active and other enzymes less active. The effect is reversed by a specific protein </a:t>
            </a:r>
            <a:r>
              <a:rPr lang="en-AU" altLang="ja-JP" sz="2400" u="sng">
                <a:solidFill>
                  <a:schemeClr val="bg1"/>
                </a:solidFill>
                <a:ea typeface="MS PGothic" panose="020B0600070205080204" pitchFamily="34" charset="-128"/>
              </a:rPr>
              <a:t>phosphatase</a:t>
            </a:r>
            <a:r>
              <a:rPr lang="en-AU" altLang="ja-JP" sz="2400">
                <a:solidFill>
                  <a:schemeClr val="bg1"/>
                </a:solidFill>
                <a:ea typeface="MS PGothic" panose="020B0600070205080204" pitchFamily="34" charset="-128"/>
              </a:rPr>
              <a:t> that removes the phosphate by hydrolysis.</a:t>
            </a:r>
            <a:endParaRPr lang="en-AU" altLang="en-US" sz="2400">
              <a:solidFill>
                <a:schemeClr val="bg1"/>
              </a:solidFill>
              <a:ea typeface="MS PGothic" panose="020B0600070205080204" pitchFamily="34" charset="-12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a:extLst>
              <a:ext uri="{FF2B5EF4-FFF2-40B4-BE49-F238E27FC236}">
                <a16:creationId xmlns:a16="http://schemas.microsoft.com/office/drawing/2014/main" id="{90DCC99E-F426-4615-9717-F1853B894058}"/>
              </a:ext>
            </a:extLst>
          </p:cNvPr>
          <p:cNvSpPr>
            <a:spLocks noGrp="1" noChangeArrowheads="1"/>
          </p:cNvSpPr>
          <p:nvPr>
            <p:ph type="body" idx="1"/>
          </p:nvPr>
        </p:nvSpPr>
        <p:spPr>
          <a:xfrm>
            <a:off x="228600" y="152400"/>
            <a:ext cx="8763000" cy="6629400"/>
          </a:xfrm>
        </p:spPr>
        <p:txBody>
          <a:bodyPr/>
          <a:lstStyle/>
          <a:p>
            <a:pPr eaLnBrk="1" hangingPunct="1">
              <a:lnSpc>
                <a:spcPct val="80000"/>
              </a:lnSpc>
              <a:buFontTx/>
              <a:buNone/>
            </a:pPr>
            <a:r>
              <a:rPr lang="en-AU" altLang="ja-JP" sz="2200" b="1" u="sng">
                <a:solidFill>
                  <a:schemeClr val="bg1"/>
                </a:solidFill>
                <a:ea typeface="MS PGothic" panose="020B0600070205080204" pitchFamily="34" charset="-128"/>
              </a:rPr>
              <a:t>2- cGMP is also an intracellular signal</a:t>
            </a:r>
            <a:endParaRPr lang="en-AU" altLang="ja-JP" sz="2200">
              <a:solidFill>
                <a:schemeClr val="bg1"/>
              </a:solidFill>
              <a:ea typeface="MS PGothic" panose="020B0600070205080204" pitchFamily="34" charset="-128"/>
            </a:endParaRPr>
          </a:p>
          <a:p>
            <a:pPr eaLnBrk="1" hangingPunct="1">
              <a:lnSpc>
                <a:spcPct val="80000"/>
              </a:lnSpc>
            </a:pPr>
            <a:r>
              <a:rPr lang="en-AU" altLang="ja-JP" sz="2200">
                <a:solidFill>
                  <a:schemeClr val="bg1"/>
                </a:solidFill>
                <a:ea typeface="MS PGothic" panose="020B0600070205080204" pitchFamily="34" charset="-128"/>
              </a:rPr>
              <a:t>Cyclic GMP (</a:t>
            </a:r>
            <a:r>
              <a:rPr lang="en-US" altLang="ja-JP" sz="2200">
                <a:solidFill>
                  <a:schemeClr val="bg1"/>
                </a:solidFill>
                <a:ea typeface="MS PGothic" panose="020B0600070205080204" pitchFamily="34" charset="-128"/>
              </a:rPr>
              <a:t>guanosine 3',5'-cyclic monophosphate</a:t>
            </a:r>
            <a:r>
              <a:rPr lang="en-AU" altLang="ja-JP" sz="2200">
                <a:solidFill>
                  <a:schemeClr val="bg1"/>
                </a:solidFill>
                <a:ea typeface="MS PGothic" panose="020B0600070205080204" pitchFamily="34" charset="-128"/>
              </a:rPr>
              <a:t>) is made from GTP by the enzyme guanylyl cyclase</a:t>
            </a:r>
          </a:p>
          <a:p>
            <a:pPr eaLnBrk="1" hangingPunct="1">
              <a:lnSpc>
                <a:spcPct val="80000"/>
              </a:lnSpc>
            </a:pPr>
            <a:r>
              <a:rPr lang="en-US" altLang="ja-JP" sz="2200">
                <a:solidFill>
                  <a:schemeClr val="bg1"/>
                </a:solidFill>
                <a:ea typeface="MS PGothic" panose="020B0600070205080204" pitchFamily="34" charset="-128"/>
              </a:rPr>
              <a:t>Cyclic GMP is a second messenger that carries different messages in different tissues. </a:t>
            </a:r>
          </a:p>
          <a:p>
            <a:pPr eaLnBrk="1" hangingPunct="1">
              <a:lnSpc>
                <a:spcPct val="80000"/>
              </a:lnSpc>
            </a:pPr>
            <a:r>
              <a:rPr lang="en-US" altLang="ja-JP" sz="2200">
                <a:solidFill>
                  <a:schemeClr val="bg1"/>
                </a:solidFill>
                <a:ea typeface="MS PGothic" panose="020B0600070205080204" pitchFamily="34" charset="-128"/>
              </a:rPr>
              <a:t>In the kidney and intestine it triggers changes in ion transport and water retention; in cardiac muscle it signals relaxation; in the brain it may be involved both in development and in adult brain function. </a:t>
            </a:r>
          </a:p>
          <a:p>
            <a:pPr eaLnBrk="1" hangingPunct="1">
              <a:lnSpc>
                <a:spcPct val="80000"/>
              </a:lnSpc>
            </a:pPr>
            <a:endParaRPr lang="en-US" altLang="ja-JP" sz="1400">
              <a:solidFill>
                <a:schemeClr val="bg1"/>
              </a:solidFill>
              <a:ea typeface="MS PGothic" panose="020B0600070205080204" pitchFamily="34" charset="-128"/>
            </a:endParaRPr>
          </a:p>
          <a:p>
            <a:pPr eaLnBrk="1" hangingPunct="1">
              <a:lnSpc>
                <a:spcPct val="80000"/>
              </a:lnSpc>
            </a:pPr>
            <a:r>
              <a:rPr lang="en-US" altLang="ja-JP" sz="2200">
                <a:solidFill>
                  <a:schemeClr val="bg1"/>
                </a:solidFill>
                <a:ea typeface="MS PGothic" panose="020B0600070205080204" pitchFamily="34" charset="-128"/>
              </a:rPr>
              <a:t>Guanylyl cyclases in the kidney is activated by the hormone atrial natriuretic factor (ANF), which is released by </a:t>
            </a:r>
            <a:r>
              <a:rPr lang="en-US" altLang="ja-JP" sz="2200" u="sng">
                <a:solidFill>
                  <a:schemeClr val="bg1"/>
                </a:solidFill>
                <a:ea typeface="MS PGothic" panose="020B0600070205080204" pitchFamily="34" charset="-128"/>
              </a:rPr>
              <a:t>cells in the atrium of the heart</a:t>
            </a:r>
            <a:r>
              <a:rPr lang="en-US" altLang="ja-JP" sz="2200">
                <a:solidFill>
                  <a:schemeClr val="bg1"/>
                </a:solidFill>
                <a:ea typeface="MS PGothic" panose="020B0600070205080204" pitchFamily="34" charset="-128"/>
              </a:rPr>
              <a:t> when the heart is stretched by </a:t>
            </a:r>
            <a:r>
              <a:rPr lang="en-US" altLang="ja-JP" sz="2200" u="sng">
                <a:solidFill>
                  <a:schemeClr val="bg1"/>
                </a:solidFill>
                <a:ea typeface="MS PGothic" panose="020B0600070205080204" pitchFamily="34" charset="-128"/>
              </a:rPr>
              <a:t>increased blood volume</a:t>
            </a:r>
            <a:r>
              <a:rPr lang="en-US" altLang="ja-JP" sz="2200">
                <a:solidFill>
                  <a:schemeClr val="bg1"/>
                </a:solidFill>
                <a:ea typeface="MS PGothic" panose="020B0600070205080204" pitchFamily="34" charset="-128"/>
              </a:rPr>
              <a:t>. Carried in the blood to the kidney, ANF activates guanylyl cyclase in cells of the collecting ducts. The resulting rise in (cGMP) triggers increased renal excretion of Na+ and, consequently, of water, driven by the change in osmotic pressure. Water loss reduces the blood volume, countering the stimulus that initially led to ANF secretion.</a:t>
            </a:r>
          </a:p>
          <a:p>
            <a:pPr eaLnBrk="1" hangingPunct="1">
              <a:lnSpc>
                <a:spcPct val="80000"/>
              </a:lnSpc>
            </a:pPr>
            <a:r>
              <a:rPr lang="en-US" altLang="ja-JP" sz="2200">
                <a:solidFill>
                  <a:schemeClr val="bg1"/>
                </a:solidFill>
                <a:ea typeface="MS PGothic" panose="020B0600070205080204" pitchFamily="34" charset="-128"/>
              </a:rPr>
              <a:t>Vascular smooth muscle also has an ANF receptor—guanylyl cyclase; on binding to this receptor, ANF causes relaxation (vasodilation) of the blood vessel, which increases blood flow while decreasing blood pressure.</a:t>
            </a:r>
            <a:r>
              <a:rPr lang="en-AU" altLang="ja-JP" sz="2200">
                <a:solidFill>
                  <a:schemeClr val="bg1"/>
                </a:solidFill>
                <a:ea typeface="MS PGothic" panose="020B0600070205080204" pitchFamily="34" charset="-128"/>
              </a:rPr>
              <a:t> </a:t>
            </a:r>
            <a:endParaRPr lang="en-AU" altLang="en-US" sz="2200">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a:extLst>
              <a:ext uri="{FF2B5EF4-FFF2-40B4-BE49-F238E27FC236}">
                <a16:creationId xmlns:a16="http://schemas.microsoft.com/office/drawing/2014/main" id="{8E07C9AF-1AB3-49F3-B74E-076EADA31093}"/>
              </a:ext>
            </a:extLst>
          </p:cNvPr>
          <p:cNvSpPr>
            <a:spLocks noGrp="1" noChangeArrowheads="1"/>
          </p:cNvSpPr>
          <p:nvPr>
            <p:ph type="body" idx="1"/>
          </p:nvPr>
        </p:nvSpPr>
        <p:spPr>
          <a:xfrm>
            <a:off x="152400" y="152400"/>
            <a:ext cx="8839200" cy="6477000"/>
          </a:xfrm>
        </p:spPr>
        <p:txBody>
          <a:bodyPr/>
          <a:lstStyle/>
          <a:p>
            <a:pPr eaLnBrk="1" hangingPunct="1">
              <a:lnSpc>
                <a:spcPct val="90000"/>
              </a:lnSpc>
            </a:pPr>
            <a:r>
              <a:rPr lang="en-AU" altLang="ja-JP" sz="2800" b="1" u="sng">
                <a:solidFill>
                  <a:schemeClr val="bg1"/>
                </a:solidFill>
                <a:ea typeface="MS PGothic" panose="020B0600070205080204" pitchFamily="34" charset="-128"/>
              </a:rPr>
              <a:t>Phosphodiesterases</a:t>
            </a:r>
            <a:endParaRPr lang="en-AU" altLang="ja-JP" sz="2800">
              <a:solidFill>
                <a:schemeClr val="bg1"/>
              </a:solidFill>
              <a:ea typeface="MS PGothic" panose="020B0600070205080204" pitchFamily="34" charset="-128"/>
            </a:endParaRPr>
          </a:p>
          <a:p>
            <a:pPr eaLnBrk="1" hangingPunct="1">
              <a:lnSpc>
                <a:spcPct val="90000"/>
              </a:lnSpc>
            </a:pPr>
            <a:r>
              <a:rPr lang="en-AU" altLang="ja-JP" sz="2800">
                <a:solidFill>
                  <a:schemeClr val="bg1"/>
                </a:solidFill>
                <a:ea typeface="MS PGothic" panose="020B0600070205080204" pitchFamily="34" charset="-128"/>
              </a:rPr>
              <a:t>Phosphodiesterase converts cAMP to AMP, and cGMP to GMP thereby decreasing cAMP and cGMP levels and inactivating protein kinase A. </a:t>
            </a:r>
          </a:p>
          <a:p>
            <a:pPr eaLnBrk="1" hangingPunct="1">
              <a:lnSpc>
                <a:spcPct val="90000"/>
              </a:lnSpc>
            </a:pPr>
            <a:r>
              <a:rPr lang="en-AU" altLang="ja-JP" sz="2800">
                <a:solidFill>
                  <a:schemeClr val="bg1"/>
                </a:solidFill>
                <a:ea typeface="MS PGothic" panose="020B0600070205080204" pitchFamily="34" charset="-128"/>
              </a:rPr>
              <a:t>Phosphodiesterase resides in the plasma membrane. </a:t>
            </a:r>
          </a:p>
          <a:p>
            <a:pPr eaLnBrk="1" hangingPunct="1">
              <a:lnSpc>
                <a:spcPct val="90000"/>
              </a:lnSpc>
            </a:pPr>
            <a:r>
              <a:rPr lang="en-AU" altLang="ja-JP" sz="2800">
                <a:solidFill>
                  <a:schemeClr val="bg1"/>
                </a:solidFill>
                <a:ea typeface="MS PGothic" panose="020B0600070205080204" pitchFamily="34" charset="-128"/>
              </a:rPr>
              <a:t>The presence of these enzymes ensures a rapid turnover of the signal (cAMP) and hence a rapid termination of the biologic process once the hormonal stimulus is removed.</a:t>
            </a:r>
          </a:p>
          <a:p>
            <a:pPr eaLnBrk="1" hangingPunct="1">
              <a:lnSpc>
                <a:spcPct val="90000"/>
              </a:lnSpc>
            </a:pPr>
            <a:r>
              <a:rPr lang="en-AU" altLang="ja-JP" sz="2800">
                <a:solidFill>
                  <a:schemeClr val="bg1"/>
                </a:solidFill>
                <a:ea typeface="MS PGothic" panose="020B0600070205080204" pitchFamily="34" charset="-128"/>
              </a:rPr>
              <a:t>Some hormones change the concentration of cAMP by targeting the phosphodiesterase enzyme rather than adenylyl cyclase. For example, insulin lowers cAMP levels by causing phosphodiesterase activation.</a:t>
            </a:r>
            <a:endParaRPr lang="en-AU" altLang="en-US" sz="2800">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7937E83C-7907-4035-A872-7AC43BC20A25}"/>
              </a:ext>
            </a:extLst>
          </p:cNvPr>
          <p:cNvSpPr>
            <a:spLocks noGrp="1" noChangeArrowheads="1"/>
          </p:cNvSpPr>
          <p:nvPr>
            <p:ph type="body" idx="1"/>
          </p:nvPr>
        </p:nvSpPr>
        <p:spPr>
          <a:xfrm>
            <a:off x="152400" y="5410200"/>
            <a:ext cx="8839200" cy="1143000"/>
          </a:xfrm>
        </p:spPr>
        <p:txBody>
          <a:bodyPr/>
          <a:lstStyle/>
          <a:p>
            <a:pPr marL="0" indent="0" eaLnBrk="1" hangingPunct="1">
              <a:lnSpc>
                <a:spcPct val="90000"/>
              </a:lnSpc>
              <a:buFontTx/>
              <a:buNone/>
            </a:pPr>
            <a:r>
              <a:rPr lang="en-AU" altLang="en-US" sz="2400">
                <a:solidFill>
                  <a:schemeClr val="bg1"/>
                </a:solidFill>
                <a:latin typeface="Times New Roman" panose="02020603050405020304" pitchFamily="18" charset="0"/>
                <a:cs typeface="Times New Roman" panose="02020603050405020304" pitchFamily="18" charset="0"/>
              </a:rPr>
              <a:t>Formation and cleavage of the cyclic phosphodiester bond in cAMP. When activated, adenyl cyclase converts ATP to 3,5- cyclic AMP PPi . cAMP phosphodiesterase hydrolyzes cAMP to AMP.</a:t>
            </a:r>
          </a:p>
        </p:txBody>
      </p:sp>
      <p:pic>
        <p:nvPicPr>
          <p:cNvPr id="25603" name="Picture 3">
            <a:extLst>
              <a:ext uri="{FF2B5EF4-FFF2-40B4-BE49-F238E27FC236}">
                <a16:creationId xmlns:a16="http://schemas.microsoft.com/office/drawing/2014/main" id="{4A008F57-BD33-42CD-8F66-16F0352AAF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5400"/>
            <a:ext cx="8991600"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a:extLst>
              <a:ext uri="{FF2B5EF4-FFF2-40B4-BE49-F238E27FC236}">
                <a16:creationId xmlns:a16="http://schemas.microsoft.com/office/drawing/2014/main" id="{B4B34BAD-9A29-4F91-BC45-9DACDB6B9D5D}"/>
              </a:ext>
            </a:extLst>
          </p:cNvPr>
          <p:cNvSpPr>
            <a:spLocks noGrp="1" noChangeArrowheads="1"/>
          </p:cNvSpPr>
          <p:nvPr>
            <p:ph type="body" idx="1"/>
          </p:nvPr>
        </p:nvSpPr>
        <p:spPr>
          <a:xfrm>
            <a:off x="228600" y="228600"/>
            <a:ext cx="8763000" cy="6477000"/>
          </a:xfrm>
        </p:spPr>
        <p:txBody>
          <a:bodyPr/>
          <a:lstStyle/>
          <a:p>
            <a:pPr algn="ctr" eaLnBrk="1" hangingPunct="1">
              <a:lnSpc>
                <a:spcPct val="90000"/>
              </a:lnSpc>
              <a:buFontTx/>
              <a:buNone/>
            </a:pPr>
            <a:r>
              <a:rPr lang="en-US" altLang="en-US" b="1" u="sng">
                <a:solidFill>
                  <a:schemeClr val="bg1"/>
                </a:solidFill>
              </a:rPr>
              <a:t>Example: cAMP production due to adrenalin</a:t>
            </a:r>
            <a:endParaRPr lang="en-AU" altLang="ja-JP" u="sng">
              <a:solidFill>
                <a:schemeClr val="bg1"/>
              </a:solidFill>
              <a:ea typeface="MS PGothic" panose="020B0600070205080204" pitchFamily="34" charset="-128"/>
            </a:endParaRPr>
          </a:p>
          <a:p>
            <a:pPr eaLnBrk="1" hangingPunct="1">
              <a:lnSpc>
                <a:spcPct val="90000"/>
              </a:lnSpc>
            </a:pPr>
            <a:r>
              <a:rPr lang="en-AU" altLang="ja-JP" sz="2800">
                <a:solidFill>
                  <a:schemeClr val="bg1"/>
                </a:solidFill>
                <a:ea typeface="MS PGothic" panose="020B0600070205080204" pitchFamily="34" charset="-128"/>
              </a:rPr>
              <a:t>Epinephrine and norepinephrine </a:t>
            </a:r>
            <a:r>
              <a:rPr lang="en-US" altLang="ja-JP" sz="2800">
                <a:solidFill>
                  <a:schemeClr val="bg1"/>
                </a:solidFill>
                <a:ea typeface="MS PGothic" panose="020B0600070205080204" pitchFamily="34" charset="-128"/>
              </a:rPr>
              <a:t>hormones </a:t>
            </a:r>
            <a:r>
              <a:rPr lang="en-AU" altLang="ja-JP" sz="2800">
                <a:solidFill>
                  <a:schemeClr val="bg1"/>
                </a:solidFill>
                <a:ea typeface="MS PGothic" panose="020B0600070205080204" pitchFamily="34" charset="-128"/>
              </a:rPr>
              <a:t>prepares our body for fight or flight. </a:t>
            </a:r>
          </a:p>
          <a:p>
            <a:pPr eaLnBrk="1" hangingPunct="1">
              <a:lnSpc>
                <a:spcPct val="90000"/>
              </a:lnSpc>
            </a:pPr>
            <a:r>
              <a:rPr lang="en-AU" altLang="ja-JP" sz="2800">
                <a:solidFill>
                  <a:schemeClr val="bg1"/>
                </a:solidFill>
                <a:ea typeface="MS PGothic" panose="020B0600070205080204" pitchFamily="34" charset="-128"/>
              </a:rPr>
              <a:t>These hormones increase fuel mobilization, cardiac output, blood flow, etc., which enable us to meet these stresses. They bind to adrenergic receptors.</a:t>
            </a:r>
          </a:p>
          <a:p>
            <a:pPr eaLnBrk="1" hangingPunct="1">
              <a:lnSpc>
                <a:spcPct val="90000"/>
              </a:lnSpc>
            </a:pPr>
            <a:r>
              <a:rPr lang="en-US" altLang="en-US" sz="2800">
                <a:solidFill>
                  <a:schemeClr val="bg1"/>
                </a:solidFill>
              </a:rPr>
              <a:t>There are nine different types of adrenergic receptors: α1A, α1B,α1D, α2A, α2B,α2C, β1, β2, and β3. </a:t>
            </a:r>
          </a:p>
          <a:p>
            <a:pPr eaLnBrk="1" hangingPunct="1">
              <a:lnSpc>
                <a:spcPct val="90000"/>
              </a:lnSpc>
            </a:pPr>
            <a:r>
              <a:rPr lang="en-US" altLang="en-US" sz="2800">
                <a:solidFill>
                  <a:schemeClr val="bg1"/>
                </a:solidFill>
              </a:rPr>
              <a:t>adrenergic receptors are class of GPCR for catecholamine hormones.</a:t>
            </a:r>
          </a:p>
          <a:p>
            <a:pPr eaLnBrk="1" hangingPunct="1">
              <a:lnSpc>
                <a:spcPct val="90000"/>
              </a:lnSpc>
            </a:pPr>
            <a:r>
              <a:rPr lang="en-US" altLang="en-US" sz="2800">
                <a:solidFill>
                  <a:schemeClr val="bg1"/>
                </a:solidFill>
              </a:rPr>
              <a:t>The three β receptors work through the </a:t>
            </a:r>
            <a:r>
              <a:rPr lang="en-AU" altLang="ja-JP" sz="2800">
                <a:solidFill>
                  <a:schemeClr val="bg1"/>
                </a:solidFill>
                <a:ea typeface="MS PGothic" panose="020B0600070205080204" pitchFamily="34" charset="-128"/>
              </a:rPr>
              <a:t>Adenylyl </a:t>
            </a:r>
            <a:r>
              <a:rPr lang="en-US" altLang="en-US" sz="2800">
                <a:solidFill>
                  <a:schemeClr val="bg1"/>
                </a:solidFill>
              </a:rPr>
              <a:t>cyclase–cAMP system and eventually protein kinase A.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a:extLst>
              <a:ext uri="{FF2B5EF4-FFF2-40B4-BE49-F238E27FC236}">
                <a16:creationId xmlns:a16="http://schemas.microsoft.com/office/drawing/2014/main" id="{22238A39-204E-4A83-87C4-4E2960683882}"/>
              </a:ext>
            </a:extLst>
          </p:cNvPr>
          <p:cNvSpPr>
            <a:spLocks noGrp="1" noChangeArrowheads="1"/>
          </p:cNvSpPr>
          <p:nvPr>
            <p:ph type="body" idx="1"/>
          </p:nvPr>
        </p:nvSpPr>
        <p:spPr>
          <a:xfrm>
            <a:off x="152400" y="152400"/>
            <a:ext cx="8839200" cy="6477000"/>
          </a:xfrm>
        </p:spPr>
        <p:txBody>
          <a:bodyPr/>
          <a:lstStyle/>
          <a:p>
            <a:pPr eaLnBrk="1" hangingPunct="1">
              <a:lnSpc>
                <a:spcPct val="80000"/>
              </a:lnSpc>
            </a:pPr>
            <a:r>
              <a:rPr lang="en-US" altLang="en-US" sz="2200" b="1" u="sng">
                <a:solidFill>
                  <a:schemeClr val="bg1"/>
                </a:solidFill>
              </a:rPr>
              <a:t>The β1 receptor</a:t>
            </a:r>
            <a:r>
              <a:rPr lang="en-US" altLang="en-US" sz="2200">
                <a:solidFill>
                  <a:schemeClr val="bg1"/>
                </a:solidFill>
              </a:rPr>
              <a:t> is the major adrenergic receptor in the human heart.</a:t>
            </a:r>
          </a:p>
          <a:p>
            <a:pPr eaLnBrk="1" hangingPunct="1">
              <a:lnSpc>
                <a:spcPct val="80000"/>
              </a:lnSpc>
            </a:pPr>
            <a:r>
              <a:rPr lang="en-AU" altLang="ja-JP" sz="2200">
                <a:solidFill>
                  <a:schemeClr val="bg1"/>
                </a:solidFill>
                <a:ea typeface="MS PGothic" panose="020B0600070205080204" pitchFamily="34" charset="-128"/>
              </a:rPr>
              <a:t>Contraction is initiated by the release of calcium from intracellular stores, whereas relaxation occurs as the calcium is re-sequestered in the sarcoplasmic reticulum, which in part mediated by the </a:t>
            </a:r>
            <a:r>
              <a:rPr lang="en-AU" altLang="ja-JP" sz="2200" b="1" u="sng">
                <a:solidFill>
                  <a:schemeClr val="bg1"/>
                </a:solidFill>
                <a:ea typeface="MS PGothic" panose="020B0600070205080204" pitchFamily="34" charset="-128"/>
              </a:rPr>
              <a:t>SERCA2a</a:t>
            </a:r>
            <a:r>
              <a:rPr lang="en-AU" altLang="ja-JP" sz="2200">
                <a:solidFill>
                  <a:schemeClr val="bg1"/>
                </a:solidFill>
                <a:ea typeface="MS PGothic" panose="020B0600070205080204" pitchFamily="34" charset="-128"/>
              </a:rPr>
              <a:t> pump protein. </a:t>
            </a:r>
          </a:p>
          <a:p>
            <a:pPr eaLnBrk="1" hangingPunct="1">
              <a:lnSpc>
                <a:spcPct val="80000"/>
              </a:lnSpc>
            </a:pPr>
            <a:r>
              <a:rPr lang="en-AU" altLang="ja-JP" sz="2200">
                <a:solidFill>
                  <a:schemeClr val="bg1"/>
                </a:solidFill>
                <a:ea typeface="MS PGothic" panose="020B0600070205080204" pitchFamily="34" charset="-128"/>
              </a:rPr>
              <a:t>The SERCA2a pump is </a:t>
            </a:r>
            <a:r>
              <a:rPr lang="en-AU" altLang="ja-JP" sz="2200" b="1" u="sng">
                <a:solidFill>
                  <a:schemeClr val="bg1"/>
                </a:solidFill>
                <a:ea typeface="MS PGothic" panose="020B0600070205080204" pitchFamily="34" charset="-128"/>
              </a:rPr>
              <a:t>regulated</a:t>
            </a:r>
            <a:r>
              <a:rPr lang="en-AU" altLang="ja-JP" sz="2200">
                <a:solidFill>
                  <a:schemeClr val="bg1"/>
                </a:solidFill>
                <a:ea typeface="MS PGothic" panose="020B0600070205080204" pitchFamily="34" charset="-128"/>
              </a:rPr>
              <a:t>, in part, by its association with the protein </a:t>
            </a:r>
            <a:r>
              <a:rPr lang="en-AU" altLang="ja-JP" sz="2200" b="1" u="sng">
                <a:solidFill>
                  <a:schemeClr val="bg1"/>
                </a:solidFill>
                <a:ea typeface="MS PGothic" panose="020B0600070205080204" pitchFamily="34" charset="-128"/>
              </a:rPr>
              <a:t>phospholamban</a:t>
            </a:r>
            <a:r>
              <a:rPr lang="en-AU" altLang="ja-JP" sz="2200">
                <a:solidFill>
                  <a:schemeClr val="bg1"/>
                </a:solidFill>
                <a:ea typeface="MS PGothic" panose="020B0600070205080204" pitchFamily="34" charset="-128"/>
              </a:rPr>
              <a:t> (PLN). </a:t>
            </a:r>
          </a:p>
          <a:p>
            <a:pPr eaLnBrk="1" hangingPunct="1">
              <a:lnSpc>
                <a:spcPct val="80000"/>
              </a:lnSpc>
            </a:pPr>
            <a:r>
              <a:rPr lang="en-AU" altLang="ja-JP" sz="2200">
                <a:solidFill>
                  <a:schemeClr val="bg1"/>
                </a:solidFill>
                <a:ea typeface="MS PGothic" panose="020B0600070205080204" pitchFamily="34" charset="-128"/>
              </a:rPr>
              <a:t>PLN reduces SERCA2a pumping activity. </a:t>
            </a:r>
          </a:p>
          <a:p>
            <a:pPr eaLnBrk="1" hangingPunct="1">
              <a:lnSpc>
                <a:spcPct val="80000"/>
              </a:lnSpc>
            </a:pPr>
            <a:r>
              <a:rPr lang="en-AU" altLang="ja-JP" sz="2200">
                <a:solidFill>
                  <a:schemeClr val="bg1"/>
                </a:solidFill>
                <a:ea typeface="MS PGothic" panose="020B0600070205080204" pitchFamily="34" charset="-128"/>
              </a:rPr>
              <a:t>Epinephrine binds to its receptor, activating a G protein, which leads to adenylyl cyclase activation, elevation of cAMP levels, and activation of protein kinase A. PKA phosphorylates PLN, thereby reducing its association with SERCA2a and relieving the inhibition of pumping activity. </a:t>
            </a:r>
          </a:p>
          <a:p>
            <a:pPr eaLnBrk="1" hangingPunct="1">
              <a:lnSpc>
                <a:spcPct val="80000"/>
              </a:lnSpc>
            </a:pPr>
            <a:r>
              <a:rPr lang="en-US" altLang="ja-JP" sz="2200" b="1" u="sng">
                <a:solidFill>
                  <a:schemeClr val="bg1"/>
                </a:solidFill>
                <a:ea typeface="MS PGothic" panose="020B0600070205080204" pitchFamily="34" charset="-128"/>
              </a:rPr>
              <a:t>The β2 receptor </a:t>
            </a:r>
            <a:r>
              <a:rPr lang="en-US" altLang="ja-JP" sz="2200">
                <a:solidFill>
                  <a:schemeClr val="bg1"/>
                </a:solidFill>
                <a:ea typeface="MS PGothic" panose="020B0600070205080204" pitchFamily="34" charset="-128"/>
              </a:rPr>
              <a:t>is present in liver, skeletal muscle, and other tissues and is involved in the </a:t>
            </a:r>
            <a:r>
              <a:rPr lang="en-US" altLang="ja-JP" sz="2200" u="sng">
                <a:solidFill>
                  <a:schemeClr val="bg1"/>
                </a:solidFill>
                <a:ea typeface="MS PGothic" panose="020B0600070205080204" pitchFamily="34" charset="-128"/>
              </a:rPr>
              <a:t>mobilization of fuels</a:t>
            </a:r>
            <a:r>
              <a:rPr lang="en-US" altLang="ja-JP" sz="2200">
                <a:solidFill>
                  <a:schemeClr val="bg1"/>
                </a:solidFill>
                <a:ea typeface="MS PGothic" panose="020B0600070205080204" pitchFamily="34" charset="-128"/>
              </a:rPr>
              <a:t> (such as the release of glucose through glycogenolysis). It also mediates vascular, bronchial, and uterine smooth muscle contraction. </a:t>
            </a:r>
          </a:p>
          <a:p>
            <a:pPr eaLnBrk="1" hangingPunct="1">
              <a:lnSpc>
                <a:spcPct val="80000"/>
              </a:lnSpc>
            </a:pPr>
            <a:r>
              <a:rPr lang="en-US" altLang="ja-JP" sz="2200" b="1" u="sng">
                <a:solidFill>
                  <a:schemeClr val="bg1"/>
                </a:solidFill>
                <a:ea typeface="MS PGothic" panose="020B0600070205080204" pitchFamily="34" charset="-128"/>
              </a:rPr>
              <a:t>The β3 receptor </a:t>
            </a:r>
            <a:r>
              <a:rPr lang="en-US" altLang="ja-JP" sz="2200">
                <a:solidFill>
                  <a:schemeClr val="bg1"/>
                </a:solidFill>
                <a:ea typeface="MS PGothic" panose="020B0600070205080204" pitchFamily="34" charset="-128"/>
              </a:rPr>
              <a:t>is found predominantly in adipose tissue and to a lesser extent in skeletal muscle. Activation of this receptor stimulates </a:t>
            </a:r>
            <a:r>
              <a:rPr lang="en-US" altLang="ja-JP" sz="2200" u="sng">
                <a:solidFill>
                  <a:schemeClr val="bg1"/>
                </a:solidFill>
                <a:ea typeface="MS PGothic" panose="020B0600070205080204" pitchFamily="34" charset="-128"/>
              </a:rPr>
              <a:t>fatty acid oxidation</a:t>
            </a:r>
            <a:r>
              <a:rPr lang="en-US" altLang="ja-JP" sz="2200">
                <a:solidFill>
                  <a:schemeClr val="bg1"/>
                </a:solidFill>
                <a:ea typeface="MS PGothic" panose="020B0600070205080204" pitchFamily="34" charset="-128"/>
              </a:rPr>
              <a:t> and thermogenesis, and agonists for this receptor may prove to be beneficial weight loss agents.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a:extLst>
              <a:ext uri="{FF2B5EF4-FFF2-40B4-BE49-F238E27FC236}">
                <a16:creationId xmlns:a16="http://schemas.microsoft.com/office/drawing/2014/main" id="{1F635BAF-ED8D-425D-9BFD-DA54455A3D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5" y="152400"/>
            <a:ext cx="9020175" cy="5235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a:extLst>
              <a:ext uri="{FF2B5EF4-FFF2-40B4-BE49-F238E27FC236}">
                <a16:creationId xmlns:a16="http://schemas.microsoft.com/office/drawing/2014/main" id="{778FA7BA-2F05-4DD5-AD9F-C02403040C13}"/>
              </a:ext>
            </a:extLst>
          </p:cNvPr>
          <p:cNvSpPr>
            <a:spLocks noGrp="1" noChangeArrowheads="1"/>
          </p:cNvSpPr>
          <p:nvPr>
            <p:ph type="body" idx="1"/>
          </p:nvPr>
        </p:nvSpPr>
        <p:spPr>
          <a:xfrm>
            <a:off x="152400" y="152400"/>
            <a:ext cx="8839200" cy="6553200"/>
          </a:xfrm>
        </p:spPr>
        <p:txBody>
          <a:bodyPr/>
          <a:lstStyle/>
          <a:p>
            <a:pPr eaLnBrk="1" hangingPunct="1">
              <a:buFontTx/>
              <a:buNone/>
            </a:pPr>
            <a:r>
              <a:rPr lang="en-US" altLang="ja-JP" sz="2600" b="1" u="sng">
                <a:solidFill>
                  <a:schemeClr val="bg1"/>
                </a:solidFill>
                <a:ea typeface="MS PGothic" panose="020B0600070205080204" pitchFamily="34" charset="-128"/>
              </a:rPr>
              <a:t>Examples continue </a:t>
            </a:r>
          </a:p>
          <a:p>
            <a:pPr eaLnBrk="1" hangingPunct="1"/>
            <a:r>
              <a:rPr lang="en-US" altLang="ja-JP" sz="2600">
                <a:solidFill>
                  <a:schemeClr val="bg1"/>
                </a:solidFill>
                <a:ea typeface="MS PGothic" panose="020B0600070205080204" pitchFamily="34" charset="-128"/>
              </a:rPr>
              <a:t>Epinephrine hormone causes glucose mobilization for energy and muscle contraction through binding to its G protein-linked receptor that leads to activation of protein kinase A (PKA) which:</a:t>
            </a:r>
          </a:p>
          <a:p>
            <a:pPr eaLnBrk="1" hangingPunct="1">
              <a:buFontTx/>
              <a:buNone/>
            </a:pPr>
            <a:endParaRPr lang="en-AU" altLang="ja-JP" sz="2600">
              <a:solidFill>
                <a:schemeClr val="bg1"/>
              </a:solidFill>
              <a:ea typeface="MS PGothic" panose="020B0600070205080204" pitchFamily="34" charset="-128"/>
            </a:endParaRPr>
          </a:p>
          <a:p>
            <a:pPr eaLnBrk="1" hangingPunct="1">
              <a:buFontTx/>
              <a:buNone/>
            </a:pPr>
            <a:r>
              <a:rPr lang="en-US" altLang="ja-JP" sz="2600">
                <a:solidFill>
                  <a:schemeClr val="bg1"/>
                </a:solidFill>
                <a:ea typeface="MS PGothic" panose="020B0600070205080204" pitchFamily="34" charset="-128"/>
              </a:rPr>
              <a:t>1- Phosphorylate and thereby activate an enzyme that activates </a:t>
            </a:r>
            <a:r>
              <a:rPr lang="en-US" altLang="ja-JP" sz="2600" u="sng">
                <a:solidFill>
                  <a:schemeClr val="bg1"/>
                </a:solidFill>
                <a:ea typeface="MS PGothic" panose="020B0600070205080204" pitchFamily="34" charset="-128"/>
              </a:rPr>
              <a:t>glycogen phosphorylase</a:t>
            </a:r>
            <a:r>
              <a:rPr lang="en-US" altLang="ja-JP" sz="2600">
                <a:solidFill>
                  <a:schemeClr val="bg1"/>
                </a:solidFill>
                <a:ea typeface="MS PGothic" panose="020B0600070205080204" pitchFamily="34" charset="-128"/>
              </a:rPr>
              <a:t> which in turn breaks down glycogen into glucose-l-phosphate molecules. </a:t>
            </a:r>
            <a:endParaRPr lang="en-AU" altLang="ja-JP" sz="2600">
              <a:solidFill>
                <a:schemeClr val="bg1"/>
              </a:solidFill>
              <a:ea typeface="MS PGothic" panose="020B0600070205080204" pitchFamily="34" charset="-128"/>
            </a:endParaRPr>
          </a:p>
          <a:p>
            <a:pPr eaLnBrk="1" hangingPunct="1">
              <a:buFontTx/>
              <a:buNone/>
            </a:pPr>
            <a:r>
              <a:rPr lang="en-US" altLang="ja-JP" sz="2600">
                <a:solidFill>
                  <a:schemeClr val="bg1"/>
                </a:solidFill>
                <a:ea typeface="MS PGothic" panose="020B0600070205080204" pitchFamily="34" charset="-128"/>
              </a:rPr>
              <a:t>2- It phosphorylates </a:t>
            </a:r>
            <a:r>
              <a:rPr lang="en-US" altLang="ja-JP" sz="2600" u="sng">
                <a:solidFill>
                  <a:schemeClr val="bg1"/>
                </a:solidFill>
                <a:ea typeface="MS PGothic" panose="020B0600070205080204" pitchFamily="34" charset="-128"/>
              </a:rPr>
              <a:t>glycogen synthase</a:t>
            </a:r>
            <a:r>
              <a:rPr lang="en-US" altLang="ja-JP" sz="2600">
                <a:solidFill>
                  <a:schemeClr val="bg1"/>
                </a:solidFill>
                <a:ea typeface="MS PGothic" panose="020B0600070205080204" pitchFamily="34" charset="-128"/>
              </a:rPr>
              <a:t>, and in this way turns it off, thereby preventing the reconversion of the released glucose to glycogen. These two changes together ensure the mobilization of glucose through the breakdown of glycogen stored in the liver.</a:t>
            </a:r>
            <a:r>
              <a:rPr lang="en-AU" altLang="ja-JP" sz="2600">
                <a:solidFill>
                  <a:schemeClr val="bg1"/>
                </a:solidFill>
                <a:ea typeface="MS PGothic" panose="020B0600070205080204" pitchFamily="34" charset="-128"/>
              </a:rPr>
              <a:t> </a:t>
            </a:r>
            <a:endParaRPr lang="en-US" altLang="ja-JP" sz="2600">
              <a:solidFill>
                <a:schemeClr val="bg1"/>
              </a:solidFill>
              <a:ea typeface="MS PGothic" panose="020B0600070205080204" pitchFamily="34" charset="-12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64C574F3-0888-41D7-A7C5-102D0A94753E}"/>
              </a:ext>
            </a:extLst>
          </p:cNvPr>
          <p:cNvSpPr>
            <a:spLocks noGrp="1" noChangeArrowheads="1"/>
          </p:cNvSpPr>
          <p:nvPr>
            <p:ph type="body" idx="1"/>
          </p:nvPr>
        </p:nvSpPr>
        <p:spPr>
          <a:xfrm>
            <a:off x="228600" y="228600"/>
            <a:ext cx="8763000" cy="6477000"/>
          </a:xfrm>
        </p:spPr>
        <p:txBody>
          <a:bodyPr/>
          <a:lstStyle/>
          <a:p>
            <a:pPr eaLnBrk="1" hangingPunct="1">
              <a:lnSpc>
                <a:spcPct val="80000"/>
              </a:lnSpc>
            </a:pPr>
            <a:r>
              <a:rPr lang="en-AU" altLang="ja-JP" sz="2400" b="1" u="sng">
                <a:solidFill>
                  <a:schemeClr val="bg1"/>
                </a:solidFill>
                <a:ea typeface="MS PGothic" panose="020B0600070205080204" pitchFamily="34" charset="-128"/>
              </a:rPr>
              <a:t>3- </a:t>
            </a:r>
            <a:r>
              <a:rPr lang="en-US" altLang="ja-JP" sz="2400" b="1" u="sng">
                <a:solidFill>
                  <a:schemeClr val="bg1"/>
                </a:solidFill>
                <a:ea typeface="MS PGothic" panose="020B0600070205080204" pitchFamily="34" charset="-128"/>
              </a:rPr>
              <a:t>Phosphatidylinositol (PI)</a:t>
            </a:r>
          </a:p>
          <a:p>
            <a:pPr eaLnBrk="1" hangingPunct="1">
              <a:lnSpc>
                <a:spcPct val="80000"/>
              </a:lnSpc>
            </a:pPr>
            <a:r>
              <a:rPr lang="en-US" altLang="ja-JP" sz="2400">
                <a:solidFill>
                  <a:schemeClr val="bg1"/>
                </a:solidFill>
                <a:ea typeface="MS PGothic" panose="020B0600070205080204" pitchFamily="34" charset="-128"/>
              </a:rPr>
              <a:t>G proteins also uses the phosphoinositide cascade as a second messenger.</a:t>
            </a:r>
            <a:r>
              <a:rPr lang="en-US" altLang="ja-JP" sz="2400" i="1">
                <a:solidFill>
                  <a:schemeClr val="bg1"/>
                </a:solidFill>
                <a:ea typeface="MS PGothic" panose="020B0600070205080204" pitchFamily="34" charset="-128"/>
              </a:rPr>
              <a:t> </a:t>
            </a:r>
          </a:p>
          <a:p>
            <a:pPr eaLnBrk="1" hangingPunct="1">
              <a:lnSpc>
                <a:spcPct val="80000"/>
              </a:lnSpc>
            </a:pPr>
            <a:r>
              <a:rPr lang="en-US" altLang="ja-JP" sz="2400">
                <a:solidFill>
                  <a:schemeClr val="bg1"/>
                </a:solidFill>
                <a:ea typeface="MS PGothic" panose="020B0600070205080204" pitchFamily="34" charset="-128"/>
              </a:rPr>
              <a:t>Phosphatidylinositol (PI) is a phospholipid in cell membrane its phosphorylation produces polyphosphoinositides, for example, phosphatidylinositol 4,5-bisphosphate (PIP2). </a:t>
            </a:r>
          </a:p>
          <a:p>
            <a:pPr eaLnBrk="1" hangingPunct="1">
              <a:lnSpc>
                <a:spcPct val="80000"/>
              </a:lnSpc>
            </a:pPr>
            <a:r>
              <a:rPr lang="en-US" altLang="ja-JP" sz="2400">
                <a:solidFill>
                  <a:schemeClr val="bg1"/>
                </a:solidFill>
                <a:ea typeface="MS PGothic" panose="020B0600070205080204" pitchFamily="34" charset="-128"/>
              </a:rPr>
              <a:t>The cleavage of PIP2 by phospholipase C produces </a:t>
            </a:r>
            <a:r>
              <a:rPr lang="en-US" altLang="ja-JP" sz="2400" u="sng">
                <a:solidFill>
                  <a:schemeClr val="bg1"/>
                </a:solidFill>
                <a:ea typeface="MS PGothic" panose="020B0600070205080204" pitchFamily="34" charset="-128"/>
              </a:rPr>
              <a:t>inositol 1,4,5-trisphosphate (IP3)</a:t>
            </a:r>
            <a:r>
              <a:rPr lang="en-US" altLang="ja-JP" sz="2400">
                <a:solidFill>
                  <a:schemeClr val="bg1"/>
                </a:solidFill>
                <a:ea typeface="MS PGothic" panose="020B0600070205080204" pitchFamily="34" charset="-128"/>
              </a:rPr>
              <a:t> and </a:t>
            </a:r>
            <a:r>
              <a:rPr lang="en-US" altLang="ja-JP" sz="2400" u="sng">
                <a:solidFill>
                  <a:schemeClr val="bg1"/>
                </a:solidFill>
                <a:ea typeface="MS PGothic" panose="020B0600070205080204" pitchFamily="34" charset="-128"/>
              </a:rPr>
              <a:t>diacylglycero (DAG</a:t>
            </a:r>
            <a:r>
              <a:rPr lang="en-US" altLang="ja-JP" sz="2400">
                <a:solidFill>
                  <a:schemeClr val="bg1"/>
                </a:solidFill>
                <a:ea typeface="MS PGothic" panose="020B0600070205080204" pitchFamily="34" charset="-128"/>
              </a:rPr>
              <a:t>). </a:t>
            </a:r>
          </a:p>
          <a:p>
            <a:pPr eaLnBrk="1" hangingPunct="1">
              <a:lnSpc>
                <a:spcPct val="80000"/>
              </a:lnSpc>
            </a:pPr>
            <a:endParaRPr lang="en-US" altLang="ja-JP" sz="1200" u="sng">
              <a:solidFill>
                <a:schemeClr val="bg1"/>
              </a:solidFill>
              <a:ea typeface="MS PGothic" panose="020B0600070205080204" pitchFamily="34" charset="-128"/>
            </a:endParaRPr>
          </a:p>
          <a:p>
            <a:pPr eaLnBrk="1" hangingPunct="1">
              <a:lnSpc>
                <a:spcPct val="80000"/>
              </a:lnSpc>
            </a:pPr>
            <a:r>
              <a:rPr lang="en-US" altLang="ja-JP" sz="2400" u="sng">
                <a:solidFill>
                  <a:schemeClr val="bg1"/>
                </a:solidFill>
                <a:ea typeface="MS PGothic" panose="020B0600070205080204" pitchFamily="34" charset="-128"/>
              </a:rPr>
              <a:t>IP3 and DAG work as a second messenger</a:t>
            </a:r>
          </a:p>
          <a:p>
            <a:pPr eaLnBrk="1" hangingPunct="1">
              <a:lnSpc>
                <a:spcPct val="80000"/>
              </a:lnSpc>
            </a:pPr>
            <a:endParaRPr lang="en-US" altLang="ja-JP" sz="1200">
              <a:solidFill>
                <a:schemeClr val="bg1"/>
              </a:solidFill>
              <a:ea typeface="MS PGothic" panose="020B0600070205080204" pitchFamily="34" charset="-128"/>
            </a:endParaRPr>
          </a:p>
          <a:p>
            <a:pPr eaLnBrk="1" hangingPunct="1">
              <a:lnSpc>
                <a:spcPct val="80000"/>
              </a:lnSpc>
            </a:pPr>
            <a:r>
              <a:rPr lang="en-US" altLang="ja-JP" sz="2400">
                <a:solidFill>
                  <a:schemeClr val="bg1"/>
                </a:solidFill>
                <a:ea typeface="MS PGothic" panose="020B0600070205080204" pitchFamily="34" charset="-128"/>
              </a:rPr>
              <a:t>IP3 is a soluble molecule therefore diffuse from the membrane to cytoplasm</a:t>
            </a:r>
          </a:p>
          <a:p>
            <a:pPr eaLnBrk="1" hangingPunct="1">
              <a:lnSpc>
                <a:spcPct val="80000"/>
              </a:lnSpc>
            </a:pPr>
            <a:r>
              <a:rPr lang="en-US" altLang="en-US" sz="2400">
                <a:solidFill>
                  <a:schemeClr val="bg1"/>
                </a:solidFill>
              </a:rPr>
              <a:t>Inositol is a carbohydrate that has about half sweetness of classical sugar</a:t>
            </a:r>
            <a:endParaRPr lang="en-US" altLang="ja-JP" sz="2400">
              <a:solidFill>
                <a:schemeClr val="bg1"/>
              </a:solidFill>
              <a:ea typeface="MS PGothic" panose="020B0600070205080204" pitchFamily="34" charset="-128"/>
            </a:endParaRPr>
          </a:p>
          <a:p>
            <a:pPr eaLnBrk="1" hangingPunct="1">
              <a:lnSpc>
                <a:spcPct val="80000"/>
              </a:lnSpc>
            </a:pPr>
            <a:r>
              <a:rPr lang="en-US" altLang="ja-JP" sz="2400">
                <a:solidFill>
                  <a:schemeClr val="bg1"/>
                </a:solidFill>
                <a:ea typeface="MS PGothic" panose="020B0600070205080204" pitchFamily="34" charset="-128"/>
              </a:rPr>
              <a:t>DAG is hydrophobic and therefore stays in the membrane.</a:t>
            </a:r>
            <a:r>
              <a:rPr lang="en-AU" altLang="ja-JP" sz="2400">
                <a:solidFill>
                  <a:schemeClr val="bg1"/>
                </a:solidFill>
                <a:ea typeface="MS PGothic" panose="020B0600070205080204" pitchFamily="34" charset="-128"/>
              </a:rPr>
              <a:t> </a:t>
            </a:r>
            <a:endParaRPr lang="en-US" altLang="ja-JP" sz="2400">
              <a:solidFill>
                <a:schemeClr val="bg1"/>
              </a:solidFill>
              <a:ea typeface="MS PGothic" panose="020B0600070205080204" pitchFamily="34" charset="-128"/>
            </a:endParaRPr>
          </a:p>
          <a:p>
            <a:pPr eaLnBrk="1" hangingPunct="1">
              <a:lnSpc>
                <a:spcPct val="80000"/>
              </a:lnSpc>
            </a:pPr>
            <a:r>
              <a:rPr lang="en-US" altLang="ja-JP" sz="2400">
                <a:solidFill>
                  <a:schemeClr val="bg1"/>
                </a:solidFill>
                <a:ea typeface="MS PGothic" panose="020B0600070205080204" pitchFamily="34" charset="-128"/>
              </a:rPr>
              <a:t>IP3 stimulates the release of calcium ions from the smooth endoplasmic reticulum, whereas DAG activates cyclic-nucleotide-independent kinase (protein kinase C ‘PKC’). PKC can be activated by Ca2+ and DAG.</a:t>
            </a:r>
            <a:endParaRPr lang="en-US" altLang="en-US" sz="2400">
              <a:solidFill>
                <a:schemeClr val="bg1"/>
              </a:solidFill>
              <a:ea typeface="MS PGothic" panose="020B0600070205080204" pitchFamily="34"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137C14C9-5C8B-45B2-B756-9B7E092C9AB2}"/>
              </a:ext>
            </a:extLst>
          </p:cNvPr>
          <p:cNvSpPr>
            <a:spLocks noGrp="1" noChangeArrowheads="1"/>
          </p:cNvSpPr>
          <p:nvPr>
            <p:ph type="body" idx="1"/>
          </p:nvPr>
        </p:nvSpPr>
        <p:spPr>
          <a:xfrm>
            <a:off x="152400" y="152400"/>
            <a:ext cx="8763000" cy="6629400"/>
          </a:xfrm>
        </p:spPr>
        <p:txBody>
          <a:bodyPr/>
          <a:lstStyle/>
          <a:p>
            <a:pPr eaLnBrk="1" hangingPunct="1">
              <a:lnSpc>
                <a:spcPct val="80000"/>
              </a:lnSpc>
            </a:pPr>
            <a:r>
              <a:rPr lang="en-US" altLang="en-US" sz="2400" b="1" u="sng">
                <a:solidFill>
                  <a:schemeClr val="bg1"/>
                </a:solidFill>
              </a:rPr>
              <a:t>Receptors</a:t>
            </a:r>
            <a:endParaRPr lang="en-AU" altLang="ja-JP" sz="2400" u="sng">
              <a:solidFill>
                <a:schemeClr val="bg1"/>
              </a:solidFill>
              <a:ea typeface="MS PGothic" panose="020B0600070205080204" pitchFamily="34" charset="-128"/>
            </a:endParaRPr>
          </a:p>
          <a:p>
            <a:pPr eaLnBrk="1" hangingPunct="1">
              <a:lnSpc>
                <a:spcPct val="80000"/>
              </a:lnSpc>
            </a:pPr>
            <a:r>
              <a:rPr lang="en-AU" altLang="ja-JP" sz="2000">
                <a:solidFill>
                  <a:schemeClr val="bg1"/>
                </a:solidFill>
                <a:ea typeface="MS PGothic" panose="020B0600070205080204" pitchFamily="34" charset="-128"/>
              </a:rPr>
              <a:t>Receptors are proteins containing a binding site specific for a single chemical messenger and another binding site involved in transmitting the message.</a:t>
            </a:r>
            <a:endParaRPr lang="en-US" altLang="ja-JP" sz="2000">
              <a:solidFill>
                <a:schemeClr val="bg1"/>
              </a:solidFill>
              <a:ea typeface="MS PGothic" panose="020B0600070205080204" pitchFamily="34" charset="-128"/>
            </a:endParaRPr>
          </a:p>
          <a:p>
            <a:pPr eaLnBrk="1" hangingPunct="1">
              <a:lnSpc>
                <a:spcPct val="80000"/>
              </a:lnSpc>
            </a:pPr>
            <a:endParaRPr lang="en-US" altLang="ja-JP" sz="800" u="sng">
              <a:solidFill>
                <a:schemeClr val="bg1"/>
              </a:solidFill>
              <a:ea typeface="MS PGothic" panose="020B0600070205080204" pitchFamily="34" charset="-128"/>
            </a:endParaRPr>
          </a:p>
          <a:p>
            <a:pPr eaLnBrk="1" hangingPunct="1">
              <a:lnSpc>
                <a:spcPct val="80000"/>
              </a:lnSpc>
            </a:pPr>
            <a:r>
              <a:rPr lang="en-US" altLang="ja-JP" sz="2000" b="1" u="sng">
                <a:solidFill>
                  <a:schemeClr val="bg1"/>
                </a:solidFill>
                <a:ea typeface="MS PGothic" panose="020B0600070205080204" pitchFamily="34" charset="-128"/>
              </a:rPr>
              <a:t>Classification of receptors based on their location</a:t>
            </a:r>
          </a:p>
          <a:p>
            <a:pPr eaLnBrk="1" hangingPunct="1">
              <a:lnSpc>
                <a:spcPct val="80000"/>
              </a:lnSpc>
            </a:pPr>
            <a:endParaRPr lang="en-US" altLang="ja-JP" sz="1200" b="1" u="sng">
              <a:solidFill>
                <a:schemeClr val="bg1"/>
              </a:solidFill>
              <a:ea typeface="MS PGothic" panose="020B0600070205080204" pitchFamily="34" charset="-128"/>
            </a:endParaRPr>
          </a:p>
          <a:p>
            <a:pPr eaLnBrk="1" hangingPunct="1">
              <a:lnSpc>
                <a:spcPct val="80000"/>
              </a:lnSpc>
              <a:buFontTx/>
              <a:buNone/>
            </a:pPr>
            <a:r>
              <a:rPr lang="en-US" altLang="ja-JP" sz="2000" u="sng">
                <a:solidFill>
                  <a:schemeClr val="bg1"/>
                </a:solidFill>
                <a:ea typeface="MS PGothic" panose="020B0600070205080204" pitchFamily="34" charset="-128"/>
              </a:rPr>
              <a:t>1- Plasma-membrane receptors</a:t>
            </a:r>
            <a:r>
              <a:rPr lang="en-US" altLang="ja-JP" sz="2000">
                <a:solidFill>
                  <a:schemeClr val="bg1"/>
                </a:solidFill>
                <a:ea typeface="MS PGothic" panose="020B0600070205080204" pitchFamily="34" charset="-128"/>
              </a:rPr>
              <a:t>: </a:t>
            </a:r>
            <a:r>
              <a:rPr lang="en-AU" altLang="ja-JP" sz="2000">
                <a:solidFill>
                  <a:schemeClr val="bg1"/>
                </a:solidFill>
                <a:ea typeface="MS PGothic" panose="020B0600070205080204" pitchFamily="34" charset="-128"/>
              </a:rPr>
              <a:t>The peptide and protein hormones and the catecholamine hormones are hydrophilic and can’t inter inside cells thus  their receptors are found on cell surface. </a:t>
            </a:r>
            <a:r>
              <a:rPr lang="en-US" altLang="ja-JP" sz="2000">
                <a:solidFill>
                  <a:schemeClr val="bg1"/>
                </a:solidFill>
                <a:ea typeface="MS PGothic" panose="020B0600070205080204" pitchFamily="34" charset="-128"/>
              </a:rPr>
              <a:t>Plasma-membrane receptors </a:t>
            </a:r>
            <a:r>
              <a:rPr lang="en-AU" altLang="ja-JP" sz="2000">
                <a:solidFill>
                  <a:schemeClr val="bg1"/>
                </a:solidFill>
                <a:ea typeface="MS PGothic" panose="020B0600070205080204" pitchFamily="34" charset="-128"/>
              </a:rPr>
              <a:t>transmit their signals through second messenger that are generated intracellularly </a:t>
            </a:r>
          </a:p>
          <a:p>
            <a:pPr eaLnBrk="1" hangingPunct="1">
              <a:lnSpc>
                <a:spcPct val="80000"/>
              </a:lnSpc>
              <a:buFontTx/>
              <a:buNone/>
            </a:pPr>
            <a:endParaRPr lang="en-AU" altLang="ja-JP" sz="800">
              <a:solidFill>
                <a:schemeClr val="bg1"/>
              </a:solidFill>
              <a:ea typeface="MS PGothic" panose="020B0600070205080204" pitchFamily="34" charset="-128"/>
            </a:endParaRPr>
          </a:p>
          <a:p>
            <a:pPr eaLnBrk="1" hangingPunct="1">
              <a:lnSpc>
                <a:spcPct val="80000"/>
              </a:lnSpc>
              <a:buFontTx/>
              <a:buNone/>
            </a:pPr>
            <a:r>
              <a:rPr lang="en-US" altLang="ja-JP" sz="2000" u="sng">
                <a:solidFill>
                  <a:schemeClr val="bg1"/>
                </a:solidFill>
                <a:ea typeface="MS PGothic" panose="020B0600070205080204" pitchFamily="34" charset="-128"/>
              </a:rPr>
              <a:t>2-Intracellular receptors</a:t>
            </a:r>
            <a:r>
              <a:rPr lang="en-US" altLang="ja-JP" sz="2000">
                <a:solidFill>
                  <a:schemeClr val="bg1"/>
                </a:solidFill>
                <a:ea typeface="MS PGothic" panose="020B0600070205080204" pitchFamily="34" charset="-128"/>
              </a:rPr>
              <a:t>: found in the cytoplasm or inside nucleus and function in the nucleus as transcription factors to alter the rate of transcription of particular genes.</a:t>
            </a:r>
            <a:r>
              <a:rPr lang="en-AU" altLang="ja-JP" sz="2000">
                <a:solidFill>
                  <a:schemeClr val="bg1"/>
                </a:solidFill>
                <a:ea typeface="MS PGothic" panose="020B0600070205080204" pitchFamily="34" charset="-128"/>
              </a:rPr>
              <a:t> </a:t>
            </a:r>
          </a:p>
          <a:p>
            <a:pPr eaLnBrk="1" hangingPunct="1">
              <a:lnSpc>
                <a:spcPct val="80000"/>
              </a:lnSpc>
            </a:pPr>
            <a:r>
              <a:rPr lang="en-AU" altLang="ja-JP" sz="2000">
                <a:solidFill>
                  <a:schemeClr val="bg1"/>
                </a:solidFill>
                <a:ea typeface="MS PGothic" panose="020B0600070205080204" pitchFamily="34" charset="-128"/>
              </a:rPr>
              <a:t>The steroid hormones and thyroid hormones are </a:t>
            </a:r>
            <a:r>
              <a:rPr lang="en-AU" altLang="ja-JP" sz="2000" b="1">
                <a:solidFill>
                  <a:schemeClr val="bg1"/>
                </a:solidFill>
                <a:ea typeface="MS PGothic" panose="020B0600070205080204" pitchFamily="34" charset="-128"/>
              </a:rPr>
              <a:t>hydrophobic </a:t>
            </a:r>
            <a:r>
              <a:rPr lang="en-AU" altLang="ja-JP" sz="2000">
                <a:solidFill>
                  <a:schemeClr val="bg1"/>
                </a:solidFill>
                <a:ea typeface="MS PGothic" panose="020B0600070205080204" pitchFamily="34" charset="-128"/>
              </a:rPr>
              <a:t>and diffuse freely across the plasma membrane and thus their receptors are intracellular receptors.</a:t>
            </a:r>
            <a:endParaRPr lang="en-US" altLang="ja-JP" sz="2000">
              <a:solidFill>
                <a:schemeClr val="bg1"/>
              </a:solidFill>
              <a:ea typeface="MS PGothic" panose="020B0600070205080204" pitchFamily="34" charset="-128"/>
            </a:endParaRPr>
          </a:p>
          <a:p>
            <a:pPr eaLnBrk="1" hangingPunct="1">
              <a:lnSpc>
                <a:spcPct val="80000"/>
              </a:lnSpc>
              <a:buFontTx/>
              <a:buNone/>
            </a:pPr>
            <a:endParaRPr lang="en-US" altLang="ja-JP" sz="800">
              <a:solidFill>
                <a:schemeClr val="bg1"/>
              </a:solidFill>
              <a:ea typeface="MS PGothic" panose="020B0600070205080204" pitchFamily="34" charset="-128"/>
            </a:endParaRPr>
          </a:p>
          <a:p>
            <a:pPr eaLnBrk="1" hangingPunct="1">
              <a:lnSpc>
                <a:spcPct val="80000"/>
              </a:lnSpc>
              <a:buFontTx/>
              <a:buNone/>
            </a:pPr>
            <a:r>
              <a:rPr lang="en-US" altLang="ja-JP" sz="2000" u="sng">
                <a:solidFill>
                  <a:schemeClr val="bg1"/>
                </a:solidFill>
                <a:ea typeface="MS PGothic" panose="020B0600070205080204" pitchFamily="34" charset="-128"/>
              </a:rPr>
              <a:t>Plasma membrane receptors categories</a:t>
            </a:r>
            <a:endParaRPr lang="en-US" altLang="ja-JP" sz="2000" b="1" u="sng">
              <a:solidFill>
                <a:schemeClr val="bg1"/>
              </a:solidFill>
              <a:ea typeface="MS PGothic" panose="020B0600070205080204" pitchFamily="34" charset="-128"/>
            </a:endParaRPr>
          </a:p>
          <a:p>
            <a:pPr eaLnBrk="1" hangingPunct="1">
              <a:lnSpc>
                <a:spcPct val="80000"/>
              </a:lnSpc>
              <a:buFontTx/>
              <a:buNone/>
            </a:pPr>
            <a:r>
              <a:rPr lang="en-US" altLang="ja-JP" sz="2000" b="1">
                <a:solidFill>
                  <a:schemeClr val="bg1"/>
                </a:solidFill>
                <a:ea typeface="MS PGothic" panose="020B0600070205080204" pitchFamily="34" charset="-128"/>
              </a:rPr>
              <a:t>A- G-proteins</a:t>
            </a:r>
            <a:r>
              <a:rPr lang="en-US" altLang="ja-JP" sz="2000">
                <a:solidFill>
                  <a:schemeClr val="bg1"/>
                </a:solidFill>
                <a:ea typeface="MS PGothic" panose="020B0600070205080204" pitchFamily="34" charset="-128"/>
              </a:rPr>
              <a:t> </a:t>
            </a:r>
            <a:r>
              <a:rPr lang="en-US" altLang="ja-JP" sz="2000" b="1">
                <a:solidFill>
                  <a:schemeClr val="bg1"/>
                </a:solidFill>
                <a:ea typeface="MS PGothic" panose="020B0600070205080204" pitchFamily="34" charset="-128"/>
              </a:rPr>
              <a:t>receptors </a:t>
            </a:r>
          </a:p>
          <a:p>
            <a:pPr eaLnBrk="1" hangingPunct="1">
              <a:lnSpc>
                <a:spcPct val="80000"/>
              </a:lnSpc>
              <a:buFontTx/>
              <a:buNone/>
            </a:pPr>
            <a:r>
              <a:rPr lang="en-US" altLang="ja-JP" sz="2000" b="1">
                <a:solidFill>
                  <a:schemeClr val="bg1"/>
                </a:solidFill>
                <a:ea typeface="MS PGothic" panose="020B0600070205080204" pitchFamily="34" charset="-128"/>
              </a:rPr>
              <a:t>B- Ion channel receptors</a:t>
            </a:r>
            <a:r>
              <a:rPr lang="en-US" altLang="ja-JP" sz="2000">
                <a:solidFill>
                  <a:schemeClr val="bg1"/>
                </a:solidFill>
                <a:ea typeface="MS PGothic" panose="020B0600070205080204" pitchFamily="34" charset="-128"/>
              </a:rPr>
              <a:t>, </a:t>
            </a:r>
          </a:p>
          <a:p>
            <a:pPr eaLnBrk="1" hangingPunct="1">
              <a:lnSpc>
                <a:spcPct val="80000"/>
              </a:lnSpc>
              <a:buFontTx/>
              <a:buNone/>
            </a:pPr>
            <a:r>
              <a:rPr lang="en-US" altLang="ja-JP" sz="2000" b="1">
                <a:solidFill>
                  <a:schemeClr val="bg1"/>
                </a:solidFill>
                <a:ea typeface="MS PGothic" panose="020B0600070205080204" pitchFamily="34" charset="-128"/>
              </a:rPr>
              <a:t>C- Tyrosine kinase receptors, tyrosine-kinase associated receptors</a:t>
            </a:r>
            <a:r>
              <a:rPr lang="en-US" altLang="ja-JP" sz="2000">
                <a:solidFill>
                  <a:schemeClr val="bg1"/>
                </a:solidFill>
                <a:ea typeface="MS PGothic" panose="020B0600070205080204" pitchFamily="34" charset="-128"/>
              </a:rPr>
              <a:t> (</a:t>
            </a:r>
            <a:r>
              <a:rPr lang="en-US" altLang="ja-JP" sz="2000" b="1">
                <a:solidFill>
                  <a:schemeClr val="bg1"/>
                </a:solidFill>
                <a:ea typeface="MS PGothic" panose="020B0600070205080204" pitchFamily="34" charset="-128"/>
              </a:rPr>
              <a:t>JAK-STAT receptors</a:t>
            </a:r>
            <a:r>
              <a:rPr lang="en-US" altLang="ja-JP" sz="2000">
                <a:solidFill>
                  <a:schemeClr val="bg1"/>
                </a:solidFill>
                <a:ea typeface="MS PGothic" panose="020B0600070205080204" pitchFamily="34" charset="-128"/>
              </a:rPr>
              <a:t>), or </a:t>
            </a:r>
            <a:r>
              <a:rPr lang="en-US" altLang="ja-JP" sz="2000" b="1">
                <a:solidFill>
                  <a:schemeClr val="bg1"/>
                </a:solidFill>
                <a:ea typeface="MS PGothic" panose="020B0600070205080204" pitchFamily="34" charset="-128"/>
              </a:rPr>
              <a:t>serine-threonine kinase receptors</a:t>
            </a:r>
            <a:r>
              <a:rPr lang="en-US" altLang="ja-JP" sz="2000">
                <a:solidFill>
                  <a:schemeClr val="bg1"/>
                </a:solidFill>
                <a:ea typeface="MS PGothic" panose="020B0600070205080204" pitchFamily="34" charset="-128"/>
              </a:rPr>
              <a:t>.</a:t>
            </a:r>
            <a:endParaRPr lang="en-AU" altLang="en-US" sz="2000">
              <a:solidFill>
                <a:schemeClr val="bg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B617CAA5-EA74-469D-A8C5-CBEE98830D0E}"/>
              </a:ext>
            </a:extLst>
          </p:cNvPr>
          <p:cNvSpPr>
            <a:spLocks noGrp="1" noChangeArrowheads="1"/>
          </p:cNvSpPr>
          <p:nvPr>
            <p:ph type="body" idx="1"/>
          </p:nvPr>
        </p:nvSpPr>
        <p:spPr>
          <a:xfrm>
            <a:off x="6477000" y="381000"/>
            <a:ext cx="2895600" cy="4876800"/>
          </a:xfrm>
          <a:noFill/>
        </p:spPr>
        <p:txBody>
          <a:bodyPr/>
          <a:lstStyle/>
          <a:p>
            <a:pPr marL="0" indent="0" eaLnBrk="1" hangingPunct="1">
              <a:buFontTx/>
              <a:buNone/>
            </a:pPr>
            <a:r>
              <a:rPr lang="en-AU" altLang="en-US" sz="2000" b="1" u="sng">
                <a:solidFill>
                  <a:schemeClr val="bg1"/>
                </a:solidFill>
              </a:rPr>
              <a:t>Phosphatidylinositols in cellular regulation.</a:t>
            </a:r>
            <a:r>
              <a:rPr lang="en-AU" altLang="en-US" sz="2000" b="1">
                <a:solidFill>
                  <a:schemeClr val="bg1"/>
                </a:solidFill>
              </a:rPr>
              <a:t> </a:t>
            </a:r>
            <a:r>
              <a:rPr lang="en-AU" altLang="en-US" sz="2000">
                <a:solidFill>
                  <a:schemeClr val="bg1"/>
                </a:solidFill>
              </a:rPr>
              <a:t>Phosphatidylinositol</a:t>
            </a:r>
          </a:p>
          <a:p>
            <a:pPr marL="0" indent="0" eaLnBrk="1" hangingPunct="1">
              <a:buFontTx/>
              <a:buNone/>
            </a:pPr>
            <a:r>
              <a:rPr lang="en-AU" altLang="en-US" sz="2000">
                <a:solidFill>
                  <a:schemeClr val="bg1"/>
                </a:solidFill>
              </a:rPr>
              <a:t>4,5-bisphosphate in the plasma membrane is hydrolyzed by a specific phospholipase C in response to hormonal signals. Both products of hydrolysis act as intracellular messengers.</a:t>
            </a:r>
          </a:p>
        </p:txBody>
      </p:sp>
      <p:pic>
        <p:nvPicPr>
          <p:cNvPr id="31747" name="Picture 3">
            <a:extLst>
              <a:ext uri="{FF2B5EF4-FFF2-40B4-BE49-F238E27FC236}">
                <a16:creationId xmlns:a16="http://schemas.microsoft.com/office/drawing/2014/main" id="{2911947B-380D-4166-899E-1DC83D7B77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477000" cy="6257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1748" name="Rectangle 3">
            <a:extLst>
              <a:ext uri="{FF2B5EF4-FFF2-40B4-BE49-F238E27FC236}">
                <a16:creationId xmlns:a16="http://schemas.microsoft.com/office/drawing/2014/main" id="{C3E72E20-09F6-476B-94E2-5B045BBC5C80}"/>
              </a:ext>
            </a:extLst>
          </p:cNvPr>
          <p:cNvSpPr>
            <a:spLocks noChangeArrowheads="1"/>
          </p:cNvSpPr>
          <p:nvPr/>
        </p:nvSpPr>
        <p:spPr bwMode="auto">
          <a:xfrm>
            <a:off x="5495925" y="1268413"/>
            <a:ext cx="838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ja-JP" u="sng">
                <a:ea typeface="MS PGothic" panose="020B0600070205080204" pitchFamily="34" charset="-128"/>
              </a:rPr>
              <a:t>(PIP2)</a:t>
            </a:r>
            <a:endParaRPr lang="en-US" altLang="en-US" u="sng"/>
          </a:p>
        </p:txBody>
      </p:sp>
      <p:sp>
        <p:nvSpPr>
          <p:cNvPr id="31749" name="Rectangle 4">
            <a:extLst>
              <a:ext uri="{FF2B5EF4-FFF2-40B4-BE49-F238E27FC236}">
                <a16:creationId xmlns:a16="http://schemas.microsoft.com/office/drawing/2014/main" id="{4CC4744A-506A-4510-83D0-ACA3FA725B87}"/>
              </a:ext>
            </a:extLst>
          </p:cNvPr>
          <p:cNvSpPr>
            <a:spLocks noChangeArrowheads="1"/>
          </p:cNvSpPr>
          <p:nvPr/>
        </p:nvSpPr>
        <p:spPr bwMode="auto">
          <a:xfrm>
            <a:off x="2971800" y="3124200"/>
            <a:ext cx="684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ja-JP" u="sng">
                <a:ea typeface="MS PGothic" panose="020B0600070205080204" pitchFamily="34" charset="-128"/>
              </a:rPr>
              <a:t>(IP3)</a:t>
            </a:r>
            <a:endParaRPr lang="en-US"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a:extLst>
              <a:ext uri="{FF2B5EF4-FFF2-40B4-BE49-F238E27FC236}">
                <a16:creationId xmlns:a16="http://schemas.microsoft.com/office/drawing/2014/main" id="{AA03D115-180D-4E51-A126-550BF99BED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14300"/>
            <a:ext cx="89916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a:extLst>
              <a:ext uri="{FF2B5EF4-FFF2-40B4-BE49-F238E27FC236}">
                <a16:creationId xmlns:a16="http://schemas.microsoft.com/office/drawing/2014/main" id="{3C1C5FC3-0D92-44DC-A6B6-B6E321F5E24D}"/>
              </a:ext>
            </a:extLst>
          </p:cNvPr>
          <p:cNvSpPr>
            <a:spLocks noGrp="1" noChangeArrowheads="1"/>
          </p:cNvSpPr>
          <p:nvPr>
            <p:ph type="body" idx="1"/>
          </p:nvPr>
        </p:nvSpPr>
        <p:spPr>
          <a:xfrm>
            <a:off x="76200" y="152400"/>
            <a:ext cx="8991600" cy="6553200"/>
          </a:xfrm>
        </p:spPr>
        <p:txBody>
          <a:bodyPr/>
          <a:lstStyle/>
          <a:p>
            <a:pPr eaLnBrk="1" hangingPunct="1">
              <a:lnSpc>
                <a:spcPct val="90000"/>
              </a:lnSpc>
            </a:pPr>
            <a:r>
              <a:rPr lang="en-AU" altLang="ja-JP" sz="2800" u="sng">
                <a:solidFill>
                  <a:schemeClr val="bg1"/>
                </a:solidFill>
                <a:ea typeface="MS PGothic" panose="020B0600070205080204" pitchFamily="34" charset="-128"/>
              </a:rPr>
              <a:t>IP3 and Calcium </a:t>
            </a:r>
            <a:endParaRPr lang="en-US" altLang="ja-JP" sz="2800">
              <a:solidFill>
                <a:schemeClr val="bg1"/>
              </a:solidFill>
              <a:ea typeface="MS PGothic" panose="020B0600070205080204" pitchFamily="34" charset="-128"/>
            </a:endParaRPr>
          </a:p>
          <a:p>
            <a:pPr eaLnBrk="1" hangingPunct="1">
              <a:lnSpc>
                <a:spcPct val="90000"/>
              </a:lnSpc>
            </a:pPr>
            <a:r>
              <a:rPr lang="en-US" altLang="ja-JP" sz="2800">
                <a:solidFill>
                  <a:schemeClr val="bg1"/>
                </a:solidFill>
                <a:ea typeface="MS PGothic" panose="020B0600070205080204" pitchFamily="34" charset="-128"/>
              </a:rPr>
              <a:t>IP3 causes the rapid release of Ca</a:t>
            </a:r>
            <a:r>
              <a:rPr lang="en-US" altLang="ja-JP" sz="2800" baseline="30000">
                <a:solidFill>
                  <a:schemeClr val="bg1"/>
                </a:solidFill>
                <a:ea typeface="MS PGothic" panose="020B0600070205080204" pitchFamily="34" charset="-128"/>
              </a:rPr>
              <a:t>2+</a:t>
            </a:r>
            <a:r>
              <a:rPr lang="en-US" altLang="ja-JP" sz="2800">
                <a:solidFill>
                  <a:schemeClr val="bg1"/>
                </a:solidFill>
                <a:ea typeface="MS PGothic" panose="020B0600070205080204" pitchFamily="34" charset="-128"/>
              </a:rPr>
              <a:t> from intracellular stores in endoplasmic reticulum and, in smooth muscle cells. Ca</a:t>
            </a:r>
            <a:r>
              <a:rPr lang="en-US" altLang="ja-JP" sz="2800" baseline="30000">
                <a:solidFill>
                  <a:schemeClr val="bg1"/>
                </a:solidFill>
                <a:ea typeface="MS PGothic" panose="020B0600070205080204" pitchFamily="34" charset="-128"/>
              </a:rPr>
              <a:t>2+</a:t>
            </a:r>
            <a:r>
              <a:rPr lang="en-AU" altLang="ja-JP" sz="2800">
                <a:solidFill>
                  <a:schemeClr val="bg1"/>
                </a:solidFill>
                <a:ea typeface="MS PGothic" panose="020B0600070205080204" pitchFamily="34" charset="-128"/>
              </a:rPr>
              <a:t> act as intracellular messenger of hormone action.</a:t>
            </a:r>
            <a:r>
              <a:rPr lang="en-US" altLang="ja-JP" sz="2800">
                <a:solidFill>
                  <a:schemeClr val="bg1"/>
                </a:solidFill>
                <a:ea typeface="MS PGothic" panose="020B0600070205080204" pitchFamily="34" charset="-128"/>
              </a:rPr>
              <a:t>The elevated level of Ca</a:t>
            </a:r>
            <a:r>
              <a:rPr lang="en-US" altLang="ja-JP" sz="2800" baseline="30000">
                <a:solidFill>
                  <a:schemeClr val="bg1"/>
                </a:solidFill>
                <a:ea typeface="MS PGothic" panose="020B0600070205080204" pitchFamily="34" charset="-128"/>
              </a:rPr>
              <a:t>2+</a:t>
            </a:r>
            <a:r>
              <a:rPr lang="en-US" altLang="ja-JP" sz="2800">
                <a:solidFill>
                  <a:schemeClr val="bg1"/>
                </a:solidFill>
                <a:ea typeface="MS PGothic" panose="020B0600070205080204" pitchFamily="34" charset="-128"/>
              </a:rPr>
              <a:t> in the cytosol triggers processes such as smooth muscle contraction, glycogen breakdown, and vesicle release. </a:t>
            </a:r>
          </a:p>
          <a:p>
            <a:pPr eaLnBrk="1" hangingPunct="1">
              <a:lnSpc>
                <a:spcPct val="90000"/>
              </a:lnSpc>
            </a:pPr>
            <a:r>
              <a:rPr lang="en-US" altLang="ja-JP" sz="2800">
                <a:solidFill>
                  <a:schemeClr val="bg1"/>
                </a:solidFill>
                <a:ea typeface="MS PGothic" panose="020B0600070205080204" pitchFamily="34" charset="-128"/>
              </a:rPr>
              <a:t>IP3 is able to increase Ca</a:t>
            </a:r>
            <a:r>
              <a:rPr lang="en-US" altLang="ja-JP" sz="2800" baseline="30000">
                <a:solidFill>
                  <a:schemeClr val="bg1"/>
                </a:solidFill>
                <a:ea typeface="MS PGothic" panose="020B0600070205080204" pitchFamily="34" charset="-128"/>
              </a:rPr>
              <a:t>2+</a:t>
            </a:r>
            <a:r>
              <a:rPr lang="en-US" altLang="ja-JP" sz="2800">
                <a:solidFill>
                  <a:schemeClr val="bg1"/>
                </a:solidFill>
                <a:ea typeface="MS PGothic" panose="020B0600070205080204" pitchFamily="34" charset="-128"/>
              </a:rPr>
              <a:t> concentration by associating with a membrane protein called the IP3-gated channel or IP3 receptor. This receptor, which is composed of four large, identical subunits, forms an ion channel. At least three molecules of IP3 must bind to sites on the </a:t>
            </a:r>
            <a:r>
              <a:rPr lang="en-US" altLang="en-US" sz="2800">
                <a:solidFill>
                  <a:schemeClr val="bg1"/>
                </a:solidFill>
              </a:rPr>
              <a:t>cytosolic side of the membrane protein to open the channel and release Ca2+.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184F49C0-8F5A-401E-9E43-7FC323FCDB4B}"/>
              </a:ext>
            </a:extLst>
          </p:cNvPr>
          <p:cNvSpPr>
            <a:spLocks noGrp="1" noChangeArrowheads="1"/>
          </p:cNvSpPr>
          <p:nvPr>
            <p:ph type="title"/>
          </p:nvPr>
        </p:nvSpPr>
        <p:spPr>
          <a:xfrm>
            <a:off x="0" y="411163"/>
            <a:ext cx="9144000" cy="457200"/>
          </a:xfrm>
          <a:noFill/>
        </p:spPr>
        <p:txBody>
          <a:bodyPr>
            <a:spAutoFit/>
          </a:bodyPr>
          <a:lstStyle/>
          <a:p>
            <a:pPr algn="l" eaLnBrk="1" hangingPunct="1"/>
            <a:r>
              <a:rPr lang="en-US" altLang="en-US" sz="2400" b="1">
                <a:solidFill>
                  <a:schemeClr val="bg1"/>
                </a:solidFill>
              </a:rPr>
              <a:t>IP3 signaling calcium release from the endoplasmic reticulum</a:t>
            </a:r>
          </a:p>
        </p:txBody>
      </p:sp>
      <p:pic>
        <p:nvPicPr>
          <p:cNvPr id="34819" name="Picture 3">
            <a:extLst>
              <a:ext uri="{FF2B5EF4-FFF2-40B4-BE49-F238E27FC236}">
                <a16:creationId xmlns:a16="http://schemas.microsoft.com/office/drawing/2014/main" id="{7799BD5A-5A8C-475D-95C3-D4F9828E6D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466850"/>
            <a:ext cx="6019800" cy="500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a:extLst>
              <a:ext uri="{FF2B5EF4-FFF2-40B4-BE49-F238E27FC236}">
                <a16:creationId xmlns:a16="http://schemas.microsoft.com/office/drawing/2014/main" id="{A32C7314-3709-4D39-B095-01E5B287CB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33400"/>
            <a:ext cx="8305800" cy="528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a:extLst>
              <a:ext uri="{FF2B5EF4-FFF2-40B4-BE49-F238E27FC236}">
                <a16:creationId xmlns:a16="http://schemas.microsoft.com/office/drawing/2014/main" id="{9B0EAED8-591B-46A7-B15B-BC014F86E330}"/>
              </a:ext>
            </a:extLst>
          </p:cNvPr>
          <p:cNvSpPr>
            <a:spLocks noGrp="1" noChangeArrowheads="1"/>
          </p:cNvSpPr>
          <p:nvPr>
            <p:ph type="body" idx="1"/>
          </p:nvPr>
        </p:nvSpPr>
        <p:spPr>
          <a:xfrm>
            <a:off x="152400" y="152400"/>
            <a:ext cx="8839200" cy="6553200"/>
          </a:xfrm>
        </p:spPr>
        <p:txBody>
          <a:bodyPr/>
          <a:lstStyle/>
          <a:p>
            <a:pPr eaLnBrk="1" hangingPunct="1">
              <a:lnSpc>
                <a:spcPct val="80000"/>
              </a:lnSpc>
            </a:pPr>
            <a:endParaRPr lang="en-AU" altLang="ja-JP" sz="2800" b="1">
              <a:solidFill>
                <a:schemeClr val="bg1"/>
              </a:solidFill>
              <a:ea typeface="MS PGothic" panose="020B0600070205080204" pitchFamily="34" charset="-128"/>
            </a:endParaRPr>
          </a:p>
          <a:p>
            <a:pPr eaLnBrk="1" hangingPunct="1">
              <a:lnSpc>
                <a:spcPct val="80000"/>
              </a:lnSpc>
            </a:pPr>
            <a:r>
              <a:rPr lang="en-AU" altLang="ja-JP" sz="2800" b="1">
                <a:solidFill>
                  <a:schemeClr val="bg1"/>
                </a:solidFill>
                <a:ea typeface="MS PGothic" panose="020B0600070205080204" pitchFamily="34" charset="-128"/>
              </a:rPr>
              <a:t>Ca</a:t>
            </a:r>
            <a:r>
              <a:rPr lang="en-AU" altLang="ja-JP" sz="2800" b="1" baseline="30000">
                <a:solidFill>
                  <a:schemeClr val="bg1"/>
                </a:solidFill>
                <a:ea typeface="MS PGothic" panose="020B0600070205080204" pitchFamily="34" charset="-128"/>
              </a:rPr>
              <a:t>2+</a:t>
            </a:r>
            <a:r>
              <a:rPr lang="en-AU" altLang="ja-JP" sz="2800" b="1">
                <a:solidFill>
                  <a:schemeClr val="bg1"/>
                </a:solidFill>
                <a:ea typeface="MS PGothic" panose="020B0600070205080204" pitchFamily="34" charset="-128"/>
              </a:rPr>
              <a:t> is a signalling substance</a:t>
            </a:r>
            <a:endParaRPr lang="en-AU" altLang="ja-JP" sz="2800">
              <a:solidFill>
                <a:schemeClr val="bg1"/>
              </a:solidFill>
              <a:ea typeface="MS PGothic" panose="020B0600070205080204" pitchFamily="34" charset="-128"/>
            </a:endParaRPr>
          </a:p>
          <a:p>
            <a:pPr eaLnBrk="1" hangingPunct="1">
              <a:lnSpc>
                <a:spcPct val="80000"/>
              </a:lnSpc>
            </a:pPr>
            <a:r>
              <a:rPr lang="en-AU" altLang="ja-JP" sz="2800">
                <a:solidFill>
                  <a:schemeClr val="bg1"/>
                </a:solidFill>
                <a:ea typeface="MS PGothic" panose="020B0600070205080204" pitchFamily="34" charset="-128"/>
              </a:rPr>
              <a:t>The concentration of Ca</a:t>
            </a:r>
            <a:r>
              <a:rPr lang="en-AU" altLang="ja-JP" sz="2800" baseline="30000">
                <a:solidFill>
                  <a:schemeClr val="bg1"/>
                </a:solidFill>
                <a:ea typeface="MS PGothic" panose="020B0600070205080204" pitchFamily="34" charset="-128"/>
              </a:rPr>
              <a:t>2+ </a:t>
            </a:r>
            <a:r>
              <a:rPr lang="en-AU" altLang="ja-JP" sz="2800">
                <a:solidFill>
                  <a:schemeClr val="bg1"/>
                </a:solidFill>
                <a:ea typeface="MS PGothic" panose="020B0600070205080204" pitchFamily="34" charset="-128"/>
              </a:rPr>
              <a:t>ions in the cytoplasm is normally very low (10–100 nM), as it is kept down by ATP driven Ca</a:t>
            </a:r>
            <a:r>
              <a:rPr lang="en-AU" altLang="ja-JP" sz="2800" baseline="30000">
                <a:solidFill>
                  <a:schemeClr val="bg1"/>
                </a:solidFill>
                <a:ea typeface="MS PGothic" panose="020B0600070205080204" pitchFamily="34" charset="-128"/>
              </a:rPr>
              <a:t>2+ </a:t>
            </a:r>
            <a:r>
              <a:rPr lang="en-AU" altLang="ja-JP" sz="2800">
                <a:solidFill>
                  <a:schemeClr val="bg1"/>
                </a:solidFill>
                <a:ea typeface="MS PGothic" panose="020B0600070205080204" pitchFamily="34" charset="-128"/>
              </a:rPr>
              <a:t>pumps and Na+/Ca</a:t>
            </a:r>
            <a:r>
              <a:rPr lang="en-AU" altLang="ja-JP" sz="2800" baseline="30000">
                <a:solidFill>
                  <a:schemeClr val="bg1"/>
                </a:solidFill>
                <a:ea typeface="MS PGothic" panose="020B0600070205080204" pitchFamily="34" charset="-128"/>
              </a:rPr>
              <a:t>2+ </a:t>
            </a:r>
            <a:r>
              <a:rPr lang="en-AU" altLang="ja-JP" sz="2800">
                <a:solidFill>
                  <a:schemeClr val="bg1"/>
                </a:solidFill>
                <a:ea typeface="MS PGothic" panose="020B0600070205080204" pitchFamily="34" charset="-128"/>
              </a:rPr>
              <a:t>exchangers. In addition, many proteins in the cytoplasm and organelles bind calcium and thus act as Ca</a:t>
            </a:r>
            <a:r>
              <a:rPr lang="en-AU" altLang="ja-JP" sz="2800" baseline="30000">
                <a:solidFill>
                  <a:schemeClr val="bg1"/>
                </a:solidFill>
                <a:ea typeface="MS PGothic" panose="020B0600070205080204" pitchFamily="34" charset="-128"/>
              </a:rPr>
              <a:t>2+ </a:t>
            </a:r>
            <a:r>
              <a:rPr lang="en-AU" altLang="ja-JP" sz="2800">
                <a:solidFill>
                  <a:schemeClr val="bg1"/>
                </a:solidFill>
                <a:ea typeface="MS PGothic" panose="020B0600070205080204" pitchFamily="34" charset="-128"/>
              </a:rPr>
              <a:t>buffers.</a:t>
            </a:r>
          </a:p>
          <a:p>
            <a:pPr eaLnBrk="1" hangingPunct="1">
              <a:lnSpc>
                <a:spcPct val="80000"/>
              </a:lnSpc>
              <a:buFontTx/>
              <a:buNone/>
            </a:pPr>
            <a:r>
              <a:rPr lang="en-AU" altLang="ja-JP" sz="2800">
                <a:solidFill>
                  <a:schemeClr val="bg1"/>
                </a:solidFill>
                <a:ea typeface="MS PGothic" panose="020B0600070205080204" pitchFamily="34" charset="-128"/>
              </a:rPr>
              <a:t> </a:t>
            </a:r>
          </a:p>
          <a:p>
            <a:pPr eaLnBrk="1" hangingPunct="1">
              <a:lnSpc>
                <a:spcPct val="80000"/>
              </a:lnSpc>
            </a:pPr>
            <a:r>
              <a:rPr lang="en-AU" altLang="ja-JP" sz="2800">
                <a:solidFill>
                  <a:schemeClr val="bg1"/>
                </a:solidFill>
                <a:ea typeface="MS PGothic" panose="020B0600070205080204" pitchFamily="34" charset="-128"/>
              </a:rPr>
              <a:t>Specific signals, from second messenger such as IP3 or cAMP, can trigger a sudden increase in the cytoplasmic Ca</a:t>
            </a:r>
            <a:r>
              <a:rPr lang="en-AU" altLang="ja-JP" sz="2800" baseline="30000">
                <a:solidFill>
                  <a:schemeClr val="bg1"/>
                </a:solidFill>
                <a:ea typeface="MS PGothic" panose="020B0600070205080204" pitchFamily="34" charset="-128"/>
              </a:rPr>
              <a:t>2+ </a:t>
            </a:r>
            <a:r>
              <a:rPr lang="en-AU" altLang="ja-JP" sz="2800">
                <a:solidFill>
                  <a:schemeClr val="bg1"/>
                </a:solidFill>
                <a:ea typeface="MS PGothic" panose="020B0600070205080204" pitchFamily="34" charset="-128"/>
              </a:rPr>
              <a:t>level to 500–1000 nM by opening Ca</a:t>
            </a:r>
            <a:r>
              <a:rPr lang="en-AU" altLang="ja-JP" sz="2800" baseline="30000">
                <a:solidFill>
                  <a:schemeClr val="bg1"/>
                </a:solidFill>
                <a:ea typeface="MS PGothic" panose="020B0600070205080204" pitchFamily="34" charset="-128"/>
              </a:rPr>
              <a:t>2+ </a:t>
            </a:r>
            <a:r>
              <a:rPr lang="en-AU" altLang="ja-JP" sz="2800">
                <a:solidFill>
                  <a:schemeClr val="bg1"/>
                </a:solidFill>
                <a:ea typeface="MS PGothic" panose="020B0600070205080204" pitchFamily="34" charset="-128"/>
              </a:rPr>
              <a:t>channels in the plasma membrane or in the membranes of the endoplasmic or sarcoplasmic reticulum. In the cytoplasm, the Ca</a:t>
            </a:r>
            <a:r>
              <a:rPr lang="en-AU" altLang="ja-JP" sz="2800" baseline="30000">
                <a:solidFill>
                  <a:schemeClr val="bg1"/>
                </a:solidFill>
                <a:ea typeface="MS PGothic" panose="020B0600070205080204" pitchFamily="34" charset="-128"/>
              </a:rPr>
              <a:t>2+ </a:t>
            </a:r>
            <a:r>
              <a:rPr lang="en-AU" altLang="ja-JP" sz="2800">
                <a:solidFill>
                  <a:schemeClr val="bg1"/>
                </a:solidFill>
                <a:ea typeface="MS PGothic" panose="020B0600070205080204" pitchFamily="34" charset="-128"/>
              </a:rPr>
              <a:t>level always only rises very briefly (Ca</a:t>
            </a:r>
            <a:r>
              <a:rPr lang="en-AU" altLang="ja-JP" sz="2800" baseline="30000">
                <a:solidFill>
                  <a:schemeClr val="bg1"/>
                </a:solidFill>
                <a:ea typeface="MS PGothic" panose="020B0600070205080204" pitchFamily="34" charset="-128"/>
              </a:rPr>
              <a:t>2+ </a:t>
            </a:r>
            <a:r>
              <a:rPr lang="en-AU" altLang="ja-JP" sz="2800">
                <a:solidFill>
                  <a:schemeClr val="bg1"/>
                </a:solidFill>
                <a:ea typeface="MS PGothic" panose="020B0600070205080204" pitchFamily="34" charset="-128"/>
              </a:rPr>
              <a:t>“spikes”), as prolonged high concentrations in the cytoplasm have cytotoxic effects.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a:extLst>
              <a:ext uri="{FF2B5EF4-FFF2-40B4-BE49-F238E27FC236}">
                <a16:creationId xmlns:a16="http://schemas.microsoft.com/office/drawing/2014/main" id="{10316721-653D-461B-A11D-19D7D85D74A0}"/>
              </a:ext>
            </a:extLst>
          </p:cNvPr>
          <p:cNvSpPr>
            <a:spLocks noGrp="1" noChangeArrowheads="1"/>
          </p:cNvSpPr>
          <p:nvPr>
            <p:ph type="body" idx="1"/>
          </p:nvPr>
        </p:nvSpPr>
        <p:spPr>
          <a:xfrm>
            <a:off x="139700" y="152400"/>
            <a:ext cx="8915400" cy="6477000"/>
          </a:xfrm>
        </p:spPr>
        <p:txBody>
          <a:bodyPr/>
          <a:lstStyle/>
          <a:p>
            <a:pPr eaLnBrk="1" hangingPunct="1">
              <a:lnSpc>
                <a:spcPct val="80000"/>
              </a:lnSpc>
            </a:pPr>
            <a:r>
              <a:rPr lang="en-AU" altLang="ja-JP" sz="2300" u="sng">
                <a:solidFill>
                  <a:schemeClr val="bg1"/>
                </a:solidFill>
                <a:ea typeface="MS PGothic" panose="020B0600070205080204" pitchFamily="34" charset="-128"/>
              </a:rPr>
              <a:t>3a-Calcium effects. </a:t>
            </a:r>
          </a:p>
          <a:p>
            <a:pPr eaLnBrk="1" hangingPunct="1">
              <a:lnSpc>
                <a:spcPct val="80000"/>
              </a:lnSpc>
            </a:pPr>
            <a:r>
              <a:rPr lang="en-AU" altLang="ja-JP" sz="2300">
                <a:solidFill>
                  <a:schemeClr val="bg1"/>
                </a:solidFill>
                <a:ea typeface="MS PGothic" panose="020B0600070205080204" pitchFamily="34" charset="-128"/>
              </a:rPr>
              <a:t>The biochemical effects of Ca</a:t>
            </a:r>
            <a:r>
              <a:rPr lang="en-AU" altLang="ja-JP" sz="2300" baseline="30000">
                <a:solidFill>
                  <a:schemeClr val="bg1"/>
                </a:solidFill>
                <a:ea typeface="MS PGothic" panose="020B0600070205080204" pitchFamily="34" charset="-128"/>
              </a:rPr>
              <a:t>2+</a:t>
            </a:r>
            <a:r>
              <a:rPr lang="en-AU" altLang="ja-JP" sz="2300">
                <a:solidFill>
                  <a:schemeClr val="bg1"/>
                </a:solidFill>
                <a:ea typeface="MS PGothic" panose="020B0600070205080204" pitchFamily="34" charset="-128"/>
              </a:rPr>
              <a:t> in the cytoplasm are mediated by special Ca</a:t>
            </a:r>
            <a:r>
              <a:rPr lang="en-AU" altLang="ja-JP" sz="2300" baseline="30000">
                <a:solidFill>
                  <a:schemeClr val="bg1"/>
                </a:solidFill>
                <a:ea typeface="MS PGothic" panose="020B0600070205080204" pitchFamily="34" charset="-128"/>
              </a:rPr>
              <a:t>2+</a:t>
            </a:r>
            <a:r>
              <a:rPr lang="en-AU" altLang="ja-JP" sz="2300">
                <a:solidFill>
                  <a:schemeClr val="bg1"/>
                </a:solidFill>
                <a:ea typeface="MS PGothic" panose="020B0600070205080204" pitchFamily="34" charset="-128"/>
              </a:rPr>
              <a:t> -binding proteins (“calcium sensors”) eg; calmodulin. </a:t>
            </a:r>
          </a:p>
          <a:p>
            <a:pPr eaLnBrk="1" hangingPunct="1">
              <a:lnSpc>
                <a:spcPct val="80000"/>
              </a:lnSpc>
            </a:pPr>
            <a:r>
              <a:rPr lang="en-AU" altLang="ja-JP" sz="2300" b="1" u="sng">
                <a:solidFill>
                  <a:schemeClr val="bg1"/>
                </a:solidFill>
                <a:ea typeface="MS PGothic" panose="020B0600070205080204" pitchFamily="34" charset="-128"/>
              </a:rPr>
              <a:t>Calmodulin</a:t>
            </a:r>
            <a:r>
              <a:rPr lang="en-AU" altLang="ja-JP" sz="2300">
                <a:solidFill>
                  <a:schemeClr val="bg1"/>
                </a:solidFill>
                <a:ea typeface="MS PGothic" panose="020B0600070205080204" pitchFamily="34" charset="-128"/>
              </a:rPr>
              <a:t> the binding of four Ca</a:t>
            </a:r>
            <a:r>
              <a:rPr lang="en-AU" altLang="ja-JP" sz="2300" baseline="30000">
                <a:solidFill>
                  <a:schemeClr val="bg1"/>
                </a:solidFill>
                <a:ea typeface="MS PGothic" panose="020B0600070205080204" pitchFamily="34" charset="-128"/>
              </a:rPr>
              <a:t>2+</a:t>
            </a:r>
            <a:r>
              <a:rPr lang="en-AU" altLang="ja-JP" sz="2300">
                <a:solidFill>
                  <a:schemeClr val="bg1"/>
                </a:solidFill>
                <a:ea typeface="MS PGothic" panose="020B0600070205080204" pitchFamily="34" charset="-128"/>
              </a:rPr>
              <a:t> ions activate it into a regulatory element. </a:t>
            </a:r>
          </a:p>
          <a:p>
            <a:pPr eaLnBrk="1" hangingPunct="1">
              <a:lnSpc>
                <a:spcPct val="80000"/>
              </a:lnSpc>
            </a:pPr>
            <a:r>
              <a:rPr lang="en-AU" altLang="ja-JP" sz="2300">
                <a:solidFill>
                  <a:schemeClr val="bg1"/>
                </a:solidFill>
                <a:ea typeface="MS PGothic" panose="020B0600070205080204" pitchFamily="34" charset="-128"/>
              </a:rPr>
              <a:t>The Ca</a:t>
            </a:r>
            <a:r>
              <a:rPr lang="en-AU" altLang="ja-JP" sz="2300" baseline="30000">
                <a:solidFill>
                  <a:schemeClr val="bg1"/>
                </a:solidFill>
                <a:ea typeface="MS PGothic" panose="020B0600070205080204" pitchFamily="34" charset="-128"/>
              </a:rPr>
              <a:t>2+</a:t>
            </a:r>
            <a:r>
              <a:rPr lang="en-AU" altLang="ja-JP" sz="2300">
                <a:solidFill>
                  <a:schemeClr val="bg1"/>
                </a:solidFill>
                <a:ea typeface="MS PGothic" panose="020B0600070205080204" pitchFamily="34" charset="-128"/>
              </a:rPr>
              <a:t>-calmodulin complex can activate specific kinases which in turn regulate the activity of enzymes, ion pumps, and components of the cytoskeleton.</a:t>
            </a:r>
          </a:p>
          <a:p>
            <a:pPr eaLnBrk="1" hangingPunct="1">
              <a:lnSpc>
                <a:spcPct val="80000"/>
              </a:lnSpc>
            </a:pPr>
            <a:r>
              <a:rPr lang="en-AU" altLang="ja-JP" sz="2300" b="1" u="sng">
                <a:solidFill>
                  <a:schemeClr val="bg1"/>
                </a:solidFill>
                <a:ea typeface="MS PGothic" panose="020B0600070205080204" pitchFamily="34" charset="-128"/>
              </a:rPr>
              <a:t>There are three ways of changing cytosolic Ca</a:t>
            </a:r>
            <a:r>
              <a:rPr lang="en-AU" altLang="ja-JP" sz="2300" b="1" u="sng" baseline="30000">
                <a:solidFill>
                  <a:schemeClr val="bg1"/>
                </a:solidFill>
                <a:ea typeface="MS PGothic" panose="020B0600070205080204" pitchFamily="34" charset="-128"/>
              </a:rPr>
              <a:t>2+</a:t>
            </a:r>
            <a:r>
              <a:rPr lang="en-AU" altLang="ja-JP" sz="2300" b="1" u="sng">
                <a:solidFill>
                  <a:schemeClr val="bg1"/>
                </a:solidFill>
                <a:ea typeface="MS PGothic" panose="020B0600070205080204" pitchFamily="34" charset="-128"/>
              </a:rPr>
              <a:t>: </a:t>
            </a:r>
          </a:p>
          <a:p>
            <a:pPr eaLnBrk="1" hangingPunct="1">
              <a:lnSpc>
                <a:spcPct val="80000"/>
              </a:lnSpc>
            </a:pPr>
            <a:r>
              <a:rPr lang="en-AU" altLang="ja-JP" sz="2300">
                <a:solidFill>
                  <a:schemeClr val="bg1"/>
                </a:solidFill>
                <a:ea typeface="MS PGothic" panose="020B0600070205080204" pitchFamily="34" charset="-128"/>
              </a:rPr>
              <a:t>(1) Certain hormones by binding to receptors that are themselves Ca</a:t>
            </a:r>
            <a:r>
              <a:rPr lang="en-AU" altLang="ja-JP" sz="2300" baseline="30000">
                <a:solidFill>
                  <a:schemeClr val="bg1"/>
                </a:solidFill>
                <a:ea typeface="MS PGothic" panose="020B0600070205080204" pitchFamily="34" charset="-128"/>
              </a:rPr>
              <a:t>2+</a:t>
            </a:r>
            <a:r>
              <a:rPr lang="en-AU" altLang="ja-JP" sz="2300">
                <a:solidFill>
                  <a:schemeClr val="bg1"/>
                </a:solidFill>
                <a:ea typeface="MS PGothic" panose="020B0600070205080204" pitchFamily="34" charset="-128"/>
              </a:rPr>
              <a:t> channels, enhance membrane permeability to Ca</a:t>
            </a:r>
            <a:r>
              <a:rPr lang="en-AU" altLang="ja-JP" sz="2300" baseline="30000">
                <a:solidFill>
                  <a:schemeClr val="bg1"/>
                </a:solidFill>
                <a:ea typeface="MS PGothic" panose="020B0600070205080204" pitchFamily="34" charset="-128"/>
              </a:rPr>
              <a:t>2+</a:t>
            </a:r>
            <a:r>
              <a:rPr lang="en-AU" altLang="ja-JP" sz="2300">
                <a:solidFill>
                  <a:schemeClr val="bg1"/>
                </a:solidFill>
                <a:ea typeface="MS PGothic" panose="020B0600070205080204" pitchFamily="34" charset="-128"/>
              </a:rPr>
              <a:t> and thereby increase Ca</a:t>
            </a:r>
            <a:r>
              <a:rPr lang="en-AU" altLang="ja-JP" sz="2300" baseline="30000">
                <a:solidFill>
                  <a:schemeClr val="bg1"/>
                </a:solidFill>
                <a:ea typeface="MS PGothic" panose="020B0600070205080204" pitchFamily="34" charset="-128"/>
              </a:rPr>
              <a:t>2+</a:t>
            </a:r>
            <a:r>
              <a:rPr lang="en-AU" altLang="ja-JP" sz="2300">
                <a:solidFill>
                  <a:schemeClr val="bg1"/>
                </a:solidFill>
                <a:ea typeface="MS PGothic" panose="020B0600070205080204" pitchFamily="34" charset="-128"/>
              </a:rPr>
              <a:t> influx. </a:t>
            </a:r>
          </a:p>
          <a:p>
            <a:pPr eaLnBrk="1" hangingPunct="1">
              <a:lnSpc>
                <a:spcPct val="80000"/>
              </a:lnSpc>
            </a:pPr>
            <a:r>
              <a:rPr lang="en-AU" altLang="ja-JP" sz="2300">
                <a:solidFill>
                  <a:schemeClr val="bg1"/>
                </a:solidFill>
                <a:ea typeface="MS PGothic" panose="020B0600070205080204" pitchFamily="34" charset="-128"/>
              </a:rPr>
              <a:t>(2) Hormones also indirectly promote Ca</a:t>
            </a:r>
            <a:r>
              <a:rPr lang="en-AU" altLang="ja-JP" sz="2300" baseline="30000">
                <a:solidFill>
                  <a:schemeClr val="bg1"/>
                </a:solidFill>
                <a:ea typeface="MS PGothic" panose="020B0600070205080204" pitchFamily="34" charset="-128"/>
              </a:rPr>
              <a:t>2+</a:t>
            </a:r>
            <a:r>
              <a:rPr lang="en-AU" altLang="ja-JP" sz="2300">
                <a:solidFill>
                  <a:schemeClr val="bg1"/>
                </a:solidFill>
                <a:ea typeface="MS PGothic" panose="020B0600070205080204" pitchFamily="34" charset="-128"/>
              </a:rPr>
              <a:t> influx by modulating the membrane potential at the plasma membrane. Membrane depolarization opens voltage-gated Ca2+ channels and allows for Ca</a:t>
            </a:r>
            <a:r>
              <a:rPr lang="en-AU" altLang="ja-JP" sz="2300" baseline="30000">
                <a:solidFill>
                  <a:schemeClr val="bg1"/>
                </a:solidFill>
                <a:ea typeface="MS PGothic" panose="020B0600070205080204" pitchFamily="34" charset="-128"/>
              </a:rPr>
              <a:t>2+</a:t>
            </a:r>
            <a:r>
              <a:rPr lang="en-AU" altLang="ja-JP" sz="2300">
                <a:solidFill>
                  <a:schemeClr val="bg1"/>
                </a:solidFill>
                <a:ea typeface="MS PGothic" panose="020B0600070205080204" pitchFamily="34" charset="-128"/>
              </a:rPr>
              <a:t> influx. </a:t>
            </a:r>
          </a:p>
          <a:p>
            <a:pPr eaLnBrk="1" hangingPunct="1">
              <a:lnSpc>
                <a:spcPct val="80000"/>
              </a:lnSpc>
            </a:pPr>
            <a:r>
              <a:rPr lang="en-AU" altLang="ja-JP" sz="2300">
                <a:solidFill>
                  <a:schemeClr val="bg1"/>
                </a:solidFill>
                <a:ea typeface="MS PGothic" panose="020B0600070205080204" pitchFamily="34" charset="-128"/>
              </a:rPr>
              <a:t>(3) Ca</a:t>
            </a:r>
            <a:r>
              <a:rPr lang="en-AU" altLang="ja-JP" sz="2300" baseline="30000">
                <a:solidFill>
                  <a:schemeClr val="bg1"/>
                </a:solidFill>
                <a:ea typeface="MS PGothic" panose="020B0600070205080204" pitchFamily="34" charset="-128"/>
              </a:rPr>
              <a:t>2+</a:t>
            </a:r>
            <a:r>
              <a:rPr lang="en-AU" altLang="ja-JP" sz="2300">
                <a:solidFill>
                  <a:schemeClr val="bg1"/>
                </a:solidFill>
                <a:ea typeface="MS PGothic" panose="020B0600070205080204" pitchFamily="34" charset="-128"/>
              </a:rPr>
              <a:t> can be mobilized from the endoplasmic reticulum, and possibly from mitochondrial pools. An important observation linking Ca</a:t>
            </a:r>
            <a:r>
              <a:rPr lang="en-AU" altLang="ja-JP" sz="2300" baseline="30000">
                <a:solidFill>
                  <a:schemeClr val="bg1"/>
                </a:solidFill>
                <a:ea typeface="MS PGothic" panose="020B0600070205080204" pitchFamily="34" charset="-128"/>
              </a:rPr>
              <a:t>2+</a:t>
            </a:r>
            <a:r>
              <a:rPr lang="en-AU" altLang="ja-JP" sz="2300">
                <a:solidFill>
                  <a:schemeClr val="bg1"/>
                </a:solidFill>
                <a:ea typeface="MS PGothic" panose="020B0600070205080204" pitchFamily="34" charset="-128"/>
              </a:rPr>
              <a:t> to hormone action involved the definition of the intracellular targets of Ca</a:t>
            </a:r>
            <a:r>
              <a:rPr lang="en-AU" altLang="ja-JP" sz="2300" baseline="30000">
                <a:solidFill>
                  <a:schemeClr val="bg1"/>
                </a:solidFill>
                <a:ea typeface="MS PGothic" panose="020B0600070205080204" pitchFamily="34" charset="-128"/>
              </a:rPr>
              <a:t>2+</a:t>
            </a:r>
            <a:r>
              <a:rPr lang="en-AU" altLang="ja-JP" sz="2300">
                <a:solidFill>
                  <a:schemeClr val="bg1"/>
                </a:solidFill>
                <a:ea typeface="MS PGothic" panose="020B0600070205080204" pitchFamily="34" charset="-128"/>
              </a:rPr>
              <a:t> action. </a:t>
            </a:r>
            <a:endParaRPr lang="en-US" altLang="en-US" sz="2300">
              <a:solidFill>
                <a:schemeClr val="bg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a:extLst>
              <a:ext uri="{FF2B5EF4-FFF2-40B4-BE49-F238E27FC236}">
                <a16:creationId xmlns:a16="http://schemas.microsoft.com/office/drawing/2014/main" id="{4E01919A-0128-4F49-9219-F02A9C2C068D}"/>
              </a:ext>
            </a:extLst>
          </p:cNvPr>
          <p:cNvSpPr>
            <a:spLocks noGrp="1" noChangeArrowheads="1"/>
          </p:cNvSpPr>
          <p:nvPr>
            <p:ph type="body" idx="1"/>
          </p:nvPr>
        </p:nvSpPr>
        <p:spPr>
          <a:xfrm>
            <a:off x="381000" y="304800"/>
            <a:ext cx="8305800" cy="5821363"/>
          </a:xfrm>
        </p:spPr>
        <p:txBody>
          <a:bodyPr/>
          <a:lstStyle/>
          <a:p>
            <a:pPr eaLnBrk="1" hangingPunct="1"/>
            <a:r>
              <a:rPr lang="en-US" altLang="ja-JP" sz="2600" u="sng">
                <a:solidFill>
                  <a:schemeClr val="bg1"/>
                </a:solidFill>
                <a:ea typeface="MS PGothic" panose="020B0600070205080204" pitchFamily="34" charset="-128"/>
              </a:rPr>
              <a:t>How is the IP3-initiated signal turned off? </a:t>
            </a:r>
          </a:p>
          <a:p>
            <a:pPr eaLnBrk="1" hangingPunct="1"/>
            <a:r>
              <a:rPr lang="en-US" altLang="ja-JP" sz="2600">
                <a:solidFill>
                  <a:schemeClr val="bg1"/>
                </a:solidFill>
                <a:ea typeface="MS PGothic" panose="020B0600070205080204" pitchFamily="34" charset="-128"/>
              </a:rPr>
              <a:t>IP3 is a short-lived just a few seconds.</a:t>
            </a:r>
          </a:p>
          <a:p>
            <a:pPr eaLnBrk="1" hangingPunct="1">
              <a:buFontTx/>
              <a:buNone/>
            </a:pPr>
            <a:r>
              <a:rPr lang="en-US" altLang="ja-JP" sz="2600">
                <a:solidFill>
                  <a:schemeClr val="bg1"/>
                </a:solidFill>
                <a:ea typeface="MS PGothic" panose="020B0600070205080204" pitchFamily="34" charset="-128"/>
              </a:rPr>
              <a:t>1- Degraded to inositol by phosphatases </a:t>
            </a:r>
          </a:p>
          <a:p>
            <a:pPr eaLnBrk="1" hangingPunct="1">
              <a:buFontTx/>
              <a:buNone/>
            </a:pPr>
            <a:r>
              <a:rPr lang="en-US" altLang="ja-JP" sz="2600">
                <a:solidFill>
                  <a:schemeClr val="bg1"/>
                </a:solidFill>
                <a:ea typeface="MS PGothic" panose="020B0600070205080204" pitchFamily="34" charset="-128"/>
              </a:rPr>
              <a:t>2- Phosphorylated to inositol.</a:t>
            </a:r>
            <a:endParaRPr lang="en-AU" altLang="ja-JP" sz="2600">
              <a:solidFill>
                <a:schemeClr val="bg1"/>
              </a:solidFill>
              <a:ea typeface="MS PGothic" panose="020B0600070205080204" pitchFamily="34" charset="-128"/>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a:extLst>
              <a:ext uri="{FF2B5EF4-FFF2-40B4-BE49-F238E27FC236}">
                <a16:creationId xmlns:a16="http://schemas.microsoft.com/office/drawing/2014/main" id="{8C0161FE-12D3-45B0-B080-F13B1F3380B7}"/>
              </a:ext>
            </a:extLst>
          </p:cNvPr>
          <p:cNvSpPr>
            <a:spLocks noGrp="1" noChangeArrowheads="1"/>
          </p:cNvSpPr>
          <p:nvPr>
            <p:ph type="body" idx="1"/>
          </p:nvPr>
        </p:nvSpPr>
        <p:spPr>
          <a:xfrm>
            <a:off x="228600" y="152400"/>
            <a:ext cx="8763000" cy="6477000"/>
          </a:xfrm>
        </p:spPr>
        <p:txBody>
          <a:bodyPr/>
          <a:lstStyle/>
          <a:p>
            <a:pPr eaLnBrk="1" hangingPunct="1"/>
            <a:r>
              <a:rPr lang="en-AU" altLang="ja-JP" sz="2800" b="1" u="sng">
                <a:solidFill>
                  <a:schemeClr val="bg1"/>
                </a:solidFill>
                <a:ea typeface="MS PGothic" panose="020B0600070205080204" pitchFamily="34" charset="-128"/>
              </a:rPr>
              <a:t>3b- Diacylglycerol as a Signal Molecule</a:t>
            </a:r>
            <a:endParaRPr lang="en-AU" altLang="ja-JP" sz="2800">
              <a:solidFill>
                <a:schemeClr val="bg1"/>
              </a:solidFill>
              <a:ea typeface="MS PGothic" panose="020B0600070205080204" pitchFamily="34" charset="-128"/>
            </a:endParaRPr>
          </a:p>
          <a:p>
            <a:pPr eaLnBrk="1" hangingPunct="1"/>
            <a:r>
              <a:rPr lang="en-AU" altLang="ja-JP" sz="2800">
                <a:solidFill>
                  <a:schemeClr val="bg1"/>
                </a:solidFill>
                <a:ea typeface="MS PGothic" panose="020B0600070205080204" pitchFamily="34" charset="-128"/>
              </a:rPr>
              <a:t>DAG is made up of two fatty acids and a glycerol. Diacylglycerol can be produced by different pathways, and it has at least </a:t>
            </a:r>
            <a:r>
              <a:rPr lang="en-AU" altLang="ja-JP" sz="2800" u="sng">
                <a:solidFill>
                  <a:schemeClr val="bg1"/>
                </a:solidFill>
                <a:ea typeface="MS PGothic" panose="020B0600070205080204" pitchFamily="34" charset="-128"/>
              </a:rPr>
              <a:t>two functions</a:t>
            </a:r>
            <a:r>
              <a:rPr lang="en-AU" altLang="ja-JP" sz="2800">
                <a:solidFill>
                  <a:schemeClr val="bg1"/>
                </a:solidFill>
                <a:ea typeface="MS PGothic" panose="020B0600070205080204" pitchFamily="34" charset="-128"/>
              </a:rPr>
              <a:t>. </a:t>
            </a:r>
          </a:p>
          <a:p>
            <a:pPr eaLnBrk="1" hangingPunct="1">
              <a:buFontTx/>
              <a:buNone/>
            </a:pPr>
            <a:r>
              <a:rPr lang="en-AU" altLang="ja-JP" sz="2800">
                <a:solidFill>
                  <a:schemeClr val="bg1"/>
                </a:solidFill>
                <a:ea typeface="MS PGothic" panose="020B0600070205080204" pitchFamily="34" charset="-128"/>
              </a:rPr>
              <a:t>1- It is an important source for the release of </a:t>
            </a:r>
            <a:r>
              <a:rPr lang="en-AU" altLang="ja-JP" sz="2800" u="sng">
                <a:solidFill>
                  <a:schemeClr val="bg1"/>
                </a:solidFill>
                <a:ea typeface="MS PGothic" panose="020B0600070205080204" pitchFamily="34" charset="-128"/>
              </a:rPr>
              <a:t>arachidonic acid (found in membrane)</a:t>
            </a:r>
            <a:r>
              <a:rPr lang="en-AU" altLang="ja-JP" sz="2800">
                <a:solidFill>
                  <a:schemeClr val="bg1"/>
                </a:solidFill>
                <a:ea typeface="MS PGothic" panose="020B0600070205080204" pitchFamily="34" charset="-128"/>
              </a:rPr>
              <a:t>, from which biosynthesis of </a:t>
            </a:r>
            <a:r>
              <a:rPr lang="en-AU" altLang="ja-JP" sz="2800" u="sng">
                <a:solidFill>
                  <a:schemeClr val="bg1"/>
                </a:solidFill>
                <a:ea typeface="MS PGothic" panose="020B0600070205080204" pitchFamily="34" charset="-128"/>
              </a:rPr>
              <a:t>prostaglandins</a:t>
            </a:r>
            <a:r>
              <a:rPr lang="en-AU" altLang="ja-JP" sz="2800">
                <a:solidFill>
                  <a:schemeClr val="bg1"/>
                </a:solidFill>
                <a:ea typeface="MS PGothic" panose="020B0600070205080204" pitchFamily="34" charset="-128"/>
              </a:rPr>
              <a:t> takes place. </a:t>
            </a:r>
          </a:p>
          <a:p>
            <a:pPr eaLnBrk="1" hangingPunct="1">
              <a:buFontTx/>
              <a:buNone/>
            </a:pPr>
            <a:r>
              <a:rPr lang="en-AU" altLang="ja-JP" sz="2800">
                <a:solidFill>
                  <a:schemeClr val="bg1"/>
                </a:solidFill>
                <a:ea typeface="MS PGothic" panose="020B0600070205080204" pitchFamily="34" charset="-128"/>
              </a:rPr>
              <a:t>2- Stimulation of protein kinase C. </a:t>
            </a:r>
          </a:p>
          <a:p>
            <a:pPr eaLnBrk="1" hangingPunct="1"/>
            <a:r>
              <a:rPr lang="en-AU" altLang="ja-JP" sz="2800">
                <a:solidFill>
                  <a:schemeClr val="bg1"/>
                </a:solidFill>
                <a:ea typeface="MS PGothic" panose="020B0600070205080204" pitchFamily="34" charset="-128"/>
              </a:rPr>
              <a:t>Protein kinase C is a protein kinase occurring in almost all cells and has a regulating effect on many reactions of the cell. </a:t>
            </a:r>
          </a:p>
          <a:p>
            <a:pPr eaLnBrk="1" hangingPunct="1"/>
            <a:r>
              <a:rPr lang="en-AU" altLang="ja-JP" sz="2800">
                <a:solidFill>
                  <a:schemeClr val="bg1"/>
                </a:solidFill>
                <a:ea typeface="MS PGothic" panose="020B0600070205080204" pitchFamily="34" charset="-128"/>
              </a:rPr>
              <a:t>Characteristic for protein kinase C is its stimulation by Ca</a:t>
            </a:r>
            <a:r>
              <a:rPr lang="en-AU" altLang="ja-JP" sz="2800" baseline="30000">
                <a:solidFill>
                  <a:schemeClr val="bg1"/>
                </a:solidFill>
                <a:ea typeface="MS PGothic" panose="020B0600070205080204" pitchFamily="34" charset="-128"/>
              </a:rPr>
              <a:t>2+</a:t>
            </a:r>
            <a:r>
              <a:rPr lang="en-AU" altLang="ja-JP" sz="2800">
                <a:solidFill>
                  <a:schemeClr val="bg1"/>
                </a:solidFill>
                <a:ea typeface="MS PGothic" panose="020B0600070205080204" pitchFamily="34" charset="-128"/>
              </a:rPr>
              <a:t>, diacylglycerol and phosphatidyl serine.</a:t>
            </a:r>
            <a:endParaRPr lang="en-US" altLang="en-US" sz="2800">
              <a:solidFill>
                <a:schemeClr val="bg1"/>
              </a:solidFill>
              <a:ea typeface="MS PGothic" panose="020B0600070205080204" pitchFamily="34" charset="-128"/>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a:extLst>
              <a:ext uri="{FF2B5EF4-FFF2-40B4-BE49-F238E27FC236}">
                <a16:creationId xmlns:a16="http://schemas.microsoft.com/office/drawing/2014/main" id="{1783F6F0-5A92-4418-AEDA-19A28E6765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7063" y="152400"/>
            <a:ext cx="5570537" cy="6477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049A8697-7BE9-4EC2-835E-6983D87024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0"/>
            <a:ext cx="5486400" cy="680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a:extLst>
              <a:ext uri="{FF2B5EF4-FFF2-40B4-BE49-F238E27FC236}">
                <a16:creationId xmlns:a16="http://schemas.microsoft.com/office/drawing/2014/main" id="{3D1592BB-3491-4385-AF6E-3A9D4B5997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a:extLst>
              <a:ext uri="{FF2B5EF4-FFF2-40B4-BE49-F238E27FC236}">
                <a16:creationId xmlns:a16="http://schemas.microsoft.com/office/drawing/2014/main" id="{955C4197-D59B-4F4A-AE43-E000E73FD974}"/>
              </a:ext>
            </a:extLst>
          </p:cNvPr>
          <p:cNvSpPr>
            <a:spLocks noGrp="1" noChangeArrowheads="1"/>
          </p:cNvSpPr>
          <p:nvPr>
            <p:ph type="body" idx="1"/>
          </p:nvPr>
        </p:nvSpPr>
        <p:spPr>
          <a:xfrm>
            <a:off x="152400" y="152400"/>
            <a:ext cx="8839200" cy="6477000"/>
          </a:xfrm>
        </p:spPr>
        <p:txBody>
          <a:bodyPr/>
          <a:lstStyle/>
          <a:p>
            <a:pPr eaLnBrk="1" hangingPunct="1">
              <a:lnSpc>
                <a:spcPct val="80000"/>
              </a:lnSpc>
            </a:pPr>
            <a:r>
              <a:rPr lang="en-AU" altLang="ja-JP" sz="2400" b="1" u="sng">
                <a:solidFill>
                  <a:schemeClr val="bg1"/>
                </a:solidFill>
                <a:ea typeface="MS PGothic" panose="020B0600070205080204" pitchFamily="34" charset="-128"/>
              </a:rPr>
              <a:t>Receptor Tyrosine Kinase</a:t>
            </a:r>
            <a:endParaRPr lang="en-AU" altLang="ja-JP" sz="2400" b="1">
              <a:solidFill>
                <a:schemeClr val="bg1"/>
              </a:solidFill>
              <a:ea typeface="MS PGothic" panose="020B0600070205080204" pitchFamily="34" charset="-128"/>
            </a:endParaRPr>
          </a:p>
          <a:p>
            <a:pPr eaLnBrk="1" hangingPunct="1">
              <a:lnSpc>
                <a:spcPct val="80000"/>
              </a:lnSpc>
            </a:pPr>
            <a:endParaRPr lang="en-AU" altLang="ja-JP" sz="1200" b="1">
              <a:solidFill>
                <a:schemeClr val="bg1"/>
              </a:solidFill>
              <a:ea typeface="MS PGothic" panose="020B0600070205080204" pitchFamily="34" charset="-128"/>
            </a:endParaRPr>
          </a:p>
          <a:p>
            <a:pPr eaLnBrk="1" hangingPunct="1">
              <a:lnSpc>
                <a:spcPct val="80000"/>
              </a:lnSpc>
            </a:pPr>
            <a:r>
              <a:rPr lang="en-AU" altLang="ja-JP" sz="2400">
                <a:solidFill>
                  <a:schemeClr val="bg1"/>
                </a:solidFill>
                <a:ea typeface="MS PGothic" panose="020B0600070205080204" pitchFamily="34" charset="-128"/>
              </a:rPr>
              <a:t>RTKs are the second major type of cell-surface receptors. </a:t>
            </a:r>
          </a:p>
          <a:p>
            <a:pPr eaLnBrk="1" hangingPunct="1">
              <a:lnSpc>
                <a:spcPct val="80000"/>
              </a:lnSpc>
            </a:pPr>
            <a:endParaRPr lang="en-AU" altLang="ja-JP" sz="1200">
              <a:solidFill>
                <a:schemeClr val="bg1"/>
              </a:solidFill>
              <a:ea typeface="MS PGothic" panose="020B0600070205080204" pitchFamily="34" charset="-128"/>
            </a:endParaRPr>
          </a:p>
          <a:p>
            <a:pPr eaLnBrk="1" hangingPunct="1">
              <a:lnSpc>
                <a:spcPct val="80000"/>
              </a:lnSpc>
            </a:pPr>
            <a:r>
              <a:rPr lang="en-AU" altLang="ja-JP" sz="2400">
                <a:solidFill>
                  <a:schemeClr val="bg1"/>
                </a:solidFill>
                <a:ea typeface="MS PGothic" panose="020B0600070205080204" pitchFamily="34" charset="-128"/>
              </a:rPr>
              <a:t>RTK signalling pathways have a wide spectrum of functions including regulation of cell proliferation and differentiation, promotion of cell survival, and modulation of cellular metabolism.</a:t>
            </a:r>
            <a:endParaRPr lang="en-US" altLang="ja-JP" sz="2400">
              <a:solidFill>
                <a:schemeClr val="bg1"/>
              </a:solidFill>
              <a:ea typeface="MS PGothic" panose="020B0600070205080204" pitchFamily="34" charset="-128"/>
            </a:endParaRPr>
          </a:p>
          <a:p>
            <a:pPr eaLnBrk="1" hangingPunct="1">
              <a:lnSpc>
                <a:spcPct val="80000"/>
              </a:lnSpc>
            </a:pPr>
            <a:endParaRPr lang="en-US" altLang="ja-JP" sz="1200">
              <a:solidFill>
                <a:schemeClr val="bg1"/>
              </a:solidFill>
              <a:ea typeface="MS PGothic" panose="020B0600070205080204" pitchFamily="34" charset="-128"/>
            </a:endParaRPr>
          </a:p>
          <a:p>
            <a:pPr eaLnBrk="1" hangingPunct="1">
              <a:lnSpc>
                <a:spcPct val="80000"/>
              </a:lnSpc>
            </a:pPr>
            <a:r>
              <a:rPr lang="en-US" altLang="ja-JP" sz="2400">
                <a:solidFill>
                  <a:schemeClr val="bg1"/>
                </a:solidFill>
                <a:ea typeface="MS PGothic" panose="020B0600070205080204" pitchFamily="34" charset="-128"/>
              </a:rPr>
              <a:t>Misregulation of these networks results in a variety of human diseases, including cancer, diabetes, and immune deficiency. </a:t>
            </a:r>
          </a:p>
          <a:p>
            <a:pPr eaLnBrk="1" hangingPunct="1">
              <a:lnSpc>
                <a:spcPct val="80000"/>
              </a:lnSpc>
            </a:pPr>
            <a:r>
              <a:rPr lang="en-AU" altLang="ja-JP" sz="2400">
                <a:solidFill>
                  <a:schemeClr val="bg1"/>
                </a:solidFill>
                <a:ea typeface="MS PGothic" panose="020B0600070205080204" pitchFamily="34" charset="-128"/>
              </a:rPr>
              <a:t>Some RTKs have been identified in studies on human cancers associated with mutant forms of growth-factor receptors, which send a proliferative signal to cells even in the absence of growth factor. </a:t>
            </a:r>
          </a:p>
          <a:p>
            <a:pPr eaLnBrk="1" hangingPunct="1">
              <a:lnSpc>
                <a:spcPct val="80000"/>
              </a:lnSpc>
            </a:pPr>
            <a:r>
              <a:rPr lang="en-AU" altLang="ja-JP" sz="2400">
                <a:solidFill>
                  <a:schemeClr val="bg1"/>
                </a:solidFill>
                <a:ea typeface="MS PGothic" panose="020B0600070205080204" pitchFamily="34" charset="-128"/>
              </a:rPr>
              <a:t>One such mutant receptor, encoded at the </a:t>
            </a:r>
            <a:r>
              <a:rPr lang="en-AU" altLang="ja-JP" sz="2400" i="1">
                <a:solidFill>
                  <a:schemeClr val="bg1"/>
                </a:solidFill>
                <a:ea typeface="MS PGothic" panose="020B0600070205080204" pitchFamily="34" charset="-128"/>
              </a:rPr>
              <a:t>neu</a:t>
            </a:r>
            <a:r>
              <a:rPr lang="en-AU" altLang="ja-JP" sz="2400">
                <a:solidFill>
                  <a:schemeClr val="bg1"/>
                </a:solidFill>
                <a:ea typeface="MS PGothic" panose="020B0600070205080204" pitchFamily="34" charset="-128"/>
              </a:rPr>
              <a:t> locus, contributes to the uncontrolled proliferation of certain human breast cancers.</a:t>
            </a:r>
            <a:endParaRPr lang="en-US" altLang="en-US" sz="2400">
              <a:solidFill>
                <a:schemeClr val="bg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a:extLst>
              <a:ext uri="{FF2B5EF4-FFF2-40B4-BE49-F238E27FC236}">
                <a16:creationId xmlns:a16="http://schemas.microsoft.com/office/drawing/2014/main" id="{63B0642F-CA65-4078-9C07-030C3C14BB44}"/>
              </a:ext>
            </a:extLst>
          </p:cNvPr>
          <p:cNvSpPr>
            <a:spLocks noGrp="1" noChangeArrowheads="1"/>
          </p:cNvSpPr>
          <p:nvPr>
            <p:ph type="body" idx="1"/>
          </p:nvPr>
        </p:nvSpPr>
        <p:spPr>
          <a:xfrm>
            <a:off x="228600" y="152400"/>
            <a:ext cx="8763000" cy="6477000"/>
          </a:xfrm>
        </p:spPr>
        <p:txBody>
          <a:bodyPr/>
          <a:lstStyle/>
          <a:p>
            <a:pPr algn="ctr" eaLnBrk="1" hangingPunct="1">
              <a:lnSpc>
                <a:spcPct val="80000"/>
              </a:lnSpc>
              <a:buFontTx/>
              <a:buNone/>
            </a:pPr>
            <a:r>
              <a:rPr lang="en-US" altLang="en-US" sz="2400" b="1" u="sng">
                <a:solidFill>
                  <a:schemeClr val="bg1"/>
                </a:solidFill>
              </a:rPr>
              <a:t>Ligand Binding Leads to Autophosphorylation of RTKs</a:t>
            </a:r>
          </a:p>
          <a:p>
            <a:pPr eaLnBrk="1" hangingPunct="1">
              <a:lnSpc>
                <a:spcPct val="80000"/>
              </a:lnSpc>
            </a:pPr>
            <a:r>
              <a:rPr lang="en-US" altLang="en-US" sz="2400">
                <a:solidFill>
                  <a:schemeClr val="bg1"/>
                </a:solidFill>
              </a:rPr>
              <a:t>RTKs structure:</a:t>
            </a:r>
          </a:p>
          <a:p>
            <a:pPr eaLnBrk="1" hangingPunct="1">
              <a:lnSpc>
                <a:spcPct val="80000"/>
              </a:lnSpc>
              <a:buFontTx/>
              <a:buNone/>
            </a:pPr>
            <a:r>
              <a:rPr lang="en-US" altLang="en-US" sz="2400">
                <a:solidFill>
                  <a:schemeClr val="bg1"/>
                </a:solidFill>
              </a:rPr>
              <a:t>A- Extracellular domain containing a ligand-binding site, </a:t>
            </a:r>
          </a:p>
          <a:p>
            <a:pPr eaLnBrk="1" hangingPunct="1">
              <a:lnSpc>
                <a:spcPct val="80000"/>
              </a:lnSpc>
              <a:buFontTx/>
              <a:buNone/>
            </a:pPr>
            <a:r>
              <a:rPr lang="en-US" altLang="en-US" sz="2400">
                <a:solidFill>
                  <a:schemeClr val="bg1"/>
                </a:solidFill>
              </a:rPr>
              <a:t>B- Single hydrophobic transmembrane α helix, </a:t>
            </a:r>
          </a:p>
          <a:p>
            <a:pPr eaLnBrk="1" hangingPunct="1">
              <a:lnSpc>
                <a:spcPct val="80000"/>
              </a:lnSpc>
              <a:buFontTx/>
              <a:buNone/>
            </a:pPr>
            <a:r>
              <a:rPr lang="en-US" altLang="en-US" sz="2400">
                <a:solidFill>
                  <a:schemeClr val="bg1"/>
                </a:solidFill>
              </a:rPr>
              <a:t>C- Cytosolic domain that includes a region with protein-tyrosine kinase activity. </a:t>
            </a:r>
          </a:p>
          <a:p>
            <a:pPr eaLnBrk="1" hangingPunct="1">
              <a:lnSpc>
                <a:spcPct val="80000"/>
              </a:lnSpc>
              <a:buFontTx/>
              <a:buNone/>
            </a:pPr>
            <a:endParaRPr lang="en-US" altLang="en-US" sz="2400" b="1" u="sng">
              <a:solidFill>
                <a:schemeClr val="bg1"/>
              </a:solidFill>
            </a:endParaRPr>
          </a:p>
          <a:p>
            <a:pPr eaLnBrk="1" hangingPunct="1">
              <a:lnSpc>
                <a:spcPct val="80000"/>
              </a:lnSpc>
              <a:buFontTx/>
              <a:buNone/>
            </a:pPr>
            <a:r>
              <a:rPr lang="en-US" altLang="en-US" sz="2400" b="1" u="sng">
                <a:solidFill>
                  <a:schemeClr val="bg1"/>
                </a:solidFill>
              </a:rPr>
              <a:t>There are two types of RTK receptors </a:t>
            </a:r>
          </a:p>
          <a:p>
            <a:pPr eaLnBrk="1" hangingPunct="1">
              <a:lnSpc>
                <a:spcPct val="80000"/>
              </a:lnSpc>
              <a:buFontTx/>
              <a:buNone/>
            </a:pPr>
            <a:r>
              <a:rPr lang="en-US" altLang="en-US" sz="2400">
                <a:solidFill>
                  <a:schemeClr val="bg1"/>
                </a:solidFill>
              </a:rPr>
              <a:t>1- Single transmembrane spanning proteins which dimerise when ligand binds eg; platelet derived growth factor (PDGF) receptor</a:t>
            </a:r>
          </a:p>
          <a:p>
            <a:pPr eaLnBrk="1" hangingPunct="1">
              <a:lnSpc>
                <a:spcPct val="80000"/>
              </a:lnSpc>
              <a:buFontTx/>
              <a:buNone/>
            </a:pPr>
            <a:r>
              <a:rPr lang="en-US" altLang="en-US" sz="2400">
                <a:solidFill>
                  <a:schemeClr val="bg1"/>
                </a:solidFill>
              </a:rPr>
              <a:t>2- Covalently linked dimers (eg; insulin receptor)</a:t>
            </a:r>
          </a:p>
          <a:p>
            <a:pPr eaLnBrk="1" hangingPunct="1">
              <a:lnSpc>
                <a:spcPct val="80000"/>
              </a:lnSpc>
            </a:pPr>
            <a:endParaRPr lang="en-US" altLang="en-US" sz="2400">
              <a:solidFill>
                <a:schemeClr val="bg1"/>
              </a:solidFill>
            </a:endParaRPr>
          </a:p>
          <a:p>
            <a:pPr eaLnBrk="1" hangingPunct="1">
              <a:lnSpc>
                <a:spcPct val="80000"/>
              </a:lnSpc>
            </a:pPr>
            <a:r>
              <a:rPr lang="en-US" altLang="en-US" sz="2400">
                <a:solidFill>
                  <a:schemeClr val="bg1"/>
                </a:solidFill>
              </a:rPr>
              <a:t>The binding of ligand causes most RTKs to dimerize which lead to protein kinase activation </a:t>
            </a:r>
          </a:p>
          <a:p>
            <a:pPr eaLnBrk="1" hangingPunct="1">
              <a:lnSpc>
                <a:spcPct val="80000"/>
              </a:lnSpc>
            </a:pPr>
            <a:r>
              <a:rPr lang="en-US" altLang="en-US" sz="2400">
                <a:solidFill>
                  <a:schemeClr val="bg1"/>
                </a:solidFill>
              </a:rPr>
              <a:t>Then each receptor monomer phosphorylates a distinct set of </a:t>
            </a:r>
            <a:r>
              <a:rPr lang="en-US" altLang="en-US" sz="2400" u="sng">
                <a:solidFill>
                  <a:schemeClr val="bg1"/>
                </a:solidFill>
              </a:rPr>
              <a:t>tyrosine</a:t>
            </a:r>
            <a:r>
              <a:rPr lang="en-US" altLang="en-US" sz="2400">
                <a:solidFill>
                  <a:schemeClr val="bg1"/>
                </a:solidFill>
              </a:rPr>
              <a:t> residues in the cytosolic domain of its dimer partner, a process termed autophosphorylation.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a:extLst>
              <a:ext uri="{FF2B5EF4-FFF2-40B4-BE49-F238E27FC236}">
                <a16:creationId xmlns:a16="http://schemas.microsoft.com/office/drawing/2014/main" id="{BB4B60F7-3AA6-47E5-A445-B149C49FDD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90588"/>
            <a:ext cx="8763000" cy="58150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5059" name="Text Box 5">
            <a:extLst>
              <a:ext uri="{FF2B5EF4-FFF2-40B4-BE49-F238E27FC236}">
                <a16:creationId xmlns:a16="http://schemas.microsoft.com/office/drawing/2014/main" id="{03042499-8107-4AF2-B4FE-6F9302233941}"/>
              </a:ext>
            </a:extLst>
          </p:cNvPr>
          <p:cNvSpPr txBox="1">
            <a:spLocks noChangeArrowheads="1"/>
          </p:cNvSpPr>
          <p:nvPr/>
        </p:nvSpPr>
        <p:spPr bwMode="auto">
          <a:xfrm>
            <a:off x="304800" y="228600"/>
            <a:ext cx="883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ja-JP" sz="2800" b="1">
                <a:solidFill>
                  <a:schemeClr val="bg1"/>
                </a:solidFill>
                <a:ea typeface="MS PGothic" panose="020B0600070205080204" pitchFamily="34" charset="-128"/>
              </a:rPr>
              <a:t>Tyrosine kinases receptor </a:t>
            </a:r>
            <a:endParaRPr lang="en-US" altLang="en-US" sz="2800" b="1">
              <a:solidFill>
                <a:schemeClr val="bg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a:extLst>
              <a:ext uri="{FF2B5EF4-FFF2-40B4-BE49-F238E27FC236}">
                <a16:creationId xmlns:a16="http://schemas.microsoft.com/office/drawing/2014/main" id="{3847B183-AC99-400F-8449-B940AC43035D}"/>
              </a:ext>
            </a:extLst>
          </p:cNvPr>
          <p:cNvSpPr>
            <a:spLocks noGrp="1" noChangeArrowheads="1"/>
          </p:cNvSpPr>
          <p:nvPr>
            <p:ph type="body" idx="1"/>
          </p:nvPr>
        </p:nvSpPr>
        <p:spPr>
          <a:xfrm>
            <a:off x="228600" y="228600"/>
            <a:ext cx="8686800" cy="6400800"/>
          </a:xfrm>
        </p:spPr>
        <p:txBody>
          <a:bodyPr/>
          <a:lstStyle/>
          <a:p>
            <a:pPr eaLnBrk="1" hangingPunct="1">
              <a:lnSpc>
                <a:spcPct val="90000"/>
              </a:lnSpc>
            </a:pPr>
            <a:r>
              <a:rPr lang="en-AU" altLang="ja-JP">
                <a:solidFill>
                  <a:schemeClr val="bg1"/>
                </a:solidFill>
                <a:ea typeface="MS PGothic" panose="020B0600070205080204" pitchFamily="34" charset="-128"/>
              </a:rPr>
              <a:t>The phosphotyrosine residues in activated RTKs interact with adapter proteins containing SH2 or PTB domains </a:t>
            </a:r>
            <a:r>
              <a:rPr lang="en-AU" altLang="en-US">
                <a:solidFill>
                  <a:schemeClr val="bg1"/>
                </a:solidFill>
              </a:rPr>
              <a:t>which then catalyzes phosphorylation of other target proteins.</a:t>
            </a:r>
            <a:endParaRPr lang="en-AU" altLang="ja-JP">
              <a:solidFill>
                <a:schemeClr val="bg1"/>
              </a:solidFill>
              <a:ea typeface="MS PGothic" panose="020B0600070205080204" pitchFamily="34" charset="-128"/>
            </a:endParaRPr>
          </a:p>
          <a:p>
            <a:pPr eaLnBrk="1" hangingPunct="1">
              <a:lnSpc>
                <a:spcPct val="90000"/>
              </a:lnSpc>
            </a:pPr>
            <a:r>
              <a:rPr lang="en-US" altLang="ja-JP">
                <a:solidFill>
                  <a:schemeClr val="bg1"/>
                </a:solidFill>
                <a:ea typeface="MS PGothic" panose="020B0600070205080204" pitchFamily="34" charset="-128"/>
              </a:rPr>
              <a:t>SH2 (Src homology region 2) and PTB (phosphotyrosine-binding) domains are small protein modules that mediate protein-protein interactions involved in many signal transduction pathways. Both domains were initially identified as modules that recognize phosphorylated tyrosines in receptor tyrosine kinases and other signaling proteins. </a:t>
            </a:r>
            <a:endParaRPr lang="en-US" altLang="en-US">
              <a:solidFill>
                <a:schemeClr val="bg1"/>
              </a:solidFill>
              <a:ea typeface="MS PGothic" panose="020B0600070205080204" pitchFamily="34" charset="-128"/>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a:extLst>
              <a:ext uri="{FF2B5EF4-FFF2-40B4-BE49-F238E27FC236}">
                <a16:creationId xmlns:a16="http://schemas.microsoft.com/office/drawing/2014/main" id="{2DC2A3D0-AD61-4822-B782-A2F45ECAA9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8575"/>
            <a:ext cx="4092575" cy="68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ext Box 5">
            <a:extLst>
              <a:ext uri="{FF2B5EF4-FFF2-40B4-BE49-F238E27FC236}">
                <a16:creationId xmlns:a16="http://schemas.microsoft.com/office/drawing/2014/main" id="{8ED2F264-8E58-463A-B10C-F768C9F4064E}"/>
              </a:ext>
            </a:extLst>
          </p:cNvPr>
          <p:cNvSpPr txBox="1">
            <a:spLocks noChangeArrowheads="1"/>
          </p:cNvSpPr>
          <p:nvPr/>
        </p:nvSpPr>
        <p:spPr bwMode="auto">
          <a:xfrm>
            <a:off x="4495800" y="146050"/>
            <a:ext cx="4495800"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AU" altLang="en-US" sz="2400" b="1">
                <a:solidFill>
                  <a:schemeClr val="bg1"/>
                </a:solidFill>
              </a:rPr>
              <a:t>Activation of Ras following binding of a hormone (e.g., EGF) to an RTK</a:t>
            </a:r>
          </a:p>
          <a:p>
            <a:pPr eaLnBrk="1" hangingPunct="1"/>
            <a:r>
              <a:rPr lang="en-AU" altLang="en-US" sz="2400">
                <a:solidFill>
                  <a:schemeClr val="bg1"/>
                </a:solidFill>
              </a:rPr>
              <a:t>The adapter protein GRB2 binds to a specific phosphotyrosine on the activated RTK and to Sos, which in turn interacts with the inactive Ras · GDP. The guanine nucleotide –</a:t>
            </a:r>
            <a:r>
              <a:rPr lang="en-AU" altLang="en-US" sz="2400" b="1">
                <a:solidFill>
                  <a:schemeClr val="bg1"/>
                </a:solidFill>
              </a:rPr>
              <a:t> </a:t>
            </a:r>
            <a:r>
              <a:rPr lang="en-AU" altLang="en-US" sz="2400">
                <a:solidFill>
                  <a:schemeClr val="bg1"/>
                </a:solidFill>
              </a:rPr>
              <a:t>exchange factor (GEF) activity of Sos then promotes formation of the active Ras · GTP. Note that Ras is contected to the membrane by anchor.</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a:extLst>
              <a:ext uri="{FF2B5EF4-FFF2-40B4-BE49-F238E27FC236}">
                <a16:creationId xmlns:a16="http://schemas.microsoft.com/office/drawing/2014/main" id="{9A4EBE54-F7A6-4949-BEFD-7FD7ADAB49CC}"/>
              </a:ext>
            </a:extLst>
          </p:cNvPr>
          <p:cNvSpPr>
            <a:spLocks noGrp="1" noChangeArrowheads="1"/>
          </p:cNvSpPr>
          <p:nvPr>
            <p:ph type="body" idx="1"/>
          </p:nvPr>
        </p:nvSpPr>
        <p:spPr>
          <a:xfrm>
            <a:off x="152400" y="152400"/>
            <a:ext cx="8839200" cy="6553200"/>
          </a:xfrm>
        </p:spPr>
        <p:txBody>
          <a:bodyPr/>
          <a:lstStyle/>
          <a:p>
            <a:pPr algn="ctr" eaLnBrk="1" hangingPunct="1">
              <a:lnSpc>
                <a:spcPct val="80000"/>
              </a:lnSpc>
              <a:buFontTx/>
              <a:buNone/>
            </a:pPr>
            <a:r>
              <a:rPr lang="en-US" altLang="en-US" sz="2600" b="1" u="sng">
                <a:solidFill>
                  <a:schemeClr val="bg1"/>
                </a:solidFill>
              </a:rPr>
              <a:t>Signal Termination</a:t>
            </a:r>
            <a:endParaRPr lang="en-US" altLang="en-US" sz="2600" b="1">
              <a:solidFill>
                <a:schemeClr val="bg1"/>
              </a:solidFill>
            </a:endParaRPr>
          </a:p>
          <a:p>
            <a:pPr eaLnBrk="1" hangingPunct="1">
              <a:lnSpc>
                <a:spcPct val="80000"/>
              </a:lnSpc>
              <a:buFontTx/>
              <a:buNone/>
            </a:pPr>
            <a:r>
              <a:rPr lang="en-US" altLang="en-US" sz="2400">
                <a:solidFill>
                  <a:schemeClr val="bg1"/>
                </a:solidFill>
              </a:rPr>
              <a:t>1- The first level of termination is the chemical messenger itself. When the stimulus is no longer applied to the secreting cell, the messenger is no longer secreted, and existing messenger is catabolized. For example, many polypeptide hormones such as insulin are taken up into the liver and degraded. </a:t>
            </a:r>
          </a:p>
          <a:p>
            <a:pPr eaLnBrk="1" hangingPunct="1">
              <a:lnSpc>
                <a:spcPct val="80000"/>
              </a:lnSpc>
              <a:buFontTx/>
              <a:buNone/>
            </a:pPr>
            <a:r>
              <a:rPr lang="en-US" altLang="en-US" sz="2400">
                <a:solidFill>
                  <a:schemeClr val="bg1"/>
                </a:solidFill>
              </a:rPr>
              <a:t>2- The receptor might be desensitized to the messenger by phosphorylation. G proteins automatically terminate messages as they hydrolyze GTP. </a:t>
            </a:r>
          </a:p>
          <a:p>
            <a:pPr eaLnBrk="1" hangingPunct="1">
              <a:lnSpc>
                <a:spcPct val="80000"/>
              </a:lnSpc>
            </a:pPr>
            <a:r>
              <a:rPr lang="en-US" altLang="en-US" sz="2400">
                <a:solidFill>
                  <a:schemeClr val="bg1"/>
                </a:solidFill>
              </a:rPr>
              <a:t>Termination also can be achieved through </a:t>
            </a:r>
            <a:r>
              <a:rPr lang="en-US" altLang="en-US" sz="2400" u="sng">
                <a:solidFill>
                  <a:schemeClr val="bg1"/>
                </a:solidFill>
              </a:rPr>
              <a:t>degradation of the second messenger</a:t>
            </a:r>
            <a:r>
              <a:rPr lang="en-US" altLang="en-US" sz="2400">
                <a:solidFill>
                  <a:schemeClr val="bg1"/>
                </a:solidFill>
              </a:rPr>
              <a:t> (e.g. phosphodiesterase cleavage of cAMP). Each of these terminating processes is also highly regulated.</a:t>
            </a:r>
          </a:p>
          <a:p>
            <a:pPr eaLnBrk="1" hangingPunct="1">
              <a:lnSpc>
                <a:spcPct val="80000"/>
              </a:lnSpc>
              <a:buFontTx/>
              <a:buNone/>
            </a:pPr>
            <a:r>
              <a:rPr lang="en-US" altLang="en-US" sz="2400">
                <a:solidFill>
                  <a:schemeClr val="bg1"/>
                </a:solidFill>
              </a:rPr>
              <a:t>3- Protein </a:t>
            </a:r>
            <a:r>
              <a:rPr lang="en-US" altLang="en-US" sz="2400" u="sng">
                <a:solidFill>
                  <a:schemeClr val="bg1"/>
                </a:solidFill>
              </a:rPr>
              <a:t>phosphatases</a:t>
            </a:r>
            <a:r>
              <a:rPr lang="en-US" altLang="en-US" sz="2400">
                <a:solidFill>
                  <a:schemeClr val="bg1"/>
                </a:solidFill>
              </a:rPr>
              <a:t>, enzymes that reverse the action of kinases by removing phosphate groups from proteins. Specific tyrosine or serine/threonine phosphatases (enzymes that remove the phosphate group from specific proteins) exist for all of the sites phosphorylated by signal transduction kinases. Some receptors are even protein phosphatases.</a:t>
            </a:r>
            <a:endParaRPr lang="en-AU" altLang="en-US" sz="2400">
              <a:solidFill>
                <a:schemeClr val="bg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6522" name="Group 90">
            <a:extLst>
              <a:ext uri="{FF2B5EF4-FFF2-40B4-BE49-F238E27FC236}">
                <a16:creationId xmlns:a16="http://schemas.microsoft.com/office/drawing/2014/main" id="{E5F2896C-3273-4B0D-8308-79B63A084958}"/>
              </a:ext>
            </a:extLst>
          </p:cNvPr>
          <p:cNvGraphicFramePr>
            <a:graphicFrameLocks noGrp="1"/>
          </p:cNvGraphicFramePr>
          <p:nvPr>
            <p:ph/>
          </p:nvPr>
        </p:nvGraphicFramePr>
        <p:xfrm>
          <a:off x="152400" y="304800"/>
          <a:ext cx="8763000" cy="6257925"/>
        </p:xfrm>
        <a:graphic>
          <a:graphicData uri="http://schemas.openxmlformats.org/drawingml/2006/table">
            <a:tbl>
              <a:tblPr/>
              <a:tblGrid>
                <a:gridCol w="3128963">
                  <a:extLst>
                    <a:ext uri="{9D8B030D-6E8A-4147-A177-3AD203B41FA5}">
                      <a16:colId xmlns:a16="http://schemas.microsoft.com/office/drawing/2014/main" val="20000"/>
                    </a:ext>
                  </a:extLst>
                </a:gridCol>
                <a:gridCol w="5634037">
                  <a:extLst>
                    <a:ext uri="{9D8B030D-6E8A-4147-A177-3AD203B41FA5}">
                      <a16:colId xmlns:a16="http://schemas.microsoft.com/office/drawing/2014/main" val="20001"/>
                    </a:ext>
                  </a:extLst>
                </a:gridCol>
              </a:tblGrid>
              <a:tr h="82290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a:ln>
                            <a:noFill/>
                          </a:ln>
                          <a:solidFill>
                            <a:schemeClr val="bg1"/>
                          </a:solidFill>
                          <a:effectLst/>
                          <a:latin typeface="Times New Roman" pitchFamily="18" charset="0"/>
                          <a:cs typeface="Times New Roman" pitchFamily="18" charset="0"/>
                        </a:rPr>
                        <a:t>Second Messenger</a:t>
                      </a:r>
                      <a:endParaRPr kumimoji="0" lang="en-US" sz="2400" b="0" i="0" u="sng" strike="noStrike" cap="none" normalizeH="0" baseline="0">
                        <a:ln>
                          <a:noFill/>
                        </a:ln>
                        <a:solidFill>
                          <a:schemeClr val="bg1"/>
                        </a:solidFill>
                        <a:effectLst/>
                        <a:latin typeface="Times New Roman" pitchFamily="18" charset="0"/>
                        <a:cs typeface="Times New Roman" pitchFamily="18"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a:ln>
                            <a:noFill/>
                          </a:ln>
                          <a:solidFill>
                            <a:schemeClr val="bg1"/>
                          </a:solidFill>
                          <a:effectLst/>
                          <a:latin typeface="Times New Roman" pitchFamily="18" charset="0"/>
                          <a:cs typeface="Times New Roman" pitchFamily="18" charset="0"/>
                        </a:rPr>
                        <a:t>Examples of Hormones Which Utilize This System</a:t>
                      </a:r>
                      <a:endParaRPr kumimoji="0" lang="en-US" sz="2400" b="0" i="0" u="sng" strike="noStrike" cap="none" normalizeH="0" baseline="0">
                        <a:ln>
                          <a:noFill/>
                        </a:ln>
                        <a:solidFill>
                          <a:schemeClr val="bg1"/>
                        </a:solidFill>
                        <a:effectLst/>
                        <a:latin typeface="Times New Roman" pitchFamily="18" charset="0"/>
                        <a:cs typeface="Times New Roman" pitchFamily="18"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93168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bg1"/>
                          </a:solidFill>
                          <a:effectLst/>
                          <a:latin typeface="Times New Roman" pitchFamily="18" charset="0"/>
                          <a:cs typeface="Times New Roman" pitchFamily="18" charset="0"/>
                        </a:rPr>
                        <a:t>Cyclic AMP</a:t>
                      </a:r>
                      <a:endParaRPr kumimoji="0" lang="en-US" sz="2400" b="0" i="0" u="none" strike="noStrike" cap="none" normalizeH="0" baseline="0">
                        <a:ln>
                          <a:noFill/>
                        </a:ln>
                        <a:solidFill>
                          <a:schemeClr val="bg1"/>
                        </a:solidFill>
                        <a:effectLst/>
                        <a:latin typeface="Times New Roman" pitchFamily="18" charset="0"/>
                        <a:cs typeface="Times New Roman" pitchFamily="18"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bg1"/>
                          </a:solidFill>
                          <a:effectLst/>
                          <a:latin typeface="Times New Roman" pitchFamily="18" charset="0"/>
                          <a:cs typeface="Times New Roman" pitchFamily="18" charset="0"/>
                        </a:rPr>
                        <a:t>Epinephrine and norepinephrine, glucagon, luteinizing hormone, follicle stimulating hormone, thyroid-stimulating hormone, calcitonin, parathyroid hormone, antidiuretic hormone</a:t>
                      </a: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8864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bg1"/>
                          </a:solidFill>
                          <a:effectLst/>
                          <a:latin typeface="Times New Roman" pitchFamily="18" charset="0"/>
                          <a:cs typeface="Times New Roman" pitchFamily="18" charset="0"/>
                        </a:rPr>
                        <a:t>Protein kinase activity</a:t>
                      </a:r>
                      <a:endParaRPr kumimoji="0" lang="en-US" sz="2400" b="0" i="0" u="none" strike="noStrike" cap="none" normalizeH="0" baseline="0">
                        <a:ln>
                          <a:noFill/>
                        </a:ln>
                        <a:solidFill>
                          <a:schemeClr val="bg1"/>
                        </a:solidFill>
                        <a:effectLst/>
                        <a:latin typeface="Times New Roman" pitchFamily="18" charset="0"/>
                        <a:cs typeface="Times New Roman" pitchFamily="18"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bg1"/>
                          </a:solidFill>
                          <a:effectLst/>
                          <a:latin typeface="Times New Roman" pitchFamily="18" charset="0"/>
                          <a:cs typeface="Times New Roman" pitchFamily="18" charset="0"/>
                        </a:rPr>
                        <a:t>Insulin, growth hormone, prolactin, oxytocin, erythropoietin, several growth factors</a:t>
                      </a: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55438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bg1"/>
                          </a:solidFill>
                          <a:effectLst/>
                          <a:latin typeface="Times New Roman" pitchFamily="18" charset="0"/>
                          <a:cs typeface="Times New Roman" pitchFamily="18" charset="0"/>
                        </a:rPr>
                        <a:t>Calcium and/or phosphoinositides</a:t>
                      </a:r>
                      <a:endParaRPr kumimoji="0" lang="en-US" sz="2400" b="0" i="0" u="none" strike="noStrike" cap="none" normalizeH="0" baseline="0">
                        <a:ln>
                          <a:noFill/>
                        </a:ln>
                        <a:solidFill>
                          <a:schemeClr val="bg1"/>
                        </a:solidFill>
                        <a:effectLst/>
                        <a:latin typeface="Times New Roman" pitchFamily="18" charset="0"/>
                        <a:cs typeface="Times New Roman" pitchFamily="18"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bg1"/>
                          </a:solidFill>
                          <a:effectLst/>
                          <a:latin typeface="Times New Roman" pitchFamily="18" charset="0"/>
                          <a:cs typeface="Times New Roman" pitchFamily="18" charset="0"/>
                        </a:rPr>
                        <a:t>Epinephrine and norepinephrine, angiotensin II, antidiuretic hormone, gonadotropin-releasing hormone, thyroid-releasing hormone.</a:t>
                      </a: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6029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bg1"/>
                          </a:solidFill>
                          <a:effectLst/>
                          <a:latin typeface="Times New Roman" pitchFamily="18" charset="0"/>
                          <a:cs typeface="Times New Roman" pitchFamily="18" charset="0"/>
                        </a:rPr>
                        <a:t>Cyclic GMP</a:t>
                      </a:r>
                      <a:endParaRPr kumimoji="0" lang="en-US" sz="2400" b="0" i="0" u="none" strike="noStrike" cap="none" normalizeH="0" baseline="0">
                        <a:ln>
                          <a:noFill/>
                        </a:ln>
                        <a:solidFill>
                          <a:schemeClr val="bg1"/>
                        </a:solidFill>
                        <a:effectLst/>
                        <a:latin typeface="Times New Roman" pitchFamily="18" charset="0"/>
                        <a:cs typeface="Times New Roman" pitchFamily="18"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bg1"/>
                          </a:solidFill>
                          <a:effectLst/>
                          <a:latin typeface="Times New Roman" pitchFamily="18" charset="0"/>
                          <a:cs typeface="Times New Roman" pitchFamily="18" charset="0"/>
                        </a:rPr>
                        <a:t>Atrial naturetic hormone, nitric oxide</a:t>
                      </a: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01D2311A-72B5-45B8-AEF7-F6FA2BCDE94A}"/>
              </a:ext>
            </a:extLst>
          </p:cNvPr>
          <p:cNvSpPr>
            <a:spLocks noGrp="1" noChangeArrowheads="1"/>
          </p:cNvSpPr>
          <p:nvPr>
            <p:ph type="body" idx="1"/>
          </p:nvPr>
        </p:nvSpPr>
        <p:spPr>
          <a:xfrm>
            <a:off x="228600" y="152400"/>
            <a:ext cx="8763000" cy="6629400"/>
          </a:xfrm>
        </p:spPr>
        <p:txBody>
          <a:bodyPr/>
          <a:lstStyle/>
          <a:p>
            <a:pPr eaLnBrk="1" hangingPunct="1">
              <a:lnSpc>
                <a:spcPct val="80000"/>
              </a:lnSpc>
            </a:pPr>
            <a:r>
              <a:rPr lang="en-US" altLang="ja-JP" sz="2800" u="sng">
                <a:solidFill>
                  <a:schemeClr val="bg1"/>
                </a:solidFill>
                <a:ea typeface="MS PGothic" panose="020B0600070205080204" pitchFamily="34" charset="-128"/>
              </a:rPr>
              <a:t>1- Plasma-membrane receptors</a:t>
            </a:r>
            <a:endParaRPr lang="en-US" altLang="en-US" sz="2800" b="1" u="sng">
              <a:solidFill>
                <a:schemeClr val="bg1"/>
              </a:solidFill>
            </a:endParaRPr>
          </a:p>
          <a:p>
            <a:pPr eaLnBrk="1" hangingPunct="1">
              <a:lnSpc>
                <a:spcPct val="80000"/>
              </a:lnSpc>
            </a:pPr>
            <a:r>
              <a:rPr lang="en-US" altLang="en-US" sz="2400" u="sng">
                <a:solidFill>
                  <a:schemeClr val="bg1"/>
                </a:solidFill>
              </a:rPr>
              <a:t>Structure of </a:t>
            </a:r>
            <a:r>
              <a:rPr lang="en-US" altLang="ja-JP" sz="2400" u="sng">
                <a:solidFill>
                  <a:schemeClr val="bg1"/>
                </a:solidFill>
                <a:ea typeface="MS PGothic" panose="020B0600070205080204" pitchFamily="34" charset="-128"/>
              </a:rPr>
              <a:t>Plasma-membrane </a:t>
            </a:r>
            <a:r>
              <a:rPr lang="en-US" altLang="en-US" sz="2400" u="sng">
                <a:solidFill>
                  <a:schemeClr val="bg1"/>
                </a:solidFill>
              </a:rPr>
              <a:t>receptors:</a:t>
            </a:r>
          </a:p>
          <a:p>
            <a:pPr eaLnBrk="1" hangingPunct="1">
              <a:lnSpc>
                <a:spcPct val="80000"/>
              </a:lnSpc>
              <a:buFontTx/>
              <a:buNone/>
            </a:pPr>
            <a:r>
              <a:rPr lang="en-US" altLang="en-US" sz="2400">
                <a:solidFill>
                  <a:schemeClr val="bg1"/>
                </a:solidFill>
              </a:rPr>
              <a:t>1- Extracellular component (N-terminal) which binds the hormone.</a:t>
            </a:r>
          </a:p>
          <a:p>
            <a:pPr eaLnBrk="1" hangingPunct="1">
              <a:lnSpc>
                <a:spcPct val="80000"/>
              </a:lnSpc>
              <a:buFontTx/>
              <a:buNone/>
            </a:pPr>
            <a:r>
              <a:rPr lang="en-US" altLang="en-US" sz="2400">
                <a:solidFill>
                  <a:schemeClr val="bg1"/>
                </a:solidFill>
              </a:rPr>
              <a:t>2- One or more than one membrane spanning region that are α-helix, this varies in structure from a simple linear hydrophobic region to a more complex eg G-receptors.</a:t>
            </a:r>
          </a:p>
          <a:p>
            <a:pPr eaLnBrk="1" hangingPunct="1">
              <a:lnSpc>
                <a:spcPct val="80000"/>
              </a:lnSpc>
              <a:buFontTx/>
              <a:buNone/>
            </a:pPr>
            <a:r>
              <a:rPr lang="en-US" altLang="en-US" sz="2400">
                <a:solidFill>
                  <a:schemeClr val="bg1"/>
                </a:solidFill>
              </a:rPr>
              <a:t>3- Cytosolic domain (C-terminal) which initiate the intracellular signaling cascade (Signal transduction).</a:t>
            </a:r>
            <a:endParaRPr lang="en-US" altLang="en-US" sz="2400" b="1" u="sng">
              <a:solidFill>
                <a:schemeClr val="bg1"/>
              </a:solidFill>
            </a:endParaRPr>
          </a:p>
          <a:p>
            <a:pPr eaLnBrk="1" hangingPunct="1">
              <a:lnSpc>
                <a:spcPct val="80000"/>
              </a:lnSpc>
            </a:pPr>
            <a:endParaRPr lang="en-US" altLang="en-US" sz="2400" b="1" u="sng">
              <a:solidFill>
                <a:schemeClr val="bg1"/>
              </a:solidFill>
            </a:endParaRPr>
          </a:p>
          <a:p>
            <a:pPr eaLnBrk="1" hangingPunct="1">
              <a:lnSpc>
                <a:spcPct val="80000"/>
              </a:lnSpc>
            </a:pPr>
            <a:r>
              <a:rPr lang="en-US" altLang="en-US" sz="2400">
                <a:solidFill>
                  <a:schemeClr val="bg1"/>
                </a:solidFill>
              </a:rPr>
              <a:t>Mechanisms of signal transduction that follow the binding of signaling molecules to plasma membrane receptors include: </a:t>
            </a:r>
          </a:p>
          <a:p>
            <a:pPr eaLnBrk="1" hangingPunct="1">
              <a:lnSpc>
                <a:spcPct val="80000"/>
              </a:lnSpc>
              <a:buFontTx/>
              <a:buNone/>
            </a:pPr>
            <a:r>
              <a:rPr lang="en-US" altLang="en-US" sz="2400">
                <a:solidFill>
                  <a:schemeClr val="bg1"/>
                </a:solidFill>
              </a:rPr>
              <a:t>1- Phosphorylation of receptors at tyrosine residues (</a:t>
            </a:r>
            <a:r>
              <a:rPr lang="en-US" altLang="en-US" sz="2400" b="1">
                <a:solidFill>
                  <a:schemeClr val="bg1"/>
                </a:solidFill>
              </a:rPr>
              <a:t>receptor tyrosine kinase </a:t>
            </a:r>
            <a:r>
              <a:rPr lang="en-US" altLang="en-US" sz="2400">
                <a:solidFill>
                  <a:schemeClr val="bg1"/>
                </a:solidFill>
              </a:rPr>
              <a:t>activity), </a:t>
            </a:r>
          </a:p>
          <a:p>
            <a:pPr eaLnBrk="1" hangingPunct="1">
              <a:lnSpc>
                <a:spcPct val="80000"/>
              </a:lnSpc>
              <a:buFontTx/>
              <a:buNone/>
            </a:pPr>
            <a:r>
              <a:rPr lang="en-US" altLang="en-US" sz="2400">
                <a:solidFill>
                  <a:schemeClr val="bg1"/>
                </a:solidFill>
              </a:rPr>
              <a:t>2- Conformational changes in </a:t>
            </a:r>
            <a:r>
              <a:rPr lang="en-US" altLang="en-US" sz="2400" b="1">
                <a:solidFill>
                  <a:schemeClr val="bg1"/>
                </a:solidFill>
              </a:rPr>
              <a:t>signal transducer proteins </a:t>
            </a:r>
            <a:r>
              <a:rPr lang="en-US" altLang="en-US" sz="2400">
                <a:solidFill>
                  <a:schemeClr val="bg1"/>
                </a:solidFill>
              </a:rPr>
              <a:t>(e.g., proteins with </a:t>
            </a:r>
            <a:r>
              <a:rPr lang="en-US" altLang="en-US" sz="2400" b="1">
                <a:solidFill>
                  <a:schemeClr val="bg1"/>
                </a:solidFill>
              </a:rPr>
              <a:t>SH2 </a:t>
            </a:r>
            <a:r>
              <a:rPr lang="en-US" altLang="en-US" sz="2400">
                <a:solidFill>
                  <a:schemeClr val="bg1"/>
                </a:solidFill>
              </a:rPr>
              <a:t>domains, the </a:t>
            </a:r>
            <a:r>
              <a:rPr lang="en-US" altLang="en-US" sz="2400" b="1">
                <a:solidFill>
                  <a:schemeClr val="bg1"/>
                </a:solidFill>
              </a:rPr>
              <a:t>monomeric G protein Ras, heterotrimeric G proteins)</a:t>
            </a:r>
            <a:r>
              <a:rPr lang="en-US" altLang="en-US" sz="2400">
                <a:solidFill>
                  <a:schemeClr val="bg1"/>
                </a:solidFill>
              </a:rPr>
              <a:t> </a:t>
            </a:r>
          </a:p>
          <a:p>
            <a:pPr eaLnBrk="1" hangingPunct="1">
              <a:lnSpc>
                <a:spcPct val="80000"/>
              </a:lnSpc>
              <a:buFontTx/>
              <a:buNone/>
            </a:pPr>
            <a:r>
              <a:rPr lang="en-US" altLang="en-US" sz="2400">
                <a:solidFill>
                  <a:schemeClr val="bg1"/>
                </a:solidFill>
              </a:rPr>
              <a:t>3- Increases in the levels of </a:t>
            </a:r>
            <a:r>
              <a:rPr lang="en-US" altLang="en-US" sz="2400" b="1">
                <a:solidFill>
                  <a:schemeClr val="bg1"/>
                </a:solidFill>
              </a:rPr>
              <a:t>intracellular second messengers</a:t>
            </a:r>
          </a:p>
          <a:p>
            <a:pPr eaLnBrk="1" hangingPunct="1">
              <a:lnSpc>
                <a:spcPct val="80000"/>
              </a:lnSpc>
              <a:buFontTx/>
              <a:buNone/>
            </a:pPr>
            <a:r>
              <a:rPr lang="en-AU" altLang="ja-JP" sz="2400">
                <a:solidFill>
                  <a:schemeClr val="bg1"/>
                </a:solidFill>
                <a:ea typeface="MS PGothic" panose="020B0600070205080204" pitchFamily="34" charset="-128"/>
              </a:rPr>
              <a:t>    Examples: cAMP, inositol trisphosphate (IP3), and diacylglycerol (DAG). </a:t>
            </a:r>
            <a:endParaRPr lang="en-AU" altLang="en-US" sz="240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a:extLst>
              <a:ext uri="{FF2B5EF4-FFF2-40B4-BE49-F238E27FC236}">
                <a16:creationId xmlns:a16="http://schemas.microsoft.com/office/drawing/2014/main" id="{DBF9C652-01CB-4398-8C9A-3C04A404F504}"/>
              </a:ext>
            </a:extLst>
          </p:cNvPr>
          <p:cNvSpPr>
            <a:spLocks noGrp="1" noChangeArrowheads="1"/>
          </p:cNvSpPr>
          <p:nvPr>
            <p:ph type="body" idx="1"/>
          </p:nvPr>
        </p:nvSpPr>
        <p:spPr>
          <a:xfrm>
            <a:off x="152400" y="152400"/>
            <a:ext cx="8839200" cy="6553200"/>
          </a:xfrm>
        </p:spPr>
        <p:txBody>
          <a:bodyPr/>
          <a:lstStyle/>
          <a:p>
            <a:pPr eaLnBrk="1" hangingPunct="1">
              <a:lnSpc>
                <a:spcPct val="80000"/>
              </a:lnSpc>
            </a:pPr>
            <a:r>
              <a:rPr lang="en-US" altLang="en-US" sz="2100" u="sng">
                <a:solidFill>
                  <a:schemeClr val="bg1"/>
                </a:solidFill>
              </a:rPr>
              <a:t>We will study two major groups of cell surface receptors:</a:t>
            </a:r>
          </a:p>
          <a:p>
            <a:pPr eaLnBrk="1" hangingPunct="1">
              <a:lnSpc>
                <a:spcPct val="80000"/>
              </a:lnSpc>
            </a:pPr>
            <a:r>
              <a:rPr lang="en-US" altLang="en-US" sz="2100">
                <a:solidFill>
                  <a:schemeClr val="bg1"/>
                </a:solidFill>
              </a:rPr>
              <a:t>1- G-protein coupled receptors (GPCRs); 2- Tyrosine kinase receptors</a:t>
            </a:r>
            <a:endParaRPr lang="en-US" altLang="en-US" sz="2100" b="1" u="sng">
              <a:solidFill>
                <a:schemeClr val="bg1"/>
              </a:solidFill>
            </a:endParaRPr>
          </a:p>
          <a:p>
            <a:pPr eaLnBrk="1" hangingPunct="1">
              <a:lnSpc>
                <a:spcPct val="80000"/>
              </a:lnSpc>
            </a:pPr>
            <a:endParaRPr lang="en-US" altLang="en-US" sz="1200" b="1" u="sng">
              <a:solidFill>
                <a:schemeClr val="bg1"/>
              </a:solidFill>
            </a:endParaRPr>
          </a:p>
          <a:p>
            <a:pPr eaLnBrk="1" hangingPunct="1">
              <a:lnSpc>
                <a:spcPct val="80000"/>
              </a:lnSpc>
            </a:pPr>
            <a:r>
              <a:rPr lang="en-US" altLang="en-US" sz="2100" b="1" u="sng">
                <a:solidFill>
                  <a:schemeClr val="bg1"/>
                </a:solidFill>
              </a:rPr>
              <a:t>G-protein coupled receptors (GPCRs)</a:t>
            </a:r>
            <a:endParaRPr lang="en-AU" altLang="ja-JP" sz="2100">
              <a:solidFill>
                <a:schemeClr val="bg1"/>
              </a:solidFill>
              <a:ea typeface="MS PGothic" panose="020B0600070205080204" pitchFamily="34" charset="-128"/>
            </a:endParaRPr>
          </a:p>
          <a:p>
            <a:pPr eaLnBrk="1" hangingPunct="1">
              <a:lnSpc>
                <a:spcPct val="80000"/>
              </a:lnSpc>
            </a:pPr>
            <a:r>
              <a:rPr lang="en-AU" altLang="ja-JP" sz="2100">
                <a:solidFill>
                  <a:schemeClr val="bg1"/>
                </a:solidFill>
                <a:ea typeface="MS PGothic" panose="020B0600070205080204" pitchFamily="34" charset="-128"/>
              </a:rPr>
              <a:t>They are the largest family of cell-surface molecules involved in signal transmission. </a:t>
            </a:r>
          </a:p>
          <a:p>
            <a:pPr eaLnBrk="1" hangingPunct="1">
              <a:lnSpc>
                <a:spcPct val="80000"/>
              </a:lnSpc>
            </a:pPr>
            <a:r>
              <a:rPr lang="en-AU" altLang="ja-JP" sz="2100">
                <a:solidFill>
                  <a:schemeClr val="bg1"/>
                </a:solidFill>
                <a:ea typeface="MS PGothic" panose="020B0600070205080204" pitchFamily="34" charset="-128"/>
              </a:rPr>
              <a:t>They are activated by a wide variety of ligands, including hormones, neurotransmitters, growth factors, odorant molecules and light,</a:t>
            </a:r>
          </a:p>
          <a:p>
            <a:pPr eaLnBrk="1" hangingPunct="1">
              <a:lnSpc>
                <a:spcPct val="80000"/>
              </a:lnSpc>
            </a:pPr>
            <a:r>
              <a:rPr lang="en-AU" altLang="ja-JP" sz="2100">
                <a:solidFill>
                  <a:schemeClr val="bg1"/>
                </a:solidFill>
                <a:ea typeface="MS PGothic" panose="020B0600070205080204" pitchFamily="34" charset="-128"/>
              </a:rPr>
              <a:t>G-protein-coupled receptors (GPCRs) function is to transduce extracellular stimuli into intracellular signals. </a:t>
            </a:r>
          </a:p>
          <a:p>
            <a:pPr eaLnBrk="1" hangingPunct="1">
              <a:lnSpc>
                <a:spcPct val="80000"/>
              </a:lnSpc>
            </a:pPr>
            <a:r>
              <a:rPr lang="en-US" altLang="ja-JP" sz="2100">
                <a:solidFill>
                  <a:schemeClr val="bg1"/>
                </a:solidFill>
                <a:ea typeface="MS PGothic" panose="020B0600070205080204" pitchFamily="34" charset="-128"/>
              </a:rPr>
              <a:t>G proteins are so named because they bind to and are regulated by nucleotides with a guanine base: GDP and GTP. When G protein is bound to GDP it is inactive while once activated it binds GTP. </a:t>
            </a:r>
          </a:p>
          <a:p>
            <a:pPr eaLnBrk="1" hangingPunct="1">
              <a:lnSpc>
                <a:spcPct val="80000"/>
              </a:lnSpc>
            </a:pPr>
            <a:r>
              <a:rPr lang="en-US" altLang="ja-JP" sz="2100">
                <a:solidFill>
                  <a:schemeClr val="bg1"/>
                </a:solidFill>
                <a:ea typeface="MS PGothic" panose="020B0600070205080204" pitchFamily="34" charset="-128"/>
              </a:rPr>
              <a:t>G protein has two important binding sites: one link it to receptor and the other link it to the nucleotide GDP/GTP.</a:t>
            </a:r>
            <a:endParaRPr lang="en-AU" altLang="ja-JP" sz="2100">
              <a:solidFill>
                <a:schemeClr val="bg1"/>
              </a:solidFill>
              <a:ea typeface="MS PGothic" panose="020B0600070205080204" pitchFamily="34" charset="-128"/>
            </a:endParaRPr>
          </a:p>
          <a:p>
            <a:pPr eaLnBrk="1" hangingPunct="1">
              <a:lnSpc>
                <a:spcPct val="80000"/>
              </a:lnSpc>
            </a:pPr>
            <a:endParaRPr lang="en-US" altLang="ja-JP" sz="1200" u="sng">
              <a:solidFill>
                <a:schemeClr val="bg1"/>
              </a:solidFill>
              <a:ea typeface="MS PGothic" panose="020B0600070205080204" pitchFamily="34" charset="-128"/>
            </a:endParaRPr>
          </a:p>
          <a:p>
            <a:pPr eaLnBrk="1" hangingPunct="1">
              <a:lnSpc>
                <a:spcPct val="80000"/>
              </a:lnSpc>
            </a:pPr>
            <a:r>
              <a:rPr lang="en-US" altLang="ja-JP" sz="2100" u="sng">
                <a:solidFill>
                  <a:schemeClr val="bg1"/>
                </a:solidFill>
                <a:ea typeface="MS PGothic" panose="020B0600070205080204" pitchFamily="34" charset="-128"/>
              </a:rPr>
              <a:t>The G protein–coupled receptors consist of </a:t>
            </a:r>
          </a:p>
          <a:p>
            <a:pPr eaLnBrk="1" hangingPunct="1">
              <a:lnSpc>
                <a:spcPct val="80000"/>
              </a:lnSpc>
              <a:buFontTx/>
              <a:buNone/>
            </a:pPr>
            <a:r>
              <a:rPr lang="en-US" altLang="ja-JP" sz="2100">
                <a:solidFill>
                  <a:schemeClr val="bg1"/>
                </a:solidFill>
                <a:ea typeface="MS PGothic" panose="020B0600070205080204" pitchFamily="34" charset="-128"/>
              </a:rPr>
              <a:t>1- an extracellular N-terminal domain; </a:t>
            </a:r>
          </a:p>
          <a:p>
            <a:pPr eaLnBrk="1" hangingPunct="1">
              <a:lnSpc>
                <a:spcPct val="80000"/>
              </a:lnSpc>
              <a:buFontTx/>
              <a:buNone/>
            </a:pPr>
            <a:r>
              <a:rPr lang="en-US" altLang="ja-JP" sz="2100">
                <a:solidFill>
                  <a:schemeClr val="bg1"/>
                </a:solidFill>
                <a:ea typeface="MS PGothic" panose="020B0600070205080204" pitchFamily="34" charset="-128"/>
              </a:rPr>
              <a:t>2- seven membrane-spanning </a:t>
            </a:r>
            <a:r>
              <a:rPr lang="el-GR" altLang="ja-JP" sz="2100">
                <a:solidFill>
                  <a:schemeClr val="bg1"/>
                </a:solidFill>
                <a:ea typeface="MS PGothic" panose="020B0600070205080204" pitchFamily="34" charset="-128"/>
              </a:rPr>
              <a:t>α</a:t>
            </a:r>
            <a:r>
              <a:rPr lang="en-US" altLang="ja-JP" sz="2100">
                <a:solidFill>
                  <a:schemeClr val="bg1"/>
                </a:solidFill>
                <a:ea typeface="MS PGothic" panose="020B0600070205080204" pitchFamily="34" charset="-128"/>
              </a:rPr>
              <a:t>-helix domains, each made up of 20–30 amino acids, connected by three extracellular (E1-E3) and three intracellular (C1-C3) polypeptide loops; a disulfide bridge connects E-II and E-III loops</a:t>
            </a:r>
          </a:p>
          <a:p>
            <a:pPr eaLnBrk="1" hangingPunct="1">
              <a:lnSpc>
                <a:spcPct val="80000"/>
              </a:lnSpc>
              <a:buFontTx/>
              <a:buNone/>
            </a:pPr>
            <a:r>
              <a:rPr lang="en-US" altLang="ja-JP" sz="2100">
                <a:solidFill>
                  <a:schemeClr val="bg1"/>
                </a:solidFill>
                <a:ea typeface="MS PGothic" panose="020B0600070205080204" pitchFamily="34" charset="-128"/>
              </a:rPr>
              <a:t>3- intracellular, C-terminal cytoplasmic tail that interact with the G-protein.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A93F5E0F-4C45-4603-83FC-9836927B2F8D}"/>
              </a:ext>
            </a:extLst>
          </p:cNvPr>
          <p:cNvSpPr>
            <a:spLocks noGrp="1" noChangeArrowheads="1"/>
          </p:cNvSpPr>
          <p:nvPr>
            <p:ph type="body" idx="1"/>
          </p:nvPr>
        </p:nvSpPr>
        <p:spPr>
          <a:xfrm>
            <a:off x="101600" y="5638800"/>
            <a:ext cx="8991600" cy="1066800"/>
          </a:xfrm>
        </p:spPr>
        <p:txBody>
          <a:bodyPr/>
          <a:lstStyle/>
          <a:p>
            <a:pPr marL="0" indent="0" eaLnBrk="1" hangingPunct="1">
              <a:lnSpc>
                <a:spcPct val="80000"/>
              </a:lnSpc>
              <a:buFontTx/>
              <a:buNone/>
            </a:pPr>
            <a:r>
              <a:rPr lang="en-US" altLang="en-US" sz="2400" b="1">
                <a:solidFill>
                  <a:schemeClr val="bg1"/>
                </a:solidFill>
              </a:rPr>
              <a:t>structure of G protein–coupled receptors. </a:t>
            </a:r>
            <a:r>
              <a:rPr lang="en-US" altLang="en-US" sz="2400">
                <a:solidFill>
                  <a:schemeClr val="bg1"/>
                </a:solidFill>
              </a:rPr>
              <a:t>All receptors of this type have the same orientation in the membrane and contain seven transmembrane -helical regions (H1–H7)</a:t>
            </a:r>
          </a:p>
        </p:txBody>
      </p:sp>
      <p:pic>
        <p:nvPicPr>
          <p:cNvPr id="8195" name="Picture 4">
            <a:extLst>
              <a:ext uri="{FF2B5EF4-FFF2-40B4-BE49-F238E27FC236}">
                <a16:creationId xmlns:a16="http://schemas.microsoft.com/office/drawing/2014/main" id="{D01C4B83-BC0D-4F18-9050-83A4188C2D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8888413"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716B9E80-52B6-4D7F-AEDE-2AD135CE532C}"/>
              </a:ext>
            </a:extLst>
          </p:cNvPr>
          <p:cNvSpPr>
            <a:spLocks noGrp="1" noChangeArrowheads="1"/>
          </p:cNvSpPr>
          <p:nvPr>
            <p:ph type="body" idx="1"/>
          </p:nvPr>
        </p:nvSpPr>
        <p:spPr>
          <a:xfrm>
            <a:off x="152400" y="76200"/>
            <a:ext cx="8839200" cy="6705600"/>
          </a:xfrm>
        </p:spPr>
        <p:txBody>
          <a:bodyPr/>
          <a:lstStyle/>
          <a:p>
            <a:pPr eaLnBrk="1" hangingPunct="1">
              <a:lnSpc>
                <a:spcPct val="80000"/>
              </a:lnSpc>
            </a:pPr>
            <a:r>
              <a:rPr lang="en-AU" altLang="ja-JP" sz="2300" b="1" u="sng">
                <a:solidFill>
                  <a:schemeClr val="bg1"/>
                </a:solidFill>
                <a:ea typeface="MS PGothic" panose="020B0600070205080204" pitchFamily="34" charset="-128"/>
              </a:rPr>
              <a:t>Structural of G proteins </a:t>
            </a:r>
          </a:p>
          <a:p>
            <a:pPr eaLnBrk="1" hangingPunct="1">
              <a:lnSpc>
                <a:spcPct val="80000"/>
              </a:lnSpc>
              <a:buFontTx/>
              <a:buNone/>
            </a:pPr>
            <a:r>
              <a:rPr lang="en-AU" altLang="ja-JP" sz="2300">
                <a:solidFill>
                  <a:schemeClr val="bg1"/>
                </a:solidFill>
                <a:ea typeface="MS PGothic" panose="020B0600070205080204" pitchFamily="34" charset="-128"/>
              </a:rPr>
              <a:t>1- </a:t>
            </a:r>
            <a:r>
              <a:rPr lang="en-AU" altLang="ja-JP" sz="2300" b="1">
                <a:solidFill>
                  <a:schemeClr val="bg1"/>
                </a:solidFill>
                <a:latin typeface="Times New Roman" panose="02020603050405020304" pitchFamily="18" charset="0"/>
                <a:ea typeface="MS PGothic" panose="020B0600070205080204" pitchFamily="34" charset="-128"/>
                <a:cs typeface="Times New Roman" panose="02020603050405020304" pitchFamily="18" charset="0"/>
              </a:rPr>
              <a:t>α-subunit</a:t>
            </a:r>
            <a:r>
              <a:rPr lang="en-AU" altLang="ja-JP" sz="2300">
                <a:solidFill>
                  <a:schemeClr val="bg1"/>
                </a:solidFill>
                <a:ea typeface="MS PGothic" panose="020B0600070205080204" pitchFamily="34" charset="-128"/>
              </a:rPr>
              <a:t> (Large)</a:t>
            </a:r>
          </a:p>
          <a:p>
            <a:pPr eaLnBrk="1" hangingPunct="1">
              <a:lnSpc>
                <a:spcPct val="80000"/>
              </a:lnSpc>
              <a:buFontTx/>
              <a:buNone/>
            </a:pPr>
            <a:r>
              <a:rPr lang="en-AU" altLang="ja-JP" sz="2300">
                <a:solidFill>
                  <a:schemeClr val="bg1"/>
                </a:solidFill>
                <a:ea typeface="MS PGothic" panose="020B0600070205080204" pitchFamily="34" charset="-128"/>
              </a:rPr>
              <a:t>2- </a:t>
            </a:r>
            <a:r>
              <a:rPr lang="en-AU" altLang="ja-JP" sz="2300" b="1">
                <a:solidFill>
                  <a:schemeClr val="bg1"/>
                </a:solidFill>
                <a:latin typeface="Times New Roman" panose="02020603050405020304" pitchFamily="18" charset="0"/>
                <a:ea typeface="MS PGothic" panose="020B0600070205080204" pitchFamily="34" charset="-128"/>
              </a:rPr>
              <a:t>β</a:t>
            </a:r>
            <a:r>
              <a:rPr lang="en-AU" altLang="ja-JP" sz="2300">
                <a:solidFill>
                  <a:schemeClr val="bg1"/>
                </a:solidFill>
                <a:ea typeface="MS PGothic" panose="020B0600070205080204" pitchFamily="34" charset="-128"/>
              </a:rPr>
              <a:t>-subunit </a:t>
            </a:r>
          </a:p>
          <a:p>
            <a:pPr eaLnBrk="1" hangingPunct="1">
              <a:lnSpc>
                <a:spcPct val="80000"/>
              </a:lnSpc>
              <a:buFontTx/>
              <a:buNone/>
            </a:pPr>
            <a:r>
              <a:rPr lang="en-AU" altLang="ja-JP" sz="2300">
                <a:solidFill>
                  <a:schemeClr val="bg1"/>
                </a:solidFill>
                <a:ea typeface="MS PGothic" panose="020B0600070205080204" pitchFamily="34" charset="-128"/>
              </a:rPr>
              <a:t>3- </a:t>
            </a:r>
            <a:r>
              <a:rPr lang="en-AU" altLang="ja-JP" sz="2300" b="1">
                <a:solidFill>
                  <a:schemeClr val="bg1"/>
                </a:solidFill>
                <a:latin typeface="Times New Roman" panose="02020603050405020304" pitchFamily="18" charset="0"/>
                <a:ea typeface="MS PGothic" panose="020B0600070205080204" pitchFamily="34" charset="-128"/>
              </a:rPr>
              <a:t>γ</a:t>
            </a:r>
            <a:r>
              <a:rPr lang="en-AU" altLang="ja-JP" sz="2300">
                <a:solidFill>
                  <a:schemeClr val="bg1"/>
                </a:solidFill>
                <a:ea typeface="MS PGothic" panose="020B0600070205080204" pitchFamily="34" charset="-128"/>
              </a:rPr>
              <a:t>-subunit. </a:t>
            </a:r>
          </a:p>
          <a:p>
            <a:pPr eaLnBrk="1" hangingPunct="1">
              <a:lnSpc>
                <a:spcPct val="80000"/>
              </a:lnSpc>
              <a:buFontTx/>
              <a:buNone/>
            </a:pPr>
            <a:r>
              <a:rPr lang="en-AU" altLang="ja-JP" sz="2300">
                <a:solidFill>
                  <a:schemeClr val="bg1"/>
                </a:solidFill>
                <a:ea typeface="MS PGothic" panose="020B0600070205080204" pitchFamily="34" charset="-128"/>
              </a:rPr>
              <a:t>The β- and γ-subunits exist as a tightly associated complex and are active in this form. </a:t>
            </a:r>
          </a:p>
          <a:p>
            <a:pPr eaLnBrk="1" hangingPunct="1">
              <a:lnSpc>
                <a:spcPct val="80000"/>
              </a:lnSpc>
              <a:buFontTx/>
              <a:buNone/>
            </a:pPr>
            <a:r>
              <a:rPr lang="en-AU" altLang="ja-JP" sz="2300">
                <a:solidFill>
                  <a:schemeClr val="bg1"/>
                </a:solidFill>
                <a:ea typeface="MS PGothic" panose="020B0600070205080204" pitchFamily="34" charset="-128"/>
              </a:rPr>
              <a:t>The α- and γ-subunits are associated with the cell membrane via lipid anchors.</a:t>
            </a:r>
          </a:p>
          <a:p>
            <a:pPr eaLnBrk="1" hangingPunct="1">
              <a:lnSpc>
                <a:spcPct val="80000"/>
              </a:lnSpc>
            </a:pPr>
            <a:r>
              <a:rPr lang="en-AU" altLang="ja-JP" sz="2300">
                <a:solidFill>
                  <a:schemeClr val="bg1"/>
                </a:solidFill>
                <a:ea typeface="MS PGothic" panose="020B0600070205080204" pitchFamily="34" charset="-128"/>
              </a:rPr>
              <a:t>The α-subunit has a binding site for GTP or GDP and carries the GTPase activity.                                                                     </a:t>
            </a:r>
          </a:p>
          <a:p>
            <a:pPr eaLnBrk="1" hangingPunct="1">
              <a:lnSpc>
                <a:spcPct val="80000"/>
              </a:lnSpc>
            </a:pPr>
            <a:r>
              <a:rPr lang="en-AU" altLang="ja-JP" sz="2300">
                <a:solidFill>
                  <a:schemeClr val="bg1"/>
                </a:solidFill>
                <a:ea typeface="MS PGothic" panose="020B0600070205080204" pitchFamily="34" charset="-128"/>
              </a:rPr>
              <a:t>Most G-protein activity is determined by the α-subunit that interacts with the effector molecules. </a:t>
            </a:r>
          </a:p>
          <a:p>
            <a:pPr eaLnBrk="1" hangingPunct="1">
              <a:lnSpc>
                <a:spcPct val="80000"/>
              </a:lnSpc>
            </a:pPr>
            <a:r>
              <a:rPr lang="en-AU" altLang="ja-JP" sz="2300">
                <a:solidFill>
                  <a:schemeClr val="bg1"/>
                </a:solidFill>
                <a:ea typeface="MS PGothic" panose="020B0600070205080204" pitchFamily="34" charset="-128"/>
              </a:rPr>
              <a:t>The βγ-complex is also involved in signal transmission to the effector proteins.</a:t>
            </a:r>
          </a:p>
          <a:p>
            <a:pPr eaLnBrk="1" hangingPunct="1">
              <a:lnSpc>
                <a:spcPct val="80000"/>
              </a:lnSpc>
            </a:pPr>
            <a:endParaRPr lang="en-AU" altLang="ja-JP" sz="2300">
              <a:solidFill>
                <a:schemeClr val="bg1"/>
              </a:solidFill>
              <a:ea typeface="MS PGothic" panose="020B0600070205080204" pitchFamily="34" charset="-128"/>
            </a:endParaRPr>
          </a:p>
          <a:p>
            <a:pPr eaLnBrk="1" hangingPunct="1">
              <a:lnSpc>
                <a:spcPct val="80000"/>
              </a:lnSpc>
            </a:pPr>
            <a:r>
              <a:rPr lang="en-AU" altLang="ja-JP" sz="2300">
                <a:solidFill>
                  <a:schemeClr val="bg1"/>
                </a:solidFill>
                <a:ea typeface="MS PGothic" panose="020B0600070205080204" pitchFamily="34" charset="-128"/>
              </a:rPr>
              <a:t>Since different G proteins interact with different hormones, there are significant differences in the structure of the α-subunits. </a:t>
            </a:r>
          </a:p>
          <a:p>
            <a:pPr eaLnBrk="1" hangingPunct="1">
              <a:lnSpc>
                <a:spcPct val="80000"/>
              </a:lnSpc>
            </a:pPr>
            <a:r>
              <a:rPr lang="en-AU" altLang="ja-JP" sz="2300">
                <a:solidFill>
                  <a:schemeClr val="bg1"/>
                </a:solidFill>
                <a:ea typeface="MS PGothic" panose="020B0600070205080204" pitchFamily="34" charset="-128"/>
              </a:rPr>
              <a:t>Based on comparison of the amino acid sequences, the Gα proteins are divided into four families, the Gs, Gi, Gq and G12 families. </a:t>
            </a:r>
            <a:endParaRPr lang="en-AU" altLang="en-US" sz="230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72F028A3-4636-4835-812C-D40035D72FBE}"/>
              </a:ext>
            </a:extLst>
          </p:cNvPr>
          <p:cNvSpPr>
            <a:spLocks noGrp="1" noChangeArrowheads="1"/>
          </p:cNvSpPr>
          <p:nvPr>
            <p:ph type="title"/>
          </p:nvPr>
        </p:nvSpPr>
        <p:spPr>
          <a:xfrm>
            <a:off x="457200" y="463550"/>
            <a:ext cx="8229600" cy="823913"/>
          </a:xfrm>
          <a:noFill/>
        </p:spPr>
        <p:txBody>
          <a:bodyPr>
            <a:spAutoFit/>
          </a:bodyPr>
          <a:lstStyle/>
          <a:p>
            <a:pPr eaLnBrk="1" hangingPunct="1"/>
            <a:r>
              <a:rPr lang="en-AU" altLang="ja-JP" sz="4800" b="1" u="sng">
                <a:solidFill>
                  <a:schemeClr val="bg1"/>
                </a:solidFill>
                <a:ea typeface="MS PGothic" panose="020B0600070205080204" pitchFamily="34" charset="-128"/>
              </a:rPr>
              <a:t>Structural of G proteins </a:t>
            </a:r>
            <a:endParaRPr lang="en-AU" altLang="en-US" sz="4800" b="1" u="sng">
              <a:solidFill>
                <a:schemeClr val="bg1"/>
              </a:solidFill>
              <a:ea typeface="MS PGothic" panose="020B0600070205080204" pitchFamily="34" charset="-128"/>
            </a:endParaRPr>
          </a:p>
        </p:txBody>
      </p:sp>
      <p:pic>
        <p:nvPicPr>
          <p:cNvPr id="10243" name="Picture 5">
            <a:extLst>
              <a:ext uri="{FF2B5EF4-FFF2-40B4-BE49-F238E27FC236}">
                <a16:creationId xmlns:a16="http://schemas.microsoft.com/office/drawing/2014/main" id="{6224D111-EAA2-4661-8A35-53D179F8BE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981200"/>
            <a:ext cx="891540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4619</TotalTime>
  <Words>3575</Words>
  <Application>Microsoft Office PowerPoint</Application>
  <PresentationFormat>On-screen Show (4:3)</PresentationFormat>
  <Paragraphs>256</Paragraphs>
  <Slides>47</Slides>
  <Notes>47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MS PGothic</vt:lpstr>
      <vt:lpstr>Times New Roman</vt:lpstr>
      <vt:lpstr>Default Design</vt:lpstr>
      <vt:lpstr>Mechanism of Hormone Action  Dr Jehad Al-Shuneigat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Structural of G proteins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IP3 signaling calcium release from the endoplasmic reticulum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AL-SHUNEIGAT</dc:creator>
  <cp:lastModifiedBy>محمود بركات</cp:lastModifiedBy>
  <cp:revision>131</cp:revision>
  <cp:lastPrinted>1601-01-01T00:00:00Z</cp:lastPrinted>
  <dcterms:created xsi:type="dcterms:W3CDTF">2011-02-03T17:52:56Z</dcterms:created>
  <dcterms:modified xsi:type="dcterms:W3CDTF">2021-02-11T13:58:52Z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