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1" r:id="rId5"/>
    <p:sldId id="258" r:id="rId6"/>
    <p:sldId id="259" r:id="rId7"/>
    <p:sldId id="260" r:id="rId8"/>
    <p:sldId id="263" r:id="rId9"/>
    <p:sldId id="264" r:id="rId10"/>
    <p:sldId id="265" r:id="rId11"/>
    <p:sldId id="266" r:id="rId12"/>
    <p:sldId id="276" r:id="rId13"/>
    <p:sldId id="267" r:id="rId14"/>
    <p:sldId id="268" r:id="rId15"/>
    <p:sldId id="269" r:id="rId16"/>
    <p:sldId id="270" r:id="rId17"/>
    <p:sldId id="271" r:id="rId18"/>
    <p:sldId id="272" r:id="rId19"/>
    <p:sldId id="273" r:id="rId20"/>
    <p:sldId id="274"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C57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6" d="100"/>
          <a:sy n="66" d="100"/>
        </p:scale>
        <p:origin x="-876" y="-96"/>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954674-6ED9-2141-562B-6EE490AE44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92ECFF6-62CE-0909-03F1-550EB04423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83EDDB0-58F3-B241-DDB7-DC2CD8C1772B}"/>
              </a:ext>
            </a:extLst>
          </p:cNvPr>
          <p:cNvSpPr>
            <a:spLocks noGrp="1"/>
          </p:cNvSpPr>
          <p:nvPr>
            <p:ph type="dt" sz="half" idx="10"/>
          </p:nvPr>
        </p:nvSpPr>
        <p:spPr/>
        <p:txBody>
          <a:bodyPr/>
          <a:lstStyle/>
          <a:p>
            <a:fld id="{E7931332-861B-364E-8DF8-5404E81344B5}" type="datetimeFigureOut">
              <a:rPr lang="en-US" smtClean="0"/>
              <a:pPr/>
              <a:t>1/15/2024</a:t>
            </a:fld>
            <a:endParaRPr lang="en-US"/>
          </a:p>
        </p:txBody>
      </p:sp>
      <p:sp>
        <p:nvSpPr>
          <p:cNvPr id="5" name="Footer Placeholder 4">
            <a:extLst>
              <a:ext uri="{FF2B5EF4-FFF2-40B4-BE49-F238E27FC236}">
                <a16:creationId xmlns:a16="http://schemas.microsoft.com/office/drawing/2014/main" xmlns="" id="{EFB7C6F2-163D-7F37-01F4-C0BF84EC62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797240E-814F-E2B2-1041-4D26F9D09C7C}"/>
              </a:ext>
            </a:extLst>
          </p:cNvPr>
          <p:cNvSpPr>
            <a:spLocks noGrp="1"/>
          </p:cNvSpPr>
          <p:nvPr>
            <p:ph type="sldNum" sz="quarter" idx="12"/>
          </p:nvPr>
        </p:nvSpPr>
        <p:spPr/>
        <p:txBody>
          <a:bodyPr/>
          <a:lstStyle/>
          <a:p>
            <a:fld id="{AA6D7749-675F-BF47-BB02-39A5C581E16C}" type="slidenum">
              <a:rPr lang="en-US" smtClean="0"/>
              <a:pPr/>
              <a:t>‹#›</a:t>
            </a:fld>
            <a:endParaRPr lang="en-US"/>
          </a:p>
        </p:txBody>
      </p:sp>
    </p:spTree>
    <p:extLst>
      <p:ext uri="{BB962C8B-B14F-4D97-AF65-F5344CB8AC3E}">
        <p14:creationId xmlns:p14="http://schemas.microsoft.com/office/powerpoint/2010/main" xmlns="" val="2140918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75DD2E-401C-5860-A9FE-FC810F9128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BD6EC68-C7D9-949E-25D8-036B1CC539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91E8BAD-A3C8-8ECD-C8E4-B9195F6E882B}"/>
              </a:ext>
            </a:extLst>
          </p:cNvPr>
          <p:cNvSpPr>
            <a:spLocks noGrp="1"/>
          </p:cNvSpPr>
          <p:nvPr>
            <p:ph type="dt" sz="half" idx="10"/>
          </p:nvPr>
        </p:nvSpPr>
        <p:spPr/>
        <p:txBody>
          <a:bodyPr/>
          <a:lstStyle/>
          <a:p>
            <a:fld id="{E7931332-861B-364E-8DF8-5404E81344B5}" type="datetimeFigureOut">
              <a:rPr lang="en-US" smtClean="0"/>
              <a:pPr/>
              <a:t>1/15/2024</a:t>
            </a:fld>
            <a:endParaRPr lang="en-US"/>
          </a:p>
        </p:txBody>
      </p:sp>
      <p:sp>
        <p:nvSpPr>
          <p:cNvPr id="5" name="Footer Placeholder 4">
            <a:extLst>
              <a:ext uri="{FF2B5EF4-FFF2-40B4-BE49-F238E27FC236}">
                <a16:creationId xmlns:a16="http://schemas.microsoft.com/office/drawing/2014/main" xmlns="" id="{CE496662-F12E-FB03-497C-25B141E471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79FA5F4-CA70-DD0F-C45F-0A87E0489101}"/>
              </a:ext>
            </a:extLst>
          </p:cNvPr>
          <p:cNvSpPr>
            <a:spLocks noGrp="1"/>
          </p:cNvSpPr>
          <p:nvPr>
            <p:ph type="sldNum" sz="quarter" idx="12"/>
          </p:nvPr>
        </p:nvSpPr>
        <p:spPr/>
        <p:txBody>
          <a:bodyPr/>
          <a:lstStyle/>
          <a:p>
            <a:fld id="{AA6D7749-675F-BF47-BB02-39A5C581E16C}" type="slidenum">
              <a:rPr lang="en-US" smtClean="0"/>
              <a:pPr/>
              <a:t>‹#›</a:t>
            </a:fld>
            <a:endParaRPr lang="en-US"/>
          </a:p>
        </p:txBody>
      </p:sp>
    </p:spTree>
    <p:extLst>
      <p:ext uri="{BB962C8B-B14F-4D97-AF65-F5344CB8AC3E}">
        <p14:creationId xmlns:p14="http://schemas.microsoft.com/office/powerpoint/2010/main" xmlns="" val="1926449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A311A16-C05C-2591-A2BD-04F5EA8752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EAA66C1-E5D4-3EB3-86A3-3CBF1B103D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12C1850-3E69-0DD0-E690-E43D33CD2419}"/>
              </a:ext>
            </a:extLst>
          </p:cNvPr>
          <p:cNvSpPr>
            <a:spLocks noGrp="1"/>
          </p:cNvSpPr>
          <p:nvPr>
            <p:ph type="dt" sz="half" idx="10"/>
          </p:nvPr>
        </p:nvSpPr>
        <p:spPr/>
        <p:txBody>
          <a:bodyPr/>
          <a:lstStyle/>
          <a:p>
            <a:fld id="{E7931332-861B-364E-8DF8-5404E81344B5}" type="datetimeFigureOut">
              <a:rPr lang="en-US" smtClean="0"/>
              <a:pPr/>
              <a:t>1/15/2024</a:t>
            </a:fld>
            <a:endParaRPr lang="en-US"/>
          </a:p>
        </p:txBody>
      </p:sp>
      <p:sp>
        <p:nvSpPr>
          <p:cNvPr id="5" name="Footer Placeholder 4">
            <a:extLst>
              <a:ext uri="{FF2B5EF4-FFF2-40B4-BE49-F238E27FC236}">
                <a16:creationId xmlns:a16="http://schemas.microsoft.com/office/drawing/2014/main" xmlns="" id="{79F1B498-BE36-5FB7-D3DC-EB4F60416D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C663276-9636-545D-84A0-771305B2D873}"/>
              </a:ext>
            </a:extLst>
          </p:cNvPr>
          <p:cNvSpPr>
            <a:spLocks noGrp="1"/>
          </p:cNvSpPr>
          <p:nvPr>
            <p:ph type="sldNum" sz="quarter" idx="12"/>
          </p:nvPr>
        </p:nvSpPr>
        <p:spPr/>
        <p:txBody>
          <a:bodyPr/>
          <a:lstStyle/>
          <a:p>
            <a:fld id="{AA6D7749-675F-BF47-BB02-39A5C581E16C}" type="slidenum">
              <a:rPr lang="en-US" smtClean="0"/>
              <a:pPr/>
              <a:t>‹#›</a:t>
            </a:fld>
            <a:endParaRPr lang="en-US"/>
          </a:p>
        </p:txBody>
      </p:sp>
    </p:spTree>
    <p:extLst>
      <p:ext uri="{BB962C8B-B14F-4D97-AF65-F5344CB8AC3E}">
        <p14:creationId xmlns:p14="http://schemas.microsoft.com/office/powerpoint/2010/main" xmlns="" val="4231451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E80382-5D68-7F4F-ED6F-0C60806FC0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F5FA6F7-E8C7-CFFC-EF06-2692B70415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8E6ACAC-06EF-6635-60C6-B3211192320C}"/>
              </a:ext>
            </a:extLst>
          </p:cNvPr>
          <p:cNvSpPr>
            <a:spLocks noGrp="1"/>
          </p:cNvSpPr>
          <p:nvPr>
            <p:ph type="dt" sz="half" idx="10"/>
          </p:nvPr>
        </p:nvSpPr>
        <p:spPr/>
        <p:txBody>
          <a:bodyPr/>
          <a:lstStyle/>
          <a:p>
            <a:fld id="{E7931332-861B-364E-8DF8-5404E81344B5}" type="datetimeFigureOut">
              <a:rPr lang="en-US" smtClean="0"/>
              <a:pPr/>
              <a:t>1/15/2024</a:t>
            </a:fld>
            <a:endParaRPr lang="en-US"/>
          </a:p>
        </p:txBody>
      </p:sp>
      <p:sp>
        <p:nvSpPr>
          <p:cNvPr id="5" name="Footer Placeholder 4">
            <a:extLst>
              <a:ext uri="{FF2B5EF4-FFF2-40B4-BE49-F238E27FC236}">
                <a16:creationId xmlns:a16="http://schemas.microsoft.com/office/drawing/2014/main" xmlns="" id="{363F5F4A-DB6A-88F9-40AE-7E7FEBA3B2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E6FD99A-BF5B-5DB9-BA16-5E41AE196CD6}"/>
              </a:ext>
            </a:extLst>
          </p:cNvPr>
          <p:cNvSpPr>
            <a:spLocks noGrp="1"/>
          </p:cNvSpPr>
          <p:nvPr>
            <p:ph type="sldNum" sz="quarter" idx="12"/>
          </p:nvPr>
        </p:nvSpPr>
        <p:spPr/>
        <p:txBody>
          <a:bodyPr/>
          <a:lstStyle/>
          <a:p>
            <a:fld id="{AA6D7749-675F-BF47-BB02-39A5C581E16C}" type="slidenum">
              <a:rPr lang="en-US" smtClean="0"/>
              <a:pPr/>
              <a:t>‹#›</a:t>
            </a:fld>
            <a:endParaRPr lang="en-US"/>
          </a:p>
        </p:txBody>
      </p:sp>
    </p:spTree>
    <p:extLst>
      <p:ext uri="{BB962C8B-B14F-4D97-AF65-F5344CB8AC3E}">
        <p14:creationId xmlns:p14="http://schemas.microsoft.com/office/powerpoint/2010/main" xmlns="" val="1469633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C523FA-BE32-6B96-98BF-218E0F1A61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DAB081FC-0988-8FBD-9695-CCA2A8B016E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0114528-8ADA-CD9B-9268-F7A0C5CF0D14}"/>
              </a:ext>
            </a:extLst>
          </p:cNvPr>
          <p:cNvSpPr>
            <a:spLocks noGrp="1"/>
          </p:cNvSpPr>
          <p:nvPr>
            <p:ph type="dt" sz="half" idx="10"/>
          </p:nvPr>
        </p:nvSpPr>
        <p:spPr/>
        <p:txBody>
          <a:bodyPr/>
          <a:lstStyle/>
          <a:p>
            <a:fld id="{E7931332-861B-364E-8DF8-5404E81344B5}" type="datetimeFigureOut">
              <a:rPr lang="en-US" smtClean="0"/>
              <a:pPr/>
              <a:t>1/15/2024</a:t>
            </a:fld>
            <a:endParaRPr lang="en-US"/>
          </a:p>
        </p:txBody>
      </p:sp>
      <p:sp>
        <p:nvSpPr>
          <p:cNvPr id="5" name="Footer Placeholder 4">
            <a:extLst>
              <a:ext uri="{FF2B5EF4-FFF2-40B4-BE49-F238E27FC236}">
                <a16:creationId xmlns:a16="http://schemas.microsoft.com/office/drawing/2014/main" xmlns="" id="{6DA71CA5-606E-406E-1D84-FDAE297ED9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83FA5E8-AA28-290C-8242-B664EE6EE632}"/>
              </a:ext>
            </a:extLst>
          </p:cNvPr>
          <p:cNvSpPr>
            <a:spLocks noGrp="1"/>
          </p:cNvSpPr>
          <p:nvPr>
            <p:ph type="sldNum" sz="quarter" idx="12"/>
          </p:nvPr>
        </p:nvSpPr>
        <p:spPr/>
        <p:txBody>
          <a:bodyPr/>
          <a:lstStyle/>
          <a:p>
            <a:fld id="{AA6D7749-675F-BF47-BB02-39A5C581E16C}" type="slidenum">
              <a:rPr lang="en-US" smtClean="0"/>
              <a:pPr/>
              <a:t>‹#›</a:t>
            </a:fld>
            <a:endParaRPr lang="en-US"/>
          </a:p>
        </p:txBody>
      </p:sp>
    </p:spTree>
    <p:extLst>
      <p:ext uri="{BB962C8B-B14F-4D97-AF65-F5344CB8AC3E}">
        <p14:creationId xmlns:p14="http://schemas.microsoft.com/office/powerpoint/2010/main" xmlns="" val="4060325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45E863-D8AE-2F08-5E25-ED929303F6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E07C3D4-8C40-89A2-FFC8-70072B1ACA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C883091-D347-46E9-CC58-4D38ED9697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BB6403B-A065-4462-06CF-D9F15C586F43}"/>
              </a:ext>
            </a:extLst>
          </p:cNvPr>
          <p:cNvSpPr>
            <a:spLocks noGrp="1"/>
          </p:cNvSpPr>
          <p:nvPr>
            <p:ph type="dt" sz="half" idx="10"/>
          </p:nvPr>
        </p:nvSpPr>
        <p:spPr/>
        <p:txBody>
          <a:bodyPr/>
          <a:lstStyle/>
          <a:p>
            <a:fld id="{E7931332-861B-364E-8DF8-5404E81344B5}" type="datetimeFigureOut">
              <a:rPr lang="en-US" smtClean="0"/>
              <a:pPr/>
              <a:t>1/15/2024</a:t>
            </a:fld>
            <a:endParaRPr lang="en-US"/>
          </a:p>
        </p:txBody>
      </p:sp>
      <p:sp>
        <p:nvSpPr>
          <p:cNvPr id="6" name="Footer Placeholder 5">
            <a:extLst>
              <a:ext uri="{FF2B5EF4-FFF2-40B4-BE49-F238E27FC236}">
                <a16:creationId xmlns:a16="http://schemas.microsoft.com/office/drawing/2014/main" xmlns="" id="{B71EA644-BD89-2423-3A9A-CBADF118CD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285EF0D-6154-14B9-A2CD-0138D639C5F5}"/>
              </a:ext>
            </a:extLst>
          </p:cNvPr>
          <p:cNvSpPr>
            <a:spLocks noGrp="1"/>
          </p:cNvSpPr>
          <p:nvPr>
            <p:ph type="sldNum" sz="quarter" idx="12"/>
          </p:nvPr>
        </p:nvSpPr>
        <p:spPr/>
        <p:txBody>
          <a:bodyPr/>
          <a:lstStyle/>
          <a:p>
            <a:fld id="{AA6D7749-675F-BF47-BB02-39A5C581E16C}" type="slidenum">
              <a:rPr lang="en-US" smtClean="0"/>
              <a:pPr/>
              <a:t>‹#›</a:t>
            </a:fld>
            <a:endParaRPr lang="en-US"/>
          </a:p>
        </p:txBody>
      </p:sp>
    </p:spTree>
    <p:extLst>
      <p:ext uri="{BB962C8B-B14F-4D97-AF65-F5344CB8AC3E}">
        <p14:creationId xmlns:p14="http://schemas.microsoft.com/office/powerpoint/2010/main" xmlns="" val="1310979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A7F3DF-36CA-4A4D-E0AD-342DFB958A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82F6EF2-E8EB-4951-382E-BEEDCD9D69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5E1A1E2-DF5C-8AE9-A31A-374D728579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27D29DB-0F08-DA35-C14D-9DB5949E92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D1D3397-47C0-13D8-7E46-3661F82ED3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54173DA-3901-F42A-D9D0-A95205B0D7D7}"/>
              </a:ext>
            </a:extLst>
          </p:cNvPr>
          <p:cNvSpPr>
            <a:spLocks noGrp="1"/>
          </p:cNvSpPr>
          <p:nvPr>
            <p:ph type="dt" sz="half" idx="10"/>
          </p:nvPr>
        </p:nvSpPr>
        <p:spPr/>
        <p:txBody>
          <a:bodyPr/>
          <a:lstStyle/>
          <a:p>
            <a:fld id="{E7931332-861B-364E-8DF8-5404E81344B5}" type="datetimeFigureOut">
              <a:rPr lang="en-US" smtClean="0"/>
              <a:pPr/>
              <a:t>1/15/2024</a:t>
            </a:fld>
            <a:endParaRPr lang="en-US"/>
          </a:p>
        </p:txBody>
      </p:sp>
      <p:sp>
        <p:nvSpPr>
          <p:cNvPr id="8" name="Footer Placeholder 7">
            <a:extLst>
              <a:ext uri="{FF2B5EF4-FFF2-40B4-BE49-F238E27FC236}">
                <a16:creationId xmlns:a16="http://schemas.microsoft.com/office/drawing/2014/main" xmlns="" id="{9B20A1CE-3FE5-1A8C-1963-76D730DC2E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1CCA37C-45A8-4E94-17FA-22AC34DE8695}"/>
              </a:ext>
            </a:extLst>
          </p:cNvPr>
          <p:cNvSpPr>
            <a:spLocks noGrp="1"/>
          </p:cNvSpPr>
          <p:nvPr>
            <p:ph type="sldNum" sz="quarter" idx="12"/>
          </p:nvPr>
        </p:nvSpPr>
        <p:spPr/>
        <p:txBody>
          <a:bodyPr/>
          <a:lstStyle/>
          <a:p>
            <a:fld id="{AA6D7749-675F-BF47-BB02-39A5C581E16C}" type="slidenum">
              <a:rPr lang="en-US" smtClean="0"/>
              <a:pPr/>
              <a:t>‹#›</a:t>
            </a:fld>
            <a:endParaRPr lang="en-US"/>
          </a:p>
        </p:txBody>
      </p:sp>
    </p:spTree>
    <p:extLst>
      <p:ext uri="{BB962C8B-B14F-4D97-AF65-F5344CB8AC3E}">
        <p14:creationId xmlns:p14="http://schemas.microsoft.com/office/powerpoint/2010/main" xmlns="" val="198034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14910A-6C6E-4A23-0D72-F9CC09B719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A4702C6-C491-EDDB-AEEF-7564D622210B}"/>
              </a:ext>
            </a:extLst>
          </p:cNvPr>
          <p:cNvSpPr>
            <a:spLocks noGrp="1"/>
          </p:cNvSpPr>
          <p:nvPr>
            <p:ph type="dt" sz="half" idx="10"/>
          </p:nvPr>
        </p:nvSpPr>
        <p:spPr/>
        <p:txBody>
          <a:bodyPr/>
          <a:lstStyle/>
          <a:p>
            <a:fld id="{E7931332-861B-364E-8DF8-5404E81344B5}" type="datetimeFigureOut">
              <a:rPr lang="en-US" smtClean="0"/>
              <a:pPr/>
              <a:t>1/15/2024</a:t>
            </a:fld>
            <a:endParaRPr lang="en-US"/>
          </a:p>
        </p:txBody>
      </p:sp>
      <p:sp>
        <p:nvSpPr>
          <p:cNvPr id="4" name="Footer Placeholder 3">
            <a:extLst>
              <a:ext uri="{FF2B5EF4-FFF2-40B4-BE49-F238E27FC236}">
                <a16:creationId xmlns:a16="http://schemas.microsoft.com/office/drawing/2014/main" xmlns="" id="{55CEF031-DB72-9B12-B95D-51B5B7C767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6664543-1138-DF17-806E-E6D3ACB04D6B}"/>
              </a:ext>
            </a:extLst>
          </p:cNvPr>
          <p:cNvSpPr>
            <a:spLocks noGrp="1"/>
          </p:cNvSpPr>
          <p:nvPr>
            <p:ph type="sldNum" sz="quarter" idx="12"/>
          </p:nvPr>
        </p:nvSpPr>
        <p:spPr/>
        <p:txBody>
          <a:bodyPr/>
          <a:lstStyle/>
          <a:p>
            <a:fld id="{AA6D7749-675F-BF47-BB02-39A5C581E16C}" type="slidenum">
              <a:rPr lang="en-US" smtClean="0"/>
              <a:pPr/>
              <a:t>‹#›</a:t>
            </a:fld>
            <a:endParaRPr lang="en-US"/>
          </a:p>
        </p:txBody>
      </p:sp>
    </p:spTree>
    <p:extLst>
      <p:ext uri="{BB962C8B-B14F-4D97-AF65-F5344CB8AC3E}">
        <p14:creationId xmlns:p14="http://schemas.microsoft.com/office/powerpoint/2010/main" xmlns="" val="513621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DA73C90-3C05-6808-3A0F-7F67E9A9A661}"/>
              </a:ext>
            </a:extLst>
          </p:cNvPr>
          <p:cNvSpPr>
            <a:spLocks noGrp="1"/>
          </p:cNvSpPr>
          <p:nvPr>
            <p:ph type="dt" sz="half" idx="10"/>
          </p:nvPr>
        </p:nvSpPr>
        <p:spPr/>
        <p:txBody>
          <a:bodyPr/>
          <a:lstStyle/>
          <a:p>
            <a:fld id="{E7931332-861B-364E-8DF8-5404E81344B5}" type="datetimeFigureOut">
              <a:rPr lang="en-US" smtClean="0"/>
              <a:pPr/>
              <a:t>1/15/2024</a:t>
            </a:fld>
            <a:endParaRPr lang="en-US"/>
          </a:p>
        </p:txBody>
      </p:sp>
      <p:sp>
        <p:nvSpPr>
          <p:cNvPr id="3" name="Footer Placeholder 2">
            <a:extLst>
              <a:ext uri="{FF2B5EF4-FFF2-40B4-BE49-F238E27FC236}">
                <a16:creationId xmlns:a16="http://schemas.microsoft.com/office/drawing/2014/main" xmlns="" id="{C64F0ECA-E86F-ED5F-7080-4925BA4467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9195A29-39DE-11A1-51BD-31A694ACBAC0}"/>
              </a:ext>
            </a:extLst>
          </p:cNvPr>
          <p:cNvSpPr>
            <a:spLocks noGrp="1"/>
          </p:cNvSpPr>
          <p:nvPr>
            <p:ph type="sldNum" sz="quarter" idx="12"/>
          </p:nvPr>
        </p:nvSpPr>
        <p:spPr/>
        <p:txBody>
          <a:bodyPr/>
          <a:lstStyle/>
          <a:p>
            <a:fld id="{AA6D7749-675F-BF47-BB02-39A5C581E16C}" type="slidenum">
              <a:rPr lang="en-US" smtClean="0"/>
              <a:pPr/>
              <a:t>‹#›</a:t>
            </a:fld>
            <a:endParaRPr lang="en-US"/>
          </a:p>
        </p:txBody>
      </p:sp>
    </p:spTree>
    <p:extLst>
      <p:ext uri="{BB962C8B-B14F-4D97-AF65-F5344CB8AC3E}">
        <p14:creationId xmlns:p14="http://schemas.microsoft.com/office/powerpoint/2010/main" xmlns="" val="2904280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002CBC-E54F-D95B-4938-F766A0E770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C42418F-81B1-340E-39C3-4976E80F72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3875E41-CC05-89B4-48B2-C6E37AEEE7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60F5A53-34B0-763F-40B1-382B0F445B3B}"/>
              </a:ext>
            </a:extLst>
          </p:cNvPr>
          <p:cNvSpPr>
            <a:spLocks noGrp="1"/>
          </p:cNvSpPr>
          <p:nvPr>
            <p:ph type="dt" sz="half" idx="10"/>
          </p:nvPr>
        </p:nvSpPr>
        <p:spPr/>
        <p:txBody>
          <a:bodyPr/>
          <a:lstStyle/>
          <a:p>
            <a:fld id="{E7931332-861B-364E-8DF8-5404E81344B5}" type="datetimeFigureOut">
              <a:rPr lang="en-US" smtClean="0"/>
              <a:pPr/>
              <a:t>1/15/2024</a:t>
            </a:fld>
            <a:endParaRPr lang="en-US"/>
          </a:p>
        </p:txBody>
      </p:sp>
      <p:sp>
        <p:nvSpPr>
          <p:cNvPr id="6" name="Footer Placeholder 5">
            <a:extLst>
              <a:ext uri="{FF2B5EF4-FFF2-40B4-BE49-F238E27FC236}">
                <a16:creationId xmlns:a16="http://schemas.microsoft.com/office/drawing/2014/main" xmlns="" id="{2FF748D7-C001-F5B2-9150-7712278E24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E64A417-3398-486C-7594-704E64935BD8}"/>
              </a:ext>
            </a:extLst>
          </p:cNvPr>
          <p:cNvSpPr>
            <a:spLocks noGrp="1"/>
          </p:cNvSpPr>
          <p:nvPr>
            <p:ph type="sldNum" sz="quarter" idx="12"/>
          </p:nvPr>
        </p:nvSpPr>
        <p:spPr/>
        <p:txBody>
          <a:bodyPr/>
          <a:lstStyle/>
          <a:p>
            <a:fld id="{AA6D7749-675F-BF47-BB02-39A5C581E16C}" type="slidenum">
              <a:rPr lang="en-US" smtClean="0"/>
              <a:pPr/>
              <a:t>‹#›</a:t>
            </a:fld>
            <a:endParaRPr lang="en-US"/>
          </a:p>
        </p:txBody>
      </p:sp>
    </p:spTree>
    <p:extLst>
      <p:ext uri="{BB962C8B-B14F-4D97-AF65-F5344CB8AC3E}">
        <p14:creationId xmlns:p14="http://schemas.microsoft.com/office/powerpoint/2010/main" xmlns="" val="3217495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B42F35-CDA9-CDEE-9364-56ADA329CF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178A90D-C480-6867-5B7E-B7F162EA2A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4669760-ECF3-2478-F0AA-3E557F9513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2665388-3772-D8F9-4B95-479897D6CC45}"/>
              </a:ext>
            </a:extLst>
          </p:cNvPr>
          <p:cNvSpPr>
            <a:spLocks noGrp="1"/>
          </p:cNvSpPr>
          <p:nvPr>
            <p:ph type="dt" sz="half" idx="10"/>
          </p:nvPr>
        </p:nvSpPr>
        <p:spPr/>
        <p:txBody>
          <a:bodyPr/>
          <a:lstStyle/>
          <a:p>
            <a:fld id="{E7931332-861B-364E-8DF8-5404E81344B5}" type="datetimeFigureOut">
              <a:rPr lang="en-US" smtClean="0"/>
              <a:pPr/>
              <a:t>1/15/2024</a:t>
            </a:fld>
            <a:endParaRPr lang="en-US"/>
          </a:p>
        </p:txBody>
      </p:sp>
      <p:sp>
        <p:nvSpPr>
          <p:cNvPr id="6" name="Footer Placeholder 5">
            <a:extLst>
              <a:ext uri="{FF2B5EF4-FFF2-40B4-BE49-F238E27FC236}">
                <a16:creationId xmlns:a16="http://schemas.microsoft.com/office/drawing/2014/main" xmlns="" id="{DE5CDFF0-544C-5E6B-1184-0F0336AA03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BC27484-8B15-25EB-B5E6-BB59E1A4BE8A}"/>
              </a:ext>
            </a:extLst>
          </p:cNvPr>
          <p:cNvSpPr>
            <a:spLocks noGrp="1"/>
          </p:cNvSpPr>
          <p:nvPr>
            <p:ph type="sldNum" sz="quarter" idx="12"/>
          </p:nvPr>
        </p:nvSpPr>
        <p:spPr/>
        <p:txBody>
          <a:bodyPr/>
          <a:lstStyle/>
          <a:p>
            <a:fld id="{AA6D7749-675F-BF47-BB02-39A5C581E16C}" type="slidenum">
              <a:rPr lang="en-US" smtClean="0"/>
              <a:pPr/>
              <a:t>‹#›</a:t>
            </a:fld>
            <a:endParaRPr lang="en-US"/>
          </a:p>
        </p:txBody>
      </p:sp>
    </p:spTree>
    <p:extLst>
      <p:ext uri="{BB962C8B-B14F-4D97-AF65-F5344CB8AC3E}">
        <p14:creationId xmlns:p14="http://schemas.microsoft.com/office/powerpoint/2010/main" xmlns="" val="1971064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37078E1-1A92-8ABF-22EE-F3275BE2B0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947343F-F682-0B92-FE4F-4B3BDA50D1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2F696CB-94B2-632F-1315-549B43718D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7931332-861B-364E-8DF8-5404E81344B5}" type="datetimeFigureOut">
              <a:rPr lang="en-US" smtClean="0"/>
              <a:pPr/>
              <a:t>1/15/2024</a:t>
            </a:fld>
            <a:endParaRPr lang="en-US"/>
          </a:p>
        </p:txBody>
      </p:sp>
      <p:sp>
        <p:nvSpPr>
          <p:cNvPr id="5" name="Footer Placeholder 4">
            <a:extLst>
              <a:ext uri="{FF2B5EF4-FFF2-40B4-BE49-F238E27FC236}">
                <a16:creationId xmlns:a16="http://schemas.microsoft.com/office/drawing/2014/main" xmlns="" id="{F595A721-7605-AFE2-D7ED-12CD8BB482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xmlns="" id="{728C592B-24DA-DF93-446E-C08260D386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A6D7749-675F-BF47-BB02-39A5C581E16C}" type="slidenum">
              <a:rPr lang="en-US" smtClean="0"/>
              <a:pPr/>
              <a:t>‹#›</a:t>
            </a:fld>
            <a:endParaRPr lang="en-US"/>
          </a:p>
        </p:txBody>
      </p:sp>
    </p:spTree>
    <p:extLst>
      <p:ext uri="{BB962C8B-B14F-4D97-AF65-F5344CB8AC3E}">
        <p14:creationId xmlns:p14="http://schemas.microsoft.com/office/powerpoint/2010/main" xmlns="" val="1440486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B515FB-DDE2-A896-5CAA-258E70CC8D4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3641BE04-8EA9-C7A5-8509-CFB80B4E7AEC}"/>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xmlns="" id="{0B1354A1-C0B5-2B85-AE69-5564DF25975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974298" cy="6857999"/>
          </a:xfrm>
          <a:prstGeom prst="rect">
            <a:avLst/>
          </a:prstGeom>
        </p:spPr>
      </p:pic>
    </p:spTree>
    <p:extLst>
      <p:ext uri="{BB962C8B-B14F-4D97-AF65-F5344CB8AC3E}">
        <p14:creationId xmlns:p14="http://schemas.microsoft.com/office/powerpoint/2010/main" xmlns="" val="1788498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94B9E3-614B-F074-ADF5-4AE2BBE0FE00}"/>
              </a:ext>
            </a:extLst>
          </p:cNvPr>
          <p:cNvSpPr>
            <a:spLocks noGrp="1"/>
          </p:cNvSpPr>
          <p:nvPr>
            <p:ph type="title"/>
          </p:nvPr>
        </p:nvSpPr>
        <p:spPr/>
        <p:txBody>
          <a:bodyPr/>
          <a:lstStyle/>
          <a:p>
            <a:pPr algn="ctr"/>
            <a:r>
              <a:rPr lang="en-US" dirty="0">
                <a:solidFill>
                  <a:schemeClr val="accent2">
                    <a:lumMod val="50000"/>
                  </a:schemeClr>
                </a:solidFill>
              </a:rPr>
              <a:t>Delusions of guilt </a:t>
            </a:r>
          </a:p>
        </p:txBody>
      </p:sp>
      <p:sp>
        <p:nvSpPr>
          <p:cNvPr id="3" name="Content Placeholder 2">
            <a:extLst>
              <a:ext uri="{FF2B5EF4-FFF2-40B4-BE49-F238E27FC236}">
                <a16:creationId xmlns:a16="http://schemas.microsoft.com/office/drawing/2014/main" xmlns="" id="{90F465F3-F3D9-7B43-DA5F-860DCEFB3B58}"/>
              </a:ext>
            </a:extLst>
          </p:cNvPr>
          <p:cNvSpPr>
            <a:spLocks noGrp="1"/>
          </p:cNvSpPr>
          <p:nvPr>
            <p:ph idx="1"/>
          </p:nvPr>
        </p:nvSpPr>
        <p:spPr>
          <a:xfrm>
            <a:off x="300065" y="1659342"/>
            <a:ext cx="7965698" cy="4351338"/>
          </a:xfrm>
        </p:spPr>
        <p:txBody>
          <a:bodyPr>
            <a:normAutofit/>
          </a:bodyPr>
          <a:lstStyle/>
          <a:p>
            <a:r>
              <a:rPr lang="en-US" sz="3600" dirty="0"/>
              <a:t>Belief that one is guilty or responsible for something. Example: “I am responsible for all the world’s wars.”</a:t>
            </a:r>
          </a:p>
        </p:txBody>
      </p:sp>
      <p:pic>
        <p:nvPicPr>
          <p:cNvPr id="4" name="صورة 3" descr="415758924_1484633512098263_6253377681389942963_n.jpg"/>
          <p:cNvPicPr>
            <a:picLocks noChangeAspect="1"/>
          </p:cNvPicPr>
          <p:nvPr/>
        </p:nvPicPr>
        <p:blipFill>
          <a:blip r:embed="rId2"/>
          <a:stretch>
            <a:fillRect/>
          </a:stretch>
        </p:blipFill>
        <p:spPr>
          <a:xfrm>
            <a:off x="7881950" y="2857496"/>
            <a:ext cx="4085340" cy="2686050"/>
          </a:xfrm>
          <a:prstGeom prst="rect">
            <a:avLst/>
          </a:prstGeom>
        </p:spPr>
      </p:pic>
    </p:spTree>
    <p:extLst>
      <p:ext uri="{BB962C8B-B14F-4D97-AF65-F5344CB8AC3E}">
        <p14:creationId xmlns:p14="http://schemas.microsoft.com/office/powerpoint/2010/main" xmlns="" val="4246764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27C0AF-58FB-9613-5AFB-656AAB3CB86E}"/>
              </a:ext>
            </a:extLst>
          </p:cNvPr>
          <p:cNvSpPr>
            <a:spLocks noGrp="1"/>
          </p:cNvSpPr>
          <p:nvPr>
            <p:ph type="title"/>
          </p:nvPr>
        </p:nvSpPr>
        <p:spPr/>
        <p:txBody>
          <a:bodyPr/>
          <a:lstStyle/>
          <a:p>
            <a:pPr algn="ctr"/>
            <a:r>
              <a:rPr lang="en-US" dirty="0">
                <a:solidFill>
                  <a:schemeClr val="accent2">
                    <a:lumMod val="50000"/>
                  </a:schemeClr>
                </a:solidFill>
              </a:rPr>
              <a:t>Somatic delusions </a:t>
            </a:r>
          </a:p>
        </p:txBody>
      </p:sp>
      <p:sp>
        <p:nvSpPr>
          <p:cNvPr id="3" name="Content Placeholder 2">
            <a:extLst>
              <a:ext uri="{FF2B5EF4-FFF2-40B4-BE49-F238E27FC236}">
                <a16:creationId xmlns:a16="http://schemas.microsoft.com/office/drawing/2014/main" xmlns="" id="{E4589DC5-015A-D2AB-20DC-BA6ED96F001C}"/>
              </a:ext>
            </a:extLst>
          </p:cNvPr>
          <p:cNvSpPr>
            <a:spLocks noGrp="1"/>
          </p:cNvSpPr>
          <p:nvPr>
            <p:ph idx="1"/>
          </p:nvPr>
        </p:nvSpPr>
        <p:spPr>
          <a:xfrm>
            <a:off x="838201" y="1825625"/>
            <a:ext cx="7040016" cy="4351338"/>
          </a:xfrm>
        </p:spPr>
        <p:txBody>
          <a:bodyPr>
            <a:normAutofit/>
          </a:bodyPr>
          <a:lstStyle/>
          <a:p>
            <a:r>
              <a:rPr lang="en-US" sz="3600" dirty="0"/>
              <a:t>Belief that one is infected with a disease or has a certain illness.</a:t>
            </a:r>
          </a:p>
        </p:txBody>
      </p:sp>
      <p:pic>
        <p:nvPicPr>
          <p:cNvPr id="4" name="صورة 3" descr="415770914_697064449240567_8343651629808378457_n.jpg"/>
          <p:cNvPicPr>
            <a:picLocks noChangeAspect="1"/>
          </p:cNvPicPr>
          <p:nvPr/>
        </p:nvPicPr>
        <p:blipFill>
          <a:blip r:embed="rId2"/>
          <a:stretch>
            <a:fillRect/>
          </a:stretch>
        </p:blipFill>
        <p:spPr>
          <a:xfrm>
            <a:off x="8310578" y="1714488"/>
            <a:ext cx="3433692" cy="4286256"/>
          </a:xfrm>
          <a:prstGeom prst="rect">
            <a:avLst/>
          </a:prstGeom>
        </p:spPr>
      </p:pic>
    </p:spTree>
    <p:extLst>
      <p:ext uri="{BB962C8B-B14F-4D97-AF65-F5344CB8AC3E}">
        <p14:creationId xmlns:p14="http://schemas.microsoft.com/office/powerpoint/2010/main" xmlns="" val="4031280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057B10-E18B-4AD7-FF64-B5FF41C0683B}"/>
              </a:ext>
            </a:extLst>
          </p:cNvPr>
          <p:cNvSpPr>
            <a:spLocks noGrp="1"/>
          </p:cNvSpPr>
          <p:nvPr>
            <p:ph type="title"/>
          </p:nvPr>
        </p:nvSpPr>
        <p:spPr/>
        <p:txBody>
          <a:bodyPr/>
          <a:lstStyle/>
          <a:p>
            <a:pPr algn="ctr"/>
            <a:r>
              <a:rPr lang="en-US" dirty="0">
                <a:solidFill>
                  <a:schemeClr val="accent2">
                    <a:lumMod val="50000"/>
                  </a:schemeClr>
                </a:solidFill>
              </a:rPr>
              <a:t>Delusion of control </a:t>
            </a:r>
          </a:p>
        </p:txBody>
      </p:sp>
      <p:sp>
        <p:nvSpPr>
          <p:cNvPr id="3" name="Content Placeholder 2">
            <a:extLst>
              <a:ext uri="{FF2B5EF4-FFF2-40B4-BE49-F238E27FC236}">
                <a16:creationId xmlns:a16="http://schemas.microsoft.com/office/drawing/2014/main" xmlns="" id="{A7230A09-4E7C-5873-2850-AA3EFAEEC8DA}"/>
              </a:ext>
            </a:extLst>
          </p:cNvPr>
          <p:cNvSpPr>
            <a:spLocks noGrp="1"/>
          </p:cNvSpPr>
          <p:nvPr>
            <p:ph idx="1"/>
          </p:nvPr>
        </p:nvSpPr>
        <p:spPr>
          <a:xfrm>
            <a:off x="838200" y="1825625"/>
            <a:ext cx="7548830" cy="4351338"/>
          </a:xfrm>
        </p:spPr>
        <p:txBody>
          <a:bodyPr>
            <a:normAutofit/>
          </a:bodyPr>
          <a:lstStyle/>
          <a:p>
            <a:r>
              <a:rPr lang="en-US" sz="3600" dirty="0"/>
              <a:t>Includes thought broadcasting (belief that one’s thoughts can be heard by others) </a:t>
            </a:r>
          </a:p>
          <a:p>
            <a:r>
              <a:rPr lang="en-US" sz="3600" dirty="0"/>
              <a:t> thought insertion (belief that others’ thoughts are being placed in one’s head).</a:t>
            </a:r>
          </a:p>
        </p:txBody>
      </p:sp>
      <p:pic>
        <p:nvPicPr>
          <p:cNvPr id="4" name="صورة 3" descr="416224099_3706361303018699_2789025933582610059_n.jpg"/>
          <p:cNvPicPr>
            <a:picLocks noChangeAspect="1"/>
          </p:cNvPicPr>
          <p:nvPr/>
        </p:nvPicPr>
        <p:blipFill>
          <a:blip r:embed="rId2"/>
          <a:stretch>
            <a:fillRect/>
          </a:stretch>
        </p:blipFill>
        <p:spPr>
          <a:xfrm>
            <a:off x="8810644" y="4000504"/>
            <a:ext cx="2476500" cy="2667000"/>
          </a:xfrm>
          <a:prstGeom prst="rect">
            <a:avLst/>
          </a:prstGeom>
        </p:spPr>
      </p:pic>
      <p:pic>
        <p:nvPicPr>
          <p:cNvPr id="5" name="صورة 4" descr="415979210_1505123763601724_611891713681211618_n.jpg"/>
          <p:cNvPicPr>
            <a:picLocks noChangeAspect="1"/>
          </p:cNvPicPr>
          <p:nvPr/>
        </p:nvPicPr>
        <p:blipFill>
          <a:blip r:embed="rId3"/>
          <a:stretch>
            <a:fillRect/>
          </a:stretch>
        </p:blipFill>
        <p:spPr>
          <a:xfrm>
            <a:off x="8810644" y="1571612"/>
            <a:ext cx="2381250" cy="2381250"/>
          </a:xfrm>
          <a:prstGeom prst="rect">
            <a:avLst/>
          </a:prstGeom>
        </p:spPr>
      </p:pic>
    </p:spTree>
    <p:extLst>
      <p:ext uri="{BB962C8B-B14F-4D97-AF65-F5344CB8AC3E}">
        <p14:creationId xmlns:p14="http://schemas.microsoft.com/office/powerpoint/2010/main" xmlns="" val="3074240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231971-81BB-A21E-BF30-B567540D0575}"/>
              </a:ext>
            </a:extLst>
          </p:cNvPr>
          <p:cNvSpPr>
            <a:spLocks noGrp="1"/>
          </p:cNvSpPr>
          <p:nvPr>
            <p:ph type="title"/>
          </p:nvPr>
        </p:nvSpPr>
        <p:spPr/>
        <p:txBody>
          <a:bodyPr/>
          <a:lstStyle/>
          <a:p>
            <a:pPr algn="ctr"/>
            <a:r>
              <a:rPr lang="en-US" dirty="0">
                <a:solidFill>
                  <a:schemeClr val="accent2">
                    <a:lumMod val="50000"/>
                  </a:schemeClr>
                </a:solidFill>
              </a:rPr>
              <a:t>Clinical features </a:t>
            </a:r>
          </a:p>
        </p:txBody>
      </p:sp>
      <p:sp>
        <p:nvSpPr>
          <p:cNvPr id="3" name="Content Placeholder 2">
            <a:extLst>
              <a:ext uri="{FF2B5EF4-FFF2-40B4-BE49-F238E27FC236}">
                <a16:creationId xmlns:a16="http://schemas.microsoft.com/office/drawing/2014/main" xmlns="" id="{903983AB-C552-3E8E-551B-E98ECF91E861}"/>
              </a:ext>
            </a:extLst>
          </p:cNvPr>
          <p:cNvSpPr>
            <a:spLocks noGrp="1"/>
          </p:cNvSpPr>
          <p:nvPr>
            <p:ph idx="1"/>
          </p:nvPr>
        </p:nvSpPr>
        <p:spPr>
          <a:xfrm>
            <a:off x="273291" y="1865877"/>
            <a:ext cx="10515600" cy="4351338"/>
          </a:xfrm>
        </p:spPr>
        <p:txBody>
          <a:bodyPr/>
          <a:lstStyle/>
          <a:p>
            <a:r>
              <a:rPr lang="en-US" dirty="0"/>
              <a:t>A. The presence of a non-bizarre delusion is the cardinal feature of this disorder</a:t>
            </a:r>
          </a:p>
          <a:p>
            <a:r>
              <a:rPr lang="en-US" dirty="0"/>
              <a:t>B.Other symptoms that might appear include:</a:t>
            </a:r>
          </a:p>
          <a:p>
            <a:r>
              <a:rPr lang="en-US" dirty="0"/>
              <a:t>• 1-An irritable, angry, or low mood</a:t>
            </a:r>
          </a:p>
          <a:p>
            <a:r>
              <a:rPr lang="en-US" dirty="0"/>
              <a:t>• 2-Hallucinations</a:t>
            </a:r>
          </a:p>
          <a:p>
            <a:r>
              <a:rPr lang="en-US" dirty="0"/>
              <a:t>• 3-Mood, Feelings, and Affect.</a:t>
            </a:r>
          </a:p>
          <a:p>
            <a:r>
              <a:rPr lang="en-US" dirty="0"/>
              <a:t>• 4-Insight.</a:t>
            </a:r>
          </a:p>
        </p:txBody>
      </p:sp>
    </p:spTree>
    <p:extLst>
      <p:ext uri="{BB962C8B-B14F-4D97-AF65-F5344CB8AC3E}">
        <p14:creationId xmlns:p14="http://schemas.microsoft.com/office/powerpoint/2010/main" xmlns="" val="2680936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8E7379-5277-54FE-46BA-CEF6ED2B93E5}"/>
              </a:ext>
            </a:extLst>
          </p:cNvPr>
          <p:cNvSpPr>
            <a:spLocks noGrp="1"/>
          </p:cNvSpPr>
          <p:nvPr>
            <p:ph type="title"/>
          </p:nvPr>
        </p:nvSpPr>
        <p:spPr/>
        <p:txBody>
          <a:bodyPr/>
          <a:lstStyle/>
          <a:p>
            <a:pPr algn="ctr"/>
            <a:r>
              <a:rPr lang="en-US" dirty="0">
                <a:solidFill>
                  <a:schemeClr val="accent2">
                    <a:lumMod val="50000"/>
                  </a:schemeClr>
                </a:solidFill>
              </a:rPr>
              <a:t>Diagnosis</a:t>
            </a:r>
          </a:p>
        </p:txBody>
      </p:sp>
      <p:sp>
        <p:nvSpPr>
          <p:cNvPr id="3" name="Content Placeholder 2">
            <a:extLst>
              <a:ext uri="{FF2B5EF4-FFF2-40B4-BE49-F238E27FC236}">
                <a16:creationId xmlns:a16="http://schemas.microsoft.com/office/drawing/2014/main" xmlns="" id="{011800B7-2343-6FAF-18E1-7A1D043354C4}"/>
              </a:ext>
            </a:extLst>
          </p:cNvPr>
          <p:cNvSpPr>
            <a:spLocks noGrp="1"/>
          </p:cNvSpPr>
          <p:nvPr>
            <p:ph idx="1"/>
          </p:nvPr>
        </p:nvSpPr>
        <p:spPr>
          <a:xfrm>
            <a:off x="838200" y="1428736"/>
            <a:ext cx="10515600" cy="4748227"/>
          </a:xfrm>
        </p:spPr>
        <p:txBody>
          <a:bodyPr>
            <a:normAutofit fontScale="92500" lnSpcReduction="10000"/>
          </a:bodyPr>
          <a:lstStyle/>
          <a:p>
            <a:r>
              <a:rPr lang="en-US" dirty="0"/>
              <a:t>Although there is no set of labs required for a delusional disorder like most other psychiatric disorders</a:t>
            </a:r>
          </a:p>
          <a:p>
            <a:r>
              <a:rPr lang="en-US" dirty="0"/>
              <a:t>.Imaging or laboratory tests should be considered to rule out any organic causes. Substance-induced conditions should be ruled out by getting a urine drug screen</a:t>
            </a:r>
          </a:p>
          <a:p>
            <a:r>
              <a:rPr lang="en-US" dirty="0"/>
              <a:t>.After an organic cause is ruled out a clinical exam should be completed. </a:t>
            </a:r>
          </a:p>
          <a:p>
            <a:r>
              <a:rPr lang="en-US" dirty="0"/>
              <a:t>A clinician would do an assessment and ask further questions about their delusions. During the assessment, a complete mental status exam should be done. Interviewing family members and friends should be considered because they can provide further details about the delusions and more importantly a timeline of the presenting symptoms.</a:t>
            </a:r>
          </a:p>
        </p:txBody>
      </p:sp>
    </p:spTree>
    <p:extLst>
      <p:ext uri="{BB962C8B-B14F-4D97-AF65-F5344CB8AC3E}">
        <p14:creationId xmlns:p14="http://schemas.microsoft.com/office/powerpoint/2010/main" xmlns="" val="4131500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74D070-96CC-AC44-19CA-AB521082019B}"/>
              </a:ext>
            </a:extLst>
          </p:cNvPr>
          <p:cNvSpPr>
            <a:spLocks noGrp="1"/>
          </p:cNvSpPr>
          <p:nvPr>
            <p:ph type="title"/>
          </p:nvPr>
        </p:nvSpPr>
        <p:spPr/>
        <p:txBody>
          <a:bodyPr>
            <a:normAutofit/>
          </a:bodyPr>
          <a:lstStyle/>
          <a:p>
            <a:pPr algn="ctr"/>
            <a:r>
              <a:rPr lang="en-US" sz="3600" b="1" dirty="0" smtClean="0">
                <a:solidFill>
                  <a:schemeClr val="accent2">
                    <a:lumMod val="75000"/>
                  </a:schemeClr>
                </a:solidFill>
              </a:rPr>
              <a:t>Diagnosis</a:t>
            </a:r>
            <a:endParaRPr lang="en-US" sz="3600" b="1" dirty="0">
              <a:solidFill>
                <a:schemeClr val="accent2">
                  <a:lumMod val="75000"/>
                </a:schemeClr>
              </a:solidFill>
            </a:endParaRPr>
          </a:p>
        </p:txBody>
      </p:sp>
      <p:pic>
        <p:nvPicPr>
          <p:cNvPr id="4" name="object 3"/>
          <p:cNvPicPr>
            <a:picLocks noGrp="1"/>
          </p:cNvPicPr>
          <p:nvPr>
            <p:ph idx="1"/>
          </p:nvPr>
        </p:nvPicPr>
        <p:blipFill>
          <a:blip r:embed="rId2" cstate="print"/>
          <a:stretch>
            <a:fillRect/>
          </a:stretch>
        </p:blipFill>
        <p:spPr>
          <a:xfrm>
            <a:off x="952464" y="1714488"/>
            <a:ext cx="10358510" cy="4643470"/>
          </a:xfrm>
          <a:prstGeom prst="rect">
            <a:avLst/>
          </a:prstGeom>
        </p:spPr>
      </p:pic>
    </p:spTree>
    <p:extLst>
      <p:ext uri="{BB962C8B-B14F-4D97-AF65-F5344CB8AC3E}">
        <p14:creationId xmlns:p14="http://schemas.microsoft.com/office/powerpoint/2010/main" xmlns="" val="3841329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2"/>
          <p:cNvPicPr>
            <a:picLocks noGrp="1"/>
          </p:cNvPicPr>
          <p:nvPr>
            <p:ph idx="1"/>
          </p:nvPr>
        </p:nvPicPr>
        <p:blipFill>
          <a:blip r:embed="rId2" cstate="print"/>
          <a:stretch>
            <a:fillRect/>
          </a:stretch>
        </p:blipFill>
        <p:spPr>
          <a:xfrm>
            <a:off x="952464" y="857232"/>
            <a:ext cx="10358510" cy="5286411"/>
          </a:xfrm>
          <a:prstGeom prst="rect">
            <a:avLst/>
          </a:prstGeom>
        </p:spPr>
      </p:pic>
    </p:spTree>
    <p:extLst>
      <p:ext uri="{BB962C8B-B14F-4D97-AF65-F5344CB8AC3E}">
        <p14:creationId xmlns:p14="http://schemas.microsoft.com/office/powerpoint/2010/main" xmlns="" val="1516017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F5F895-ED25-4FC8-5D73-CAE06C2B2E40}"/>
              </a:ext>
            </a:extLst>
          </p:cNvPr>
          <p:cNvSpPr>
            <a:spLocks noGrp="1"/>
          </p:cNvSpPr>
          <p:nvPr>
            <p:ph type="title"/>
          </p:nvPr>
        </p:nvSpPr>
        <p:spPr/>
        <p:txBody>
          <a:bodyPr/>
          <a:lstStyle/>
          <a:p>
            <a:pPr algn="ctr"/>
            <a:r>
              <a:rPr lang="en-US" dirty="0">
                <a:solidFill>
                  <a:schemeClr val="accent2">
                    <a:lumMod val="50000"/>
                  </a:schemeClr>
                </a:solidFill>
              </a:rPr>
              <a:t>Deferential diagnosis </a:t>
            </a:r>
          </a:p>
        </p:txBody>
      </p:sp>
      <p:sp>
        <p:nvSpPr>
          <p:cNvPr id="3" name="Content Placeholder 2">
            <a:extLst>
              <a:ext uri="{FF2B5EF4-FFF2-40B4-BE49-F238E27FC236}">
                <a16:creationId xmlns:a16="http://schemas.microsoft.com/office/drawing/2014/main" xmlns="" id="{93A9B815-4362-B4B3-FB63-20CC159EE012}"/>
              </a:ext>
            </a:extLst>
          </p:cNvPr>
          <p:cNvSpPr>
            <a:spLocks noGrp="1"/>
          </p:cNvSpPr>
          <p:nvPr>
            <p:ph idx="1"/>
          </p:nvPr>
        </p:nvSpPr>
        <p:spPr>
          <a:xfrm>
            <a:off x="677440" y="1423726"/>
            <a:ext cx="10515600" cy="4351338"/>
          </a:xfrm>
        </p:spPr>
        <p:txBody>
          <a:bodyPr>
            <a:normAutofit fontScale="92500" lnSpcReduction="10000"/>
          </a:bodyPr>
          <a:lstStyle/>
          <a:p>
            <a:r>
              <a:rPr lang="en-US" dirty="0">
                <a:solidFill>
                  <a:schemeClr val="accent2">
                    <a:lumMod val="75000"/>
                  </a:schemeClr>
                </a:solidFill>
              </a:rPr>
              <a:t>• </a:t>
            </a:r>
            <a:r>
              <a:rPr lang="en-US" b="1" dirty="0">
                <a:solidFill>
                  <a:schemeClr val="accent2">
                    <a:lumMod val="75000"/>
                  </a:schemeClr>
                </a:solidFill>
              </a:rPr>
              <a:t>Obsessive-compulsive disorder:</a:t>
            </a:r>
            <a:r>
              <a:rPr lang="en-US" b="1" dirty="0"/>
              <a:t> </a:t>
            </a:r>
            <a:r>
              <a:rPr lang="en-US" dirty="0"/>
              <a:t>A person who remains convinced that his/her obsessions and compulsions are true convictions, should be given the diagnosis of obsessive-compulsive disorder with absent insight.</a:t>
            </a:r>
          </a:p>
          <a:p>
            <a:r>
              <a:rPr lang="en-US" dirty="0">
                <a:solidFill>
                  <a:schemeClr val="accent2">
                    <a:lumMod val="75000"/>
                  </a:schemeClr>
                </a:solidFill>
              </a:rPr>
              <a:t>• </a:t>
            </a:r>
            <a:r>
              <a:rPr lang="en-US" b="1" dirty="0" err="1">
                <a:solidFill>
                  <a:schemeClr val="accent2">
                    <a:lumMod val="75000"/>
                  </a:schemeClr>
                </a:solidFill>
              </a:rPr>
              <a:t>Schizophreniform</a:t>
            </a:r>
            <a:r>
              <a:rPr lang="en-US" b="1" dirty="0">
                <a:solidFill>
                  <a:schemeClr val="accent2">
                    <a:lumMod val="75000"/>
                  </a:schemeClr>
                </a:solidFill>
              </a:rPr>
              <a:t> and schizophrenia: </a:t>
            </a:r>
            <a:r>
              <a:rPr lang="en-US" dirty="0"/>
              <a:t>This can be differentiated from delusional disorder by the presence of other symptoms of the active phase of schizophrenia.</a:t>
            </a:r>
          </a:p>
          <a:p>
            <a:r>
              <a:rPr lang="en-US" dirty="0">
                <a:solidFill>
                  <a:schemeClr val="accent2">
                    <a:lumMod val="75000"/>
                  </a:schemeClr>
                </a:solidFill>
              </a:rPr>
              <a:t>• </a:t>
            </a:r>
            <a:r>
              <a:rPr lang="en-US" b="1" dirty="0">
                <a:solidFill>
                  <a:schemeClr val="accent2">
                    <a:lumMod val="75000"/>
                  </a:schemeClr>
                </a:solidFill>
              </a:rPr>
              <a:t>Delirium/major </a:t>
            </a:r>
            <a:r>
              <a:rPr lang="en-US" b="1" dirty="0" err="1">
                <a:solidFill>
                  <a:schemeClr val="accent2">
                    <a:lumMod val="75000"/>
                  </a:schemeClr>
                </a:solidFill>
              </a:rPr>
              <a:t>neurocognitive</a:t>
            </a:r>
            <a:r>
              <a:rPr lang="en-US" b="1" dirty="0">
                <a:solidFill>
                  <a:schemeClr val="accent2">
                    <a:lumMod val="75000"/>
                  </a:schemeClr>
                </a:solidFill>
              </a:rPr>
              <a:t> disorder: </a:t>
            </a:r>
            <a:r>
              <a:rPr lang="en-US" dirty="0"/>
              <a:t>Can mimic delusional disorder but distinguished based on the chronology of symptoms.</a:t>
            </a:r>
          </a:p>
          <a:p>
            <a:r>
              <a:rPr lang="en-US" dirty="0">
                <a:solidFill>
                  <a:schemeClr val="accent2">
                    <a:lumMod val="75000"/>
                  </a:schemeClr>
                </a:solidFill>
              </a:rPr>
              <a:t>• </a:t>
            </a:r>
            <a:r>
              <a:rPr lang="en-US" b="1" dirty="0">
                <a:solidFill>
                  <a:schemeClr val="accent2">
                    <a:lumMod val="75000"/>
                  </a:schemeClr>
                </a:solidFill>
              </a:rPr>
              <a:t>Depression or bipolar disorder:</a:t>
            </a:r>
            <a:r>
              <a:rPr lang="en-US" dirty="0">
                <a:solidFill>
                  <a:schemeClr val="accent2">
                    <a:lumMod val="75000"/>
                  </a:schemeClr>
                </a:solidFill>
              </a:rPr>
              <a:t> </a:t>
            </a:r>
            <a:r>
              <a:rPr lang="en-US" dirty="0"/>
              <a:t>Delusions occur with mood episodes. A delusional disorder is diagnosed only when the span of delusions exceeds the total duration of mood symptoms.</a:t>
            </a:r>
          </a:p>
        </p:txBody>
      </p:sp>
    </p:spTree>
    <p:extLst>
      <p:ext uri="{BB962C8B-B14F-4D97-AF65-F5344CB8AC3E}">
        <p14:creationId xmlns:p14="http://schemas.microsoft.com/office/powerpoint/2010/main" xmlns="" val="1789877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5F8D52-CB6F-D983-3893-E01A50F1A196}"/>
              </a:ext>
            </a:extLst>
          </p:cNvPr>
          <p:cNvSpPr>
            <a:spLocks noGrp="1"/>
          </p:cNvSpPr>
          <p:nvPr>
            <p:ph type="title"/>
          </p:nvPr>
        </p:nvSpPr>
        <p:spPr/>
        <p:txBody>
          <a:bodyPr/>
          <a:lstStyle/>
          <a:p>
            <a:pPr algn="ctr"/>
            <a:r>
              <a:rPr lang="en-US" dirty="0">
                <a:solidFill>
                  <a:schemeClr val="accent2">
                    <a:lumMod val="50000"/>
                  </a:schemeClr>
                </a:solidFill>
              </a:rPr>
              <a:t>Prognosis </a:t>
            </a:r>
          </a:p>
        </p:txBody>
      </p:sp>
      <p:sp>
        <p:nvSpPr>
          <p:cNvPr id="3" name="Content Placeholder 2">
            <a:extLst>
              <a:ext uri="{FF2B5EF4-FFF2-40B4-BE49-F238E27FC236}">
                <a16:creationId xmlns:a16="http://schemas.microsoft.com/office/drawing/2014/main" xmlns="" id="{43068C3E-E652-6497-281A-776536B7AC36}"/>
              </a:ext>
            </a:extLst>
          </p:cNvPr>
          <p:cNvSpPr>
            <a:spLocks noGrp="1"/>
          </p:cNvSpPr>
          <p:nvPr>
            <p:ph idx="1"/>
          </p:nvPr>
        </p:nvSpPr>
        <p:spPr>
          <a:xfrm>
            <a:off x="595274" y="1357298"/>
            <a:ext cx="10758526" cy="4819665"/>
          </a:xfrm>
        </p:spPr>
        <p:txBody>
          <a:bodyPr>
            <a:normAutofit fontScale="77500" lnSpcReduction="20000"/>
          </a:bodyPr>
          <a:lstStyle/>
          <a:p>
            <a:r>
              <a:rPr lang="en-US" dirty="0"/>
              <a:t>• The prognosis of delusional disorder is better with treatment and medication compliance</a:t>
            </a:r>
            <a:r>
              <a:rPr lang="en-US" dirty="0" smtClean="0"/>
              <a:t>.</a:t>
            </a:r>
          </a:p>
          <a:p>
            <a:endParaRPr lang="en-US" dirty="0"/>
          </a:p>
          <a:p>
            <a:r>
              <a:rPr lang="en-US" dirty="0" smtClean="0">
                <a:sym typeface="Wingdings" pitchFamily="2" charset="2"/>
              </a:rPr>
              <a:t> </a:t>
            </a:r>
            <a:r>
              <a:rPr lang="en-US" dirty="0" smtClean="0"/>
              <a:t>Almost </a:t>
            </a:r>
            <a:r>
              <a:rPr lang="en-US" dirty="0"/>
              <a:t>50% of patients have a good response to medications.</a:t>
            </a:r>
          </a:p>
          <a:p>
            <a:r>
              <a:rPr lang="en-US" dirty="0" smtClean="0">
                <a:sym typeface="Wingdings" pitchFamily="2" charset="2"/>
              </a:rPr>
              <a:t> </a:t>
            </a:r>
            <a:r>
              <a:rPr lang="en-US" dirty="0" smtClean="0"/>
              <a:t>more </a:t>
            </a:r>
            <a:r>
              <a:rPr lang="en-US" dirty="0"/>
              <a:t>than 20% of patients report a decrease in symptoms .</a:t>
            </a:r>
          </a:p>
          <a:p>
            <a:r>
              <a:rPr lang="en-US" dirty="0" smtClean="0">
                <a:sym typeface="Wingdings" pitchFamily="2" charset="2"/>
              </a:rPr>
              <a:t></a:t>
            </a:r>
            <a:r>
              <a:rPr lang="en-US" dirty="0" smtClean="0"/>
              <a:t> </a:t>
            </a:r>
            <a:r>
              <a:rPr lang="en-US" dirty="0"/>
              <a:t>less than 20% of patients report minimal to no change in symptoms.</a:t>
            </a:r>
          </a:p>
          <a:p>
            <a:r>
              <a:rPr lang="en-US" dirty="0" smtClean="0">
                <a:sym typeface="Wingdings" pitchFamily="2" charset="2"/>
              </a:rPr>
              <a:t></a:t>
            </a:r>
            <a:r>
              <a:rPr lang="en-US" dirty="0" smtClean="0"/>
              <a:t> </a:t>
            </a:r>
            <a:r>
              <a:rPr lang="en-US" dirty="0"/>
              <a:t>A good prognosis is also related to:</a:t>
            </a:r>
          </a:p>
          <a:p>
            <a:r>
              <a:rPr lang="en-US" dirty="0"/>
              <a:t>i. higher social and occupational functioning.</a:t>
            </a:r>
          </a:p>
          <a:p>
            <a:r>
              <a:rPr lang="en-US" dirty="0"/>
              <a:t>ii. early-onset before age 30 years.</a:t>
            </a:r>
          </a:p>
          <a:p>
            <a:r>
              <a:rPr lang="en-US" dirty="0"/>
              <a:t>iii. female.iv. sudden onset of symptoms.</a:t>
            </a:r>
          </a:p>
          <a:p>
            <a:r>
              <a:rPr lang="en-US" dirty="0"/>
              <a:t>v. short duration</a:t>
            </a:r>
            <a:r>
              <a:rPr lang="en-US" dirty="0" smtClean="0"/>
              <a:t>.</a:t>
            </a:r>
          </a:p>
          <a:p>
            <a:endParaRPr lang="en-US" dirty="0"/>
          </a:p>
          <a:p>
            <a:r>
              <a:rPr lang="en-US" dirty="0"/>
              <a:t>Delusional disorder is typically a chronic (ongoing) condition, but when properly treated, many people with this </a:t>
            </a:r>
            <a:r>
              <a:rPr lang="en-US" dirty="0" err="1"/>
              <a:t>disordercan</a:t>
            </a:r>
            <a:r>
              <a:rPr lang="en-US" dirty="0"/>
              <a:t> find relief from their symptoms.</a:t>
            </a:r>
          </a:p>
        </p:txBody>
      </p:sp>
    </p:spTree>
    <p:extLst>
      <p:ext uri="{BB962C8B-B14F-4D97-AF65-F5344CB8AC3E}">
        <p14:creationId xmlns:p14="http://schemas.microsoft.com/office/powerpoint/2010/main" xmlns="" val="2831085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2"/>
          <p:cNvPicPr>
            <a:picLocks noGrp="1"/>
          </p:cNvPicPr>
          <p:nvPr>
            <p:ph idx="1"/>
          </p:nvPr>
        </p:nvPicPr>
        <p:blipFill>
          <a:blip r:embed="rId2" cstate="print"/>
          <a:stretch>
            <a:fillRect/>
          </a:stretch>
        </p:blipFill>
        <p:spPr>
          <a:xfrm>
            <a:off x="1309653" y="642918"/>
            <a:ext cx="9572693" cy="5786478"/>
          </a:xfrm>
          <a:prstGeom prst="rect">
            <a:avLst/>
          </a:prstGeom>
        </p:spPr>
      </p:pic>
    </p:spTree>
    <p:extLst>
      <p:ext uri="{BB962C8B-B14F-4D97-AF65-F5344CB8AC3E}">
        <p14:creationId xmlns:p14="http://schemas.microsoft.com/office/powerpoint/2010/main" xmlns="" val="2499512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946D8D-CB6A-31C8-3EE2-95D8F4001411}"/>
              </a:ext>
            </a:extLst>
          </p:cNvPr>
          <p:cNvSpPr>
            <a:spLocks noGrp="1"/>
          </p:cNvSpPr>
          <p:nvPr>
            <p:ph type="title"/>
          </p:nvPr>
        </p:nvSpPr>
        <p:spPr>
          <a:xfrm>
            <a:off x="838200" y="125743"/>
            <a:ext cx="10515600" cy="1345445"/>
          </a:xfrm>
        </p:spPr>
        <p:txBody>
          <a:bodyPr/>
          <a:lstStyle/>
          <a:p>
            <a:pPr algn="ctr"/>
            <a:r>
              <a:rPr lang="en-US" dirty="0">
                <a:solidFill>
                  <a:schemeClr val="accent2">
                    <a:lumMod val="50000"/>
                  </a:schemeClr>
                </a:solidFill>
              </a:rPr>
              <a:t> Definition </a:t>
            </a:r>
          </a:p>
        </p:txBody>
      </p:sp>
      <p:sp>
        <p:nvSpPr>
          <p:cNvPr id="3" name="Content Placeholder 2">
            <a:extLst>
              <a:ext uri="{FF2B5EF4-FFF2-40B4-BE49-F238E27FC236}">
                <a16:creationId xmlns:a16="http://schemas.microsoft.com/office/drawing/2014/main" xmlns="" id="{4899D2E7-D78D-FBC3-472D-09BF7F96F475}"/>
              </a:ext>
            </a:extLst>
          </p:cNvPr>
          <p:cNvSpPr>
            <a:spLocks noGrp="1"/>
          </p:cNvSpPr>
          <p:nvPr>
            <p:ph idx="1"/>
          </p:nvPr>
        </p:nvSpPr>
        <p:spPr>
          <a:xfrm>
            <a:off x="662161" y="1347803"/>
            <a:ext cx="10515600" cy="4351338"/>
          </a:xfrm>
        </p:spPr>
        <p:txBody>
          <a:bodyPr/>
          <a:lstStyle/>
          <a:p>
            <a:r>
              <a:rPr lang="en-US" dirty="0"/>
              <a:t>Delusions are fixed, false beliefs that remain despite evidence to the contrary and cannot be accounted for by the cultural background of the individual</a:t>
            </a:r>
          </a:p>
          <a:p>
            <a:r>
              <a:rPr lang="en-US" dirty="0"/>
              <a:t>They can be categorized as either bizarre or </a:t>
            </a:r>
            <a:r>
              <a:rPr lang="en-US" dirty="0" err="1"/>
              <a:t>nonbizarre</a:t>
            </a:r>
            <a:r>
              <a:rPr lang="en-US" dirty="0"/>
              <a:t>. </a:t>
            </a:r>
          </a:p>
          <a:p>
            <a:r>
              <a:rPr lang="en-US" dirty="0"/>
              <a:t>A </a:t>
            </a:r>
            <a:r>
              <a:rPr lang="en-US" dirty="0" err="1"/>
              <a:t>nonbizarre</a:t>
            </a:r>
            <a:r>
              <a:rPr lang="en-US" dirty="0"/>
              <a:t> delusion is a false belief that is plausible but is not true. Example: “The neighbors are spying on me by reading my mail.” A bizarre delusion is a false belief that is impossible. Example: “A Martian fathered my baby and inserted a micro- chip in my brain.”</a:t>
            </a:r>
          </a:p>
        </p:txBody>
      </p:sp>
    </p:spTree>
    <p:extLst>
      <p:ext uri="{BB962C8B-B14F-4D97-AF65-F5344CB8AC3E}">
        <p14:creationId xmlns:p14="http://schemas.microsoft.com/office/powerpoint/2010/main" xmlns="" val="3220794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D20155-C589-9621-CB47-F796F0B157C5}"/>
              </a:ext>
            </a:extLst>
          </p:cNvPr>
          <p:cNvSpPr>
            <a:spLocks noGrp="1"/>
          </p:cNvSpPr>
          <p:nvPr>
            <p:ph type="title"/>
          </p:nvPr>
        </p:nvSpPr>
        <p:spPr/>
        <p:txBody>
          <a:bodyPr/>
          <a:lstStyle/>
          <a:p>
            <a:pPr algn="ctr"/>
            <a:r>
              <a:rPr lang="en-US" dirty="0">
                <a:solidFill>
                  <a:schemeClr val="accent2">
                    <a:lumMod val="50000"/>
                  </a:schemeClr>
                </a:solidFill>
              </a:rPr>
              <a:t>Management &amp;Treatment</a:t>
            </a:r>
          </a:p>
        </p:txBody>
      </p:sp>
      <p:sp>
        <p:nvSpPr>
          <p:cNvPr id="3" name="Content Placeholder 2">
            <a:extLst>
              <a:ext uri="{FF2B5EF4-FFF2-40B4-BE49-F238E27FC236}">
                <a16:creationId xmlns:a16="http://schemas.microsoft.com/office/drawing/2014/main" xmlns="" id="{45E603B9-D9DF-DE51-4E10-E7FE046A3C38}"/>
              </a:ext>
            </a:extLst>
          </p:cNvPr>
          <p:cNvSpPr>
            <a:spLocks noGrp="1"/>
          </p:cNvSpPr>
          <p:nvPr>
            <p:ph idx="1"/>
          </p:nvPr>
        </p:nvSpPr>
        <p:spPr>
          <a:xfrm>
            <a:off x="420226" y="1500174"/>
            <a:ext cx="11033624" cy="4541852"/>
          </a:xfrm>
        </p:spPr>
        <p:txBody>
          <a:bodyPr>
            <a:normAutofit fontScale="85000" lnSpcReduction="20000"/>
          </a:bodyPr>
          <a:lstStyle/>
          <a:p>
            <a:r>
              <a:rPr lang="en-US" b="1" dirty="0">
                <a:solidFill>
                  <a:schemeClr val="accent2">
                    <a:lumMod val="75000"/>
                  </a:schemeClr>
                </a:solidFill>
              </a:rPr>
              <a:t>1-PSYCHOTHERAPY:</a:t>
            </a:r>
          </a:p>
          <a:p>
            <a:r>
              <a:rPr lang="en-US" dirty="0"/>
              <a:t>A good doctor-patient relationship is a key to treatment success.</a:t>
            </a:r>
          </a:p>
          <a:p>
            <a:r>
              <a:rPr lang="en-US" b="1" dirty="0">
                <a:solidFill>
                  <a:schemeClr val="accent2">
                    <a:lumMod val="75000"/>
                  </a:schemeClr>
                </a:solidFill>
              </a:rPr>
              <a:t>2-HOSPITALIZATION</a:t>
            </a:r>
          </a:p>
          <a:p>
            <a:r>
              <a:rPr lang="en-US" dirty="0"/>
              <a:t>may be needed if the doctor believes that patients are dangerous.</a:t>
            </a:r>
          </a:p>
          <a:p>
            <a:r>
              <a:rPr lang="en-US" b="1" dirty="0">
                <a:solidFill>
                  <a:schemeClr val="accent2">
                    <a:lumMod val="75000"/>
                  </a:schemeClr>
                </a:solidFill>
              </a:rPr>
              <a:t>3-ELECTROCONVULSIVE THERAPY</a:t>
            </a:r>
          </a:p>
          <a:p>
            <a:r>
              <a:rPr lang="en-US" b="1" dirty="0">
                <a:solidFill>
                  <a:schemeClr val="accent2">
                    <a:lumMod val="75000"/>
                  </a:schemeClr>
                </a:solidFill>
              </a:rPr>
              <a:t>4-COGNITIVE THERAPY</a:t>
            </a:r>
            <a:r>
              <a:rPr lang="en-US" b="1" dirty="0" smtClean="0">
                <a:solidFill>
                  <a:schemeClr val="accent2">
                    <a:lumMod val="75000"/>
                  </a:schemeClr>
                </a:solidFill>
              </a:rPr>
              <a:t>: </a:t>
            </a:r>
            <a:r>
              <a:rPr lang="en-US" dirty="0" smtClean="0"/>
              <a:t>helps </a:t>
            </a:r>
            <a:r>
              <a:rPr lang="en-US" dirty="0"/>
              <a:t>the person learn to recognize and change thought patterns and behaviors that lead to troublesome feelings.</a:t>
            </a:r>
          </a:p>
          <a:p>
            <a:r>
              <a:rPr lang="en-US" b="1" dirty="0">
                <a:solidFill>
                  <a:schemeClr val="accent2">
                    <a:lumMod val="75000"/>
                  </a:schemeClr>
                </a:solidFill>
              </a:rPr>
              <a:t>5-PHARMACOLOGICAL TREATMENT:</a:t>
            </a:r>
            <a:r>
              <a:rPr lang="en-US" dirty="0"/>
              <a:t>Antipsychotic drugs are not generally used but are sometimes effective in reducing </a:t>
            </a:r>
            <a:r>
              <a:rPr lang="en-US" dirty="0" smtClean="0"/>
              <a:t>symptoms</a:t>
            </a:r>
          </a:p>
          <a:p>
            <a:endParaRPr lang="en-US" dirty="0"/>
          </a:p>
          <a:p>
            <a:r>
              <a:rPr lang="en-US" dirty="0"/>
              <a:t> </a:t>
            </a:r>
            <a:r>
              <a:rPr lang="en-US" i="1" dirty="0"/>
              <a:t>A long-term treatment goal is to shift the person’s focus away from the delusion to a more constructive and gratifying area, although this goal is frequently difficult to achieve.</a:t>
            </a:r>
          </a:p>
        </p:txBody>
      </p:sp>
    </p:spTree>
    <p:extLst>
      <p:ext uri="{BB962C8B-B14F-4D97-AF65-F5344CB8AC3E}">
        <p14:creationId xmlns:p14="http://schemas.microsoft.com/office/powerpoint/2010/main" xmlns="" val="1726531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E9F8E3-3811-75C4-5CBF-1A3A229E33D7}"/>
              </a:ext>
            </a:extLst>
          </p:cNvPr>
          <p:cNvSpPr>
            <a:spLocks noGrp="1"/>
          </p:cNvSpPr>
          <p:nvPr>
            <p:ph type="title"/>
          </p:nvPr>
        </p:nvSpPr>
        <p:spPr/>
        <p:txBody>
          <a:bodyPr/>
          <a:lstStyle/>
          <a:p>
            <a:pPr algn="ctr"/>
            <a:r>
              <a:rPr lang="en-US" dirty="0" smtClean="0"/>
              <a:t>Thank you </a:t>
            </a:r>
            <a:endParaRPr lang="en-US" dirty="0"/>
          </a:p>
        </p:txBody>
      </p:sp>
      <p:pic>
        <p:nvPicPr>
          <p:cNvPr id="4" name="object 2"/>
          <p:cNvPicPr>
            <a:picLocks noGrp="1"/>
          </p:cNvPicPr>
          <p:nvPr>
            <p:ph idx="1"/>
          </p:nvPr>
        </p:nvPicPr>
        <p:blipFill>
          <a:blip r:embed="rId2" cstate="print"/>
          <a:stretch>
            <a:fillRect/>
          </a:stretch>
        </p:blipFill>
        <p:spPr>
          <a:xfrm>
            <a:off x="2033587" y="1981994"/>
            <a:ext cx="8124825" cy="4038600"/>
          </a:xfrm>
          <a:prstGeom prst="rect">
            <a:avLst/>
          </a:prstGeom>
        </p:spPr>
      </p:pic>
    </p:spTree>
    <p:extLst>
      <p:ext uri="{BB962C8B-B14F-4D97-AF65-F5344CB8AC3E}">
        <p14:creationId xmlns:p14="http://schemas.microsoft.com/office/powerpoint/2010/main" xmlns="" val="3364113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C91AF9-20FC-2DAC-A44E-CAECB823BB96}"/>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447B212D-167B-197A-23E8-FB67FB520CF8}"/>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p:spPr>
      </p:pic>
    </p:spTree>
    <p:extLst>
      <p:ext uri="{BB962C8B-B14F-4D97-AF65-F5344CB8AC3E}">
        <p14:creationId xmlns:p14="http://schemas.microsoft.com/office/powerpoint/2010/main" xmlns="" val="3211639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EA0C1B-31C3-7851-03C8-8C16E662CB76}"/>
              </a:ext>
            </a:extLst>
          </p:cNvPr>
          <p:cNvSpPr>
            <a:spLocks noGrp="1"/>
          </p:cNvSpPr>
          <p:nvPr>
            <p:ph type="title"/>
          </p:nvPr>
        </p:nvSpPr>
        <p:spPr/>
        <p:txBody>
          <a:bodyPr/>
          <a:lstStyle/>
          <a:p>
            <a:pPr algn="ctr"/>
            <a:r>
              <a:rPr lang="en-US" dirty="0">
                <a:solidFill>
                  <a:schemeClr val="accent2">
                    <a:lumMod val="50000"/>
                  </a:schemeClr>
                </a:solidFill>
              </a:rPr>
              <a:t>Delusional types </a:t>
            </a:r>
          </a:p>
        </p:txBody>
      </p:sp>
      <p:sp>
        <p:nvSpPr>
          <p:cNvPr id="3" name="Content Placeholder 2">
            <a:extLst>
              <a:ext uri="{FF2B5EF4-FFF2-40B4-BE49-F238E27FC236}">
                <a16:creationId xmlns:a16="http://schemas.microsoft.com/office/drawing/2014/main" xmlns="" id="{BD699C5E-C088-C9AC-3556-93A116F806D5}"/>
              </a:ext>
            </a:extLst>
          </p:cNvPr>
          <p:cNvSpPr>
            <a:spLocks noGrp="1"/>
          </p:cNvSpPr>
          <p:nvPr>
            <p:ph idx="1"/>
          </p:nvPr>
        </p:nvSpPr>
        <p:spPr/>
        <p:txBody>
          <a:bodyPr>
            <a:normAutofit fontScale="92500" lnSpcReduction="10000"/>
          </a:bodyPr>
          <a:lstStyle/>
          <a:p>
            <a:r>
              <a:rPr lang="en-US" dirty="0"/>
              <a:t>Patients are further </a:t>
            </a:r>
            <a:r>
              <a:rPr lang="en-US" dirty="0" err="1"/>
              <a:t>categorised</a:t>
            </a:r>
            <a:r>
              <a:rPr lang="en-US" dirty="0"/>
              <a:t> based on the type of delusions they experience:</a:t>
            </a:r>
          </a:p>
          <a:p>
            <a:r>
              <a:rPr lang="en-US" dirty="0"/>
              <a:t>o </a:t>
            </a:r>
            <a:r>
              <a:rPr lang="en-US" dirty="0" err="1"/>
              <a:t>Erotomanic</a:t>
            </a:r>
            <a:r>
              <a:rPr lang="en-US" dirty="0"/>
              <a:t> type: Delusion that another person is in love with the individual.</a:t>
            </a:r>
          </a:p>
          <a:p>
            <a:r>
              <a:rPr lang="en-US" dirty="0"/>
              <a:t>o Grandiose type: Delusion of having great talent.</a:t>
            </a:r>
          </a:p>
          <a:p>
            <a:r>
              <a:rPr lang="en-US" dirty="0"/>
              <a:t>o Somatic type: Physical delusion.</a:t>
            </a:r>
          </a:p>
          <a:p>
            <a:r>
              <a:rPr lang="en-US" dirty="0"/>
              <a:t>o Persecutory type: Delusion of being persecuted.</a:t>
            </a:r>
          </a:p>
          <a:p>
            <a:r>
              <a:rPr lang="en-US" dirty="0"/>
              <a:t>o delusion of guilt</a:t>
            </a:r>
          </a:p>
          <a:p>
            <a:r>
              <a:rPr lang="en-US" dirty="0"/>
              <a:t>o Mixed type: More than one of the above.</a:t>
            </a:r>
          </a:p>
          <a:p>
            <a:r>
              <a:rPr lang="en-US" dirty="0"/>
              <a:t>o Unspecified type: Not a specific type as described above.</a:t>
            </a:r>
          </a:p>
        </p:txBody>
      </p:sp>
    </p:spTree>
    <p:extLst>
      <p:ext uri="{BB962C8B-B14F-4D97-AF65-F5344CB8AC3E}">
        <p14:creationId xmlns:p14="http://schemas.microsoft.com/office/powerpoint/2010/main" xmlns="" val="3683851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0DAA8A-E272-4BE1-528F-D1A917FDAC56}"/>
              </a:ext>
            </a:extLst>
          </p:cNvPr>
          <p:cNvSpPr>
            <a:spLocks noGrp="1"/>
          </p:cNvSpPr>
          <p:nvPr>
            <p:ph type="title"/>
          </p:nvPr>
        </p:nvSpPr>
        <p:spPr/>
        <p:txBody>
          <a:bodyPr/>
          <a:lstStyle/>
          <a:p>
            <a:pPr algn="ctr"/>
            <a:r>
              <a:rPr lang="en-US" dirty="0">
                <a:solidFill>
                  <a:schemeClr val="accent2">
                    <a:lumMod val="50000"/>
                  </a:schemeClr>
                </a:solidFill>
              </a:rPr>
              <a:t>Delusion of grandeur </a:t>
            </a:r>
          </a:p>
        </p:txBody>
      </p:sp>
      <p:sp>
        <p:nvSpPr>
          <p:cNvPr id="3" name="Content Placeholder 2">
            <a:extLst>
              <a:ext uri="{FF2B5EF4-FFF2-40B4-BE49-F238E27FC236}">
                <a16:creationId xmlns:a16="http://schemas.microsoft.com/office/drawing/2014/main" xmlns="" id="{6AFD1845-793E-AB57-BE08-AD962BA9AD5B}"/>
              </a:ext>
            </a:extLst>
          </p:cNvPr>
          <p:cNvSpPr>
            <a:spLocks noGrp="1"/>
          </p:cNvSpPr>
          <p:nvPr>
            <p:ph idx="1"/>
          </p:nvPr>
        </p:nvSpPr>
        <p:spPr>
          <a:xfrm>
            <a:off x="838200" y="1825625"/>
            <a:ext cx="6505166" cy="4351338"/>
          </a:xfrm>
        </p:spPr>
        <p:txBody>
          <a:bodyPr>
            <a:normAutofit/>
          </a:bodyPr>
          <a:lstStyle/>
          <a:p>
            <a:r>
              <a:rPr lang="en-US" sz="3600" dirty="0"/>
              <a:t>Belief that one has special powers beyond those of a normal person. </a:t>
            </a:r>
          </a:p>
        </p:txBody>
      </p:sp>
      <p:pic>
        <p:nvPicPr>
          <p:cNvPr id="6" name="صورة 5" descr="415783689_919887639360973_6071639254076382744_n.jpg"/>
          <p:cNvPicPr>
            <a:picLocks noChangeAspect="1"/>
          </p:cNvPicPr>
          <p:nvPr/>
        </p:nvPicPr>
        <p:blipFill>
          <a:blip r:embed="rId2"/>
          <a:stretch>
            <a:fillRect/>
          </a:stretch>
        </p:blipFill>
        <p:spPr>
          <a:xfrm>
            <a:off x="8096264" y="1500173"/>
            <a:ext cx="3571900" cy="4433823"/>
          </a:xfrm>
          <a:prstGeom prst="rect">
            <a:avLst/>
          </a:prstGeom>
        </p:spPr>
      </p:pic>
    </p:spTree>
    <p:extLst>
      <p:ext uri="{BB962C8B-B14F-4D97-AF65-F5344CB8AC3E}">
        <p14:creationId xmlns:p14="http://schemas.microsoft.com/office/powerpoint/2010/main" xmlns="" val="4147944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AAA230-5859-ACED-EB12-BC9F962CA60A}"/>
              </a:ext>
            </a:extLst>
          </p:cNvPr>
          <p:cNvSpPr>
            <a:spLocks noGrp="1"/>
          </p:cNvSpPr>
          <p:nvPr>
            <p:ph type="title"/>
          </p:nvPr>
        </p:nvSpPr>
        <p:spPr/>
        <p:txBody>
          <a:bodyPr/>
          <a:lstStyle/>
          <a:p>
            <a:pPr algn="ctr"/>
            <a:r>
              <a:rPr lang="en-US" dirty="0">
                <a:solidFill>
                  <a:schemeClr val="accent2">
                    <a:lumMod val="50000"/>
                  </a:schemeClr>
                </a:solidFill>
              </a:rPr>
              <a:t>Delusion of negation/nihilistic delusions </a:t>
            </a:r>
          </a:p>
        </p:txBody>
      </p:sp>
      <p:sp>
        <p:nvSpPr>
          <p:cNvPr id="3" name="Content Placeholder 2">
            <a:extLst>
              <a:ext uri="{FF2B5EF4-FFF2-40B4-BE49-F238E27FC236}">
                <a16:creationId xmlns:a16="http://schemas.microsoft.com/office/drawing/2014/main" xmlns="" id="{0178641A-56F9-7C48-770A-2CB303F7AFD5}"/>
              </a:ext>
            </a:extLst>
          </p:cNvPr>
          <p:cNvSpPr>
            <a:spLocks noGrp="1"/>
          </p:cNvSpPr>
          <p:nvPr>
            <p:ph idx="1"/>
          </p:nvPr>
        </p:nvSpPr>
        <p:spPr>
          <a:xfrm>
            <a:off x="398101" y="1498694"/>
            <a:ext cx="7636849" cy="4863880"/>
          </a:xfrm>
        </p:spPr>
        <p:txBody>
          <a:bodyPr>
            <a:normAutofit/>
          </a:bodyPr>
          <a:lstStyle/>
          <a:p>
            <a:r>
              <a:rPr lang="en-US" sz="3600" dirty="0"/>
              <a:t>This is a false belief that one doesn’t exist or has become decreased.</a:t>
            </a:r>
          </a:p>
          <a:p>
            <a:r>
              <a:rPr lang="en-US" sz="3600" dirty="0"/>
              <a:t>Reverse of grandiose delusions </a:t>
            </a:r>
          </a:p>
        </p:txBody>
      </p:sp>
      <p:pic>
        <p:nvPicPr>
          <p:cNvPr id="4" name="صورة 3" descr="370270230_1383335385891639_6353380405466687822_n.jpg"/>
          <p:cNvPicPr>
            <a:picLocks noChangeAspect="1"/>
          </p:cNvPicPr>
          <p:nvPr/>
        </p:nvPicPr>
        <p:blipFill>
          <a:blip r:embed="rId2"/>
          <a:stretch>
            <a:fillRect/>
          </a:stretch>
        </p:blipFill>
        <p:spPr>
          <a:xfrm>
            <a:off x="7239008" y="1643050"/>
            <a:ext cx="4712609" cy="3448059"/>
          </a:xfrm>
          <a:prstGeom prst="rect">
            <a:avLst/>
          </a:prstGeom>
        </p:spPr>
      </p:pic>
    </p:spTree>
    <p:extLst>
      <p:ext uri="{BB962C8B-B14F-4D97-AF65-F5344CB8AC3E}">
        <p14:creationId xmlns:p14="http://schemas.microsoft.com/office/powerpoint/2010/main" xmlns="" val="3796134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A4E6C8-D908-8EA4-FE54-319D0774DB0C}"/>
              </a:ext>
            </a:extLst>
          </p:cNvPr>
          <p:cNvSpPr>
            <a:spLocks noGrp="1"/>
          </p:cNvSpPr>
          <p:nvPr>
            <p:ph type="title"/>
          </p:nvPr>
        </p:nvSpPr>
        <p:spPr/>
        <p:txBody>
          <a:bodyPr>
            <a:normAutofit/>
          </a:bodyPr>
          <a:lstStyle/>
          <a:p>
            <a:pPr algn="ctr"/>
            <a:r>
              <a:rPr lang="en-US" dirty="0" err="1">
                <a:solidFill>
                  <a:schemeClr val="accent2">
                    <a:lumMod val="50000"/>
                  </a:schemeClr>
                </a:solidFill>
              </a:rPr>
              <a:t>Eromomaniac</a:t>
            </a:r>
            <a:r>
              <a:rPr lang="en-US" dirty="0">
                <a:solidFill>
                  <a:schemeClr val="accent2">
                    <a:lumMod val="50000"/>
                  </a:schemeClr>
                </a:solidFill>
              </a:rPr>
              <a:t> delusions</a:t>
            </a:r>
            <a:r>
              <a:rPr lang="en-US" sz="3200" dirty="0">
                <a:solidFill>
                  <a:schemeClr val="accent2">
                    <a:lumMod val="50000"/>
                  </a:schemeClr>
                </a:solidFill>
              </a:rPr>
              <a:t> </a:t>
            </a:r>
          </a:p>
        </p:txBody>
      </p:sp>
      <p:sp>
        <p:nvSpPr>
          <p:cNvPr id="3" name="Content Placeholder 2">
            <a:extLst>
              <a:ext uri="{FF2B5EF4-FFF2-40B4-BE49-F238E27FC236}">
                <a16:creationId xmlns:a16="http://schemas.microsoft.com/office/drawing/2014/main" xmlns="" id="{A8A09677-C63C-B6A5-E7CC-E4BFCA0B07BE}"/>
              </a:ext>
            </a:extLst>
          </p:cNvPr>
          <p:cNvSpPr>
            <a:spLocks noGrp="1"/>
          </p:cNvSpPr>
          <p:nvPr>
            <p:ph idx="1"/>
          </p:nvPr>
        </p:nvSpPr>
        <p:spPr>
          <a:xfrm>
            <a:off x="450743" y="1697146"/>
            <a:ext cx="7987223" cy="4351338"/>
          </a:xfrm>
        </p:spPr>
        <p:txBody>
          <a:bodyPr>
            <a:normAutofit/>
          </a:bodyPr>
          <a:lstStyle/>
          <a:p>
            <a:r>
              <a:rPr lang="en-US" sz="3600" dirty="0"/>
              <a:t>A type pf Delusion that another person is in love with the individual. Usually this person is famous, not of the patient’s social circle and not attainable. They may attempt to contact the person of the delusion </a:t>
            </a:r>
          </a:p>
        </p:txBody>
      </p:sp>
      <p:pic>
        <p:nvPicPr>
          <p:cNvPr id="4" name="صورة 3" descr="415829958_734324825301188_5614035260180578358_n.jpg"/>
          <p:cNvPicPr>
            <a:picLocks noChangeAspect="1"/>
          </p:cNvPicPr>
          <p:nvPr/>
        </p:nvPicPr>
        <p:blipFill>
          <a:blip r:embed="rId2"/>
          <a:stretch>
            <a:fillRect/>
          </a:stretch>
        </p:blipFill>
        <p:spPr>
          <a:xfrm>
            <a:off x="8596330" y="1428736"/>
            <a:ext cx="3161338" cy="4000504"/>
          </a:xfrm>
          <a:prstGeom prst="rect">
            <a:avLst/>
          </a:prstGeom>
        </p:spPr>
      </p:pic>
    </p:spTree>
    <p:extLst>
      <p:ext uri="{BB962C8B-B14F-4D97-AF65-F5344CB8AC3E}">
        <p14:creationId xmlns:p14="http://schemas.microsoft.com/office/powerpoint/2010/main" xmlns="" val="608437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A55648-CD4A-84B1-5855-6C0C8FDB7995}"/>
              </a:ext>
            </a:extLst>
          </p:cNvPr>
          <p:cNvSpPr>
            <a:spLocks noGrp="1"/>
          </p:cNvSpPr>
          <p:nvPr>
            <p:ph type="title"/>
          </p:nvPr>
        </p:nvSpPr>
        <p:spPr/>
        <p:txBody>
          <a:bodyPr/>
          <a:lstStyle/>
          <a:p>
            <a:pPr algn="ctr"/>
            <a:r>
              <a:rPr lang="en-US" dirty="0">
                <a:solidFill>
                  <a:schemeClr val="accent2">
                    <a:lumMod val="50000"/>
                  </a:schemeClr>
                </a:solidFill>
              </a:rPr>
              <a:t>Delusion of persecution/paranoid delusion </a:t>
            </a:r>
          </a:p>
        </p:txBody>
      </p:sp>
      <p:sp>
        <p:nvSpPr>
          <p:cNvPr id="3" name="Content Placeholder 2">
            <a:extLst>
              <a:ext uri="{FF2B5EF4-FFF2-40B4-BE49-F238E27FC236}">
                <a16:creationId xmlns:a16="http://schemas.microsoft.com/office/drawing/2014/main" xmlns="" id="{D0FE0D48-E1C4-D02A-DD47-24FE1FB86055}"/>
              </a:ext>
            </a:extLst>
          </p:cNvPr>
          <p:cNvSpPr>
            <a:spLocks noGrp="1"/>
          </p:cNvSpPr>
          <p:nvPr>
            <p:ph idx="1"/>
          </p:nvPr>
        </p:nvSpPr>
        <p:spPr>
          <a:xfrm>
            <a:off x="235489" y="1690688"/>
            <a:ext cx="8353156" cy="4351338"/>
          </a:xfrm>
        </p:spPr>
        <p:txBody>
          <a:bodyPr>
            <a:normAutofit/>
          </a:bodyPr>
          <a:lstStyle/>
          <a:p>
            <a:r>
              <a:rPr lang="en-US" sz="3600" dirty="0"/>
              <a:t>Irrational belief that one is being persecuted. Example: “The CIA is after me and tapped my phone.”</a:t>
            </a:r>
          </a:p>
        </p:txBody>
      </p:sp>
      <p:pic>
        <p:nvPicPr>
          <p:cNvPr id="4" name="صورة 3" descr="413310909_848545963949541_7078361316636776827_n.jpg"/>
          <p:cNvPicPr>
            <a:picLocks noChangeAspect="1"/>
          </p:cNvPicPr>
          <p:nvPr/>
        </p:nvPicPr>
        <p:blipFill>
          <a:blip r:embed="rId2"/>
          <a:stretch>
            <a:fillRect/>
          </a:stretch>
        </p:blipFill>
        <p:spPr>
          <a:xfrm>
            <a:off x="8024826" y="2714620"/>
            <a:ext cx="3770042" cy="3895711"/>
          </a:xfrm>
          <a:prstGeom prst="rect">
            <a:avLst/>
          </a:prstGeom>
        </p:spPr>
      </p:pic>
    </p:spTree>
    <p:extLst>
      <p:ext uri="{BB962C8B-B14F-4D97-AF65-F5344CB8AC3E}">
        <p14:creationId xmlns:p14="http://schemas.microsoft.com/office/powerpoint/2010/main" xmlns="" val="2503010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10055F-3601-21BA-84F2-0AF391F705A4}"/>
              </a:ext>
            </a:extLst>
          </p:cNvPr>
          <p:cNvSpPr>
            <a:spLocks noGrp="1"/>
          </p:cNvSpPr>
          <p:nvPr>
            <p:ph type="title"/>
          </p:nvPr>
        </p:nvSpPr>
        <p:spPr/>
        <p:txBody>
          <a:bodyPr/>
          <a:lstStyle/>
          <a:p>
            <a:pPr algn="ctr"/>
            <a:r>
              <a:rPr lang="en-US" dirty="0">
                <a:solidFill>
                  <a:schemeClr val="accent2">
                    <a:lumMod val="50000"/>
                  </a:schemeClr>
                </a:solidFill>
              </a:rPr>
              <a:t>Ideas of reference</a:t>
            </a:r>
          </a:p>
        </p:txBody>
      </p:sp>
      <p:sp>
        <p:nvSpPr>
          <p:cNvPr id="3" name="Content Placeholder 2">
            <a:extLst>
              <a:ext uri="{FF2B5EF4-FFF2-40B4-BE49-F238E27FC236}">
                <a16:creationId xmlns:a16="http://schemas.microsoft.com/office/drawing/2014/main" xmlns="" id="{997246D4-FDF0-0429-81FE-59936E1014F5}"/>
              </a:ext>
            </a:extLst>
          </p:cNvPr>
          <p:cNvSpPr>
            <a:spLocks noGrp="1"/>
          </p:cNvSpPr>
          <p:nvPr>
            <p:ph idx="1"/>
          </p:nvPr>
        </p:nvSpPr>
        <p:spPr>
          <a:xfrm>
            <a:off x="364641" y="1591537"/>
            <a:ext cx="8245529" cy="4351338"/>
          </a:xfrm>
        </p:spPr>
        <p:txBody>
          <a:bodyPr>
            <a:normAutofit/>
          </a:bodyPr>
          <a:lstStyle/>
          <a:p>
            <a:r>
              <a:rPr lang="en-US" sz="3600" dirty="0"/>
              <a:t>Belief that cues in the external environment are uniquely related to the individual. Example: “The TV characters are speaking directly to me.”</a:t>
            </a:r>
          </a:p>
        </p:txBody>
      </p:sp>
      <p:pic>
        <p:nvPicPr>
          <p:cNvPr id="4" name="صورة 3" descr="411515623_2095150390853384_5226355619398320993_n.jpg"/>
          <p:cNvPicPr>
            <a:picLocks noChangeAspect="1"/>
          </p:cNvPicPr>
          <p:nvPr/>
        </p:nvPicPr>
        <p:blipFill>
          <a:blip r:embed="rId2"/>
          <a:stretch>
            <a:fillRect/>
          </a:stretch>
        </p:blipFill>
        <p:spPr>
          <a:xfrm>
            <a:off x="8239140" y="1500174"/>
            <a:ext cx="3720136" cy="4714884"/>
          </a:xfrm>
          <a:prstGeom prst="rect">
            <a:avLst/>
          </a:prstGeom>
        </p:spPr>
      </p:pic>
    </p:spTree>
    <p:extLst>
      <p:ext uri="{BB962C8B-B14F-4D97-AF65-F5344CB8AC3E}">
        <p14:creationId xmlns:p14="http://schemas.microsoft.com/office/powerpoint/2010/main" xmlns="" val="2833926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TotalTime>
  <Words>874</Words>
  <Application>Microsoft Office PowerPoint</Application>
  <PresentationFormat>مخصص</PresentationFormat>
  <Paragraphs>73</Paragraphs>
  <Slides>21</Slides>
  <Notes>0</Notes>
  <HiddenSlides>0</HiddenSlides>
  <MMClips>0</MMClips>
  <ScaleCrop>false</ScaleCrop>
  <HeadingPairs>
    <vt:vector size="4" baseType="variant">
      <vt:variant>
        <vt:lpstr>سمة</vt:lpstr>
      </vt:variant>
      <vt:variant>
        <vt:i4>1</vt:i4>
      </vt:variant>
      <vt:variant>
        <vt:lpstr>عناوين الشرائح</vt:lpstr>
      </vt:variant>
      <vt:variant>
        <vt:i4>21</vt:i4>
      </vt:variant>
    </vt:vector>
  </HeadingPairs>
  <TitlesOfParts>
    <vt:vector size="22" baseType="lpstr">
      <vt:lpstr>Office Theme</vt:lpstr>
      <vt:lpstr>الشريحة 1</vt:lpstr>
      <vt:lpstr> Definition </vt:lpstr>
      <vt:lpstr>الشريحة 3</vt:lpstr>
      <vt:lpstr>Delusional types </vt:lpstr>
      <vt:lpstr>Delusion of grandeur </vt:lpstr>
      <vt:lpstr>Delusion of negation/nihilistic delusions </vt:lpstr>
      <vt:lpstr>Eromomaniac delusions </vt:lpstr>
      <vt:lpstr>Delusion of persecution/paranoid delusion </vt:lpstr>
      <vt:lpstr>Ideas of reference</vt:lpstr>
      <vt:lpstr>Delusions of guilt </vt:lpstr>
      <vt:lpstr>Somatic delusions </vt:lpstr>
      <vt:lpstr>Delusion of control </vt:lpstr>
      <vt:lpstr>Clinical features </vt:lpstr>
      <vt:lpstr>Diagnosis</vt:lpstr>
      <vt:lpstr>Diagnosis</vt:lpstr>
      <vt:lpstr>الشريحة 16</vt:lpstr>
      <vt:lpstr>Deferential diagnosis </vt:lpstr>
      <vt:lpstr>Prognosis </vt:lpstr>
      <vt:lpstr>الشريحة 19</vt:lpstr>
      <vt:lpstr>Management &amp;Treatment</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Sadeel belal Abu halimeh</dc:creator>
  <cp:lastModifiedBy>user</cp:lastModifiedBy>
  <cp:revision>10</cp:revision>
  <dcterms:created xsi:type="dcterms:W3CDTF">2024-01-15T16:13:03Z</dcterms:created>
  <dcterms:modified xsi:type="dcterms:W3CDTF">2024-01-15T19:43:46Z</dcterms:modified>
</cp:coreProperties>
</file>