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256" r:id="rId5"/>
    <p:sldId id="260" r:id="rId6"/>
    <p:sldId id="287" r:id="rId7"/>
    <p:sldId id="288" r:id="rId8"/>
    <p:sldId id="298" r:id="rId9"/>
    <p:sldId id="299" r:id="rId10"/>
    <p:sldId id="268" r:id="rId11"/>
    <p:sldId id="269" r:id="rId12"/>
    <p:sldId id="290" r:id="rId13"/>
    <p:sldId id="289" r:id="rId14"/>
    <p:sldId id="300" r:id="rId15"/>
    <p:sldId id="273" r:id="rId16"/>
    <p:sldId id="274" r:id="rId17"/>
    <p:sldId id="301" r:id="rId18"/>
    <p:sldId id="278" r:id="rId19"/>
    <p:sldId id="292" r:id="rId20"/>
    <p:sldId id="284" r:id="rId21"/>
    <p:sldId id="286" r:id="rId22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handoutMaster" Target="handoutMasters/handout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notesMaster" Target="notesMasters/notes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6A9E94A-3E5F-4EDF-B2A0-02B64F52E147}" type="datetimeFigureOut">
              <a:rPr lang="ar-SA" smtClean="0"/>
              <a:pPr/>
              <a:t>24/07/1442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C16E3BE-1528-4D98-A64B-92E9744E011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6CF5738-DE45-4A6D-8A45-793183419936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6F93646-A55A-402E-A945-D0F0FEDEEDA3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F82D179-C175-4717-BA24-478ECCEFAA51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AU">
                <a:latin typeface="Times New Roman" pitchFamily="18" charset="0"/>
              </a:rPr>
              <a:t>350.	The most common form of the disease seen in Caucasians showing typical hyperpigmented lesions on the trunk.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FB2FFA-2418-4B96-A758-DD82A73A3592}" type="slidenum">
              <a:rPr lang="en-AU" smtClean="0"/>
              <a:pPr/>
              <a:t>4</a:t>
            </a:fld>
            <a:endParaRPr lang="en-AU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r>
              <a:rPr lang="en-AU">
                <a:latin typeface="Times New Roman" pitchFamily="18" charset="0"/>
              </a:rPr>
              <a:t>353.	Typical depigmented lesions seen in dark-skinned individuals, for example in Australian Aborigines. 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1CA51D2-34D8-42FF-91A9-0695587DE5FB}" type="slidenum">
              <a:rPr lang="ar-EG" smtClean="0">
                <a:ea typeface="Majalla UI"/>
                <a:cs typeface="Majalla UI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EG">
              <a:ea typeface="Majalla UI"/>
              <a:cs typeface="Majalla U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8DAC40F-C0D8-4FFC-BF25-04FD11F4A4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DE0EF-7739-4442-8D9D-81CCC68A1EC4}" type="datetimeFigureOut">
              <a:rPr lang="ar-JO" smtClean="0"/>
              <a:pPr/>
              <a:t>24/07/1442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50D46-D6D8-487F-B016-44DE06164F79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1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1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1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25.jpeg" /><Relationship Id="rId5" Type="http://schemas.openxmlformats.org/officeDocument/2006/relationships/image" Target="../media/image24.jpeg" /><Relationship Id="rId4" Type="http://schemas.openxmlformats.org/officeDocument/2006/relationships/image" Target="../media/image23.jpeg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 /><Relationship Id="rId2" Type="http://schemas.openxmlformats.org/officeDocument/2006/relationships/image" Target="../media/image27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9.png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7.jp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ar-JO" b="1" dirty="0"/>
              <a:t> </a:t>
            </a:r>
            <a:br>
              <a:rPr lang="en-US" b="1" dirty="0"/>
            </a:br>
            <a:r>
              <a:rPr lang="en-US" b="1" dirty="0"/>
              <a:t>LAB. Skin - Fungal infections</a:t>
            </a:r>
            <a:endParaRPr lang="ar-JO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848872" cy="3721968"/>
          </a:xfrm>
        </p:spPr>
        <p:txBody>
          <a:bodyPr>
            <a:normAutofit/>
          </a:bodyPr>
          <a:lstStyle/>
          <a:p>
            <a:pPr algn="l" rtl="0"/>
            <a:endParaRPr lang="en-US" sz="4000" b="1" dirty="0">
              <a:solidFill>
                <a:schemeClr val="tx1"/>
              </a:solidFill>
            </a:endParaRPr>
          </a:p>
          <a:p>
            <a:pPr rtl="0"/>
            <a:r>
              <a:rPr lang="en-US" sz="4000" b="1" dirty="0">
                <a:solidFill>
                  <a:schemeClr val="tx1"/>
                </a:solidFill>
              </a:rPr>
              <a:t>Dr </a:t>
            </a:r>
            <a:r>
              <a:rPr lang="en-US" sz="4000" b="1" dirty="0" err="1">
                <a:solidFill>
                  <a:schemeClr val="tx1"/>
                </a:solidFill>
              </a:rPr>
              <a:t>Hamed</a:t>
            </a:r>
            <a:r>
              <a:rPr lang="en-US" sz="4000" b="1" dirty="0">
                <a:solidFill>
                  <a:schemeClr val="tx1"/>
                </a:solidFill>
              </a:rPr>
              <a:t> </a:t>
            </a:r>
            <a:r>
              <a:rPr lang="en-US" sz="4000" b="1" dirty="0" err="1">
                <a:solidFill>
                  <a:schemeClr val="tx1"/>
                </a:solidFill>
              </a:rPr>
              <a:t>Alzoubi</a:t>
            </a:r>
            <a:r>
              <a:rPr lang="en-US" sz="4000" b="1" dirty="0">
                <a:solidFill>
                  <a:schemeClr val="tx1"/>
                </a:solidFill>
              </a:rPr>
              <a:t>, MD, PhD, JBCM</a:t>
            </a:r>
          </a:p>
          <a:p>
            <a:pPr rtl="0"/>
            <a:r>
              <a:rPr lang="en-US" sz="4000" b="1" dirty="0">
                <a:solidFill>
                  <a:schemeClr val="tx1"/>
                </a:solidFill>
              </a:rPr>
              <a:t>Associate Prof. / Med. Microbiology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10200" y="838200"/>
            <a:ext cx="3482280" cy="5257800"/>
          </a:xfrm>
        </p:spPr>
        <p:txBody>
          <a:bodyPr/>
          <a:lstStyle/>
          <a:p>
            <a:pPr algn="l" rtl="0" eaLnBrk="1" hangingPunct="1">
              <a:defRPr/>
            </a:pPr>
            <a:r>
              <a:rPr lang="en-US" dirty="0">
                <a:solidFill>
                  <a:srgbClr val="002060"/>
                </a:solidFill>
              </a:rPr>
              <a:t>Dermatophytes of the soles</a:t>
            </a:r>
          </a:p>
          <a:p>
            <a:pPr algn="l" rtl="0" eaLnBrk="1" hangingPunct="1">
              <a:defRPr/>
            </a:pPr>
            <a:r>
              <a:rPr lang="en-US" i="1" dirty="0" err="1">
                <a:solidFill>
                  <a:srgbClr val="002060"/>
                </a:solidFill>
              </a:rPr>
              <a:t>Trichophyton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err="1">
                <a:solidFill>
                  <a:srgbClr val="002060"/>
                </a:solidFill>
              </a:rPr>
              <a:t>mentagrophytes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23555" name="Picture 4" descr="15_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4468813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CF25-AC45-4D12-9188-F4E4D0735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E2E0065-88D5-4B3A-9403-E69D8F7B4F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91" t="21315" r="34793" b="18227"/>
          <a:stretch/>
        </p:blipFill>
        <p:spPr>
          <a:xfrm>
            <a:off x="950496" y="1463040"/>
            <a:ext cx="7243007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58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>
            <a:normAutofit fontScale="90000"/>
          </a:bodyPr>
          <a:lstStyle/>
          <a:p>
            <a:r>
              <a:rPr lang="en-US" dirty="0" err="1"/>
              <a:t>Microsporum</a:t>
            </a:r>
            <a:r>
              <a:rPr lang="en-US" dirty="0"/>
              <a:t> and </a:t>
            </a:r>
            <a:r>
              <a:rPr lang="en-US" dirty="0" err="1"/>
              <a:t>Trichophyton</a:t>
            </a:r>
            <a:r>
              <a:rPr lang="en-US" dirty="0"/>
              <a:t> species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3031976"/>
          </a:xfrm>
        </p:spPr>
        <p:txBody>
          <a:bodyPr/>
          <a:lstStyle/>
          <a:p>
            <a:endParaRPr lang="ar-JO" sz="2800" dirty="0"/>
          </a:p>
        </p:txBody>
      </p:sp>
      <p:pic>
        <p:nvPicPr>
          <p:cNvPr id="20487" name="Picture 7" descr="C:\WINDOWS\TEMP\\msotw9_temp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2106613"/>
            <a:ext cx="3810000" cy="2643187"/>
          </a:xfrm>
          <a:noFill/>
          <a:ln/>
        </p:spPr>
      </p:pic>
      <p:sp>
        <p:nvSpPr>
          <p:cNvPr id="20489" name="Text Box 9"/>
          <p:cNvSpPr txBox="1">
            <a:spLocks noChangeArrowheads="1"/>
          </p:cNvSpPr>
          <p:nvPr/>
        </p:nvSpPr>
        <p:spPr bwMode="auto">
          <a:xfrm>
            <a:off x="5105400" y="5029200"/>
            <a:ext cx="3733800" cy="160043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dirty="0" err="1"/>
              <a:t>Trichophyton</a:t>
            </a:r>
            <a:r>
              <a:rPr lang="en-US" sz="2800" dirty="0"/>
              <a:t>: </a:t>
            </a:r>
          </a:p>
          <a:p>
            <a:pPr algn="l" rtl="0">
              <a:spcBef>
                <a:spcPct val="50000"/>
              </a:spcBef>
            </a:pPr>
            <a:r>
              <a:rPr lang="en-US" sz="2800" dirty="0"/>
              <a:t>Large, smooth, thin wall, </a:t>
            </a:r>
            <a:r>
              <a:rPr lang="en-US" sz="2800" dirty="0" err="1"/>
              <a:t>septate</a:t>
            </a:r>
            <a:r>
              <a:rPr lang="en-US" sz="2800" dirty="0"/>
              <a:t>, pencil-shaped</a:t>
            </a:r>
          </a:p>
        </p:txBody>
      </p:sp>
      <p:pic>
        <p:nvPicPr>
          <p:cNvPr id="9" name="Picture 7" descr="C:\WINDOWS\TEMP\\msotw9_temp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060848"/>
            <a:ext cx="3200400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 bwMode="auto">
          <a:xfrm>
            <a:off x="683568" y="5157192"/>
            <a:ext cx="3528392" cy="1296144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Microsporum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Thick wall spindle shape 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multicellular</a:t>
            </a:r>
            <a:endParaRPr kumimoji="0" lang="ar-JO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hlink"/>
          </a:solidFill>
        </p:spPr>
        <p:txBody>
          <a:bodyPr/>
          <a:lstStyle/>
          <a:p>
            <a:r>
              <a:rPr lang="en-US"/>
              <a:t>Epidermophyton floccosum</a:t>
            </a:r>
          </a:p>
        </p:txBody>
      </p:sp>
      <p:pic>
        <p:nvPicPr>
          <p:cNvPr id="28679" name="Picture 7" descr="C:\WINDOWS\TEMP\\msotw9_temp0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563888" y="1981200"/>
            <a:ext cx="5046712" cy="2895600"/>
          </a:xfrm>
          <a:noFill/>
          <a:ln/>
        </p:spPr>
      </p:pic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771800" y="5029200"/>
            <a:ext cx="5915000" cy="138499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</a:pPr>
            <a:r>
              <a:rPr lang="en-US" sz="2800" dirty="0"/>
              <a:t>Bifurcated </a:t>
            </a:r>
            <a:r>
              <a:rPr lang="en-US" sz="2800" dirty="0" err="1"/>
              <a:t>hyphae</a:t>
            </a:r>
            <a:r>
              <a:rPr lang="en-US" sz="2800" dirty="0"/>
              <a:t> with multiple, smooth, club shaped </a:t>
            </a:r>
            <a:r>
              <a:rPr lang="en-US" sz="2800" dirty="0" err="1"/>
              <a:t>macroconidia</a:t>
            </a:r>
            <a:r>
              <a:rPr lang="en-US" sz="2800" dirty="0"/>
              <a:t> (2-4 cells)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1C488-9FDE-43EE-B548-6ED7A5C12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E129D8-37F4-42FF-A7C4-173E1C8C83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838" t="19185" r="67325" b="21987"/>
          <a:stretch/>
        </p:blipFill>
        <p:spPr>
          <a:xfrm>
            <a:off x="611553" y="2138508"/>
            <a:ext cx="2967444" cy="42976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7104B9D-2357-40F5-9AB9-19B79837D8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862" t="14983" r="20864" b="14983"/>
          <a:stretch/>
        </p:blipFill>
        <p:spPr>
          <a:xfrm>
            <a:off x="3888904" y="2238400"/>
            <a:ext cx="525509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8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858CB5-709F-4EC2-B0E6-B79C7AE86E4E}" type="slidenum">
              <a:rPr lang="ar-EG"/>
              <a:pPr>
                <a:defRPr/>
              </a:pPr>
              <a:t>15</a:t>
            </a:fld>
            <a:endParaRPr lang="ar-EG"/>
          </a:p>
        </p:txBody>
      </p:sp>
      <p:pic>
        <p:nvPicPr>
          <p:cNvPr id="19460" name="Picture 6" descr="199443492_b8e87c03d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313"/>
            <a:ext cx="2928937" cy="26431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461" name="Picture 2" descr="C:\Users\Matrix\Downloads\candida alb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75" y="214313"/>
            <a:ext cx="257175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3" descr="C:\Users\Matrix\Downloads\candida alb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8" y="3357563"/>
            <a:ext cx="271462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Users\Matrix\Downloads\candida alb 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286124"/>
            <a:ext cx="2143140" cy="2928958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</p:pic>
      <p:pic>
        <p:nvPicPr>
          <p:cNvPr id="19465" name="Picture 11" descr="Paronych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38" y="214313"/>
            <a:ext cx="2571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685800" y="381000"/>
            <a:ext cx="8001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 rtl="0"/>
            <a:r>
              <a:rPr lang="en-US" altLang="zh-CN" sz="3600" b="1" dirty="0">
                <a:solidFill>
                  <a:srgbClr val="002060"/>
                </a:solidFill>
                <a:ea typeface="SimSun" pitchFamily="2" charset="-122"/>
              </a:rPr>
              <a:t>Candida finger web erosion</a:t>
            </a:r>
            <a:r>
              <a:rPr lang="zh-CN" altLang="en-US" sz="2800" b="1" dirty="0">
                <a:solidFill>
                  <a:srgbClr val="002060"/>
                </a:solidFill>
                <a:ea typeface="SimSun" pitchFamily="2" charset="-122"/>
              </a:rPr>
              <a:t>：</a:t>
            </a:r>
            <a:r>
              <a:rPr lang="en-US" altLang="zh-CN" sz="2800" b="1" dirty="0">
                <a:solidFill>
                  <a:srgbClr val="002060"/>
                </a:solidFill>
                <a:ea typeface="SimSun" pitchFamily="2" charset="-122"/>
              </a:rPr>
              <a:t>related to  fatness , occupation etc.</a:t>
            </a:r>
          </a:p>
        </p:txBody>
      </p:sp>
      <p:pic>
        <p:nvPicPr>
          <p:cNvPr id="38915" name="Picture 3" descr="p-8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43050"/>
            <a:ext cx="8001000" cy="511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trix\Downloads\230px-Madura_foot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0"/>
            <a:ext cx="4643438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5" descr="C:\Users\Matrix\Downloads\madurella.jpg"/>
          <p:cNvPicPr>
            <a:picLocks noChangeAspect="1" noChangeArrowheads="1"/>
          </p:cNvPicPr>
          <p:nvPr/>
        </p:nvPicPr>
        <p:blipFill>
          <a:blip r:embed="rId3" cstate="print"/>
          <a:srcRect l="3703" t="4651" r="1852" b="20930"/>
          <a:stretch>
            <a:fillRect/>
          </a:stretch>
        </p:blipFill>
        <p:spPr bwMode="auto">
          <a:xfrm>
            <a:off x="5000625" y="3500438"/>
            <a:ext cx="38576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TextBox 8"/>
          <p:cNvSpPr txBox="1">
            <a:spLocks noChangeArrowheads="1"/>
          </p:cNvSpPr>
          <p:nvPr/>
        </p:nvSpPr>
        <p:spPr bwMode="auto">
          <a:xfrm>
            <a:off x="3500438" y="2928938"/>
            <a:ext cx="214312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n-US" sz="2000" b="1" dirty="0">
                <a:solidFill>
                  <a:srgbClr val="002060"/>
                </a:solidFill>
              </a:rPr>
              <a:t>Madura foot</a:t>
            </a:r>
            <a:endParaRPr lang="ar-EG" sz="2000" b="1" dirty="0">
              <a:solidFill>
                <a:srgbClr val="002060"/>
              </a:solidFill>
            </a:endParaRPr>
          </a:p>
        </p:txBody>
      </p:sp>
      <p:sp>
        <p:nvSpPr>
          <p:cNvPr id="24586" name="TextBox 14"/>
          <p:cNvSpPr txBox="1">
            <a:spLocks noChangeArrowheads="1"/>
          </p:cNvSpPr>
          <p:nvPr/>
        </p:nvSpPr>
        <p:spPr bwMode="auto">
          <a:xfrm>
            <a:off x="5214938" y="5929313"/>
            <a:ext cx="3357562" cy="64611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>
              <a:defRPr/>
            </a:pP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Madurella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mycetomatis</a:t>
            </a:r>
            <a:r>
              <a:rPr lang="en-US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with intercalary </a:t>
            </a:r>
            <a:r>
              <a:rPr lang="en-US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chlamydospores</a:t>
            </a:r>
            <a:endParaRPr lang="ar-EG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67FF61-4D04-42D3-B632-2883AF318DF3}" type="slidenum">
              <a:rPr lang="ar-EG"/>
              <a:pPr>
                <a:defRPr/>
              </a:pPr>
              <a:t>17</a:t>
            </a:fld>
            <a:endParaRPr lang="ar-EG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14568" t="59499" r="71257" b="13817"/>
          <a:stretch/>
        </p:blipFill>
        <p:spPr>
          <a:xfrm>
            <a:off x="1294656" y="3655382"/>
            <a:ext cx="2592288" cy="2744986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dirty="0"/>
              <a:t>The End</a:t>
            </a:r>
            <a:endParaRPr lang="ar-JO" sz="9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23702"/>
            <a:ext cx="7772400" cy="1224135"/>
          </a:xfrm>
        </p:spPr>
        <p:txBody>
          <a:bodyPr>
            <a:normAutofit/>
          </a:bodyPr>
          <a:lstStyle/>
          <a:p>
            <a:pPr rtl="0"/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7848872" cy="4680520"/>
          </a:xfrm>
        </p:spPr>
        <p:txBody>
          <a:bodyPr>
            <a:normAutofit/>
          </a:bodyPr>
          <a:lstStyle/>
          <a:p>
            <a:pPr algn="l" rtl="0">
              <a:buFont typeface="Arial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5" descr="136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93664"/>
            <a:ext cx="5652120" cy="3070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AU"/>
              <a:t>350</a:t>
            </a:r>
          </a:p>
        </p:txBody>
      </p:sp>
      <p:pic>
        <p:nvPicPr>
          <p:cNvPr id="21507" name="Picture 4" descr="C:\Documents\Kaminski\Low Res Images\3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15888"/>
            <a:ext cx="525780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445.jpg                                                        0000B854Macintosh HD                   ABA78158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9025" y="0"/>
            <a:ext cx="47863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>
              <a:defRPr/>
            </a:pPr>
            <a:endParaRPr lang="ar-EG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6C480E-6BE2-4764-9368-D2257E7D95D5}" type="slidenum">
              <a:rPr lang="ar-EG" smtClean="0"/>
              <a:pPr>
                <a:defRPr/>
              </a:pPr>
              <a:t>5</a:t>
            </a:fld>
            <a:endParaRPr lang="ar-EG"/>
          </a:p>
        </p:txBody>
      </p:sp>
      <p:pic>
        <p:nvPicPr>
          <p:cNvPr id="8196" name="Picture 2" descr="http://missinglink.ucsf.edu/lm/DermatologyGlossary/img/Dermatology%20Glossary/Glossary%20Clinical%20Images/KOHtineaversicol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785813"/>
            <a:ext cx="7572375" cy="350043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85813" y="4714875"/>
            <a:ext cx="7715250" cy="12001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l" rtl="0">
              <a:defRPr/>
            </a:pP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Malassezia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furfur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lipophilic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yeast showing short thick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septate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hyphae</a:t>
            </a: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and clusters of budding yeast cells.  </a:t>
            </a:r>
            <a:r>
              <a:rPr lang="en-US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312" t="40407" r="32996" b="16636"/>
          <a:stretch/>
        </p:blipFill>
        <p:spPr>
          <a:xfrm>
            <a:off x="179512" y="1700808"/>
            <a:ext cx="3749038" cy="2468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530" y="1052736"/>
            <a:ext cx="4381500" cy="3543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725144"/>
            <a:ext cx="3371850" cy="23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37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86125" y="428625"/>
            <a:ext cx="2571750" cy="5238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Clinical forms</a:t>
            </a:r>
          </a:p>
        </p:txBody>
      </p:sp>
      <p:cxnSp>
        <p:nvCxnSpPr>
          <p:cNvPr id="6" name="Straight Connector 5"/>
          <p:cNvCxnSpPr/>
          <p:nvPr/>
        </p:nvCxnSpPr>
        <p:spPr>
          <a:xfrm rot="5400000">
            <a:off x="4214019" y="1213644"/>
            <a:ext cx="285750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10800000">
            <a:off x="1143000" y="1357313"/>
            <a:ext cx="3143250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86250" y="1357313"/>
            <a:ext cx="3571875" cy="158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5400000">
            <a:off x="1000919" y="149939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>
            <a:off x="3072607" y="1499394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5287169" y="149939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>
            <a:off x="7716044" y="1499394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14313" y="1714500"/>
            <a:ext cx="1928812" cy="708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pedis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or Athlete’s foot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0" y="1714500"/>
            <a:ext cx="2000250" cy="7080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corporis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&amp;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cruris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643438" y="1785938"/>
            <a:ext cx="1785937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capitis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786563" y="1785938"/>
            <a:ext cx="2143125" cy="4000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l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Tinea</a:t>
            </a:r>
            <a:r>
              <a:rPr lang="en-US" sz="2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unguinum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 rot="5400000">
            <a:off x="893763" y="2749550"/>
            <a:ext cx="357188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57188" y="3071813"/>
            <a:ext cx="1428750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Toes web 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rot="5400000">
            <a:off x="2929731" y="2785269"/>
            <a:ext cx="428625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86000" y="3071813"/>
            <a:ext cx="1928813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Body &amp; groin area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 rot="5400000">
            <a:off x="5287169" y="2428081"/>
            <a:ext cx="285750" cy="1588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929188" y="2714625"/>
            <a:ext cx="928687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Head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 rot="5400000">
            <a:off x="7644607" y="2428081"/>
            <a:ext cx="285750" cy="158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286625" y="2714625"/>
            <a:ext cx="857250" cy="4000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Nail</a:t>
            </a:r>
          </a:p>
        </p:txBody>
      </p:sp>
      <p:pic>
        <p:nvPicPr>
          <p:cNvPr id="12310" name="Picture 7" descr="246826_E3399"/>
          <p:cNvPicPr>
            <a:picLocks noChangeAspect="1" noChangeArrowheads="1"/>
          </p:cNvPicPr>
          <p:nvPr/>
        </p:nvPicPr>
        <p:blipFill>
          <a:blip r:embed="rId3" cstate="print"/>
          <a:srcRect b="13889"/>
          <a:stretch>
            <a:fillRect/>
          </a:stretch>
        </p:blipFill>
        <p:spPr bwMode="auto">
          <a:xfrm>
            <a:off x="0" y="3786188"/>
            <a:ext cx="21431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1" name="Picture 8" descr="r01001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63" y="3929063"/>
            <a:ext cx="21431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2" name="Picture 5" descr="tcapitis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5" y="3643313"/>
            <a:ext cx="2214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13" name="Picture 13" descr="candida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473450"/>
            <a:ext cx="2087563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B4FF09-7596-419F-9065-37CE5FA924FD}" type="slidenum">
              <a:rPr lang="ar-EG"/>
              <a:pPr>
                <a:defRPr/>
              </a:pPr>
              <a:t>7</a:t>
            </a:fld>
            <a:endParaRPr lang="ar-EG"/>
          </a:p>
        </p:txBody>
      </p:sp>
    </p:spTree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7" descr="tinea_corporis_2_0402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38" y="714375"/>
            <a:ext cx="309086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060A09-7020-495A-A5C5-BD220BDAA312}" type="slidenum">
              <a:rPr lang="ar-EG"/>
              <a:pPr>
                <a:defRPr/>
              </a:pPr>
              <a:t>8</a:t>
            </a:fld>
            <a:endParaRPr lang="ar-EG"/>
          </a:p>
        </p:txBody>
      </p:sp>
      <p:sp>
        <p:nvSpPr>
          <p:cNvPr id="7" name="TextBox 6"/>
          <p:cNvSpPr txBox="1"/>
          <p:nvPr/>
        </p:nvSpPr>
        <p:spPr>
          <a:xfrm>
            <a:off x="6215063" y="5643563"/>
            <a:ext cx="2571750" cy="46196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algn="ctr" rtl="0">
              <a:defRPr/>
            </a:pPr>
            <a:r>
              <a:rPr lang="en-US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Ring like lesion</a:t>
            </a:r>
            <a:endParaRPr lang="ar-EG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15_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57200"/>
            <a:ext cx="537051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371600" y="5410200"/>
            <a:ext cx="7620000" cy="1447800"/>
          </a:xfrm>
        </p:spPr>
        <p:txBody>
          <a:bodyPr/>
          <a:lstStyle/>
          <a:p>
            <a:pPr algn="l" rtl="0" eaLnBrk="1" hangingPunct="1"/>
            <a:r>
              <a:rPr lang="en-US" dirty="0" err="1">
                <a:solidFill>
                  <a:srgbClr val="002060"/>
                </a:solidFill>
              </a:rPr>
              <a:t>Tinea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pedis</a:t>
            </a:r>
            <a:r>
              <a:rPr lang="en-US" dirty="0">
                <a:solidFill>
                  <a:srgbClr val="002060"/>
                </a:solidFill>
              </a:rPr>
              <a:t> showing </a:t>
            </a:r>
            <a:r>
              <a:rPr lang="en-US" dirty="0" err="1">
                <a:solidFill>
                  <a:srgbClr val="002060"/>
                </a:solidFill>
              </a:rPr>
              <a:t>interdigital</a:t>
            </a:r>
            <a:r>
              <a:rPr lang="en-US" dirty="0">
                <a:solidFill>
                  <a:srgbClr val="002060"/>
                </a:solidFill>
              </a:rPr>
              <a:t> scalping</a:t>
            </a:r>
          </a:p>
          <a:p>
            <a:pPr algn="l" rtl="0" eaLnBrk="1" hangingPunct="1"/>
            <a:r>
              <a:rPr lang="en-US" i="1" dirty="0">
                <a:solidFill>
                  <a:srgbClr val="002060"/>
                </a:solidFill>
              </a:rPr>
              <a:t>T. </a:t>
            </a:r>
            <a:r>
              <a:rPr lang="en-US" i="1" dirty="0" err="1">
                <a:solidFill>
                  <a:srgbClr val="002060"/>
                </a:solidFill>
              </a:rPr>
              <a:t>mentagrophytes</a:t>
            </a:r>
            <a:endParaRPr lang="en-US" i="1" dirty="0">
              <a:solidFill>
                <a:srgbClr val="002060"/>
              </a:solidFill>
            </a:endParaRPr>
          </a:p>
          <a:p>
            <a:pPr algn="l" rtl="0" eaLnBrk="1" hangingPunct="1"/>
            <a:endParaRPr lang="en-US" dirty="0">
              <a:solidFill>
                <a:srgbClr val="002060"/>
              </a:solidFill>
            </a:endParaRPr>
          </a:p>
          <a:p>
            <a:pPr algn="l" rtl="0" eaLnBrk="1" hangingPunct="1">
              <a:buFont typeface="Wingdings" pitchFamily="2" charset="2"/>
              <a:buNone/>
            </a:pP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4E5D5E6FD0640B03A4C36A36CCC48" ma:contentTypeVersion="2" ma:contentTypeDescription="Create a new document." ma:contentTypeScope="" ma:versionID="0a261ae55af15d1f4d425a45099986ed">
  <xsd:schema xmlns:xsd="http://www.w3.org/2001/XMLSchema" xmlns:xs="http://www.w3.org/2001/XMLSchema" xmlns:p="http://schemas.microsoft.com/office/2006/metadata/properties" xmlns:ns2="f813cc38-748d-45e5-8a1e-18a9340b0733" targetNamespace="http://schemas.microsoft.com/office/2006/metadata/properties" ma:root="true" ma:fieldsID="3219db038919e52e4afa6beb8faee7ee" ns2:_="">
    <xsd:import namespace="f813cc38-748d-45e5-8a1e-18a9340b0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3cc38-748d-45e5-8a1e-18a9340b07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23A271-C151-4C3B-B41F-B309C5C2B1B0}">
  <ds:schemaRefs>
    <ds:schemaRef ds:uri="http://schemas.microsoft.com/office/2006/metadata/properties"/>
    <ds:schemaRef ds:uri="http://www.w3.org/2000/xmlns/"/>
  </ds:schemaRefs>
</ds:datastoreItem>
</file>

<file path=customXml/itemProps2.xml><?xml version="1.0" encoding="utf-8"?>
<ds:datastoreItem xmlns:ds="http://schemas.openxmlformats.org/officeDocument/2006/customXml" ds:itemID="{3E5A010B-09D2-4934-B36C-7665B828FC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761AB99-8719-498E-B464-938EE5D38E35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13cc38-748d-45e5-8a1e-18a9340b073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148</Words>
  <Application>Microsoft Office PowerPoint</Application>
  <PresentationFormat>عرض على الشاشة (4:3)</PresentationFormat>
  <Paragraphs>41</Paragraphs>
  <Slides>18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  LAB. Skin - Fungal infections</vt:lpstr>
      <vt:lpstr>عرض تقديمي في PowerPoint</vt:lpstr>
      <vt:lpstr>350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Microsporum and Trichophyton species</vt:lpstr>
      <vt:lpstr>Epidermophyton floccosum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Fungal infections of skin and subcutaneous tissue</dc:title>
  <dc:creator>Admin</dc:creator>
  <cp:lastModifiedBy>Ahmad Maaitah</cp:lastModifiedBy>
  <cp:revision>37</cp:revision>
  <dcterms:created xsi:type="dcterms:W3CDTF">2017-01-31T22:55:42Z</dcterms:created>
  <dcterms:modified xsi:type="dcterms:W3CDTF">2021-03-07T10:34:57Z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0x010100EA44E5D5E6FD0640B03A4C36A36CCC48</vt:lpwstr>
  </property>
</Properties>
</file>