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58" r:id="rId3"/>
    <p:sldId id="259" r:id="rId4"/>
    <p:sldId id="260" r:id="rId5"/>
    <p:sldId id="261" r:id="rId6"/>
    <p:sldId id="262" r:id="rId7"/>
    <p:sldId id="263" r:id="rId8"/>
    <p:sldId id="264" r:id="rId9"/>
    <p:sldId id="266" r:id="rId10"/>
    <p:sldId id="267" r:id="rId11"/>
    <p:sldId id="288" r:id="rId12"/>
    <p:sldId id="268" r:id="rId13"/>
    <p:sldId id="269" r:id="rId14"/>
    <p:sldId id="271" r:id="rId15"/>
    <p:sldId id="274" r:id="rId16"/>
    <p:sldId id="275" r:id="rId17"/>
    <p:sldId id="276" r:id="rId18"/>
    <p:sldId id="278" r:id="rId19"/>
    <p:sldId id="279" r:id="rId20"/>
    <p:sldId id="280" r:id="rId21"/>
    <p:sldId id="281" r:id="rId22"/>
    <p:sldId id="283" r:id="rId23"/>
    <p:sldId id="284" r:id="rId24"/>
    <p:sldId id="285" r:id="rId25"/>
    <p:sldId id="28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7D885E-8CED-472C-987B-610627D2BF93}" type="datetimeFigureOut">
              <a:rPr lang="en-MY" smtClean="0"/>
              <a:t>22/11/2020</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268EB7-C2A9-4FF2-89B5-7F662E132783}" type="slidenum">
              <a:rPr lang="en-MY" smtClean="0"/>
              <a:t>‹#›</a:t>
            </a:fld>
            <a:endParaRPr lang="en-MY"/>
          </a:p>
        </p:txBody>
      </p:sp>
    </p:spTree>
    <p:extLst>
      <p:ext uri="{BB962C8B-B14F-4D97-AF65-F5344CB8AC3E}">
        <p14:creationId xmlns:p14="http://schemas.microsoft.com/office/powerpoint/2010/main" val="3033686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MY"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1860433D-733E-4882-8C12-E18A9E7FDF9B}" type="slidenum">
              <a:rPr lang="en-MY" smtClean="0"/>
              <a:pPr eaLnBrk="1" hangingPunct="1"/>
              <a:t>12</a:t>
            </a:fld>
            <a:endParaRPr lang="en-MY"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MY"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1CA8C237-043A-4EA3-9980-51F1841726B2}" type="slidenum">
              <a:rPr lang="en-MY" smtClean="0"/>
              <a:pPr eaLnBrk="1" hangingPunct="1"/>
              <a:t>22</a:t>
            </a:fld>
            <a:endParaRPr lang="en-MY"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MY"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BC3455BB-E58F-4FAD-94F5-145A476DBF07}" type="slidenum">
              <a:rPr lang="en-MY" smtClean="0"/>
              <a:pPr eaLnBrk="1" hangingPunct="1"/>
              <a:t>25</a:t>
            </a:fld>
            <a:endParaRPr lang="en-MY"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8ACCE0AB-5DFB-4A08-8D9B-B98B30E15284}" type="datetimeFigureOut">
              <a:rPr lang="en-MY" smtClean="0"/>
              <a:t>22/11/2020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998428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8ACCE0AB-5DFB-4A08-8D9B-B98B30E15284}" type="datetimeFigureOut">
              <a:rPr lang="en-MY" smtClean="0"/>
              <a:t>22/11/2020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654617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8ACCE0AB-5DFB-4A08-8D9B-B98B30E15284}" type="datetimeFigureOut">
              <a:rPr lang="en-MY" smtClean="0"/>
              <a:t>22/11/2020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2516515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8ACCE0AB-5DFB-4A08-8D9B-B98B30E15284}" type="datetimeFigureOut">
              <a:rPr lang="en-MY" smtClean="0"/>
              <a:t>22/11/2020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3920921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CCE0AB-5DFB-4A08-8D9B-B98B30E15284}" type="datetimeFigureOut">
              <a:rPr lang="en-MY" smtClean="0"/>
              <a:t>22/11/2020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1504748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8ACCE0AB-5DFB-4A08-8D9B-B98B30E15284}" type="datetimeFigureOut">
              <a:rPr lang="en-MY" smtClean="0"/>
              <a:t>22/11/2020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1537078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8ACCE0AB-5DFB-4A08-8D9B-B98B30E15284}" type="datetimeFigureOut">
              <a:rPr lang="en-MY" smtClean="0"/>
              <a:t>22/11/2020</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2293804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8ACCE0AB-5DFB-4A08-8D9B-B98B30E15284}" type="datetimeFigureOut">
              <a:rPr lang="en-MY" smtClean="0"/>
              <a:t>22/11/2020</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3467811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CCE0AB-5DFB-4A08-8D9B-B98B30E15284}" type="datetimeFigureOut">
              <a:rPr lang="en-MY" smtClean="0"/>
              <a:t>22/11/2020</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3842126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CCE0AB-5DFB-4A08-8D9B-B98B30E15284}" type="datetimeFigureOut">
              <a:rPr lang="en-MY" smtClean="0"/>
              <a:t>22/11/2020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4163837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CCE0AB-5DFB-4A08-8D9B-B98B30E15284}" type="datetimeFigureOut">
              <a:rPr lang="en-MY" smtClean="0"/>
              <a:t>22/11/2020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25373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CE0AB-5DFB-4A08-8D9B-B98B30E15284}" type="datetimeFigureOut">
              <a:rPr lang="en-MY" smtClean="0"/>
              <a:t>22/11/2020</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143994-F673-44CD-A14E-09D8C159BFCF}" type="slidenum">
              <a:rPr lang="en-MY" smtClean="0"/>
              <a:t>‹#›</a:t>
            </a:fld>
            <a:endParaRPr lang="en-MY"/>
          </a:p>
        </p:txBody>
      </p:sp>
    </p:spTree>
    <p:extLst>
      <p:ext uri="{BB962C8B-B14F-4D97-AF65-F5344CB8AC3E}">
        <p14:creationId xmlns:p14="http://schemas.microsoft.com/office/powerpoint/2010/main" val="2023506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ncbi.nlm.nih.gov/pmc/articles/PMC5818934/#B90"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D5F747F1-74C2-4934-90D2-107B67994E07}" type="slidenum">
              <a:rPr lang="ar-SA" smtClean="0"/>
              <a:pPr eaLnBrk="1" hangingPunct="1"/>
              <a:t>1</a:t>
            </a:fld>
            <a:endParaRPr lang="en-US" smtClean="0"/>
          </a:p>
        </p:txBody>
      </p:sp>
      <p:sp>
        <p:nvSpPr>
          <p:cNvPr id="25603" name="Rectangle 2"/>
          <p:cNvSpPr>
            <a:spLocks noChangeArrowheads="1"/>
          </p:cNvSpPr>
          <p:nvPr/>
        </p:nvSpPr>
        <p:spPr bwMode="auto">
          <a:xfrm>
            <a:off x="1991838" y="2487543"/>
            <a:ext cx="5183782" cy="707886"/>
          </a:xfrm>
          <a:prstGeom prst="rect">
            <a:avLst/>
          </a:prstGeom>
          <a:gradFill rotWithShape="0">
            <a:gsLst>
              <a:gs pos="0">
                <a:srgbClr val="DDEBCF"/>
              </a:gs>
              <a:gs pos="100000">
                <a:srgbClr val="156B13"/>
              </a:gs>
            </a:gsLst>
            <a:lin ang="5400000"/>
          </a:gradFill>
          <a:ln>
            <a:noFill/>
          </a:ln>
        </p:spPr>
        <p:txBody>
          <a:bodyPr>
            <a:spAutoFit/>
          </a:bodyPr>
          <a:lstStyle/>
          <a:p>
            <a:pPr>
              <a:defRPr/>
            </a:pPr>
            <a:r>
              <a:rPr lang="en-MY" sz="40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HEPATITIS    D</a:t>
            </a:r>
          </a:p>
        </p:txBody>
      </p:sp>
      <p:pic>
        <p:nvPicPr>
          <p:cNvPr id="2253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9915" y="3208150"/>
            <a:ext cx="128905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259632" y="4437112"/>
            <a:ext cx="6157198" cy="584775"/>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nl-NL" sz="3200"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charset="0"/>
                <a:cs typeface="Arial" charset="0"/>
              </a:rPr>
              <a:t>Prof  DR. Waqar Al – Kubaisy</a:t>
            </a:r>
            <a:r>
              <a:rPr lang="nl-NL"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charset="0"/>
                <a:cs typeface="Arial" charset="0"/>
              </a:rPr>
              <a:t> </a:t>
            </a:r>
            <a:endParaRPr lang="en-MY"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Arial" charset="0"/>
            </a:endParaRPr>
          </a:p>
        </p:txBody>
      </p:sp>
      <p:sp>
        <p:nvSpPr>
          <p:cNvPr id="6" name="Rectangle 5"/>
          <p:cNvSpPr/>
          <p:nvPr/>
        </p:nvSpPr>
        <p:spPr>
          <a:xfrm>
            <a:off x="3063212" y="5517232"/>
            <a:ext cx="2156859" cy="400110"/>
          </a:xfrm>
          <a:prstGeom prst="rect">
            <a:avLst/>
          </a:prstGeom>
        </p:spPr>
        <p:txBody>
          <a:bodyPr wrap="square">
            <a:spAutoFit/>
          </a:bodyPr>
          <a:lstStyle/>
          <a:p>
            <a:r>
              <a:rPr lang="en-MY" sz="2000" b="1" dirty="0" smtClean="0"/>
              <a:t>23  </a:t>
            </a:r>
            <a:r>
              <a:rPr lang="en-MY" sz="2000" b="1" dirty="0"/>
              <a:t>Oct. 2020</a:t>
            </a:r>
          </a:p>
        </p:txBody>
      </p:sp>
      <p:sp>
        <p:nvSpPr>
          <p:cNvPr id="7" name="WordArt 6"/>
          <p:cNvSpPr>
            <a:spLocks noChangeArrowheads="1" noChangeShapeType="1" noTextEdit="1"/>
          </p:cNvSpPr>
          <p:nvPr/>
        </p:nvSpPr>
        <p:spPr bwMode="auto">
          <a:xfrm>
            <a:off x="971600" y="333375"/>
            <a:ext cx="7488188" cy="1583457"/>
          </a:xfrm>
          <a:prstGeom prst="rect">
            <a:avLst/>
          </a:prstGeom>
        </p:spPr>
        <p:txBody>
          <a:bodyPr wrap="none" fromWordArt="1">
            <a:prstTxWarp prst="textFadeUp">
              <a:avLst>
                <a:gd name="adj" fmla="val 9991"/>
              </a:avLst>
            </a:prstTxWarp>
          </a:bodyPr>
          <a:lstStyle/>
          <a:p>
            <a:pPr algn="ctr" rtl="1"/>
            <a:r>
              <a:rPr lang="ar-AE" sz="3600" kern="10" dirty="0">
                <a:ln w="12700">
                  <a:solidFill>
                    <a:srgbClr val="B2B2B2"/>
                  </a:solidFill>
                  <a:round/>
                  <a:headEnd/>
                  <a:tailEnd/>
                </a:ln>
                <a:solidFill>
                  <a:srgbClr val="FFC000"/>
                </a:solidFill>
                <a:effectLst>
                  <a:outerShdw dist="35921" dir="2700000" sy="50000" rotWithShape="0">
                    <a:srgbClr val="875B0D">
                      <a:alpha val="70000"/>
                    </a:srgbClr>
                  </a:outerShdw>
                </a:effectLst>
                <a:latin typeface="+mj-lt"/>
                <a:cs typeface="Arial"/>
              </a:rPr>
              <a:t>بِسْمِ اللّهِ الرَّحْمَنِ الرَّحِيمِ </a:t>
            </a:r>
            <a:endParaRPr lang="en-MY" sz="3600" kern="10" dirty="0">
              <a:ln w="12700">
                <a:solidFill>
                  <a:srgbClr val="B2B2B2"/>
                </a:solidFill>
                <a:round/>
                <a:headEnd/>
                <a:tailEnd/>
              </a:ln>
              <a:solidFill>
                <a:srgbClr val="FFC000"/>
              </a:solidFill>
              <a:effectLst>
                <a:outerShdw dist="35921" dir="2700000" sy="50000" rotWithShape="0">
                  <a:srgbClr val="875B0D">
                    <a:alpha val="70000"/>
                  </a:srgbClr>
                </a:outerShdw>
              </a:effectLst>
              <a:latin typeface="+mj-lt"/>
              <a:cs typeface="Arial"/>
            </a:endParaRPr>
          </a:p>
        </p:txBody>
      </p:sp>
    </p:spTree>
    <p:extLst>
      <p:ext uri="{BB962C8B-B14F-4D97-AF65-F5344CB8AC3E}">
        <p14:creationId xmlns:p14="http://schemas.microsoft.com/office/powerpoint/2010/main" val="30656363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A60C8D37-5307-4B91-8FD3-7A3B3213F797}" type="slidenum">
              <a:rPr lang="ar-SA" smtClean="0"/>
              <a:pPr eaLnBrk="1" hangingPunct="1"/>
              <a:t>10</a:t>
            </a:fld>
            <a:endParaRPr lang="en-US" smtClean="0"/>
          </a:p>
        </p:txBody>
      </p:sp>
      <p:sp>
        <p:nvSpPr>
          <p:cNvPr id="31747" name="Rectangle 5"/>
          <p:cNvSpPr>
            <a:spLocks noChangeArrowheads="1"/>
          </p:cNvSpPr>
          <p:nvPr/>
        </p:nvSpPr>
        <p:spPr bwMode="auto">
          <a:xfrm>
            <a:off x="107950" y="115888"/>
            <a:ext cx="8856663"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lgn="ctr">
              <a:buFont typeface="Wingdings" pitchFamily="2" charset="2"/>
              <a:buChar char="v"/>
            </a:pPr>
            <a:r>
              <a:rPr lang="en-MY" sz="2400" b="1" dirty="0">
                <a:solidFill>
                  <a:srgbClr val="FF0000"/>
                </a:solidFill>
                <a:latin typeface="Times New Roman" pitchFamily="18" charset="0"/>
                <a:cs typeface="Times New Roman" pitchFamily="18" charset="0"/>
              </a:rPr>
              <a:t>Hepatitis  E virus </a:t>
            </a:r>
          </a:p>
          <a:p>
            <a:pPr marL="342900" indent="-342900">
              <a:buFont typeface="Wingdings" pitchFamily="2" charset="2"/>
              <a:buChar char="v"/>
            </a:pPr>
            <a:r>
              <a:rPr lang="en-MY" sz="2200" dirty="0">
                <a:latin typeface="Times New Roman" pitchFamily="18" charset="0"/>
                <a:cs typeface="Times New Roman" pitchFamily="18" charset="0"/>
              </a:rPr>
              <a:t>HEV is </a:t>
            </a:r>
            <a:r>
              <a:rPr lang="en-MY" sz="2200" b="1" dirty="0">
                <a:solidFill>
                  <a:srgbClr val="FF0000"/>
                </a:solidFill>
                <a:latin typeface="Times New Roman" pitchFamily="18" charset="0"/>
                <a:cs typeface="Times New Roman" pitchFamily="18" charset="0"/>
              </a:rPr>
              <a:t>RNA virus </a:t>
            </a:r>
            <a:r>
              <a:rPr lang="en-MY" sz="2200" dirty="0">
                <a:latin typeface="Times New Roman" pitchFamily="18" charset="0"/>
                <a:cs typeface="Times New Roman" pitchFamily="18" charset="0"/>
              </a:rPr>
              <a:t>with </a:t>
            </a:r>
            <a:r>
              <a:rPr lang="en-MY" sz="2200" b="1" dirty="0">
                <a:solidFill>
                  <a:srgbClr val="FF0000"/>
                </a:solidFill>
                <a:latin typeface="Times New Roman" pitchFamily="18" charset="0"/>
                <a:cs typeface="Times New Roman" pitchFamily="18" charset="0"/>
              </a:rPr>
              <a:t>4 genotypes </a:t>
            </a:r>
            <a:r>
              <a:rPr lang="en-MY" sz="2200" dirty="0">
                <a:latin typeface="Times New Roman" pitchFamily="18" charset="0"/>
                <a:cs typeface="Times New Roman" pitchFamily="18" charset="0"/>
              </a:rPr>
              <a:t>(</a:t>
            </a:r>
            <a:r>
              <a:rPr lang="en-MY" sz="2200" b="1" dirty="0">
                <a:latin typeface="Times New Roman" pitchFamily="18" charset="0"/>
                <a:cs typeface="Times New Roman" pitchFamily="18" charset="0"/>
              </a:rPr>
              <a:t>type 1, 2, 3 &amp; 4</a:t>
            </a:r>
            <a:r>
              <a:rPr lang="en-MY" sz="2200" dirty="0">
                <a:latin typeface="Times New Roman" pitchFamily="18" charset="0"/>
                <a:cs typeface="Times New Roman" pitchFamily="18" charset="0"/>
              </a:rPr>
              <a:t>). </a:t>
            </a:r>
          </a:p>
          <a:p>
            <a:pPr marL="342900" indent="-342900">
              <a:buFont typeface="Wingdings" pitchFamily="2" charset="2"/>
              <a:buChar char="v"/>
            </a:pPr>
            <a:r>
              <a:rPr lang="en-MY" sz="2200" dirty="0">
                <a:latin typeface="Times New Roman" pitchFamily="18" charset="0"/>
                <a:cs typeface="Times New Roman" pitchFamily="18" charset="0"/>
              </a:rPr>
              <a:t>HEV is found worldwide and </a:t>
            </a:r>
          </a:p>
          <a:p>
            <a:pPr marL="342900" indent="-342900">
              <a:buFont typeface="Wingdings" pitchFamily="2" charset="2"/>
              <a:buChar char="ü"/>
            </a:pPr>
            <a:r>
              <a:rPr lang="en-MY" sz="2200" b="1" dirty="0">
                <a:latin typeface="Times New Roman" pitchFamily="18" charset="0"/>
                <a:cs typeface="Times New Roman" pitchFamily="18" charset="0"/>
              </a:rPr>
              <a:t>Different genotypes of the HEV </a:t>
            </a:r>
            <a:r>
              <a:rPr lang="en-MY" sz="2200" dirty="0">
                <a:latin typeface="Times New Roman" pitchFamily="18" charset="0"/>
                <a:cs typeface="Times New Roman" pitchFamily="18" charset="0"/>
              </a:rPr>
              <a:t>determine </a:t>
            </a:r>
            <a:r>
              <a:rPr lang="en-MY" sz="2200" b="1" dirty="0">
                <a:latin typeface="Times New Roman" pitchFamily="18" charset="0"/>
                <a:cs typeface="Times New Roman" pitchFamily="18" charset="0"/>
              </a:rPr>
              <a:t>differences in epidemiology</a:t>
            </a:r>
          </a:p>
          <a:p>
            <a:pPr marL="342900" indent="-342900" algn="ctr">
              <a:buFont typeface="Wingdings" pitchFamily="2" charset="2"/>
              <a:buChar char="ü"/>
            </a:pPr>
            <a:r>
              <a:rPr lang="en-MY" sz="2200" b="1" dirty="0">
                <a:solidFill>
                  <a:srgbClr val="0070C0"/>
                </a:solidFill>
                <a:latin typeface="Times New Roman" pitchFamily="18" charset="0"/>
                <a:cs typeface="Times New Roman" pitchFamily="18" charset="0"/>
              </a:rPr>
              <a:t>genotype 1 </a:t>
            </a:r>
            <a:r>
              <a:rPr lang="en-MY" sz="2200" dirty="0">
                <a:latin typeface="Times New Roman" pitchFamily="18" charset="0"/>
                <a:cs typeface="Times New Roman" pitchFamily="18" charset="0"/>
              </a:rPr>
              <a:t>is usually seen in </a:t>
            </a:r>
            <a:r>
              <a:rPr lang="en-MY" sz="2200" b="1" dirty="0">
                <a:solidFill>
                  <a:srgbClr val="FF0000"/>
                </a:solidFill>
                <a:latin typeface="Times New Roman" pitchFamily="18" charset="0"/>
                <a:cs typeface="Times New Roman" pitchFamily="18" charset="0"/>
              </a:rPr>
              <a:t>developing </a:t>
            </a:r>
            <a:r>
              <a:rPr lang="en-MY" sz="2200" dirty="0">
                <a:latin typeface="Times New Roman" pitchFamily="18" charset="0"/>
                <a:cs typeface="Times New Roman" pitchFamily="18" charset="0"/>
              </a:rPr>
              <a:t>countries and </a:t>
            </a:r>
          </a:p>
          <a:p>
            <a:pPr marL="342900" indent="-342900">
              <a:buFont typeface="Wingdings" pitchFamily="2" charset="2"/>
              <a:buChar char="ü"/>
            </a:pPr>
            <a:r>
              <a:rPr lang="en-MY" sz="2200" b="1" dirty="0">
                <a:solidFill>
                  <a:srgbClr val="FF0000"/>
                </a:solidFill>
                <a:latin typeface="Times New Roman" pitchFamily="18" charset="0"/>
                <a:cs typeface="Times New Roman" pitchFamily="18" charset="0"/>
              </a:rPr>
              <a:t>               Causes community-level outbreaks</a:t>
            </a:r>
            <a:r>
              <a:rPr lang="en-MY" sz="2200" b="1" dirty="0">
                <a:latin typeface="Times New Roman" pitchFamily="18" charset="0"/>
                <a:cs typeface="Times New Roman" pitchFamily="18" charset="0"/>
              </a:rPr>
              <a:t> while </a:t>
            </a:r>
          </a:p>
          <a:p>
            <a:pPr marL="342900" indent="-342900" algn="ctr">
              <a:buFont typeface="Wingdings" pitchFamily="2" charset="2"/>
              <a:buChar char="Ø"/>
            </a:pPr>
            <a:r>
              <a:rPr lang="en-MY" sz="2200" b="1" dirty="0">
                <a:solidFill>
                  <a:srgbClr val="002060"/>
                </a:solidFill>
                <a:latin typeface="Times New Roman" pitchFamily="18" charset="0"/>
                <a:cs typeface="Times New Roman" pitchFamily="18" charset="0"/>
              </a:rPr>
              <a:t>                </a:t>
            </a:r>
            <a:r>
              <a:rPr lang="en-MY" sz="2200" b="1" dirty="0">
                <a:solidFill>
                  <a:srgbClr val="0070C0"/>
                </a:solidFill>
                <a:latin typeface="Times New Roman" pitchFamily="18" charset="0"/>
                <a:cs typeface="Times New Roman" pitchFamily="18" charset="0"/>
              </a:rPr>
              <a:t>genotype 3 </a:t>
            </a:r>
            <a:r>
              <a:rPr lang="en-MY" sz="2200" dirty="0">
                <a:latin typeface="Times New Roman" pitchFamily="18" charset="0"/>
                <a:cs typeface="Times New Roman" pitchFamily="18" charset="0"/>
              </a:rPr>
              <a:t>is usually seen in the </a:t>
            </a:r>
            <a:r>
              <a:rPr lang="en-MY" sz="2200" b="1" dirty="0">
                <a:solidFill>
                  <a:srgbClr val="FF0000"/>
                </a:solidFill>
                <a:latin typeface="Times New Roman" pitchFamily="18" charset="0"/>
                <a:cs typeface="Times New Roman" pitchFamily="18" charset="0"/>
              </a:rPr>
              <a:t>developed</a:t>
            </a:r>
            <a:r>
              <a:rPr lang="en-MY" sz="2200" dirty="0">
                <a:latin typeface="Times New Roman" pitchFamily="18" charset="0"/>
                <a:cs typeface="Times New Roman" pitchFamily="18" charset="0"/>
              </a:rPr>
              <a:t> countries, and</a:t>
            </a:r>
          </a:p>
          <a:p>
            <a:pPr marL="342900" indent="-342900" algn="ctr">
              <a:buFont typeface="Wingdings" pitchFamily="2" charset="2"/>
              <a:buChar char="ü"/>
            </a:pPr>
            <a:r>
              <a:rPr lang="en-MY" sz="2200" dirty="0">
                <a:latin typeface="Times New Roman" pitchFamily="18" charset="0"/>
                <a:cs typeface="Times New Roman" pitchFamily="18" charset="0"/>
              </a:rPr>
              <a:t>                   </a:t>
            </a:r>
            <a:r>
              <a:rPr lang="en-MY" sz="2200" b="1" dirty="0">
                <a:solidFill>
                  <a:srgbClr val="FF0000"/>
                </a:solidFill>
                <a:latin typeface="Times New Roman" pitchFamily="18" charset="0"/>
                <a:cs typeface="Times New Roman" pitchFamily="18" charset="0"/>
              </a:rPr>
              <a:t>does not cause outbreaks</a:t>
            </a:r>
            <a:r>
              <a:rPr lang="en-MY" sz="2200" b="1" dirty="0">
                <a:solidFill>
                  <a:srgbClr val="002060"/>
                </a:solidFill>
                <a:latin typeface="Times New Roman" pitchFamily="18" charset="0"/>
                <a:cs typeface="Times New Roman" pitchFamily="18" charset="0"/>
              </a:rPr>
              <a:t>. </a:t>
            </a:r>
          </a:p>
        </p:txBody>
      </p:sp>
      <p:sp>
        <p:nvSpPr>
          <p:cNvPr id="8" name="Rectangle 3"/>
          <p:cNvSpPr>
            <a:spLocks noChangeArrowheads="1"/>
          </p:cNvSpPr>
          <p:nvPr/>
        </p:nvSpPr>
        <p:spPr bwMode="auto">
          <a:xfrm>
            <a:off x="250825" y="2708275"/>
            <a:ext cx="8713788" cy="249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MY" sz="2200" b="1" u="sng" dirty="0">
                <a:solidFill>
                  <a:srgbClr val="C00000"/>
                </a:solidFill>
                <a:latin typeface="Times New Roman" pitchFamily="18" charset="0"/>
                <a:cs typeface="Times New Roman" pitchFamily="18" charset="0"/>
              </a:rPr>
              <a:t>Transmission</a:t>
            </a:r>
          </a:p>
          <a:p>
            <a:pPr marL="457200" indent="-457200">
              <a:buFont typeface="Wingdings" pitchFamily="2" charset="2"/>
              <a:buChar char="q"/>
              <a:defRPr/>
            </a:pPr>
            <a:r>
              <a:rPr lang="en-MY" sz="2200" dirty="0">
                <a:latin typeface="Times New Roman" pitchFamily="18" charset="0"/>
                <a:cs typeface="Times New Roman" pitchFamily="18" charset="0"/>
              </a:rPr>
              <a:t>HEV is transmitted </a:t>
            </a:r>
            <a:r>
              <a:rPr lang="en-MY" sz="2200" b="1" dirty="0">
                <a:solidFill>
                  <a:srgbClr val="FF0000"/>
                </a:solidFill>
                <a:latin typeface="Times New Roman" pitchFamily="18" charset="0"/>
                <a:cs typeface="Times New Roman" pitchFamily="18" charset="0"/>
              </a:rPr>
              <a:t>mainly through </a:t>
            </a:r>
            <a:r>
              <a:rPr lang="en-MY" sz="2200" b="1" dirty="0">
                <a:solidFill>
                  <a:srgbClr val="0070C0"/>
                </a:solidFill>
                <a:latin typeface="Times New Roman" pitchFamily="18" charset="0"/>
                <a:cs typeface="Times New Roman" pitchFamily="18" charset="0"/>
              </a:rPr>
              <a:t>the faecal-oral route</a:t>
            </a:r>
            <a:r>
              <a:rPr lang="en-MY" sz="2200" dirty="0">
                <a:latin typeface="Times New Roman" pitchFamily="18" charset="0"/>
                <a:cs typeface="Times New Roman" pitchFamily="18" charset="0"/>
              </a:rPr>
              <a:t>, </a:t>
            </a:r>
          </a:p>
          <a:p>
            <a:pPr>
              <a:defRPr/>
            </a:pPr>
            <a:r>
              <a:rPr lang="en-MY" sz="2200" b="1" dirty="0">
                <a:latin typeface="Times New Roman" pitchFamily="18" charset="0"/>
                <a:cs typeface="Times New Roman" pitchFamily="18" charset="0"/>
              </a:rPr>
              <a:t>     faecal contamination of </a:t>
            </a:r>
            <a:r>
              <a:rPr lang="en-MY" sz="2200" b="1" dirty="0">
                <a:solidFill>
                  <a:srgbClr val="FF0000"/>
                </a:solidFill>
                <a:latin typeface="Times New Roman" pitchFamily="18" charset="0"/>
                <a:cs typeface="Times New Roman" pitchFamily="18" charset="0"/>
              </a:rPr>
              <a:t>drinking water</a:t>
            </a:r>
            <a:r>
              <a:rPr lang="en-MY" sz="2200" dirty="0">
                <a:solidFill>
                  <a:srgbClr val="FF0000"/>
                </a:solidFill>
                <a:latin typeface="Times New Roman" pitchFamily="18" charset="0"/>
                <a:cs typeface="Times New Roman" pitchFamily="18" charset="0"/>
              </a:rPr>
              <a:t>. </a:t>
            </a:r>
          </a:p>
          <a:p>
            <a:pPr marL="457200" indent="-457200">
              <a:buFont typeface="Wingdings" pitchFamily="2" charset="2"/>
              <a:buChar char="q"/>
              <a:defRPr/>
            </a:pPr>
            <a:r>
              <a:rPr lang="en-MY" sz="2200" b="1" dirty="0">
                <a:latin typeface="Times New Roman" pitchFamily="18" charset="0"/>
                <a:cs typeface="Times New Roman" pitchFamily="18" charset="0"/>
              </a:rPr>
              <a:t>Other transmission routes have been identified, which includ</a:t>
            </a:r>
            <a:r>
              <a:rPr lang="en-MY" sz="2200" dirty="0">
                <a:latin typeface="Times New Roman" pitchFamily="18" charset="0"/>
                <a:cs typeface="Times New Roman" pitchFamily="18" charset="0"/>
              </a:rPr>
              <a:t>e :</a:t>
            </a:r>
          </a:p>
          <a:p>
            <a:pPr>
              <a:defRPr/>
            </a:pPr>
            <a:r>
              <a:rPr lang="en-MY" sz="2200" dirty="0">
                <a:latin typeface="Times New Roman" pitchFamily="18" charset="0"/>
                <a:cs typeface="Times New Roman" pitchFamily="18" charset="0"/>
              </a:rPr>
              <a:t> (a) </a:t>
            </a:r>
            <a:r>
              <a:rPr lang="en-MY" sz="2200" b="1" dirty="0">
                <a:solidFill>
                  <a:srgbClr val="0070C0"/>
                </a:solidFill>
                <a:latin typeface="Times New Roman" pitchFamily="18" charset="0"/>
                <a:cs typeface="Times New Roman" pitchFamily="18" charset="0"/>
              </a:rPr>
              <a:t>food-borne transmission </a:t>
            </a:r>
          </a:p>
          <a:p>
            <a:pPr>
              <a:defRPr/>
            </a:pPr>
            <a:r>
              <a:rPr lang="en-MY" sz="2200" dirty="0">
                <a:latin typeface="Times New Roman" pitchFamily="18" charset="0"/>
                <a:cs typeface="Times New Roman" pitchFamily="18" charset="0"/>
              </a:rPr>
              <a:t>(b) </a:t>
            </a:r>
            <a:r>
              <a:rPr lang="en-MY" sz="2200" b="1" dirty="0">
                <a:solidFill>
                  <a:srgbClr val="0070C0"/>
                </a:solidFill>
                <a:latin typeface="Times New Roman" pitchFamily="18" charset="0"/>
                <a:cs typeface="Times New Roman" pitchFamily="18" charset="0"/>
              </a:rPr>
              <a:t>transfusion </a:t>
            </a:r>
            <a:r>
              <a:rPr lang="en-MY" sz="2200" dirty="0">
                <a:latin typeface="Times New Roman" pitchFamily="18" charset="0"/>
                <a:cs typeface="Times New Roman" pitchFamily="18" charset="0"/>
              </a:rPr>
              <a:t>of infected </a:t>
            </a:r>
            <a:r>
              <a:rPr lang="en-MY" sz="2200" b="1" dirty="0">
                <a:solidFill>
                  <a:srgbClr val="0070C0"/>
                </a:solidFill>
                <a:latin typeface="Times New Roman" pitchFamily="18" charset="0"/>
                <a:cs typeface="Times New Roman" pitchFamily="18" charset="0"/>
              </a:rPr>
              <a:t>blood products</a:t>
            </a:r>
            <a:r>
              <a:rPr lang="en-MY" sz="2200" dirty="0">
                <a:latin typeface="Times New Roman" pitchFamily="18" charset="0"/>
                <a:cs typeface="Times New Roman" pitchFamily="18" charset="0"/>
              </a:rPr>
              <a:t>; and</a:t>
            </a:r>
          </a:p>
          <a:p>
            <a:pPr>
              <a:defRPr/>
            </a:pPr>
            <a:r>
              <a:rPr lang="en-MY" sz="2200" dirty="0">
                <a:latin typeface="Times New Roman" pitchFamily="18" charset="0"/>
                <a:cs typeface="Times New Roman" pitchFamily="18" charset="0"/>
              </a:rPr>
              <a:t> (c) </a:t>
            </a:r>
            <a:r>
              <a:rPr lang="en-MY" sz="2200" b="1" dirty="0">
                <a:solidFill>
                  <a:srgbClr val="0070C0"/>
                </a:solidFill>
                <a:latin typeface="Times New Roman" pitchFamily="18" charset="0"/>
                <a:cs typeface="Times New Roman" pitchFamily="18" charset="0"/>
              </a:rPr>
              <a:t>vertical transmission </a:t>
            </a:r>
            <a:r>
              <a:rPr lang="en-MY" sz="2200" dirty="0">
                <a:latin typeface="Times New Roman" pitchFamily="18" charset="0"/>
                <a:cs typeface="Times New Roman" pitchFamily="18" charset="0"/>
              </a:rPr>
              <a:t>from a pregnant woman to her foetus</a:t>
            </a:r>
          </a:p>
        </p:txBody>
      </p:sp>
      <p:sp>
        <p:nvSpPr>
          <p:cNvPr id="9" name="Rectangle 1"/>
          <p:cNvSpPr>
            <a:spLocks noChangeArrowheads="1"/>
          </p:cNvSpPr>
          <p:nvPr/>
        </p:nvSpPr>
        <p:spPr bwMode="auto">
          <a:xfrm>
            <a:off x="395536" y="5157192"/>
            <a:ext cx="5165362" cy="769441"/>
          </a:xfrm>
          <a:prstGeom prst="rect">
            <a:avLst/>
          </a:prstGeom>
          <a:noFill/>
          <a:ln w="15875">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defRPr/>
            </a:pPr>
            <a:r>
              <a:rPr lang="en-MY" sz="2200" b="1" u="sng" dirty="0">
                <a:solidFill>
                  <a:srgbClr val="FF0000"/>
                </a:solidFill>
                <a:latin typeface="Times New Roman" pitchFamily="18" charset="0"/>
                <a:cs typeface="Times New Roman" pitchFamily="18" charset="0"/>
              </a:rPr>
              <a:t>Incubation period</a:t>
            </a:r>
          </a:p>
          <a:p>
            <a:pPr>
              <a:defRPr/>
            </a:pPr>
            <a:r>
              <a:rPr lang="en-MY" sz="2200" dirty="0">
                <a:latin typeface="Times New Roman" pitchFamily="18" charset="0"/>
                <a:cs typeface="Times New Roman" pitchFamily="18" charset="0"/>
              </a:rPr>
              <a:t>From </a:t>
            </a:r>
            <a:r>
              <a:rPr lang="en-MY" sz="2200" b="1" dirty="0">
                <a:solidFill>
                  <a:srgbClr val="FF0000"/>
                </a:solidFill>
                <a:latin typeface="Times New Roman" pitchFamily="18" charset="0"/>
                <a:cs typeface="Times New Roman" pitchFamily="18" charset="0"/>
              </a:rPr>
              <a:t>3-8  weeks</a:t>
            </a:r>
            <a:r>
              <a:rPr lang="en-MY" sz="2200" dirty="0">
                <a:latin typeface="Times New Roman" pitchFamily="18" charset="0"/>
                <a:cs typeface="Times New Roman" pitchFamily="18" charset="0"/>
              </a:rPr>
              <a:t>, with a </a:t>
            </a:r>
            <a:r>
              <a:rPr lang="en-MY" sz="2200" b="1" dirty="0">
                <a:solidFill>
                  <a:srgbClr val="002060"/>
                </a:solidFill>
                <a:latin typeface="Times New Roman" pitchFamily="18" charset="0"/>
                <a:cs typeface="Times New Roman" pitchFamily="18" charset="0"/>
              </a:rPr>
              <a:t>mean of 40 days. </a:t>
            </a:r>
          </a:p>
        </p:txBody>
      </p:sp>
      <p:sp>
        <p:nvSpPr>
          <p:cNvPr id="31752" name="Rectangle 9"/>
          <p:cNvSpPr>
            <a:spLocks noChangeArrowheads="1"/>
          </p:cNvSpPr>
          <p:nvPr/>
        </p:nvSpPr>
        <p:spPr bwMode="auto">
          <a:xfrm>
            <a:off x="5164138" y="5202238"/>
            <a:ext cx="3979862" cy="36830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p>
            <a:r>
              <a:rPr lang="en-MY" b="1" u="sng">
                <a:solidFill>
                  <a:srgbClr val="FF0000"/>
                </a:solidFill>
                <a:latin typeface="Times New Roman" pitchFamily="18" charset="0"/>
                <a:cs typeface="Times New Roman" pitchFamily="18" charset="0"/>
              </a:rPr>
              <a:t>period of communicabilit</a:t>
            </a:r>
            <a:r>
              <a:rPr lang="en-MY" u="sng">
                <a:solidFill>
                  <a:srgbClr val="FF0000"/>
                </a:solidFill>
                <a:latin typeface="Times New Roman" pitchFamily="18" charset="0"/>
                <a:cs typeface="Times New Roman" pitchFamily="18" charset="0"/>
              </a:rPr>
              <a:t>y </a:t>
            </a:r>
            <a:r>
              <a:rPr lang="en-MY" b="1">
                <a:solidFill>
                  <a:srgbClr val="0070C0"/>
                </a:solidFill>
                <a:latin typeface="Times New Roman" pitchFamily="18" charset="0"/>
                <a:cs typeface="Times New Roman" pitchFamily="18" charset="0"/>
              </a:rPr>
              <a:t>is unknown</a:t>
            </a:r>
          </a:p>
        </p:txBody>
      </p:sp>
      <p:sp>
        <p:nvSpPr>
          <p:cNvPr id="31753" name="Rectangle 1"/>
          <p:cNvSpPr>
            <a:spLocks noChangeArrowheads="1"/>
          </p:cNvSpPr>
          <p:nvPr/>
        </p:nvSpPr>
        <p:spPr bwMode="auto">
          <a:xfrm>
            <a:off x="2690813" y="6165850"/>
            <a:ext cx="6264275" cy="368300"/>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marL="285750" indent="-285750" eaLnBrk="0" hangingPunct="0">
              <a:buFont typeface="Wingdings" pitchFamily="2" charset="2"/>
              <a:buChar char="v"/>
            </a:pPr>
            <a:r>
              <a:rPr lang="en-US" b="1">
                <a:solidFill>
                  <a:srgbClr val="222222"/>
                </a:solidFill>
                <a:latin typeface="Times New Roman" pitchFamily="18" charset="0"/>
                <a:cs typeface="Times New Roman" pitchFamily="18" charset="0"/>
              </a:rPr>
              <a:t>Deaths:  in 2015 ,</a:t>
            </a:r>
            <a:r>
              <a:rPr lang="en-US" b="1">
                <a:solidFill>
                  <a:srgbClr val="FF0000"/>
                </a:solidFill>
                <a:latin typeface="Times New Roman" pitchFamily="18" charset="0"/>
                <a:cs typeface="Times New Roman" pitchFamily="18" charset="0"/>
              </a:rPr>
              <a:t>44,000 people </a:t>
            </a:r>
            <a:r>
              <a:rPr lang="en-US" b="1">
                <a:solidFill>
                  <a:srgbClr val="222222"/>
                </a:solidFill>
                <a:latin typeface="Times New Roman" pitchFamily="18" charset="0"/>
                <a:cs typeface="Times New Roman" pitchFamily="18" charset="0"/>
              </a:rPr>
              <a:t>died from </a:t>
            </a:r>
            <a:r>
              <a:rPr lang="en-MY">
                <a:latin typeface="Times New Roman" pitchFamily="18" charset="0"/>
                <a:cs typeface="Times New Roman" pitchFamily="18" charset="0"/>
              </a:rPr>
              <a:t>HEV </a:t>
            </a:r>
            <a:r>
              <a:rPr lang="en-US" b="1">
                <a:solidFill>
                  <a:srgbClr val="222222"/>
                </a:solidFill>
                <a:latin typeface="Times New Roman" pitchFamily="18" charset="0"/>
                <a:cs typeface="Times New Roman" pitchFamily="18" charset="0"/>
              </a:rPr>
              <a:t>infections </a:t>
            </a:r>
          </a:p>
        </p:txBody>
      </p:sp>
    </p:spTree>
    <p:extLst>
      <p:ext uri="{BB962C8B-B14F-4D97-AF65-F5344CB8AC3E}">
        <p14:creationId xmlns:p14="http://schemas.microsoft.com/office/powerpoint/2010/main" val="35256553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553"/>
            <a:ext cx="4572000" cy="2031325"/>
          </a:xfrm>
          <a:prstGeom prst="rect">
            <a:avLst/>
          </a:prstGeom>
        </p:spPr>
        <p:txBody>
          <a:bodyPr>
            <a:spAutoFit/>
          </a:bodyPr>
          <a:lstStyle/>
          <a:p>
            <a:r>
              <a:rPr lang="en-MY" dirty="0">
                <a:solidFill>
                  <a:schemeClr val="accent1"/>
                </a:solidFill>
              </a:rPr>
              <a:t>The WHO estimates that 44,000 deaths were caused by HEV in 2015, representing 3.3% of the mortality due to viral hepatitis </a:t>
            </a:r>
            <a:endParaRPr lang="en-MY" dirty="0" smtClean="0">
              <a:solidFill>
                <a:schemeClr val="accent1"/>
              </a:solidFill>
            </a:endParaRPr>
          </a:p>
          <a:p>
            <a:r>
              <a:rPr lang="en-MY" dirty="0" smtClean="0">
                <a:solidFill>
                  <a:schemeClr val="accent1"/>
                </a:solidFill>
              </a:rPr>
              <a:t>Normally</a:t>
            </a:r>
            <a:r>
              <a:rPr lang="en-MY" dirty="0">
                <a:solidFill>
                  <a:schemeClr val="accent1"/>
                </a:solidFill>
              </a:rPr>
              <a:t>, pregnant women with HEV-1 infection have the worst outcome and have been considered the main target group to receive vaccinations </a:t>
            </a:r>
            <a:endParaRPr lang="en-MY" dirty="0"/>
          </a:p>
        </p:txBody>
      </p:sp>
      <p:sp>
        <p:nvSpPr>
          <p:cNvPr id="3" name="Rectangle 2"/>
          <p:cNvSpPr/>
          <p:nvPr/>
        </p:nvSpPr>
        <p:spPr>
          <a:xfrm>
            <a:off x="330278" y="2636912"/>
            <a:ext cx="8634209" cy="3139321"/>
          </a:xfrm>
          <a:prstGeom prst="rect">
            <a:avLst/>
          </a:prstGeom>
        </p:spPr>
        <p:txBody>
          <a:bodyPr wrap="square">
            <a:spAutoFit/>
          </a:bodyPr>
          <a:lstStyle/>
          <a:p>
            <a:r>
              <a:rPr lang="en-MY" dirty="0"/>
              <a:t>. The </a:t>
            </a:r>
            <a:r>
              <a:rPr lang="en-MY" dirty="0">
                <a:solidFill>
                  <a:schemeClr val="accent1"/>
                </a:solidFill>
              </a:rPr>
              <a:t>only vaccine that is commercially available is the HEV 239 vaccine (</a:t>
            </a:r>
            <a:r>
              <a:rPr lang="en-MY" dirty="0" err="1">
                <a:solidFill>
                  <a:schemeClr val="accent1"/>
                </a:solidFill>
              </a:rPr>
              <a:t>Hecolin</a:t>
            </a:r>
            <a:r>
              <a:rPr lang="en-MY" dirty="0">
                <a:solidFill>
                  <a:schemeClr val="accent1"/>
                </a:solidFill>
              </a:rPr>
              <a:t>, Xiamen </a:t>
            </a:r>
            <a:r>
              <a:rPr lang="en-MY" dirty="0" err="1">
                <a:solidFill>
                  <a:schemeClr val="accent1"/>
                </a:solidFill>
              </a:rPr>
              <a:t>Innovax</a:t>
            </a:r>
            <a:r>
              <a:rPr lang="en-MY" dirty="0">
                <a:solidFill>
                  <a:schemeClr val="accent1"/>
                </a:solidFill>
              </a:rPr>
              <a:t> Biotech, China), which has been registered in China since 2011 </a:t>
            </a:r>
            <a:r>
              <a:rPr lang="en-MY" dirty="0"/>
              <a:t>The v</a:t>
            </a:r>
            <a:r>
              <a:rPr lang="en-MY" dirty="0">
                <a:solidFill>
                  <a:schemeClr val="accent1"/>
                </a:solidFill>
              </a:rPr>
              <a:t>accination schedule in China with HEV 239 vaccine involves three doses administered intramuscularly at months 0, 1, and 6. In 2010 </a:t>
            </a:r>
            <a:r>
              <a:rPr lang="en-MY" dirty="0"/>
              <a:t>The vaccine's efficacy is greater than 90% for 1 year after one dose and for 4.5 years after three doses .Additionally, the HEV 239 vaccine is safe for both pregnant women and the </a:t>
            </a:r>
            <a:r>
              <a:rPr lang="en-MY" dirty="0" err="1"/>
              <a:t>fetus</a:t>
            </a:r>
            <a:r>
              <a:rPr lang="en-MY" dirty="0"/>
              <a:t> [</a:t>
            </a:r>
            <a:r>
              <a:rPr lang="en-MY" dirty="0">
                <a:hlinkClick r:id="rId2"/>
              </a:rPr>
              <a:t>90</a:t>
            </a:r>
            <a:r>
              <a:rPr lang="en-MY" dirty="0" smtClean="0"/>
              <a:t>].</a:t>
            </a:r>
          </a:p>
          <a:p>
            <a:endParaRPr lang="en-US" dirty="0"/>
          </a:p>
          <a:p>
            <a:r>
              <a:rPr lang="en-MY" dirty="0">
                <a:solidFill>
                  <a:schemeClr val="accent1"/>
                </a:solidFill>
              </a:rPr>
              <a:t>Passive </a:t>
            </a:r>
            <a:r>
              <a:rPr lang="en-MY" dirty="0" err="1">
                <a:solidFill>
                  <a:schemeClr val="accent1"/>
                </a:solidFill>
              </a:rPr>
              <a:t>immunoprophylaxis</a:t>
            </a:r>
            <a:r>
              <a:rPr lang="en-MY" dirty="0">
                <a:solidFill>
                  <a:schemeClr val="accent1"/>
                </a:solidFill>
              </a:rPr>
              <a:t> has not succeeded </a:t>
            </a:r>
            <a:r>
              <a:rPr lang="en-MY" dirty="0"/>
              <a:t>in </a:t>
            </a:r>
            <a:r>
              <a:rPr lang="en-MY" dirty="0">
                <a:solidFill>
                  <a:schemeClr val="accent1"/>
                </a:solidFill>
              </a:rPr>
              <a:t>preventing infection, but only the symptoms of hepatitis.</a:t>
            </a:r>
            <a:endParaRPr lang="en-US" dirty="0" smtClean="0"/>
          </a:p>
          <a:p>
            <a:endParaRPr lang="en-US" dirty="0"/>
          </a:p>
          <a:p>
            <a:endParaRPr lang="en-MY" dirty="0"/>
          </a:p>
        </p:txBody>
      </p:sp>
    </p:spTree>
    <p:extLst>
      <p:ext uri="{BB962C8B-B14F-4D97-AF65-F5344CB8AC3E}">
        <p14:creationId xmlns:p14="http://schemas.microsoft.com/office/powerpoint/2010/main" val="2795049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465ABA01-3F44-40D3-A031-04169F2CDDF5}" type="slidenum">
              <a:rPr lang="ar-SA" smtClean="0"/>
              <a:pPr eaLnBrk="1" hangingPunct="1"/>
              <a:t>12</a:t>
            </a:fld>
            <a:endParaRPr lang="en-US" smtClean="0"/>
          </a:p>
        </p:txBody>
      </p:sp>
      <p:pic>
        <p:nvPicPr>
          <p:cNvPr id="32771" name="Picture 9" descr="Tablet with the diagnosis hepatitis on the displa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1263" y="53975"/>
            <a:ext cx="158273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0" name="Rectangle 2"/>
          <p:cNvSpPr>
            <a:spLocks noChangeArrowheads="1"/>
          </p:cNvSpPr>
          <p:nvPr/>
        </p:nvSpPr>
        <p:spPr bwMode="auto">
          <a:xfrm>
            <a:off x="165100" y="-26988"/>
            <a:ext cx="8978900" cy="689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MY" sz="2200" b="1" u="sng" dirty="0">
                <a:solidFill>
                  <a:srgbClr val="FF0000"/>
                </a:solidFill>
                <a:latin typeface="Times New Roman" pitchFamily="18" charset="0"/>
                <a:cs typeface="Times New Roman" pitchFamily="18" charset="0"/>
              </a:rPr>
              <a:t>Diagnosis</a:t>
            </a:r>
          </a:p>
          <a:p>
            <a:pPr marL="342900" indent="-342900">
              <a:buFont typeface="Wingdings" pitchFamily="2" charset="2"/>
              <a:buChar char="q"/>
              <a:defRPr/>
            </a:pPr>
            <a:r>
              <a:rPr lang="en-MY" sz="2200" dirty="0">
                <a:latin typeface="Times New Roman" pitchFamily="18" charset="0"/>
                <a:cs typeface="Times New Roman" pitchFamily="18" charset="0"/>
              </a:rPr>
              <a:t>clinically </a:t>
            </a:r>
            <a:r>
              <a:rPr lang="en-MY" sz="2200" b="1" dirty="0">
                <a:solidFill>
                  <a:srgbClr val="0070C0"/>
                </a:solidFill>
                <a:latin typeface="Times New Roman" pitchFamily="18" charset="0"/>
                <a:cs typeface="Times New Roman" pitchFamily="18" charset="0"/>
              </a:rPr>
              <a:t>no distinguish HE  from </a:t>
            </a:r>
            <a:r>
              <a:rPr lang="en-MY" sz="2200" dirty="0">
                <a:latin typeface="Times New Roman" pitchFamily="18" charset="0"/>
                <a:cs typeface="Times New Roman" pitchFamily="18" charset="0"/>
              </a:rPr>
              <a:t>other types of acute viral hepatitis.</a:t>
            </a:r>
          </a:p>
          <a:p>
            <a:pPr marL="342900" indent="-342900">
              <a:buFont typeface="Wingdings" pitchFamily="2" charset="2"/>
              <a:buChar char="v"/>
              <a:defRPr/>
            </a:pPr>
            <a:r>
              <a:rPr lang="en-MY" sz="2200" dirty="0">
                <a:latin typeface="Times New Roman" pitchFamily="18" charset="0"/>
                <a:cs typeface="Times New Roman" pitchFamily="18" charset="0"/>
              </a:rPr>
              <a:t> Diagnosis of HE infection is, therefore, usually based on </a:t>
            </a:r>
            <a:r>
              <a:rPr lang="en-MY" sz="2200" b="1" dirty="0">
                <a:solidFill>
                  <a:srgbClr val="0070C0"/>
                </a:solidFill>
                <a:latin typeface="Times New Roman" pitchFamily="18" charset="0"/>
                <a:cs typeface="Times New Roman" pitchFamily="18" charset="0"/>
              </a:rPr>
              <a:t>the detection of </a:t>
            </a:r>
          </a:p>
          <a:p>
            <a:pPr marL="342900" indent="-342900">
              <a:buFont typeface="Wingdings" pitchFamily="2" charset="2"/>
              <a:buChar char="v"/>
              <a:defRPr/>
            </a:pPr>
            <a:r>
              <a:rPr lang="en-MY" sz="2200" b="1" dirty="0">
                <a:latin typeface="Times New Roman" pitchFamily="18" charset="0"/>
                <a:cs typeface="Times New Roman" pitchFamily="18" charset="0"/>
              </a:rPr>
              <a:t>specific </a:t>
            </a:r>
            <a:r>
              <a:rPr lang="en-MY" sz="2200" b="1" dirty="0" err="1">
                <a:solidFill>
                  <a:srgbClr val="FF0000"/>
                </a:solidFill>
                <a:latin typeface="Times New Roman" pitchFamily="18" charset="0"/>
                <a:cs typeface="Times New Roman" pitchFamily="18" charset="0"/>
              </a:rPr>
              <a:t>IgM</a:t>
            </a:r>
            <a:r>
              <a:rPr lang="en-MY" sz="2200" b="1" dirty="0">
                <a:solidFill>
                  <a:srgbClr val="FF0000"/>
                </a:solidFill>
                <a:latin typeface="Times New Roman" pitchFamily="18" charset="0"/>
                <a:cs typeface="Times New Roman" pitchFamily="18" charset="0"/>
              </a:rPr>
              <a:t> and </a:t>
            </a:r>
            <a:r>
              <a:rPr lang="en-MY" sz="2200" b="1" dirty="0" err="1">
                <a:solidFill>
                  <a:srgbClr val="FF0000"/>
                </a:solidFill>
                <a:latin typeface="Times New Roman" pitchFamily="18" charset="0"/>
                <a:cs typeface="Times New Roman" pitchFamily="18" charset="0"/>
              </a:rPr>
              <a:t>lgG</a:t>
            </a:r>
            <a:r>
              <a:rPr lang="en-MY" sz="2200" b="1" dirty="0">
                <a:solidFill>
                  <a:srgbClr val="FF0000"/>
                </a:solidFill>
                <a:latin typeface="Times New Roman" pitchFamily="18" charset="0"/>
                <a:cs typeface="Times New Roman" pitchFamily="18" charset="0"/>
              </a:rPr>
              <a:t> </a:t>
            </a:r>
            <a:r>
              <a:rPr lang="en-MY" sz="2200" dirty="0">
                <a:latin typeface="Times New Roman" pitchFamily="18" charset="0"/>
                <a:cs typeface="Times New Roman" pitchFamily="18" charset="0"/>
              </a:rPr>
              <a:t>antibodies to the virus in </a:t>
            </a:r>
            <a:r>
              <a:rPr lang="en-MY" sz="2200" b="1" dirty="0">
                <a:solidFill>
                  <a:srgbClr val="FF0000"/>
                </a:solidFill>
                <a:latin typeface="Times New Roman" pitchFamily="18" charset="0"/>
                <a:cs typeface="Times New Roman" pitchFamily="18" charset="0"/>
              </a:rPr>
              <a:t>the blood.</a:t>
            </a:r>
          </a:p>
          <a:p>
            <a:pPr marL="342900" indent="-342900" algn="ctr">
              <a:buFont typeface="Wingdings" pitchFamily="2" charset="2"/>
              <a:buChar char="v"/>
              <a:defRPr/>
            </a:pPr>
            <a:r>
              <a:rPr lang="en-MY" sz="2200" dirty="0">
                <a:latin typeface="Times New Roman" pitchFamily="18" charset="0"/>
                <a:cs typeface="Times New Roman" pitchFamily="18" charset="0"/>
              </a:rPr>
              <a:t>Additional tests include </a:t>
            </a:r>
            <a:r>
              <a:rPr lang="en-MY" sz="2200" b="1" dirty="0">
                <a:solidFill>
                  <a:srgbClr val="FF0000"/>
                </a:solidFill>
                <a:latin typeface="Times New Roman" pitchFamily="18" charset="0"/>
                <a:cs typeface="Times New Roman" pitchFamily="18" charset="0"/>
              </a:rPr>
              <a:t>RT-PCR </a:t>
            </a:r>
            <a:r>
              <a:rPr lang="en-MY" sz="2200" b="1" dirty="0">
                <a:latin typeface="Times New Roman" pitchFamily="18" charset="0"/>
                <a:cs typeface="Times New Roman" pitchFamily="18" charset="0"/>
              </a:rPr>
              <a:t>to detect the hepatitis </a:t>
            </a:r>
            <a:r>
              <a:rPr lang="en-MY" sz="2200" b="1" dirty="0">
                <a:solidFill>
                  <a:srgbClr val="FF0000"/>
                </a:solidFill>
                <a:latin typeface="Times New Roman" pitchFamily="18" charset="0"/>
                <a:cs typeface="Times New Roman" pitchFamily="18" charset="0"/>
              </a:rPr>
              <a:t>E virus RNA </a:t>
            </a:r>
            <a:r>
              <a:rPr lang="en-MY" sz="2200" dirty="0">
                <a:latin typeface="Times New Roman" pitchFamily="18" charset="0"/>
                <a:cs typeface="Times New Roman" pitchFamily="18" charset="0"/>
              </a:rPr>
              <a:t>in </a:t>
            </a:r>
            <a:r>
              <a:rPr lang="en-MY" sz="2200" b="1" dirty="0">
                <a:solidFill>
                  <a:srgbClr val="0070C0"/>
                </a:solidFill>
                <a:latin typeface="Times New Roman" pitchFamily="18" charset="0"/>
                <a:cs typeface="Times New Roman" pitchFamily="18" charset="0"/>
              </a:rPr>
              <a:t>blood and/or stool, </a:t>
            </a:r>
            <a:r>
              <a:rPr lang="en-MY" sz="2200" dirty="0">
                <a:latin typeface="Times New Roman" pitchFamily="18" charset="0"/>
                <a:cs typeface="Times New Roman" pitchFamily="18" charset="0"/>
              </a:rPr>
              <a:t>but this </a:t>
            </a:r>
            <a:r>
              <a:rPr lang="en-MY" sz="2000" dirty="0">
                <a:latin typeface="Times New Roman" pitchFamily="18" charset="0"/>
                <a:cs typeface="Times New Roman" pitchFamily="18" charset="0"/>
              </a:rPr>
              <a:t>assay may require specialized laboratory facilities</a:t>
            </a:r>
          </a:p>
          <a:p>
            <a:pPr>
              <a:defRPr/>
            </a:pPr>
            <a:r>
              <a:rPr lang="en-MY" sz="2400" b="1" dirty="0">
                <a:solidFill>
                  <a:srgbClr val="FF0000"/>
                </a:solidFill>
                <a:latin typeface="Garamond" pitchFamily="18" charset="0"/>
                <a:cs typeface="Times New Roman" pitchFamily="18" charset="0"/>
              </a:rPr>
              <a:t>                </a:t>
            </a:r>
            <a:r>
              <a:rPr lang="en-MY" sz="2400" b="1" dirty="0">
                <a:solidFill>
                  <a:srgbClr val="C00000"/>
                </a:solidFill>
                <a:latin typeface="Garamond" pitchFamily="18" charset="0"/>
                <a:cs typeface="Times New Roman" pitchFamily="18" charset="0"/>
              </a:rPr>
              <a:t>Symptoms</a:t>
            </a:r>
          </a:p>
          <a:p>
            <a:pPr marL="342900" indent="-342900">
              <a:buFont typeface="Wingdings" pitchFamily="2" charset="2"/>
              <a:buChar char="v"/>
              <a:defRPr/>
            </a:pPr>
            <a:r>
              <a:rPr lang="en-MY" sz="2200" b="1" dirty="0">
                <a:solidFill>
                  <a:srgbClr val="002060"/>
                </a:solidFill>
                <a:latin typeface="Times New Roman" pitchFamily="18" charset="0"/>
                <a:cs typeface="Times New Roman" pitchFamily="18" charset="0"/>
              </a:rPr>
              <a:t>In children</a:t>
            </a:r>
            <a:r>
              <a:rPr lang="en-MY" sz="2200" dirty="0">
                <a:latin typeface="Times New Roman" pitchFamily="18" charset="0"/>
                <a:cs typeface="Times New Roman" pitchFamily="18" charset="0"/>
              </a:rPr>
              <a:t>, HEV is frequent &amp; mostly </a:t>
            </a:r>
            <a:r>
              <a:rPr lang="en-MY" sz="2200" b="1" dirty="0">
                <a:solidFill>
                  <a:srgbClr val="FF0000"/>
                </a:solidFill>
                <a:latin typeface="Times New Roman" pitchFamily="18" charset="0"/>
                <a:cs typeface="Times New Roman" pitchFamily="18" charset="0"/>
              </a:rPr>
              <a:t>asymptomatic</a:t>
            </a:r>
            <a:r>
              <a:rPr lang="en-MY" sz="2200" dirty="0">
                <a:latin typeface="Times New Roman" pitchFamily="18" charset="0"/>
                <a:cs typeface="Times New Roman" pitchFamily="18" charset="0"/>
              </a:rPr>
              <a:t> or causes a </a:t>
            </a:r>
          </a:p>
          <a:p>
            <a:pPr marL="342900" indent="-342900">
              <a:buFont typeface="Wingdings" pitchFamily="2" charset="2"/>
              <a:buChar char="Ø"/>
              <a:defRPr/>
            </a:pPr>
            <a:r>
              <a:rPr lang="en-MY" sz="2200" b="1" dirty="0">
                <a:solidFill>
                  <a:srgbClr val="FF0000"/>
                </a:solidFill>
                <a:latin typeface="Times New Roman" pitchFamily="18" charset="0"/>
                <a:cs typeface="Times New Roman" pitchFamily="18" charset="0"/>
              </a:rPr>
              <a:t> very mild</a:t>
            </a:r>
            <a:r>
              <a:rPr lang="en-MY" sz="2200" dirty="0">
                <a:latin typeface="Times New Roman" pitchFamily="18" charset="0"/>
                <a:cs typeface="Times New Roman" pitchFamily="18" charset="0"/>
              </a:rPr>
              <a:t> </a:t>
            </a:r>
            <a:r>
              <a:rPr lang="en-MY" sz="2200" b="1" dirty="0">
                <a:latin typeface="Times New Roman" pitchFamily="18" charset="0"/>
                <a:cs typeface="Times New Roman" pitchFamily="18" charset="0"/>
              </a:rPr>
              <a:t>illness </a:t>
            </a:r>
            <a:r>
              <a:rPr lang="en-MY" sz="2200" b="1" dirty="0">
                <a:solidFill>
                  <a:srgbClr val="FF0000"/>
                </a:solidFill>
                <a:latin typeface="Times New Roman" pitchFamily="18" charset="0"/>
                <a:cs typeface="Times New Roman" pitchFamily="18" charset="0"/>
              </a:rPr>
              <a:t>without jaundice </a:t>
            </a:r>
            <a:r>
              <a:rPr lang="en-MY" sz="2200" b="1" dirty="0">
                <a:latin typeface="Times New Roman" pitchFamily="18" charset="0"/>
                <a:cs typeface="Times New Roman" pitchFamily="18" charset="0"/>
              </a:rPr>
              <a:t>that goes undiagnose</a:t>
            </a:r>
            <a:r>
              <a:rPr lang="en-MY" sz="2200" dirty="0">
                <a:latin typeface="Times New Roman" pitchFamily="18" charset="0"/>
                <a:cs typeface="Times New Roman" pitchFamily="18" charset="0"/>
              </a:rPr>
              <a:t>d.</a:t>
            </a:r>
          </a:p>
          <a:p>
            <a:pPr marL="342900" indent="-342900">
              <a:buFont typeface="Wingdings" pitchFamily="2" charset="2"/>
              <a:buChar char="Ø"/>
              <a:defRPr/>
            </a:pPr>
            <a:r>
              <a:rPr lang="en-MY" sz="2200" dirty="0">
                <a:latin typeface="Times New Roman" pitchFamily="18" charset="0"/>
                <a:cs typeface="Times New Roman" pitchFamily="18" charset="0"/>
              </a:rPr>
              <a:t>adults aged</a:t>
            </a:r>
            <a:r>
              <a:rPr lang="en-MY" sz="2200" b="1" dirty="0">
                <a:solidFill>
                  <a:srgbClr val="FF0000"/>
                </a:solidFill>
                <a:latin typeface="Times New Roman" pitchFamily="18" charset="0"/>
                <a:cs typeface="Times New Roman" pitchFamily="18" charset="0"/>
              </a:rPr>
              <a:t> 15-40 </a:t>
            </a:r>
            <a:r>
              <a:rPr lang="en-MY" sz="2200" b="1" dirty="0">
                <a:solidFill>
                  <a:srgbClr val="002060"/>
                </a:solidFill>
                <a:latin typeface="Times New Roman" pitchFamily="18" charset="0"/>
                <a:cs typeface="Times New Roman" pitchFamily="18" charset="0"/>
              </a:rPr>
              <a:t>years </a:t>
            </a:r>
            <a:r>
              <a:rPr lang="en-MY" sz="2200" b="1" dirty="0">
                <a:solidFill>
                  <a:srgbClr val="FF0000"/>
                </a:solidFill>
                <a:latin typeface="Times New Roman" pitchFamily="18" charset="0"/>
                <a:cs typeface="Times New Roman" pitchFamily="18" charset="0"/>
              </a:rPr>
              <a:t>Symptomatic</a:t>
            </a:r>
            <a:r>
              <a:rPr lang="en-MY" sz="2200" b="1" dirty="0">
                <a:solidFill>
                  <a:srgbClr val="0070C0"/>
                </a:solidFill>
                <a:latin typeface="Times New Roman" pitchFamily="18" charset="0"/>
                <a:cs typeface="Times New Roman" pitchFamily="18" charset="0"/>
              </a:rPr>
              <a:t> HEV </a:t>
            </a:r>
            <a:r>
              <a:rPr lang="en-MY" sz="2200" dirty="0">
                <a:latin typeface="Times New Roman" pitchFamily="18" charset="0"/>
                <a:cs typeface="Times New Roman" pitchFamily="18" charset="0"/>
              </a:rPr>
              <a:t>is </a:t>
            </a:r>
            <a:r>
              <a:rPr lang="en-MY" sz="2200" b="1" dirty="0">
                <a:latin typeface="Times New Roman" pitchFamily="18" charset="0"/>
                <a:cs typeface="Times New Roman" pitchFamily="18" charset="0"/>
              </a:rPr>
              <a:t>more common</a:t>
            </a:r>
            <a:endParaRPr lang="en-MY" sz="2200" dirty="0">
              <a:latin typeface="Times New Roman" pitchFamily="18" charset="0"/>
              <a:cs typeface="Times New Roman" pitchFamily="18" charset="0"/>
            </a:endParaRPr>
          </a:p>
          <a:p>
            <a:pPr marL="342900" indent="-342900">
              <a:buFont typeface="Wingdings" pitchFamily="2" charset="2"/>
              <a:buChar char="v"/>
              <a:defRPr/>
            </a:pPr>
            <a:r>
              <a:rPr lang="en-MY" sz="2200" dirty="0">
                <a:latin typeface="Times New Roman" pitchFamily="18" charset="0"/>
                <a:cs typeface="Times New Roman" pitchFamily="18" charset="0"/>
              </a:rPr>
              <a:t> </a:t>
            </a:r>
            <a:r>
              <a:rPr lang="en-MY" sz="2200" b="1" dirty="0">
                <a:latin typeface="Times New Roman" pitchFamily="18" charset="0"/>
                <a:cs typeface="Times New Roman" pitchFamily="18" charset="0"/>
              </a:rPr>
              <a:t>The typical symptoms </a:t>
            </a:r>
            <a:r>
              <a:rPr lang="en-MY" sz="2200" dirty="0">
                <a:latin typeface="Times New Roman" pitchFamily="18" charset="0"/>
                <a:cs typeface="Times New Roman" pitchFamily="18" charset="0"/>
              </a:rPr>
              <a:t>are</a:t>
            </a:r>
            <a:r>
              <a:rPr lang="en-MY" sz="2200" dirty="0">
                <a:solidFill>
                  <a:srgbClr val="FF0000"/>
                </a:solidFill>
                <a:latin typeface="Times New Roman" pitchFamily="18" charset="0"/>
                <a:cs typeface="Times New Roman" pitchFamily="18" charset="0"/>
              </a:rPr>
              <a:t> </a:t>
            </a:r>
            <a:r>
              <a:rPr lang="en-MY" sz="2200" b="1" i="1" dirty="0">
                <a:solidFill>
                  <a:srgbClr val="FF0000"/>
                </a:solidFill>
                <a:latin typeface="Times New Roman" pitchFamily="18" charset="0"/>
                <a:cs typeface="Times New Roman" pitchFamily="18" charset="0"/>
              </a:rPr>
              <a:t>jaundice</a:t>
            </a:r>
            <a:r>
              <a:rPr lang="en-MY" sz="2200" b="1" i="1" dirty="0">
                <a:solidFill>
                  <a:srgbClr val="0070C0"/>
                </a:solidFill>
                <a:latin typeface="Times New Roman" pitchFamily="18" charset="0"/>
                <a:cs typeface="Times New Roman" pitchFamily="18" charset="0"/>
              </a:rPr>
              <a:t>, loss of appetite, abdominal</a:t>
            </a:r>
          </a:p>
          <a:p>
            <a:pPr marL="342900" indent="-342900">
              <a:buFont typeface="Wingdings" pitchFamily="2" charset="2"/>
              <a:buChar char="v"/>
              <a:defRPr/>
            </a:pPr>
            <a:r>
              <a:rPr lang="en-MY" sz="2200" b="1" i="1" dirty="0">
                <a:solidFill>
                  <a:srgbClr val="0070C0"/>
                </a:solidFill>
                <a:latin typeface="Times New Roman" pitchFamily="18" charset="0"/>
                <a:cs typeface="Times New Roman" pitchFamily="18" charset="0"/>
              </a:rPr>
              <a:t>pain ,nausea and vomiting, fever and enlarged and tender liver. </a:t>
            </a:r>
          </a:p>
          <a:p>
            <a:pPr marL="342900" indent="-342900">
              <a:buFont typeface="Wingdings" pitchFamily="2" charset="2"/>
              <a:buChar char="v"/>
              <a:defRPr/>
            </a:pPr>
            <a:r>
              <a:rPr lang="en-MY" sz="2200" b="1" dirty="0">
                <a:latin typeface="Times New Roman" pitchFamily="18" charset="0"/>
                <a:cs typeface="Times New Roman" pitchFamily="18" charset="0"/>
              </a:rPr>
              <a:t>In </a:t>
            </a:r>
            <a:r>
              <a:rPr lang="en-MY" sz="2200" b="1" dirty="0">
                <a:solidFill>
                  <a:srgbClr val="FF0000"/>
                </a:solidFill>
                <a:latin typeface="Times New Roman" pitchFamily="18" charset="0"/>
                <a:cs typeface="Times New Roman" pitchFamily="18" charset="0"/>
              </a:rPr>
              <a:t>rare cases</a:t>
            </a:r>
            <a:r>
              <a:rPr lang="en-MY" sz="2200" b="1" dirty="0">
                <a:latin typeface="Times New Roman" pitchFamily="18" charset="0"/>
                <a:cs typeface="Times New Roman" pitchFamily="18" charset="0"/>
              </a:rPr>
              <a:t>, acute hepatitis E </a:t>
            </a:r>
            <a:r>
              <a:rPr lang="en-MY" sz="2200" dirty="0">
                <a:latin typeface="Times New Roman" pitchFamily="18" charset="0"/>
                <a:cs typeface="Times New Roman" pitchFamily="18" charset="0"/>
              </a:rPr>
              <a:t>can result in </a:t>
            </a:r>
            <a:r>
              <a:rPr lang="en-MY" sz="2200" b="1" dirty="0">
                <a:solidFill>
                  <a:srgbClr val="FF0000"/>
                </a:solidFill>
                <a:latin typeface="Times New Roman" pitchFamily="18" charset="0"/>
                <a:cs typeface="Times New Roman" pitchFamily="18" charset="0"/>
              </a:rPr>
              <a:t>fulminant hepatitis</a:t>
            </a:r>
          </a:p>
          <a:p>
            <a:pPr>
              <a:defRPr/>
            </a:pPr>
            <a:r>
              <a:rPr lang="en-MY" sz="2200" dirty="0">
                <a:latin typeface="Times New Roman" pitchFamily="18" charset="0"/>
                <a:cs typeface="Times New Roman" pitchFamily="18" charset="0"/>
              </a:rPr>
              <a:t>           </a:t>
            </a:r>
            <a:r>
              <a:rPr lang="en-MY" sz="2200" b="1" dirty="0">
                <a:solidFill>
                  <a:srgbClr val="0070C0"/>
                </a:solidFill>
                <a:latin typeface="Times New Roman" pitchFamily="18" charset="0"/>
                <a:cs typeface="Times New Roman" pitchFamily="18" charset="0"/>
              </a:rPr>
              <a:t>(acute liver failure</a:t>
            </a:r>
            <a:r>
              <a:rPr lang="en-MY" sz="2200" dirty="0">
                <a:latin typeface="Times New Roman" pitchFamily="18" charset="0"/>
                <a:cs typeface="Times New Roman" pitchFamily="18" charset="0"/>
              </a:rPr>
              <a:t>) and </a:t>
            </a:r>
            <a:r>
              <a:rPr lang="en-MY" sz="2200" b="1" dirty="0">
                <a:solidFill>
                  <a:srgbClr val="FF0000"/>
                </a:solidFill>
                <a:latin typeface="Times New Roman" pitchFamily="18" charset="0"/>
                <a:cs typeface="Times New Roman" pitchFamily="18" charset="0"/>
              </a:rPr>
              <a:t>death. </a:t>
            </a:r>
          </a:p>
          <a:p>
            <a:pPr marL="457200" indent="-457200">
              <a:buFont typeface="Wingdings" pitchFamily="2" charset="2"/>
              <a:buChar char="Ø"/>
              <a:defRPr/>
            </a:pPr>
            <a:r>
              <a:rPr lang="en-MY" sz="2200" b="1" dirty="0">
                <a:solidFill>
                  <a:srgbClr val="0070C0"/>
                </a:solidFill>
                <a:latin typeface="Times New Roman" pitchFamily="18" charset="0"/>
                <a:cs typeface="Times New Roman" pitchFamily="18" charset="0"/>
              </a:rPr>
              <a:t>Fulminant h</a:t>
            </a:r>
            <a:r>
              <a:rPr lang="en-MY" sz="2200" b="1" dirty="0">
                <a:latin typeface="Times New Roman" pitchFamily="18" charset="0"/>
                <a:cs typeface="Times New Roman" pitchFamily="18" charset="0"/>
              </a:rPr>
              <a:t>epatitis </a:t>
            </a:r>
            <a:r>
              <a:rPr lang="en-MY" sz="2200" dirty="0">
                <a:latin typeface="Times New Roman" pitchFamily="18" charset="0"/>
                <a:cs typeface="Times New Roman" pitchFamily="18" charset="0"/>
              </a:rPr>
              <a:t>occurs </a:t>
            </a:r>
            <a:r>
              <a:rPr lang="en-MY" sz="2200" b="1" dirty="0">
                <a:latin typeface="Times New Roman" pitchFamily="18" charset="0"/>
                <a:cs typeface="Times New Roman" pitchFamily="18" charset="0"/>
              </a:rPr>
              <a:t>more </a:t>
            </a:r>
            <a:r>
              <a:rPr lang="en-MY" sz="2200" b="1" u="sng" dirty="0">
                <a:solidFill>
                  <a:srgbClr val="0070C0"/>
                </a:solidFill>
                <a:latin typeface="Times New Roman" pitchFamily="18" charset="0"/>
                <a:cs typeface="Times New Roman" pitchFamily="18" charset="0"/>
              </a:rPr>
              <a:t>frequently during pregnancy</a:t>
            </a:r>
          </a:p>
          <a:p>
            <a:pPr marL="285750" indent="-285750">
              <a:buFont typeface="Wingdings" pitchFamily="2" charset="2"/>
              <a:buChar char="v"/>
              <a:defRPr/>
            </a:pPr>
            <a:r>
              <a:rPr lang="en-US" sz="2200" b="1" dirty="0">
                <a:latin typeface="Times New Roman" pitchFamily="18" charset="0"/>
                <a:cs typeface="Times New Roman" pitchFamily="18" charset="0"/>
              </a:rPr>
              <a:t>It can be a </a:t>
            </a:r>
            <a:r>
              <a:rPr lang="en-US" sz="2200" b="1" dirty="0">
                <a:solidFill>
                  <a:srgbClr val="FF0000"/>
                </a:solidFill>
                <a:latin typeface="Times New Roman" pitchFamily="18" charset="0"/>
                <a:cs typeface="Times New Roman" pitchFamily="18" charset="0"/>
              </a:rPr>
              <a:t>very dangerous </a:t>
            </a:r>
            <a:r>
              <a:rPr lang="en-US" sz="2200" b="1" dirty="0">
                <a:solidFill>
                  <a:srgbClr val="0070C0"/>
                </a:solidFill>
                <a:latin typeface="Times New Roman" pitchFamily="18" charset="0"/>
                <a:cs typeface="Times New Roman" pitchFamily="18" charset="0"/>
              </a:rPr>
              <a:t>disease for </a:t>
            </a:r>
            <a:r>
              <a:rPr lang="en-US" sz="2200" b="1" dirty="0">
                <a:solidFill>
                  <a:srgbClr val="FF0000"/>
                </a:solidFill>
                <a:latin typeface="Times New Roman" pitchFamily="18" charset="0"/>
                <a:cs typeface="Times New Roman" pitchFamily="18" charset="0"/>
              </a:rPr>
              <a:t>pregnant women</a:t>
            </a:r>
            <a:endParaRPr lang="en-MY" sz="2200" dirty="0">
              <a:solidFill>
                <a:srgbClr val="FF0000"/>
              </a:solidFill>
              <a:latin typeface="Times New Roman" pitchFamily="18" charset="0"/>
              <a:cs typeface="Times New Roman" pitchFamily="18" charset="0"/>
            </a:endParaRPr>
          </a:p>
          <a:p>
            <a:pPr marL="457200" indent="-457200">
              <a:buFont typeface="Wingdings" pitchFamily="2" charset="2"/>
              <a:buChar char="Ø"/>
              <a:defRPr/>
            </a:pPr>
            <a:r>
              <a:rPr lang="en-MY" sz="2200" b="1" dirty="0">
                <a:latin typeface="Times New Roman" pitchFamily="18" charset="0"/>
                <a:cs typeface="Times New Roman" pitchFamily="18" charset="0"/>
              </a:rPr>
              <a:t>Pregnant women at </a:t>
            </a:r>
            <a:r>
              <a:rPr lang="en-MY" sz="2200" b="1" dirty="0">
                <a:solidFill>
                  <a:srgbClr val="0070C0"/>
                </a:solidFill>
                <a:latin typeface="Times New Roman" pitchFamily="18" charset="0"/>
                <a:cs typeface="Times New Roman" pitchFamily="18" charset="0"/>
              </a:rPr>
              <a:t>greater risk </a:t>
            </a:r>
            <a:r>
              <a:rPr lang="en-MY" sz="2200" dirty="0">
                <a:latin typeface="Times New Roman" pitchFamily="18" charset="0"/>
                <a:cs typeface="Times New Roman" pitchFamily="18" charset="0"/>
              </a:rPr>
              <a:t>of </a:t>
            </a:r>
            <a:r>
              <a:rPr lang="en-MY" sz="2200" b="1" dirty="0">
                <a:solidFill>
                  <a:srgbClr val="FF0000"/>
                </a:solidFill>
                <a:latin typeface="Times New Roman" pitchFamily="18" charset="0"/>
                <a:cs typeface="Times New Roman" pitchFamily="18" charset="0"/>
              </a:rPr>
              <a:t>obstetrical complications</a:t>
            </a:r>
          </a:p>
          <a:p>
            <a:pPr marL="457200" indent="-457200">
              <a:buFont typeface="Wingdings" pitchFamily="2" charset="2"/>
              <a:buChar char="Ø"/>
              <a:defRPr/>
            </a:pPr>
            <a:r>
              <a:rPr lang="en-MY" sz="2200" dirty="0">
                <a:solidFill>
                  <a:srgbClr val="FF0000"/>
                </a:solidFill>
                <a:latin typeface="Times New Roman" pitchFamily="18" charset="0"/>
                <a:cs typeface="Times New Roman" pitchFamily="18" charset="0"/>
              </a:rPr>
              <a:t> </a:t>
            </a:r>
            <a:r>
              <a:rPr lang="en-MY" sz="2200" dirty="0">
                <a:latin typeface="Times New Roman" pitchFamily="18" charset="0"/>
                <a:cs typeface="Times New Roman" pitchFamily="18" charset="0"/>
              </a:rPr>
              <a:t>and </a:t>
            </a:r>
            <a:r>
              <a:rPr lang="en-MY" sz="2200" b="1" dirty="0">
                <a:solidFill>
                  <a:srgbClr val="FF0000"/>
                </a:solidFill>
                <a:latin typeface="Times New Roman" pitchFamily="18" charset="0"/>
                <a:cs typeface="Times New Roman" pitchFamily="18" charset="0"/>
              </a:rPr>
              <a:t>Mortality </a:t>
            </a:r>
            <a:r>
              <a:rPr lang="en-MY" sz="2200" dirty="0">
                <a:latin typeface="Times New Roman" pitchFamily="18" charset="0"/>
                <a:cs typeface="Times New Roman" pitchFamily="18" charset="0"/>
              </a:rPr>
              <a:t>from hepatitis which can induce a</a:t>
            </a:r>
          </a:p>
          <a:p>
            <a:pPr marL="457200" indent="-457200">
              <a:buFont typeface="Wingdings" pitchFamily="2" charset="2"/>
              <a:buChar char="v"/>
              <a:defRPr/>
            </a:pPr>
            <a:r>
              <a:rPr lang="en-MY" sz="2200" dirty="0">
                <a:latin typeface="Times New Roman" pitchFamily="18" charset="0"/>
                <a:cs typeface="Times New Roman" pitchFamily="18" charset="0"/>
              </a:rPr>
              <a:t>                  </a:t>
            </a:r>
            <a:r>
              <a:rPr lang="en-MY" sz="2200" b="1" dirty="0">
                <a:solidFill>
                  <a:srgbClr val="FF0000"/>
                </a:solidFill>
                <a:latin typeface="Times New Roman" pitchFamily="18" charset="0"/>
                <a:cs typeface="Times New Roman" pitchFamily="18" charset="0"/>
              </a:rPr>
              <a:t>mortality rate of 20% </a:t>
            </a:r>
            <a:r>
              <a:rPr lang="en-MY" sz="2200" dirty="0">
                <a:latin typeface="Times New Roman" pitchFamily="18" charset="0"/>
                <a:cs typeface="Times New Roman" pitchFamily="18" charset="0"/>
              </a:rPr>
              <a:t>among pregnant women in their </a:t>
            </a:r>
          </a:p>
          <a:p>
            <a:pPr>
              <a:defRPr/>
            </a:pPr>
            <a:r>
              <a:rPr lang="en-MY" sz="2200" dirty="0">
                <a:latin typeface="Times New Roman" pitchFamily="18" charset="0"/>
                <a:cs typeface="Times New Roman" pitchFamily="18" charset="0"/>
              </a:rPr>
              <a:t>                                                            third trimester.</a:t>
            </a:r>
          </a:p>
        </p:txBody>
      </p:sp>
      <p:sp>
        <p:nvSpPr>
          <p:cNvPr id="32773" name="Rectangle 2"/>
          <p:cNvSpPr>
            <a:spLocks noChangeArrowheads="1"/>
          </p:cNvSpPr>
          <p:nvPr/>
        </p:nvSpPr>
        <p:spPr bwMode="auto">
          <a:xfrm>
            <a:off x="3708400" y="98425"/>
            <a:ext cx="26844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MY" b="1">
                <a:latin typeface="Times New Roman" pitchFamily="18" charset="0"/>
                <a:cs typeface="Times New Roman" pitchFamily="18" charset="0"/>
              </a:rPr>
              <a:t>Cont. ..Hepatitis  E virus </a:t>
            </a:r>
          </a:p>
        </p:txBody>
      </p:sp>
    </p:spTree>
    <p:extLst>
      <p:ext uri="{BB962C8B-B14F-4D97-AF65-F5344CB8AC3E}">
        <p14:creationId xmlns:p14="http://schemas.microsoft.com/office/powerpoint/2010/main" val="1455468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400A0E7D-8D85-4A40-B5C4-1BB5DF0C35EC}" type="slidenum">
              <a:rPr lang="ar-SA" smtClean="0"/>
              <a:pPr eaLnBrk="1" hangingPunct="1"/>
              <a:t>13</a:t>
            </a:fld>
            <a:endParaRPr lang="en-US" smtClean="0"/>
          </a:p>
        </p:txBody>
      </p:sp>
      <p:sp>
        <p:nvSpPr>
          <p:cNvPr id="36867" name="Rectangle 2"/>
          <p:cNvSpPr>
            <a:spLocks noChangeArrowheads="1"/>
          </p:cNvSpPr>
          <p:nvPr/>
        </p:nvSpPr>
        <p:spPr bwMode="auto">
          <a:xfrm>
            <a:off x="0" y="347663"/>
            <a:ext cx="8834438"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buFont typeface="Wingdings" pitchFamily="2" charset="2"/>
              <a:buChar char="Ø"/>
              <a:defRPr/>
            </a:pPr>
            <a:r>
              <a:rPr lang="en-MY" sz="2200" b="1" dirty="0">
                <a:latin typeface="Times New Roman" pitchFamily="18" charset="0"/>
                <a:cs typeface="Times New Roman" pitchFamily="18" charset="0"/>
              </a:rPr>
              <a:t>Hepatitis E is usually self-limiting. </a:t>
            </a:r>
          </a:p>
          <a:p>
            <a:pPr marL="342900" indent="-342900">
              <a:buFont typeface="Wingdings" pitchFamily="2" charset="2"/>
              <a:buChar char="Ø"/>
              <a:defRPr/>
            </a:pPr>
            <a:r>
              <a:rPr lang="en-MY" sz="2200" b="1" dirty="0">
                <a:latin typeface="Times New Roman" pitchFamily="18" charset="0"/>
                <a:cs typeface="Times New Roman" pitchFamily="18" charset="0"/>
              </a:rPr>
              <a:t>there is </a:t>
            </a:r>
            <a:r>
              <a:rPr lang="en-MY" sz="2200" b="1" dirty="0">
                <a:solidFill>
                  <a:srgbClr val="0070C0"/>
                </a:solidFill>
                <a:latin typeface="Times New Roman" pitchFamily="18" charset="0"/>
                <a:cs typeface="Times New Roman" pitchFamily="18" charset="0"/>
              </a:rPr>
              <a:t>no specific treatment </a:t>
            </a:r>
            <a:r>
              <a:rPr lang="en-MY" sz="2200" b="1" dirty="0">
                <a:latin typeface="Times New Roman" pitchFamily="18" charset="0"/>
                <a:cs typeface="Times New Roman" pitchFamily="18" charset="0"/>
              </a:rPr>
              <a:t>for acute hepatitis</a:t>
            </a:r>
            <a:r>
              <a:rPr lang="en-MY" sz="2200" dirty="0">
                <a:latin typeface="Times New Roman" pitchFamily="18" charset="0"/>
                <a:cs typeface="Times New Roman" pitchFamily="18" charset="0"/>
              </a:rPr>
              <a:t>. </a:t>
            </a:r>
          </a:p>
          <a:p>
            <a:pPr marL="342900" indent="-342900">
              <a:buFont typeface="Wingdings" pitchFamily="2" charset="2"/>
              <a:buChar char="Ø"/>
              <a:defRPr/>
            </a:pPr>
            <a:r>
              <a:rPr lang="en-MY" sz="2200" dirty="0">
                <a:solidFill>
                  <a:srgbClr val="0070C0"/>
                </a:solidFill>
                <a:latin typeface="Times New Roman" pitchFamily="18" charset="0"/>
                <a:cs typeface="Times New Roman" pitchFamily="18" charset="0"/>
              </a:rPr>
              <a:t>Hospitalization</a:t>
            </a:r>
            <a:r>
              <a:rPr lang="en-MY" sz="2200" dirty="0">
                <a:latin typeface="Times New Roman" pitchFamily="18" charset="0"/>
                <a:cs typeface="Times New Roman" pitchFamily="18" charset="0"/>
              </a:rPr>
              <a:t> for</a:t>
            </a:r>
            <a:r>
              <a:rPr lang="en-MY" sz="2200" dirty="0">
                <a:solidFill>
                  <a:schemeClr val="accent3"/>
                </a:solidFill>
                <a:latin typeface="Times New Roman" pitchFamily="18" charset="0"/>
                <a:cs typeface="Times New Roman" pitchFamily="18" charset="0"/>
              </a:rPr>
              <a:t> fulminant </a:t>
            </a:r>
            <a:r>
              <a:rPr lang="en-MY" sz="2200" dirty="0">
                <a:latin typeface="Times New Roman" pitchFamily="18" charset="0"/>
                <a:cs typeface="Times New Roman" pitchFamily="18" charset="0"/>
              </a:rPr>
              <a:t>cases and in symptomatic </a:t>
            </a:r>
            <a:r>
              <a:rPr lang="en-MY" sz="2200" dirty="0">
                <a:solidFill>
                  <a:schemeClr val="accent3"/>
                </a:solidFill>
                <a:latin typeface="Times New Roman" pitchFamily="18" charset="0"/>
                <a:cs typeface="Times New Roman" pitchFamily="18" charset="0"/>
              </a:rPr>
              <a:t>pregnant </a:t>
            </a:r>
            <a:r>
              <a:rPr lang="en-MY" sz="2200" dirty="0">
                <a:latin typeface="Times New Roman" pitchFamily="18" charset="0"/>
                <a:cs typeface="Times New Roman" pitchFamily="18" charset="0"/>
              </a:rPr>
              <a:t>women. </a:t>
            </a:r>
          </a:p>
          <a:p>
            <a:pPr marL="342900" indent="-342900">
              <a:buFont typeface="Wingdings" pitchFamily="2" charset="2"/>
              <a:buChar char="Ø"/>
              <a:defRPr/>
            </a:pPr>
            <a:r>
              <a:rPr lang="en-MY" sz="2200" b="1" dirty="0">
                <a:solidFill>
                  <a:schemeClr val="accent3"/>
                </a:solidFill>
                <a:latin typeface="Times New Roman" pitchFamily="18" charset="0"/>
                <a:cs typeface="Times New Roman" pitchFamily="18" charset="0"/>
              </a:rPr>
              <a:t>Recovery </a:t>
            </a:r>
            <a:r>
              <a:rPr lang="en-MY" sz="2200" b="1" dirty="0">
                <a:latin typeface="Times New Roman" pitchFamily="18" charset="0"/>
                <a:cs typeface="Times New Roman" pitchFamily="18" charset="0"/>
              </a:rPr>
              <a:t>from disease is </a:t>
            </a:r>
            <a:r>
              <a:rPr lang="en-MY" sz="2200" b="1" dirty="0">
                <a:solidFill>
                  <a:schemeClr val="accent3"/>
                </a:solidFill>
                <a:latin typeface="Times New Roman" pitchFamily="18" charset="0"/>
                <a:cs typeface="Times New Roman" pitchFamily="18" charset="0"/>
              </a:rPr>
              <a:t>always complete</a:t>
            </a:r>
            <a:r>
              <a:rPr lang="en-MY" sz="2200" dirty="0">
                <a:latin typeface="Times New Roman" pitchFamily="18" charset="0"/>
                <a:cs typeface="Times New Roman" pitchFamily="18" charset="0"/>
              </a:rPr>
              <a:t>. </a:t>
            </a:r>
          </a:p>
          <a:p>
            <a:pPr marL="342900" indent="-342900">
              <a:buFont typeface="Wingdings" pitchFamily="2" charset="2"/>
              <a:buChar char="Ø"/>
              <a:defRPr/>
            </a:pPr>
            <a:r>
              <a:rPr lang="en-MY" sz="2200" b="1" dirty="0">
                <a:solidFill>
                  <a:srgbClr val="0070C0"/>
                </a:solidFill>
                <a:latin typeface="Times New Roman" pitchFamily="18" charset="0"/>
                <a:cs typeface="Times New Roman" pitchFamily="18" charset="0"/>
              </a:rPr>
              <a:t>No</a:t>
            </a:r>
            <a:r>
              <a:rPr lang="en-MY" sz="2200" dirty="0">
                <a:solidFill>
                  <a:srgbClr val="0070C0"/>
                </a:solidFill>
                <a:latin typeface="Times New Roman" pitchFamily="18" charset="0"/>
                <a:cs typeface="Times New Roman" pitchFamily="18" charset="0"/>
              </a:rPr>
              <a:t> </a:t>
            </a:r>
            <a:r>
              <a:rPr lang="en-MY" sz="2200" b="1" dirty="0">
                <a:solidFill>
                  <a:srgbClr val="0070C0"/>
                </a:solidFill>
                <a:latin typeface="Times New Roman" pitchFamily="18" charset="0"/>
                <a:cs typeface="Times New Roman" pitchFamily="18" charset="0"/>
              </a:rPr>
              <a:t>specific immunoglobulin prophylaxis is available.</a:t>
            </a:r>
          </a:p>
        </p:txBody>
      </p:sp>
      <p:sp>
        <p:nvSpPr>
          <p:cNvPr id="33796" name="Rectangle 1"/>
          <p:cNvSpPr>
            <a:spLocks noChangeArrowheads="1"/>
          </p:cNvSpPr>
          <p:nvPr/>
        </p:nvSpPr>
        <p:spPr bwMode="auto">
          <a:xfrm>
            <a:off x="1258888" y="-26988"/>
            <a:ext cx="25209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400" b="1">
                <a:solidFill>
                  <a:srgbClr val="C00000"/>
                </a:solidFill>
                <a:latin typeface="Times New Roman" pitchFamily="18" charset="0"/>
                <a:cs typeface="Times New Roman" pitchFamily="18" charset="0"/>
              </a:rPr>
              <a:t>Treatment</a:t>
            </a:r>
          </a:p>
        </p:txBody>
      </p:sp>
      <p:sp>
        <p:nvSpPr>
          <p:cNvPr id="33797" name="Rectangle 2"/>
          <p:cNvSpPr>
            <a:spLocks noChangeArrowheads="1"/>
          </p:cNvSpPr>
          <p:nvPr/>
        </p:nvSpPr>
        <p:spPr bwMode="auto">
          <a:xfrm>
            <a:off x="1258888" y="2120900"/>
            <a:ext cx="24161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800" b="1">
                <a:solidFill>
                  <a:srgbClr val="C00000"/>
                </a:solidFill>
                <a:latin typeface="Garamond" pitchFamily="18" charset="0"/>
                <a:cs typeface="Times New Roman" pitchFamily="18" charset="0"/>
              </a:rPr>
              <a:t>Prevention</a:t>
            </a:r>
          </a:p>
        </p:txBody>
      </p:sp>
      <p:sp>
        <p:nvSpPr>
          <p:cNvPr id="36871" name="Rectangle 3"/>
          <p:cNvSpPr>
            <a:spLocks noChangeArrowheads="1"/>
          </p:cNvSpPr>
          <p:nvPr/>
        </p:nvSpPr>
        <p:spPr bwMode="auto">
          <a:xfrm>
            <a:off x="0" y="2643188"/>
            <a:ext cx="9144000" cy="347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MY" sz="2200" b="1" dirty="0">
                <a:latin typeface="Times New Roman" pitchFamily="18" charset="0"/>
                <a:cs typeface="Times New Roman" pitchFamily="18" charset="0"/>
              </a:rPr>
              <a:t>Transmission</a:t>
            </a:r>
            <a:r>
              <a:rPr lang="en-MY" sz="2200" dirty="0">
                <a:latin typeface="Times New Roman" pitchFamily="18" charset="0"/>
                <a:cs typeface="Times New Roman" pitchFamily="18" charset="0"/>
              </a:rPr>
              <a:t> </a:t>
            </a:r>
            <a:r>
              <a:rPr lang="en-MY" sz="2200" b="1" dirty="0">
                <a:solidFill>
                  <a:srgbClr val="FF0000"/>
                </a:solidFill>
                <a:latin typeface="Times New Roman" pitchFamily="18" charset="0"/>
                <a:cs typeface="Times New Roman" pitchFamily="18" charset="0"/>
              </a:rPr>
              <a:t>can be reduced by</a:t>
            </a:r>
          </a:p>
          <a:p>
            <a:pPr marL="342900" indent="-342900">
              <a:buFont typeface="Wingdings" pitchFamily="2" charset="2"/>
              <a:buChar char="§"/>
              <a:defRPr/>
            </a:pPr>
            <a:r>
              <a:rPr lang="en-MY" sz="2200" b="1" dirty="0">
                <a:solidFill>
                  <a:srgbClr val="FF0000"/>
                </a:solidFill>
                <a:latin typeface="Times New Roman" pitchFamily="18" charset="0"/>
                <a:cs typeface="Times New Roman" pitchFamily="18" charset="0"/>
              </a:rPr>
              <a:t> </a:t>
            </a:r>
            <a:r>
              <a:rPr lang="en-MY" sz="2200" dirty="0">
                <a:latin typeface="Times New Roman" pitchFamily="18" charset="0"/>
                <a:cs typeface="Times New Roman" pitchFamily="18" charset="0"/>
              </a:rPr>
              <a:t>Maintaining quality standards for </a:t>
            </a:r>
            <a:r>
              <a:rPr lang="en-MY" sz="2200" b="1" dirty="0">
                <a:solidFill>
                  <a:srgbClr val="FF0000"/>
                </a:solidFill>
                <a:latin typeface="Times New Roman" pitchFamily="18" charset="0"/>
                <a:cs typeface="Times New Roman" pitchFamily="18" charset="0"/>
              </a:rPr>
              <a:t>public water </a:t>
            </a:r>
            <a:r>
              <a:rPr lang="en-MY" sz="2200" dirty="0">
                <a:latin typeface="Times New Roman" pitchFamily="18" charset="0"/>
                <a:cs typeface="Times New Roman" pitchFamily="18" charset="0"/>
              </a:rPr>
              <a:t>supplies and establishing </a:t>
            </a:r>
          </a:p>
          <a:p>
            <a:pPr marL="342900" indent="-342900">
              <a:buFont typeface="Wingdings" pitchFamily="2" charset="2"/>
              <a:buChar char="§"/>
              <a:defRPr/>
            </a:pPr>
            <a:r>
              <a:rPr lang="en-MY" sz="2200" b="1" dirty="0">
                <a:solidFill>
                  <a:srgbClr val="FF0000"/>
                </a:solidFill>
                <a:latin typeface="Times New Roman" pitchFamily="18" charset="0"/>
                <a:cs typeface="Times New Roman" pitchFamily="18" charset="0"/>
              </a:rPr>
              <a:t>proper disposal </a:t>
            </a:r>
            <a:r>
              <a:rPr lang="en-MY" sz="2200" dirty="0">
                <a:latin typeface="Times New Roman" pitchFamily="18" charset="0"/>
                <a:cs typeface="Times New Roman" pitchFamily="18" charset="0"/>
              </a:rPr>
              <a:t>systems to eliminate sanitary waste. </a:t>
            </a:r>
          </a:p>
          <a:p>
            <a:pPr>
              <a:defRPr/>
            </a:pPr>
            <a:r>
              <a:rPr lang="en-MY" sz="2200" b="1" dirty="0">
                <a:solidFill>
                  <a:srgbClr val="002060"/>
                </a:solidFill>
                <a:latin typeface="Times New Roman" pitchFamily="18" charset="0"/>
                <a:cs typeface="Times New Roman" pitchFamily="18" charset="0"/>
              </a:rPr>
              <a:t>    On an individual level, infection risk can be reduced by </a:t>
            </a:r>
            <a:r>
              <a:rPr lang="en-MY" sz="2200" dirty="0">
                <a:latin typeface="Times New Roman" pitchFamily="18" charset="0"/>
                <a:cs typeface="Times New Roman" pitchFamily="18" charset="0"/>
              </a:rPr>
              <a:t>:</a:t>
            </a:r>
          </a:p>
          <a:p>
            <a:pPr algn="ctr">
              <a:defRPr/>
            </a:pPr>
            <a:r>
              <a:rPr lang="en-MY" sz="2200" dirty="0">
                <a:latin typeface="Times New Roman" pitchFamily="18" charset="0"/>
                <a:cs typeface="Times New Roman" pitchFamily="18" charset="0"/>
              </a:rPr>
              <a:t> (a) maintaining </a:t>
            </a:r>
            <a:r>
              <a:rPr lang="en-MY" sz="2200" b="1" dirty="0">
                <a:solidFill>
                  <a:srgbClr val="FF0000"/>
                </a:solidFill>
                <a:latin typeface="Times New Roman" pitchFamily="18" charset="0"/>
                <a:cs typeface="Times New Roman" pitchFamily="18" charset="0"/>
              </a:rPr>
              <a:t>hygienic practices </a:t>
            </a:r>
            <a:r>
              <a:rPr lang="en-MY" sz="2200" dirty="0">
                <a:latin typeface="Times New Roman" pitchFamily="18" charset="0"/>
                <a:cs typeface="Times New Roman" pitchFamily="18" charset="0"/>
              </a:rPr>
              <a:t>such as </a:t>
            </a:r>
            <a:r>
              <a:rPr lang="en-MY" sz="2200" dirty="0">
                <a:solidFill>
                  <a:srgbClr val="0070C0"/>
                </a:solidFill>
                <a:latin typeface="Times New Roman" pitchFamily="18" charset="0"/>
                <a:cs typeface="Times New Roman" pitchFamily="18" charset="0"/>
              </a:rPr>
              <a:t>hand washing </a:t>
            </a:r>
            <a:r>
              <a:rPr lang="en-MY" sz="2200" dirty="0">
                <a:latin typeface="Times New Roman" pitchFamily="18" charset="0"/>
                <a:cs typeface="Times New Roman" pitchFamily="18" charset="0"/>
              </a:rPr>
              <a:t>with safe water, particularly before handling food; </a:t>
            </a:r>
          </a:p>
          <a:p>
            <a:pPr>
              <a:defRPr/>
            </a:pPr>
            <a:r>
              <a:rPr lang="en-MY" sz="2200" dirty="0">
                <a:latin typeface="Times New Roman" pitchFamily="18" charset="0"/>
                <a:cs typeface="Times New Roman" pitchFamily="18" charset="0"/>
              </a:rPr>
              <a:t>     (b) avoiding drinking water and/or ice of unknown purity; and </a:t>
            </a:r>
          </a:p>
          <a:p>
            <a:pPr>
              <a:defRPr/>
            </a:pPr>
            <a:r>
              <a:rPr lang="en-MY" sz="2200" dirty="0">
                <a:latin typeface="Times New Roman" pitchFamily="18" charset="0"/>
                <a:cs typeface="Times New Roman" pitchFamily="18" charset="0"/>
              </a:rPr>
              <a:t>     (c) adhering to </a:t>
            </a:r>
            <a:r>
              <a:rPr lang="en-MY" sz="2200" b="1" dirty="0">
                <a:solidFill>
                  <a:srgbClr val="0070C0"/>
                </a:solidFill>
                <a:latin typeface="Times New Roman" pitchFamily="18" charset="0"/>
                <a:cs typeface="Times New Roman" pitchFamily="18" charset="0"/>
              </a:rPr>
              <a:t>WHO safe food practices.</a:t>
            </a:r>
          </a:p>
          <a:p>
            <a:pPr algn="ctr">
              <a:defRPr/>
            </a:pPr>
            <a:r>
              <a:rPr lang="en-MY" sz="2200" b="1" dirty="0">
                <a:solidFill>
                  <a:srgbClr val="002060"/>
                </a:solidFill>
                <a:latin typeface="Times New Roman" pitchFamily="18" charset="0"/>
                <a:cs typeface="Times New Roman" pitchFamily="18" charset="0"/>
              </a:rPr>
              <a:t>      In 2011, the first vaccine to prevent hepatitis E infection was registered in China, although it is not available globally</a:t>
            </a:r>
            <a:endParaRPr lang="en-MY" sz="2200" dirty="0">
              <a:latin typeface="Times New Roman" pitchFamily="18" charset="0"/>
              <a:cs typeface="Times New Roman" pitchFamily="18" charset="0"/>
            </a:endParaRPr>
          </a:p>
        </p:txBody>
      </p:sp>
    </p:spTree>
    <p:extLst>
      <p:ext uri="{BB962C8B-B14F-4D97-AF65-F5344CB8AC3E}">
        <p14:creationId xmlns:p14="http://schemas.microsoft.com/office/powerpoint/2010/main" val="1943341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5F41C631-97DC-4A30-9A7D-363CF1E0EDAC}" type="slidenum">
              <a:rPr lang="ar-SA" smtClean="0"/>
              <a:pPr eaLnBrk="1" hangingPunct="1"/>
              <a:t>14</a:t>
            </a:fld>
            <a:endParaRPr lang="en-US" smtClean="0"/>
          </a:p>
        </p:txBody>
      </p:sp>
      <p:sp>
        <p:nvSpPr>
          <p:cNvPr id="35843" name="Rectangle 1"/>
          <p:cNvSpPr>
            <a:spLocks noChangeArrowheads="1"/>
          </p:cNvSpPr>
          <p:nvPr/>
        </p:nvSpPr>
        <p:spPr bwMode="auto">
          <a:xfrm>
            <a:off x="303213" y="1189038"/>
            <a:ext cx="8855075"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buFont typeface="Wingdings" pitchFamily="2" charset="2"/>
              <a:buChar char="q"/>
            </a:pPr>
            <a:r>
              <a:rPr lang="en-MY" sz="2200">
                <a:latin typeface="Times New Roman" pitchFamily="18" charset="0"/>
                <a:cs typeface="Times New Roman" pitchFamily="18" charset="0"/>
              </a:rPr>
              <a:t>Hepatitis G virus HGV was discovered in 1996. </a:t>
            </a:r>
          </a:p>
          <a:p>
            <a:pPr marL="457200" indent="-457200">
              <a:buFont typeface="Wingdings" pitchFamily="2" charset="2"/>
              <a:buChar char="q"/>
            </a:pPr>
            <a:r>
              <a:rPr lang="en-MY" sz="2200">
                <a:latin typeface="Times New Roman" pitchFamily="18" charset="0"/>
                <a:cs typeface="Times New Roman" pitchFamily="18" charset="0"/>
              </a:rPr>
              <a:t>The prevalence of this infection is </a:t>
            </a:r>
            <a:r>
              <a:rPr lang="en-MY" sz="2200">
                <a:solidFill>
                  <a:srgbClr val="0070C0"/>
                </a:solidFill>
                <a:latin typeface="Times New Roman" pitchFamily="18" charset="0"/>
                <a:cs typeface="Times New Roman" pitchFamily="18" charset="0"/>
              </a:rPr>
              <a:t>still not known</a:t>
            </a:r>
            <a:r>
              <a:rPr lang="en-MY" sz="2200">
                <a:latin typeface="Times New Roman" pitchFamily="18" charset="0"/>
                <a:cs typeface="Times New Roman" pitchFamily="18" charset="0"/>
              </a:rPr>
              <a:t>. </a:t>
            </a:r>
          </a:p>
          <a:p>
            <a:pPr marL="457200" indent="-457200">
              <a:buFont typeface="Wingdings" pitchFamily="2" charset="2"/>
              <a:buChar char="q"/>
            </a:pPr>
            <a:r>
              <a:rPr lang="en-MY" sz="2200">
                <a:latin typeface="Times New Roman" pitchFamily="18" charset="0"/>
                <a:cs typeface="Times New Roman" pitchFamily="18" charset="0"/>
              </a:rPr>
              <a:t>A few publications provide information on the association of this HGV has been </a:t>
            </a:r>
            <a:r>
              <a:rPr lang="en-MY" sz="2200" b="1">
                <a:solidFill>
                  <a:srgbClr val="0070C0"/>
                </a:solidFill>
                <a:latin typeface="Times New Roman" pitchFamily="18" charset="0"/>
                <a:cs typeface="Times New Roman" pitchFamily="18" charset="0"/>
              </a:rPr>
              <a:t>transmitted perinatally</a:t>
            </a:r>
          </a:p>
          <a:p>
            <a:pPr marL="457200" indent="-457200">
              <a:buFont typeface="Wingdings" pitchFamily="2" charset="2"/>
              <a:buChar char="q"/>
            </a:pPr>
            <a:r>
              <a:rPr lang="en-MY" sz="2200">
                <a:solidFill>
                  <a:srgbClr val="FF0000"/>
                </a:solidFill>
                <a:latin typeface="Times New Roman" pitchFamily="18" charset="0"/>
                <a:cs typeface="Times New Roman" pitchFamily="18" charset="0"/>
              </a:rPr>
              <a:t>not prevalent </a:t>
            </a:r>
            <a:r>
              <a:rPr lang="en-MY" sz="2200">
                <a:latin typeface="Times New Roman" pitchFamily="18" charset="0"/>
                <a:cs typeface="Times New Roman" pitchFamily="18" charset="0"/>
              </a:rPr>
              <a:t>in regions of the world, such as </a:t>
            </a:r>
            <a:r>
              <a:rPr lang="en-MY" sz="2200">
                <a:solidFill>
                  <a:srgbClr val="0070C0"/>
                </a:solidFill>
                <a:latin typeface="Times New Roman" pitchFamily="18" charset="0"/>
                <a:cs typeface="Times New Roman" pitchFamily="18" charset="0"/>
              </a:rPr>
              <a:t>Asia</a:t>
            </a:r>
            <a:r>
              <a:rPr lang="en-MY" sz="2200">
                <a:latin typeface="Times New Roman" pitchFamily="18" charset="0"/>
                <a:cs typeface="Times New Roman" pitchFamily="18" charset="0"/>
              </a:rPr>
              <a:t>,</a:t>
            </a:r>
            <a:r>
              <a:rPr lang="en-MY" sz="2200" b="1">
                <a:solidFill>
                  <a:srgbClr val="0070C0"/>
                </a:solidFill>
                <a:latin typeface="Times New Roman" pitchFamily="18" charset="0"/>
                <a:cs typeface="Times New Roman" pitchFamily="18" charset="0"/>
              </a:rPr>
              <a:t> where perinatal transmission of HBV occurs </a:t>
            </a:r>
            <a:r>
              <a:rPr lang="en-MY" sz="2200">
                <a:latin typeface="Times New Roman" pitchFamily="18" charset="0"/>
                <a:cs typeface="Times New Roman" pitchFamily="18" charset="0"/>
              </a:rPr>
              <a:t>frequently.</a:t>
            </a:r>
          </a:p>
        </p:txBody>
      </p:sp>
      <p:sp>
        <p:nvSpPr>
          <p:cNvPr id="35844" name="Rectangle 1"/>
          <p:cNvSpPr>
            <a:spLocks noChangeArrowheads="1"/>
          </p:cNvSpPr>
          <p:nvPr/>
        </p:nvSpPr>
        <p:spPr bwMode="auto">
          <a:xfrm>
            <a:off x="1116013" y="115888"/>
            <a:ext cx="32670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800" b="1">
                <a:solidFill>
                  <a:srgbClr val="C00000"/>
                </a:solidFill>
                <a:latin typeface="Garamond" pitchFamily="18" charset="0"/>
              </a:rPr>
              <a:t>HEPATITIS   G</a:t>
            </a:r>
          </a:p>
        </p:txBody>
      </p:sp>
      <p:pic>
        <p:nvPicPr>
          <p:cNvPr id="35845" name="Picture 9" descr="Tablet with the diagnosis hepatitis on the displ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125" y="66675"/>
            <a:ext cx="2555875"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41127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6C6A07FD-97F7-4D7C-B21D-3360CC75410D}" type="slidenum">
              <a:rPr lang="ar-SA" smtClean="0"/>
              <a:pPr eaLnBrk="1" hangingPunct="1"/>
              <a:t>15</a:t>
            </a:fld>
            <a:endParaRPr lang="en-US" smtClean="0"/>
          </a:p>
        </p:txBody>
      </p:sp>
      <p:sp>
        <p:nvSpPr>
          <p:cNvPr id="38915" name="Rectangle 4"/>
          <p:cNvSpPr>
            <a:spLocks noChangeArrowheads="1"/>
          </p:cNvSpPr>
          <p:nvPr/>
        </p:nvSpPr>
        <p:spPr bwMode="auto">
          <a:xfrm>
            <a:off x="0" y="0"/>
            <a:ext cx="9144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160287" anchor="ctr">
            <a:spAutoFit/>
          </a:bodyPr>
          <a:lstStyle/>
          <a:p>
            <a:pPr eaLnBrk="0" hangingPunct="0"/>
            <a:r>
              <a:rPr lang="en-US" sz="1500" b="1" dirty="0">
                <a:solidFill>
                  <a:srgbClr val="D86422"/>
                </a:solidFill>
                <a:latin typeface="Helvetica"/>
              </a:rPr>
              <a:t>Brucellosis</a:t>
            </a:r>
          </a:p>
          <a:p>
            <a:pPr eaLnBrk="0" hangingPunct="0"/>
            <a:r>
              <a:rPr lang="en-US" sz="900" dirty="0">
                <a:solidFill>
                  <a:srgbClr val="333333"/>
                </a:solidFill>
                <a:latin typeface="inherit"/>
              </a:rPr>
              <a:t>  </a:t>
            </a:r>
            <a:r>
              <a:rPr lang="en-US" sz="12000" dirty="0">
                <a:solidFill>
                  <a:srgbClr val="333333"/>
                </a:solidFill>
              </a:rPr>
              <a:t> </a:t>
            </a:r>
            <a:r>
              <a:rPr lang="en-US" sz="900" dirty="0">
                <a:solidFill>
                  <a:srgbClr val="333333"/>
                </a:solidFill>
              </a:rPr>
              <a:t>                                                                                            </a:t>
            </a:r>
            <a:endParaRPr lang="en-US" sz="900" dirty="0">
              <a:solidFill>
                <a:srgbClr val="333333"/>
              </a:solidFill>
              <a:latin typeface="inherit"/>
            </a:endParaRPr>
          </a:p>
        </p:txBody>
      </p:sp>
      <p:pic>
        <p:nvPicPr>
          <p:cNvPr id="38916" name="Picture 5" descr="http://www.who.int/sysmedia/images/topics/brucellos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4437063"/>
            <a:ext cx="29527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8" descr="David Bruce (1855-1931) Australian-born Scottish physican and microbiologist. Identified bacterium causing human undulant fever (Brucella, 1887) and in 1895 in South Afica, found the Tsetse fly to be the carrier of the parasite responsible for sleeping si... : News Pho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3663" y="498475"/>
            <a:ext cx="1441450" cy="169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8" name="Rectangle 1"/>
          <p:cNvSpPr>
            <a:spLocks noChangeArrowheads="1"/>
          </p:cNvSpPr>
          <p:nvPr/>
        </p:nvSpPr>
        <p:spPr bwMode="auto">
          <a:xfrm>
            <a:off x="3995738" y="2195513"/>
            <a:ext cx="517525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1400">
                <a:latin typeface="Times New Roman" pitchFamily="18" charset="0"/>
                <a:cs typeface="Times New Roman" pitchFamily="18" charset="0"/>
              </a:rPr>
              <a:t>David Bruce (1855-1931) Australian-born Scottish physican and microbiologist. Identified bacterium causing human undulant fever (Brucella, 1887) and in 1895 in South Afica, </a:t>
            </a:r>
          </a:p>
        </p:txBody>
      </p:sp>
      <p:sp>
        <p:nvSpPr>
          <p:cNvPr id="2" name="Rectangle 1"/>
          <p:cNvSpPr/>
          <p:nvPr/>
        </p:nvSpPr>
        <p:spPr>
          <a:xfrm>
            <a:off x="591837" y="3365500"/>
            <a:ext cx="3945312" cy="923330"/>
          </a:xfrm>
          <a:prstGeom prst="rect">
            <a:avLst/>
          </a:prstGeom>
          <a:noFill/>
        </p:spPr>
        <p:txBody>
          <a:bodyPr wrap="none">
            <a:spAutoFit/>
          </a:bodyPr>
          <a:lstStyle/>
          <a:p>
            <a:pPr algn="ctr">
              <a:defRPr/>
            </a:pPr>
            <a:r>
              <a:rPr lang="en-MY"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Brucellosis</a:t>
            </a:r>
          </a:p>
        </p:txBody>
      </p:sp>
      <p:pic>
        <p:nvPicPr>
          <p:cNvPr id="8" name="Picture 4" descr="http://www.who.int/zoonoses/diseases/Brucellosis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941388"/>
            <a:ext cx="1585912"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11846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75DFB7D2-8DED-492A-9656-0DF5FC7FB742}" type="slidenum">
              <a:rPr lang="ar-SA" smtClean="0"/>
              <a:pPr eaLnBrk="1" hangingPunct="1"/>
              <a:t>16</a:t>
            </a:fld>
            <a:endParaRPr lang="en-US" smtClean="0"/>
          </a:p>
        </p:txBody>
      </p:sp>
      <p:sp>
        <p:nvSpPr>
          <p:cNvPr id="3" name="Rectangle 2"/>
          <p:cNvSpPr/>
          <p:nvPr/>
        </p:nvSpPr>
        <p:spPr>
          <a:xfrm>
            <a:off x="0" y="85725"/>
            <a:ext cx="9144000" cy="6678751"/>
          </a:xfrm>
          <a:prstGeom prst="rect">
            <a:avLst/>
          </a:prstGeom>
        </p:spPr>
        <p:txBody>
          <a:bodyPr>
            <a:spAutoFit/>
          </a:bodyPr>
          <a:lstStyle/>
          <a:p>
            <a:pPr marL="457200" indent="-457200">
              <a:buFont typeface="Wingdings" pitchFamily="2" charset="2"/>
              <a:buChar char="q"/>
              <a:defRPr/>
            </a:pPr>
            <a:r>
              <a:rPr lang="en-MY" sz="2800" b="1" dirty="0">
                <a:solidFill>
                  <a:srgbClr val="C00000"/>
                </a:solidFill>
                <a:latin typeface="Garamond" pitchFamily="18" charset="0"/>
                <a:cs typeface="Times New Roman" pitchFamily="18" charset="0"/>
              </a:rPr>
              <a:t>Brucellosis </a:t>
            </a:r>
          </a:p>
          <a:p>
            <a:pPr marL="342900" indent="-342900">
              <a:buFont typeface="Wingdings" pitchFamily="2" charset="2"/>
              <a:buChar char="v"/>
              <a:defRPr/>
            </a:pPr>
            <a:r>
              <a:rPr lang="en-MY" sz="2100" b="1" dirty="0">
                <a:latin typeface="Times New Roman" pitchFamily="18" charset="0"/>
                <a:cs typeface="Times New Roman" pitchFamily="18" charset="0"/>
              </a:rPr>
              <a:t>is </a:t>
            </a:r>
            <a:r>
              <a:rPr lang="en-MY" sz="2100" b="1" dirty="0">
                <a:solidFill>
                  <a:srgbClr val="7030A0"/>
                </a:solidFill>
                <a:latin typeface="Times New Roman" pitchFamily="18" charset="0"/>
                <a:cs typeface="Times New Roman" pitchFamily="18" charset="0"/>
              </a:rPr>
              <a:t>one of the major bacterial zoonosis</a:t>
            </a:r>
            <a:r>
              <a:rPr lang="en-MY" sz="2100" b="1" dirty="0">
                <a:latin typeface="Times New Roman" pitchFamily="18" charset="0"/>
                <a:cs typeface="Times New Roman" pitchFamily="18" charset="0"/>
              </a:rPr>
              <a:t>, and </a:t>
            </a:r>
          </a:p>
          <a:p>
            <a:pPr>
              <a:defRPr/>
            </a:pPr>
            <a:r>
              <a:rPr lang="en-MY" sz="2100" b="1" dirty="0">
                <a:latin typeface="Times New Roman" pitchFamily="18" charset="0"/>
                <a:cs typeface="Times New Roman" pitchFamily="18" charset="0"/>
              </a:rPr>
              <a:t>    in humans </a:t>
            </a:r>
            <a:r>
              <a:rPr lang="en-MY" sz="2100" dirty="0">
                <a:latin typeface="Times New Roman" pitchFamily="18" charset="0"/>
                <a:cs typeface="Times New Roman" pitchFamily="18" charset="0"/>
              </a:rPr>
              <a:t>is also </a:t>
            </a:r>
            <a:r>
              <a:rPr lang="en-MY" sz="2100" b="1" dirty="0">
                <a:latin typeface="Times New Roman" pitchFamily="18" charset="0"/>
                <a:cs typeface="Times New Roman" pitchFamily="18" charset="0"/>
              </a:rPr>
              <a:t>known as: </a:t>
            </a:r>
          </a:p>
          <a:p>
            <a:pPr>
              <a:defRPr/>
            </a:pPr>
            <a:r>
              <a:rPr lang="en-MY" sz="2100" b="1" dirty="0">
                <a:solidFill>
                  <a:srgbClr val="00B050"/>
                </a:solidFill>
                <a:latin typeface="Times New Roman" pitchFamily="18" charset="0"/>
                <a:cs typeface="Times New Roman" pitchFamily="18" charset="0"/>
              </a:rPr>
              <a:t>  </a:t>
            </a:r>
            <a:r>
              <a:rPr lang="en-MY" sz="2100" b="1" dirty="0" err="1">
                <a:latin typeface="Times New Roman" pitchFamily="18" charset="0"/>
                <a:cs typeface="Times New Roman" pitchFamily="18" charset="0"/>
              </a:rPr>
              <a:t>Undulent</a:t>
            </a:r>
            <a:r>
              <a:rPr lang="en-MY" sz="2100" b="1" dirty="0">
                <a:latin typeface="Times New Roman" pitchFamily="18" charset="0"/>
                <a:cs typeface="Times New Roman" pitchFamily="18" charset="0"/>
              </a:rPr>
              <a:t> fever, </a:t>
            </a:r>
            <a:r>
              <a:rPr lang="en-MY" sz="2100" b="1" dirty="0">
                <a:solidFill>
                  <a:srgbClr val="C31391"/>
                </a:solidFill>
                <a:latin typeface="Times New Roman" pitchFamily="18" charset="0"/>
                <a:cs typeface="Times New Roman" pitchFamily="18" charset="0"/>
              </a:rPr>
              <a:t>Malta fever </a:t>
            </a:r>
            <a:r>
              <a:rPr lang="en-MY" sz="2100" b="1" dirty="0">
                <a:latin typeface="Times New Roman" pitchFamily="18" charset="0"/>
                <a:cs typeface="Times New Roman" pitchFamily="18" charset="0"/>
              </a:rPr>
              <a:t>or </a:t>
            </a:r>
            <a:r>
              <a:rPr lang="en-MY" sz="2100" b="1" dirty="0">
                <a:solidFill>
                  <a:srgbClr val="00B0F0"/>
                </a:solidFill>
                <a:latin typeface="Times New Roman" pitchFamily="18" charset="0"/>
                <a:cs typeface="Times New Roman" pitchFamily="18" charset="0"/>
              </a:rPr>
              <a:t>Mediterranean fever</a:t>
            </a:r>
            <a:r>
              <a:rPr lang="en-MY" sz="2100" dirty="0">
                <a:latin typeface="Times New Roman" pitchFamily="18" charset="0"/>
                <a:cs typeface="Times New Roman" pitchFamily="18" charset="0"/>
              </a:rPr>
              <a:t>.</a:t>
            </a:r>
          </a:p>
          <a:p>
            <a:pPr>
              <a:defRPr/>
            </a:pPr>
            <a:r>
              <a:rPr lang="en-MY" sz="2100" b="1" dirty="0">
                <a:latin typeface="Times New Roman" pitchFamily="18" charset="0"/>
                <a:cs typeface="Times New Roman" pitchFamily="18" charset="0"/>
              </a:rPr>
              <a:t>It is a  bacterial disease caused by various </a:t>
            </a:r>
            <a:r>
              <a:rPr lang="en-MY" sz="2100" b="1" dirty="0" err="1">
                <a:latin typeface="Times New Roman" pitchFamily="18" charset="0"/>
                <a:cs typeface="Times New Roman" pitchFamily="18" charset="0"/>
              </a:rPr>
              <a:t>Brucella</a:t>
            </a:r>
            <a:r>
              <a:rPr lang="en-MY" sz="2100" b="1" dirty="0">
                <a:latin typeface="Times New Roman" pitchFamily="18" charset="0"/>
                <a:cs typeface="Times New Roman" pitchFamily="18" charset="0"/>
              </a:rPr>
              <a:t> species, which mainly infect cattle, swine, goats, sheep and dogs</a:t>
            </a:r>
            <a:endParaRPr lang="en-MY" sz="2100" dirty="0">
              <a:latin typeface="Times New Roman" pitchFamily="18" charset="0"/>
              <a:cs typeface="Times New Roman" pitchFamily="18" charset="0"/>
            </a:endParaRPr>
          </a:p>
          <a:p>
            <a:pPr marL="342900" indent="-342900" algn="ctr">
              <a:buFont typeface="Wingdings" pitchFamily="2" charset="2"/>
              <a:buChar char="v"/>
              <a:defRPr/>
            </a:pPr>
            <a:r>
              <a:rPr lang="en-MY" sz="2100" dirty="0">
                <a:latin typeface="Times New Roman" pitchFamily="18" charset="0"/>
                <a:cs typeface="Times New Roman" pitchFamily="18" charset="0"/>
              </a:rPr>
              <a:t> It is occasionally </a:t>
            </a:r>
            <a:r>
              <a:rPr lang="en-MY" sz="2100" b="1" dirty="0">
                <a:latin typeface="Times New Roman" pitchFamily="18" charset="0"/>
                <a:cs typeface="Times New Roman" pitchFamily="18" charset="0"/>
              </a:rPr>
              <a:t>transmitted to man </a:t>
            </a:r>
            <a:r>
              <a:rPr lang="en-MY" sz="2100" dirty="0">
                <a:latin typeface="Times New Roman" pitchFamily="18" charset="0"/>
                <a:cs typeface="Times New Roman" pitchFamily="18" charset="0"/>
              </a:rPr>
              <a:t>by </a:t>
            </a:r>
            <a:r>
              <a:rPr lang="en-MY" sz="2100" b="1" dirty="0">
                <a:solidFill>
                  <a:srgbClr val="FF0000"/>
                </a:solidFill>
                <a:latin typeface="Times New Roman" pitchFamily="18" charset="0"/>
                <a:cs typeface="Times New Roman" pitchFamily="18" charset="0"/>
              </a:rPr>
              <a:t>direct </a:t>
            </a:r>
            <a:r>
              <a:rPr lang="en-MY" sz="2100" b="1" dirty="0">
                <a:latin typeface="Times New Roman" pitchFamily="18" charset="0"/>
                <a:cs typeface="Times New Roman" pitchFamily="18" charset="0"/>
              </a:rPr>
              <a:t>or </a:t>
            </a:r>
            <a:r>
              <a:rPr lang="en-MY" sz="2100" b="1" dirty="0" smtClean="0">
                <a:solidFill>
                  <a:srgbClr val="FF0000"/>
                </a:solidFill>
                <a:latin typeface="Times New Roman" pitchFamily="18" charset="0"/>
                <a:cs typeface="Times New Roman" pitchFamily="18" charset="0"/>
              </a:rPr>
              <a:t>indirect</a:t>
            </a:r>
            <a:r>
              <a:rPr lang="en-MY" sz="2100" dirty="0" smtClean="0">
                <a:latin typeface="Times New Roman" pitchFamily="18" charset="0"/>
                <a:cs typeface="Times New Roman" pitchFamily="18" charset="0"/>
              </a:rPr>
              <a:t>  </a:t>
            </a:r>
            <a:r>
              <a:rPr lang="en-MY" sz="2100" b="1" dirty="0" smtClean="0">
                <a:solidFill>
                  <a:srgbClr val="002060"/>
                </a:solidFill>
                <a:latin typeface="Times New Roman" pitchFamily="18" charset="0"/>
                <a:cs typeface="Times New Roman" pitchFamily="18" charset="0"/>
              </a:rPr>
              <a:t>contact </a:t>
            </a:r>
            <a:r>
              <a:rPr lang="en-MY" sz="2100" b="1" dirty="0">
                <a:solidFill>
                  <a:srgbClr val="002060"/>
                </a:solidFill>
                <a:latin typeface="Times New Roman" pitchFamily="18" charset="0"/>
                <a:cs typeface="Times New Roman" pitchFamily="18" charset="0"/>
              </a:rPr>
              <a:t>with </a:t>
            </a:r>
            <a:r>
              <a:rPr lang="en-MY" sz="2100" b="1" dirty="0" smtClean="0">
                <a:solidFill>
                  <a:srgbClr val="002060"/>
                </a:solidFill>
                <a:latin typeface="Times New Roman" pitchFamily="18" charset="0"/>
                <a:cs typeface="Times New Roman" pitchFamily="18" charset="0"/>
              </a:rPr>
              <a:t>                          infected </a:t>
            </a:r>
            <a:r>
              <a:rPr lang="en-MY" sz="2100" b="1" dirty="0">
                <a:solidFill>
                  <a:srgbClr val="002060"/>
                </a:solidFill>
                <a:latin typeface="Times New Roman" pitchFamily="18" charset="0"/>
                <a:cs typeface="Times New Roman" pitchFamily="18" charset="0"/>
              </a:rPr>
              <a:t>animals</a:t>
            </a:r>
            <a:r>
              <a:rPr lang="en-MY" sz="2100" dirty="0">
                <a:latin typeface="Times New Roman" pitchFamily="18" charset="0"/>
                <a:cs typeface="Times New Roman" pitchFamily="18" charset="0"/>
              </a:rPr>
              <a:t>. </a:t>
            </a:r>
          </a:p>
          <a:p>
            <a:pPr marL="342900" indent="-342900">
              <a:buFont typeface="Wingdings" pitchFamily="2" charset="2"/>
              <a:buChar char="v"/>
              <a:defRPr/>
            </a:pPr>
            <a:r>
              <a:rPr lang="en-MY" sz="2100" b="1" dirty="0">
                <a:latin typeface="Times New Roman" pitchFamily="18" charset="0"/>
                <a:cs typeface="Times New Roman" pitchFamily="18" charset="0"/>
              </a:rPr>
              <a:t>characterized</a:t>
            </a:r>
            <a:r>
              <a:rPr lang="en-MY" sz="2100" dirty="0">
                <a:latin typeface="Times New Roman" pitchFamily="18" charset="0"/>
                <a:cs typeface="Times New Roman" pitchFamily="18" charset="0"/>
              </a:rPr>
              <a:t> by </a:t>
            </a:r>
            <a:r>
              <a:rPr lang="en-MY" sz="2100" b="1" dirty="0">
                <a:latin typeface="Times New Roman" pitchFamily="18" charset="0"/>
                <a:cs typeface="Times New Roman" pitchFamily="18" charset="0"/>
              </a:rPr>
              <a:t>intermittent or irregular febrile </a:t>
            </a:r>
            <a:r>
              <a:rPr lang="en-MY" sz="2100" dirty="0">
                <a:latin typeface="Times New Roman" pitchFamily="18" charset="0"/>
                <a:cs typeface="Times New Roman" pitchFamily="18" charset="0"/>
              </a:rPr>
              <a:t>attacks, </a:t>
            </a:r>
          </a:p>
          <a:p>
            <a:pPr>
              <a:defRPr/>
            </a:pPr>
            <a:r>
              <a:rPr lang="en-MY" sz="2100" dirty="0">
                <a:latin typeface="Times New Roman" pitchFamily="18" charset="0"/>
                <a:cs typeface="Times New Roman" pitchFamily="18" charset="0"/>
              </a:rPr>
              <a:t>    with </a:t>
            </a:r>
            <a:r>
              <a:rPr lang="en-MY" sz="2100" b="1" dirty="0">
                <a:latin typeface="Times New Roman" pitchFamily="18" charset="0"/>
                <a:cs typeface="Times New Roman" pitchFamily="18" charset="0"/>
              </a:rPr>
              <a:t>profuse</a:t>
            </a:r>
            <a:r>
              <a:rPr lang="en-MY" sz="2100" b="1" dirty="0">
                <a:solidFill>
                  <a:srgbClr val="0070C0"/>
                </a:solidFill>
                <a:latin typeface="Times New Roman" pitchFamily="18" charset="0"/>
                <a:cs typeface="Times New Roman" pitchFamily="18" charset="0"/>
              </a:rPr>
              <a:t> sweating</a:t>
            </a:r>
            <a:r>
              <a:rPr lang="en-MY" sz="2100" b="1" dirty="0">
                <a:latin typeface="Times New Roman" pitchFamily="18" charset="0"/>
                <a:cs typeface="Times New Roman" pitchFamily="18" charset="0"/>
              </a:rPr>
              <a:t>, </a:t>
            </a:r>
            <a:r>
              <a:rPr lang="en-MY" sz="2100" b="1" dirty="0">
                <a:solidFill>
                  <a:srgbClr val="0070C0"/>
                </a:solidFill>
                <a:latin typeface="Times New Roman" pitchFamily="18" charset="0"/>
                <a:cs typeface="Times New Roman" pitchFamily="18" charset="0"/>
              </a:rPr>
              <a:t>arthritis </a:t>
            </a:r>
            <a:r>
              <a:rPr lang="en-MY" sz="2100" dirty="0">
                <a:latin typeface="Times New Roman" pitchFamily="18" charset="0"/>
                <a:cs typeface="Times New Roman" pitchFamily="18" charset="0"/>
              </a:rPr>
              <a:t>and an </a:t>
            </a:r>
            <a:r>
              <a:rPr lang="en-MY" sz="2100" b="1" dirty="0">
                <a:solidFill>
                  <a:srgbClr val="0070C0"/>
                </a:solidFill>
                <a:latin typeface="Times New Roman" pitchFamily="18" charset="0"/>
                <a:cs typeface="Times New Roman" pitchFamily="18" charset="0"/>
              </a:rPr>
              <a:t>enlarged spleen</a:t>
            </a:r>
            <a:r>
              <a:rPr lang="en-MY" sz="2100" b="1" dirty="0">
                <a:solidFill>
                  <a:schemeClr val="accent6">
                    <a:lumMod val="75000"/>
                  </a:schemeClr>
                </a:solidFill>
                <a:latin typeface="Times New Roman" pitchFamily="18" charset="0"/>
                <a:cs typeface="Times New Roman" pitchFamily="18" charset="0"/>
              </a:rPr>
              <a:t>. </a:t>
            </a:r>
          </a:p>
          <a:p>
            <a:pPr marL="342900" indent="-342900">
              <a:buFont typeface="Wingdings" pitchFamily="2" charset="2"/>
              <a:buChar char="v"/>
              <a:defRPr/>
            </a:pPr>
            <a:r>
              <a:rPr lang="en-MY" sz="2100" dirty="0">
                <a:latin typeface="Times New Roman" pitchFamily="18" charset="0"/>
                <a:cs typeface="Times New Roman" pitchFamily="18" charset="0"/>
              </a:rPr>
              <a:t>The disease </a:t>
            </a:r>
            <a:r>
              <a:rPr lang="en-MY" sz="2100" b="1" dirty="0">
                <a:latin typeface="Times New Roman" pitchFamily="18" charset="0"/>
                <a:cs typeface="Times New Roman" pitchFamily="18" charset="0"/>
              </a:rPr>
              <a:t>may last </a:t>
            </a:r>
            <a:r>
              <a:rPr lang="en-MY" sz="2100" dirty="0">
                <a:latin typeface="Times New Roman" pitchFamily="18" charset="0"/>
                <a:cs typeface="Times New Roman" pitchFamily="18" charset="0"/>
              </a:rPr>
              <a:t>for</a:t>
            </a:r>
            <a:r>
              <a:rPr lang="en-MY" sz="2100" b="1" dirty="0">
                <a:solidFill>
                  <a:srgbClr val="0070C0"/>
                </a:solidFill>
                <a:latin typeface="Times New Roman" pitchFamily="18" charset="0"/>
                <a:cs typeface="Times New Roman" pitchFamily="18" charset="0"/>
              </a:rPr>
              <a:t> several </a:t>
            </a:r>
            <a:r>
              <a:rPr lang="en-MY" sz="2100" b="1" dirty="0">
                <a:latin typeface="Times New Roman" pitchFamily="18" charset="0"/>
                <a:cs typeface="Times New Roman" pitchFamily="18" charset="0"/>
              </a:rPr>
              <a:t>days, months or years</a:t>
            </a:r>
            <a:r>
              <a:rPr lang="en-MY" sz="2100" dirty="0">
                <a:latin typeface="Times New Roman" pitchFamily="18" charset="0"/>
                <a:cs typeface="Times New Roman" pitchFamily="18" charset="0"/>
              </a:rPr>
              <a:t>. </a:t>
            </a:r>
          </a:p>
          <a:p>
            <a:pPr marL="342900" indent="-342900">
              <a:buFont typeface="Wingdings" pitchFamily="2" charset="2"/>
              <a:buChar char="v"/>
              <a:defRPr/>
            </a:pPr>
            <a:r>
              <a:rPr lang="en-MY" sz="2100" b="1" dirty="0">
                <a:latin typeface="Times New Roman" pitchFamily="18" charset="0"/>
                <a:cs typeface="Times New Roman" pitchFamily="18" charset="0"/>
              </a:rPr>
              <a:t>Brucellosis is both a </a:t>
            </a:r>
            <a:r>
              <a:rPr lang="en-MY" sz="2100" b="1" dirty="0">
                <a:solidFill>
                  <a:srgbClr val="FF0000"/>
                </a:solidFill>
                <a:latin typeface="Times New Roman" pitchFamily="18" charset="0"/>
                <a:cs typeface="Times New Roman" pitchFamily="18" charset="0"/>
              </a:rPr>
              <a:t>severe human disease </a:t>
            </a:r>
            <a:r>
              <a:rPr lang="en-MY" sz="2100" b="1" dirty="0">
                <a:latin typeface="Times New Roman" pitchFamily="18" charset="0"/>
                <a:cs typeface="Times New Roman" pitchFamily="18" charset="0"/>
              </a:rPr>
              <a:t>and</a:t>
            </a:r>
          </a:p>
          <a:p>
            <a:pPr marL="342900" indent="-342900">
              <a:buFont typeface="Wingdings" pitchFamily="2" charset="2"/>
              <a:buChar char="v"/>
              <a:defRPr/>
            </a:pPr>
            <a:r>
              <a:rPr lang="en-MY" sz="2100" b="1" dirty="0">
                <a:latin typeface="Times New Roman" pitchFamily="18" charset="0"/>
                <a:cs typeface="Times New Roman" pitchFamily="18" charset="0"/>
              </a:rPr>
              <a:t>        a disease of</a:t>
            </a:r>
            <a:r>
              <a:rPr lang="en-MY" sz="2100" b="1" dirty="0">
                <a:solidFill>
                  <a:srgbClr val="FF0000"/>
                </a:solidFill>
                <a:latin typeface="Times New Roman" pitchFamily="18" charset="0"/>
                <a:cs typeface="Times New Roman" pitchFamily="18" charset="0"/>
              </a:rPr>
              <a:t> animals </a:t>
            </a:r>
            <a:r>
              <a:rPr lang="en-MY" sz="2100" b="1" dirty="0">
                <a:latin typeface="Times New Roman" pitchFamily="18" charset="0"/>
                <a:cs typeface="Times New Roman" pitchFamily="18" charset="0"/>
              </a:rPr>
              <a:t>with </a:t>
            </a:r>
          </a:p>
          <a:p>
            <a:pPr marL="342900" indent="-342900">
              <a:buFont typeface="Wingdings" pitchFamily="2" charset="2"/>
              <a:buChar char="v"/>
              <a:defRPr/>
            </a:pPr>
            <a:r>
              <a:rPr lang="en-MY" sz="2100" b="1" dirty="0">
                <a:solidFill>
                  <a:srgbClr val="FF0000"/>
                </a:solidFill>
                <a:latin typeface="Times New Roman" pitchFamily="18" charset="0"/>
                <a:cs typeface="Times New Roman" pitchFamily="18" charset="0"/>
              </a:rPr>
              <a:t>         serious economic consequences</a:t>
            </a:r>
          </a:p>
          <a:p>
            <a:pPr marL="457200" indent="-457200">
              <a:buFont typeface="Wingdings" pitchFamily="2" charset="2"/>
              <a:buChar char="v"/>
              <a:defRPr/>
            </a:pPr>
            <a:r>
              <a:rPr lang="en-MY" sz="2100" b="1" dirty="0">
                <a:solidFill>
                  <a:srgbClr val="002060"/>
                </a:solidFill>
                <a:latin typeface="Times New Roman" pitchFamily="18" charset="0"/>
                <a:cs typeface="Times New Roman" pitchFamily="18" charset="0"/>
              </a:rPr>
              <a:t>Humans generally acquire the disease through</a:t>
            </a:r>
          </a:p>
          <a:p>
            <a:pPr marL="342900" indent="-342900">
              <a:buFont typeface="Wingdings" pitchFamily="2" charset="2"/>
              <a:buChar char="Ø"/>
              <a:defRPr/>
            </a:pPr>
            <a:r>
              <a:rPr lang="en-MY" sz="2100" b="1" dirty="0">
                <a:solidFill>
                  <a:srgbClr val="333333"/>
                </a:solidFill>
                <a:latin typeface="Times New Roman" pitchFamily="18" charset="0"/>
                <a:cs typeface="Times New Roman" pitchFamily="18" charset="0"/>
              </a:rPr>
              <a:t> </a:t>
            </a:r>
            <a:r>
              <a:rPr lang="en-MY" sz="2100" b="1" dirty="0">
                <a:solidFill>
                  <a:srgbClr val="0070C0"/>
                </a:solidFill>
                <a:latin typeface="Times New Roman" pitchFamily="18" charset="0"/>
                <a:cs typeface="Times New Roman" pitchFamily="18" charset="0"/>
              </a:rPr>
              <a:t>Direct </a:t>
            </a:r>
            <a:r>
              <a:rPr lang="en-MY" sz="2100" b="1" dirty="0">
                <a:solidFill>
                  <a:srgbClr val="FF0000"/>
                </a:solidFill>
                <a:latin typeface="Times New Roman" pitchFamily="18" charset="0"/>
                <a:cs typeface="Times New Roman" pitchFamily="18" charset="0"/>
              </a:rPr>
              <a:t>contact</a:t>
            </a:r>
            <a:r>
              <a:rPr lang="en-MY" sz="2100" b="1" dirty="0">
                <a:solidFill>
                  <a:srgbClr val="0070C0"/>
                </a:solidFill>
                <a:latin typeface="Times New Roman" pitchFamily="18" charset="0"/>
                <a:cs typeface="Times New Roman" pitchFamily="18" charset="0"/>
              </a:rPr>
              <a:t> </a:t>
            </a:r>
            <a:r>
              <a:rPr lang="en-MY" sz="2100" b="1" dirty="0">
                <a:solidFill>
                  <a:srgbClr val="333333"/>
                </a:solidFill>
                <a:latin typeface="Times New Roman" pitchFamily="18" charset="0"/>
                <a:cs typeface="Times New Roman" pitchFamily="18" charset="0"/>
              </a:rPr>
              <a:t>with infected animals, </a:t>
            </a:r>
          </a:p>
          <a:p>
            <a:pPr marL="342900" indent="-342900">
              <a:buFont typeface="Wingdings" pitchFamily="2" charset="2"/>
              <a:buChar char="Ø"/>
              <a:defRPr/>
            </a:pPr>
            <a:r>
              <a:rPr lang="en-MY" sz="2100" b="1" dirty="0">
                <a:solidFill>
                  <a:srgbClr val="FF0000"/>
                </a:solidFill>
                <a:latin typeface="Times New Roman" pitchFamily="18" charset="0"/>
                <a:cs typeface="Times New Roman" pitchFamily="18" charset="0"/>
              </a:rPr>
              <a:t>By eating </a:t>
            </a:r>
            <a:r>
              <a:rPr lang="en-MY" sz="2100" b="1" dirty="0">
                <a:solidFill>
                  <a:srgbClr val="333333"/>
                </a:solidFill>
                <a:latin typeface="Times New Roman" pitchFamily="18" charset="0"/>
                <a:cs typeface="Times New Roman" pitchFamily="18" charset="0"/>
              </a:rPr>
              <a:t>or drinking c</a:t>
            </a:r>
            <a:r>
              <a:rPr lang="en-MY" sz="2100" b="1" dirty="0">
                <a:solidFill>
                  <a:srgbClr val="0070C0"/>
                </a:solidFill>
                <a:latin typeface="Times New Roman" pitchFamily="18" charset="0"/>
                <a:cs typeface="Times New Roman" pitchFamily="18" charset="0"/>
              </a:rPr>
              <a:t>ontaminated</a:t>
            </a:r>
            <a:r>
              <a:rPr lang="en-MY" sz="2100" b="1" dirty="0">
                <a:solidFill>
                  <a:srgbClr val="333333"/>
                </a:solidFill>
                <a:latin typeface="Times New Roman" pitchFamily="18" charset="0"/>
                <a:cs typeface="Times New Roman" pitchFamily="18" charset="0"/>
              </a:rPr>
              <a:t> animal products, or</a:t>
            </a:r>
          </a:p>
          <a:p>
            <a:pPr marL="342900" indent="-342900">
              <a:buFont typeface="Wingdings" pitchFamily="2" charset="2"/>
              <a:buChar char="Ø"/>
              <a:defRPr/>
            </a:pPr>
            <a:r>
              <a:rPr lang="en-MY" sz="2100" b="1" dirty="0">
                <a:solidFill>
                  <a:srgbClr val="333333"/>
                </a:solidFill>
                <a:latin typeface="Times New Roman" pitchFamily="18" charset="0"/>
                <a:cs typeface="Times New Roman" pitchFamily="18" charset="0"/>
              </a:rPr>
              <a:t> </a:t>
            </a:r>
            <a:r>
              <a:rPr lang="en-MY" sz="2100" b="1" dirty="0">
                <a:solidFill>
                  <a:srgbClr val="FF0000"/>
                </a:solidFill>
                <a:latin typeface="Times New Roman" pitchFamily="18" charset="0"/>
                <a:cs typeface="Times New Roman" pitchFamily="18" charset="0"/>
              </a:rPr>
              <a:t>By inhaling </a:t>
            </a:r>
            <a:r>
              <a:rPr lang="en-MY" sz="2100" b="1" dirty="0">
                <a:solidFill>
                  <a:srgbClr val="333333"/>
                </a:solidFill>
                <a:latin typeface="Times New Roman" pitchFamily="18" charset="0"/>
                <a:cs typeface="Times New Roman" pitchFamily="18" charset="0"/>
              </a:rPr>
              <a:t>airborne agents. </a:t>
            </a:r>
          </a:p>
          <a:p>
            <a:pPr>
              <a:defRPr/>
            </a:pPr>
            <a:r>
              <a:rPr lang="en-MY" sz="2100" b="1" dirty="0">
                <a:solidFill>
                  <a:srgbClr val="333333"/>
                </a:solidFill>
                <a:latin typeface="Times New Roman" pitchFamily="18" charset="0"/>
                <a:cs typeface="Times New Roman" pitchFamily="18" charset="0"/>
              </a:rPr>
              <a:t>                      The majority of cases are caused </a:t>
            </a:r>
            <a:r>
              <a:rPr lang="en-MY" sz="2100" b="1" dirty="0">
                <a:solidFill>
                  <a:srgbClr val="FF0000"/>
                </a:solidFill>
                <a:latin typeface="Times New Roman" pitchFamily="18" charset="0"/>
                <a:cs typeface="Times New Roman" pitchFamily="18" charset="0"/>
              </a:rPr>
              <a:t>by ingesting </a:t>
            </a:r>
            <a:r>
              <a:rPr lang="en-MY" sz="2100" b="1" dirty="0">
                <a:solidFill>
                  <a:srgbClr val="0070C0"/>
                </a:solidFill>
                <a:latin typeface="Times New Roman" pitchFamily="18" charset="0"/>
                <a:cs typeface="Times New Roman" pitchFamily="18" charset="0"/>
              </a:rPr>
              <a:t>unpasteurized </a:t>
            </a:r>
          </a:p>
          <a:p>
            <a:pPr>
              <a:defRPr/>
            </a:pPr>
            <a:r>
              <a:rPr lang="en-MY" sz="2100" b="1" dirty="0">
                <a:solidFill>
                  <a:srgbClr val="0070C0"/>
                </a:solidFill>
                <a:latin typeface="Times New Roman" pitchFamily="18" charset="0"/>
                <a:cs typeface="Times New Roman" pitchFamily="18" charset="0"/>
              </a:rPr>
              <a:t>                                           </a:t>
            </a:r>
            <a:r>
              <a:rPr lang="en-MY" sz="2100" b="1" dirty="0">
                <a:solidFill>
                  <a:srgbClr val="333333"/>
                </a:solidFill>
                <a:latin typeface="Times New Roman" pitchFamily="18" charset="0"/>
                <a:cs typeface="Times New Roman" pitchFamily="18" charset="0"/>
              </a:rPr>
              <a:t>milk or cheese from infected goats or sheep</a:t>
            </a:r>
            <a:r>
              <a:rPr lang="en-MY" sz="2200" b="1" dirty="0" smtClean="0">
                <a:solidFill>
                  <a:srgbClr val="333333"/>
                </a:solidFill>
                <a:latin typeface="Times New Roman" pitchFamily="18" charset="0"/>
                <a:cs typeface="Times New Roman" pitchFamily="18" charset="0"/>
              </a:rPr>
              <a:t>.</a:t>
            </a:r>
            <a:endParaRPr lang="en-US" sz="2200" b="1" dirty="0">
              <a:solidFill>
                <a:srgbClr val="FF0000"/>
              </a:solidFill>
              <a:latin typeface="Times New Roman" pitchFamily="18" charset="0"/>
              <a:cs typeface="Times New Roman" pitchFamily="18" charset="0"/>
            </a:endParaRPr>
          </a:p>
        </p:txBody>
      </p:sp>
      <p:pic>
        <p:nvPicPr>
          <p:cNvPr id="39940" name="Picture 8" descr="David Bruce (1855-1931) Australian-born Scottish physican and microbiologist. Identified bacterium causing human undulant fever (Brucella, 1887) and in 1895 in South Afica, found the Tsetse fly to be the carrier of the parasite responsible for sleeping si... : News Pho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2088" y="85725"/>
            <a:ext cx="1331912" cy="125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ight Arrow 1"/>
          <p:cNvSpPr/>
          <p:nvPr/>
        </p:nvSpPr>
        <p:spPr>
          <a:xfrm>
            <a:off x="8172450" y="6210300"/>
            <a:ext cx="9779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MY"/>
          </a:p>
        </p:txBody>
      </p:sp>
    </p:spTree>
    <p:extLst>
      <p:ext uri="{BB962C8B-B14F-4D97-AF65-F5344CB8AC3E}">
        <p14:creationId xmlns:p14="http://schemas.microsoft.com/office/powerpoint/2010/main" val="29607552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7A576AD5-C167-46E1-964C-B9069FB2C1B7}" type="slidenum">
              <a:rPr lang="ar-SA" smtClean="0"/>
              <a:pPr eaLnBrk="1" hangingPunct="1"/>
              <a:t>17</a:t>
            </a:fld>
            <a:endParaRPr lang="en-US" dirty="0" smtClean="0"/>
          </a:p>
        </p:txBody>
      </p:sp>
      <p:sp>
        <p:nvSpPr>
          <p:cNvPr id="3" name="Rectangle 2"/>
          <p:cNvSpPr/>
          <p:nvPr/>
        </p:nvSpPr>
        <p:spPr>
          <a:xfrm>
            <a:off x="-152302" y="304701"/>
            <a:ext cx="7460606" cy="1108075"/>
          </a:xfrm>
          <a:prstGeom prst="rect">
            <a:avLst/>
          </a:prstGeom>
        </p:spPr>
        <p:txBody>
          <a:bodyPr wrap="square">
            <a:spAutoFit/>
          </a:bodyPr>
          <a:lstStyle/>
          <a:p>
            <a:pPr marL="457200" indent="-457200">
              <a:buFont typeface="Wingdings" pitchFamily="2" charset="2"/>
              <a:buChar char="v"/>
              <a:defRPr/>
            </a:pPr>
            <a:r>
              <a:rPr lang="en-US" sz="2200" b="1" dirty="0">
                <a:solidFill>
                  <a:srgbClr val="C00000"/>
                </a:solidFill>
                <a:latin typeface="Times New Roman" pitchFamily="18" charset="0"/>
                <a:cs typeface="Times New Roman" pitchFamily="18" charset="0"/>
              </a:rPr>
              <a:t>Next</a:t>
            </a:r>
            <a:r>
              <a:rPr lang="en-US" sz="2200" b="1" dirty="0">
                <a:solidFill>
                  <a:srgbClr val="333333"/>
                </a:solidFill>
                <a:latin typeface="Times New Roman" pitchFamily="18" charset="0"/>
                <a:cs typeface="Times New Roman" pitchFamily="18" charset="0"/>
              </a:rPr>
              <a:t> to this it is considered to be an</a:t>
            </a:r>
            <a:r>
              <a:rPr lang="en-US" sz="2200" b="1" dirty="0">
                <a:solidFill>
                  <a:srgbClr val="FF0000"/>
                </a:solidFill>
                <a:latin typeface="Times New Roman" pitchFamily="18" charset="0"/>
                <a:cs typeface="Times New Roman" pitchFamily="18" charset="0"/>
              </a:rPr>
              <a:t> occupational </a:t>
            </a:r>
            <a:r>
              <a:rPr lang="en-US" sz="2200" b="1" dirty="0">
                <a:solidFill>
                  <a:srgbClr val="333333"/>
                </a:solidFill>
                <a:latin typeface="Times New Roman" pitchFamily="18" charset="0"/>
                <a:cs typeface="Times New Roman" pitchFamily="18" charset="0"/>
              </a:rPr>
              <a:t>disease</a:t>
            </a:r>
          </a:p>
          <a:p>
            <a:pPr>
              <a:defRPr/>
            </a:pPr>
            <a:r>
              <a:rPr lang="en-US" sz="2200" b="1" dirty="0">
                <a:solidFill>
                  <a:srgbClr val="333333"/>
                </a:solidFill>
                <a:latin typeface="Times New Roman" pitchFamily="18" charset="0"/>
                <a:cs typeface="Times New Roman" pitchFamily="18" charset="0"/>
              </a:rPr>
              <a:t>                    for people who work</a:t>
            </a:r>
            <a:endParaRPr lang="en-MY" sz="2200" b="1" dirty="0">
              <a:solidFill>
                <a:srgbClr val="333333"/>
              </a:solidFill>
              <a:latin typeface="Times New Roman" pitchFamily="18" charset="0"/>
              <a:cs typeface="Times New Roman" pitchFamily="18" charset="0"/>
            </a:endParaRPr>
          </a:p>
          <a:p>
            <a:pPr marL="457200" indent="-457200">
              <a:buFont typeface="Wingdings" pitchFamily="2" charset="2"/>
              <a:buChar char="v"/>
              <a:defRPr/>
            </a:pPr>
            <a:r>
              <a:rPr lang="en-MY" sz="2200" b="1" dirty="0">
                <a:solidFill>
                  <a:srgbClr val="333333"/>
                </a:solidFill>
                <a:latin typeface="Times New Roman" pitchFamily="18" charset="0"/>
                <a:cs typeface="Times New Roman" pitchFamily="18" charset="0"/>
              </a:rPr>
              <a:t>Person-to-person transmission </a:t>
            </a:r>
            <a:r>
              <a:rPr lang="en-MY" sz="2200" b="1" dirty="0">
                <a:latin typeface="Times New Roman" pitchFamily="18" charset="0"/>
                <a:cs typeface="Times New Roman" pitchFamily="18" charset="0"/>
              </a:rPr>
              <a:t>is rare. </a:t>
            </a:r>
          </a:p>
        </p:txBody>
      </p:sp>
      <p:pic>
        <p:nvPicPr>
          <p:cNvPr id="40964" name="Picture 2" descr="http://www.who.int/zoonoses/diseases/Brucellosi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9475" y="58738"/>
            <a:ext cx="1884363"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5" name="Rectangle 3"/>
          <p:cNvSpPr>
            <a:spLocks noChangeArrowheads="1"/>
          </p:cNvSpPr>
          <p:nvPr/>
        </p:nvSpPr>
        <p:spPr bwMode="auto">
          <a:xfrm>
            <a:off x="74811" y="1412776"/>
            <a:ext cx="91027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200" b="1" u="sng" dirty="0">
                <a:solidFill>
                  <a:srgbClr val="FF0000"/>
                </a:solidFill>
                <a:latin typeface="Times New Roman" pitchFamily="18" charset="0"/>
                <a:cs typeface="Times New Roman" pitchFamily="18" charset="0"/>
              </a:rPr>
              <a:t>Incubation period</a:t>
            </a:r>
          </a:p>
          <a:p>
            <a:r>
              <a:rPr lang="en-MY" sz="2200" dirty="0">
                <a:latin typeface="Times New Roman" pitchFamily="18" charset="0"/>
                <a:cs typeface="Times New Roman" pitchFamily="18" charset="0"/>
              </a:rPr>
              <a:t>Highly variable. </a:t>
            </a:r>
            <a:r>
              <a:rPr lang="en-MY" sz="2200" b="1" dirty="0">
                <a:solidFill>
                  <a:srgbClr val="FF0000"/>
                </a:solidFill>
                <a:latin typeface="Times New Roman" pitchFamily="18" charset="0"/>
                <a:cs typeface="Times New Roman" pitchFamily="18" charset="0"/>
              </a:rPr>
              <a:t>Usually 1-3 weeks</a:t>
            </a:r>
            <a:r>
              <a:rPr lang="en-MY" sz="2200" dirty="0">
                <a:latin typeface="Times New Roman" pitchFamily="18" charset="0"/>
                <a:cs typeface="Times New Roman" pitchFamily="18" charset="0"/>
              </a:rPr>
              <a:t>, but may be as </a:t>
            </a:r>
            <a:r>
              <a:rPr lang="en-MY" sz="2200" b="1" dirty="0">
                <a:latin typeface="Times New Roman" pitchFamily="18" charset="0"/>
                <a:cs typeface="Times New Roman" pitchFamily="18" charset="0"/>
              </a:rPr>
              <a:t>long as ≥ 6 </a:t>
            </a:r>
            <a:r>
              <a:rPr lang="en-MY" sz="2200" b="1" dirty="0" err="1">
                <a:latin typeface="Times New Roman" pitchFamily="18" charset="0"/>
                <a:cs typeface="Times New Roman" pitchFamily="18" charset="0"/>
              </a:rPr>
              <a:t>Mths</a:t>
            </a:r>
            <a:endParaRPr lang="en-MY" sz="2200" b="1" dirty="0">
              <a:latin typeface="Times New Roman" pitchFamily="18" charset="0"/>
              <a:cs typeface="Times New Roman" pitchFamily="18" charset="0"/>
            </a:endParaRPr>
          </a:p>
        </p:txBody>
      </p:sp>
      <p:sp>
        <p:nvSpPr>
          <p:cNvPr id="2" name="Rectangle 1"/>
          <p:cNvSpPr/>
          <p:nvPr/>
        </p:nvSpPr>
        <p:spPr>
          <a:xfrm>
            <a:off x="-164134" y="2348880"/>
            <a:ext cx="9324975" cy="1785104"/>
          </a:xfrm>
          <a:prstGeom prst="rect">
            <a:avLst/>
          </a:prstGeom>
        </p:spPr>
        <p:txBody>
          <a:bodyPr wrap="square">
            <a:spAutoFit/>
          </a:bodyPr>
          <a:lstStyle/>
          <a:p>
            <a:pPr marL="342900" indent="-342900">
              <a:buFont typeface="Wingdings" pitchFamily="2" charset="2"/>
              <a:buChar char="ü"/>
              <a:defRPr/>
            </a:pPr>
            <a:r>
              <a:rPr lang="en-MY" sz="2200" b="1" dirty="0">
                <a:solidFill>
                  <a:srgbClr val="FF0000"/>
                </a:solidFill>
                <a:latin typeface="Times New Roman" pitchFamily="18" charset="0"/>
                <a:cs typeface="Times New Roman" pitchFamily="18" charset="0"/>
              </a:rPr>
              <a:t>Brucellosis is a recognized public health problem </a:t>
            </a:r>
            <a:r>
              <a:rPr lang="en-MY" sz="2200" b="1" dirty="0">
                <a:latin typeface="Times New Roman" pitchFamily="18" charset="0"/>
                <a:cs typeface="Times New Roman" pitchFamily="18" charset="0"/>
              </a:rPr>
              <a:t>with </a:t>
            </a:r>
            <a:r>
              <a:rPr lang="en-MY" sz="2200" b="1" dirty="0">
                <a:solidFill>
                  <a:srgbClr val="FF0000"/>
                </a:solidFill>
                <a:latin typeface="Times New Roman" pitchFamily="18" charset="0"/>
                <a:cs typeface="Times New Roman" pitchFamily="18" charset="0"/>
              </a:rPr>
              <a:t>WW </a:t>
            </a:r>
            <a:r>
              <a:rPr lang="en-MY" sz="2200" b="1" dirty="0">
                <a:latin typeface="Times New Roman" pitchFamily="18" charset="0"/>
                <a:cs typeface="Times New Roman" pitchFamily="18" charset="0"/>
              </a:rPr>
              <a:t>distribution.</a:t>
            </a:r>
          </a:p>
          <a:p>
            <a:pPr marL="342900" indent="-342900">
              <a:buFont typeface="Wingdings" pitchFamily="2" charset="2"/>
              <a:buChar char="ü"/>
              <a:defRPr/>
            </a:pPr>
            <a:r>
              <a:rPr lang="en-MY" sz="2200" dirty="0">
                <a:latin typeface="Times New Roman" pitchFamily="18" charset="0"/>
                <a:cs typeface="Times New Roman" pitchFamily="18" charset="0"/>
              </a:rPr>
              <a:t> </a:t>
            </a:r>
            <a:r>
              <a:rPr lang="en-MY" sz="2200" b="1" dirty="0">
                <a:solidFill>
                  <a:schemeClr val="accent1"/>
                </a:solidFill>
                <a:latin typeface="Times New Roman" pitchFamily="18" charset="0"/>
                <a:cs typeface="Times New Roman" pitchFamily="18" charset="0"/>
              </a:rPr>
              <a:t>It is endemic </a:t>
            </a:r>
            <a:r>
              <a:rPr lang="en-MY" sz="2000" dirty="0">
                <a:latin typeface="Times New Roman" pitchFamily="18" charset="0"/>
                <a:cs typeface="Times New Roman" pitchFamily="18" charset="0"/>
              </a:rPr>
              <a:t>wherever cattle, pigs, goats &amp; sheep are </a:t>
            </a:r>
            <a:r>
              <a:rPr lang="en-MY" sz="2000" dirty="0" smtClean="0">
                <a:latin typeface="Times New Roman" pitchFamily="18" charset="0"/>
                <a:cs typeface="Times New Roman" pitchFamily="18" charset="0"/>
              </a:rPr>
              <a:t> </a:t>
            </a:r>
            <a:r>
              <a:rPr lang="en-MY" sz="2000" b="1" dirty="0">
                <a:latin typeface="Times New Roman" pitchFamily="18" charset="0"/>
                <a:cs typeface="Times New Roman" pitchFamily="18" charset="0"/>
              </a:rPr>
              <a:t>raised in large numbers</a:t>
            </a:r>
            <a:r>
              <a:rPr lang="en-MY" sz="2000" dirty="0">
                <a:latin typeface="Times New Roman" pitchFamily="18" charset="0"/>
                <a:cs typeface="Times New Roman" pitchFamily="18" charset="0"/>
              </a:rPr>
              <a:t>.</a:t>
            </a:r>
          </a:p>
          <a:p>
            <a:pPr marL="342900" indent="-342900">
              <a:buFont typeface="Wingdings" pitchFamily="2" charset="2"/>
              <a:buChar char="ü"/>
              <a:defRPr/>
            </a:pPr>
            <a:r>
              <a:rPr lang="en-MY" sz="2200" dirty="0">
                <a:solidFill>
                  <a:srgbClr val="FF0000"/>
                </a:solidFill>
                <a:latin typeface="Times New Roman" pitchFamily="18" charset="0"/>
                <a:cs typeface="Times New Roman" pitchFamily="18" charset="0"/>
              </a:rPr>
              <a:t> </a:t>
            </a:r>
            <a:r>
              <a:rPr lang="en-MY" sz="2200" b="1" dirty="0">
                <a:solidFill>
                  <a:srgbClr val="FF0000"/>
                </a:solidFill>
                <a:latin typeface="Times New Roman" pitchFamily="18" charset="0"/>
                <a:cs typeface="Times New Roman" pitchFamily="18" charset="0"/>
              </a:rPr>
              <a:t>Important endemic </a:t>
            </a:r>
            <a:r>
              <a:rPr lang="en-MY" sz="2200" dirty="0">
                <a:latin typeface="Times New Roman" pitchFamily="18" charset="0"/>
                <a:cs typeface="Times New Roman" pitchFamily="18" charset="0"/>
              </a:rPr>
              <a:t>areas for brucellosis exist in </a:t>
            </a:r>
            <a:r>
              <a:rPr lang="en-MY" sz="2200" b="1" dirty="0">
                <a:solidFill>
                  <a:srgbClr val="0070C0"/>
                </a:solidFill>
                <a:latin typeface="Times New Roman" pitchFamily="18" charset="0"/>
                <a:cs typeface="Times New Roman" pitchFamily="18" charset="0"/>
              </a:rPr>
              <a:t>Mediterranean </a:t>
            </a:r>
            <a:r>
              <a:rPr lang="en-MY" sz="2200" b="1" dirty="0" smtClean="0">
                <a:solidFill>
                  <a:srgbClr val="0070C0"/>
                </a:solidFill>
                <a:latin typeface="Times New Roman" pitchFamily="18" charset="0"/>
                <a:cs typeface="Times New Roman" pitchFamily="18" charset="0"/>
              </a:rPr>
              <a:t>z</a:t>
            </a:r>
            <a:r>
              <a:rPr lang="en-MY" sz="2200" dirty="0" smtClean="0">
                <a:latin typeface="Times New Roman" pitchFamily="18" charset="0"/>
                <a:cs typeface="Times New Roman" pitchFamily="18" charset="0"/>
              </a:rPr>
              <a:t>one,</a:t>
            </a:r>
          </a:p>
          <a:p>
            <a:pPr marL="342900" indent="-342900">
              <a:buFont typeface="Wingdings" pitchFamily="2" charset="2"/>
              <a:buChar char="ü"/>
              <a:defRPr/>
            </a:pPr>
            <a:r>
              <a:rPr lang="en-MY" sz="2200" b="1" dirty="0" smtClean="0">
                <a:solidFill>
                  <a:srgbClr val="0070C0"/>
                </a:solidFill>
                <a:latin typeface="Times New Roman" pitchFamily="18" charset="0"/>
                <a:cs typeface="Times New Roman" pitchFamily="18" charset="0"/>
              </a:rPr>
              <a:t> </a:t>
            </a:r>
            <a:r>
              <a:rPr lang="en-MY" sz="2200" b="1" dirty="0">
                <a:solidFill>
                  <a:srgbClr val="0070C0"/>
                </a:solidFill>
                <a:latin typeface="Times New Roman" pitchFamily="18" charset="0"/>
                <a:cs typeface="Times New Roman" pitchFamily="18" charset="0"/>
              </a:rPr>
              <a:t>Eastern Mediterranean </a:t>
            </a:r>
            <a:r>
              <a:rPr lang="en-MY" sz="2200" b="1" dirty="0" smtClean="0">
                <a:latin typeface="Times New Roman" pitchFamily="18" charset="0"/>
                <a:cs typeface="Times New Roman" pitchFamily="18" charset="0"/>
              </a:rPr>
              <a:t>countries</a:t>
            </a:r>
            <a:r>
              <a:rPr lang="en-MY" sz="2200" dirty="0" smtClean="0">
                <a:latin typeface="Times New Roman" pitchFamily="18" charset="0"/>
                <a:cs typeface="Times New Roman" pitchFamily="18" charset="0"/>
              </a:rPr>
              <a:t>, </a:t>
            </a:r>
            <a:r>
              <a:rPr lang="en-MY" sz="2200" dirty="0">
                <a:latin typeface="Times New Roman" pitchFamily="18" charset="0"/>
                <a:cs typeface="Times New Roman" pitchFamily="18" charset="0"/>
              </a:rPr>
              <a:t>Central Asia, </a:t>
            </a:r>
            <a:r>
              <a:rPr lang="en-MY" sz="2100" dirty="0">
                <a:latin typeface="Times New Roman" pitchFamily="18" charset="0"/>
                <a:cs typeface="Times New Roman" pitchFamily="18" charset="0"/>
              </a:rPr>
              <a:t>Mexico and South America.</a:t>
            </a:r>
          </a:p>
          <a:p>
            <a:pPr marL="342900" indent="-342900">
              <a:buFont typeface="Wingdings" pitchFamily="2" charset="2"/>
              <a:buChar char="ü"/>
              <a:defRPr/>
            </a:pPr>
            <a:r>
              <a:rPr lang="en-MY" sz="2200" b="1" dirty="0" smtClean="0">
                <a:solidFill>
                  <a:schemeClr val="tx2"/>
                </a:solidFill>
                <a:latin typeface="Times New Roman" pitchFamily="18" charset="0"/>
                <a:cs typeface="Times New Roman" pitchFamily="18" charset="0"/>
              </a:rPr>
              <a:t>in </a:t>
            </a:r>
            <a:r>
              <a:rPr lang="en-MY" sz="2200" b="1" dirty="0">
                <a:solidFill>
                  <a:schemeClr val="tx2"/>
                </a:solidFill>
                <a:latin typeface="Times New Roman" pitchFamily="18" charset="0"/>
                <a:cs typeface="Times New Roman" pitchFamily="18" charset="0"/>
              </a:rPr>
              <a:t>most </a:t>
            </a:r>
            <a:r>
              <a:rPr lang="en-MY" sz="2200" b="1" dirty="0">
                <a:solidFill>
                  <a:srgbClr val="FF0000"/>
                </a:solidFill>
                <a:latin typeface="Times New Roman" pitchFamily="18" charset="0"/>
                <a:cs typeface="Times New Roman" pitchFamily="18" charset="0"/>
              </a:rPr>
              <a:t>European</a:t>
            </a:r>
            <a:r>
              <a:rPr lang="en-MY" sz="2200" b="1" dirty="0">
                <a:solidFill>
                  <a:schemeClr val="tx2"/>
                </a:solidFill>
                <a:latin typeface="Times New Roman" pitchFamily="18" charset="0"/>
                <a:cs typeface="Times New Roman" pitchFamily="18" charset="0"/>
              </a:rPr>
              <a:t> </a:t>
            </a:r>
            <a:r>
              <a:rPr lang="en-MY" sz="2200" b="1" dirty="0">
                <a:latin typeface="Times New Roman" pitchFamily="18" charset="0"/>
                <a:cs typeface="Times New Roman" pitchFamily="18" charset="0"/>
              </a:rPr>
              <a:t>countries, </a:t>
            </a:r>
            <a:r>
              <a:rPr lang="en-MY" sz="2200" b="1" dirty="0">
                <a:solidFill>
                  <a:srgbClr val="FF0000"/>
                </a:solidFill>
                <a:latin typeface="Times New Roman" pitchFamily="18" charset="0"/>
                <a:cs typeface="Times New Roman" pitchFamily="18" charset="0"/>
              </a:rPr>
              <a:t>North America </a:t>
            </a:r>
            <a:r>
              <a:rPr lang="en-MY" sz="2200" b="1" dirty="0">
                <a:latin typeface="Times New Roman" pitchFamily="18" charset="0"/>
                <a:cs typeface="Times New Roman" pitchFamily="18" charset="0"/>
              </a:rPr>
              <a:t>and </a:t>
            </a:r>
            <a:r>
              <a:rPr lang="en-MY" sz="2200" b="1" dirty="0">
                <a:solidFill>
                  <a:srgbClr val="FF0000"/>
                </a:solidFill>
                <a:latin typeface="Times New Roman" pitchFamily="18" charset="0"/>
                <a:cs typeface="Times New Roman" pitchFamily="18" charset="0"/>
              </a:rPr>
              <a:t>Australia</a:t>
            </a:r>
            <a:r>
              <a:rPr lang="en-MY" sz="2200" b="1" dirty="0">
                <a:latin typeface="Times New Roman" pitchFamily="18" charset="0"/>
                <a:cs typeface="Times New Roman" pitchFamily="18" charset="0"/>
              </a:rPr>
              <a:t> it is </a:t>
            </a:r>
            <a:r>
              <a:rPr lang="en-MY" sz="2200" b="1" dirty="0">
                <a:solidFill>
                  <a:srgbClr val="FF0000"/>
                </a:solidFill>
                <a:latin typeface="Times New Roman" pitchFamily="18" charset="0"/>
                <a:cs typeface="Times New Roman" pitchFamily="18" charset="0"/>
              </a:rPr>
              <a:t>rare now</a:t>
            </a:r>
          </a:p>
        </p:txBody>
      </p:sp>
      <p:sp>
        <p:nvSpPr>
          <p:cNvPr id="40967" name="Rectangle 4"/>
          <p:cNvSpPr>
            <a:spLocks noChangeArrowheads="1"/>
          </p:cNvSpPr>
          <p:nvPr/>
        </p:nvSpPr>
        <p:spPr bwMode="auto">
          <a:xfrm>
            <a:off x="-10925" y="4186665"/>
            <a:ext cx="9217025"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buFont typeface="Wingdings" pitchFamily="2" charset="2"/>
              <a:buChar char="v"/>
            </a:pPr>
            <a:r>
              <a:rPr lang="en-MY" sz="2200" b="1" dirty="0">
                <a:solidFill>
                  <a:srgbClr val="9900CC"/>
                </a:solidFill>
                <a:latin typeface="Times New Roman" pitchFamily="18" charset="0"/>
                <a:cs typeface="Times New Roman" pitchFamily="18" charset="0"/>
              </a:rPr>
              <a:t>    </a:t>
            </a:r>
            <a:r>
              <a:rPr lang="en-MY" sz="2000" b="1" dirty="0">
                <a:solidFill>
                  <a:srgbClr val="9900CC"/>
                </a:solidFill>
                <a:latin typeface="Times New Roman" pitchFamily="18" charset="0"/>
                <a:cs typeface="Times New Roman" pitchFamily="18" charset="0"/>
              </a:rPr>
              <a:t>The prevalence of human brucellosis is difficult to estimate. </a:t>
            </a:r>
          </a:p>
          <a:p>
            <a:pPr marL="342900" indent="-342900" algn="ctr">
              <a:buFont typeface="Wingdings" pitchFamily="2" charset="2"/>
              <a:buChar char="Ø"/>
            </a:pPr>
            <a:r>
              <a:rPr lang="en-MY" sz="2000" b="1" dirty="0">
                <a:solidFill>
                  <a:srgbClr val="9900CC"/>
                </a:solidFill>
                <a:latin typeface="Times New Roman" pitchFamily="18" charset="0"/>
                <a:cs typeface="Times New Roman" pitchFamily="18" charset="0"/>
              </a:rPr>
              <a:t>Many cases </a:t>
            </a:r>
            <a:r>
              <a:rPr lang="en-MY" sz="2000" b="1" dirty="0">
                <a:solidFill>
                  <a:srgbClr val="FF0000"/>
                </a:solidFill>
                <a:latin typeface="Times New Roman" pitchFamily="18" charset="0"/>
                <a:cs typeface="Times New Roman" pitchFamily="18" charset="0"/>
              </a:rPr>
              <a:t>remain undiagnosed </a:t>
            </a:r>
            <a:endParaRPr lang="en-MY" sz="2000" b="1" dirty="0" smtClean="0">
              <a:solidFill>
                <a:srgbClr val="FF0000"/>
              </a:solidFill>
              <a:latin typeface="Times New Roman" pitchFamily="18" charset="0"/>
              <a:cs typeface="Times New Roman" pitchFamily="18" charset="0"/>
            </a:endParaRPr>
          </a:p>
          <a:p>
            <a:pPr marL="342900" indent="-342900" algn="ctr">
              <a:buFont typeface="Wingdings" pitchFamily="2" charset="2"/>
              <a:buChar char="Ø"/>
            </a:pPr>
            <a:r>
              <a:rPr lang="en-MY" sz="2000" b="1" dirty="0" smtClean="0">
                <a:solidFill>
                  <a:srgbClr val="9900CC"/>
                </a:solidFill>
                <a:latin typeface="Times New Roman" pitchFamily="18" charset="0"/>
                <a:cs typeface="Times New Roman" pitchFamily="18" charset="0"/>
              </a:rPr>
              <a:t>either </a:t>
            </a:r>
            <a:r>
              <a:rPr lang="en-MY" sz="2000" b="1" dirty="0">
                <a:solidFill>
                  <a:srgbClr val="9900CC"/>
                </a:solidFill>
                <a:latin typeface="Times New Roman" pitchFamily="18" charset="0"/>
                <a:cs typeface="Times New Roman" pitchFamily="18" charset="0"/>
              </a:rPr>
              <a:t>because they </a:t>
            </a:r>
            <a:r>
              <a:rPr lang="en-MY" sz="2000" b="1" dirty="0" smtClean="0">
                <a:solidFill>
                  <a:srgbClr val="9900CC"/>
                </a:solidFill>
                <a:latin typeface="Times New Roman" pitchFamily="18" charset="0"/>
                <a:cs typeface="Times New Roman" pitchFamily="18" charset="0"/>
              </a:rPr>
              <a:t>are </a:t>
            </a:r>
            <a:r>
              <a:rPr lang="en-MY" sz="2000" b="1" dirty="0">
                <a:solidFill>
                  <a:srgbClr val="FF0000"/>
                </a:solidFill>
                <a:latin typeface="Times New Roman" pitchFamily="18" charset="0"/>
                <a:cs typeface="Times New Roman" pitchFamily="18" charset="0"/>
              </a:rPr>
              <a:t>unapparent</a:t>
            </a:r>
            <a:r>
              <a:rPr lang="en-MY" sz="2000" b="1" dirty="0">
                <a:solidFill>
                  <a:srgbClr val="9900CC"/>
                </a:solidFill>
                <a:latin typeface="Times New Roman" pitchFamily="18" charset="0"/>
                <a:cs typeface="Times New Roman" pitchFamily="18" charset="0"/>
              </a:rPr>
              <a:t> or because physicians </a:t>
            </a:r>
            <a:r>
              <a:rPr lang="en-MY" sz="2000" b="1" dirty="0" smtClean="0">
                <a:solidFill>
                  <a:srgbClr val="9900CC"/>
                </a:solidFill>
                <a:latin typeface="Times New Roman" pitchFamily="18" charset="0"/>
                <a:cs typeface="Times New Roman" pitchFamily="18" charset="0"/>
              </a:rPr>
              <a:t>in many </a:t>
            </a:r>
            <a:r>
              <a:rPr lang="en-MY" sz="2000" b="1" dirty="0">
                <a:solidFill>
                  <a:srgbClr val="9900CC"/>
                </a:solidFill>
                <a:latin typeface="Times New Roman" pitchFamily="18" charset="0"/>
                <a:cs typeface="Times New Roman" pitchFamily="18" charset="0"/>
              </a:rPr>
              <a:t>countries are </a:t>
            </a:r>
            <a:r>
              <a:rPr lang="en-MY" sz="2000" b="1" dirty="0">
                <a:solidFill>
                  <a:srgbClr val="FF0000"/>
                </a:solidFill>
                <a:latin typeface="Times New Roman" pitchFamily="18" charset="0"/>
                <a:cs typeface="Times New Roman" pitchFamily="18" charset="0"/>
              </a:rPr>
              <a:t>unfamiliar </a:t>
            </a:r>
            <a:r>
              <a:rPr lang="en-MY" sz="2000" b="1" dirty="0">
                <a:solidFill>
                  <a:srgbClr val="9900CC"/>
                </a:solidFill>
                <a:latin typeface="Times New Roman" pitchFamily="18" charset="0"/>
                <a:cs typeface="Times New Roman" pitchFamily="18" charset="0"/>
              </a:rPr>
              <a:t>with the disease</a:t>
            </a:r>
          </a:p>
        </p:txBody>
      </p:sp>
      <p:sp>
        <p:nvSpPr>
          <p:cNvPr id="4" name="Rectangle 3"/>
          <p:cNvSpPr/>
          <p:nvPr/>
        </p:nvSpPr>
        <p:spPr>
          <a:xfrm>
            <a:off x="-10925" y="5540882"/>
            <a:ext cx="9047421" cy="1015663"/>
          </a:xfrm>
          <a:prstGeom prst="rect">
            <a:avLst/>
          </a:prstGeom>
        </p:spPr>
        <p:txBody>
          <a:bodyPr wrap="square">
            <a:spAutoFit/>
          </a:bodyPr>
          <a:lstStyle/>
          <a:p>
            <a:pPr marL="342900" indent="-342900" algn="ctr">
              <a:buFont typeface="Wingdings" pitchFamily="2" charset="2"/>
              <a:buChar char="q"/>
              <a:defRPr/>
            </a:pPr>
            <a:r>
              <a:rPr lang="en-MY" sz="2000" b="1" u="sng" dirty="0">
                <a:solidFill>
                  <a:srgbClr val="C00000"/>
                </a:solidFill>
                <a:latin typeface="Times New Roman" pitchFamily="18" charset="0"/>
                <a:cs typeface="Times New Roman" pitchFamily="18" charset="0"/>
              </a:rPr>
              <a:t>Diagnosis</a:t>
            </a:r>
            <a:endParaRPr lang="en-MY" sz="2000" b="1" dirty="0">
              <a:solidFill>
                <a:srgbClr val="C00000"/>
              </a:solidFill>
              <a:latin typeface="Times New Roman" pitchFamily="18" charset="0"/>
              <a:cs typeface="Times New Roman" pitchFamily="18" charset="0"/>
            </a:endParaRPr>
          </a:p>
          <a:p>
            <a:pPr marL="457200" indent="-457200">
              <a:buFont typeface="Wingdings" pitchFamily="2" charset="2"/>
              <a:buChar char="Ø"/>
              <a:defRPr/>
            </a:pPr>
            <a:r>
              <a:rPr lang="en-MY" sz="2000" dirty="0">
                <a:latin typeface="Times New Roman" pitchFamily="18" charset="0"/>
                <a:cs typeface="Times New Roman" pitchFamily="18" charset="0"/>
              </a:rPr>
              <a:t>Isolation of the organism </a:t>
            </a:r>
            <a:r>
              <a:rPr lang="en-MY" sz="2000" b="1" dirty="0">
                <a:latin typeface="Times New Roman" pitchFamily="18" charset="0"/>
                <a:cs typeface="Times New Roman" pitchFamily="18" charset="0"/>
              </a:rPr>
              <a:t>from</a:t>
            </a:r>
            <a:r>
              <a:rPr lang="en-MY" sz="2000" b="1" dirty="0">
                <a:solidFill>
                  <a:srgbClr val="FF0000"/>
                </a:solidFill>
                <a:latin typeface="Times New Roman" pitchFamily="18" charset="0"/>
                <a:cs typeface="Times New Roman" pitchFamily="18" charset="0"/>
              </a:rPr>
              <a:t> cultures </a:t>
            </a:r>
            <a:r>
              <a:rPr lang="en-MY" sz="2000" b="1" dirty="0">
                <a:latin typeface="Times New Roman" pitchFamily="18" charset="0"/>
                <a:cs typeface="Times New Roman" pitchFamily="18" charset="0"/>
              </a:rPr>
              <a:t>of blood</a:t>
            </a:r>
            <a:r>
              <a:rPr lang="en-MY" sz="2000" dirty="0">
                <a:latin typeface="Times New Roman" pitchFamily="18" charset="0"/>
                <a:cs typeface="Times New Roman" pitchFamily="18" charset="0"/>
              </a:rPr>
              <a:t>, </a:t>
            </a:r>
            <a:r>
              <a:rPr lang="en-MY" sz="2000" b="1" dirty="0">
                <a:latin typeface="Times New Roman" pitchFamily="18" charset="0"/>
                <a:cs typeface="Times New Roman" pitchFamily="18" charset="0"/>
              </a:rPr>
              <a:t>bone marrow</a:t>
            </a:r>
            <a:r>
              <a:rPr lang="en-MY" sz="2000" dirty="0">
                <a:latin typeface="Times New Roman" pitchFamily="18" charset="0"/>
                <a:cs typeface="Times New Roman" pitchFamily="18" charset="0"/>
              </a:rPr>
              <a:t>, </a:t>
            </a:r>
          </a:p>
          <a:p>
            <a:pPr marL="457200" indent="-457200">
              <a:buFont typeface="Wingdings" pitchFamily="2" charset="2"/>
              <a:buChar char="Ø"/>
              <a:defRPr/>
            </a:pPr>
            <a:r>
              <a:rPr lang="en-MY" sz="2000" b="1" dirty="0">
                <a:solidFill>
                  <a:srgbClr val="002060"/>
                </a:solidFill>
                <a:latin typeface="Times New Roman" pitchFamily="18" charset="0"/>
                <a:cs typeface="Times New Roman" pitchFamily="18" charset="0"/>
              </a:rPr>
              <a:t>Biopsy specimens </a:t>
            </a:r>
            <a:r>
              <a:rPr lang="en-MY" sz="2000" dirty="0">
                <a:latin typeface="Times New Roman" pitchFamily="18" charset="0"/>
                <a:cs typeface="Times New Roman" pitchFamily="18" charset="0"/>
              </a:rPr>
              <a:t>during the acute phase of the disease; </a:t>
            </a:r>
          </a:p>
        </p:txBody>
      </p:sp>
    </p:spTree>
    <p:extLst>
      <p:ext uri="{BB962C8B-B14F-4D97-AF65-F5344CB8AC3E}">
        <p14:creationId xmlns:p14="http://schemas.microsoft.com/office/powerpoint/2010/main" val="18954294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746792B5-F2D8-436A-9888-0266466858B3}" type="slidenum">
              <a:rPr lang="ar-SA" smtClean="0"/>
              <a:pPr eaLnBrk="1" hangingPunct="1"/>
              <a:t>18</a:t>
            </a:fld>
            <a:endParaRPr lang="en-US" smtClean="0"/>
          </a:p>
        </p:txBody>
      </p:sp>
      <p:pic>
        <p:nvPicPr>
          <p:cNvPr id="43011" name="Picture 4" descr="http://www.who.int/zoonoses/diseases/Brucellosi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5463" y="-57150"/>
            <a:ext cx="2233612"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2" name="Rectangle 5"/>
          <p:cNvSpPr>
            <a:spLocks noChangeArrowheads="1"/>
          </p:cNvSpPr>
          <p:nvPr/>
        </p:nvSpPr>
        <p:spPr bwMode="auto">
          <a:xfrm>
            <a:off x="2689043" y="965993"/>
            <a:ext cx="41798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400" b="1" dirty="0">
                <a:solidFill>
                  <a:srgbClr val="C00000"/>
                </a:solidFill>
                <a:latin typeface="Times New Roman" pitchFamily="18" charset="0"/>
                <a:cs typeface="Times New Roman" pitchFamily="18" charset="0"/>
              </a:rPr>
              <a:t>Epidemiological Determinants</a:t>
            </a:r>
          </a:p>
        </p:txBody>
      </p:sp>
      <p:sp>
        <p:nvSpPr>
          <p:cNvPr id="43013" name="Rectangle 5"/>
          <p:cNvSpPr>
            <a:spLocks noChangeArrowheads="1"/>
          </p:cNvSpPr>
          <p:nvPr/>
        </p:nvSpPr>
        <p:spPr bwMode="auto">
          <a:xfrm>
            <a:off x="105943" y="1196975"/>
            <a:ext cx="9067800" cy="187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buFont typeface="Wingdings" pitchFamily="2" charset="2"/>
              <a:buChar char="q"/>
            </a:pPr>
            <a:r>
              <a:rPr lang="en-MY" sz="2800" b="1" dirty="0">
                <a:solidFill>
                  <a:srgbClr val="9900FF"/>
                </a:solidFill>
                <a:latin typeface="Garamond" pitchFamily="18" charset="0"/>
                <a:cs typeface="Times New Roman" pitchFamily="18" charset="0"/>
              </a:rPr>
              <a:t>         </a:t>
            </a:r>
            <a:r>
              <a:rPr lang="en-MY" sz="2200" b="1" dirty="0">
                <a:solidFill>
                  <a:srgbClr val="9900FF"/>
                </a:solidFill>
                <a:latin typeface="Times New Roman" pitchFamily="18" charset="0"/>
                <a:cs typeface="Times New Roman" pitchFamily="18" charset="0"/>
              </a:rPr>
              <a:t>Host Factors</a:t>
            </a:r>
          </a:p>
          <a:p>
            <a:r>
              <a:rPr lang="en-MY" sz="2200" dirty="0">
                <a:latin typeface="Times New Roman" pitchFamily="18" charset="0"/>
                <a:cs typeface="Times New Roman" pitchFamily="18" charset="0"/>
              </a:rPr>
              <a:t>  Human brucellosis is</a:t>
            </a:r>
            <a:r>
              <a:rPr lang="en-MY" sz="2200" b="1" dirty="0">
                <a:solidFill>
                  <a:srgbClr val="0070C0"/>
                </a:solidFill>
                <a:latin typeface="Times New Roman" pitchFamily="18" charset="0"/>
                <a:cs typeface="Times New Roman" pitchFamily="18" charset="0"/>
              </a:rPr>
              <a:t> predominantly </a:t>
            </a:r>
            <a:r>
              <a:rPr lang="en-MY" sz="2200" dirty="0">
                <a:latin typeface="Times New Roman" pitchFamily="18" charset="0"/>
                <a:cs typeface="Times New Roman" pitchFamily="18" charset="0"/>
              </a:rPr>
              <a:t>a </a:t>
            </a:r>
            <a:r>
              <a:rPr lang="en-MY" sz="2200" b="1" dirty="0">
                <a:latin typeface="Times New Roman" pitchFamily="18" charset="0"/>
                <a:cs typeface="Times New Roman" pitchFamily="18" charset="0"/>
              </a:rPr>
              <a:t>disease of </a:t>
            </a:r>
            <a:r>
              <a:rPr lang="en-MY" sz="2200" b="1" dirty="0">
                <a:solidFill>
                  <a:srgbClr val="FF0000"/>
                </a:solidFill>
                <a:latin typeface="Times New Roman" pitchFamily="18" charset="0"/>
                <a:cs typeface="Times New Roman" pitchFamily="18" charset="0"/>
              </a:rPr>
              <a:t>adult males</a:t>
            </a:r>
            <a:r>
              <a:rPr lang="en-MY" sz="2200" dirty="0">
                <a:solidFill>
                  <a:srgbClr val="9900FF"/>
                </a:solidFill>
                <a:latin typeface="Times New Roman" pitchFamily="18" charset="0"/>
                <a:cs typeface="Times New Roman" pitchFamily="18" charset="0"/>
              </a:rPr>
              <a:t>. </a:t>
            </a:r>
          </a:p>
          <a:p>
            <a:pPr algn="ctr"/>
            <a:r>
              <a:rPr lang="en-MY" sz="2200" b="1" dirty="0">
                <a:latin typeface="Times New Roman" pitchFamily="18" charset="0"/>
                <a:cs typeface="Times New Roman" pitchFamily="18" charset="0"/>
              </a:rPr>
              <a:t>Farmers, shepherds, butchers</a:t>
            </a:r>
            <a:r>
              <a:rPr lang="en-MY" sz="2200" dirty="0">
                <a:latin typeface="Times New Roman" pitchFamily="18" charset="0"/>
                <a:cs typeface="Times New Roman" pitchFamily="18" charset="0"/>
              </a:rPr>
              <a:t>, and, veterinarians and </a:t>
            </a:r>
            <a:r>
              <a:rPr lang="en-MY" sz="2200" b="1" dirty="0">
                <a:latin typeface="Times New Roman" pitchFamily="18" charset="0"/>
                <a:cs typeface="Times New Roman" pitchFamily="18" charset="0"/>
              </a:rPr>
              <a:t>laboratory workers </a:t>
            </a:r>
          </a:p>
          <a:p>
            <a:pPr algn="ctr"/>
            <a:r>
              <a:rPr lang="en-MY" sz="2200" dirty="0">
                <a:latin typeface="Times New Roman" pitchFamily="18" charset="0"/>
                <a:cs typeface="Times New Roman" pitchFamily="18" charset="0"/>
              </a:rPr>
              <a:t>are particularly at </a:t>
            </a:r>
            <a:r>
              <a:rPr lang="en-MY" sz="2200" b="1" dirty="0">
                <a:solidFill>
                  <a:srgbClr val="0070C0"/>
                </a:solidFill>
                <a:latin typeface="Times New Roman" pitchFamily="18" charset="0"/>
                <a:cs typeface="Times New Roman" pitchFamily="18" charset="0"/>
              </a:rPr>
              <a:t>special  </a:t>
            </a:r>
            <a:r>
              <a:rPr lang="en-MY" sz="2200" b="1" dirty="0">
                <a:latin typeface="Times New Roman" pitchFamily="18" charset="0"/>
                <a:cs typeface="Times New Roman" pitchFamily="18" charset="0"/>
              </a:rPr>
              <a:t>risk because </a:t>
            </a:r>
            <a:r>
              <a:rPr lang="en-MY" sz="2200" b="1" dirty="0">
                <a:solidFill>
                  <a:srgbClr val="0070C0"/>
                </a:solidFill>
                <a:latin typeface="Times New Roman" pitchFamily="18" charset="0"/>
                <a:cs typeface="Times New Roman" pitchFamily="18" charset="0"/>
              </a:rPr>
              <a:t>of occupational exposure. </a:t>
            </a:r>
          </a:p>
          <a:p>
            <a:pPr algn="ctr"/>
            <a:r>
              <a:rPr lang="en-MY" sz="2200" b="1" dirty="0">
                <a:solidFill>
                  <a:srgbClr val="0070C0"/>
                </a:solidFill>
                <a:latin typeface="Times New Roman" pitchFamily="18" charset="0"/>
                <a:cs typeface="Times New Roman" pitchFamily="18" charset="0"/>
              </a:rPr>
              <a:t>Immunity follows infection</a:t>
            </a:r>
            <a:endParaRPr lang="en-MY" sz="2200" dirty="0">
              <a:latin typeface="Times New Roman" pitchFamily="18" charset="0"/>
              <a:cs typeface="Times New Roman" pitchFamily="18" charset="0"/>
            </a:endParaRPr>
          </a:p>
        </p:txBody>
      </p:sp>
      <p:sp>
        <p:nvSpPr>
          <p:cNvPr id="7" name="Right Arrow 6"/>
          <p:cNvSpPr/>
          <p:nvPr/>
        </p:nvSpPr>
        <p:spPr>
          <a:xfrm>
            <a:off x="9612313" y="5041900"/>
            <a:ext cx="979487"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MY"/>
          </a:p>
        </p:txBody>
      </p:sp>
      <p:sp>
        <p:nvSpPr>
          <p:cNvPr id="43015" name="Rectangle 1"/>
          <p:cNvSpPr>
            <a:spLocks noChangeArrowheads="1"/>
          </p:cNvSpPr>
          <p:nvPr/>
        </p:nvSpPr>
        <p:spPr bwMode="auto">
          <a:xfrm>
            <a:off x="277499" y="3068960"/>
            <a:ext cx="17225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457200" indent="-457200">
              <a:buFont typeface="Wingdings" pitchFamily="2" charset="2"/>
              <a:buChar char="q"/>
            </a:pPr>
            <a:r>
              <a:rPr lang="en-MY" sz="2800" b="1" dirty="0">
                <a:solidFill>
                  <a:srgbClr val="C00000"/>
                </a:solidFill>
                <a:latin typeface="Garamond" pitchFamily="18" charset="0"/>
                <a:cs typeface="Times New Roman" pitchFamily="18" charset="0"/>
              </a:rPr>
              <a:t> </a:t>
            </a:r>
            <a:r>
              <a:rPr lang="en-MY" sz="2400" b="1" dirty="0">
                <a:solidFill>
                  <a:srgbClr val="C00000"/>
                </a:solidFill>
                <a:latin typeface="Times New Roman" pitchFamily="18" charset="0"/>
                <a:cs typeface="Times New Roman" pitchFamily="18" charset="0"/>
              </a:rPr>
              <a:t>Agent</a:t>
            </a:r>
            <a:r>
              <a:rPr lang="en-MY" sz="2800" b="1" dirty="0">
                <a:solidFill>
                  <a:srgbClr val="C00000"/>
                </a:solidFill>
                <a:latin typeface="Garamond" pitchFamily="18" charset="0"/>
                <a:cs typeface="Times New Roman" pitchFamily="18" charset="0"/>
              </a:rPr>
              <a:t> </a:t>
            </a:r>
            <a:endParaRPr lang="en-MY" sz="2800" dirty="0"/>
          </a:p>
        </p:txBody>
      </p:sp>
      <p:sp>
        <p:nvSpPr>
          <p:cNvPr id="4" name="Rectangle 3"/>
          <p:cNvSpPr/>
          <p:nvPr/>
        </p:nvSpPr>
        <p:spPr>
          <a:xfrm>
            <a:off x="107504" y="3456850"/>
            <a:ext cx="8928546" cy="3170099"/>
          </a:xfrm>
          <a:prstGeom prst="rect">
            <a:avLst/>
          </a:prstGeom>
        </p:spPr>
        <p:txBody>
          <a:bodyPr wrap="square">
            <a:spAutoFit/>
          </a:bodyPr>
          <a:lstStyle/>
          <a:p>
            <a:pPr marL="457200" indent="-457200">
              <a:buFont typeface="Wingdings" pitchFamily="2" charset="2"/>
              <a:buChar char="q"/>
              <a:defRPr/>
            </a:pPr>
            <a:r>
              <a:rPr lang="en-MY" sz="2200" dirty="0">
                <a:latin typeface="Times New Roman" pitchFamily="18" charset="0"/>
                <a:cs typeface="Times New Roman" pitchFamily="18" charset="0"/>
              </a:rPr>
              <a:t>The agents are small, </a:t>
            </a:r>
            <a:r>
              <a:rPr lang="en-MY" sz="2200" b="1" dirty="0">
                <a:latin typeface="Times New Roman" pitchFamily="18" charset="0"/>
                <a:cs typeface="Times New Roman" pitchFamily="18" charset="0"/>
              </a:rPr>
              <a:t>gram-negativ</a:t>
            </a:r>
            <a:r>
              <a:rPr lang="en-MY" sz="2200" dirty="0">
                <a:latin typeface="Times New Roman" pitchFamily="18" charset="0"/>
                <a:cs typeface="Times New Roman" pitchFamily="18" charset="0"/>
              </a:rPr>
              <a:t>e rod shaped, </a:t>
            </a:r>
            <a:r>
              <a:rPr lang="en-MY" sz="2200" b="1" dirty="0">
                <a:solidFill>
                  <a:srgbClr val="0070C0"/>
                </a:solidFill>
                <a:latin typeface="Times New Roman" pitchFamily="18" charset="0"/>
                <a:cs typeface="Times New Roman" pitchFamily="18" charset="0"/>
              </a:rPr>
              <a:t>non-motile</a:t>
            </a:r>
            <a:r>
              <a:rPr lang="en-MY" sz="2200" dirty="0">
                <a:latin typeface="Times New Roman" pitchFamily="18" charset="0"/>
                <a:cs typeface="Times New Roman" pitchFamily="18" charset="0"/>
              </a:rPr>
              <a:t>, </a:t>
            </a:r>
            <a:r>
              <a:rPr lang="en-MY" sz="2200" b="1" dirty="0">
                <a:solidFill>
                  <a:srgbClr val="0070C0"/>
                </a:solidFill>
                <a:latin typeface="Times New Roman" pitchFamily="18" charset="0"/>
                <a:cs typeface="Times New Roman" pitchFamily="18" charset="0"/>
              </a:rPr>
              <a:t>non </a:t>
            </a:r>
            <a:r>
              <a:rPr lang="en-MY" sz="2200" b="1" dirty="0" smtClean="0">
                <a:solidFill>
                  <a:srgbClr val="0070C0"/>
                </a:solidFill>
                <a:latin typeface="Times New Roman" pitchFamily="18" charset="0"/>
                <a:cs typeface="Times New Roman" pitchFamily="18" charset="0"/>
              </a:rPr>
              <a:t>spore </a:t>
            </a:r>
            <a:r>
              <a:rPr lang="en-MY" sz="2200" dirty="0" smtClean="0">
                <a:latin typeface="Times New Roman" pitchFamily="18" charset="0"/>
                <a:cs typeface="Times New Roman" pitchFamily="18" charset="0"/>
              </a:rPr>
              <a:t>&amp;</a:t>
            </a:r>
            <a:r>
              <a:rPr lang="en-MY" sz="2200" dirty="0">
                <a:latin typeface="Times New Roman" pitchFamily="18" charset="0"/>
                <a:cs typeface="Times New Roman" pitchFamily="18" charset="0"/>
              </a:rPr>
              <a:t>intracellular </a:t>
            </a:r>
            <a:r>
              <a:rPr lang="en-MY" sz="2400" dirty="0"/>
              <a:t> </a:t>
            </a:r>
            <a:r>
              <a:rPr lang="en-MY" sz="2200" b="1" dirty="0" err="1">
                <a:latin typeface="Times New Roman" pitchFamily="18" charset="0"/>
                <a:cs typeface="Times New Roman" pitchFamily="18" charset="0"/>
              </a:rPr>
              <a:t>coccobacilli</a:t>
            </a:r>
            <a:r>
              <a:rPr lang="en-MY" sz="2200" b="1" dirty="0">
                <a:latin typeface="Times New Roman" pitchFamily="18" charset="0"/>
                <a:cs typeface="Times New Roman" pitchFamily="18" charset="0"/>
              </a:rPr>
              <a:t> </a:t>
            </a:r>
            <a:r>
              <a:rPr lang="en-MY" sz="2200" dirty="0" smtClean="0">
                <a:latin typeface="Times New Roman" pitchFamily="18" charset="0"/>
                <a:cs typeface="Times New Roman" pitchFamily="18" charset="0"/>
              </a:rPr>
              <a:t>of </a:t>
            </a:r>
            <a:r>
              <a:rPr lang="en-MY" sz="2200" dirty="0">
                <a:latin typeface="Times New Roman" pitchFamily="18" charset="0"/>
                <a:cs typeface="Times New Roman" pitchFamily="18" charset="0"/>
              </a:rPr>
              <a:t>the </a:t>
            </a:r>
            <a:r>
              <a:rPr lang="en-MY" sz="2200" b="1" dirty="0">
                <a:solidFill>
                  <a:srgbClr val="0070C0"/>
                </a:solidFill>
                <a:latin typeface="Times New Roman" pitchFamily="18" charset="0"/>
                <a:cs typeface="Times New Roman" pitchFamily="18" charset="0"/>
              </a:rPr>
              <a:t>genus </a:t>
            </a:r>
            <a:r>
              <a:rPr lang="en-MY" sz="2200" b="1" i="1" dirty="0" err="1">
                <a:solidFill>
                  <a:srgbClr val="0070C0"/>
                </a:solidFill>
                <a:latin typeface="Times New Roman" pitchFamily="18" charset="0"/>
                <a:cs typeface="Times New Roman" pitchFamily="18" charset="0"/>
              </a:rPr>
              <a:t>Brucella</a:t>
            </a:r>
            <a:r>
              <a:rPr lang="en-MY" sz="2200" i="1" dirty="0" smtClean="0">
                <a:latin typeface="Times New Roman" pitchFamily="18" charset="0"/>
                <a:cs typeface="Times New Roman" pitchFamily="18" charset="0"/>
              </a:rPr>
              <a:t>.</a:t>
            </a:r>
          </a:p>
          <a:p>
            <a:pPr>
              <a:defRPr/>
            </a:pPr>
            <a:endParaRPr lang="en-MY" sz="2200" i="1" dirty="0">
              <a:latin typeface="Times New Roman" pitchFamily="18" charset="0"/>
              <a:cs typeface="Times New Roman" pitchFamily="18" charset="0"/>
            </a:endParaRPr>
          </a:p>
          <a:p>
            <a:pPr marL="342900" indent="-342900">
              <a:buFont typeface="Wingdings" pitchFamily="2" charset="2"/>
              <a:buChar char="q"/>
              <a:defRPr/>
            </a:pPr>
            <a:r>
              <a:rPr lang="en-MY" sz="2200" b="1" dirty="0" smtClean="0">
                <a:solidFill>
                  <a:srgbClr val="FF0000"/>
                </a:solidFill>
                <a:latin typeface="Times New Roman" pitchFamily="18" charset="0"/>
                <a:cs typeface="Times New Roman" pitchFamily="18" charset="0"/>
              </a:rPr>
              <a:t>Four </a:t>
            </a:r>
            <a:r>
              <a:rPr lang="en-MY" sz="2200" b="1" dirty="0">
                <a:solidFill>
                  <a:srgbClr val="FF0000"/>
                </a:solidFill>
                <a:latin typeface="Times New Roman" pitchFamily="18" charset="0"/>
                <a:cs typeface="Times New Roman" pitchFamily="18" charset="0"/>
              </a:rPr>
              <a:t>species </a:t>
            </a:r>
            <a:r>
              <a:rPr lang="en-MY" sz="2200" dirty="0">
                <a:latin typeface="Times New Roman" pitchFamily="18" charset="0"/>
                <a:cs typeface="Times New Roman" pitchFamily="18" charset="0"/>
              </a:rPr>
              <a:t>infect man </a:t>
            </a:r>
            <a:r>
              <a:rPr lang="en-MY" sz="2200" b="1" dirty="0">
                <a:latin typeface="Times New Roman" pitchFamily="18" charset="0"/>
                <a:cs typeface="Times New Roman" pitchFamily="18" charset="0"/>
              </a:rPr>
              <a:t>:</a:t>
            </a:r>
          </a:p>
          <a:p>
            <a:pPr>
              <a:defRPr/>
            </a:pPr>
            <a:r>
              <a:rPr lang="en-MY" sz="2200" b="1" i="1" dirty="0" smtClean="0">
                <a:latin typeface="Times New Roman" pitchFamily="18" charset="0"/>
                <a:cs typeface="Times New Roman" pitchFamily="18" charset="0"/>
              </a:rPr>
              <a:t>I.   </a:t>
            </a:r>
            <a:r>
              <a:rPr lang="en-MY" sz="2200" b="1" i="1" dirty="0" err="1" smtClean="0">
                <a:latin typeface="Times New Roman" pitchFamily="18" charset="0"/>
                <a:cs typeface="Times New Roman" pitchFamily="18" charset="0"/>
              </a:rPr>
              <a:t>B.</a:t>
            </a:r>
            <a:r>
              <a:rPr lang="en-MY" sz="2200" b="1" i="1" dirty="0" err="1" smtClean="0">
                <a:solidFill>
                  <a:srgbClr val="FF0000"/>
                </a:solidFill>
                <a:latin typeface="Times New Roman" pitchFamily="18" charset="0"/>
                <a:cs typeface="Times New Roman" pitchFamily="18" charset="0"/>
              </a:rPr>
              <a:t>melitensis</a:t>
            </a:r>
            <a:r>
              <a:rPr lang="en-MY" sz="2200" b="1" i="1" dirty="0" smtClean="0">
                <a:solidFill>
                  <a:srgbClr val="FF0000"/>
                </a:solidFill>
                <a:latin typeface="Times New Roman" pitchFamily="18" charset="0"/>
                <a:cs typeface="Times New Roman" pitchFamily="18" charset="0"/>
              </a:rPr>
              <a:t> </a:t>
            </a:r>
            <a:r>
              <a:rPr lang="en-MY" sz="2200" b="1" i="1" dirty="0" smtClean="0">
                <a:latin typeface="Times New Roman" pitchFamily="18" charset="0"/>
                <a:cs typeface="Times New Roman" pitchFamily="18" charset="0"/>
              </a:rPr>
              <a:t> </a:t>
            </a:r>
            <a:r>
              <a:rPr lang="en-MY" sz="2200" b="1" dirty="0">
                <a:latin typeface="Times New Roman" pitchFamily="18" charset="0"/>
                <a:cs typeface="Times New Roman" pitchFamily="18" charset="0"/>
              </a:rPr>
              <a:t>is the most </a:t>
            </a:r>
            <a:r>
              <a:rPr lang="en-MY" sz="2200" b="1" dirty="0">
                <a:solidFill>
                  <a:srgbClr val="FF0000"/>
                </a:solidFill>
                <a:latin typeface="Times New Roman" pitchFamily="18" charset="0"/>
                <a:cs typeface="Times New Roman" pitchFamily="18" charset="0"/>
              </a:rPr>
              <a:t>virulent and invasive </a:t>
            </a:r>
            <a:r>
              <a:rPr lang="en-MY" sz="2200" b="1" dirty="0">
                <a:latin typeface="Times New Roman" pitchFamily="18" charset="0"/>
                <a:cs typeface="Times New Roman" pitchFamily="18" charset="0"/>
              </a:rPr>
              <a:t>species; </a:t>
            </a:r>
          </a:p>
          <a:p>
            <a:pPr marL="457200" indent="-457200">
              <a:buFont typeface="Wingdings" pitchFamily="2" charset="2"/>
              <a:buChar char="Ø"/>
              <a:defRPr/>
            </a:pPr>
            <a:r>
              <a:rPr lang="en-MY" sz="2200" b="1" dirty="0">
                <a:latin typeface="Times New Roman" pitchFamily="18" charset="0"/>
                <a:cs typeface="Times New Roman" pitchFamily="18" charset="0"/>
              </a:rPr>
              <a:t>it usually infects </a:t>
            </a:r>
            <a:r>
              <a:rPr lang="en-MY" sz="2200" b="1" dirty="0">
                <a:solidFill>
                  <a:srgbClr val="FF0000"/>
                </a:solidFill>
                <a:latin typeface="Times New Roman" pitchFamily="18" charset="0"/>
                <a:cs typeface="Times New Roman" pitchFamily="18" charset="0"/>
              </a:rPr>
              <a:t>goats </a:t>
            </a:r>
            <a:r>
              <a:rPr lang="en-MY" sz="2200" b="1" dirty="0">
                <a:latin typeface="Times New Roman" pitchFamily="18" charset="0"/>
                <a:cs typeface="Times New Roman" pitchFamily="18" charset="0"/>
              </a:rPr>
              <a:t>and occasionally sheep. </a:t>
            </a:r>
          </a:p>
          <a:p>
            <a:pPr>
              <a:defRPr/>
            </a:pPr>
            <a:r>
              <a:rPr lang="en-MY" sz="2200" b="1" i="1" dirty="0" smtClean="0">
                <a:solidFill>
                  <a:srgbClr val="002060"/>
                </a:solidFill>
                <a:latin typeface="Times New Roman" pitchFamily="18" charset="0"/>
                <a:cs typeface="Times New Roman" pitchFamily="18" charset="0"/>
              </a:rPr>
              <a:t>II. </a:t>
            </a:r>
            <a:r>
              <a:rPr lang="en-MY" sz="2200" b="1" i="1" dirty="0" err="1" smtClean="0">
                <a:solidFill>
                  <a:srgbClr val="002060"/>
                </a:solidFill>
                <a:latin typeface="Times New Roman" pitchFamily="18" charset="0"/>
                <a:cs typeface="Times New Roman" pitchFamily="18" charset="0"/>
              </a:rPr>
              <a:t>B.</a:t>
            </a:r>
            <a:r>
              <a:rPr lang="en-MY" sz="2200" b="1" i="1" dirty="0" err="1" smtClean="0">
                <a:solidFill>
                  <a:srgbClr val="FF0000"/>
                </a:solidFill>
                <a:latin typeface="Times New Roman" pitchFamily="18" charset="0"/>
                <a:cs typeface="Times New Roman" pitchFamily="18" charset="0"/>
              </a:rPr>
              <a:t>abortus</a:t>
            </a:r>
            <a:r>
              <a:rPr lang="en-MY" sz="2200" i="1" dirty="0" smtClean="0">
                <a:latin typeface="Times New Roman" pitchFamily="18" charset="0"/>
                <a:cs typeface="Times New Roman" pitchFamily="18" charset="0"/>
              </a:rPr>
              <a:t> </a:t>
            </a:r>
            <a:r>
              <a:rPr lang="en-MY" sz="2200" dirty="0">
                <a:latin typeface="Times New Roman" pitchFamily="18" charset="0"/>
                <a:cs typeface="Times New Roman" pitchFamily="18" charset="0"/>
              </a:rPr>
              <a:t>is </a:t>
            </a:r>
            <a:r>
              <a:rPr lang="en-MY" sz="2200" b="1" dirty="0">
                <a:latin typeface="Times New Roman" pitchFamily="18" charset="0"/>
                <a:cs typeface="Times New Roman" pitchFamily="18" charset="0"/>
              </a:rPr>
              <a:t>less virulent </a:t>
            </a:r>
            <a:r>
              <a:rPr lang="en-MY" sz="2200" dirty="0">
                <a:latin typeface="Times New Roman" pitchFamily="18" charset="0"/>
                <a:cs typeface="Times New Roman" pitchFamily="18" charset="0"/>
              </a:rPr>
              <a:t>and is primarily a disease </a:t>
            </a:r>
            <a:r>
              <a:rPr lang="en-MY" sz="2200" b="1" dirty="0">
                <a:solidFill>
                  <a:srgbClr val="002060"/>
                </a:solidFill>
                <a:latin typeface="Times New Roman" pitchFamily="18" charset="0"/>
                <a:cs typeface="Times New Roman" pitchFamily="18" charset="0"/>
              </a:rPr>
              <a:t>of cattle</a:t>
            </a:r>
            <a:r>
              <a:rPr lang="en-MY" sz="2200" dirty="0">
                <a:latin typeface="Times New Roman" pitchFamily="18" charset="0"/>
                <a:cs typeface="Times New Roman" pitchFamily="18" charset="0"/>
              </a:rPr>
              <a:t>. </a:t>
            </a:r>
          </a:p>
          <a:p>
            <a:pPr>
              <a:defRPr/>
            </a:pPr>
            <a:r>
              <a:rPr lang="en-MY" sz="2200" b="1" i="1" dirty="0" smtClean="0">
                <a:latin typeface="Times New Roman" pitchFamily="18" charset="0"/>
                <a:cs typeface="Times New Roman" pitchFamily="18" charset="0"/>
              </a:rPr>
              <a:t>III. </a:t>
            </a:r>
            <a:r>
              <a:rPr lang="en-MY" sz="2200" b="1" i="1" dirty="0" err="1" smtClean="0">
                <a:latin typeface="Times New Roman" pitchFamily="18" charset="0"/>
                <a:cs typeface="Times New Roman" pitchFamily="18" charset="0"/>
              </a:rPr>
              <a:t>B.suis</a:t>
            </a:r>
            <a:r>
              <a:rPr lang="en-MY" sz="2200" i="1" dirty="0" smtClean="0">
                <a:latin typeface="Times New Roman" pitchFamily="18" charset="0"/>
                <a:cs typeface="Times New Roman" pitchFamily="18" charset="0"/>
              </a:rPr>
              <a:t> </a:t>
            </a:r>
            <a:r>
              <a:rPr lang="en-MY" sz="2200" dirty="0">
                <a:latin typeface="Times New Roman" pitchFamily="18" charset="0"/>
                <a:cs typeface="Times New Roman" pitchFamily="18" charset="0"/>
              </a:rPr>
              <a:t>is of </a:t>
            </a:r>
            <a:r>
              <a:rPr lang="en-MY" sz="2200" b="1" dirty="0">
                <a:latin typeface="Times New Roman" pitchFamily="18" charset="0"/>
                <a:cs typeface="Times New Roman" pitchFamily="18" charset="0"/>
              </a:rPr>
              <a:t>intermediate </a:t>
            </a:r>
            <a:r>
              <a:rPr lang="en-MY" sz="2200" dirty="0">
                <a:latin typeface="Times New Roman" pitchFamily="18" charset="0"/>
                <a:cs typeface="Times New Roman" pitchFamily="18" charset="0"/>
              </a:rPr>
              <a:t>virulence and chiefly infects </a:t>
            </a:r>
            <a:r>
              <a:rPr lang="en-MY" sz="2200" b="1" dirty="0">
                <a:latin typeface="Times New Roman" pitchFamily="18" charset="0"/>
                <a:cs typeface="Times New Roman" pitchFamily="18" charset="0"/>
              </a:rPr>
              <a:t>pigs. </a:t>
            </a:r>
          </a:p>
          <a:p>
            <a:pPr>
              <a:defRPr/>
            </a:pPr>
            <a:r>
              <a:rPr lang="en-MY" sz="2200" b="1" i="1" dirty="0" smtClean="0">
                <a:latin typeface="Times New Roman" pitchFamily="18" charset="0"/>
                <a:cs typeface="Times New Roman" pitchFamily="18" charset="0"/>
              </a:rPr>
              <a:t>1V. </a:t>
            </a:r>
            <a:r>
              <a:rPr lang="en-MY" sz="2200" b="1" i="1" dirty="0" err="1" smtClean="0">
                <a:latin typeface="Times New Roman" pitchFamily="18" charset="0"/>
                <a:cs typeface="Times New Roman" pitchFamily="18" charset="0"/>
              </a:rPr>
              <a:t>B.</a:t>
            </a:r>
            <a:r>
              <a:rPr lang="en-MY" sz="2200" b="1" i="1" dirty="0" err="1" smtClean="0">
                <a:solidFill>
                  <a:srgbClr val="FF0000"/>
                </a:solidFill>
                <a:latin typeface="Times New Roman" pitchFamily="18" charset="0"/>
                <a:cs typeface="Times New Roman" pitchFamily="18" charset="0"/>
              </a:rPr>
              <a:t>canis</a:t>
            </a:r>
            <a:r>
              <a:rPr lang="en-MY" sz="2200" b="1" i="1" dirty="0" smtClean="0">
                <a:latin typeface="Times New Roman" pitchFamily="18" charset="0"/>
                <a:cs typeface="Times New Roman" pitchFamily="18" charset="0"/>
              </a:rPr>
              <a:t>  </a:t>
            </a:r>
            <a:r>
              <a:rPr lang="en-MY" sz="2200" dirty="0">
                <a:latin typeface="Times New Roman" pitchFamily="18" charset="0"/>
                <a:cs typeface="Times New Roman" pitchFamily="18" charset="0"/>
              </a:rPr>
              <a:t>is a disease  of </a:t>
            </a:r>
            <a:r>
              <a:rPr lang="en-MY" sz="2200" b="1" dirty="0">
                <a:latin typeface="Times New Roman" pitchFamily="18" charset="0"/>
                <a:cs typeface="Times New Roman" pitchFamily="18" charset="0"/>
              </a:rPr>
              <a:t>dogs.</a:t>
            </a:r>
          </a:p>
        </p:txBody>
      </p:sp>
      <p:graphicFrame>
        <p:nvGraphicFramePr>
          <p:cNvPr id="2" name="Table 1"/>
          <p:cNvGraphicFramePr>
            <a:graphicFrameLocks noGrp="1"/>
          </p:cNvGraphicFramePr>
          <p:nvPr>
            <p:extLst>
              <p:ext uri="{D42A27DB-BD31-4B8C-83A1-F6EECF244321}">
                <p14:modId xmlns:p14="http://schemas.microsoft.com/office/powerpoint/2010/main" val="3274530168"/>
              </p:ext>
            </p:extLst>
          </p:nvPr>
        </p:nvGraphicFramePr>
        <p:xfrm>
          <a:off x="252456" y="84472"/>
          <a:ext cx="6479784" cy="680232"/>
        </p:xfrm>
        <a:graphic>
          <a:graphicData uri="http://schemas.openxmlformats.org/drawingml/2006/table">
            <a:tbl>
              <a:tblPr/>
              <a:tblGrid>
                <a:gridCol w="3363255"/>
                <a:gridCol w="3116529"/>
              </a:tblGrid>
              <a:tr h="2907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MY" sz="2000" dirty="0" smtClean="0">
                          <a:latin typeface="Garamond" pitchFamily="18" charset="0"/>
                        </a:rPr>
                        <a:t>Brucellosis  </a:t>
                      </a:r>
                      <a:r>
                        <a:rPr lang="en-MY" sz="2000" b="1" dirty="0" smtClean="0">
                          <a:solidFill>
                            <a:srgbClr val="000000"/>
                          </a:solidFill>
                        </a:rPr>
                        <a:t>In Jordan </a:t>
                      </a:r>
                      <a:endParaRPr lang="en-MY" sz="2000" dirty="0" smtClean="0"/>
                    </a:p>
                  </a:txBody>
                  <a:tcPr marL="35360" marR="35360" marT="17658" marB="17658" anchor="ctr">
                    <a:lnL w="9525" cap="flat" cmpd="sng" algn="ctr">
                      <a:solidFill>
                        <a:srgbClr val="91ABD0"/>
                      </a:solidFill>
                      <a:prstDash val="solid"/>
                      <a:round/>
                      <a:headEnd type="none" w="med" len="med"/>
                      <a:tailEnd type="none" w="med" len="med"/>
                    </a:lnL>
                    <a:lnR w="9525" cap="flat" cmpd="sng" algn="ctr">
                      <a:solidFill>
                        <a:srgbClr val="91ABD0"/>
                      </a:solidFill>
                      <a:prstDash val="solid"/>
                      <a:round/>
                      <a:headEnd type="none" w="med" len="med"/>
                      <a:tailEnd type="none" w="med" len="med"/>
                    </a:lnR>
                    <a:lnT w="9525" cap="flat" cmpd="sng" algn="ctr">
                      <a:solidFill>
                        <a:srgbClr val="91ABD0"/>
                      </a:solidFill>
                      <a:prstDash val="solid"/>
                      <a:round/>
                      <a:headEnd type="none" w="med" len="med"/>
                      <a:tailEnd type="none" w="med" len="med"/>
                    </a:lnT>
                    <a:lnB w="9525" cap="flat" cmpd="sng" algn="ctr">
                      <a:solidFill>
                        <a:srgbClr val="91ABD0"/>
                      </a:solidFill>
                      <a:prstDash val="solid"/>
                      <a:round/>
                      <a:headEnd type="none" w="med" len="med"/>
                      <a:tailEnd type="none" w="med" len="med"/>
                    </a:lnB>
                    <a:solidFill>
                      <a:srgbClr val="92D050"/>
                    </a:solidFill>
                  </a:tcPr>
                </a:tc>
                <a:tc>
                  <a:txBody>
                    <a:bodyPr/>
                    <a:lstStyle/>
                    <a:p>
                      <a:pPr algn="ctr"/>
                      <a:endParaRPr lang="en-MY" sz="2000" dirty="0">
                        <a:latin typeface="Garamond" pitchFamily="18" charset="0"/>
                      </a:endParaRPr>
                    </a:p>
                  </a:txBody>
                  <a:tcPr marL="35360" marR="35360" marT="17658" marB="17658" anchor="ctr">
                    <a:lnL w="9525" cap="flat" cmpd="sng" algn="ctr">
                      <a:solidFill>
                        <a:srgbClr val="91ABD0"/>
                      </a:solidFill>
                      <a:prstDash val="solid"/>
                      <a:round/>
                      <a:headEnd type="none" w="med" len="med"/>
                      <a:tailEnd type="none" w="med" len="med"/>
                    </a:lnL>
                    <a:lnR w="9525" cap="flat" cmpd="sng" algn="ctr">
                      <a:solidFill>
                        <a:srgbClr val="91ABD0"/>
                      </a:solidFill>
                      <a:prstDash val="solid"/>
                      <a:round/>
                      <a:headEnd type="none" w="med" len="med"/>
                      <a:tailEnd type="none" w="med" len="med"/>
                    </a:lnR>
                    <a:lnT w="9525" cap="flat" cmpd="sng" algn="ctr">
                      <a:solidFill>
                        <a:srgbClr val="91ABD0"/>
                      </a:solidFill>
                      <a:prstDash val="solid"/>
                      <a:round/>
                      <a:headEnd type="none" w="med" len="med"/>
                      <a:tailEnd type="none" w="med" len="med"/>
                    </a:lnT>
                    <a:lnB w="9525" cap="flat" cmpd="sng" algn="ctr">
                      <a:solidFill>
                        <a:srgbClr val="91ABD0"/>
                      </a:solidFill>
                      <a:prstDash val="solid"/>
                      <a:round/>
                      <a:headEnd type="none" w="med" len="med"/>
                      <a:tailEnd type="none" w="med" len="med"/>
                    </a:lnB>
                    <a:solidFill>
                      <a:srgbClr val="92D050"/>
                    </a:solidFill>
                  </a:tcPr>
                </a:tc>
              </a:tr>
              <a:tr h="238651">
                <a:tc>
                  <a:txBody>
                    <a:bodyPr/>
                    <a:lstStyle/>
                    <a:p>
                      <a:pPr algn="r"/>
                      <a:r>
                        <a:rPr lang="en-MY" sz="2000" dirty="0">
                          <a:latin typeface="Garamond" pitchFamily="18" charset="0"/>
                        </a:rPr>
                        <a:t>Incidence Rate</a:t>
                      </a:r>
                    </a:p>
                  </a:txBody>
                  <a:tcPr marL="35360" marR="35360" marT="17658" marB="17658" anchor="ctr">
                    <a:lnL w="9525" cap="flat" cmpd="sng" algn="ctr">
                      <a:solidFill>
                        <a:srgbClr val="91ABD0"/>
                      </a:solidFill>
                      <a:prstDash val="solid"/>
                      <a:round/>
                      <a:headEnd type="none" w="med" len="med"/>
                      <a:tailEnd type="none" w="med" len="med"/>
                    </a:lnL>
                    <a:lnR w="9525" cap="flat" cmpd="sng" algn="ctr">
                      <a:solidFill>
                        <a:srgbClr val="91ABD0"/>
                      </a:solidFill>
                      <a:prstDash val="solid"/>
                      <a:round/>
                      <a:headEnd type="none" w="med" len="med"/>
                      <a:tailEnd type="none" w="med" len="med"/>
                    </a:lnR>
                    <a:lnT w="9525" cap="flat" cmpd="sng" algn="ctr">
                      <a:solidFill>
                        <a:srgbClr val="91ABD0"/>
                      </a:solidFill>
                      <a:prstDash val="solid"/>
                      <a:round/>
                      <a:headEnd type="none" w="med" len="med"/>
                      <a:tailEnd type="none" w="med" len="med"/>
                    </a:lnT>
                    <a:lnB w="9525" cap="flat" cmpd="sng" algn="ctr">
                      <a:solidFill>
                        <a:srgbClr val="91ABD0"/>
                      </a:solidFill>
                      <a:prstDash val="solid"/>
                      <a:round/>
                      <a:headEnd type="none" w="med" len="med"/>
                      <a:tailEnd type="none" w="med" len="med"/>
                    </a:lnB>
                    <a:solidFill>
                      <a:srgbClr val="92D050"/>
                    </a:solidFill>
                  </a:tcPr>
                </a:tc>
                <a:tc>
                  <a:txBody>
                    <a:bodyPr/>
                    <a:lstStyle/>
                    <a:p>
                      <a:pPr algn="ctr"/>
                      <a:r>
                        <a:rPr lang="en-MY" sz="2000" dirty="0" smtClean="0">
                          <a:latin typeface="Garamond" pitchFamily="18" charset="0"/>
                        </a:rPr>
                        <a:t>4.645/ 100 000</a:t>
                      </a:r>
                      <a:endParaRPr lang="en-MY" sz="2000" dirty="0">
                        <a:latin typeface="Garamond" pitchFamily="18" charset="0"/>
                      </a:endParaRPr>
                    </a:p>
                  </a:txBody>
                  <a:tcPr marL="35360" marR="35360" marT="17658" marB="17658" anchor="ctr">
                    <a:lnL w="9525" cap="flat" cmpd="sng" algn="ctr">
                      <a:solidFill>
                        <a:srgbClr val="91ABD0"/>
                      </a:solidFill>
                      <a:prstDash val="solid"/>
                      <a:round/>
                      <a:headEnd type="none" w="med" len="med"/>
                      <a:tailEnd type="none" w="med" len="med"/>
                    </a:lnL>
                    <a:lnR w="9525" cap="flat" cmpd="sng" algn="ctr">
                      <a:solidFill>
                        <a:srgbClr val="91ABD0"/>
                      </a:solidFill>
                      <a:prstDash val="solid"/>
                      <a:round/>
                      <a:headEnd type="none" w="med" len="med"/>
                      <a:tailEnd type="none" w="med" len="med"/>
                    </a:lnR>
                    <a:lnT w="9525" cap="flat" cmpd="sng" algn="ctr">
                      <a:solidFill>
                        <a:srgbClr val="91ABD0"/>
                      </a:solidFill>
                      <a:prstDash val="solid"/>
                      <a:round/>
                      <a:headEnd type="none" w="med" len="med"/>
                      <a:tailEnd type="none" w="med" len="med"/>
                    </a:lnT>
                    <a:lnB w="9525" cap="flat" cmpd="sng" algn="ctr">
                      <a:solidFill>
                        <a:srgbClr val="91ABD0"/>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11452148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F3548B15-0925-4410-B854-4B47F43CE6EA}" type="slidenum">
              <a:rPr lang="ar-SA" smtClean="0"/>
              <a:pPr eaLnBrk="1" hangingPunct="1"/>
              <a:t>19</a:t>
            </a:fld>
            <a:endParaRPr lang="en-US" dirty="0" smtClean="0"/>
          </a:p>
        </p:txBody>
      </p:sp>
      <p:sp>
        <p:nvSpPr>
          <p:cNvPr id="5" name="Rectangle 4"/>
          <p:cNvSpPr/>
          <p:nvPr/>
        </p:nvSpPr>
        <p:spPr>
          <a:xfrm>
            <a:off x="-103188" y="44624"/>
            <a:ext cx="9247188" cy="3093154"/>
          </a:xfrm>
          <a:prstGeom prst="rect">
            <a:avLst/>
          </a:prstGeom>
        </p:spPr>
        <p:txBody>
          <a:bodyPr wrap="square">
            <a:spAutoFit/>
          </a:bodyPr>
          <a:lstStyle/>
          <a:p>
            <a:pPr marL="457200" indent="-457200">
              <a:buFont typeface="Wingdings" pitchFamily="2" charset="2"/>
              <a:buChar char="q"/>
              <a:defRPr/>
            </a:pPr>
            <a:r>
              <a:rPr lang="en-MY" sz="2200" b="1" u="sng" dirty="0" smtClean="0">
                <a:solidFill>
                  <a:srgbClr val="C00000"/>
                </a:solidFill>
                <a:latin typeface="Times New Roman" pitchFamily="18" charset="0"/>
                <a:cs typeface="Times New Roman" pitchFamily="18" charset="0"/>
              </a:rPr>
              <a:t>  </a:t>
            </a:r>
            <a:r>
              <a:rPr lang="en-MY" sz="2400" b="1" u="sng" dirty="0" smtClean="0">
                <a:solidFill>
                  <a:srgbClr val="C00000"/>
                </a:solidFill>
                <a:latin typeface="Times New Roman" pitchFamily="18" charset="0"/>
                <a:cs typeface="Times New Roman" pitchFamily="18" charset="0"/>
              </a:rPr>
              <a:t>Reservoir </a:t>
            </a:r>
            <a:r>
              <a:rPr lang="en-MY" sz="2400" b="1" u="sng" dirty="0">
                <a:solidFill>
                  <a:srgbClr val="C00000"/>
                </a:solidFill>
                <a:latin typeface="Times New Roman" pitchFamily="18" charset="0"/>
                <a:cs typeface="Times New Roman" pitchFamily="18" charset="0"/>
              </a:rPr>
              <a:t>of Infection </a:t>
            </a:r>
            <a:r>
              <a:rPr lang="en-MY" sz="2400" dirty="0">
                <a:solidFill>
                  <a:srgbClr val="C00000"/>
                </a:solidFill>
                <a:latin typeface="Times New Roman" pitchFamily="18" charset="0"/>
                <a:cs typeface="Times New Roman" pitchFamily="18" charset="0"/>
              </a:rPr>
              <a:t>: </a:t>
            </a:r>
          </a:p>
          <a:p>
            <a:pPr marL="342900" indent="-342900">
              <a:buFont typeface="Wingdings" pitchFamily="2" charset="2"/>
              <a:buChar char="Ø"/>
              <a:defRPr/>
            </a:pPr>
            <a:r>
              <a:rPr lang="en-MY" sz="2100" b="1" dirty="0">
                <a:solidFill>
                  <a:srgbClr val="FF0000"/>
                </a:solidFill>
                <a:latin typeface="Times New Roman" pitchFamily="18" charset="0"/>
                <a:cs typeface="Times New Roman" pitchFamily="18" charset="0"/>
              </a:rPr>
              <a:t>Main </a:t>
            </a:r>
            <a:r>
              <a:rPr lang="en-MY" sz="2100" b="1" dirty="0">
                <a:solidFill>
                  <a:srgbClr val="0070C0"/>
                </a:solidFill>
                <a:latin typeface="Times New Roman" pitchFamily="18" charset="0"/>
                <a:cs typeface="Times New Roman" pitchFamily="18" charset="0"/>
              </a:rPr>
              <a:t>reservoirs of human infection</a:t>
            </a:r>
            <a:r>
              <a:rPr lang="en-MY" sz="2100" dirty="0">
                <a:latin typeface="Times New Roman" pitchFamily="18" charset="0"/>
                <a:cs typeface="Times New Roman" pitchFamily="18" charset="0"/>
              </a:rPr>
              <a:t>; </a:t>
            </a:r>
            <a:r>
              <a:rPr lang="en-MY" sz="2100" b="1" dirty="0">
                <a:solidFill>
                  <a:srgbClr val="002060"/>
                </a:solidFill>
                <a:latin typeface="Times New Roman" pitchFamily="18" charset="0"/>
                <a:cs typeface="Times New Roman" pitchFamily="18" charset="0"/>
              </a:rPr>
              <a:t>cattle, sheep, goats, swine, </a:t>
            </a:r>
            <a:r>
              <a:rPr lang="en-MY" sz="2100" b="1" dirty="0" smtClean="0">
                <a:solidFill>
                  <a:srgbClr val="002060"/>
                </a:solidFill>
                <a:latin typeface="Times New Roman" pitchFamily="18" charset="0"/>
                <a:cs typeface="Times New Roman" pitchFamily="18" charset="0"/>
              </a:rPr>
              <a:t> </a:t>
            </a:r>
            <a:r>
              <a:rPr lang="en-MY" sz="2100" b="1" dirty="0">
                <a:solidFill>
                  <a:srgbClr val="002060"/>
                </a:solidFill>
                <a:latin typeface="Times New Roman" pitchFamily="18" charset="0"/>
                <a:cs typeface="Times New Roman" pitchFamily="18" charset="0"/>
              </a:rPr>
              <a:t>buffaloes, horses and dogs.</a:t>
            </a:r>
          </a:p>
          <a:p>
            <a:pPr marL="342900" indent="-342900">
              <a:buFont typeface="Wingdings" pitchFamily="2" charset="2"/>
              <a:buChar char="Ø"/>
              <a:defRPr/>
            </a:pPr>
            <a:r>
              <a:rPr lang="en-MY" sz="2100" b="1" dirty="0">
                <a:solidFill>
                  <a:srgbClr val="0070C0"/>
                </a:solidFill>
                <a:latin typeface="Times New Roman" pitchFamily="18" charset="0"/>
                <a:cs typeface="Times New Roman" pitchFamily="18" charset="0"/>
              </a:rPr>
              <a:t>In animals </a:t>
            </a:r>
            <a:r>
              <a:rPr lang="en-MY" sz="2100" dirty="0">
                <a:latin typeface="Times New Roman" pitchFamily="18" charset="0"/>
                <a:cs typeface="Times New Roman" pitchFamily="18" charset="0"/>
              </a:rPr>
              <a:t>the disease can </a:t>
            </a:r>
            <a:r>
              <a:rPr lang="en-MY" sz="2100" b="1" dirty="0">
                <a:latin typeface="Times New Roman" pitchFamily="18" charset="0"/>
                <a:cs typeface="Times New Roman" pitchFamily="18" charset="0"/>
              </a:rPr>
              <a:t>cause </a:t>
            </a:r>
            <a:r>
              <a:rPr lang="en-MY" sz="2100" b="1" dirty="0">
                <a:solidFill>
                  <a:srgbClr val="FF0000"/>
                </a:solidFill>
                <a:latin typeface="Times New Roman" pitchFamily="18" charset="0"/>
                <a:cs typeface="Times New Roman" pitchFamily="18" charset="0"/>
              </a:rPr>
              <a:t>abortion</a:t>
            </a:r>
            <a:r>
              <a:rPr lang="en-MY" sz="2100" dirty="0">
                <a:solidFill>
                  <a:srgbClr val="FF0000"/>
                </a:solidFill>
                <a:latin typeface="Times New Roman" pitchFamily="18" charset="0"/>
                <a:cs typeface="Times New Roman" pitchFamily="18" charset="0"/>
              </a:rPr>
              <a:t>, </a:t>
            </a:r>
          </a:p>
          <a:p>
            <a:pPr marL="342900" indent="-342900" algn="ctr">
              <a:buFont typeface="Wingdings" pitchFamily="2" charset="2"/>
              <a:buChar char="Ø"/>
              <a:defRPr/>
            </a:pPr>
            <a:r>
              <a:rPr lang="en-MY" sz="2100" b="1" dirty="0">
                <a:solidFill>
                  <a:srgbClr val="FF0000"/>
                </a:solidFill>
                <a:latin typeface="Times New Roman" pitchFamily="18" charset="0"/>
                <a:cs typeface="Times New Roman" pitchFamily="18" charset="0"/>
              </a:rPr>
              <a:t>  premature expulsion </a:t>
            </a:r>
            <a:r>
              <a:rPr lang="en-MY" sz="2100" dirty="0">
                <a:latin typeface="Times New Roman" pitchFamily="18" charset="0"/>
                <a:cs typeface="Times New Roman" pitchFamily="18" charset="0"/>
              </a:rPr>
              <a:t>of the foetus </a:t>
            </a:r>
            <a:r>
              <a:rPr lang="en-MY" sz="2100" dirty="0">
                <a:solidFill>
                  <a:srgbClr val="FF0000"/>
                </a:solidFill>
                <a:latin typeface="Times New Roman" pitchFamily="18" charset="0"/>
                <a:cs typeface="Times New Roman" pitchFamily="18" charset="0"/>
              </a:rPr>
              <a:t>or</a:t>
            </a:r>
            <a:r>
              <a:rPr lang="en-MY" sz="2100" b="1" dirty="0">
                <a:solidFill>
                  <a:srgbClr val="FF0000"/>
                </a:solidFill>
                <a:latin typeface="Times New Roman" pitchFamily="18" charset="0"/>
                <a:cs typeface="Times New Roman" pitchFamily="18" charset="0"/>
              </a:rPr>
              <a:t> death</a:t>
            </a:r>
            <a:r>
              <a:rPr lang="en-MY" sz="2100" dirty="0">
                <a:solidFill>
                  <a:srgbClr val="FF0000"/>
                </a:solidFill>
                <a:latin typeface="Times New Roman" pitchFamily="18" charset="0"/>
                <a:cs typeface="Times New Roman" pitchFamily="18" charset="0"/>
              </a:rPr>
              <a:t>.</a:t>
            </a:r>
          </a:p>
          <a:p>
            <a:pPr marL="342900" indent="-342900">
              <a:buFont typeface="Wingdings" pitchFamily="2" charset="2"/>
              <a:buChar char="Ø"/>
              <a:defRPr/>
            </a:pPr>
            <a:r>
              <a:rPr lang="en-MY" sz="2100" b="1" dirty="0">
                <a:solidFill>
                  <a:srgbClr val="FF0000"/>
                </a:solidFill>
                <a:latin typeface="Times New Roman" pitchFamily="18" charset="0"/>
                <a:cs typeface="Times New Roman" pitchFamily="18" charset="0"/>
              </a:rPr>
              <a:t>Cross infections </a:t>
            </a:r>
            <a:r>
              <a:rPr lang="en-MY" sz="2100" b="1" dirty="0">
                <a:latin typeface="Times New Roman" pitchFamily="18" charset="0"/>
                <a:cs typeface="Times New Roman" pitchFamily="18" charset="0"/>
              </a:rPr>
              <a:t>can often occur between animal species.</a:t>
            </a:r>
          </a:p>
          <a:p>
            <a:pPr marL="457200" indent="-457200">
              <a:buFont typeface="Wingdings" pitchFamily="2" charset="2"/>
              <a:buChar char="v"/>
              <a:defRPr/>
            </a:pPr>
            <a:r>
              <a:rPr lang="en-MY" sz="2100" b="1" dirty="0">
                <a:solidFill>
                  <a:srgbClr val="FF0000"/>
                </a:solidFill>
                <a:latin typeface="Times New Roman" pitchFamily="18" charset="0"/>
                <a:cs typeface="Times New Roman" pitchFamily="18" charset="0"/>
              </a:rPr>
              <a:t>The infected</a:t>
            </a:r>
            <a:r>
              <a:rPr lang="en-MY" sz="2100" b="1" dirty="0">
                <a:solidFill>
                  <a:srgbClr val="0070C0"/>
                </a:solidFill>
                <a:latin typeface="Times New Roman" pitchFamily="18" charset="0"/>
                <a:cs typeface="Times New Roman" pitchFamily="18" charset="0"/>
              </a:rPr>
              <a:t> animals </a:t>
            </a:r>
            <a:r>
              <a:rPr lang="en-MY" sz="2100" b="1" dirty="0">
                <a:solidFill>
                  <a:srgbClr val="FF0000"/>
                </a:solidFill>
                <a:latin typeface="Times New Roman" pitchFamily="18" charset="0"/>
                <a:cs typeface="Times New Roman" pitchFamily="18" charset="0"/>
              </a:rPr>
              <a:t>excrete</a:t>
            </a:r>
            <a:r>
              <a:rPr lang="en-MY" sz="2100" dirty="0">
                <a:solidFill>
                  <a:srgbClr val="FF0000"/>
                </a:solidFill>
                <a:latin typeface="Times New Roman" pitchFamily="18" charset="0"/>
                <a:cs typeface="Times New Roman" pitchFamily="18" charset="0"/>
              </a:rPr>
              <a:t> </a:t>
            </a:r>
            <a:r>
              <a:rPr lang="en-MY" sz="2100" dirty="0" err="1">
                <a:latin typeface="Times New Roman" pitchFamily="18" charset="0"/>
                <a:cs typeface="Times New Roman" pitchFamily="18" charset="0"/>
              </a:rPr>
              <a:t>Brucella</a:t>
            </a:r>
            <a:r>
              <a:rPr lang="en-MY" sz="2100" dirty="0">
                <a:latin typeface="Times New Roman" pitchFamily="18" charset="0"/>
                <a:cs typeface="Times New Roman" pitchFamily="18" charset="0"/>
              </a:rPr>
              <a:t> in the </a:t>
            </a:r>
            <a:r>
              <a:rPr lang="en-MY" sz="2100" b="1" dirty="0">
                <a:solidFill>
                  <a:srgbClr val="002060"/>
                </a:solidFill>
                <a:latin typeface="Times New Roman" pitchFamily="18" charset="0"/>
                <a:cs typeface="Times New Roman" pitchFamily="18" charset="0"/>
              </a:rPr>
              <a:t>urine, milk, placenta, uterine and vaginal discharges </a:t>
            </a:r>
            <a:r>
              <a:rPr lang="en-MY" sz="2100" dirty="0">
                <a:latin typeface="Times New Roman" pitchFamily="18" charset="0"/>
                <a:cs typeface="Times New Roman" pitchFamily="18" charset="0"/>
              </a:rPr>
              <a:t>particularly </a:t>
            </a:r>
            <a:r>
              <a:rPr lang="en-MY" sz="2100" b="1" dirty="0">
                <a:latin typeface="Times New Roman" pitchFamily="18" charset="0"/>
                <a:cs typeface="Times New Roman" pitchFamily="18" charset="0"/>
              </a:rPr>
              <a:t>during a birth or abortion</a:t>
            </a:r>
            <a:r>
              <a:rPr lang="en-MY" sz="2100" dirty="0">
                <a:latin typeface="Times New Roman" pitchFamily="18" charset="0"/>
                <a:cs typeface="Times New Roman" pitchFamily="18" charset="0"/>
              </a:rPr>
              <a:t>. </a:t>
            </a:r>
          </a:p>
          <a:p>
            <a:pPr marL="457200" indent="-457200">
              <a:buFont typeface="Wingdings" pitchFamily="2" charset="2"/>
              <a:buChar char="v"/>
              <a:defRPr/>
            </a:pPr>
            <a:r>
              <a:rPr lang="en-MY" sz="2100" b="1" dirty="0" smtClean="0">
                <a:solidFill>
                  <a:srgbClr val="FF0000"/>
                </a:solidFill>
                <a:latin typeface="Times New Roman" pitchFamily="18" charset="0"/>
                <a:cs typeface="Times New Roman" pitchFamily="18" charset="0"/>
              </a:rPr>
              <a:t>animals</a:t>
            </a:r>
            <a:r>
              <a:rPr lang="en-MY" sz="2100" b="1" dirty="0" smtClean="0">
                <a:solidFill>
                  <a:srgbClr val="002060"/>
                </a:solidFill>
                <a:latin typeface="Times New Roman" pitchFamily="18" charset="0"/>
                <a:cs typeface="Times New Roman" pitchFamily="18" charset="0"/>
              </a:rPr>
              <a:t> </a:t>
            </a:r>
            <a:r>
              <a:rPr lang="en-MY" sz="2100" b="1" dirty="0">
                <a:solidFill>
                  <a:srgbClr val="002060"/>
                </a:solidFill>
                <a:latin typeface="Times New Roman" pitchFamily="18" charset="0"/>
                <a:cs typeface="Times New Roman" pitchFamily="18" charset="0"/>
              </a:rPr>
              <a:t>may remain </a:t>
            </a:r>
            <a:r>
              <a:rPr lang="en-MY" sz="2100" b="1" dirty="0">
                <a:solidFill>
                  <a:srgbClr val="FF0000"/>
                </a:solidFill>
                <a:latin typeface="Times New Roman" pitchFamily="18" charset="0"/>
                <a:cs typeface="Times New Roman" pitchFamily="18" charset="0"/>
              </a:rPr>
              <a:t>infected for life </a:t>
            </a:r>
          </a:p>
        </p:txBody>
      </p:sp>
      <p:sp>
        <p:nvSpPr>
          <p:cNvPr id="44037" name="Rectangle 5"/>
          <p:cNvSpPr>
            <a:spLocks noChangeArrowheads="1"/>
          </p:cNvSpPr>
          <p:nvPr/>
        </p:nvSpPr>
        <p:spPr bwMode="auto">
          <a:xfrm>
            <a:off x="3779912" y="-27384"/>
            <a:ext cx="41052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b="1" dirty="0">
                <a:latin typeface="Garamond" pitchFamily="18" charset="0"/>
                <a:cs typeface="Times New Roman" pitchFamily="18" charset="0"/>
              </a:rPr>
              <a:t>Epidemiological Determinants Cont. ..</a:t>
            </a:r>
          </a:p>
        </p:txBody>
      </p:sp>
      <p:sp>
        <p:nvSpPr>
          <p:cNvPr id="2" name="Rectangle 1"/>
          <p:cNvSpPr/>
          <p:nvPr/>
        </p:nvSpPr>
        <p:spPr>
          <a:xfrm>
            <a:off x="-108520" y="3068960"/>
            <a:ext cx="9247188" cy="3108325"/>
          </a:xfrm>
          <a:prstGeom prst="rect">
            <a:avLst/>
          </a:prstGeom>
        </p:spPr>
        <p:txBody>
          <a:bodyPr>
            <a:spAutoFit/>
          </a:bodyPr>
          <a:lstStyle/>
          <a:p>
            <a:pPr marL="342900" indent="-342900">
              <a:buFont typeface="Wingdings" pitchFamily="2" charset="2"/>
              <a:buChar char="q"/>
              <a:defRPr/>
            </a:pPr>
            <a:r>
              <a:rPr lang="en-MY" sz="2200" b="1" dirty="0" smtClean="0">
                <a:solidFill>
                  <a:srgbClr val="C31391"/>
                </a:solidFill>
                <a:latin typeface="Times New Roman" pitchFamily="18" charset="0"/>
                <a:cs typeface="Times New Roman" pitchFamily="18" charset="0"/>
              </a:rPr>
              <a:t>       </a:t>
            </a:r>
            <a:r>
              <a:rPr lang="en-MY" sz="2200" b="1" u="sng" dirty="0" smtClean="0">
                <a:solidFill>
                  <a:srgbClr val="C31391"/>
                </a:solidFill>
                <a:latin typeface="Times New Roman" pitchFamily="18" charset="0"/>
                <a:cs typeface="Times New Roman" pitchFamily="18" charset="0"/>
              </a:rPr>
              <a:t>Environmental </a:t>
            </a:r>
            <a:r>
              <a:rPr lang="en-MY" sz="2200" b="1" u="sng" dirty="0">
                <a:solidFill>
                  <a:srgbClr val="C31391"/>
                </a:solidFill>
                <a:latin typeface="Times New Roman" pitchFamily="18" charset="0"/>
                <a:cs typeface="Times New Roman" pitchFamily="18" charset="0"/>
              </a:rPr>
              <a:t>Factors</a:t>
            </a:r>
            <a:endParaRPr lang="en-MY" sz="2200" u="sng" dirty="0">
              <a:solidFill>
                <a:srgbClr val="C31391"/>
              </a:solidFill>
              <a:latin typeface="Times New Roman" pitchFamily="18" charset="0"/>
              <a:cs typeface="Times New Roman" pitchFamily="18" charset="0"/>
            </a:endParaRPr>
          </a:p>
          <a:p>
            <a:pPr marL="342900" indent="-342900">
              <a:buFont typeface="Wingdings" pitchFamily="2" charset="2"/>
              <a:buChar char="§"/>
              <a:defRPr/>
            </a:pPr>
            <a:r>
              <a:rPr lang="en-MY" sz="2100" dirty="0">
                <a:latin typeface="Times New Roman" pitchFamily="18" charset="0"/>
                <a:cs typeface="Times New Roman" pitchFamily="18" charset="0"/>
              </a:rPr>
              <a:t>Brucellosis is most </a:t>
            </a:r>
            <a:r>
              <a:rPr lang="en-MY" sz="2100" b="1" dirty="0">
                <a:latin typeface="Times New Roman" pitchFamily="18" charset="0"/>
                <a:cs typeface="Times New Roman" pitchFamily="18" charset="0"/>
              </a:rPr>
              <a:t>prevalent under conditions of advanced domestication of animals in the </a:t>
            </a:r>
            <a:r>
              <a:rPr lang="en-MY" sz="2100" b="1" dirty="0">
                <a:solidFill>
                  <a:srgbClr val="FF0000"/>
                </a:solidFill>
                <a:latin typeface="Times New Roman" pitchFamily="18" charset="0"/>
                <a:cs typeface="Times New Roman" pitchFamily="18" charset="0"/>
              </a:rPr>
              <a:t>absence o</a:t>
            </a:r>
            <a:r>
              <a:rPr lang="en-MY" sz="2100" b="1" dirty="0">
                <a:solidFill>
                  <a:srgbClr val="0070C0"/>
                </a:solidFill>
                <a:latin typeface="Times New Roman" pitchFamily="18" charset="0"/>
                <a:cs typeface="Times New Roman" pitchFamily="18" charset="0"/>
              </a:rPr>
              <a:t>f correspondingly advanced </a:t>
            </a:r>
            <a:r>
              <a:rPr lang="en-MY" sz="2100" b="1" dirty="0">
                <a:solidFill>
                  <a:srgbClr val="FF0000"/>
                </a:solidFill>
                <a:latin typeface="Times New Roman" pitchFamily="18" charset="0"/>
                <a:cs typeface="Times New Roman" pitchFamily="18" charset="0"/>
              </a:rPr>
              <a:t>standards of hygiene</a:t>
            </a:r>
            <a:r>
              <a:rPr lang="en-MY" sz="2100" b="1" dirty="0">
                <a:solidFill>
                  <a:srgbClr val="0070C0"/>
                </a:solidFill>
                <a:latin typeface="Times New Roman" pitchFamily="18" charset="0"/>
                <a:cs typeface="Times New Roman" pitchFamily="18" charset="0"/>
              </a:rPr>
              <a:t>.</a:t>
            </a:r>
          </a:p>
          <a:p>
            <a:pPr marL="342900" indent="-342900">
              <a:buFont typeface="Wingdings" pitchFamily="2" charset="2"/>
              <a:buChar char="§"/>
              <a:defRPr/>
            </a:pPr>
            <a:r>
              <a:rPr lang="en-MY" sz="2200" dirty="0">
                <a:latin typeface="Times New Roman" pitchFamily="18" charset="0"/>
                <a:cs typeface="Times New Roman" pitchFamily="18" charset="0"/>
              </a:rPr>
              <a:t> </a:t>
            </a:r>
            <a:r>
              <a:rPr lang="en-MY" sz="2200" b="1" dirty="0">
                <a:solidFill>
                  <a:srgbClr val="FF0000"/>
                </a:solidFill>
                <a:latin typeface="Times New Roman" pitchFamily="18" charset="0"/>
                <a:cs typeface="Times New Roman" pitchFamily="18" charset="0"/>
              </a:rPr>
              <a:t>Overcrowding</a:t>
            </a:r>
            <a:r>
              <a:rPr lang="en-MY" sz="2200" dirty="0">
                <a:solidFill>
                  <a:srgbClr val="FF0000"/>
                </a:solidFill>
                <a:latin typeface="Times New Roman" pitchFamily="18" charset="0"/>
                <a:cs typeface="Times New Roman" pitchFamily="18" charset="0"/>
              </a:rPr>
              <a:t> </a:t>
            </a:r>
            <a:r>
              <a:rPr lang="en-MY" sz="2200" dirty="0">
                <a:latin typeface="Times New Roman" pitchFamily="18" charset="0"/>
                <a:cs typeface="Times New Roman" pitchFamily="18" charset="0"/>
              </a:rPr>
              <a:t>of herds, </a:t>
            </a:r>
            <a:r>
              <a:rPr lang="en-MY" sz="2200" b="1" dirty="0">
                <a:solidFill>
                  <a:srgbClr val="0070C0"/>
                </a:solidFill>
                <a:latin typeface="Times New Roman" pitchFamily="18" charset="0"/>
                <a:cs typeface="Times New Roman" pitchFamily="18" charset="0"/>
              </a:rPr>
              <a:t>high rainfall</a:t>
            </a:r>
            <a:r>
              <a:rPr lang="en-MY" sz="2200" dirty="0">
                <a:latin typeface="Times New Roman" pitchFamily="18" charset="0"/>
                <a:cs typeface="Times New Roman" pitchFamily="18" charset="0"/>
              </a:rPr>
              <a:t>, </a:t>
            </a:r>
            <a:r>
              <a:rPr lang="en-MY" sz="2200" b="1" dirty="0">
                <a:solidFill>
                  <a:srgbClr val="002060"/>
                </a:solidFill>
                <a:latin typeface="Times New Roman" pitchFamily="18" charset="0"/>
                <a:cs typeface="Times New Roman" pitchFamily="18" charset="0"/>
              </a:rPr>
              <a:t>lack of exposure to </a:t>
            </a:r>
            <a:r>
              <a:rPr lang="en-MY" sz="2200" b="1" dirty="0">
                <a:solidFill>
                  <a:srgbClr val="FF0000"/>
                </a:solidFill>
                <a:latin typeface="Times New Roman" pitchFamily="18" charset="0"/>
                <a:cs typeface="Times New Roman" pitchFamily="18" charset="0"/>
              </a:rPr>
              <a:t>sunlight, </a:t>
            </a:r>
          </a:p>
          <a:p>
            <a:pPr marL="342900" indent="-342900">
              <a:buFont typeface="Wingdings" pitchFamily="2" charset="2"/>
              <a:buChar char="§"/>
              <a:defRPr/>
            </a:pPr>
            <a:r>
              <a:rPr lang="en-MY" sz="2200" b="1" dirty="0">
                <a:solidFill>
                  <a:srgbClr val="0070C0"/>
                </a:solidFill>
                <a:latin typeface="Times New Roman" pitchFamily="18" charset="0"/>
                <a:cs typeface="Times New Roman" pitchFamily="18" charset="0"/>
              </a:rPr>
              <a:t>        unhygienic practices </a:t>
            </a:r>
            <a:r>
              <a:rPr lang="en-MY" sz="2200" dirty="0">
                <a:latin typeface="Times New Roman" pitchFamily="18" charset="0"/>
                <a:cs typeface="Times New Roman" pitchFamily="18" charset="0"/>
              </a:rPr>
              <a:t>in </a:t>
            </a:r>
            <a:r>
              <a:rPr lang="en-MY" sz="2200" b="1" dirty="0">
                <a:latin typeface="Times New Roman" pitchFamily="18" charset="0"/>
                <a:cs typeface="Times New Roman" pitchFamily="18" charset="0"/>
              </a:rPr>
              <a:t>milk &amp; meat </a:t>
            </a:r>
            <a:r>
              <a:rPr lang="en-MY" sz="2200" b="1" dirty="0">
                <a:solidFill>
                  <a:srgbClr val="0070C0"/>
                </a:solidFill>
                <a:latin typeface="Times New Roman" pitchFamily="18" charset="0"/>
                <a:cs typeface="Times New Roman" pitchFamily="18" charset="0"/>
              </a:rPr>
              <a:t>productio</a:t>
            </a:r>
            <a:r>
              <a:rPr lang="en-MY" sz="2200" b="1" dirty="0">
                <a:latin typeface="Times New Roman" pitchFamily="18" charset="0"/>
                <a:cs typeface="Times New Roman" pitchFamily="18" charset="0"/>
              </a:rPr>
              <a:t>n</a:t>
            </a:r>
            <a:r>
              <a:rPr lang="en-MY" sz="2200" dirty="0">
                <a:latin typeface="Times New Roman" pitchFamily="18" charset="0"/>
                <a:cs typeface="Times New Roman" pitchFamily="18" charset="0"/>
              </a:rPr>
              <a:t>, </a:t>
            </a:r>
          </a:p>
          <a:p>
            <a:pPr>
              <a:defRPr/>
            </a:pPr>
            <a:r>
              <a:rPr lang="en-MY" sz="2200" dirty="0">
                <a:latin typeface="Times New Roman" pitchFamily="18" charset="0"/>
                <a:cs typeface="Times New Roman" pitchFamily="18" charset="0"/>
              </a:rPr>
              <a:t>                      </a:t>
            </a:r>
            <a:r>
              <a:rPr lang="en-MY" sz="2200" b="1" dirty="0">
                <a:latin typeface="Times New Roman" pitchFamily="18" charset="0"/>
                <a:cs typeface="Times New Roman" pitchFamily="18" charset="0"/>
              </a:rPr>
              <a:t>all favour the spread of brucellosis</a:t>
            </a:r>
            <a:r>
              <a:rPr lang="en-MY" sz="2200" dirty="0">
                <a:latin typeface="Times New Roman" pitchFamily="18" charset="0"/>
                <a:cs typeface="Times New Roman" pitchFamily="18" charset="0"/>
              </a:rPr>
              <a:t>. </a:t>
            </a:r>
          </a:p>
          <a:p>
            <a:pPr marL="457200" indent="-457200">
              <a:buFont typeface="Wingdings" pitchFamily="2" charset="2"/>
              <a:buChar char="Ø"/>
              <a:defRPr/>
            </a:pPr>
            <a:r>
              <a:rPr lang="en-MY" sz="2200" b="1" dirty="0">
                <a:solidFill>
                  <a:srgbClr val="FF0000"/>
                </a:solidFill>
                <a:latin typeface="Times New Roman" pitchFamily="18" charset="0"/>
                <a:cs typeface="Times New Roman" pitchFamily="18" charset="0"/>
              </a:rPr>
              <a:t>The </a:t>
            </a:r>
            <a:r>
              <a:rPr lang="en-MY" sz="2200" dirty="0">
                <a:latin typeface="Times New Roman" pitchFamily="18" charset="0"/>
                <a:cs typeface="Times New Roman" pitchFamily="18" charset="0"/>
              </a:rPr>
              <a:t>organism </a:t>
            </a:r>
            <a:r>
              <a:rPr lang="en-MY" sz="2200" b="1" dirty="0">
                <a:solidFill>
                  <a:srgbClr val="0070C0"/>
                </a:solidFill>
                <a:latin typeface="Times New Roman" pitchFamily="18" charset="0"/>
                <a:cs typeface="Times New Roman" pitchFamily="18" charset="0"/>
              </a:rPr>
              <a:t>can survive for </a:t>
            </a:r>
            <a:r>
              <a:rPr lang="en-MY" sz="2200" b="1" dirty="0">
                <a:solidFill>
                  <a:srgbClr val="FF0000"/>
                </a:solidFill>
                <a:latin typeface="Times New Roman" pitchFamily="18" charset="0"/>
                <a:cs typeface="Times New Roman" pitchFamily="18" charset="0"/>
              </a:rPr>
              <a:t>weeks, </a:t>
            </a:r>
            <a:r>
              <a:rPr lang="en-MY" sz="2200" dirty="0">
                <a:solidFill>
                  <a:srgbClr val="FF0000"/>
                </a:solidFill>
                <a:latin typeface="Times New Roman" pitchFamily="18" charset="0"/>
                <a:cs typeface="Times New Roman" pitchFamily="18" charset="0"/>
              </a:rPr>
              <a:t>or </a:t>
            </a:r>
            <a:r>
              <a:rPr lang="en-MY" sz="2200" b="1" dirty="0">
                <a:solidFill>
                  <a:srgbClr val="FF0000"/>
                </a:solidFill>
                <a:latin typeface="Times New Roman" pitchFamily="18" charset="0"/>
                <a:cs typeface="Times New Roman" pitchFamily="18" charset="0"/>
              </a:rPr>
              <a:t>months </a:t>
            </a:r>
            <a:r>
              <a:rPr lang="en-MY" sz="2200" dirty="0">
                <a:latin typeface="Times New Roman" pitchFamily="18" charset="0"/>
                <a:cs typeface="Times New Roman" pitchFamily="18" charset="0"/>
              </a:rPr>
              <a:t>in favourable conditions </a:t>
            </a:r>
          </a:p>
          <a:p>
            <a:pPr>
              <a:defRPr/>
            </a:pPr>
            <a:r>
              <a:rPr lang="en-MY" sz="2200" b="1" dirty="0">
                <a:latin typeface="Times New Roman" pitchFamily="18" charset="0"/>
                <a:cs typeface="Times New Roman" pitchFamily="18" charset="0"/>
              </a:rPr>
              <a:t>              of water, urine, faeces, damp soil and manure</a:t>
            </a:r>
            <a:r>
              <a:rPr lang="en-MY" sz="2200" dirty="0">
                <a:solidFill>
                  <a:srgbClr val="9900FF"/>
                </a:solidFill>
                <a:latin typeface="Times New Roman" pitchFamily="18" charset="0"/>
                <a:cs typeface="Times New Roman" pitchFamily="18" charset="0"/>
              </a:rPr>
              <a:t>.</a:t>
            </a:r>
            <a:endParaRPr lang="en-MY" sz="2200" dirty="0">
              <a:latin typeface="Times New Roman" pitchFamily="18" charset="0"/>
              <a:cs typeface="Times New Roman" pitchFamily="18" charset="0"/>
            </a:endParaRPr>
          </a:p>
          <a:p>
            <a:pPr marL="342900" indent="-342900">
              <a:buFont typeface="Wingdings" pitchFamily="2" charset="2"/>
              <a:buChar char="§"/>
              <a:defRPr/>
            </a:pPr>
            <a:r>
              <a:rPr lang="en-MY" sz="2200" b="1" dirty="0">
                <a:solidFill>
                  <a:srgbClr val="0070C0"/>
                </a:solidFill>
                <a:latin typeface="Times New Roman" pitchFamily="18" charset="0"/>
                <a:cs typeface="Times New Roman" pitchFamily="18" charset="0"/>
              </a:rPr>
              <a:t>The infection </a:t>
            </a:r>
            <a:r>
              <a:rPr lang="en-MY" sz="2200" b="1" dirty="0">
                <a:solidFill>
                  <a:srgbClr val="002060"/>
                </a:solidFill>
                <a:latin typeface="Times New Roman" pitchFamily="18" charset="0"/>
                <a:cs typeface="Times New Roman" pitchFamily="18" charset="0"/>
              </a:rPr>
              <a:t>can travel long distances </a:t>
            </a:r>
            <a:r>
              <a:rPr lang="en-MY" sz="2200" dirty="0">
                <a:latin typeface="Times New Roman" pitchFamily="18" charset="0"/>
                <a:cs typeface="Times New Roman" pitchFamily="18" charset="0"/>
              </a:rPr>
              <a:t>in </a:t>
            </a:r>
            <a:r>
              <a:rPr lang="en-MY" sz="2200" b="1" dirty="0">
                <a:solidFill>
                  <a:srgbClr val="FF0000"/>
                </a:solidFill>
                <a:latin typeface="Times New Roman" pitchFamily="18" charset="0"/>
                <a:cs typeface="Times New Roman" pitchFamily="18" charset="0"/>
              </a:rPr>
              <a:t>milk and dust</a:t>
            </a:r>
            <a:endParaRPr lang="en-MY" sz="2200" dirty="0"/>
          </a:p>
        </p:txBody>
      </p:sp>
      <p:pic>
        <p:nvPicPr>
          <p:cNvPr id="8" name="Picture 2" descr="http://www.who.int/zoonoses/diseases/Brucellosi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2348880"/>
            <a:ext cx="1440731" cy="1203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9292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85DAC024-1705-4785-B106-558B80B0C49B}" type="slidenum">
              <a:rPr lang="ar-SA" smtClean="0"/>
              <a:pPr eaLnBrk="1" hangingPunct="1"/>
              <a:t>2</a:t>
            </a:fld>
            <a:endParaRPr lang="en-US" smtClean="0"/>
          </a:p>
        </p:txBody>
      </p:sp>
      <p:sp>
        <p:nvSpPr>
          <p:cNvPr id="5" name="Rectangle 4"/>
          <p:cNvSpPr/>
          <p:nvPr/>
        </p:nvSpPr>
        <p:spPr>
          <a:xfrm>
            <a:off x="-107950" y="652463"/>
            <a:ext cx="9186863" cy="3846512"/>
          </a:xfrm>
          <a:prstGeom prst="rect">
            <a:avLst/>
          </a:prstGeom>
        </p:spPr>
        <p:txBody>
          <a:bodyPr>
            <a:spAutoFit/>
          </a:bodyPr>
          <a:lstStyle/>
          <a:p>
            <a:pPr marL="342900" indent="-342900" eaLnBrk="0" hangingPunct="0">
              <a:buFont typeface="Wingdings" pitchFamily="2" charset="2"/>
              <a:buChar char="Ø"/>
              <a:defRPr/>
            </a:pPr>
            <a:r>
              <a:rPr lang="en-MY" sz="2200" b="1" dirty="0">
                <a:latin typeface="Times New Roman" pitchFamily="18" charset="0"/>
                <a:cs typeface="Times New Roman" pitchFamily="18" charset="0"/>
              </a:rPr>
              <a:t>HD is a liver disease in </a:t>
            </a:r>
            <a:r>
              <a:rPr lang="en-MY" sz="2200" b="1" dirty="0">
                <a:solidFill>
                  <a:srgbClr val="FF0000"/>
                </a:solidFill>
                <a:latin typeface="Times New Roman" pitchFamily="18" charset="0"/>
                <a:cs typeface="Times New Roman" pitchFamily="18" charset="0"/>
              </a:rPr>
              <a:t>both acute </a:t>
            </a:r>
            <a:r>
              <a:rPr lang="en-MY" sz="2200" b="1" dirty="0">
                <a:latin typeface="Times New Roman" pitchFamily="18" charset="0"/>
                <a:cs typeface="Times New Roman" pitchFamily="18" charset="0"/>
              </a:rPr>
              <a:t>and </a:t>
            </a:r>
            <a:r>
              <a:rPr lang="en-MY" sz="2200" b="1" dirty="0">
                <a:solidFill>
                  <a:srgbClr val="FF0000"/>
                </a:solidFill>
                <a:latin typeface="Times New Roman" pitchFamily="18" charset="0"/>
                <a:cs typeface="Times New Roman" pitchFamily="18" charset="0"/>
              </a:rPr>
              <a:t>chronic forms </a:t>
            </a:r>
          </a:p>
          <a:p>
            <a:pPr marL="342900" indent="-342900" eaLnBrk="0" hangingPunct="0">
              <a:buFont typeface="Wingdings" pitchFamily="2" charset="2"/>
              <a:buChar char="Ø"/>
              <a:defRPr/>
            </a:pPr>
            <a:r>
              <a:rPr lang="en-MY" sz="2200" b="1" dirty="0">
                <a:latin typeface="Times New Roman" pitchFamily="18" charset="0"/>
                <a:cs typeface="Times New Roman" pitchFamily="18" charset="0"/>
              </a:rPr>
              <a:t>caused by HDV ,</a:t>
            </a:r>
          </a:p>
          <a:p>
            <a:pPr marL="342900" indent="-342900" eaLnBrk="0" hangingPunct="0">
              <a:buFont typeface="Wingdings" pitchFamily="2" charset="2"/>
              <a:buChar char="Ø"/>
              <a:defRPr/>
            </a:pPr>
            <a:r>
              <a:rPr lang="en-MY" sz="2200" b="1" dirty="0">
                <a:latin typeface="Times New Roman" pitchFamily="18" charset="0"/>
                <a:cs typeface="Times New Roman" pitchFamily="18" charset="0"/>
              </a:rPr>
              <a:t>HDV </a:t>
            </a:r>
            <a:r>
              <a:rPr lang="en-US" sz="2200" b="1" dirty="0">
                <a:solidFill>
                  <a:srgbClr val="222222"/>
                </a:solidFill>
                <a:latin typeface="Times New Roman" pitchFamily="18" charset="0"/>
                <a:cs typeface="Times New Roman" pitchFamily="18" charset="0"/>
              </a:rPr>
              <a:t>also called Delta agent</a:t>
            </a:r>
          </a:p>
          <a:p>
            <a:pPr marL="342900" indent="-342900" eaLnBrk="0" hangingPunct="0">
              <a:buFont typeface="Wingdings" pitchFamily="2" charset="2"/>
              <a:buChar char="Ø"/>
              <a:defRPr/>
            </a:pPr>
            <a:r>
              <a:rPr lang="en-US" sz="2200" b="1" dirty="0">
                <a:solidFill>
                  <a:srgbClr val="222222"/>
                </a:solidFill>
                <a:latin typeface="Times New Roman" pitchFamily="18" charset="0"/>
                <a:cs typeface="Times New Roman" pitchFamily="18" charset="0"/>
              </a:rPr>
              <a:t> is similar to other forms of hepatitis, </a:t>
            </a:r>
            <a:r>
              <a:rPr lang="en-US" sz="2200" b="1" dirty="0">
                <a:solidFill>
                  <a:srgbClr val="FF0000"/>
                </a:solidFill>
                <a:latin typeface="Times New Roman" pitchFamily="18" charset="0"/>
                <a:cs typeface="Times New Roman" pitchFamily="18" charset="0"/>
              </a:rPr>
              <a:t>BUT</a:t>
            </a:r>
          </a:p>
          <a:p>
            <a:pPr marL="342900" indent="-342900" eaLnBrk="0" hangingPunct="0">
              <a:buFont typeface="Wingdings" pitchFamily="2" charset="2"/>
              <a:buChar char="Ø"/>
              <a:defRPr/>
            </a:pPr>
            <a:r>
              <a:rPr lang="en-US" sz="2200" b="1" dirty="0">
                <a:solidFill>
                  <a:srgbClr val="222222"/>
                </a:solidFill>
                <a:latin typeface="Times New Roman" pitchFamily="18" charset="0"/>
                <a:cs typeface="Times New Roman" pitchFamily="18" charset="0"/>
              </a:rPr>
              <a:t> it can only infect those who are </a:t>
            </a:r>
            <a:r>
              <a:rPr lang="en-US" sz="2200" b="1" dirty="0">
                <a:solidFill>
                  <a:srgbClr val="FF0000"/>
                </a:solidFill>
                <a:latin typeface="Times New Roman" pitchFamily="18" charset="0"/>
                <a:cs typeface="Times New Roman" pitchFamily="18" charset="0"/>
              </a:rPr>
              <a:t>already infected with the </a:t>
            </a:r>
            <a:r>
              <a:rPr lang="en-MY" sz="2200" b="1" dirty="0">
                <a:solidFill>
                  <a:srgbClr val="FF0000"/>
                </a:solidFill>
                <a:latin typeface="Times New Roman" pitchFamily="18" charset="0"/>
                <a:cs typeface="Times New Roman" pitchFamily="18" charset="0"/>
              </a:rPr>
              <a:t>HBV</a:t>
            </a:r>
            <a:r>
              <a:rPr lang="en-US" sz="2200" b="1" dirty="0">
                <a:solidFill>
                  <a:srgbClr val="222222"/>
                </a:solidFill>
                <a:latin typeface="Times New Roman" pitchFamily="18" charset="0"/>
                <a:cs typeface="Times New Roman" pitchFamily="18" charset="0"/>
              </a:rPr>
              <a:t>.</a:t>
            </a:r>
          </a:p>
          <a:p>
            <a:pPr marL="342900" indent="-342900" eaLnBrk="0" hangingPunct="0">
              <a:buFont typeface="Wingdings" pitchFamily="2" charset="2"/>
              <a:buChar char="Ø"/>
              <a:defRPr/>
            </a:pPr>
            <a:r>
              <a:rPr lang="en-US" sz="2200" b="1" dirty="0">
                <a:solidFill>
                  <a:srgbClr val="222222"/>
                </a:solidFill>
                <a:latin typeface="Times New Roman" pitchFamily="18" charset="0"/>
                <a:cs typeface="Times New Roman" pitchFamily="18" charset="0"/>
              </a:rPr>
              <a:t>  </a:t>
            </a:r>
            <a:r>
              <a:rPr lang="en-MY" sz="2200" b="1" dirty="0">
                <a:latin typeface="Times New Roman" pitchFamily="18" charset="0"/>
                <a:cs typeface="Times New Roman" pitchFamily="18" charset="0"/>
              </a:rPr>
              <a:t>It requires HBV for its replication</a:t>
            </a:r>
          </a:p>
          <a:p>
            <a:pPr marL="342900" indent="-342900" eaLnBrk="0" hangingPunct="0">
              <a:buFont typeface="Wingdings" pitchFamily="2" charset="2"/>
              <a:buChar char="Ø"/>
              <a:defRPr/>
            </a:pPr>
            <a:r>
              <a:rPr lang="en-MY" sz="2200" b="1" dirty="0">
                <a:latin typeface="Times New Roman" pitchFamily="18" charset="0"/>
                <a:cs typeface="Times New Roman" pitchFamily="18" charset="0"/>
              </a:rPr>
              <a:t>cannot occur in the absence of </a:t>
            </a:r>
            <a:r>
              <a:rPr lang="en-US" sz="2200" b="1" dirty="0">
                <a:latin typeface="Times New Roman" pitchFamily="18" charset="0"/>
                <a:cs typeface="Times New Roman" pitchFamily="18" charset="0"/>
              </a:rPr>
              <a:t>HBV</a:t>
            </a:r>
          </a:p>
          <a:p>
            <a:pPr marL="342900" indent="-342900" eaLnBrk="0" hangingPunct="0">
              <a:buFont typeface="Wingdings" pitchFamily="2" charset="2"/>
              <a:buChar char="Ø"/>
              <a:defRPr/>
            </a:pPr>
            <a:r>
              <a:rPr lang="en-MY" sz="2200" b="1" dirty="0">
                <a:latin typeface="Times New Roman" pitchFamily="18" charset="0"/>
                <a:cs typeface="Times New Roman" pitchFamily="18" charset="0"/>
              </a:rPr>
              <a:t>A vaccine against HB is the only method to prevent HDV infection</a:t>
            </a:r>
          </a:p>
          <a:p>
            <a:pPr marL="342900" indent="-342900" eaLnBrk="0" hangingPunct="0">
              <a:buFont typeface="Wingdings" pitchFamily="2" charset="2"/>
              <a:buChar char="Ø"/>
              <a:defRPr/>
            </a:pPr>
            <a:r>
              <a:rPr lang="en-MY" sz="2200" dirty="0">
                <a:latin typeface="Times New Roman" pitchFamily="18" charset="0"/>
                <a:cs typeface="Times New Roman" pitchFamily="18" charset="0"/>
              </a:rPr>
              <a:t>Hepatitis D should be considered in cases of acute liver failure or when a patient who is a known hepatitis B carrier suffers an acute exacerbation.</a:t>
            </a:r>
            <a:endParaRPr lang="en-US" sz="2200" b="1" dirty="0">
              <a:solidFill>
                <a:srgbClr val="222222"/>
              </a:solidFill>
              <a:latin typeface="Times New Roman" pitchFamily="18" charset="0"/>
              <a:cs typeface="Times New Roman" pitchFamily="18" charset="0"/>
            </a:endParaRPr>
          </a:p>
          <a:p>
            <a:pPr algn="ctr" eaLnBrk="0" hangingPunct="0">
              <a:defRPr/>
            </a:pPr>
            <a:r>
              <a:rPr lang="en-US" sz="2200" b="1" dirty="0">
                <a:solidFill>
                  <a:srgbClr val="002060"/>
                </a:solidFill>
                <a:latin typeface="Times New Roman" pitchFamily="18" charset="0"/>
                <a:cs typeface="Times New Roman" pitchFamily="18" charset="0"/>
              </a:rPr>
              <a:t>The infection has two forms:</a:t>
            </a:r>
          </a:p>
        </p:txBody>
      </p:sp>
      <p:sp>
        <p:nvSpPr>
          <p:cNvPr id="23556" name="Rectangle 3"/>
          <p:cNvSpPr>
            <a:spLocks noChangeArrowheads="1"/>
          </p:cNvSpPr>
          <p:nvPr/>
        </p:nvSpPr>
        <p:spPr bwMode="auto">
          <a:xfrm>
            <a:off x="1096963" y="12700"/>
            <a:ext cx="2447925" cy="523875"/>
          </a:xfrm>
          <a:prstGeom prst="rect">
            <a:avLst/>
          </a:prstGeom>
          <a:gradFill rotWithShape="0">
            <a:gsLst>
              <a:gs pos="0">
                <a:srgbClr val="FFEFD1"/>
              </a:gs>
              <a:gs pos="64999">
                <a:srgbClr val="F0EBD5"/>
              </a:gs>
              <a:gs pos="100000">
                <a:srgbClr val="D1C39F"/>
              </a:gs>
            </a:gsLst>
            <a:lin ang="5400000"/>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800" b="1">
                <a:solidFill>
                  <a:srgbClr val="3C4245"/>
                </a:solidFill>
                <a:latin typeface="Garamond" pitchFamily="18" charset="0"/>
                <a:cs typeface="Times New Roman" pitchFamily="18" charset="0"/>
              </a:rPr>
              <a:t>Hepatitis D </a:t>
            </a:r>
            <a:endParaRPr lang="en-MY" sz="2800">
              <a:latin typeface="Garamond" pitchFamily="18" charset="0"/>
              <a:cs typeface="Times New Roman" pitchFamily="18" charset="0"/>
            </a:endParaRPr>
          </a:p>
        </p:txBody>
      </p:sp>
      <p:sp>
        <p:nvSpPr>
          <p:cNvPr id="2" name="Right Arrow 1"/>
          <p:cNvSpPr/>
          <p:nvPr/>
        </p:nvSpPr>
        <p:spPr>
          <a:xfrm>
            <a:off x="8101013" y="5949950"/>
            <a:ext cx="9779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MY"/>
          </a:p>
        </p:txBody>
      </p:sp>
      <p:sp>
        <p:nvSpPr>
          <p:cNvPr id="4" name="Rectangle 3"/>
          <p:cNvSpPr/>
          <p:nvPr/>
        </p:nvSpPr>
        <p:spPr>
          <a:xfrm>
            <a:off x="3203575" y="4498975"/>
            <a:ext cx="2663825" cy="1201738"/>
          </a:xfrm>
          <a:prstGeom prst="rect">
            <a:avLst/>
          </a:prstGeom>
        </p:spPr>
        <p:txBody>
          <a:bodyPr>
            <a:spAutoFit/>
          </a:bodyPr>
          <a:lstStyle/>
          <a:p>
            <a:pPr marL="342900" indent="-342900" eaLnBrk="0" hangingPunct="0">
              <a:buFont typeface="Wingdings" pitchFamily="2" charset="2"/>
              <a:buChar char="Ø"/>
              <a:defRPr/>
            </a:pPr>
            <a:r>
              <a:rPr lang="en-US" sz="2400" b="1" dirty="0">
                <a:solidFill>
                  <a:srgbClr val="FF0000"/>
                </a:solidFill>
                <a:latin typeface="Times New Roman" pitchFamily="18" charset="0"/>
                <a:cs typeface="Times New Roman" pitchFamily="18" charset="0"/>
              </a:rPr>
              <a:t>Co-infection</a:t>
            </a:r>
          </a:p>
          <a:p>
            <a:pPr marL="342900" indent="-342900" algn="ctr" eaLnBrk="0" hangingPunct="0">
              <a:buFont typeface="Wingdings" pitchFamily="2" charset="2"/>
              <a:buChar char="Ø"/>
              <a:defRPr/>
            </a:pPr>
            <a:r>
              <a:rPr lang="en-US" sz="2400" b="1" dirty="0">
                <a:solidFill>
                  <a:srgbClr val="FF0000"/>
                </a:solidFill>
                <a:latin typeface="Times New Roman" pitchFamily="18" charset="0"/>
                <a:cs typeface="Times New Roman" pitchFamily="18" charset="0"/>
              </a:rPr>
              <a:t>Super-infection</a:t>
            </a:r>
          </a:p>
          <a:p>
            <a:pPr algn="ctr" eaLnBrk="0" hangingPunct="0">
              <a:defRPr/>
            </a:pPr>
            <a:endParaRPr lang="en-US" sz="2400" dirty="0">
              <a:solidFill>
                <a:srgbClr val="222222"/>
              </a:solidFill>
              <a:latin typeface="Times New Roman" pitchFamily="18" charset="0"/>
              <a:cs typeface="Times New Roman" pitchFamily="18" charset="0"/>
            </a:endParaRPr>
          </a:p>
        </p:txBody>
      </p:sp>
    </p:spTree>
    <p:extLst>
      <p:ext uri="{BB962C8B-B14F-4D97-AF65-F5344CB8AC3E}">
        <p14:creationId xmlns:p14="http://schemas.microsoft.com/office/powerpoint/2010/main" val="5732916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1A9D2C83-2D39-4CDA-8C74-98FD50B4D600}" type="slidenum">
              <a:rPr lang="ar-SA" smtClean="0"/>
              <a:pPr eaLnBrk="1" hangingPunct="1"/>
              <a:t>20</a:t>
            </a:fld>
            <a:endParaRPr lang="en-US" smtClean="0"/>
          </a:p>
        </p:txBody>
      </p:sp>
      <p:sp>
        <p:nvSpPr>
          <p:cNvPr id="3" name="Rectangle 2"/>
          <p:cNvSpPr/>
          <p:nvPr/>
        </p:nvSpPr>
        <p:spPr>
          <a:xfrm>
            <a:off x="-374412" y="506413"/>
            <a:ext cx="9626932" cy="2862322"/>
          </a:xfrm>
          <a:prstGeom prst="rect">
            <a:avLst/>
          </a:prstGeom>
        </p:spPr>
        <p:txBody>
          <a:bodyPr wrap="square">
            <a:spAutoFit/>
          </a:bodyPr>
          <a:lstStyle/>
          <a:p>
            <a:pPr marL="342900" indent="-342900">
              <a:buFont typeface="Courier New" pitchFamily="49" charset="0"/>
              <a:buChar char="o"/>
              <a:defRPr/>
            </a:pPr>
            <a:r>
              <a:rPr lang="en-MY" sz="2000" b="1" dirty="0">
                <a:solidFill>
                  <a:srgbClr val="002060"/>
                </a:solidFill>
                <a:latin typeface="Times New Roman" pitchFamily="18" charset="0"/>
                <a:cs typeface="Times New Roman" pitchFamily="18" charset="0"/>
              </a:rPr>
              <a:t>Transmission is usually from </a:t>
            </a:r>
            <a:r>
              <a:rPr lang="en-MY" sz="2000" b="1" dirty="0">
                <a:solidFill>
                  <a:srgbClr val="FF0000"/>
                </a:solidFill>
                <a:latin typeface="Times New Roman" pitchFamily="18" charset="0"/>
                <a:cs typeface="Times New Roman" pitchFamily="18" charset="0"/>
              </a:rPr>
              <a:t>infected animals </a:t>
            </a:r>
            <a:r>
              <a:rPr lang="en-MY" sz="2000" b="1" dirty="0">
                <a:solidFill>
                  <a:srgbClr val="002060"/>
                </a:solidFill>
                <a:latin typeface="Times New Roman" pitchFamily="18" charset="0"/>
                <a:cs typeface="Times New Roman" pitchFamily="18" charset="0"/>
              </a:rPr>
              <a:t>to man</a:t>
            </a:r>
            <a:r>
              <a:rPr lang="en-MY" sz="2000" dirty="0">
                <a:latin typeface="Times New Roman" pitchFamily="18" charset="0"/>
                <a:cs typeface="Times New Roman" pitchFamily="18" charset="0"/>
              </a:rPr>
              <a:t>. </a:t>
            </a:r>
          </a:p>
          <a:p>
            <a:pPr marL="342900" indent="-342900">
              <a:buFont typeface="Courier New" pitchFamily="49" charset="0"/>
              <a:buChar char="o"/>
              <a:defRPr/>
            </a:pPr>
            <a:r>
              <a:rPr lang="en-MY" sz="2000" dirty="0">
                <a:latin typeface="Times New Roman" pitchFamily="18" charset="0"/>
                <a:cs typeface="Times New Roman" pitchFamily="18" charset="0"/>
              </a:rPr>
              <a:t>There is </a:t>
            </a:r>
            <a:r>
              <a:rPr lang="en-MY" sz="2000" b="1" dirty="0">
                <a:solidFill>
                  <a:srgbClr val="FF0000"/>
                </a:solidFill>
                <a:latin typeface="Times New Roman" pitchFamily="18" charset="0"/>
                <a:cs typeface="Times New Roman" pitchFamily="18" charset="0"/>
              </a:rPr>
              <a:t>no evidence </a:t>
            </a:r>
            <a:r>
              <a:rPr lang="en-MY" sz="2000" dirty="0">
                <a:latin typeface="Times New Roman" pitchFamily="18" charset="0"/>
                <a:cs typeface="Times New Roman" pitchFamily="18" charset="0"/>
              </a:rPr>
              <a:t>of transmission from </a:t>
            </a:r>
            <a:r>
              <a:rPr lang="en-MY" sz="2000" b="1" dirty="0">
                <a:solidFill>
                  <a:schemeClr val="accent1"/>
                </a:solidFill>
                <a:latin typeface="Times New Roman" pitchFamily="18" charset="0"/>
                <a:cs typeface="Times New Roman" pitchFamily="18" charset="0"/>
              </a:rPr>
              <a:t>man to man </a:t>
            </a:r>
            <a:r>
              <a:rPr lang="en-MY" sz="2000" b="1" i="1" dirty="0">
                <a:solidFill>
                  <a:srgbClr val="002060"/>
                </a:solidFill>
                <a:latin typeface="Times New Roman" pitchFamily="18" charset="0"/>
                <a:cs typeface="Times New Roman" pitchFamily="18" charset="0"/>
              </a:rPr>
              <a:t>.</a:t>
            </a:r>
          </a:p>
          <a:p>
            <a:pPr marL="457200" indent="-457200">
              <a:buFont typeface="Wingdings" pitchFamily="2" charset="2"/>
              <a:buChar char="q"/>
              <a:defRPr/>
            </a:pPr>
            <a:r>
              <a:rPr lang="en-MY" sz="2000" b="1" dirty="0">
                <a:solidFill>
                  <a:srgbClr val="002060"/>
                </a:solidFill>
                <a:latin typeface="Times New Roman" pitchFamily="18" charset="0"/>
                <a:cs typeface="Times New Roman" pitchFamily="18" charset="0"/>
              </a:rPr>
              <a:t>The routes of spread are :</a:t>
            </a:r>
          </a:p>
          <a:p>
            <a:pPr>
              <a:defRPr/>
            </a:pPr>
            <a:r>
              <a:rPr lang="en-MY" sz="2000" b="1" i="1" dirty="0">
                <a:solidFill>
                  <a:srgbClr val="FF0000"/>
                </a:solidFill>
                <a:latin typeface="Times New Roman" pitchFamily="18" charset="0"/>
                <a:cs typeface="Times New Roman" pitchFamily="18" charset="0"/>
              </a:rPr>
              <a:t>    </a:t>
            </a:r>
            <a:r>
              <a:rPr lang="en-MY" sz="2000" b="1" i="1" dirty="0" smtClean="0">
                <a:solidFill>
                  <a:srgbClr val="FF0000"/>
                </a:solidFill>
                <a:latin typeface="Times New Roman" pitchFamily="18" charset="0"/>
                <a:cs typeface="Times New Roman" pitchFamily="18" charset="0"/>
              </a:rPr>
              <a:t>             </a:t>
            </a:r>
            <a:r>
              <a:rPr lang="en-MY" sz="2000" b="1" i="1" u="sng" dirty="0" smtClean="0">
                <a:solidFill>
                  <a:srgbClr val="FF0000"/>
                </a:solidFill>
                <a:latin typeface="Times New Roman" pitchFamily="18" charset="0"/>
                <a:cs typeface="Times New Roman" pitchFamily="18" charset="0"/>
              </a:rPr>
              <a:t>  </a:t>
            </a:r>
            <a:r>
              <a:rPr lang="en-MY" sz="2000" b="1" i="1" u="sng" dirty="0" smtClean="0">
                <a:solidFill>
                  <a:srgbClr val="C00000"/>
                </a:solidFill>
                <a:latin typeface="Times New Roman" pitchFamily="18" charset="0"/>
                <a:cs typeface="Times New Roman" pitchFamily="18" charset="0"/>
              </a:rPr>
              <a:t>(</a:t>
            </a:r>
            <a:r>
              <a:rPr lang="en-MY" sz="2000" b="1" i="1" u="sng" dirty="0">
                <a:solidFill>
                  <a:srgbClr val="C00000"/>
                </a:solidFill>
                <a:latin typeface="Times New Roman" pitchFamily="18" charset="0"/>
                <a:cs typeface="Times New Roman" pitchFamily="18" charset="0"/>
              </a:rPr>
              <a:t>a)  Contact infection </a:t>
            </a:r>
            <a:r>
              <a:rPr lang="en-MY" sz="2000" b="1" i="1" u="sng" dirty="0">
                <a:solidFill>
                  <a:srgbClr val="9900FF"/>
                </a:solidFill>
                <a:latin typeface="Times New Roman" pitchFamily="18" charset="0"/>
                <a:cs typeface="Times New Roman" pitchFamily="18" charset="0"/>
              </a:rPr>
              <a:t>:</a:t>
            </a:r>
          </a:p>
          <a:p>
            <a:pPr marL="342900" indent="-342900" algn="ctr">
              <a:buFont typeface="Wingdings" pitchFamily="2" charset="2"/>
              <a:buChar char="Ø"/>
              <a:defRPr/>
            </a:pPr>
            <a:r>
              <a:rPr lang="en-MY" sz="2000" i="1" dirty="0">
                <a:solidFill>
                  <a:srgbClr val="9900FF"/>
                </a:solidFill>
                <a:latin typeface="Times New Roman" pitchFamily="18" charset="0"/>
                <a:cs typeface="Times New Roman" pitchFamily="18" charset="0"/>
              </a:rPr>
              <a:t> </a:t>
            </a:r>
            <a:r>
              <a:rPr lang="en-MY" sz="2000" b="1" dirty="0">
                <a:solidFill>
                  <a:srgbClr val="002060"/>
                </a:solidFill>
                <a:latin typeface="Times New Roman" pitchFamily="18" charset="0"/>
                <a:cs typeface="Times New Roman" pitchFamily="18" charset="0"/>
              </a:rPr>
              <a:t>Most commonly</a:t>
            </a:r>
            <a:r>
              <a:rPr lang="en-MY" sz="2000" dirty="0">
                <a:latin typeface="Times New Roman" pitchFamily="18" charset="0"/>
                <a:cs typeface="Times New Roman" pitchFamily="18" charset="0"/>
              </a:rPr>
              <a:t>, infection occurs by </a:t>
            </a:r>
            <a:r>
              <a:rPr lang="en-MY" sz="2000" b="1" dirty="0">
                <a:solidFill>
                  <a:srgbClr val="FF0000"/>
                </a:solidFill>
                <a:latin typeface="Times New Roman" pitchFamily="18" charset="0"/>
                <a:cs typeface="Times New Roman" pitchFamily="18" charset="0"/>
              </a:rPr>
              <a:t>direct contact </a:t>
            </a:r>
            <a:r>
              <a:rPr lang="en-MY" sz="2000" dirty="0">
                <a:latin typeface="Times New Roman" pitchFamily="18" charset="0"/>
                <a:cs typeface="Times New Roman" pitchFamily="18" charset="0"/>
              </a:rPr>
              <a:t>with infected </a:t>
            </a:r>
            <a:r>
              <a:rPr lang="en-MY" sz="1900" b="1" i="1" dirty="0">
                <a:solidFill>
                  <a:schemeClr val="accent1"/>
                </a:solidFill>
                <a:latin typeface="Times New Roman" pitchFamily="18" charset="0"/>
                <a:cs typeface="Times New Roman" pitchFamily="18" charset="0"/>
              </a:rPr>
              <a:t>tissues</a:t>
            </a:r>
            <a:r>
              <a:rPr lang="en-MY" sz="1900" b="1" i="1" dirty="0" smtClean="0">
                <a:solidFill>
                  <a:schemeClr val="accent1"/>
                </a:solidFill>
                <a:latin typeface="Times New Roman" pitchFamily="18" charset="0"/>
                <a:cs typeface="Times New Roman" pitchFamily="18" charset="0"/>
              </a:rPr>
              <a:t>, </a:t>
            </a:r>
            <a:r>
              <a:rPr lang="en-MY" sz="1900" b="1" i="1" dirty="0">
                <a:solidFill>
                  <a:schemeClr val="accent1"/>
                </a:solidFill>
                <a:latin typeface="Times New Roman" pitchFamily="18" charset="0"/>
                <a:cs typeface="Times New Roman" pitchFamily="18" charset="0"/>
              </a:rPr>
              <a:t>blood, urine, </a:t>
            </a:r>
            <a:r>
              <a:rPr lang="en-MY" sz="1900" b="1" i="1" dirty="0" smtClean="0">
                <a:solidFill>
                  <a:schemeClr val="accent1"/>
                </a:solidFill>
                <a:latin typeface="Times New Roman" pitchFamily="18" charset="0"/>
                <a:cs typeface="Times New Roman" pitchFamily="18" charset="0"/>
              </a:rPr>
              <a:t>   vaginal </a:t>
            </a:r>
            <a:r>
              <a:rPr lang="en-MY" sz="1900" b="1" i="1" dirty="0">
                <a:solidFill>
                  <a:schemeClr val="accent1"/>
                </a:solidFill>
                <a:latin typeface="Times New Roman" pitchFamily="18" charset="0"/>
                <a:cs typeface="Times New Roman" pitchFamily="18" charset="0"/>
              </a:rPr>
              <a:t>discharge, aborted foetuses and especially </a:t>
            </a:r>
            <a:r>
              <a:rPr lang="en-MY" sz="1900" b="1" i="1" dirty="0" smtClean="0">
                <a:solidFill>
                  <a:schemeClr val="accent1"/>
                </a:solidFill>
                <a:latin typeface="Times New Roman" pitchFamily="18" charset="0"/>
                <a:cs typeface="Times New Roman" pitchFamily="18" charset="0"/>
              </a:rPr>
              <a:t>placenta</a:t>
            </a:r>
            <a:r>
              <a:rPr lang="en-MY" sz="2000" b="1" i="1" dirty="0" smtClean="0">
                <a:solidFill>
                  <a:schemeClr val="accent1"/>
                </a:solidFill>
                <a:latin typeface="Times New Roman" pitchFamily="18" charset="0"/>
                <a:cs typeface="Times New Roman" pitchFamily="18" charset="0"/>
              </a:rPr>
              <a:t>.</a:t>
            </a:r>
          </a:p>
          <a:p>
            <a:pPr marL="342900" indent="-342900">
              <a:buFont typeface="Wingdings" pitchFamily="2" charset="2"/>
              <a:buChar char="v"/>
              <a:defRPr/>
            </a:pPr>
            <a:r>
              <a:rPr lang="en-MY" sz="1900" b="1" dirty="0" smtClean="0">
                <a:solidFill>
                  <a:schemeClr val="accent1"/>
                </a:solidFill>
                <a:latin typeface="Times New Roman" pitchFamily="18" charset="0"/>
                <a:cs typeface="Times New Roman" pitchFamily="18" charset="0"/>
              </a:rPr>
              <a:t>Infection </a:t>
            </a:r>
            <a:r>
              <a:rPr lang="en-MY" sz="1900" b="1" dirty="0">
                <a:solidFill>
                  <a:schemeClr val="accent1"/>
                </a:solidFill>
                <a:latin typeface="Times New Roman" pitchFamily="18" charset="0"/>
                <a:cs typeface="Times New Roman" pitchFamily="18" charset="0"/>
              </a:rPr>
              <a:t>takes place</a:t>
            </a:r>
            <a:r>
              <a:rPr lang="en-MY" sz="1900" dirty="0">
                <a:latin typeface="Times New Roman" pitchFamily="18" charset="0"/>
                <a:cs typeface="Times New Roman" pitchFamily="18" charset="0"/>
              </a:rPr>
              <a:t> through </a:t>
            </a:r>
            <a:r>
              <a:rPr lang="en-MY" sz="1900" b="1" dirty="0">
                <a:solidFill>
                  <a:srgbClr val="FF0000"/>
                </a:solidFill>
                <a:latin typeface="Times New Roman" pitchFamily="18" charset="0"/>
                <a:cs typeface="Times New Roman" pitchFamily="18" charset="0"/>
              </a:rPr>
              <a:t>abraded skin</a:t>
            </a:r>
            <a:r>
              <a:rPr lang="en-MY" sz="1900" dirty="0">
                <a:latin typeface="Times New Roman" pitchFamily="18" charset="0"/>
                <a:cs typeface="Times New Roman" pitchFamily="18" charset="0"/>
              </a:rPr>
              <a:t>, </a:t>
            </a:r>
            <a:r>
              <a:rPr lang="en-MY" sz="1900" b="1" dirty="0">
                <a:solidFill>
                  <a:srgbClr val="002060"/>
                </a:solidFill>
                <a:latin typeface="Times New Roman" pitchFamily="18" charset="0"/>
                <a:cs typeface="Times New Roman" pitchFamily="18" charset="0"/>
              </a:rPr>
              <a:t>mucosa</a:t>
            </a:r>
            <a:r>
              <a:rPr lang="en-MY" sz="1900" dirty="0">
                <a:solidFill>
                  <a:srgbClr val="002060"/>
                </a:solidFill>
                <a:latin typeface="Times New Roman" pitchFamily="18" charset="0"/>
                <a:cs typeface="Times New Roman" pitchFamily="18" charset="0"/>
              </a:rPr>
              <a:t> </a:t>
            </a:r>
            <a:r>
              <a:rPr lang="en-MY" sz="1900" dirty="0">
                <a:latin typeface="Times New Roman" pitchFamily="18" charset="0"/>
                <a:cs typeface="Times New Roman" pitchFamily="18" charset="0"/>
              </a:rPr>
              <a:t>or </a:t>
            </a:r>
            <a:r>
              <a:rPr lang="en-MY" sz="1900" b="1" dirty="0">
                <a:latin typeface="Times New Roman" pitchFamily="18" charset="0"/>
                <a:cs typeface="Times New Roman" pitchFamily="18" charset="0"/>
              </a:rPr>
              <a:t>conjunctiva </a:t>
            </a:r>
            <a:r>
              <a:rPr lang="en-MY" sz="2000" dirty="0" smtClean="0">
                <a:latin typeface="Times New Roman" pitchFamily="18" charset="0"/>
                <a:cs typeface="Times New Roman" pitchFamily="18" charset="0"/>
              </a:rPr>
              <a:t>(</a:t>
            </a:r>
            <a:r>
              <a:rPr lang="en-MY" dirty="0" err="1">
                <a:latin typeface="Times New Roman" pitchFamily="18" charset="0"/>
                <a:cs typeface="Times New Roman" pitchFamily="18" charset="0"/>
              </a:rPr>
              <a:t>muco</a:t>
            </a:r>
            <a:r>
              <a:rPr lang="en-MY" dirty="0">
                <a:latin typeface="Times New Roman" pitchFamily="18" charset="0"/>
                <a:cs typeface="Times New Roman" pitchFamily="18" charset="0"/>
              </a:rPr>
              <a:t> cutaneous route</a:t>
            </a:r>
            <a:r>
              <a:rPr lang="en-MY" dirty="0">
                <a:solidFill>
                  <a:srgbClr val="9900FF"/>
                </a:solidFill>
                <a:latin typeface="Times New Roman" pitchFamily="18" charset="0"/>
                <a:cs typeface="Times New Roman" pitchFamily="18" charset="0"/>
              </a:rPr>
              <a:t>). </a:t>
            </a:r>
          </a:p>
          <a:p>
            <a:pPr marL="342900" indent="-342900">
              <a:buFont typeface="Wingdings" pitchFamily="2" charset="2"/>
              <a:buChar char="Ø"/>
              <a:defRPr/>
            </a:pPr>
            <a:r>
              <a:rPr lang="en-MY" sz="2000" dirty="0" smtClean="0">
                <a:latin typeface="Times New Roman" pitchFamily="18" charset="0"/>
                <a:cs typeface="Times New Roman" pitchFamily="18" charset="0"/>
              </a:rPr>
              <a:t>  This </a:t>
            </a:r>
            <a:r>
              <a:rPr lang="en-MY" sz="2000" dirty="0">
                <a:latin typeface="Times New Roman" pitchFamily="18" charset="0"/>
                <a:cs typeface="Times New Roman" pitchFamily="18" charset="0"/>
              </a:rPr>
              <a:t>type of spread is </a:t>
            </a:r>
            <a:r>
              <a:rPr lang="en-MY" sz="2000" b="1" dirty="0">
                <a:solidFill>
                  <a:srgbClr val="FF0000"/>
                </a:solidFill>
                <a:latin typeface="Times New Roman" pitchFamily="18" charset="0"/>
                <a:cs typeface="Times New Roman" pitchFamily="18" charset="0"/>
              </a:rPr>
              <a:t>largely occupational </a:t>
            </a:r>
            <a:r>
              <a:rPr lang="en-MY" sz="2000" dirty="0">
                <a:latin typeface="Times New Roman" pitchFamily="18" charset="0"/>
                <a:cs typeface="Times New Roman" pitchFamily="18" charset="0"/>
              </a:rPr>
              <a:t>and occurs in persons</a:t>
            </a:r>
          </a:p>
          <a:p>
            <a:pPr>
              <a:defRPr/>
            </a:pPr>
            <a:r>
              <a:rPr lang="en-MY" sz="2000" dirty="0">
                <a:latin typeface="Times New Roman" pitchFamily="18" charset="0"/>
                <a:cs typeface="Times New Roman" pitchFamily="18" charset="0"/>
              </a:rPr>
              <a:t>      involved in </a:t>
            </a:r>
            <a:r>
              <a:rPr lang="en-MY" sz="2000" b="1" dirty="0">
                <a:latin typeface="Times New Roman" pitchFamily="18" charset="0"/>
                <a:cs typeface="Times New Roman" pitchFamily="18" charset="0"/>
              </a:rPr>
              <a:t>handling livestock </a:t>
            </a:r>
            <a:r>
              <a:rPr lang="en-MY" sz="2000" dirty="0">
                <a:latin typeface="Times New Roman" pitchFamily="18" charset="0"/>
                <a:cs typeface="Times New Roman" pitchFamily="18" charset="0"/>
              </a:rPr>
              <a:t>and </a:t>
            </a:r>
            <a:r>
              <a:rPr lang="en-MY" sz="2000" b="1" dirty="0">
                <a:latin typeface="Times New Roman" pitchFamily="18" charset="0"/>
                <a:cs typeface="Times New Roman" pitchFamily="18" charset="0"/>
              </a:rPr>
              <a:t>slaughter </a:t>
            </a:r>
            <a:r>
              <a:rPr lang="en-MY" sz="2000" dirty="0">
                <a:latin typeface="Times New Roman" pitchFamily="18" charset="0"/>
                <a:cs typeface="Times New Roman" pitchFamily="18" charset="0"/>
              </a:rPr>
              <a:t>house workers</a:t>
            </a:r>
            <a:r>
              <a:rPr lang="en-MY" sz="2000" dirty="0">
                <a:solidFill>
                  <a:srgbClr val="9900FF"/>
                </a:solidFill>
                <a:latin typeface="Times New Roman" pitchFamily="18" charset="0"/>
                <a:cs typeface="Times New Roman" pitchFamily="18" charset="0"/>
              </a:rPr>
              <a:t>. </a:t>
            </a:r>
          </a:p>
        </p:txBody>
      </p:sp>
      <p:sp>
        <p:nvSpPr>
          <p:cNvPr id="45060" name="Rectangle 3"/>
          <p:cNvSpPr>
            <a:spLocks noChangeArrowheads="1"/>
          </p:cNvSpPr>
          <p:nvPr/>
        </p:nvSpPr>
        <p:spPr bwMode="auto">
          <a:xfrm>
            <a:off x="323528" y="44450"/>
            <a:ext cx="3600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Wingdings" pitchFamily="2" charset="2"/>
              <a:buChar char="q"/>
            </a:pPr>
            <a:r>
              <a:rPr lang="en-MY" sz="2400" b="1" dirty="0">
                <a:solidFill>
                  <a:srgbClr val="FF0000"/>
                </a:solidFill>
                <a:latin typeface="Times New Roman" pitchFamily="18" charset="0"/>
                <a:cs typeface="Times New Roman" pitchFamily="18" charset="0"/>
              </a:rPr>
              <a:t>Mode of transmission</a:t>
            </a:r>
          </a:p>
        </p:txBody>
      </p:sp>
      <p:pic>
        <p:nvPicPr>
          <p:cNvPr id="45061" name="Picture 2" descr="http://www.who.int/zoonoses/diseases/Brucellosi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5975" y="-6350"/>
            <a:ext cx="1943100" cy="163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619672" y="3360436"/>
            <a:ext cx="7380312" cy="1323439"/>
          </a:xfrm>
          <a:prstGeom prst="rect">
            <a:avLst/>
          </a:prstGeom>
        </p:spPr>
        <p:txBody>
          <a:bodyPr wrap="square">
            <a:spAutoFit/>
          </a:bodyPr>
          <a:lstStyle/>
          <a:p>
            <a:pPr>
              <a:defRPr/>
            </a:pPr>
            <a:r>
              <a:rPr lang="en-MY" sz="2000" b="1" i="1" dirty="0">
                <a:solidFill>
                  <a:srgbClr val="FF0000"/>
                </a:solidFill>
                <a:latin typeface="Times New Roman" pitchFamily="18" charset="0"/>
                <a:cs typeface="Times New Roman" pitchFamily="18" charset="0"/>
              </a:rPr>
              <a:t>       </a:t>
            </a:r>
            <a:r>
              <a:rPr lang="en-MY" sz="2000" b="1" i="1" dirty="0">
                <a:solidFill>
                  <a:srgbClr val="C00000"/>
                </a:solidFill>
                <a:latin typeface="Times New Roman" pitchFamily="18" charset="0"/>
                <a:cs typeface="Times New Roman" pitchFamily="18" charset="0"/>
              </a:rPr>
              <a:t>(</a:t>
            </a:r>
            <a:r>
              <a:rPr lang="en-MY" sz="2000" b="1" i="1" u="sng" dirty="0">
                <a:solidFill>
                  <a:srgbClr val="C00000"/>
                </a:solidFill>
                <a:latin typeface="Times New Roman" pitchFamily="18" charset="0"/>
                <a:cs typeface="Times New Roman" pitchFamily="18" charset="0"/>
              </a:rPr>
              <a:t>b) Air-borne infection </a:t>
            </a:r>
            <a:r>
              <a:rPr lang="en-MY" sz="2000" b="1" i="1" dirty="0">
                <a:solidFill>
                  <a:srgbClr val="C00000"/>
                </a:solidFill>
                <a:latin typeface="Times New Roman" pitchFamily="18" charset="0"/>
                <a:cs typeface="Times New Roman" pitchFamily="18" charset="0"/>
              </a:rPr>
              <a:t>: </a:t>
            </a:r>
          </a:p>
          <a:p>
            <a:pPr marL="342900" indent="-342900">
              <a:buFont typeface="Wingdings" pitchFamily="2" charset="2"/>
              <a:buChar char="Ø"/>
              <a:defRPr/>
            </a:pPr>
            <a:r>
              <a:rPr lang="en-MY" sz="2000" dirty="0">
                <a:latin typeface="Times New Roman" pitchFamily="18" charset="0"/>
                <a:cs typeface="Times New Roman" pitchFamily="18" charset="0"/>
              </a:rPr>
              <a:t>The environment of </a:t>
            </a:r>
            <a:r>
              <a:rPr lang="en-MY" sz="2000" b="1" dirty="0">
                <a:latin typeface="Times New Roman" pitchFamily="18" charset="0"/>
                <a:cs typeface="Times New Roman" pitchFamily="18" charset="0"/>
              </a:rPr>
              <a:t>a cowshed may be</a:t>
            </a:r>
            <a:r>
              <a:rPr lang="en-MY" sz="2000" b="1" dirty="0">
                <a:solidFill>
                  <a:srgbClr val="FF0000"/>
                </a:solidFill>
                <a:latin typeface="Times New Roman" pitchFamily="18" charset="0"/>
                <a:cs typeface="Times New Roman" pitchFamily="18" charset="0"/>
              </a:rPr>
              <a:t> heavily infected</a:t>
            </a:r>
            <a:r>
              <a:rPr lang="en-MY" sz="2000" dirty="0">
                <a:solidFill>
                  <a:srgbClr val="FF0000"/>
                </a:solidFill>
                <a:latin typeface="Times New Roman" pitchFamily="18" charset="0"/>
                <a:cs typeface="Times New Roman" pitchFamily="18" charset="0"/>
              </a:rPr>
              <a:t>. </a:t>
            </a:r>
          </a:p>
          <a:p>
            <a:pPr marL="342900" indent="-342900" algn="ctr">
              <a:buFont typeface="Wingdings" pitchFamily="2" charset="2"/>
              <a:buChar char="Ø"/>
              <a:defRPr/>
            </a:pPr>
            <a:r>
              <a:rPr lang="en-MY" sz="2000" dirty="0">
                <a:latin typeface="Times New Roman" pitchFamily="18" charset="0"/>
                <a:cs typeface="Times New Roman" pitchFamily="18" charset="0"/>
              </a:rPr>
              <a:t>people living in such an environment can be infected. </a:t>
            </a:r>
          </a:p>
          <a:p>
            <a:pPr marL="342900" indent="-342900" algn="ctr">
              <a:buFont typeface="Wingdings" pitchFamily="2" charset="2"/>
              <a:buChar char="Ø"/>
              <a:defRPr/>
            </a:pPr>
            <a:r>
              <a:rPr lang="en-MY" sz="2000" dirty="0" err="1">
                <a:latin typeface="Times New Roman" pitchFamily="18" charset="0"/>
                <a:cs typeface="Times New Roman" pitchFamily="18" charset="0"/>
              </a:rPr>
              <a:t>Brucellae</a:t>
            </a:r>
            <a:r>
              <a:rPr lang="en-MY" sz="2000" dirty="0">
                <a:latin typeface="Times New Roman" pitchFamily="18" charset="0"/>
                <a:cs typeface="Times New Roman" pitchFamily="18" charset="0"/>
              </a:rPr>
              <a:t> may </a:t>
            </a:r>
            <a:r>
              <a:rPr lang="en-MY" sz="2000" b="1" dirty="0">
                <a:solidFill>
                  <a:srgbClr val="FF0000"/>
                </a:solidFill>
                <a:latin typeface="Times New Roman" pitchFamily="18" charset="0"/>
                <a:cs typeface="Times New Roman" pitchFamily="18" charset="0"/>
              </a:rPr>
              <a:t>be inhaled</a:t>
            </a:r>
            <a:endParaRPr lang="en-MY" sz="2000" dirty="0">
              <a:solidFill>
                <a:srgbClr val="FF0000"/>
              </a:solidFill>
              <a:latin typeface="Times New Roman" pitchFamily="18" charset="0"/>
              <a:cs typeface="Times New Roman" pitchFamily="18" charset="0"/>
            </a:endParaRPr>
          </a:p>
        </p:txBody>
      </p:sp>
      <p:sp>
        <p:nvSpPr>
          <p:cNvPr id="5" name="Rectangle 4"/>
          <p:cNvSpPr/>
          <p:nvPr/>
        </p:nvSpPr>
        <p:spPr>
          <a:xfrm>
            <a:off x="126377" y="4543364"/>
            <a:ext cx="8987753" cy="2123658"/>
          </a:xfrm>
          <a:prstGeom prst="rect">
            <a:avLst/>
          </a:prstGeom>
        </p:spPr>
        <p:txBody>
          <a:bodyPr wrap="square">
            <a:spAutoFit/>
          </a:bodyPr>
          <a:lstStyle/>
          <a:p>
            <a:pPr>
              <a:defRPr/>
            </a:pPr>
            <a:r>
              <a:rPr lang="en-MY" sz="2400" b="1" i="1" dirty="0" smtClean="0">
                <a:solidFill>
                  <a:srgbClr val="C00000"/>
                </a:solidFill>
                <a:latin typeface="Times New Roman" pitchFamily="18" charset="0"/>
                <a:cs typeface="Times New Roman" pitchFamily="18" charset="0"/>
              </a:rPr>
              <a:t>               </a:t>
            </a:r>
            <a:r>
              <a:rPr lang="en-MY" sz="2400" b="1" i="1" u="sng" dirty="0" smtClean="0">
                <a:solidFill>
                  <a:srgbClr val="C00000"/>
                </a:solidFill>
                <a:latin typeface="Times New Roman" pitchFamily="18" charset="0"/>
                <a:cs typeface="Times New Roman" pitchFamily="18" charset="0"/>
              </a:rPr>
              <a:t>(</a:t>
            </a:r>
            <a:r>
              <a:rPr lang="en-MY" sz="2400" b="1" i="1" u="sng" dirty="0">
                <a:solidFill>
                  <a:srgbClr val="C00000"/>
                </a:solidFill>
                <a:latin typeface="Times New Roman" pitchFamily="18" charset="0"/>
                <a:cs typeface="Times New Roman" pitchFamily="18" charset="0"/>
              </a:rPr>
              <a:t>c) Food-borne infection </a:t>
            </a:r>
            <a:r>
              <a:rPr lang="en-MY" sz="2400" i="1" dirty="0">
                <a:solidFill>
                  <a:srgbClr val="9900FF"/>
                </a:solidFill>
                <a:latin typeface="Times New Roman" pitchFamily="18" charset="0"/>
                <a:cs typeface="Times New Roman" pitchFamily="18" charset="0"/>
              </a:rPr>
              <a:t>: </a:t>
            </a:r>
          </a:p>
          <a:p>
            <a:pPr marL="342900" indent="-342900">
              <a:buFont typeface="Wingdings" pitchFamily="2" charset="2"/>
              <a:buChar char="v"/>
              <a:defRPr/>
            </a:pPr>
            <a:r>
              <a:rPr lang="en-MY" dirty="0">
                <a:latin typeface="Times New Roman" pitchFamily="18" charset="0"/>
                <a:cs typeface="Times New Roman" pitchFamily="18" charset="0"/>
              </a:rPr>
              <a:t>Infection may take place </a:t>
            </a:r>
            <a:r>
              <a:rPr lang="en-MY" b="1" u="sng" dirty="0">
                <a:solidFill>
                  <a:srgbClr val="FF0000"/>
                </a:solidFill>
                <a:latin typeface="Times New Roman" pitchFamily="18" charset="0"/>
                <a:cs typeface="Times New Roman" pitchFamily="18" charset="0"/>
              </a:rPr>
              <a:t>indirectly</a:t>
            </a:r>
            <a:r>
              <a:rPr lang="en-MY" u="sng" dirty="0">
                <a:latin typeface="Times New Roman" pitchFamily="18" charset="0"/>
                <a:cs typeface="Times New Roman" pitchFamily="18" charset="0"/>
              </a:rPr>
              <a:t> </a:t>
            </a:r>
            <a:r>
              <a:rPr lang="en-MY" dirty="0">
                <a:latin typeface="Times New Roman" pitchFamily="18" charset="0"/>
                <a:cs typeface="Times New Roman" pitchFamily="18" charset="0"/>
              </a:rPr>
              <a:t>by the ingestion of </a:t>
            </a:r>
            <a:r>
              <a:rPr lang="en-MY" b="1" dirty="0">
                <a:solidFill>
                  <a:srgbClr val="FF0000"/>
                </a:solidFill>
                <a:latin typeface="Times New Roman" pitchFamily="18" charset="0"/>
                <a:cs typeface="Times New Roman" pitchFamily="18" charset="0"/>
              </a:rPr>
              <a:t>raw milk </a:t>
            </a:r>
          </a:p>
          <a:p>
            <a:pPr>
              <a:defRPr/>
            </a:pPr>
            <a:r>
              <a:rPr lang="en-MY" b="1" dirty="0">
                <a:solidFill>
                  <a:srgbClr val="FF0000"/>
                </a:solidFill>
                <a:latin typeface="Times New Roman" pitchFamily="18" charset="0"/>
                <a:cs typeface="Times New Roman" pitchFamily="18" charset="0"/>
              </a:rPr>
              <a:t>     </a:t>
            </a:r>
            <a:r>
              <a:rPr lang="en-MY" dirty="0">
                <a:solidFill>
                  <a:srgbClr val="002060"/>
                </a:solidFill>
                <a:latin typeface="Times New Roman" pitchFamily="18" charset="0"/>
                <a:cs typeface="Times New Roman" pitchFamily="18" charset="0"/>
              </a:rPr>
              <a:t>o</a:t>
            </a:r>
            <a:r>
              <a:rPr lang="en-MY" dirty="0">
                <a:latin typeface="Times New Roman" pitchFamily="18" charset="0"/>
                <a:cs typeface="Times New Roman" pitchFamily="18" charset="0"/>
              </a:rPr>
              <a:t>r dairy products (cheese) </a:t>
            </a:r>
            <a:r>
              <a:rPr lang="en-MY" b="1" dirty="0">
                <a:solidFill>
                  <a:schemeClr val="tx2">
                    <a:lumMod val="60000"/>
                    <a:lumOff val="40000"/>
                  </a:schemeClr>
                </a:solidFill>
                <a:latin typeface="Times New Roman" pitchFamily="18" charset="0"/>
                <a:cs typeface="Times New Roman" pitchFamily="18" charset="0"/>
              </a:rPr>
              <a:t>from infected animals</a:t>
            </a:r>
            <a:r>
              <a:rPr lang="en-MY" b="1" dirty="0">
                <a:latin typeface="Times New Roman" pitchFamily="18" charset="0"/>
                <a:cs typeface="Times New Roman" pitchFamily="18" charset="0"/>
              </a:rPr>
              <a:t>.</a:t>
            </a:r>
          </a:p>
          <a:p>
            <a:pPr marL="342900" indent="-342900">
              <a:buFont typeface="Wingdings" pitchFamily="2" charset="2"/>
              <a:buChar char="v"/>
              <a:defRPr/>
            </a:pPr>
            <a:r>
              <a:rPr lang="en-MY" dirty="0">
                <a:latin typeface="Times New Roman" pitchFamily="18" charset="0"/>
                <a:cs typeface="Times New Roman" pitchFamily="18" charset="0"/>
              </a:rPr>
              <a:t> </a:t>
            </a:r>
            <a:r>
              <a:rPr lang="en-MY" b="1" dirty="0">
                <a:solidFill>
                  <a:srgbClr val="FF0000"/>
                </a:solidFill>
                <a:latin typeface="Times New Roman" pitchFamily="18" charset="0"/>
                <a:cs typeface="Times New Roman" pitchFamily="18" charset="0"/>
              </a:rPr>
              <a:t>Fresh raw vegetables </a:t>
            </a:r>
            <a:r>
              <a:rPr lang="en-MY" dirty="0">
                <a:latin typeface="Times New Roman" pitchFamily="18" charset="0"/>
                <a:cs typeface="Times New Roman" pitchFamily="18" charset="0"/>
              </a:rPr>
              <a:t>if </a:t>
            </a:r>
            <a:r>
              <a:rPr lang="en-MY" b="1" dirty="0">
                <a:latin typeface="Times New Roman" pitchFamily="18" charset="0"/>
                <a:cs typeface="Times New Roman" pitchFamily="18" charset="0"/>
              </a:rPr>
              <a:t>grown on soil containing manure from infected farms. can also carry infection </a:t>
            </a:r>
          </a:p>
          <a:p>
            <a:pPr marL="342900" indent="-342900">
              <a:buFont typeface="Wingdings" pitchFamily="2" charset="2"/>
              <a:buChar char="v"/>
              <a:defRPr/>
            </a:pPr>
            <a:r>
              <a:rPr lang="en-MY" b="1" dirty="0">
                <a:solidFill>
                  <a:srgbClr val="FF0000"/>
                </a:solidFill>
                <a:latin typeface="Times New Roman" pitchFamily="18" charset="0"/>
                <a:cs typeface="Times New Roman" pitchFamily="18" charset="0"/>
              </a:rPr>
              <a:t>Water contaminated </a:t>
            </a:r>
            <a:r>
              <a:rPr lang="en-MY" b="1" dirty="0">
                <a:latin typeface="Times New Roman" pitchFamily="18" charset="0"/>
                <a:cs typeface="Times New Roman" pitchFamily="18" charset="0"/>
              </a:rPr>
              <a:t>with the excreta of infected animals may also serve as a source of infection</a:t>
            </a:r>
          </a:p>
        </p:txBody>
      </p:sp>
      <p:pic>
        <p:nvPicPr>
          <p:cNvPr id="9" name="Picture 4" descr="http://www.who.int/zoonoses/diseases/Brucellosis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6682" y="4543364"/>
            <a:ext cx="1368425"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55705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660B3F75-DEC3-4A28-ADCC-D5F1D3680015}" type="slidenum">
              <a:rPr lang="ar-SA" smtClean="0"/>
              <a:pPr eaLnBrk="1" hangingPunct="1"/>
              <a:t>21</a:t>
            </a:fld>
            <a:endParaRPr lang="en-US" smtClean="0"/>
          </a:p>
        </p:txBody>
      </p:sp>
      <p:sp>
        <p:nvSpPr>
          <p:cNvPr id="3" name="Rectangle 2"/>
          <p:cNvSpPr/>
          <p:nvPr/>
        </p:nvSpPr>
        <p:spPr>
          <a:xfrm>
            <a:off x="0" y="0"/>
            <a:ext cx="9031288" cy="369332"/>
          </a:xfrm>
          <a:prstGeom prst="rect">
            <a:avLst/>
          </a:prstGeom>
        </p:spPr>
        <p:txBody>
          <a:bodyPr>
            <a:spAutoFit/>
          </a:bodyPr>
          <a:lstStyle/>
          <a:p>
            <a:pPr>
              <a:defRPr/>
            </a:pPr>
            <a:r>
              <a:rPr lang="en-MY" b="1" i="1" dirty="0">
                <a:solidFill>
                  <a:srgbClr val="C00000"/>
                </a:solidFill>
                <a:latin typeface="Garamond" pitchFamily="18" charset="0"/>
                <a:cs typeface="Times New Roman" pitchFamily="18" charset="0"/>
              </a:rPr>
              <a:t>      </a:t>
            </a:r>
            <a:endParaRPr lang="en-MY" sz="2000" b="1" dirty="0">
              <a:latin typeface="Times New Roman" pitchFamily="18" charset="0"/>
              <a:cs typeface="Times New Roman" pitchFamily="18" charset="0"/>
            </a:endParaRPr>
          </a:p>
        </p:txBody>
      </p:sp>
      <p:sp>
        <p:nvSpPr>
          <p:cNvPr id="46086" name="Rectangle 4"/>
          <p:cNvSpPr>
            <a:spLocks noChangeArrowheads="1"/>
          </p:cNvSpPr>
          <p:nvPr/>
        </p:nvSpPr>
        <p:spPr bwMode="auto">
          <a:xfrm>
            <a:off x="50910" y="0"/>
            <a:ext cx="9036496" cy="6863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Wingdings" pitchFamily="2" charset="2"/>
              <a:buChar char="q"/>
            </a:pPr>
            <a:r>
              <a:rPr lang="en-MY" sz="2400" b="1" dirty="0">
                <a:solidFill>
                  <a:srgbClr val="FF0000"/>
                </a:solidFill>
                <a:latin typeface="Times New Roman" pitchFamily="18" charset="0"/>
                <a:cs typeface="Times New Roman" pitchFamily="18" charset="0"/>
              </a:rPr>
              <a:t>          </a:t>
            </a:r>
            <a:r>
              <a:rPr lang="en-MY" sz="2400" b="1" u="sng" dirty="0">
                <a:solidFill>
                  <a:srgbClr val="FF0000"/>
                </a:solidFill>
                <a:latin typeface="Times New Roman" pitchFamily="18" charset="0"/>
                <a:cs typeface="Times New Roman" pitchFamily="18" charset="0"/>
              </a:rPr>
              <a:t>Pattern of disease</a:t>
            </a:r>
          </a:p>
          <a:p>
            <a:r>
              <a:rPr lang="en-MY" sz="2000" b="1" dirty="0">
                <a:latin typeface="Times New Roman" pitchFamily="18" charset="0"/>
                <a:cs typeface="Times New Roman" pitchFamily="18" charset="0"/>
              </a:rPr>
              <a:t>Brucellosis in man ranging from </a:t>
            </a:r>
          </a:p>
          <a:p>
            <a:pPr marL="342900" indent="-342900">
              <a:buFont typeface="Wingdings" pitchFamily="2" charset="2"/>
              <a:buChar char="§"/>
            </a:pPr>
            <a:r>
              <a:rPr lang="en-MY" sz="2200" b="1" dirty="0" smtClean="0">
                <a:solidFill>
                  <a:srgbClr val="FF0000"/>
                </a:solidFill>
                <a:latin typeface="Times New Roman" pitchFamily="18" charset="0"/>
                <a:cs typeface="Times New Roman" pitchFamily="18" charset="0"/>
              </a:rPr>
              <a:t>acute </a:t>
            </a:r>
            <a:r>
              <a:rPr lang="en-MY" sz="2200" b="1" dirty="0">
                <a:solidFill>
                  <a:srgbClr val="FF0000"/>
                </a:solidFill>
                <a:latin typeface="Times New Roman" pitchFamily="18" charset="0"/>
                <a:cs typeface="Times New Roman" pitchFamily="18" charset="0"/>
              </a:rPr>
              <a:t>febrile </a:t>
            </a:r>
            <a:r>
              <a:rPr lang="en-MY" sz="2200" b="1" dirty="0">
                <a:latin typeface="Times New Roman" pitchFamily="18" charset="0"/>
                <a:cs typeface="Times New Roman" pitchFamily="18" charset="0"/>
              </a:rPr>
              <a:t>to a </a:t>
            </a:r>
            <a:endParaRPr lang="en-MY" sz="2200" b="1" dirty="0" smtClean="0">
              <a:latin typeface="Times New Roman" pitchFamily="18" charset="0"/>
              <a:cs typeface="Times New Roman" pitchFamily="18" charset="0"/>
            </a:endParaRPr>
          </a:p>
          <a:p>
            <a:pPr marL="342900" indent="-342900">
              <a:buFont typeface="Wingdings" pitchFamily="2" charset="2"/>
              <a:buChar char="§"/>
            </a:pPr>
            <a:r>
              <a:rPr lang="en-MY" sz="2200" b="1" dirty="0" smtClean="0">
                <a:solidFill>
                  <a:srgbClr val="FF0000"/>
                </a:solidFill>
                <a:latin typeface="Times New Roman" pitchFamily="18" charset="0"/>
                <a:cs typeface="Times New Roman" pitchFamily="18" charset="0"/>
              </a:rPr>
              <a:t>chronic </a:t>
            </a:r>
            <a:r>
              <a:rPr lang="en-MY" sz="2200" b="1" dirty="0">
                <a:solidFill>
                  <a:srgbClr val="FF0000"/>
                </a:solidFill>
                <a:latin typeface="Times New Roman" pitchFamily="18" charset="0"/>
                <a:cs typeface="Times New Roman" pitchFamily="18" charset="0"/>
              </a:rPr>
              <a:t>low-grade</a:t>
            </a:r>
            <a:r>
              <a:rPr lang="en-MY" sz="2200" b="1" dirty="0">
                <a:latin typeface="Times New Roman" pitchFamily="18" charset="0"/>
                <a:cs typeface="Times New Roman" pitchFamily="18" charset="0"/>
              </a:rPr>
              <a:t> </a:t>
            </a:r>
            <a:r>
              <a:rPr lang="en-MY" sz="2200" dirty="0">
                <a:latin typeface="Times New Roman" pitchFamily="18" charset="0"/>
                <a:cs typeface="Times New Roman" pitchFamily="18" charset="0"/>
              </a:rPr>
              <a:t>ill-defined disease, </a:t>
            </a:r>
          </a:p>
          <a:p>
            <a:r>
              <a:rPr lang="en-MY" sz="2200" b="1" dirty="0">
                <a:latin typeface="Times New Roman" pitchFamily="18" charset="0"/>
                <a:cs typeface="Times New Roman" pitchFamily="18" charset="0"/>
              </a:rPr>
              <a:t>lasting for </a:t>
            </a:r>
            <a:r>
              <a:rPr lang="en-MY" sz="2200" b="1" dirty="0">
                <a:solidFill>
                  <a:srgbClr val="002060"/>
                </a:solidFill>
                <a:latin typeface="Times New Roman" pitchFamily="18" charset="0"/>
                <a:cs typeface="Times New Roman" pitchFamily="18" charset="0"/>
              </a:rPr>
              <a:t>several days, months or occasionally years</a:t>
            </a:r>
            <a:r>
              <a:rPr lang="en-MY" sz="2200" dirty="0" smtClean="0">
                <a:solidFill>
                  <a:srgbClr val="002060"/>
                </a:solidFill>
                <a:latin typeface="Times New Roman" pitchFamily="18" charset="0"/>
                <a:cs typeface="Times New Roman" pitchFamily="18" charset="0"/>
              </a:rPr>
              <a:t>.</a:t>
            </a:r>
          </a:p>
          <a:p>
            <a:pPr marL="342900" indent="-342900">
              <a:buFont typeface="Wingdings" pitchFamily="2" charset="2"/>
              <a:buChar char="v"/>
            </a:pPr>
            <a:r>
              <a:rPr lang="en-MY" sz="2200" b="1" dirty="0">
                <a:solidFill>
                  <a:srgbClr val="FF0000"/>
                </a:solidFill>
                <a:latin typeface="Times New Roman" pitchFamily="18" charset="0"/>
                <a:cs typeface="Times New Roman" pitchFamily="18" charset="0"/>
              </a:rPr>
              <a:t> </a:t>
            </a:r>
            <a:r>
              <a:rPr lang="en-MY" sz="2200" b="1" u="sng" dirty="0">
                <a:solidFill>
                  <a:srgbClr val="C00000"/>
                </a:solidFill>
                <a:latin typeface="Times New Roman" pitchFamily="18" charset="0"/>
                <a:cs typeface="Times New Roman" pitchFamily="18" charset="0"/>
              </a:rPr>
              <a:t>The acute </a:t>
            </a:r>
            <a:r>
              <a:rPr lang="en-MY" sz="2200" b="1" u="sng" dirty="0" smtClean="0">
                <a:solidFill>
                  <a:srgbClr val="C00000"/>
                </a:solidFill>
                <a:latin typeface="Times New Roman" pitchFamily="18" charset="0"/>
                <a:cs typeface="Times New Roman" pitchFamily="18" charset="0"/>
              </a:rPr>
              <a:t>phase</a:t>
            </a:r>
          </a:p>
          <a:p>
            <a:pPr>
              <a:defRPr/>
            </a:pPr>
            <a:r>
              <a:rPr lang="en-MY" sz="2200" b="1" dirty="0">
                <a:latin typeface="Times New Roman" pitchFamily="18" charset="0"/>
                <a:cs typeface="Times New Roman" pitchFamily="18" charset="0"/>
              </a:rPr>
              <a:t>Characterized by a </a:t>
            </a:r>
            <a:r>
              <a:rPr lang="en-MY" sz="2200" b="1" dirty="0">
                <a:solidFill>
                  <a:srgbClr val="FF0000"/>
                </a:solidFill>
                <a:latin typeface="Times New Roman" pitchFamily="18" charset="0"/>
                <a:cs typeface="Times New Roman" pitchFamily="18" charset="0"/>
              </a:rPr>
              <a:t>sudden</a:t>
            </a:r>
            <a:r>
              <a:rPr lang="en-MY" sz="2200" b="1" dirty="0">
                <a:latin typeface="Times New Roman" pitchFamily="18" charset="0"/>
                <a:cs typeface="Times New Roman" pitchFamily="18" charset="0"/>
              </a:rPr>
              <a:t> or</a:t>
            </a:r>
            <a:r>
              <a:rPr lang="en-MY" sz="2200" b="1" dirty="0">
                <a:solidFill>
                  <a:srgbClr val="FF0000"/>
                </a:solidFill>
                <a:latin typeface="Times New Roman" pitchFamily="18" charset="0"/>
                <a:cs typeface="Times New Roman" pitchFamily="18" charset="0"/>
              </a:rPr>
              <a:t> insidious </a:t>
            </a:r>
            <a:r>
              <a:rPr lang="en-MY" sz="2200" b="1" dirty="0">
                <a:latin typeface="Times New Roman" pitchFamily="18" charset="0"/>
                <a:cs typeface="Times New Roman" pitchFamily="18" charset="0"/>
              </a:rPr>
              <a:t>onset of illness with</a:t>
            </a:r>
          </a:p>
          <a:p>
            <a:pPr>
              <a:defRPr/>
            </a:pPr>
            <a:r>
              <a:rPr lang="en-MY" sz="2200" dirty="0">
                <a:latin typeface="Times New Roman" pitchFamily="18" charset="0"/>
                <a:cs typeface="Times New Roman" pitchFamily="18" charset="0"/>
              </a:rPr>
              <a:t>   </a:t>
            </a:r>
            <a:r>
              <a:rPr lang="en-MY" sz="2200" b="1" dirty="0">
                <a:solidFill>
                  <a:srgbClr val="0070C0"/>
                </a:solidFill>
                <a:latin typeface="Times New Roman" pitchFamily="18" charset="0"/>
                <a:cs typeface="Times New Roman" pitchFamily="18" charset="0"/>
              </a:rPr>
              <a:t>(i) </a:t>
            </a:r>
            <a:r>
              <a:rPr lang="en-MY" sz="2200" b="1" dirty="0">
                <a:solidFill>
                  <a:srgbClr val="002060"/>
                </a:solidFill>
                <a:latin typeface="Times New Roman" pitchFamily="18" charset="0"/>
                <a:cs typeface="Times New Roman" pitchFamily="18" charset="0"/>
              </a:rPr>
              <a:t>swinging pyrexia </a:t>
            </a:r>
            <a:r>
              <a:rPr lang="en-MY" sz="2200" dirty="0">
                <a:latin typeface="Times New Roman" pitchFamily="18" charset="0"/>
                <a:cs typeface="Times New Roman" pitchFamily="18" charset="0"/>
              </a:rPr>
              <a:t>(up to 40-41 Cº), rigors and sweating.</a:t>
            </a:r>
            <a:r>
              <a:rPr lang="en-MY" sz="2200" dirty="0">
                <a:solidFill>
                  <a:srgbClr val="9900FF"/>
                </a:solidFill>
                <a:latin typeface="Times New Roman" pitchFamily="18" charset="0"/>
                <a:cs typeface="Times New Roman" pitchFamily="18" charset="0"/>
              </a:rPr>
              <a:t> </a:t>
            </a:r>
            <a:endParaRPr lang="en-MY" sz="2200" dirty="0" smtClean="0">
              <a:solidFill>
                <a:srgbClr val="9900FF"/>
              </a:solidFill>
              <a:latin typeface="Times New Roman" pitchFamily="18" charset="0"/>
              <a:cs typeface="Times New Roman" pitchFamily="18" charset="0"/>
            </a:endParaRPr>
          </a:p>
          <a:p>
            <a:pPr algn="ctr">
              <a:defRPr/>
            </a:pPr>
            <a:r>
              <a:rPr lang="en-MY" sz="2200" b="1" dirty="0" smtClean="0">
                <a:solidFill>
                  <a:srgbClr val="0070C0"/>
                </a:solidFill>
                <a:latin typeface="Times New Roman" pitchFamily="18" charset="0"/>
                <a:cs typeface="Times New Roman" pitchFamily="18" charset="0"/>
              </a:rPr>
              <a:t>(</a:t>
            </a:r>
            <a:r>
              <a:rPr lang="en-MY" sz="2200" b="1" dirty="0">
                <a:solidFill>
                  <a:srgbClr val="0070C0"/>
                </a:solidFill>
                <a:latin typeface="Times New Roman" pitchFamily="18" charset="0"/>
                <a:cs typeface="Times New Roman" pitchFamily="18" charset="0"/>
              </a:rPr>
              <a:t>ii</a:t>
            </a:r>
            <a:r>
              <a:rPr lang="en-MY" sz="2200" b="1" dirty="0">
                <a:solidFill>
                  <a:srgbClr val="002060"/>
                </a:solidFill>
                <a:latin typeface="Times New Roman" pitchFamily="18" charset="0"/>
                <a:cs typeface="Times New Roman" pitchFamily="18" charset="0"/>
              </a:rPr>
              <a:t>) arthralgia/arthritis </a:t>
            </a:r>
            <a:r>
              <a:rPr lang="en-MY" sz="2200" dirty="0">
                <a:latin typeface="Times New Roman" pitchFamily="18" charset="0"/>
                <a:cs typeface="Times New Roman" pitchFamily="18" charset="0"/>
              </a:rPr>
              <a:t>(</a:t>
            </a:r>
            <a:r>
              <a:rPr lang="en-MY" sz="2200" b="1" i="1" dirty="0">
                <a:solidFill>
                  <a:srgbClr val="0070C0"/>
                </a:solidFill>
                <a:latin typeface="Times New Roman" pitchFamily="18" charset="0"/>
                <a:cs typeface="Times New Roman" pitchFamily="18" charset="0"/>
              </a:rPr>
              <a:t>usually mono articular</a:t>
            </a:r>
            <a:r>
              <a:rPr lang="en-MY" sz="2200" dirty="0">
                <a:latin typeface="Times New Roman" pitchFamily="18" charset="0"/>
                <a:cs typeface="Times New Roman" pitchFamily="18" charset="0"/>
              </a:rPr>
              <a:t>) </a:t>
            </a:r>
            <a:r>
              <a:rPr lang="en-MY" b="1" dirty="0">
                <a:latin typeface="Times New Roman" pitchFamily="18" charset="0"/>
                <a:cs typeface="Times New Roman" pitchFamily="18" charset="0"/>
              </a:rPr>
              <a:t>involving larger  </a:t>
            </a:r>
            <a:r>
              <a:rPr lang="en-MY" b="1" dirty="0" smtClean="0">
                <a:latin typeface="Times New Roman" pitchFamily="18" charset="0"/>
                <a:cs typeface="Times New Roman" pitchFamily="18" charset="0"/>
              </a:rPr>
              <a:t>joints </a:t>
            </a:r>
            <a:r>
              <a:rPr lang="en-MY" b="1" dirty="0">
                <a:latin typeface="Times New Roman" pitchFamily="18" charset="0"/>
                <a:cs typeface="Times New Roman" pitchFamily="18" charset="0"/>
              </a:rPr>
              <a:t>such as hip, knee, shoulder and ankle. </a:t>
            </a:r>
          </a:p>
          <a:p>
            <a:pPr>
              <a:defRPr/>
            </a:pPr>
            <a:r>
              <a:rPr lang="en-MY" dirty="0">
                <a:latin typeface="Times New Roman" pitchFamily="18" charset="0"/>
                <a:cs typeface="Times New Roman" pitchFamily="18" charset="0"/>
              </a:rPr>
              <a:t>   (</a:t>
            </a:r>
            <a:r>
              <a:rPr lang="en-MY" sz="2200" b="1" dirty="0">
                <a:solidFill>
                  <a:srgbClr val="0070C0"/>
                </a:solidFill>
                <a:latin typeface="Times New Roman" pitchFamily="18" charset="0"/>
                <a:cs typeface="Times New Roman" pitchFamily="18" charset="0"/>
              </a:rPr>
              <a:t>iii) </a:t>
            </a:r>
            <a:r>
              <a:rPr lang="en-MY" sz="2200" b="1" dirty="0">
                <a:solidFill>
                  <a:srgbClr val="002060"/>
                </a:solidFill>
                <a:latin typeface="Times New Roman" pitchFamily="18" charset="0"/>
                <a:cs typeface="Times New Roman" pitchFamily="18" charset="0"/>
              </a:rPr>
              <a:t>low back pain</a:t>
            </a:r>
            <a:r>
              <a:rPr lang="en-MY" sz="2200" dirty="0">
                <a:solidFill>
                  <a:srgbClr val="002060"/>
                </a:solidFill>
                <a:latin typeface="Times New Roman" pitchFamily="18" charset="0"/>
                <a:cs typeface="Times New Roman" pitchFamily="18" charset="0"/>
              </a:rPr>
              <a:t>. </a:t>
            </a:r>
          </a:p>
          <a:p>
            <a:pPr>
              <a:defRPr/>
            </a:pPr>
            <a:r>
              <a:rPr lang="en-MY" sz="2200" b="1" dirty="0">
                <a:solidFill>
                  <a:srgbClr val="002060"/>
                </a:solidFill>
                <a:latin typeface="Times New Roman" pitchFamily="18" charset="0"/>
                <a:cs typeface="Times New Roman" pitchFamily="18" charset="0"/>
              </a:rPr>
              <a:t>   (iv) headache, insomnia. </a:t>
            </a:r>
          </a:p>
          <a:p>
            <a:pPr>
              <a:defRPr/>
            </a:pPr>
            <a:r>
              <a:rPr lang="en-MY" sz="2200" dirty="0">
                <a:solidFill>
                  <a:srgbClr val="002060"/>
                </a:solidFill>
                <a:latin typeface="Times New Roman" pitchFamily="18" charset="0"/>
                <a:cs typeface="Times New Roman" pitchFamily="18" charset="0"/>
              </a:rPr>
              <a:t>  (</a:t>
            </a:r>
            <a:r>
              <a:rPr lang="en-MY" sz="2200" b="1" dirty="0">
                <a:solidFill>
                  <a:srgbClr val="002060"/>
                </a:solidFill>
                <a:latin typeface="Times New Roman" pitchFamily="18" charset="0"/>
                <a:cs typeface="Times New Roman" pitchFamily="18" charset="0"/>
              </a:rPr>
              <a:t>v) small firm splenomegaly and hepatomegaly</a:t>
            </a:r>
            <a:r>
              <a:rPr lang="en-MY" sz="2200" dirty="0">
                <a:solidFill>
                  <a:srgbClr val="002060"/>
                </a:solidFill>
                <a:latin typeface="Times New Roman" pitchFamily="18" charset="0"/>
                <a:cs typeface="Times New Roman" pitchFamily="18" charset="0"/>
              </a:rPr>
              <a:t>. </a:t>
            </a:r>
          </a:p>
          <a:p>
            <a:pPr>
              <a:defRPr/>
            </a:pPr>
            <a:r>
              <a:rPr lang="en-MY" sz="2200" b="1" dirty="0">
                <a:solidFill>
                  <a:srgbClr val="002060"/>
                </a:solidFill>
                <a:latin typeface="Times New Roman" pitchFamily="18" charset="0"/>
                <a:cs typeface="Times New Roman" pitchFamily="18" charset="0"/>
              </a:rPr>
              <a:t>  (vi) leukopenia with relative </a:t>
            </a:r>
            <a:r>
              <a:rPr lang="en-MY" sz="2200" b="1" dirty="0">
                <a:solidFill>
                  <a:srgbClr val="0070C0"/>
                </a:solidFill>
                <a:latin typeface="Times New Roman" pitchFamily="18" charset="0"/>
                <a:cs typeface="Times New Roman" pitchFamily="18" charset="0"/>
              </a:rPr>
              <a:t>lymphocytosis</a:t>
            </a:r>
          </a:p>
          <a:p>
            <a:pPr marL="342900" indent="-342900">
              <a:buFont typeface="Arial" pitchFamily="34" charset="0"/>
              <a:buChar char="•"/>
              <a:defRPr/>
            </a:pPr>
            <a:r>
              <a:rPr lang="en-MY" sz="2200" b="1" dirty="0">
                <a:solidFill>
                  <a:srgbClr val="002060"/>
                </a:solidFill>
                <a:latin typeface="Times New Roman" pitchFamily="18" charset="0"/>
                <a:cs typeface="Times New Roman" pitchFamily="18" charset="0"/>
              </a:rPr>
              <a:t>The</a:t>
            </a:r>
            <a:r>
              <a:rPr lang="en-MY" sz="2200" b="1" dirty="0">
                <a:solidFill>
                  <a:srgbClr val="FF0000"/>
                </a:solidFill>
                <a:latin typeface="Times New Roman" pitchFamily="18" charset="0"/>
                <a:cs typeface="Times New Roman" pitchFamily="18" charset="0"/>
              </a:rPr>
              <a:t> acute </a:t>
            </a:r>
            <a:r>
              <a:rPr lang="en-MY" sz="2200" b="1" dirty="0">
                <a:solidFill>
                  <a:srgbClr val="002060"/>
                </a:solidFill>
                <a:latin typeface="Times New Roman" pitchFamily="18" charset="0"/>
                <a:cs typeface="Times New Roman" pitchFamily="18" charset="0"/>
              </a:rPr>
              <a:t>phase </a:t>
            </a:r>
            <a:r>
              <a:rPr lang="en-MY" sz="2200" b="1" u="sng" dirty="0">
                <a:solidFill>
                  <a:srgbClr val="FF0000"/>
                </a:solidFill>
                <a:latin typeface="Times New Roman" pitchFamily="18" charset="0"/>
                <a:cs typeface="Times New Roman" pitchFamily="18" charset="0"/>
              </a:rPr>
              <a:t>subsides within 2-3 weeks</a:t>
            </a:r>
            <a:r>
              <a:rPr lang="en-MY" sz="2200" dirty="0">
                <a:solidFill>
                  <a:srgbClr val="FF0000"/>
                </a:solidFill>
                <a:latin typeface="Times New Roman" pitchFamily="18" charset="0"/>
                <a:cs typeface="Times New Roman" pitchFamily="18" charset="0"/>
              </a:rPr>
              <a:t>.</a:t>
            </a:r>
          </a:p>
          <a:p>
            <a:pPr marL="342900" indent="-342900">
              <a:buFont typeface="Arial" pitchFamily="34" charset="0"/>
              <a:buChar char="•"/>
              <a:defRPr/>
            </a:pPr>
            <a:r>
              <a:rPr lang="en-MY" sz="2200" dirty="0">
                <a:latin typeface="Times New Roman" pitchFamily="18" charset="0"/>
                <a:cs typeface="Times New Roman" pitchFamily="18" charset="0"/>
              </a:rPr>
              <a:t> If the patient is treated </a:t>
            </a:r>
            <a:r>
              <a:rPr lang="en-MY" sz="2200" b="1" dirty="0">
                <a:solidFill>
                  <a:srgbClr val="0070C0"/>
                </a:solidFill>
                <a:latin typeface="Times New Roman" pitchFamily="18" charset="0"/>
                <a:cs typeface="Times New Roman" pitchFamily="18" charset="0"/>
              </a:rPr>
              <a:t>with tetracycline</a:t>
            </a:r>
            <a:r>
              <a:rPr lang="en-MY" sz="2200" dirty="0">
                <a:latin typeface="Times New Roman" pitchFamily="18" charset="0"/>
                <a:cs typeface="Times New Roman" pitchFamily="18" charset="0"/>
              </a:rPr>
              <a:t>, the symptoms may disappear </a:t>
            </a:r>
          </a:p>
          <a:p>
            <a:pPr>
              <a:defRPr/>
            </a:pPr>
            <a:r>
              <a:rPr lang="en-MY" sz="2200" dirty="0">
                <a:latin typeface="Times New Roman" pitchFamily="18" charset="0"/>
                <a:cs typeface="Times New Roman" pitchFamily="18" charset="0"/>
              </a:rPr>
              <a:t> quickly, but the infection, being intracellular, </a:t>
            </a:r>
            <a:r>
              <a:rPr lang="en-MY" sz="2200" b="1" dirty="0">
                <a:solidFill>
                  <a:srgbClr val="FF0000"/>
                </a:solidFill>
                <a:latin typeface="Times New Roman" pitchFamily="18" charset="0"/>
                <a:cs typeface="Times New Roman" pitchFamily="18" charset="0"/>
              </a:rPr>
              <a:t>may persist </a:t>
            </a:r>
            <a:r>
              <a:rPr lang="en-MY" sz="2200" b="1" dirty="0">
                <a:solidFill>
                  <a:srgbClr val="0070C0"/>
                </a:solidFill>
                <a:latin typeface="Times New Roman" pitchFamily="18" charset="0"/>
                <a:cs typeface="Times New Roman" pitchFamily="18" charset="0"/>
              </a:rPr>
              <a:t>giving rise</a:t>
            </a:r>
          </a:p>
          <a:p>
            <a:pPr>
              <a:defRPr/>
            </a:pPr>
            <a:r>
              <a:rPr lang="en-MY" sz="2200" b="1" dirty="0">
                <a:solidFill>
                  <a:srgbClr val="0070C0"/>
                </a:solidFill>
                <a:latin typeface="Times New Roman" pitchFamily="18" charset="0"/>
                <a:cs typeface="Times New Roman" pitchFamily="18" charset="0"/>
              </a:rPr>
              <a:t>                                           to </a:t>
            </a:r>
            <a:r>
              <a:rPr lang="en-MY" sz="2200" b="1" dirty="0" err="1">
                <a:solidFill>
                  <a:srgbClr val="FF0000"/>
                </a:solidFill>
                <a:latin typeface="Times New Roman" pitchFamily="18" charset="0"/>
                <a:cs typeface="Times New Roman" pitchFamily="18" charset="0"/>
              </a:rPr>
              <a:t>subacute</a:t>
            </a:r>
            <a:r>
              <a:rPr lang="en-MY" sz="2200" b="1" dirty="0">
                <a:solidFill>
                  <a:srgbClr val="FF0000"/>
                </a:solidFill>
                <a:latin typeface="Times New Roman" pitchFamily="18" charset="0"/>
                <a:cs typeface="Times New Roman" pitchFamily="18" charset="0"/>
              </a:rPr>
              <a:t> or relapsing </a:t>
            </a:r>
            <a:r>
              <a:rPr lang="en-MY" sz="2200" b="1" dirty="0">
                <a:solidFill>
                  <a:srgbClr val="0070C0"/>
                </a:solidFill>
                <a:latin typeface="Times New Roman" pitchFamily="18" charset="0"/>
                <a:cs typeface="Times New Roman" pitchFamily="18" charset="0"/>
              </a:rPr>
              <a:t>disease.</a:t>
            </a:r>
          </a:p>
          <a:p>
            <a:pPr marL="342900" indent="-342900">
              <a:buFont typeface="Arial" pitchFamily="34" charset="0"/>
              <a:buChar char="•"/>
              <a:defRPr/>
            </a:pPr>
            <a:r>
              <a:rPr lang="en-MY" sz="2200" b="1" dirty="0">
                <a:latin typeface="Times New Roman" pitchFamily="18" charset="0"/>
                <a:cs typeface="Times New Roman" pitchFamily="18" charset="0"/>
              </a:rPr>
              <a:t>      In a few patients </a:t>
            </a:r>
            <a:r>
              <a:rPr lang="en-MY" sz="2200" b="1" dirty="0">
                <a:solidFill>
                  <a:srgbClr val="FF0000"/>
                </a:solidFill>
                <a:latin typeface="Times New Roman" pitchFamily="18" charset="0"/>
                <a:cs typeface="Times New Roman" pitchFamily="18" charset="0"/>
              </a:rPr>
              <a:t>(up to 20%), </a:t>
            </a:r>
            <a:r>
              <a:rPr lang="en-MY" sz="2200" b="1" dirty="0">
                <a:latin typeface="Times New Roman" pitchFamily="18" charset="0"/>
                <a:cs typeface="Times New Roman" pitchFamily="18" charset="0"/>
              </a:rPr>
              <a:t>symptoms </a:t>
            </a:r>
            <a:endParaRPr lang="en-MY" sz="2200" b="1" dirty="0">
              <a:solidFill>
                <a:srgbClr val="FF0000"/>
              </a:solidFill>
              <a:latin typeface="Times New Roman" pitchFamily="18" charset="0"/>
              <a:cs typeface="Times New Roman" pitchFamily="18" charset="0"/>
            </a:endParaRPr>
          </a:p>
          <a:p>
            <a:pPr>
              <a:defRPr/>
            </a:pPr>
            <a:r>
              <a:rPr lang="en-MY" sz="2200" b="1" dirty="0">
                <a:solidFill>
                  <a:srgbClr val="FF0000"/>
                </a:solidFill>
                <a:latin typeface="Times New Roman" pitchFamily="18" charset="0"/>
                <a:cs typeface="Times New Roman" pitchFamily="18" charset="0"/>
              </a:rPr>
              <a:t>                               </a:t>
            </a:r>
            <a:r>
              <a:rPr lang="en-MY" sz="2200" b="1" dirty="0">
                <a:latin typeface="Times New Roman" pitchFamily="18" charset="0"/>
                <a:cs typeface="Times New Roman" pitchFamily="18" charset="0"/>
              </a:rPr>
              <a:t> for prolonged periods. </a:t>
            </a:r>
          </a:p>
        </p:txBody>
      </p:sp>
      <p:pic>
        <p:nvPicPr>
          <p:cNvPr id="46087" name="Picture 4" descr="http://www.who.int/zoonoses/diseases/Brucellosi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0488" y="-7938"/>
            <a:ext cx="1368425"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33125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28C54BB5-CB34-423A-9AF8-8820CDB2D778}" type="slidenum">
              <a:rPr lang="ar-SA" smtClean="0"/>
              <a:pPr eaLnBrk="1" hangingPunct="1"/>
              <a:t>22</a:t>
            </a:fld>
            <a:endParaRPr lang="en-US" smtClean="0"/>
          </a:p>
        </p:txBody>
      </p:sp>
      <p:sp>
        <p:nvSpPr>
          <p:cNvPr id="48131" name="Rectangle 2"/>
          <p:cNvSpPr>
            <a:spLocks noChangeArrowheads="1"/>
          </p:cNvSpPr>
          <p:nvPr/>
        </p:nvSpPr>
        <p:spPr bwMode="auto">
          <a:xfrm>
            <a:off x="-252413" y="-26988"/>
            <a:ext cx="9504363" cy="523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800" b="1">
                <a:latin typeface="Garamond" pitchFamily="18" charset="0"/>
                <a:cs typeface="Times New Roman" pitchFamily="18" charset="0"/>
              </a:rPr>
              <a:t>       </a:t>
            </a:r>
            <a:endParaRPr lang="en-MY" sz="2800">
              <a:solidFill>
                <a:srgbClr val="FFC000"/>
              </a:solidFill>
              <a:latin typeface="Garamond" pitchFamily="18" charset="0"/>
              <a:cs typeface="Times New Roman" pitchFamily="18" charset="0"/>
            </a:endParaRPr>
          </a:p>
        </p:txBody>
      </p:sp>
      <p:sp>
        <p:nvSpPr>
          <p:cNvPr id="4" name="Rectangle 3"/>
          <p:cNvSpPr/>
          <p:nvPr/>
        </p:nvSpPr>
        <p:spPr>
          <a:xfrm>
            <a:off x="-261937" y="404813"/>
            <a:ext cx="9513888" cy="3400931"/>
          </a:xfrm>
          <a:prstGeom prst="rect">
            <a:avLst/>
          </a:prstGeom>
        </p:spPr>
        <p:txBody>
          <a:bodyPr wrap="square">
            <a:spAutoFit/>
          </a:bodyPr>
          <a:lstStyle/>
          <a:p>
            <a:pPr>
              <a:defRPr/>
            </a:pPr>
            <a:r>
              <a:rPr lang="en-MY" sz="2200" b="1" i="1" dirty="0">
                <a:solidFill>
                  <a:srgbClr val="FF0000"/>
                </a:solidFill>
                <a:latin typeface="Times New Roman" pitchFamily="18" charset="0"/>
                <a:cs typeface="Times New Roman" pitchFamily="18" charset="0"/>
              </a:rPr>
              <a:t>  </a:t>
            </a:r>
            <a:r>
              <a:rPr lang="en-MY" sz="2200" b="1" i="1" dirty="0" smtClean="0">
                <a:solidFill>
                  <a:srgbClr val="FF0000"/>
                </a:solidFill>
                <a:latin typeface="Times New Roman" pitchFamily="18" charset="0"/>
                <a:cs typeface="Times New Roman" pitchFamily="18" charset="0"/>
              </a:rPr>
              <a:t>                I. In </a:t>
            </a:r>
            <a:r>
              <a:rPr lang="en-MY" sz="2200" b="1" i="1" dirty="0">
                <a:solidFill>
                  <a:srgbClr val="FF0000"/>
                </a:solidFill>
                <a:latin typeface="Times New Roman" pitchFamily="18" charset="0"/>
                <a:cs typeface="Times New Roman" pitchFamily="18" charset="0"/>
              </a:rPr>
              <a:t>The Animals</a:t>
            </a:r>
          </a:p>
          <a:p>
            <a:pPr marL="457200" indent="-457200">
              <a:buFont typeface="Wingdings" pitchFamily="2" charset="2"/>
              <a:buChar char="ü"/>
              <a:defRPr/>
            </a:pPr>
            <a:r>
              <a:rPr lang="en-MY" sz="2200" dirty="0">
                <a:latin typeface="Times New Roman" pitchFamily="18" charset="0"/>
                <a:cs typeface="Times New Roman" pitchFamily="18" charset="0"/>
              </a:rPr>
              <a:t>The most rational approach </a:t>
            </a:r>
            <a:r>
              <a:rPr lang="en-MY" sz="2200" b="1" dirty="0">
                <a:latin typeface="Times New Roman" pitchFamily="18" charset="0"/>
                <a:cs typeface="Times New Roman" pitchFamily="18" charset="0"/>
              </a:rPr>
              <a:t>for </a:t>
            </a:r>
            <a:r>
              <a:rPr lang="en-MY" sz="2200" b="1" dirty="0">
                <a:solidFill>
                  <a:srgbClr val="0070C0"/>
                </a:solidFill>
                <a:latin typeface="Times New Roman" pitchFamily="18" charset="0"/>
                <a:cs typeface="Times New Roman" pitchFamily="18" charset="0"/>
              </a:rPr>
              <a:t>preventing human brucellosis</a:t>
            </a:r>
          </a:p>
          <a:p>
            <a:pPr marL="457200" indent="-457200" algn="ctr">
              <a:buFont typeface="Wingdings" pitchFamily="2" charset="2"/>
              <a:buChar char="ü"/>
              <a:defRPr/>
            </a:pPr>
            <a:r>
              <a:rPr lang="en-MY" sz="2200" b="1" dirty="0">
                <a:solidFill>
                  <a:srgbClr val="0070C0"/>
                </a:solidFill>
                <a:latin typeface="Times New Roman" pitchFamily="18" charset="0"/>
                <a:cs typeface="Times New Roman" pitchFamily="18" charset="0"/>
              </a:rPr>
              <a:t> </a:t>
            </a:r>
            <a:r>
              <a:rPr lang="en-MY" sz="2200" dirty="0">
                <a:latin typeface="Times New Roman" pitchFamily="18" charset="0"/>
                <a:cs typeface="Times New Roman" pitchFamily="18" charset="0"/>
              </a:rPr>
              <a:t>is the </a:t>
            </a:r>
            <a:r>
              <a:rPr lang="en-MY" sz="2200" b="1" dirty="0">
                <a:solidFill>
                  <a:srgbClr val="FF0000"/>
                </a:solidFill>
                <a:latin typeface="Times New Roman" pitchFamily="18" charset="0"/>
                <a:cs typeface="Times New Roman" pitchFamily="18" charset="0"/>
              </a:rPr>
              <a:t>control</a:t>
            </a:r>
            <a:r>
              <a:rPr lang="en-MY" sz="2200" b="1" dirty="0">
                <a:latin typeface="Times New Roman" pitchFamily="18" charset="0"/>
                <a:cs typeface="Times New Roman" pitchFamily="18" charset="0"/>
              </a:rPr>
              <a:t> and </a:t>
            </a:r>
            <a:r>
              <a:rPr lang="en-MY" sz="2200" b="1" dirty="0">
                <a:solidFill>
                  <a:srgbClr val="FF0000"/>
                </a:solidFill>
                <a:latin typeface="Times New Roman" pitchFamily="18" charset="0"/>
                <a:cs typeface="Times New Roman" pitchFamily="18" charset="0"/>
              </a:rPr>
              <a:t>eradication</a:t>
            </a:r>
            <a:r>
              <a:rPr lang="en-MY" sz="2200" b="1" dirty="0">
                <a:latin typeface="Times New Roman" pitchFamily="18" charset="0"/>
                <a:cs typeface="Times New Roman" pitchFamily="18" charset="0"/>
              </a:rPr>
              <a:t> of the infection </a:t>
            </a:r>
            <a:r>
              <a:rPr lang="en-MY" sz="2200" b="1" dirty="0">
                <a:solidFill>
                  <a:srgbClr val="FF0000"/>
                </a:solidFill>
                <a:latin typeface="Times New Roman" pitchFamily="18" charset="0"/>
                <a:cs typeface="Times New Roman" pitchFamily="18" charset="0"/>
              </a:rPr>
              <a:t>from animal </a:t>
            </a:r>
            <a:r>
              <a:rPr lang="en-MY" sz="2200" b="1" dirty="0" smtClean="0">
                <a:solidFill>
                  <a:srgbClr val="FF0000"/>
                </a:solidFill>
                <a:latin typeface="Times New Roman" pitchFamily="18" charset="0"/>
                <a:cs typeface="Times New Roman" pitchFamily="18" charset="0"/>
              </a:rPr>
              <a:t>reservoirs</a:t>
            </a:r>
          </a:p>
          <a:p>
            <a:pPr marL="342900" indent="-342900" algn="ctr">
              <a:buFont typeface="Wingdings" pitchFamily="2" charset="2"/>
              <a:buChar char="v"/>
              <a:defRPr/>
            </a:pPr>
            <a:r>
              <a:rPr lang="en-MY" sz="2200" b="1" dirty="0" smtClean="0">
                <a:solidFill>
                  <a:srgbClr val="C00000"/>
                </a:solidFill>
                <a:latin typeface="Times New Roman" pitchFamily="18" charset="0"/>
                <a:cs typeface="Times New Roman" pitchFamily="18" charset="0"/>
              </a:rPr>
              <a:t>which</a:t>
            </a:r>
            <a:r>
              <a:rPr lang="en-MY" sz="2200" dirty="0" smtClean="0">
                <a:latin typeface="Times New Roman" pitchFamily="18" charset="0"/>
                <a:cs typeface="Times New Roman" pitchFamily="18" charset="0"/>
              </a:rPr>
              <a:t> </a:t>
            </a:r>
            <a:r>
              <a:rPr lang="en-MY" sz="2200" dirty="0">
                <a:latin typeface="Times New Roman" pitchFamily="18" charset="0"/>
                <a:cs typeface="Times New Roman" pitchFamily="18" charset="0"/>
              </a:rPr>
              <a:t>is </a:t>
            </a:r>
            <a:r>
              <a:rPr lang="en-MY" sz="2200" b="1" dirty="0">
                <a:latin typeface="Times New Roman" pitchFamily="18" charset="0"/>
                <a:cs typeface="Times New Roman" pitchFamily="18" charset="0"/>
              </a:rPr>
              <a:t>based on the combination of the  </a:t>
            </a:r>
            <a:r>
              <a:rPr lang="en-MY" sz="2200" b="1" dirty="0" smtClean="0">
                <a:latin typeface="Times New Roman" pitchFamily="18" charset="0"/>
                <a:cs typeface="Times New Roman" pitchFamily="18" charset="0"/>
              </a:rPr>
              <a:t>following </a:t>
            </a:r>
            <a:r>
              <a:rPr lang="en-MY" sz="2200" b="1" dirty="0">
                <a:latin typeface="Times New Roman" pitchFamily="18" charset="0"/>
                <a:cs typeface="Times New Roman" pitchFamily="18" charset="0"/>
              </a:rPr>
              <a:t>measures : </a:t>
            </a:r>
          </a:p>
          <a:p>
            <a:pPr>
              <a:defRPr/>
            </a:pPr>
            <a:r>
              <a:rPr lang="en-MY" sz="2200" b="1" i="1" dirty="0">
                <a:solidFill>
                  <a:srgbClr val="FF0000"/>
                </a:solidFill>
                <a:latin typeface="Times New Roman" pitchFamily="18" charset="0"/>
                <a:cs typeface="Times New Roman" pitchFamily="18" charset="0"/>
              </a:rPr>
              <a:t>          (a)Test and slaughter : </a:t>
            </a:r>
          </a:p>
          <a:p>
            <a:pPr marL="457200" indent="-457200">
              <a:buFont typeface="Wingdings" pitchFamily="2" charset="2"/>
              <a:buChar char="v"/>
              <a:defRPr/>
            </a:pPr>
            <a:r>
              <a:rPr lang="en-MY" sz="2100" b="1" dirty="0">
                <a:solidFill>
                  <a:srgbClr val="FF0000"/>
                </a:solidFill>
                <a:latin typeface="Times New Roman" pitchFamily="18" charset="0"/>
                <a:cs typeface="Times New Roman" pitchFamily="18" charset="0"/>
              </a:rPr>
              <a:t>Case finding </a:t>
            </a:r>
            <a:r>
              <a:rPr lang="en-MY" sz="2100" b="1" dirty="0">
                <a:latin typeface="Times New Roman" pitchFamily="18" charset="0"/>
                <a:cs typeface="Times New Roman" pitchFamily="18" charset="0"/>
              </a:rPr>
              <a:t>is done by mass surveys. </a:t>
            </a:r>
          </a:p>
          <a:p>
            <a:pPr marL="342900" indent="-342900">
              <a:buFont typeface="Wingdings" pitchFamily="2" charset="2"/>
              <a:buChar char="ü"/>
              <a:defRPr/>
            </a:pPr>
            <a:r>
              <a:rPr lang="en-MY" sz="2100" b="1" dirty="0">
                <a:solidFill>
                  <a:srgbClr val="0070C0"/>
                </a:solidFill>
                <a:latin typeface="Times New Roman" pitchFamily="18" charset="0"/>
                <a:cs typeface="Times New Roman" pitchFamily="18" charset="0"/>
              </a:rPr>
              <a:t>  Skin</a:t>
            </a:r>
            <a:r>
              <a:rPr lang="en-MY" sz="2100" b="1" dirty="0">
                <a:latin typeface="Times New Roman" pitchFamily="18" charset="0"/>
                <a:cs typeface="Times New Roman" pitchFamily="18" charset="0"/>
              </a:rPr>
              <a:t> tests are available</a:t>
            </a:r>
            <a:r>
              <a:rPr lang="en-MY" sz="2100" dirty="0">
                <a:latin typeface="Times New Roman" pitchFamily="18" charset="0"/>
                <a:cs typeface="Times New Roman" pitchFamily="18" charset="0"/>
              </a:rPr>
              <a:t>. </a:t>
            </a:r>
          </a:p>
          <a:p>
            <a:pPr marL="342900" indent="-342900">
              <a:buFont typeface="Wingdings" pitchFamily="2" charset="2"/>
              <a:buChar char="ü"/>
              <a:defRPr/>
            </a:pPr>
            <a:r>
              <a:rPr lang="en-MY" sz="2100" b="1" dirty="0">
                <a:latin typeface="Times New Roman" pitchFamily="18" charset="0"/>
                <a:cs typeface="Times New Roman" pitchFamily="18" charset="0"/>
              </a:rPr>
              <a:t> The complement fixation test is also </a:t>
            </a:r>
            <a:r>
              <a:rPr lang="en-MY" sz="2100" dirty="0">
                <a:latin typeface="Times New Roman" pitchFamily="18" charset="0"/>
                <a:cs typeface="Times New Roman" pitchFamily="18" charset="0"/>
              </a:rPr>
              <a:t>recommended. </a:t>
            </a:r>
          </a:p>
          <a:p>
            <a:pPr marL="342900" indent="-342900" algn="ctr">
              <a:buFont typeface="Wingdings" pitchFamily="2" charset="2"/>
              <a:buChar char="ü"/>
              <a:defRPr/>
            </a:pPr>
            <a:r>
              <a:rPr lang="en-MY" sz="2100" b="1" dirty="0">
                <a:latin typeface="Times New Roman" pitchFamily="18" charset="0"/>
                <a:cs typeface="Times New Roman" pitchFamily="18" charset="0"/>
              </a:rPr>
              <a:t>Infected animals </a:t>
            </a:r>
            <a:r>
              <a:rPr lang="en-MY" sz="2100" dirty="0">
                <a:latin typeface="Times New Roman" pitchFamily="18" charset="0"/>
                <a:cs typeface="Times New Roman" pitchFamily="18" charset="0"/>
              </a:rPr>
              <a:t>are </a:t>
            </a:r>
            <a:r>
              <a:rPr lang="en-MY" sz="2100" b="1" dirty="0">
                <a:solidFill>
                  <a:srgbClr val="FF0000"/>
                </a:solidFill>
                <a:latin typeface="Times New Roman" pitchFamily="18" charset="0"/>
                <a:cs typeface="Times New Roman" pitchFamily="18" charset="0"/>
              </a:rPr>
              <a:t>slaughtered</a:t>
            </a:r>
            <a:r>
              <a:rPr lang="en-MY" sz="2100" b="1" dirty="0">
                <a:latin typeface="Times New Roman" pitchFamily="18" charset="0"/>
                <a:cs typeface="Times New Roman" pitchFamily="18" charset="0"/>
              </a:rPr>
              <a:t>,</a:t>
            </a:r>
            <a:r>
              <a:rPr lang="en-MY" sz="2100" dirty="0">
                <a:latin typeface="Times New Roman" pitchFamily="18" charset="0"/>
                <a:cs typeface="Times New Roman" pitchFamily="18" charset="0"/>
              </a:rPr>
              <a:t> with </a:t>
            </a:r>
            <a:r>
              <a:rPr lang="en-MY" sz="2100" b="1" dirty="0">
                <a:solidFill>
                  <a:srgbClr val="FF0000"/>
                </a:solidFill>
                <a:latin typeface="Times New Roman" pitchFamily="18" charset="0"/>
                <a:cs typeface="Times New Roman" pitchFamily="18" charset="0"/>
              </a:rPr>
              <a:t>full compensation </a:t>
            </a:r>
            <a:r>
              <a:rPr lang="en-MY" sz="2100" b="1" dirty="0">
                <a:latin typeface="Times New Roman" pitchFamily="18" charset="0"/>
                <a:cs typeface="Times New Roman" pitchFamily="18" charset="0"/>
              </a:rPr>
              <a:t>paid to farmers.</a:t>
            </a:r>
          </a:p>
          <a:p>
            <a:pPr marL="457200" indent="-457200">
              <a:buFont typeface="Wingdings" pitchFamily="2" charset="2"/>
              <a:buChar char="v"/>
              <a:defRPr/>
            </a:pPr>
            <a:r>
              <a:rPr lang="en-MY" sz="2100" dirty="0">
                <a:latin typeface="Times New Roman" pitchFamily="18" charset="0"/>
                <a:cs typeface="Times New Roman" pitchFamily="18" charset="0"/>
              </a:rPr>
              <a:t> </a:t>
            </a:r>
            <a:r>
              <a:rPr lang="en-MY" sz="2100" b="1" i="1" dirty="0">
                <a:latin typeface="Times New Roman" pitchFamily="18" charset="0"/>
                <a:cs typeface="Times New Roman" pitchFamily="18" charset="0"/>
              </a:rPr>
              <a:t>This is </a:t>
            </a:r>
            <a:r>
              <a:rPr lang="en-MY" sz="2100" b="1" i="1" dirty="0">
                <a:solidFill>
                  <a:schemeClr val="tx2">
                    <a:lumMod val="75000"/>
                  </a:schemeClr>
                </a:solidFill>
                <a:latin typeface="Times New Roman" pitchFamily="18" charset="0"/>
                <a:cs typeface="Times New Roman" pitchFamily="18" charset="0"/>
              </a:rPr>
              <a:t>the only satisfactory solution aimed </a:t>
            </a:r>
            <a:r>
              <a:rPr lang="en-MY" sz="2100" b="1" i="1" dirty="0">
                <a:latin typeface="Times New Roman" pitchFamily="18" charset="0"/>
                <a:cs typeface="Times New Roman" pitchFamily="18" charset="0"/>
              </a:rPr>
              <a:t>at eradication of the disease</a:t>
            </a:r>
            <a:r>
              <a:rPr lang="en-MY" sz="2100" b="1" i="1" dirty="0">
                <a:solidFill>
                  <a:srgbClr val="9900FF"/>
                </a:solidFill>
                <a:latin typeface="Times New Roman" pitchFamily="18" charset="0"/>
                <a:cs typeface="Times New Roman" pitchFamily="18" charset="0"/>
              </a:rPr>
              <a:t>. </a:t>
            </a:r>
          </a:p>
        </p:txBody>
      </p:sp>
      <p:sp>
        <p:nvSpPr>
          <p:cNvPr id="48133" name="Rectangle 4"/>
          <p:cNvSpPr>
            <a:spLocks noChangeArrowheads="1"/>
          </p:cNvSpPr>
          <p:nvPr/>
        </p:nvSpPr>
        <p:spPr bwMode="auto">
          <a:xfrm>
            <a:off x="1908175" y="-26988"/>
            <a:ext cx="4248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400" b="1" dirty="0">
                <a:solidFill>
                  <a:srgbClr val="C00000"/>
                </a:solidFill>
                <a:latin typeface="Times New Roman" pitchFamily="18" charset="0"/>
                <a:cs typeface="Times New Roman" pitchFamily="18" charset="0"/>
              </a:rPr>
              <a:t>Control of Brucellosis</a:t>
            </a:r>
          </a:p>
        </p:txBody>
      </p:sp>
      <p:sp>
        <p:nvSpPr>
          <p:cNvPr id="6" name="Right Arrow 5"/>
          <p:cNvSpPr/>
          <p:nvPr/>
        </p:nvSpPr>
        <p:spPr>
          <a:xfrm>
            <a:off x="6011863" y="6378575"/>
            <a:ext cx="2519362"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MY" dirty="0">
                <a:latin typeface="Times New Roman" pitchFamily="18" charset="0"/>
                <a:cs typeface="Times New Roman" pitchFamily="18" charset="0"/>
              </a:rPr>
              <a:t>Control in the animals</a:t>
            </a:r>
            <a:endParaRPr lang="en-MY" dirty="0"/>
          </a:p>
        </p:txBody>
      </p:sp>
      <p:sp>
        <p:nvSpPr>
          <p:cNvPr id="2" name="Rectangle 1"/>
          <p:cNvSpPr/>
          <p:nvPr/>
        </p:nvSpPr>
        <p:spPr>
          <a:xfrm>
            <a:off x="-180528" y="3760788"/>
            <a:ext cx="9432479" cy="2477601"/>
          </a:xfrm>
          <a:prstGeom prst="rect">
            <a:avLst/>
          </a:prstGeom>
        </p:spPr>
        <p:txBody>
          <a:bodyPr wrap="square">
            <a:spAutoFit/>
          </a:bodyPr>
          <a:lstStyle/>
          <a:p>
            <a:pPr>
              <a:defRPr/>
            </a:pPr>
            <a:r>
              <a:rPr lang="en-MY" b="1" i="1" dirty="0">
                <a:solidFill>
                  <a:srgbClr val="FF0000"/>
                </a:solidFill>
                <a:latin typeface="Times New Roman" pitchFamily="18" charset="0"/>
                <a:cs typeface="Times New Roman" pitchFamily="18" charset="0"/>
              </a:rPr>
              <a:t>            </a:t>
            </a:r>
            <a:r>
              <a:rPr lang="en-MY" sz="2400" b="1" i="1" dirty="0">
                <a:solidFill>
                  <a:srgbClr val="FF0000"/>
                </a:solidFill>
                <a:latin typeface="Times New Roman" pitchFamily="18" charset="0"/>
                <a:cs typeface="Times New Roman" pitchFamily="18" charset="0"/>
              </a:rPr>
              <a:t>(b) Vaccination</a:t>
            </a:r>
            <a:r>
              <a:rPr lang="en-MY" sz="2200" b="1" i="1" dirty="0">
                <a:solidFill>
                  <a:srgbClr val="FF0000"/>
                </a:solidFill>
                <a:latin typeface="Times New Roman" pitchFamily="18" charset="0"/>
                <a:cs typeface="Times New Roman" pitchFamily="18" charset="0"/>
              </a:rPr>
              <a:t>: </a:t>
            </a:r>
          </a:p>
          <a:p>
            <a:pPr marL="342900" indent="-342900">
              <a:buFont typeface="Wingdings" pitchFamily="2" charset="2"/>
              <a:buChar char="Ø"/>
              <a:defRPr/>
            </a:pPr>
            <a:r>
              <a:rPr lang="en-MY" sz="2200" b="1" dirty="0">
                <a:latin typeface="Times New Roman" pitchFamily="18" charset="0"/>
                <a:cs typeface="Times New Roman" pitchFamily="18" charset="0"/>
              </a:rPr>
              <a:t>Vaccine of </a:t>
            </a:r>
            <a:r>
              <a:rPr lang="en-MY" sz="2200" b="1" i="1" dirty="0">
                <a:latin typeface="Times New Roman" pitchFamily="18" charset="0"/>
                <a:cs typeface="Times New Roman" pitchFamily="18" charset="0"/>
              </a:rPr>
              <a:t>B. </a:t>
            </a:r>
            <a:r>
              <a:rPr lang="en-MY" sz="2200" b="1" i="1" dirty="0" err="1">
                <a:latin typeface="Times New Roman" pitchFamily="18" charset="0"/>
                <a:cs typeface="Times New Roman" pitchFamily="18" charset="0"/>
              </a:rPr>
              <a:t>abortus</a:t>
            </a:r>
            <a:r>
              <a:rPr lang="en-MY" sz="2200" b="1" i="1" dirty="0">
                <a:latin typeface="Times New Roman" pitchFamily="18" charset="0"/>
                <a:cs typeface="Times New Roman" pitchFamily="18" charset="0"/>
              </a:rPr>
              <a:t>  </a:t>
            </a:r>
            <a:r>
              <a:rPr lang="en-MY" sz="2200" b="1" dirty="0">
                <a:solidFill>
                  <a:srgbClr val="FF0000"/>
                </a:solidFill>
                <a:latin typeface="Times New Roman" pitchFamily="18" charset="0"/>
                <a:cs typeface="Times New Roman" pitchFamily="18" charset="0"/>
              </a:rPr>
              <a:t>strain 19 </a:t>
            </a:r>
            <a:r>
              <a:rPr lang="en-MY" sz="2200" b="1" i="1" dirty="0">
                <a:solidFill>
                  <a:srgbClr val="FF0000"/>
                </a:solidFill>
                <a:latin typeface="Times New Roman" pitchFamily="18" charset="0"/>
                <a:cs typeface="Times New Roman" pitchFamily="18" charset="0"/>
              </a:rPr>
              <a:t>is </a:t>
            </a:r>
            <a:r>
              <a:rPr lang="en-MY" sz="2200" i="1" dirty="0">
                <a:latin typeface="Times New Roman" pitchFamily="18" charset="0"/>
                <a:cs typeface="Times New Roman" pitchFamily="18" charset="0"/>
              </a:rPr>
              <a:t>commonly used for young animals.</a:t>
            </a:r>
          </a:p>
          <a:p>
            <a:pPr marL="342900" indent="-342900">
              <a:buFont typeface="Wingdings" pitchFamily="2" charset="2"/>
              <a:buChar char="Ø"/>
              <a:defRPr/>
            </a:pPr>
            <a:r>
              <a:rPr lang="en-MY" sz="2200" dirty="0">
                <a:latin typeface="Times New Roman" pitchFamily="18" charset="0"/>
                <a:cs typeface="Times New Roman" pitchFamily="18" charset="0"/>
              </a:rPr>
              <a:t> A </a:t>
            </a:r>
            <a:r>
              <a:rPr lang="en-MY" sz="2200" b="1" dirty="0">
                <a:solidFill>
                  <a:srgbClr val="0070C0"/>
                </a:solidFill>
                <a:latin typeface="Times New Roman" pitchFamily="18" charset="0"/>
                <a:cs typeface="Times New Roman" pitchFamily="18" charset="0"/>
              </a:rPr>
              <a:t>compulsory </a:t>
            </a:r>
            <a:r>
              <a:rPr lang="en-MY" sz="2200" b="1" dirty="0">
                <a:solidFill>
                  <a:srgbClr val="FF0000"/>
                </a:solidFill>
                <a:latin typeface="Times New Roman" pitchFamily="18" charset="0"/>
                <a:cs typeface="Times New Roman" pitchFamily="18" charset="0"/>
              </a:rPr>
              <a:t>vaccination</a:t>
            </a:r>
            <a:r>
              <a:rPr lang="en-MY" sz="2200" b="1" dirty="0">
                <a:solidFill>
                  <a:srgbClr val="0070C0"/>
                </a:solidFill>
                <a:latin typeface="Times New Roman" pitchFamily="18" charset="0"/>
                <a:cs typeface="Times New Roman" pitchFamily="18" charset="0"/>
              </a:rPr>
              <a:t> </a:t>
            </a:r>
            <a:r>
              <a:rPr lang="en-MY" sz="2200" dirty="0">
                <a:latin typeface="Times New Roman" pitchFamily="18" charset="0"/>
                <a:cs typeface="Times New Roman" pitchFamily="18" charset="0"/>
              </a:rPr>
              <a:t>programme </a:t>
            </a:r>
            <a:r>
              <a:rPr lang="en-MY" sz="2200" b="1" dirty="0">
                <a:latin typeface="Times New Roman" pitchFamily="18" charset="0"/>
                <a:cs typeface="Times New Roman" pitchFamily="18" charset="0"/>
              </a:rPr>
              <a:t>for all </a:t>
            </a:r>
            <a:r>
              <a:rPr lang="en-MY" sz="2100" b="1" dirty="0">
                <a:latin typeface="Times New Roman" pitchFamily="18" charset="0"/>
                <a:cs typeface="Times New Roman" pitchFamily="18" charset="0"/>
              </a:rPr>
              <a:t>heifers in </a:t>
            </a:r>
            <a:r>
              <a:rPr lang="en-MY" sz="2100" dirty="0" smtClean="0">
                <a:latin typeface="Times New Roman" pitchFamily="18" charset="0"/>
                <a:cs typeface="Times New Roman" pitchFamily="18" charset="0"/>
              </a:rPr>
              <a:t> </a:t>
            </a:r>
            <a:r>
              <a:rPr lang="en-MY" sz="2100" dirty="0">
                <a:latin typeface="Times New Roman" pitchFamily="18" charset="0"/>
                <a:cs typeface="Times New Roman" pitchFamily="18" charset="0"/>
              </a:rPr>
              <a:t>a given </a:t>
            </a:r>
            <a:r>
              <a:rPr lang="en-MY" sz="2100" dirty="0" smtClean="0">
                <a:latin typeface="Times New Roman" pitchFamily="18" charset="0"/>
                <a:cs typeface="Times New Roman" pitchFamily="18" charset="0"/>
              </a:rPr>
              <a:t>community</a:t>
            </a:r>
          </a:p>
          <a:p>
            <a:pPr marL="342900" indent="-342900">
              <a:buFont typeface="Wingdings" pitchFamily="2" charset="2"/>
              <a:buChar char="Ø"/>
              <a:defRPr/>
            </a:pPr>
            <a:r>
              <a:rPr lang="en-MY" sz="2200" dirty="0" smtClean="0">
                <a:latin typeface="Times New Roman" pitchFamily="18" charset="0"/>
                <a:cs typeface="Times New Roman" pitchFamily="18" charset="0"/>
              </a:rPr>
              <a:t> </a:t>
            </a:r>
            <a:r>
              <a:rPr lang="en-MY" sz="2200" dirty="0">
                <a:solidFill>
                  <a:srgbClr val="0070C0"/>
                </a:solidFill>
                <a:latin typeface="Times New Roman" pitchFamily="18" charset="0"/>
                <a:cs typeface="Times New Roman" pitchFamily="18" charset="0"/>
              </a:rPr>
              <a:t>on </a:t>
            </a:r>
            <a:r>
              <a:rPr lang="en-MY" sz="2200" b="1" dirty="0">
                <a:solidFill>
                  <a:srgbClr val="0070C0"/>
                </a:solidFill>
                <a:latin typeface="Times New Roman" pitchFamily="18" charset="0"/>
                <a:cs typeface="Times New Roman" pitchFamily="18" charset="0"/>
              </a:rPr>
              <a:t>a </a:t>
            </a:r>
            <a:r>
              <a:rPr lang="en-MY" sz="2200" b="1" dirty="0">
                <a:solidFill>
                  <a:srgbClr val="FF0000"/>
                </a:solidFill>
                <a:latin typeface="Times New Roman" pitchFamily="18" charset="0"/>
                <a:cs typeface="Times New Roman" pitchFamily="18" charset="0"/>
              </a:rPr>
              <a:t>yearly basis </a:t>
            </a:r>
            <a:r>
              <a:rPr lang="en-MY" sz="2200" dirty="0">
                <a:latin typeface="Times New Roman" pitchFamily="18" charset="0"/>
                <a:cs typeface="Times New Roman" pitchFamily="18" charset="0"/>
              </a:rPr>
              <a:t>can considerably </a:t>
            </a:r>
            <a:r>
              <a:rPr lang="en-MY" sz="2200" b="1" dirty="0" smtClean="0">
                <a:latin typeface="Times New Roman" pitchFamily="18" charset="0"/>
                <a:cs typeface="Times New Roman" pitchFamily="18" charset="0"/>
              </a:rPr>
              <a:t> </a:t>
            </a:r>
            <a:r>
              <a:rPr lang="en-MY" sz="2200" b="1" dirty="0">
                <a:solidFill>
                  <a:srgbClr val="FF0000"/>
                </a:solidFill>
                <a:latin typeface="Times New Roman" pitchFamily="18" charset="0"/>
                <a:cs typeface="Times New Roman" pitchFamily="18" charset="0"/>
              </a:rPr>
              <a:t>reduce </a:t>
            </a:r>
            <a:r>
              <a:rPr lang="en-MY" sz="2200" b="1" dirty="0">
                <a:latin typeface="Times New Roman" pitchFamily="18" charset="0"/>
                <a:cs typeface="Times New Roman" pitchFamily="18" charset="0"/>
              </a:rPr>
              <a:t>the rate </a:t>
            </a:r>
            <a:r>
              <a:rPr lang="en-MY" sz="2200" dirty="0">
                <a:latin typeface="Times New Roman" pitchFamily="18" charset="0"/>
                <a:cs typeface="Times New Roman" pitchFamily="18" charset="0"/>
              </a:rPr>
              <a:t>of infection.</a:t>
            </a:r>
          </a:p>
          <a:p>
            <a:pPr marL="342900" indent="-342900">
              <a:buFont typeface="Wingdings" pitchFamily="2" charset="2"/>
              <a:buChar char="Ø"/>
              <a:defRPr/>
            </a:pPr>
            <a:r>
              <a:rPr lang="en-MY" sz="2100" b="1" dirty="0">
                <a:solidFill>
                  <a:srgbClr val="002060"/>
                </a:solidFill>
                <a:latin typeface="Times New Roman" pitchFamily="18" charset="0"/>
                <a:cs typeface="Times New Roman" pitchFamily="18" charset="0"/>
              </a:rPr>
              <a:t>Systematic vaccination for a period of 7 to 10 years may eliminate the disease. </a:t>
            </a:r>
          </a:p>
          <a:p>
            <a:pPr marL="457200" indent="-457200">
              <a:buFont typeface="Wingdings" pitchFamily="2" charset="2"/>
              <a:buChar char="v"/>
              <a:defRPr/>
            </a:pPr>
            <a:r>
              <a:rPr lang="en-MY" sz="2200" b="1" dirty="0">
                <a:latin typeface="Times New Roman" pitchFamily="18" charset="0"/>
                <a:cs typeface="Times New Roman" pitchFamily="18" charset="0"/>
              </a:rPr>
              <a:t>Control of the infection caused by </a:t>
            </a:r>
            <a:r>
              <a:rPr lang="en-MY" sz="2200" b="1" i="1" dirty="0">
                <a:solidFill>
                  <a:srgbClr val="FF0000"/>
                </a:solidFill>
                <a:latin typeface="Times New Roman" pitchFamily="18" charset="0"/>
                <a:cs typeface="Times New Roman" pitchFamily="18" charset="0"/>
              </a:rPr>
              <a:t>B. </a:t>
            </a:r>
            <a:r>
              <a:rPr lang="en-MY" sz="2200" b="1" i="1" dirty="0" err="1">
                <a:solidFill>
                  <a:srgbClr val="FF0000"/>
                </a:solidFill>
                <a:latin typeface="Times New Roman" pitchFamily="18" charset="0"/>
                <a:cs typeface="Times New Roman" pitchFamily="18" charset="0"/>
              </a:rPr>
              <a:t>melitensis</a:t>
            </a:r>
            <a:r>
              <a:rPr lang="en-MY" sz="2200" b="1" i="1" dirty="0">
                <a:solidFill>
                  <a:srgbClr val="FF0000"/>
                </a:solidFill>
                <a:latin typeface="Times New Roman" pitchFamily="18" charset="0"/>
                <a:cs typeface="Times New Roman" pitchFamily="18" charset="0"/>
              </a:rPr>
              <a:t> </a:t>
            </a:r>
            <a:r>
              <a:rPr lang="en-MY" sz="2200" b="1" dirty="0" smtClean="0">
                <a:latin typeface="Times New Roman" pitchFamily="18" charset="0"/>
                <a:cs typeface="Times New Roman" pitchFamily="18" charset="0"/>
              </a:rPr>
              <a:t>in </a:t>
            </a:r>
            <a:r>
              <a:rPr lang="en-MY" sz="2200" b="1" dirty="0">
                <a:solidFill>
                  <a:srgbClr val="0070C0"/>
                </a:solidFill>
                <a:latin typeface="Times New Roman" pitchFamily="18" charset="0"/>
                <a:cs typeface="Times New Roman" pitchFamily="18" charset="0"/>
              </a:rPr>
              <a:t>goats and sheep </a:t>
            </a:r>
            <a:endParaRPr lang="en-MY" sz="2200" b="1" dirty="0" smtClean="0">
              <a:solidFill>
                <a:srgbClr val="0070C0"/>
              </a:solidFill>
              <a:latin typeface="Times New Roman" pitchFamily="18" charset="0"/>
              <a:cs typeface="Times New Roman" pitchFamily="18" charset="0"/>
            </a:endParaRPr>
          </a:p>
          <a:p>
            <a:pPr marL="457200" indent="-457200">
              <a:buFont typeface="Wingdings" pitchFamily="2" charset="2"/>
              <a:buChar char="v"/>
              <a:defRPr/>
            </a:pPr>
            <a:r>
              <a:rPr lang="en-MY" sz="2200" b="1" dirty="0">
                <a:solidFill>
                  <a:srgbClr val="0070C0"/>
                </a:solidFill>
                <a:latin typeface="Times New Roman" pitchFamily="18" charset="0"/>
                <a:cs typeface="Times New Roman" pitchFamily="18" charset="0"/>
              </a:rPr>
              <a:t> </a:t>
            </a:r>
            <a:r>
              <a:rPr lang="en-MY" sz="2200" b="1" dirty="0" smtClean="0">
                <a:solidFill>
                  <a:srgbClr val="0070C0"/>
                </a:solidFill>
                <a:latin typeface="Times New Roman" pitchFamily="18" charset="0"/>
                <a:cs typeface="Times New Roman" pitchFamily="18" charset="0"/>
              </a:rPr>
              <a:t>                              </a:t>
            </a:r>
            <a:r>
              <a:rPr lang="en-MY" sz="2200" b="1" dirty="0" smtClean="0">
                <a:latin typeface="Times New Roman" pitchFamily="18" charset="0"/>
                <a:cs typeface="Times New Roman" pitchFamily="18" charset="0"/>
              </a:rPr>
              <a:t>has </a:t>
            </a:r>
            <a:r>
              <a:rPr lang="en-MY" sz="2200" b="1" dirty="0">
                <a:latin typeface="Times New Roman" pitchFamily="18" charset="0"/>
                <a:cs typeface="Times New Roman" pitchFamily="18" charset="0"/>
              </a:rPr>
              <a:t>to be based mainly </a:t>
            </a:r>
            <a:r>
              <a:rPr lang="en-MY" sz="2200" b="1" dirty="0">
                <a:solidFill>
                  <a:srgbClr val="FF0000"/>
                </a:solidFill>
                <a:latin typeface="Times New Roman" pitchFamily="18" charset="0"/>
                <a:cs typeface="Times New Roman" pitchFamily="18" charset="0"/>
              </a:rPr>
              <a:t>on vaccination </a:t>
            </a:r>
          </a:p>
        </p:txBody>
      </p:sp>
      <p:pic>
        <p:nvPicPr>
          <p:cNvPr id="8" name="Picture 5" descr="http://www.who.int/sysmedia/images/topics/brucellosi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336" y="43905"/>
            <a:ext cx="1430313" cy="115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03807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388" y="115888"/>
            <a:ext cx="8964612" cy="1785937"/>
          </a:xfrm>
          <a:prstGeom prst="rect">
            <a:avLst/>
          </a:prstGeom>
        </p:spPr>
        <p:txBody>
          <a:bodyPr>
            <a:spAutoFit/>
          </a:bodyPr>
          <a:lstStyle/>
          <a:p>
            <a:pPr>
              <a:defRPr/>
            </a:pPr>
            <a:r>
              <a:rPr lang="en-MY" sz="2200" b="1" i="1" dirty="0">
                <a:solidFill>
                  <a:srgbClr val="FF0000"/>
                </a:solidFill>
                <a:latin typeface="Times New Roman" pitchFamily="18" charset="0"/>
                <a:cs typeface="Times New Roman" pitchFamily="18" charset="0"/>
              </a:rPr>
              <a:t>     (c) Hygienic measures</a:t>
            </a:r>
            <a:r>
              <a:rPr lang="en-MY" sz="2200" b="1" i="1" dirty="0">
                <a:latin typeface="Times New Roman" pitchFamily="18" charset="0"/>
                <a:cs typeface="Times New Roman" pitchFamily="18" charset="0"/>
              </a:rPr>
              <a:t>:</a:t>
            </a:r>
          </a:p>
          <a:p>
            <a:pPr>
              <a:defRPr/>
            </a:pPr>
            <a:r>
              <a:rPr lang="en-MY" sz="2200" b="1" dirty="0">
                <a:latin typeface="Times New Roman" pitchFamily="18" charset="0"/>
                <a:cs typeface="Times New Roman" pitchFamily="18" charset="0"/>
              </a:rPr>
              <a:t>Provision of a </a:t>
            </a:r>
            <a:r>
              <a:rPr lang="en-MY" sz="2200" b="1" dirty="0">
                <a:solidFill>
                  <a:srgbClr val="0070C0"/>
                </a:solidFill>
                <a:latin typeface="Times New Roman" pitchFamily="18" charset="0"/>
                <a:cs typeface="Times New Roman" pitchFamily="18" charset="0"/>
              </a:rPr>
              <a:t>clean sanitary environment </a:t>
            </a:r>
            <a:r>
              <a:rPr lang="en-MY" sz="2200" b="1" dirty="0">
                <a:latin typeface="Times New Roman" pitchFamily="18" charset="0"/>
                <a:cs typeface="Times New Roman" pitchFamily="18" charset="0"/>
              </a:rPr>
              <a:t>for animals, </a:t>
            </a:r>
          </a:p>
          <a:p>
            <a:pPr marL="342900" indent="-342900" algn="ctr">
              <a:buFont typeface="Wingdings" pitchFamily="2" charset="2"/>
              <a:buChar char="Ø"/>
              <a:defRPr/>
            </a:pPr>
            <a:r>
              <a:rPr lang="en-MY" sz="2200" b="1" dirty="0">
                <a:solidFill>
                  <a:srgbClr val="0070C0"/>
                </a:solidFill>
                <a:latin typeface="Times New Roman" pitchFamily="18" charset="0"/>
                <a:cs typeface="Times New Roman" pitchFamily="18" charset="0"/>
              </a:rPr>
              <a:t>Sanitary disposal </a:t>
            </a:r>
            <a:r>
              <a:rPr lang="en-MY" sz="2200" b="1" dirty="0">
                <a:latin typeface="Times New Roman" pitchFamily="18" charset="0"/>
                <a:cs typeface="Times New Roman" pitchFamily="18" charset="0"/>
              </a:rPr>
              <a:t>of urine and faeces, </a:t>
            </a:r>
          </a:p>
          <a:p>
            <a:pPr marL="342900" indent="-342900" algn="ctr">
              <a:buFont typeface="Wingdings" pitchFamily="2" charset="2"/>
              <a:buChar char="Ø"/>
              <a:defRPr/>
            </a:pPr>
            <a:r>
              <a:rPr lang="en-MY" sz="2200" b="1" dirty="0">
                <a:latin typeface="Times New Roman" pitchFamily="18" charset="0"/>
                <a:cs typeface="Times New Roman" pitchFamily="18" charset="0"/>
              </a:rPr>
              <a:t>Veterinary care of animals and </a:t>
            </a:r>
          </a:p>
          <a:p>
            <a:pPr marL="342900" indent="-342900">
              <a:buFont typeface="Wingdings" pitchFamily="2" charset="2"/>
              <a:buChar char="Ø"/>
              <a:defRPr/>
            </a:pPr>
            <a:r>
              <a:rPr lang="en-MY" sz="2200" b="1" dirty="0">
                <a:solidFill>
                  <a:srgbClr val="002060"/>
                </a:solidFill>
                <a:latin typeface="Times New Roman" pitchFamily="18" charset="0"/>
                <a:cs typeface="Times New Roman" pitchFamily="18" charset="0"/>
              </a:rPr>
              <a:t>Health education </a:t>
            </a:r>
            <a:r>
              <a:rPr lang="en-MY" sz="2200" b="1" dirty="0">
                <a:latin typeface="Times New Roman" pitchFamily="18" charset="0"/>
                <a:cs typeface="Times New Roman" pitchFamily="18" charset="0"/>
              </a:rPr>
              <a:t>of all those who are occupationally involved</a:t>
            </a:r>
            <a:r>
              <a:rPr lang="en-MY" sz="2200" dirty="0">
                <a:latin typeface="Times New Roman" pitchFamily="18" charset="0"/>
                <a:cs typeface="Times New Roman" pitchFamily="18" charset="0"/>
              </a:rPr>
              <a:t>.</a:t>
            </a:r>
          </a:p>
        </p:txBody>
      </p:sp>
      <p:sp>
        <p:nvSpPr>
          <p:cNvPr id="49155" name="Rectangle 4"/>
          <p:cNvSpPr>
            <a:spLocks noChangeArrowheads="1"/>
          </p:cNvSpPr>
          <p:nvPr/>
        </p:nvSpPr>
        <p:spPr bwMode="auto">
          <a:xfrm>
            <a:off x="3203575" y="-31750"/>
            <a:ext cx="4321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b="1">
                <a:latin typeface="Times New Roman" pitchFamily="18" charset="0"/>
                <a:cs typeface="Times New Roman" pitchFamily="18" charset="0"/>
              </a:rPr>
              <a:t>Cont.….Control of Brucellosis</a:t>
            </a:r>
          </a:p>
        </p:txBody>
      </p:sp>
      <p:sp>
        <p:nvSpPr>
          <p:cNvPr id="2" name="Rectangle 1"/>
          <p:cNvSpPr/>
          <p:nvPr/>
        </p:nvSpPr>
        <p:spPr>
          <a:xfrm>
            <a:off x="3175" y="1773238"/>
            <a:ext cx="8745289" cy="4708981"/>
          </a:xfrm>
          <a:prstGeom prst="rect">
            <a:avLst/>
          </a:prstGeom>
        </p:spPr>
        <p:txBody>
          <a:bodyPr wrap="square">
            <a:spAutoFit/>
          </a:bodyPr>
          <a:lstStyle/>
          <a:p>
            <a:pPr algn="ctr">
              <a:defRPr/>
            </a:pPr>
            <a:r>
              <a:rPr lang="en-MY" sz="2400" b="1" i="1" u="sng" dirty="0">
                <a:solidFill>
                  <a:srgbClr val="C00000"/>
                </a:solidFill>
                <a:latin typeface="Times New Roman" pitchFamily="18" charset="0"/>
                <a:cs typeface="Times New Roman" pitchFamily="18" charset="0"/>
              </a:rPr>
              <a:t> II- In The Humans</a:t>
            </a:r>
          </a:p>
          <a:p>
            <a:pPr>
              <a:defRPr/>
            </a:pPr>
            <a:r>
              <a:rPr lang="en-MY" sz="2200" b="1" i="1" dirty="0">
                <a:solidFill>
                  <a:srgbClr val="FF0000"/>
                </a:solidFill>
                <a:latin typeface="Times New Roman" pitchFamily="18" charset="0"/>
                <a:cs typeface="Times New Roman" pitchFamily="18" charset="0"/>
              </a:rPr>
              <a:t>           (</a:t>
            </a:r>
            <a:r>
              <a:rPr lang="en-MY" sz="2000" b="1" i="1" dirty="0">
                <a:solidFill>
                  <a:srgbClr val="FF0000"/>
                </a:solidFill>
                <a:latin typeface="Times New Roman" pitchFamily="18" charset="0"/>
                <a:cs typeface="Times New Roman" pitchFamily="18" charset="0"/>
              </a:rPr>
              <a:t>a)Early diagnosis and treatment</a:t>
            </a:r>
            <a:r>
              <a:rPr lang="en-MY" sz="2000" b="1" i="1" dirty="0">
                <a:solidFill>
                  <a:srgbClr val="9900FF"/>
                </a:solidFill>
                <a:latin typeface="Times New Roman" pitchFamily="18" charset="0"/>
                <a:cs typeface="Times New Roman" pitchFamily="18" charset="0"/>
              </a:rPr>
              <a:t>: </a:t>
            </a:r>
          </a:p>
          <a:p>
            <a:pPr marL="342900" indent="-342900">
              <a:buFont typeface="Wingdings" pitchFamily="2" charset="2"/>
              <a:buChar char="v"/>
              <a:defRPr/>
            </a:pPr>
            <a:r>
              <a:rPr lang="en-MY" sz="2000" dirty="0">
                <a:latin typeface="Times New Roman" pitchFamily="18" charset="0"/>
                <a:cs typeface="Times New Roman" pitchFamily="18" charset="0"/>
              </a:rPr>
              <a:t>In uncomplicated cases the </a:t>
            </a:r>
            <a:r>
              <a:rPr lang="en-MY" sz="2000" b="1" dirty="0">
                <a:solidFill>
                  <a:srgbClr val="FF0000"/>
                </a:solidFill>
                <a:latin typeface="Times New Roman" pitchFamily="18" charset="0"/>
                <a:cs typeface="Times New Roman" pitchFamily="18" charset="0"/>
              </a:rPr>
              <a:t>antibiotic</a:t>
            </a:r>
            <a:r>
              <a:rPr lang="en-MY" sz="2000" dirty="0">
                <a:latin typeface="Times New Roman" pitchFamily="18" charset="0"/>
                <a:cs typeface="Times New Roman" pitchFamily="18" charset="0"/>
              </a:rPr>
              <a:t> of choice is </a:t>
            </a:r>
            <a:r>
              <a:rPr lang="en-MY" sz="2000" b="1" dirty="0">
                <a:solidFill>
                  <a:srgbClr val="0070C0"/>
                </a:solidFill>
                <a:latin typeface="Times New Roman" pitchFamily="18" charset="0"/>
                <a:cs typeface="Times New Roman" pitchFamily="18" charset="0"/>
              </a:rPr>
              <a:t>tetracycline</a:t>
            </a:r>
            <a:r>
              <a:rPr lang="en-MY" sz="2000" dirty="0">
                <a:solidFill>
                  <a:srgbClr val="0070C0"/>
                </a:solidFill>
                <a:latin typeface="Times New Roman" pitchFamily="18" charset="0"/>
                <a:cs typeface="Times New Roman" pitchFamily="18" charset="0"/>
              </a:rPr>
              <a:t>.</a:t>
            </a:r>
            <a:r>
              <a:rPr lang="en-MY" sz="2000" dirty="0">
                <a:latin typeface="Times New Roman" pitchFamily="18" charset="0"/>
                <a:cs typeface="Times New Roman" pitchFamily="18" charset="0"/>
              </a:rPr>
              <a:t> </a:t>
            </a:r>
          </a:p>
          <a:p>
            <a:pPr marL="342900" indent="-342900">
              <a:buFont typeface="Wingdings" pitchFamily="2" charset="2"/>
              <a:buChar char="v"/>
              <a:defRPr/>
            </a:pPr>
            <a:r>
              <a:rPr lang="en-MY" sz="2000" dirty="0">
                <a:latin typeface="Times New Roman" pitchFamily="18" charset="0"/>
                <a:cs typeface="Times New Roman" pitchFamily="18" charset="0"/>
              </a:rPr>
              <a:t>Adults ,</a:t>
            </a:r>
            <a:r>
              <a:rPr lang="en-MY" sz="2000" b="1" dirty="0">
                <a:solidFill>
                  <a:srgbClr val="0070C0"/>
                </a:solidFill>
                <a:latin typeface="Times New Roman" pitchFamily="18" charset="0"/>
                <a:cs typeface="Times New Roman" pitchFamily="18" charset="0"/>
              </a:rPr>
              <a:t>acute stage, </a:t>
            </a:r>
            <a:r>
              <a:rPr lang="en-MY" sz="2000" dirty="0">
                <a:latin typeface="Times New Roman" pitchFamily="18" charset="0"/>
                <a:cs typeface="Times New Roman" pitchFamily="18" charset="0"/>
              </a:rPr>
              <a:t>the dose is </a:t>
            </a:r>
            <a:r>
              <a:rPr lang="en-MY" sz="2000" dirty="0">
                <a:solidFill>
                  <a:srgbClr val="FF0000"/>
                </a:solidFill>
                <a:latin typeface="Times New Roman" pitchFamily="18" charset="0"/>
                <a:cs typeface="Times New Roman" pitchFamily="18" charset="0"/>
              </a:rPr>
              <a:t>500 mg/ 6 </a:t>
            </a:r>
            <a:r>
              <a:rPr lang="en-MY" sz="2000" dirty="0" err="1">
                <a:solidFill>
                  <a:srgbClr val="FF0000"/>
                </a:solidFill>
                <a:latin typeface="Times New Roman" pitchFamily="18" charset="0"/>
                <a:cs typeface="Times New Roman" pitchFamily="18" charset="0"/>
              </a:rPr>
              <a:t>hrs</a:t>
            </a:r>
            <a:r>
              <a:rPr lang="en-MY" sz="2000" dirty="0">
                <a:solidFill>
                  <a:srgbClr val="FF0000"/>
                </a:solidFill>
                <a:latin typeface="Times New Roman" pitchFamily="18" charset="0"/>
                <a:cs typeface="Times New Roman" pitchFamily="18" charset="0"/>
              </a:rPr>
              <a:t> </a:t>
            </a:r>
            <a:r>
              <a:rPr lang="en-MY" sz="2000" dirty="0">
                <a:latin typeface="Times New Roman" pitchFamily="18" charset="0"/>
                <a:cs typeface="Times New Roman" pitchFamily="18" charset="0"/>
              </a:rPr>
              <a:t>for </a:t>
            </a:r>
            <a:r>
              <a:rPr lang="en-MY" sz="2000" dirty="0">
                <a:solidFill>
                  <a:srgbClr val="FF0000"/>
                </a:solidFill>
                <a:latin typeface="Times New Roman" pitchFamily="18" charset="0"/>
                <a:cs typeface="Times New Roman" pitchFamily="18" charset="0"/>
              </a:rPr>
              <a:t>about 3 wks</a:t>
            </a:r>
            <a:r>
              <a:rPr lang="en-MY" sz="2000" dirty="0">
                <a:latin typeface="Times New Roman" pitchFamily="18" charset="0"/>
                <a:cs typeface="Times New Roman" pitchFamily="18" charset="0"/>
              </a:rPr>
              <a:t>. </a:t>
            </a:r>
          </a:p>
          <a:p>
            <a:pPr marL="342900" indent="-342900">
              <a:buFont typeface="Wingdings" pitchFamily="2" charset="2"/>
              <a:buChar char="v"/>
              <a:defRPr/>
            </a:pPr>
            <a:r>
              <a:rPr lang="en-MY" sz="2000" dirty="0">
                <a:latin typeface="Times New Roman" pitchFamily="18" charset="0"/>
                <a:cs typeface="Times New Roman" pitchFamily="18" charset="0"/>
              </a:rPr>
              <a:t>In complicated patients, </a:t>
            </a:r>
            <a:r>
              <a:rPr lang="en-MY" sz="2000" b="1" dirty="0">
                <a:latin typeface="Times New Roman" pitchFamily="18" charset="0"/>
                <a:cs typeface="Times New Roman" pitchFamily="18" charset="0"/>
              </a:rPr>
              <a:t>IM </a:t>
            </a:r>
            <a:r>
              <a:rPr lang="en-MY" sz="2000" b="1" dirty="0">
                <a:solidFill>
                  <a:schemeClr val="tx2"/>
                </a:solidFill>
                <a:latin typeface="Times New Roman" pitchFamily="18" charset="0"/>
                <a:cs typeface="Times New Roman" pitchFamily="18" charset="0"/>
              </a:rPr>
              <a:t>streptomycin</a:t>
            </a:r>
            <a:r>
              <a:rPr lang="en-MY" sz="2000" b="1" dirty="0">
                <a:latin typeface="Times New Roman" pitchFamily="18" charset="0"/>
                <a:cs typeface="Times New Roman" pitchFamily="18" charset="0"/>
              </a:rPr>
              <a:t> </a:t>
            </a:r>
            <a:r>
              <a:rPr lang="en-MY" sz="2000" b="1" dirty="0">
                <a:solidFill>
                  <a:srgbClr val="FF0000"/>
                </a:solidFill>
                <a:latin typeface="Times New Roman" pitchFamily="18" charset="0"/>
                <a:cs typeface="Times New Roman" pitchFamily="18" charset="0"/>
              </a:rPr>
              <a:t>1 g/day </a:t>
            </a:r>
            <a:r>
              <a:rPr lang="en-MY" sz="2000" b="1" dirty="0">
                <a:solidFill>
                  <a:schemeClr val="tx2"/>
                </a:solidFill>
                <a:latin typeface="Times New Roman" pitchFamily="18" charset="0"/>
                <a:cs typeface="Times New Roman" pitchFamily="18" charset="0"/>
              </a:rPr>
              <a:t>+ tetracycline </a:t>
            </a:r>
          </a:p>
          <a:p>
            <a:pPr>
              <a:defRPr/>
            </a:pPr>
            <a:r>
              <a:rPr lang="en-MY" sz="2000" b="1" i="1" dirty="0">
                <a:solidFill>
                  <a:srgbClr val="FF0000"/>
                </a:solidFill>
                <a:latin typeface="Times New Roman" pitchFamily="18" charset="0"/>
                <a:cs typeface="Times New Roman" pitchFamily="18" charset="0"/>
              </a:rPr>
              <a:t>        (b) Pasteurization  or</a:t>
            </a:r>
            <a:r>
              <a:rPr lang="en-MY" sz="2000" b="1" dirty="0">
                <a:solidFill>
                  <a:srgbClr val="FF0000"/>
                </a:solidFill>
                <a:latin typeface="Times New Roman" pitchFamily="18" charset="0"/>
                <a:cs typeface="Times New Roman" pitchFamily="18" charset="0"/>
              </a:rPr>
              <a:t> Boiling</a:t>
            </a:r>
            <a:r>
              <a:rPr lang="en-MY" sz="2000" b="1" i="1" dirty="0">
                <a:solidFill>
                  <a:srgbClr val="FF0000"/>
                </a:solidFill>
                <a:latin typeface="Times New Roman" pitchFamily="18" charset="0"/>
                <a:cs typeface="Times New Roman" pitchFamily="18" charset="0"/>
              </a:rPr>
              <a:t> of milk : </a:t>
            </a:r>
          </a:p>
          <a:p>
            <a:pPr>
              <a:defRPr/>
            </a:pPr>
            <a:r>
              <a:rPr lang="en-MY" b="1" i="1" dirty="0">
                <a:solidFill>
                  <a:srgbClr val="0070C0"/>
                </a:solidFill>
                <a:latin typeface="Times New Roman" pitchFamily="18" charset="0"/>
                <a:cs typeface="Times New Roman" pitchFamily="18" charset="0"/>
              </a:rPr>
              <a:t>   Render milk and milk products safe for consumption. </a:t>
            </a:r>
          </a:p>
          <a:p>
            <a:pPr>
              <a:defRPr/>
            </a:pPr>
            <a:r>
              <a:rPr lang="en-MY" b="1" i="1" dirty="0">
                <a:solidFill>
                  <a:srgbClr val="0070C0"/>
                </a:solidFill>
                <a:latin typeface="Times New Roman" pitchFamily="18" charset="0"/>
                <a:cs typeface="Times New Roman" pitchFamily="18" charset="0"/>
              </a:rPr>
              <a:t>   Boiling of milk is effective when pasteurization is not possible</a:t>
            </a:r>
          </a:p>
          <a:p>
            <a:pPr>
              <a:defRPr/>
            </a:pPr>
            <a:r>
              <a:rPr lang="en-MY" sz="2000" b="1" i="1" dirty="0">
                <a:solidFill>
                  <a:srgbClr val="FF0000"/>
                </a:solidFill>
                <a:latin typeface="Times New Roman" pitchFamily="18" charset="0"/>
                <a:cs typeface="Times New Roman" pitchFamily="18" charset="0"/>
              </a:rPr>
              <a:t> (c) Protective measures : </a:t>
            </a:r>
          </a:p>
          <a:p>
            <a:pPr marL="457200" indent="-457200">
              <a:buFont typeface="Wingdings" pitchFamily="2" charset="2"/>
              <a:buChar char="v"/>
              <a:defRPr/>
            </a:pPr>
            <a:r>
              <a:rPr lang="en-MY" sz="2000" b="1" dirty="0">
                <a:solidFill>
                  <a:srgbClr val="0070C0"/>
                </a:solidFill>
                <a:latin typeface="Times New Roman" pitchFamily="18" charset="0"/>
                <a:cs typeface="Times New Roman" pitchFamily="18" charset="0"/>
              </a:rPr>
              <a:t>prevent direct contact </a:t>
            </a:r>
            <a:r>
              <a:rPr lang="en-MY" sz="2000" dirty="0">
                <a:latin typeface="Times New Roman" pitchFamily="18" charset="0"/>
                <a:cs typeface="Times New Roman" pitchFamily="18" charset="0"/>
              </a:rPr>
              <a:t>with </a:t>
            </a:r>
            <a:r>
              <a:rPr lang="en-MY" sz="2000" b="1" dirty="0">
                <a:solidFill>
                  <a:srgbClr val="FF0000"/>
                </a:solidFill>
                <a:latin typeface="Times New Roman" pitchFamily="18" charset="0"/>
                <a:cs typeface="Times New Roman" pitchFamily="18" charset="0"/>
              </a:rPr>
              <a:t>infected animals </a:t>
            </a:r>
            <a:r>
              <a:rPr lang="en-MY" sz="2000" dirty="0">
                <a:latin typeface="Times New Roman" pitchFamily="18" charset="0"/>
                <a:cs typeface="Times New Roman" pitchFamily="18" charset="0"/>
              </a:rPr>
              <a:t>among </a:t>
            </a:r>
            <a:r>
              <a:rPr lang="en-MY" sz="2000" dirty="0" smtClean="0">
                <a:latin typeface="Times New Roman" pitchFamily="18" charset="0"/>
                <a:cs typeface="Times New Roman" pitchFamily="18" charset="0"/>
              </a:rPr>
              <a:t>persons at risk </a:t>
            </a:r>
            <a:r>
              <a:rPr lang="en-MY" sz="2000" i="1" dirty="0" smtClean="0">
                <a:latin typeface="Times New Roman" pitchFamily="18" charset="0"/>
                <a:cs typeface="Times New Roman" pitchFamily="18" charset="0"/>
              </a:rPr>
              <a:t>such as farmers, shepherds, milkmen, abattoir workers </a:t>
            </a:r>
            <a:r>
              <a:rPr lang="en-MY" sz="2000" dirty="0" smtClean="0">
                <a:latin typeface="Times New Roman" pitchFamily="18" charset="0"/>
                <a:cs typeface="Times New Roman" pitchFamily="18" charset="0"/>
              </a:rPr>
              <a:t>.</a:t>
            </a:r>
          </a:p>
          <a:p>
            <a:pPr marL="457200" indent="-457200">
              <a:buFont typeface="Wingdings" pitchFamily="2" charset="2"/>
              <a:buChar char="v"/>
              <a:defRPr/>
            </a:pPr>
            <a:r>
              <a:rPr lang="en-MY" sz="2000" b="1" dirty="0" smtClean="0">
                <a:solidFill>
                  <a:srgbClr val="0070C0"/>
                </a:solidFill>
                <a:latin typeface="Times New Roman" pitchFamily="18" charset="0"/>
                <a:cs typeface="Times New Roman" pitchFamily="18" charset="0"/>
              </a:rPr>
              <a:t>Care </a:t>
            </a:r>
            <a:r>
              <a:rPr lang="en-MY" sz="2000" b="1" dirty="0">
                <a:solidFill>
                  <a:srgbClr val="0070C0"/>
                </a:solidFill>
                <a:latin typeface="Times New Roman" pitchFamily="18" charset="0"/>
                <a:cs typeface="Times New Roman" pitchFamily="18" charset="0"/>
              </a:rPr>
              <a:t>in handling </a:t>
            </a:r>
            <a:r>
              <a:rPr lang="en-MY" sz="2000" b="1" dirty="0">
                <a:latin typeface="Times New Roman" pitchFamily="18" charset="0"/>
                <a:cs typeface="Times New Roman" pitchFamily="18" charset="0"/>
              </a:rPr>
              <a:t>and disposal of </a:t>
            </a:r>
            <a:r>
              <a:rPr lang="en-MY" sz="2000" b="1" dirty="0">
                <a:solidFill>
                  <a:srgbClr val="0070C0"/>
                </a:solidFill>
                <a:latin typeface="Times New Roman" pitchFamily="18" charset="0"/>
                <a:cs typeface="Times New Roman" pitchFamily="18" charset="0"/>
              </a:rPr>
              <a:t>placenta</a:t>
            </a:r>
            <a:r>
              <a:rPr lang="en-MY" sz="2000" dirty="0">
                <a:solidFill>
                  <a:srgbClr val="0070C0"/>
                </a:solidFill>
                <a:latin typeface="Times New Roman" pitchFamily="18" charset="0"/>
                <a:cs typeface="Times New Roman" pitchFamily="18" charset="0"/>
              </a:rPr>
              <a:t>,</a:t>
            </a:r>
            <a:r>
              <a:rPr lang="en-MY" sz="2000" dirty="0">
                <a:latin typeface="Times New Roman" pitchFamily="18" charset="0"/>
                <a:cs typeface="Times New Roman" pitchFamily="18" charset="0"/>
              </a:rPr>
              <a:t> </a:t>
            </a:r>
            <a:r>
              <a:rPr lang="en-MY" sz="2000" b="1" dirty="0" smtClean="0">
                <a:solidFill>
                  <a:srgbClr val="0070C0"/>
                </a:solidFill>
                <a:latin typeface="Times New Roman" pitchFamily="18" charset="0"/>
                <a:cs typeface="Times New Roman" pitchFamily="18" charset="0"/>
              </a:rPr>
              <a:t>discharges</a:t>
            </a:r>
            <a:r>
              <a:rPr lang="en-MY" sz="2000" dirty="0" smtClean="0">
                <a:solidFill>
                  <a:srgbClr val="0070C0"/>
                </a:solidFill>
                <a:latin typeface="Times New Roman" pitchFamily="18" charset="0"/>
                <a:cs typeface="Times New Roman" pitchFamily="18" charset="0"/>
              </a:rPr>
              <a:t> </a:t>
            </a:r>
            <a:r>
              <a:rPr lang="en-MY" sz="2000" dirty="0">
                <a:latin typeface="Times New Roman" pitchFamily="18" charset="0"/>
                <a:cs typeface="Times New Roman" pitchFamily="18" charset="0"/>
              </a:rPr>
              <a:t>and </a:t>
            </a:r>
            <a:r>
              <a:rPr lang="en-MY" sz="2000" b="1" dirty="0">
                <a:solidFill>
                  <a:srgbClr val="0070C0"/>
                </a:solidFill>
                <a:latin typeface="Times New Roman" pitchFamily="18" charset="0"/>
                <a:cs typeface="Times New Roman" pitchFamily="18" charset="0"/>
              </a:rPr>
              <a:t>foetuse</a:t>
            </a:r>
            <a:r>
              <a:rPr lang="en-MY" sz="2000" dirty="0">
                <a:solidFill>
                  <a:srgbClr val="0070C0"/>
                </a:solidFill>
                <a:latin typeface="Times New Roman" pitchFamily="18" charset="0"/>
                <a:cs typeface="Times New Roman" pitchFamily="18" charset="0"/>
              </a:rPr>
              <a:t>s</a:t>
            </a:r>
            <a:r>
              <a:rPr lang="en-MY" sz="2000" dirty="0">
                <a:latin typeface="Times New Roman" pitchFamily="18" charset="0"/>
                <a:cs typeface="Times New Roman" pitchFamily="18" charset="0"/>
              </a:rPr>
              <a:t> </a:t>
            </a:r>
            <a:r>
              <a:rPr lang="en-MY" b="1" dirty="0">
                <a:latin typeface="Times New Roman" pitchFamily="18" charset="0"/>
                <a:cs typeface="Times New Roman" pitchFamily="18" charset="0"/>
              </a:rPr>
              <a:t>from an aborted animal</a:t>
            </a:r>
            <a:r>
              <a:rPr lang="en-MY" dirty="0">
                <a:latin typeface="Times New Roman" pitchFamily="18" charset="0"/>
                <a:cs typeface="Times New Roman" pitchFamily="18" charset="0"/>
              </a:rPr>
              <a:t>. </a:t>
            </a:r>
          </a:p>
          <a:p>
            <a:pPr marL="285750" indent="-285750">
              <a:buFont typeface="Wingdings" pitchFamily="2" charset="2"/>
              <a:buChar char="ü"/>
              <a:defRPr/>
            </a:pPr>
            <a:r>
              <a:rPr lang="en-MY" sz="2000" b="1" dirty="0">
                <a:solidFill>
                  <a:srgbClr val="0070C0"/>
                </a:solidFill>
                <a:latin typeface="Times New Roman" pitchFamily="18" charset="0"/>
                <a:cs typeface="Times New Roman" pitchFamily="18" charset="0"/>
              </a:rPr>
              <a:t>    </a:t>
            </a:r>
            <a:r>
              <a:rPr lang="en-MY" sz="2000" b="1" dirty="0" smtClean="0">
                <a:solidFill>
                  <a:srgbClr val="0070C0"/>
                </a:solidFill>
                <a:latin typeface="Times New Roman" pitchFamily="18" charset="0"/>
                <a:cs typeface="Times New Roman" pitchFamily="18" charset="0"/>
              </a:rPr>
              <a:t>Protective clothing </a:t>
            </a:r>
            <a:r>
              <a:rPr lang="en-MY" sz="2000" b="1" dirty="0">
                <a:latin typeface="Times New Roman" pitchFamily="18" charset="0"/>
                <a:cs typeface="Times New Roman" pitchFamily="18" charset="0"/>
              </a:rPr>
              <a:t>should  be wear when handling </a:t>
            </a:r>
            <a:r>
              <a:rPr lang="en-MY" sz="2000" b="1" dirty="0" smtClean="0">
                <a:latin typeface="Times New Roman" pitchFamily="18" charset="0"/>
                <a:cs typeface="Times New Roman" pitchFamily="18" charset="0"/>
              </a:rPr>
              <a:t>carcasses</a:t>
            </a:r>
          </a:p>
          <a:p>
            <a:pPr marL="342900" indent="-342900">
              <a:buFont typeface="Wingdings" pitchFamily="2" charset="2"/>
              <a:buChar char="Ø"/>
              <a:defRPr/>
            </a:pPr>
            <a:r>
              <a:rPr lang="en-MY" sz="2000" b="1" dirty="0" smtClean="0">
                <a:latin typeface="Times New Roman" pitchFamily="18" charset="0"/>
                <a:cs typeface="Times New Roman" pitchFamily="18" charset="0"/>
              </a:rPr>
              <a:t>Exposed areas </a:t>
            </a:r>
            <a:r>
              <a:rPr lang="en-MY" sz="2000" b="1" dirty="0">
                <a:latin typeface="Times New Roman" pitchFamily="18" charset="0"/>
                <a:cs typeface="Times New Roman" pitchFamily="18" charset="0"/>
              </a:rPr>
              <a:t>of the skin </a:t>
            </a:r>
            <a:r>
              <a:rPr lang="en-MY" sz="2000" b="1" dirty="0">
                <a:solidFill>
                  <a:srgbClr val="0070C0"/>
                </a:solidFill>
                <a:latin typeface="Times New Roman" pitchFamily="18" charset="0"/>
                <a:cs typeface="Times New Roman" pitchFamily="18" charset="0"/>
              </a:rPr>
              <a:t>should be washed </a:t>
            </a:r>
            <a:r>
              <a:rPr lang="en-MY" sz="2000" dirty="0">
                <a:latin typeface="Times New Roman" pitchFamily="18" charset="0"/>
                <a:cs typeface="Times New Roman" pitchFamily="18" charset="0"/>
              </a:rPr>
              <a:t>and </a:t>
            </a:r>
            <a:r>
              <a:rPr lang="en-MY" sz="2000" dirty="0" smtClean="0">
                <a:latin typeface="Times New Roman" pitchFamily="18" charset="0"/>
                <a:cs typeface="Times New Roman" pitchFamily="18" charset="0"/>
              </a:rPr>
              <a:t>soiled </a:t>
            </a:r>
            <a:r>
              <a:rPr lang="en-MY" sz="2000" b="1" dirty="0" smtClean="0">
                <a:latin typeface="Times New Roman" pitchFamily="18" charset="0"/>
                <a:cs typeface="Times New Roman" pitchFamily="18" charset="0"/>
              </a:rPr>
              <a:t>clothing renewed</a:t>
            </a:r>
            <a:r>
              <a:rPr lang="en-MY" sz="2000" dirty="0" smtClean="0">
                <a:solidFill>
                  <a:srgbClr val="9900FF"/>
                </a:solidFill>
                <a:latin typeface="Times New Roman" pitchFamily="18" charset="0"/>
                <a:cs typeface="Times New Roman" pitchFamily="18" charset="0"/>
              </a:rPr>
              <a:t>. </a:t>
            </a:r>
            <a:endParaRPr lang="en-MY" sz="2000" dirty="0"/>
          </a:p>
        </p:txBody>
      </p:sp>
    </p:spTree>
    <p:extLst>
      <p:ext uri="{BB962C8B-B14F-4D97-AF65-F5344CB8AC3E}">
        <p14:creationId xmlns:p14="http://schemas.microsoft.com/office/powerpoint/2010/main" val="4770688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84D2380C-8051-4B18-AD67-E533437771AB}" type="slidenum">
              <a:rPr lang="ar-SA" smtClean="0"/>
              <a:pPr eaLnBrk="1" hangingPunct="1"/>
              <a:t>24</a:t>
            </a:fld>
            <a:endParaRPr lang="en-US" smtClean="0"/>
          </a:p>
        </p:txBody>
      </p:sp>
      <p:sp>
        <p:nvSpPr>
          <p:cNvPr id="50179" name="Rectangle 3"/>
          <p:cNvSpPr>
            <a:spLocks noChangeArrowheads="1"/>
          </p:cNvSpPr>
          <p:nvPr/>
        </p:nvSpPr>
        <p:spPr bwMode="auto">
          <a:xfrm>
            <a:off x="-1588" y="284163"/>
            <a:ext cx="9145588"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200" b="1" i="1" dirty="0">
                <a:solidFill>
                  <a:srgbClr val="FF0000"/>
                </a:solidFill>
                <a:latin typeface="Times New Roman" pitchFamily="18" charset="0"/>
                <a:cs typeface="Times New Roman" pitchFamily="18" charset="0"/>
              </a:rPr>
              <a:t>(</a:t>
            </a:r>
            <a:r>
              <a:rPr lang="en-MY" sz="2800" b="1" i="1" dirty="0">
                <a:solidFill>
                  <a:srgbClr val="FF0000"/>
                </a:solidFill>
                <a:latin typeface="Garamond" pitchFamily="18" charset="0"/>
                <a:cs typeface="Times New Roman" pitchFamily="18" charset="0"/>
              </a:rPr>
              <a:t>d) Vaccination : </a:t>
            </a:r>
          </a:p>
          <a:p>
            <a:r>
              <a:rPr lang="en-MY" sz="2800" dirty="0">
                <a:solidFill>
                  <a:srgbClr val="9900FF"/>
                </a:solidFill>
                <a:latin typeface="Garamond" pitchFamily="18" charset="0"/>
                <a:cs typeface="Times New Roman" pitchFamily="18" charset="0"/>
              </a:rPr>
              <a:t>Human live vaccine </a:t>
            </a:r>
            <a:r>
              <a:rPr lang="en-MY" sz="2800" dirty="0">
                <a:latin typeface="Garamond" pitchFamily="18" charset="0"/>
                <a:cs typeface="Times New Roman" pitchFamily="18" charset="0"/>
              </a:rPr>
              <a:t>of </a:t>
            </a:r>
            <a:r>
              <a:rPr lang="en-MY" sz="2800" i="1" dirty="0">
                <a:latin typeface="Garamond" pitchFamily="18" charset="0"/>
                <a:cs typeface="Times New Roman" pitchFamily="18" charset="0"/>
              </a:rPr>
              <a:t>B. </a:t>
            </a:r>
            <a:r>
              <a:rPr lang="en-MY" sz="2800" i="1" dirty="0" err="1">
                <a:latin typeface="Garamond" pitchFamily="18" charset="0"/>
                <a:cs typeface="Times New Roman" pitchFamily="18" charset="0"/>
              </a:rPr>
              <a:t>abortus</a:t>
            </a:r>
            <a:r>
              <a:rPr lang="en-MY" sz="2800" i="1" dirty="0">
                <a:latin typeface="Garamond" pitchFamily="18" charset="0"/>
                <a:cs typeface="Times New Roman" pitchFamily="18" charset="0"/>
              </a:rPr>
              <a:t> strain </a:t>
            </a:r>
            <a:r>
              <a:rPr lang="en-MY" sz="2800" dirty="0">
                <a:latin typeface="Garamond" pitchFamily="18" charset="0"/>
                <a:cs typeface="Times New Roman" pitchFamily="18" charset="0"/>
              </a:rPr>
              <a:t>19-BA is available</a:t>
            </a:r>
            <a:r>
              <a:rPr lang="en-MY" sz="2800" dirty="0">
                <a:solidFill>
                  <a:srgbClr val="9900FF"/>
                </a:solidFill>
                <a:latin typeface="Garamond" pitchFamily="18" charset="0"/>
                <a:cs typeface="Times New Roman" pitchFamily="18" charset="0"/>
              </a:rPr>
              <a:t>, </a:t>
            </a:r>
          </a:p>
          <a:p>
            <a:endParaRPr lang="en-MY" sz="2800" b="1" dirty="0" smtClean="0">
              <a:latin typeface="Garamond" pitchFamily="18" charset="0"/>
              <a:cs typeface="Times New Roman" pitchFamily="18" charset="0"/>
            </a:endParaRPr>
          </a:p>
          <a:p>
            <a:r>
              <a:rPr lang="en-MY" sz="2800" b="1" dirty="0" smtClean="0">
                <a:latin typeface="Garamond" pitchFamily="18" charset="0"/>
                <a:cs typeface="Times New Roman" pitchFamily="18" charset="0"/>
              </a:rPr>
              <a:t>Brucellosis </a:t>
            </a:r>
            <a:r>
              <a:rPr lang="en-MY" sz="2800" b="1" dirty="0">
                <a:latin typeface="Garamond" pitchFamily="18" charset="0"/>
                <a:cs typeface="Times New Roman" pitchFamily="18" charset="0"/>
              </a:rPr>
              <a:t>would disappear if it were eradicated from animals. </a:t>
            </a:r>
          </a:p>
        </p:txBody>
      </p:sp>
    </p:spTree>
    <p:extLst>
      <p:ext uri="{BB962C8B-B14F-4D97-AF65-F5344CB8AC3E}">
        <p14:creationId xmlns:p14="http://schemas.microsoft.com/office/powerpoint/2010/main" val="28763400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04813"/>
            <a:ext cx="9144000" cy="633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lgn="ctr">
                <a:solidFill>
                  <a:srgbClr val="000000"/>
                </a:solidFill>
                <a:prstDash val="sysDot"/>
                <a:miter lim="800000"/>
                <a:headEnd/>
                <a:tailEnd/>
              </a14:hiddenLine>
            </a:ext>
          </a:extLst>
        </p:spPr>
      </p:pic>
      <p:sp>
        <p:nvSpPr>
          <p:cNvPr id="3" name="Rectangle 2"/>
          <p:cNvSpPr/>
          <p:nvPr/>
        </p:nvSpPr>
        <p:spPr>
          <a:xfrm>
            <a:off x="467544" y="5229200"/>
            <a:ext cx="4536504" cy="923330"/>
          </a:xfrm>
          <a:prstGeom prst="rect">
            <a:avLst/>
          </a:prstGeom>
          <a:noFill/>
        </p:spPr>
        <p:txBody>
          <a:bodyPr>
            <a:spAutoFit/>
          </a:bodyPr>
          <a:lstStyle/>
          <a:p>
            <a:pPr algn="ctr">
              <a:defRPr/>
            </a:pPr>
            <a:r>
              <a:rPr lang="en-MY" sz="5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cs typeface="Arial" charset="0"/>
              </a:rPr>
              <a:t>Qs ???</a:t>
            </a:r>
          </a:p>
        </p:txBody>
      </p:sp>
      <p:sp>
        <p:nvSpPr>
          <p:cNvPr id="4" name="Rectangle 3"/>
          <p:cNvSpPr/>
          <p:nvPr/>
        </p:nvSpPr>
        <p:spPr>
          <a:xfrm>
            <a:off x="5822541" y="5224798"/>
            <a:ext cx="2539478" cy="923330"/>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defRPr/>
            </a:pPr>
            <a:r>
              <a:rPr lang="en-MY"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Arial" charset="0"/>
              </a:rPr>
              <a:t>Qs ???</a:t>
            </a:r>
          </a:p>
        </p:txBody>
      </p:sp>
      <p:sp>
        <p:nvSpPr>
          <p:cNvPr id="51205"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1E376076-B42C-47D8-ABF7-93E1826E4BBB}" type="slidenum">
              <a:rPr lang="ar-SA" smtClean="0"/>
              <a:pPr eaLnBrk="1" hangingPunct="1"/>
              <a:t>25</a:t>
            </a:fld>
            <a:endParaRPr lang="en-US" smtClean="0"/>
          </a:p>
        </p:txBody>
      </p:sp>
    </p:spTree>
    <p:extLst>
      <p:ext uri="{BB962C8B-B14F-4D97-AF65-F5344CB8AC3E}">
        <p14:creationId xmlns:p14="http://schemas.microsoft.com/office/powerpoint/2010/main" val="1277831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CBD87A2B-F6D1-41F4-9CE3-25174C677B8D}" type="slidenum">
              <a:rPr lang="ar-SA" smtClean="0"/>
              <a:pPr eaLnBrk="1" hangingPunct="1"/>
              <a:t>3</a:t>
            </a:fld>
            <a:endParaRPr lang="en-US" smtClean="0"/>
          </a:p>
        </p:txBody>
      </p:sp>
      <p:sp>
        <p:nvSpPr>
          <p:cNvPr id="3" name="Rectangle 2"/>
          <p:cNvSpPr/>
          <p:nvPr/>
        </p:nvSpPr>
        <p:spPr>
          <a:xfrm>
            <a:off x="179388" y="0"/>
            <a:ext cx="8569325" cy="2892425"/>
          </a:xfrm>
          <a:prstGeom prst="rect">
            <a:avLst/>
          </a:prstGeom>
          <a:ln>
            <a:solidFill>
              <a:schemeClr val="accent2">
                <a:lumMod val="75000"/>
              </a:schemeClr>
            </a:solidFill>
          </a:ln>
        </p:spPr>
        <p:txBody>
          <a:bodyPr>
            <a:spAutoFit/>
          </a:bodyPr>
          <a:lstStyle/>
          <a:p>
            <a:pPr algn="ctr" eaLnBrk="0" hangingPunct="0">
              <a:defRPr/>
            </a:pPr>
            <a:r>
              <a:rPr lang="en-US" sz="2400" b="1" dirty="0">
                <a:solidFill>
                  <a:srgbClr val="FF0000"/>
                </a:solidFill>
                <a:latin typeface="Times New Roman" pitchFamily="18" charset="0"/>
                <a:cs typeface="Times New Roman" pitchFamily="18" charset="0"/>
              </a:rPr>
              <a:t>Co-infection</a:t>
            </a:r>
            <a:r>
              <a:rPr lang="en-US" sz="2200" dirty="0">
                <a:solidFill>
                  <a:srgbClr val="222222"/>
                </a:solidFill>
                <a:latin typeface="Times New Roman" pitchFamily="18" charset="0"/>
                <a:cs typeface="Times New Roman" pitchFamily="18" charset="0"/>
              </a:rPr>
              <a:t> ;</a:t>
            </a:r>
          </a:p>
          <a:p>
            <a:pPr marL="457200" indent="-457200" eaLnBrk="0" hangingPunct="0">
              <a:buFont typeface="Wingdings" pitchFamily="2" charset="2"/>
              <a:buChar char="v"/>
              <a:defRPr/>
            </a:pPr>
            <a:r>
              <a:rPr lang="en-US" sz="2200" dirty="0">
                <a:solidFill>
                  <a:srgbClr val="222222"/>
                </a:solidFill>
                <a:latin typeface="Times New Roman" pitchFamily="18" charset="0"/>
                <a:cs typeface="Times New Roman" pitchFamily="18" charset="0"/>
              </a:rPr>
              <a:t>individual</a:t>
            </a:r>
            <a:r>
              <a:rPr lang="en-MY" sz="2200" dirty="0">
                <a:latin typeface="Times New Roman" pitchFamily="18" charset="0"/>
                <a:cs typeface="Times New Roman" pitchFamily="18" charset="0"/>
              </a:rPr>
              <a:t> </a:t>
            </a:r>
            <a:r>
              <a:rPr lang="en-MY" sz="2200" b="1" dirty="0">
                <a:solidFill>
                  <a:srgbClr val="FF0000"/>
                </a:solidFill>
                <a:latin typeface="Times New Roman" pitchFamily="18" charset="0"/>
                <a:cs typeface="Times New Roman" pitchFamily="18" charset="0"/>
              </a:rPr>
              <a:t>simultaneously</a:t>
            </a:r>
            <a:r>
              <a:rPr lang="en-US" sz="2200" dirty="0">
                <a:solidFill>
                  <a:srgbClr val="222222"/>
                </a:solidFill>
                <a:latin typeface="Times New Roman" pitchFamily="18" charset="0"/>
                <a:cs typeface="Times New Roman" pitchFamily="18" charset="0"/>
              </a:rPr>
              <a:t>  infected with both </a:t>
            </a:r>
            <a:r>
              <a:rPr lang="en-MY" sz="2200" dirty="0">
                <a:latin typeface="Times New Roman" pitchFamily="18" charset="0"/>
                <a:cs typeface="Times New Roman" pitchFamily="18" charset="0"/>
              </a:rPr>
              <a:t>HDV </a:t>
            </a:r>
            <a:r>
              <a:rPr lang="en-US" sz="2200" b="1" dirty="0">
                <a:solidFill>
                  <a:srgbClr val="222222"/>
                </a:solidFill>
                <a:latin typeface="Times New Roman" pitchFamily="18" charset="0"/>
                <a:cs typeface="Times New Roman" pitchFamily="18" charset="0"/>
              </a:rPr>
              <a:t>&amp; </a:t>
            </a:r>
            <a:r>
              <a:rPr lang="en-MY" sz="2200" dirty="0">
                <a:latin typeface="Times New Roman" pitchFamily="18" charset="0"/>
                <a:cs typeface="Times New Roman" pitchFamily="18" charset="0"/>
              </a:rPr>
              <a:t>HBV</a:t>
            </a:r>
          </a:p>
          <a:p>
            <a:pPr marL="457200" indent="-457200" eaLnBrk="0" hangingPunct="0">
              <a:buFont typeface="Wingdings" pitchFamily="2" charset="2"/>
              <a:buChar char="v"/>
              <a:defRPr/>
            </a:pPr>
            <a:r>
              <a:rPr lang="en-US" sz="2200" b="1" dirty="0">
                <a:solidFill>
                  <a:srgbClr val="002060"/>
                </a:solidFill>
                <a:latin typeface="Times New Roman" pitchFamily="18" charset="0"/>
                <a:cs typeface="Times New Roman" pitchFamily="18" charset="0"/>
              </a:rPr>
              <a:t>It is usually </a:t>
            </a:r>
            <a:r>
              <a:rPr lang="en-US" sz="2200" b="1" dirty="0">
                <a:solidFill>
                  <a:srgbClr val="FF0000"/>
                </a:solidFill>
                <a:latin typeface="Times New Roman" pitchFamily="18" charset="0"/>
                <a:cs typeface="Times New Roman" pitchFamily="18" charset="0"/>
              </a:rPr>
              <a:t>acute</a:t>
            </a:r>
            <a:r>
              <a:rPr lang="en-US" sz="2200" b="1" dirty="0">
                <a:solidFill>
                  <a:srgbClr val="002060"/>
                </a:solidFill>
                <a:latin typeface="Times New Roman" pitchFamily="18" charset="0"/>
                <a:cs typeface="Times New Roman" pitchFamily="18" charset="0"/>
              </a:rPr>
              <a:t> (similar to a hepatitis A infection</a:t>
            </a:r>
            <a:endParaRPr lang="en-US" sz="2200" dirty="0">
              <a:latin typeface="Times New Roman" pitchFamily="18" charset="0"/>
              <a:cs typeface="Times New Roman" pitchFamily="18" charset="0"/>
            </a:endParaRPr>
          </a:p>
          <a:p>
            <a:pPr marL="457200" indent="-457200" eaLnBrk="0" hangingPunct="0">
              <a:buFont typeface="Wingdings" pitchFamily="2" charset="2"/>
              <a:buChar char="v"/>
              <a:defRPr/>
            </a:pPr>
            <a:r>
              <a:rPr lang="en-MY" sz="2200" dirty="0">
                <a:solidFill>
                  <a:srgbClr val="FF0000"/>
                </a:solidFill>
                <a:latin typeface="Times New Roman" pitchFamily="18" charset="0"/>
                <a:cs typeface="Times New Roman" pitchFamily="18" charset="0"/>
              </a:rPr>
              <a:t>HDV-HBV </a:t>
            </a:r>
            <a:r>
              <a:rPr lang="en-MY" sz="2200" b="1" dirty="0">
                <a:solidFill>
                  <a:srgbClr val="FF0000"/>
                </a:solidFill>
                <a:latin typeface="Times New Roman" pitchFamily="18" charset="0"/>
                <a:cs typeface="Times New Roman" pitchFamily="18" charset="0"/>
              </a:rPr>
              <a:t>co-infection</a:t>
            </a:r>
            <a:r>
              <a:rPr lang="en-MY" sz="2200" dirty="0">
                <a:solidFill>
                  <a:srgbClr val="FF0000"/>
                </a:solidFill>
                <a:latin typeface="Times New Roman" pitchFamily="18" charset="0"/>
                <a:cs typeface="Times New Roman" pitchFamily="18" charset="0"/>
              </a:rPr>
              <a:t> </a:t>
            </a:r>
            <a:r>
              <a:rPr lang="en-MY" sz="2200" dirty="0">
                <a:latin typeface="Times New Roman" pitchFamily="18" charset="0"/>
                <a:cs typeface="Times New Roman" pitchFamily="18" charset="0"/>
              </a:rPr>
              <a:t>is considered the</a:t>
            </a:r>
          </a:p>
          <a:p>
            <a:pPr marL="457200" indent="-457200" eaLnBrk="0" hangingPunct="0">
              <a:buFont typeface="Wingdings" pitchFamily="2" charset="2"/>
              <a:buChar char="v"/>
              <a:defRPr/>
            </a:pPr>
            <a:r>
              <a:rPr lang="en-MY" sz="2200" dirty="0">
                <a:latin typeface="Times New Roman" pitchFamily="18" charset="0"/>
                <a:cs typeface="Times New Roman" pitchFamily="18" charset="0"/>
              </a:rPr>
              <a:t> </a:t>
            </a:r>
            <a:r>
              <a:rPr lang="en-MY" sz="2200" b="1" dirty="0">
                <a:solidFill>
                  <a:srgbClr val="FF0000"/>
                </a:solidFill>
                <a:latin typeface="Times New Roman" pitchFamily="18" charset="0"/>
                <a:cs typeface="Times New Roman" pitchFamily="18" charset="0"/>
              </a:rPr>
              <a:t>most severe form of chronic </a:t>
            </a:r>
            <a:r>
              <a:rPr lang="en-MY" sz="2200" dirty="0">
                <a:latin typeface="Times New Roman" pitchFamily="18" charset="0"/>
                <a:cs typeface="Times New Roman" pitchFamily="18" charset="0"/>
              </a:rPr>
              <a:t>viral hepatitis due to rapid progression towards liver-related d</a:t>
            </a:r>
            <a:r>
              <a:rPr lang="en-MY" sz="2200" b="1" dirty="0">
                <a:latin typeface="Times New Roman" pitchFamily="18" charset="0"/>
                <a:cs typeface="Times New Roman" pitchFamily="18" charset="0"/>
              </a:rPr>
              <a:t>eath&amp; HCC</a:t>
            </a:r>
          </a:p>
          <a:p>
            <a:pPr algn="just" eaLnBrk="0" hangingPunct="0">
              <a:buFont typeface="Arial" pitchFamily="34" charset="0"/>
              <a:buChar char="•"/>
              <a:defRPr/>
            </a:pPr>
            <a:r>
              <a:rPr lang="en-US" sz="1600" b="1" dirty="0">
                <a:latin typeface="Garamond" pitchFamily="18" charset="0"/>
                <a:cs typeface="Times New Roman" pitchFamily="18" charset="0"/>
              </a:rPr>
              <a:t>………</a:t>
            </a:r>
          </a:p>
          <a:p>
            <a:pPr algn="just" eaLnBrk="0" hangingPunct="0">
              <a:buFont typeface="Arial" pitchFamily="34" charset="0"/>
              <a:buChar char="•"/>
              <a:defRPr/>
            </a:pPr>
            <a:r>
              <a:rPr lang="en-US" sz="1600" b="1" dirty="0">
                <a:latin typeface="Garamond" pitchFamily="18" charset="0"/>
                <a:cs typeface="Times New Roman" pitchFamily="18" charset="0"/>
              </a:rPr>
              <a:t>.</a:t>
            </a:r>
            <a:endParaRPr lang="en-MY" sz="1600" b="1" dirty="0">
              <a:latin typeface="Garamond" pitchFamily="18" charset="0"/>
              <a:cs typeface="Times New Roman" pitchFamily="18" charset="0"/>
            </a:endParaRPr>
          </a:p>
          <a:p>
            <a:pPr algn="just" eaLnBrk="0" hangingPunct="0">
              <a:buFont typeface="Arial" pitchFamily="34" charset="0"/>
              <a:buChar char="•"/>
              <a:defRPr/>
            </a:pPr>
            <a:r>
              <a:rPr lang="en-US" sz="1600" b="1" dirty="0">
                <a:latin typeface="Garamond" pitchFamily="18" charset="0"/>
                <a:cs typeface="Times New Roman" pitchFamily="18" charset="0"/>
              </a:rPr>
              <a:t>…</a:t>
            </a:r>
          </a:p>
        </p:txBody>
      </p:sp>
      <p:sp>
        <p:nvSpPr>
          <p:cNvPr id="4" name="Rectangle 3"/>
          <p:cNvSpPr/>
          <p:nvPr/>
        </p:nvSpPr>
        <p:spPr>
          <a:xfrm>
            <a:off x="179388" y="2827338"/>
            <a:ext cx="8434387" cy="2830512"/>
          </a:xfrm>
          <a:prstGeom prst="rect">
            <a:avLst/>
          </a:prstGeom>
          <a:ln>
            <a:solidFill>
              <a:srgbClr val="002060"/>
            </a:solidFill>
          </a:ln>
        </p:spPr>
        <p:txBody>
          <a:bodyPr>
            <a:spAutoFit/>
          </a:bodyPr>
          <a:lstStyle/>
          <a:p>
            <a:pPr algn="ctr">
              <a:defRPr/>
            </a:pPr>
            <a:r>
              <a:rPr lang="en-US" sz="2400" b="1" dirty="0">
                <a:solidFill>
                  <a:srgbClr val="FF0000"/>
                </a:solidFill>
                <a:latin typeface="Garamond" pitchFamily="18" charset="0"/>
                <a:cs typeface="Times New Roman" pitchFamily="18" charset="0"/>
              </a:rPr>
              <a:t>Super-infection</a:t>
            </a:r>
          </a:p>
          <a:p>
            <a:pPr marL="342900" indent="-342900">
              <a:buFont typeface="Wingdings" pitchFamily="2" charset="2"/>
              <a:buChar char="ü"/>
              <a:defRPr/>
            </a:pPr>
            <a:r>
              <a:rPr lang="en-MY" sz="2200" dirty="0">
                <a:latin typeface="Times New Roman" pitchFamily="18" charset="0"/>
                <a:cs typeface="Times New Roman" pitchFamily="18" charset="0"/>
              </a:rPr>
              <a:t>HDV</a:t>
            </a:r>
            <a:r>
              <a:rPr lang="en-US" sz="2200" b="1" dirty="0">
                <a:solidFill>
                  <a:srgbClr val="222222"/>
                </a:solidFill>
                <a:latin typeface="Times New Roman" pitchFamily="18" charset="0"/>
                <a:cs typeface="Times New Roman" pitchFamily="18" charset="0"/>
              </a:rPr>
              <a:t> </a:t>
            </a:r>
            <a:r>
              <a:rPr lang="en-US" sz="2200" dirty="0">
                <a:solidFill>
                  <a:srgbClr val="222222"/>
                </a:solidFill>
                <a:latin typeface="Times New Roman" pitchFamily="18" charset="0"/>
                <a:cs typeface="Times New Roman" pitchFamily="18" charset="0"/>
              </a:rPr>
              <a:t>infection </a:t>
            </a:r>
            <a:r>
              <a:rPr lang="en-US" sz="2200" b="1" dirty="0">
                <a:solidFill>
                  <a:srgbClr val="222222"/>
                </a:solidFill>
                <a:latin typeface="Times New Roman" pitchFamily="18" charset="0"/>
                <a:cs typeface="Times New Roman" pitchFamily="18" charset="0"/>
              </a:rPr>
              <a:t>occurs </a:t>
            </a:r>
            <a:r>
              <a:rPr lang="en-US" sz="2200" b="1" dirty="0">
                <a:solidFill>
                  <a:srgbClr val="FF0000"/>
                </a:solidFill>
                <a:latin typeface="Times New Roman" pitchFamily="18" charset="0"/>
                <a:cs typeface="Times New Roman" pitchFamily="18" charset="0"/>
              </a:rPr>
              <a:t>after</a:t>
            </a:r>
            <a:r>
              <a:rPr lang="en-US" sz="2200" dirty="0">
                <a:solidFill>
                  <a:srgbClr val="FF0000"/>
                </a:solidFill>
                <a:latin typeface="Times New Roman" pitchFamily="18" charset="0"/>
                <a:cs typeface="Times New Roman" pitchFamily="18" charset="0"/>
              </a:rPr>
              <a:t> </a:t>
            </a:r>
            <a:r>
              <a:rPr lang="en-US" sz="2200" dirty="0">
                <a:solidFill>
                  <a:srgbClr val="222222"/>
                </a:solidFill>
                <a:latin typeface="Times New Roman" pitchFamily="18" charset="0"/>
                <a:cs typeface="Times New Roman" pitchFamily="18" charset="0"/>
              </a:rPr>
              <a:t>person is  already infected with </a:t>
            </a:r>
            <a:r>
              <a:rPr lang="en-MY" sz="2200" b="1" dirty="0">
                <a:latin typeface="Times New Roman" pitchFamily="18" charset="0"/>
                <a:cs typeface="Times New Roman" pitchFamily="18" charset="0"/>
              </a:rPr>
              <a:t>HBV</a:t>
            </a:r>
          </a:p>
          <a:p>
            <a:pPr marL="342900" indent="-342900">
              <a:buFont typeface="Wingdings" pitchFamily="2" charset="2"/>
              <a:buChar char="ü"/>
              <a:defRPr/>
            </a:pPr>
            <a:r>
              <a:rPr lang="en-US" sz="2200" b="1" dirty="0">
                <a:solidFill>
                  <a:srgbClr val="002060"/>
                </a:solidFill>
                <a:latin typeface="Times New Roman" pitchFamily="18" charset="0"/>
                <a:cs typeface="Times New Roman" pitchFamily="18" charset="0"/>
              </a:rPr>
              <a:t>Super-infection </a:t>
            </a:r>
            <a:r>
              <a:rPr lang="en-US" sz="2200" b="1" dirty="0">
                <a:solidFill>
                  <a:srgbClr val="222222"/>
                </a:solidFill>
                <a:latin typeface="Times New Roman" pitchFamily="18" charset="0"/>
                <a:cs typeface="Times New Roman" pitchFamily="18" charset="0"/>
              </a:rPr>
              <a:t>with </a:t>
            </a:r>
            <a:r>
              <a:rPr lang="en-MY" sz="2200" dirty="0">
                <a:latin typeface="Times New Roman" pitchFamily="18" charset="0"/>
                <a:cs typeface="Times New Roman" pitchFamily="18" charset="0"/>
              </a:rPr>
              <a:t>HDV</a:t>
            </a:r>
            <a:r>
              <a:rPr lang="en-US" sz="2200" b="1" dirty="0">
                <a:solidFill>
                  <a:srgbClr val="222222"/>
                </a:solidFill>
                <a:latin typeface="Times New Roman" pitchFamily="18" charset="0"/>
                <a:cs typeface="Times New Roman" pitchFamily="18" charset="0"/>
              </a:rPr>
              <a:t> </a:t>
            </a:r>
            <a:r>
              <a:rPr lang="en-US" sz="2200" dirty="0">
                <a:solidFill>
                  <a:srgbClr val="222222"/>
                </a:solidFill>
                <a:latin typeface="Times New Roman" pitchFamily="18" charset="0"/>
                <a:cs typeface="Times New Roman" pitchFamily="18" charset="0"/>
              </a:rPr>
              <a:t>acts more like </a:t>
            </a:r>
            <a:r>
              <a:rPr lang="en-MY" sz="2200" dirty="0">
                <a:latin typeface="Times New Roman" pitchFamily="18" charset="0"/>
                <a:cs typeface="Times New Roman" pitchFamily="18" charset="0"/>
              </a:rPr>
              <a:t>HB</a:t>
            </a:r>
            <a:r>
              <a:rPr lang="en-US" sz="2200" dirty="0">
                <a:solidFill>
                  <a:srgbClr val="222222"/>
                </a:solidFill>
                <a:latin typeface="Times New Roman" pitchFamily="18" charset="0"/>
                <a:cs typeface="Times New Roman" pitchFamily="18" charset="0"/>
              </a:rPr>
              <a:t> and can go on </a:t>
            </a:r>
            <a:r>
              <a:rPr lang="en-US" sz="2200" b="1" dirty="0">
                <a:solidFill>
                  <a:srgbClr val="FF0000"/>
                </a:solidFill>
                <a:latin typeface="Times New Roman" pitchFamily="18" charset="0"/>
                <a:cs typeface="Times New Roman" pitchFamily="18" charset="0"/>
              </a:rPr>
              <a:t>to cause </a:t>
            </a:r>
          </a:p>
          <a:p>
            <a:pPr marL="342900" indent="-342900">
              <a:buFont typeface="Wingdings" pitchFamily="2" charset="2"/>
              <a:buChar char="ü"/>
              <a:defRPr/>
            </a:pPr>
            <a:r>
              <a:rPr lang="en-US" sz="2200" dirty="0">
                <a:solidFill>
                  <a:srgbClr val="222222"/>
                </a:solidFill>
                <a:latin typeface="Times New Roman" pitchFamily="18" charset="0"/>
                <a:cs typeface="Times New Roman" pitchFamily="18" charset="0"/>
              </a:rPr>
              <a:t> cirrhosis &amp; death</a:t>
            </a:r>
          </a:p>
          <a:p>
            <a:pPr marL="342900" indent="-342900" algn="ctr">
              <a:buFont typeface="Wingdings" pitchFamily="2" charset="2"/>
              <a:buChar char="ü"/>
              <a:defRPr/>
            </a:pPr>
            <a:r>
              <a:rPr lang="en-MY" sz="2200" b="1" dirty="0">
                <a:latin typeface="Times New Roman" pitchFamily="18" charset="0"/>
                <a:cs typeface="Times New Roman" pitchFamily="18" charset="0"/>
              </a:rPr>
              <a:t> </a:t>
            </a:r>
            <a:r>
              <a:rPr lang="en-US" sz="2200" b="1" dirty="0">
                <a:solidFill>
                  <a:srgbClr val="FF0000"/>
                </a:solidFill>
                <a:latin typeface="Times New Roman" pitchFamily="18" charset="0"/>
                <a:cs typeface="Times New Roman" pitchFamily="18" charset="0"/>
              </a:rPr>
              <a:t>Super infection </a:t>
            </a:r>
            <a:r>
              <a:rPr lang="en-US" sz="2200" b="1" dirty="0">
                <a:solidFill>
                  <a:srgbClr val="222222"/>
                </a:solidFill>
                <a:latin typeface="Times New Roman" pitchFamily="18" charset="0"/>
                <a:cs typeface="Times New Roman" pitchFamily="18" charset="0"/>
              </a:rPr>
              <a:t>is usually suspected when someone </a:t>
            </a:r>
          </a:p>
          <a:p>
            <a:pPr marL="342900" indent="-342900" algn="ctr">
              <a:buFont typeface="Wingdings" pitchFamily="2" charset="2"/>
              <a:buChar char="ü"/>
              <a:defRPr/>
            </a:pPr>
            <a:r>
              <a:rPr lang="en-US" sz="2200" b="1" dirty="0">
                <a:solidFill>
                  <a:srgbClr val="222222"/>
                </a:solidFill>
                <a:latin typeface="Times New Roman" pitchFamily="18" charset="0"/>
                <a:cs typeface="Times New Roman" pitchFamily="18" charset="0"/>
              </a:rPr>
              <a:t>with hepatitis B becomes increasingly ill rapidly</a:t>
            </a:r>
          </a:p>
          <a:p>
            <a:pPr algn="just">
              <a:buFont typeface="Wingdings" pitchFamily="2" charset="2"/>
              <a:buChar char="ü"/>
              <a:defRPr/>
            </a:pPr>
            <a:r>
              <a:rPr lang="en-US" sz="2200" b="1" dirty="0">
                <a:solidFill>
                  <a:srgbClr val="222222"/>
                </a:solidFill>
                <a:latin typeface="Times New Roman" pitchFamily="18" charset="0"/>
                <a:cs typeface="Times New Roman" pitchFamily="18" charset="0"/>
              </a:rPr>
              <a:t>…</a:t>
            </a:r>
          </a:p>
          <a:p>
            <a:pPr algn="just">
              <a:buFont typeface="Wingdings" pitchFamily="2" charset="2"/>
              <a:buChar char="ü"/>
              <a:defRPr/>
            </a:pPr>
            <a:r>
              <a:rPr lang="en-US" sz="2200" b="1" dirty="0">
                <a:solidFill>
                  <a:srgbClr val="222222"/>
                </a:solidFill>
                <a:latin typeface="Times New Roman" pitchFamily="18" charset="0"/>
                <a:cs typeface="Times New Roman" pitchFamily="18" charset="0"/>
              </a:rPr>
              <a:t>…</a:t>
            </a:r>
            <a:endParaRPr lang="en-MY" sz="2200" dirty="0">
              <a:latin typeface="Times New Roman" pitchFamily="18" charset="0"/>
              <a:cs typeface="Times New Roman" pitchFamily="18" charset="0"/>
            </a:endParaRPr>
          </a:p>
        </p:txBody>
      </p:sp>
    </p:spTree>
    <p:extLst>
      <p:ext uri="{BB962C8B-B14F-4D97-AF65-F5344CB8AC3E}">
        <p14:creationId xmlns:p14="http://schemas.microsoft.com/office/powerpoint/2010/main" val="3924274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E7A34731-EC17-4A0F-BE12-D714104CDBAF}" type="slidenum">
              <a:rPr lang="ar-SA" smtClean="0"/>
              <a:pPr eaLnBrk="1" hangingPunct="1"/>
              <a:t>4</a:t>
            </a:fld>
            <a:endParaRPr lang="en-US" smtClean="0"/>
          </a:p>
        </p:txBody>
      </p:sp>
      <p:sp>
        <p:nvSpPr>
          <p:cNvPr id="25603" name="Rectangle 4"/>
          <p:cNvSpPr>
            <a:spLocks noChangeArrowheads="1"/>
          </p:cNvSpPr>
          <p:nvPr/>
        </p:nvSpPr>
        <p:spPr bwMode="auto">
          <a:xfrm>
            <a:off x="2555875" y="0"/>
            <a:ext cx="4103688" cy="523875"/>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800" b="1">
                <a:latin typeface="Garamond" pitchFamily="18" charset="0"/>
                <a:cs typeface="Times New Roman" pitchFamily="18" charset="0"/>
              </a:rPr>
              <a:t>Geographical distribution</a:t>
            </a:r>
          </a:p>
        </p:txBody>
      </p:sp>
      <p:sp>
        <p:nvSpPr>
          <p:cNvPr id="78856" name="Rectangle 6"/>
          <p:cNvSpPr>
            <a:spLocks noChangeArrowheads="1"/>
          </p:cNvSpPr>
          <p:nvPr/>
        </p:nvSpPr>
        <p:spPr bwMode="auto">
          <a:xfrm>
            <a:off x="107950" y="158750"/>
            <a:ext cx="8899525" cy="652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pitchFamily="34" charset="0"/>
              <a:buChar char="•"/>
              <a:defRPr/>
            </a:pPr>
            <a:r>
              <a:rPr lang="en-MY" sz="2200" b="1" dirty="0">
                <a:latin typeface="Times New Roman" pitchFamily="18" charset="0"/>
                <a:cs typeface="Times New Roman" pitchFamily="18" charset="0"/>
              </a:rPr>
              <a:t>Worldwide, </a:t>
            </a:r>
          </a:p>
          <a:p>
            <a:pPr>
              <a:buFont typeface="Arial" pitchFamily="34" charset="0"/>
              <a:buChar char="•"/>
              <a:defRPr/>
            </a:pPr>
            <a:r>
              <a:rPr lang="en-MY" sz="2200" dirty="0">
                <a:latin typeface="Times New Roman" pitchFamily="18" charset="0"/>
                <a:cs typeface="Times New Roman" pitchFamily="18" charset="0"/>
              </a:rPr>
              <a:t>The overall № of HDV infection </a:t>
            </a:r>
            <a:r>
              <a:rPr lang="en-MY" sz="2200" b="1" dirty="0">
                <a:solidFill>
                  <a:srgbClr val="FF0000"/>
                </a:solidFill>
                <a:latin typeface="Times New Roman" pitchFamily="18" charset="0"/>
                <a:cs typeface="Times New Roman" pitchFamily="18" charset="0"/>
              </a:rPr>
              <a:t>has decreased </a:t>
            </a:r>
            <a:r>
              <a:rPr lang="en-MY" sz="2200" dirty="0">
                <a:latin typeface="Times New Roman" pitchFamily="18" charset="0"/>
                <a:cs typeface="Times New Roman" pitchFamily="18" charset="0"/>
              </a:rPr>
              <a:t>since </a:t>
            </a:r>
            <a:r>
              <a:rPr lang="en-MY" sz="2200" b="1" dirty="0">
                <a:latin typeface="Times New Roman" pitchFamily="18" charset="0"/>
                <a:cs typeface="Times New Roman" pitchFamily="18" charset="0"/>
              </a:rPr>
              <a:t>1980s</a:t>
            </a:r>
            <a:r>
              <a:rPr lang="en-MY" sz="2200" b="1" dirty="0">
                <a:solidFill>
                  <a:srgbClr val="FF0000"/>
                </a:solidFill>
                <a:latin typeface="Times New Roman" pitchFamily="18" charset="0"/>
                <a:cs typeface="Times New Roman" pitchFamily="18" charset="0"/>
              </a:rPr>
              <a:t>. ?????</a:t>
            </a:r>
          </a:p>
          <a:p>
            <a:pPr>
              <a:buFont typeface="Arial" pitchFamily="34" charset="0"/>
              <a:buChar char="•"/>
              <a:defRPr/>
            </a:pPr>
            <a:r>
              <a:rPr lang="en-MY" sz="2200" dirty="0">
                <a:latin typeface="Times New Roman" pitchFamily="18" charset="0"/>
                <a:cs typeface="Times New Roman" pitchFamily="18" charset="0"/>
              </a:rPr>
              <a:t>mainly due to a </a:t>
            </a:r>
            <a:r>
              <a:rPr lang="en-MY" sz="2200" b="1" dirty="0">
                <a:latin typeface="Times New Roman" pitchFamily="18" charset="0"/>
                <a:cs typeface="Times New Roman" pitchFamily="18" charset="0"/>
              </a:rPr>
              <a:t>successful global HBV vaccination </a:t>
            </a:r>
            <a:r>
              <a:rPr lang="en-MY" sz="2200" dirty="0">
                <a:latin typeface="Times New Roman" pitchFamily="18" charset="0"/>
                <a:cs typeface="Times New Roman" pitchFamily="18" charset="0"/>
              </a:rPr>
              <a:t>programme. </a:t>
            </a:r>
          </a:p>
          <a:p>
            <a:pPr marL="342900" indent="-342900">
              <a:buFont typeface="Wingdings" pitchFamily="2" charset="2"/>
              <a:buChar char="Ø"/>
              <a:defRPr/>
            </a:pPr>
            <a:r>
              <a:rPr lang="en-MY" sz="2200" dirty="0">
                <a:latin typeface="Times New Roman" pitchFamily="18" charset="0"/>
                <a:cs typeface="Times New Roman" pitchFamily="18" charset="0"/>
              </a:rPr>
              <a:t>HDV is found </a:t>
            </a:r>
            <a:r>
              <a:rPr lang="en-MY" sz="2200" dirty="0">
                <a:solidFill>
                  <a:srgbClr val="FF0000"/>
                </a:solidFill>
                <a:latin typeface="Times New Roman" pitchFamily="18" charset="0"/>
                <a:cs typeface="Times New Roman" pitchFamily="18" charset="0"/>
              </a:rPr>
              <a:t>throughout the world </a:t>
            </a:r>
            <a:r>
              <a:rPr lang="en-MY" sz="2200" dirty="0">
                <a:latin typeface="Times New Roman" pitchFamily="18" charset="0"/>
                <a:cs typeface="Times New Roman" pitchFamily="18" charset="0"/>
              </a:rPr>
              <a:t>but with a not uniform distribution.</a:t>
            </a:r>
          </a:p>
          <a:p>
            <a:pPr marL="342900" indent="-342900">
              <a:buFont typeface="Wingdings" pitchFamily="2" charset="2"/>
              <a:buChar char="v"/>
              <a:defRPr/>
            </a:pPr>
            <a:r>
              <a:rPr lang="en-MY" sz="2200" dirty="0">
                <a:latin typeface="Times New Roman" pitchFamily="18" charset="0"/>
                <a:cs typeface="Times New Roman" pitchFamily="18" charset="0"/>
              </a:rPr>
              <a:t>It is estimated that </a:t>
            </a:r>
            <a:r>
              <a:rPr lang="en-MY" sz="2200" b="1" dirty="0">
                <a:solidFill>
                  <a:srgbClr val="FF0000"/>
                </a:solidFill>
                <a:latin typeface="Times New Roman" pitchFamily="18" charset="0"/>
                <a:cs typeface="Times New Roman" pitchFamily="18" charset="0"/>
              </a:rPr>
              <a:t>5% </a:t>
            </a:r>
            <a:r>
              <a:rPr lang="en-MY" sz="2200" dirty="0">
                <a:latin typeface="Times New Roman" pitchFamily="18" charset="0"/>
                <a:cs typeface="Times New Roman" pitchFamily="18" charset="0"/>
              </a:rPr>
              <a:t>of chronic HBV with HDV, infection </a:t>
            </a:r>
          </a:p>
          <a:p>
            <a:pPr marL="342900" indent="-342900">
              <a:buFont typeface="Wingdings" pitchFamily="2" charset="2"/>
              <a:buChar char="v"/>
              <a:defRPr/>
            </a:pPr>
            <a:r>
              <a:rPr lang="en-MY" sz="2200" dirty="0">
                <a:latin typeface="Times New Roman" pitchFamily="18" charset="0"/>
                <a:cs typeface="Times New Roman" pitchFamily="18" charset="0"/>
              </a:rPr>
              <a:t>Resulting in a total of </a:t>
            </a:r>
            <a:r>
              <a:rPr lang="en-MY" sz="2200" b="1" dirty="0">
                <a:solidFill>
                  <a:srgbClr val="FF0000"/>
                </a:solidFill>
                <a:latin typeface="Times New Roman" pitchFamily="18" charset="0"/>
                <a:cs typeface="Times New Roman" pitchFamily="18" charset="0"/>
              </a:rPr>
              <a:t>15 – 20 Million </a:t>
            </a:r>
            <a:r>
              <a:rPr lang="en-MY" sz="2200" dirty="0">
                <a:latin typeface="Times New Roman" pitchFamily="18" charset="0"/>
                <a:cs typeface="Times New Roman" pitchFamily="18" charset="0"/>
              </a:rPr>
              <a:t>persons infected with HDV  WW </a:t>
            </a:r>
          </a:p>
          <a:p>
            <a:pPr marL="342900" indent="-342900">
              <a:buFont typeface="Wingdings" pitchFamily="2" charset="2"/>
              <a:buChar char="v"/>
              <a:defRPr/>
            </a:pPr>
            <a:r>
              <a:rPr lang="en-MY" sz="2200" dirty="0">
                <a:latin typeface="Times New Roman" pitchFamily="18" charset="0"/>
                <a:cs typeface="Times New Roman" pitchFamily="18" charset="0"/>
              </a:rPr>
              <a:t> </a:t>
            </a:r>
            <a:r>
              <a:rPr lang="en-MY" sz="2200" b="1" dirty="0">
                <a:solidFill>
                  <a:srgbClr val="002060"/>
                </a:solidFill>
                <a:latin typeface="Times New Roman" pitchFamily="18" charset="0"/>
                <a:cs typeface="Times New Roman" pitchFamily="18" charset="0"/>
              </a:rPr>
              <a:t>The global estimation and </a:t>
            </a:r>
            <a:r>
              <a:rPr lang="en-MY" sz="2200" dirty="0">
                <a:latin typeface="Times New Roman" pitchFamily="18" charset="0"/>
                <a:cs typeface="Times New Roman" pitchFamily="18" charset="0"/>
              </a:rPr>
              <a:t>geographic information </a:t>
            </a:r>
            <a:r>
              <a:rPr lang="en-MY" sz="2200" dirty="0">
                <a:solidFill>
                  <a:srgbClr val="FF0000"/>
                </a:solidFill>
                <a:latin typeface="Times New Roman" pitchFamily="18" charset="0"/>
                <a:cs typeface="Times New Roman" pitchFamily="18" charset="0"/>
              </a:rPr>
              <a:t>are incomplete </a:t>
            </a:r>
            <a:r>
              <a:rPr lang="en-MY" sz="2200" dirty="0">
                <a:latin typeface="Times New Roman" pitchFamily="18" charset="0"/>
                <a:cs typeface="Times New Roman" pitchFamily="18" charset="0"/>
              </a:rPr>
              <a:t>because many countries </a:t>
            </a:r>
            <a:r>
              <a:rPr lang="en-MY" sz="2200" b="1" dirty="0">
                <a:latin typeface="Times New Roman" pitchFamily="18" charset="0"/>
                <a:cs typeface="Times New Roman" pitchFamily="18" charset="0"/>
              </a:rPr>
              <a:t>do not report </a:t>
            </a:r>
            <a:r>
              <a:rPr lang="en-MY" sz="2200" dirty="0">
                <a:latin typeface="Times New Roman" pitchFamily="18" charset="0"/>
                <a:cs typeface="Times New Roman" pitchFamily="18" charset="0"/>
              </a:rPr>
              <a:t>the prevalence of HDV</a:t>
            </a:r>
          </a:p>
          <a:p>
            <a:pPr marL="342900" indent="-342900">
              <a:buFont typeface="Wingdings" pitchFamily="2" charset="2"/>
              <a:buChar char="Ø"/>
              <a:defRPr/>
            </a:pPr>
            <a:r>
              <a:rPr lang="en-MY" sz="2200" dirty="0">
                <a:latin typeface="Times New Roman" pitchFamily="18" charset="0"/>
                <a:cs typeface="Times New Roman" pitchFamily="18" charset="0"/>
              </a:rPr>
              <a:t> </a:t>
            </a:r>
            <a:r>
              <a:rPr lang="en-MY" sz="2200" b="1" dirty="0">
                <a:solidFill>
                  <a:srgbClr val="FF0000"/>
                </a:solidFill>
                <a:latin typeface="Times New Roman" pitchFamily="18" charset="0"/>
                <a:cs typeface="Times New Roman" pitchFamily="18" charset="0"/>
              </a:rPr>
              <a:t>Its highest </a:t>
            </a:r>
            <a:r>
              <a:rPr lang="en-MY" sz="2200" dirty="0">
                <a:latin typeface="Times New Roman" pitchFamily="18" charset="0"/>
                <a:cs typeface="Times New Roman" pitchFamily="18" charset="0"/>
              </a:rPr>
              <a:t>prevalence has been reported in </a:t>
            </a:r>
            <a:r>
              <a:rPr lang="en-MY" sz="2200" b="1" dirty="0">
                <a:latin typeface="Times New Roman" pitchFamily="18" charset="0"/>
                <a:cs typeface="Times New Roman" pitchFamily="18" charset="0"/>
              </a:rPr>
              <a:t>Italy, the </a:t>
            </a:r>
          </a:p>
          <a:p>
            <a:pPr>
              <a:defRPr/>
            </a:pPr>
            <a:r>
              <a:rPr lang="en-MY" sz="2200" b="1" dirty="0">
                <a:latin typeface="Times New Roman" pitchFamily="18" charset="0"/>
                <a:cs typeface="Times New Roman" pitchFamily="18" charset="0"/>
              </a:rPr>
              <a:t>    Middle East, Central </a:t>
            </a:r>
            <a:r>
              <a:rPr lang="en-MY" sz="2200" dirty="0">
                <a:latin typeface="Times New Roman" pitchFamily="18" charset="0"/>
                <a:cs typeface="Times New Roman" pitchFamily="18" charset="0"/>
              </a:rPr>
              <a:t>Asia, West Africa and South America.</a:t>
            </a:r>
            <a:r>
              <a:rPr lang="en-MY" sz="2200" b="1" dirty="0">
                <a:solidFill>
                  <a:srgbClr val="002060"/>
                </a:solidFill>
                <a:latin typeface="Times New Roman" pitchFamily="18" charset="0"/>
                <a:cs typeface="Times New Roman" pitchFamily="18" charset="0"/>
              </a:rPr>
              <a:t> </a:t>
            </a:r>
          </a:p>
          <a:p>
            <a:pPr marL="342900" indent="-342900">
              <a:buFont typeface="Wingdings" pitchFamily="2" charset="2"/>
              <a:buChar char="Ø"/>
              <a:defRPr/>
            </a:pPr>
            <a:r>
              <a:rPr lang="en-MY" sz="2200" b="1" dirty="0">
                <a:solidFill>
                  <a:srgbClr val="002060"/>
                </a:solidFill>
                <a:latin typeface="Times New Roman" pitchFamily="18" charset="0"/>
                <a:cs typeface="Times New Roman" pitchFamily="18" charset="0"/>
              </a:rPr>
              <a:t>       Middle East </a:t>
            </a:r>
            <a:r>
              <a:rPr lang="en-MY" sz="2200" dirty="0">
                <a:solidFill>
                  <a:srgbClr val="FF0000"/>
                </a:solidFill>
                <a:latin typeface="Times New Roman" pitchFamily="18" charset="0"/>
                <a:cs typeface="Times New Roman" pitchFamily="18" charset="0"/>
              </a:rPr>
              <a:t>(all countries)</a:t>
            </a:r>
          </a:p>
          <a:p>
            <a:pPr marL="342900" indent="-342900">
              <a:buFont typeface="Wingdings" pitchFamily="2" charset="2"/>
              <a:buChar char="Ø"/>
              <a:defRPr/>
            </a:pPr>
            <a:endParaRPr lang="en-MY" sz="2200" dirty="0">
              <a:solidFill>
                <a:srgbClr val="FF0000"/>
              </a:solidFill>
              <a:latin typeface="Times New Roman" pitchFamily="18" charset="0"/>
              <a:cs typeface="Times New Roman" pitchFamily="18" charset="0"/>
            </a:endParaRPr>
          </a:p>
          <a:p>
            <a:pPr marL="342900" indent="-342900">
              <a:buFont typeface="Wingdings" pitchFamily="2" charset="2"/>
              <a:buChar char="q"/>
              <a:defRPr/>
            </a:pPr>
            <a:r>
              <a:rPr lang="en-MY" sz="2200" b="1" dirty="0">
                <a:solidFill>
                  <a:srgbClr val="FF0000"/>
                </a:solidFill>
                <a:latin typeface="Times New Roman" pitchFamily="18" charset="0"/>
                <a:cs typeface="Times New Roman" pitchFamily="18" charset="0"/>
              </a:rPr>
              <a:t>Two epidemiological patterns </a:t>
            </a:r>
            <a:r>
              <a:rPr lang="en-MY" sz="2200" b="1" dirty="0">
                <a:latin typeface="Times New Roman" pitchFamily="18" charset="0"/>
                <a:cs typeface="Times New Roman" pitchFamily="18" charset="0"/>
              </a:rPr>
              <a:t>of HDV infection have been identified</a:t>
            </a:r>
          </a:p>
          <a:p>
            <a:pPr marL="342900" indent="-342900">
              <a:buFont typeface="Wingdings" pitchFamily="2" charset="2"/>
              <a:buChar char="v"/>
              <a:defRPr/>
            </a:pPr>
            <a:r>
              <a:rPr lang="en-MY" sz="2200" b="1" dirty="0">
                <a:latin typeface="Times New Roman" pitchFamily="18" charset="0"/>
                <a:cs typeface="Times New Roman" pitchFamily="18" charset="0"/>
              </a:rPr>
              <a:t>In Mediterranean countries</a:t>
            </a:r>
            <a:r>
              <a:rPr lang="en-MY" sz="2200" dirty="0">
                <a:latin typeface="Times New Roman" pitchFamily="18" charset="0"/>
                <a:cs typeface="Times New Roman" pitchFamily="18" charset="0"/>
              </a:rPr>
              <a:t>, HDV infection is </a:t>
            </a:r>
            <a:r>
              <a:rPr lang="en-MY" sz="2200" b="1" dirty="0">
                <a:solidFill>
                  <a:srgbClr val="FF0000"/>
                </a:solidFill>
                <a:latin typeface="Times New Roman" pitchFamily="18" charset="0"/>
                <a:cs typeface="Times New Roman" pitchFamily="18" charset="0"/>
              </a:rPr>
              <a:t>endemic among </a:t>
            </a:r>
          </a:p>
          <a:p>
            <a:pPr>
              <a:defRPr/>
            </a:pPr>
            <a:r>
              <a:rPr lang="en-MY" sz="2200" b="1" dirty="0">
                <a:solidFill>
                  <a:srgbClr val="FF0000"/>
                </a:solidFill>
                <a:latin typeface="Times New Roman" pitchFamily="18" charset="0"/>
                <a:cs typeface="Times New Roman" pitchFamily="18" charset="0"/>
              </a:rPr>
              <a:t>                </a:t>
            </a:r>
            <a:r>
              <a:rPr lang="en-MY" sz="2200" dirty="0">
                <a:latin typeface="Times New Roman" pitchFamily="18" charset="0"/>
                <a:cs typeface="Times New Roman" pitchFamily="18" charset="0"/>
              </a:rPr>
              <a:t>persons with HB,.</a:t>
            </a:r>
          </a:p>
          <a:p>
            <a:pPr marL="342900" indent="-342900">
              <a:buFont typeface="Wingdings" pitchFamily="2" charset="2"/>
              <a:buChar char="v"/>
              <a:defRPr/>
            </a:pPr>
            <a:r>
              <a:rPr lang="en-MY" sz="2200" dirty="0">
                <a:latin typeface="Times New Roman" pitchFamily="18" charset="0"/>
                <a:cs typeface="Times New Roman" pitchFamily="18" charset="0"/>
              </a:rPr>
              <a:t>In </a:t>
            </a:r>
            <a:r>
              <a:rPr lang="en-MY" sz="2200" b="1" dirty="0">
                <a:latin typeface="Times New Roman" pitchFamily="18" charset="0"/>
                <a:cs typeface="Times New Roman" pitchFamily="18" charset="0"/>
              </a:rPr>
              <a:t>United States </a:t>
            </a:r>
            <a:r>
              <a:rPr lang="en-MY" sz="2200" dirty="0">
                <a:latin typeface="Times New Roman" pitchFamily="18" charset="0"/>
                <a:cs typeface="Times New Roman" pitchFamily="18" charset="0"/>
              </a:rPr>
              <a:t>and northern Europe </a:t>
            </a:r>
            <a:r>
              <a:rPr lang="en-MY" sz="2200" dirty="0">
                <a:solidFill>
                  <a:srgbClr val="002060"/>
                </a:solidFill>
                <a:latin typeface="Times New Roman" pitchFamily="18" charset="0"/>
                <a:cs typeface="Times New Roman" pitchFamily="18" charset="0"/>
              </a:rPr>
              <a:t>Is </a:t>
            </a:r>
            <a:r>
              <a:rPr lang="en-MY" sz="2200" b="1" dirty="0">
                <a:solidFill>
                  <a:srgbClr val="FF0000"/>
                </a:solidFill>
                <a:latin typeface="Times New Roman" pitchFamily="18" charset="0"/>
                <a:cs typeface="Times New Roman" pitchFamily="18" charset="0"/>
              </a:rPr>
              <a:t>non endemic areas</a:t>
            </a:r>
            <a:r>
              <a:rPr lang="en-MY" sz="2200" dirty="0">
                <a:latin typeface="Times New Roman" pitchFamily="18" charset="0"/>
                <a:cs typeface="Times New Roman" pitchFamily="18" charset="0"/>
              </a:rPr>
              <a:t>, </a:t>
            </a:r>
          </a:p>
          <a:p>
            <a:pPr algn="ctr">
              <a:defRPr/>
            </a:pPr>
            <a:r>
              <a:rPr lang="en-MY" sz="2200" dirty="0">
                <a:latin typeface="Times New Roman" pitchFamily="18" charset="0"/>
                <a:cs typeface="Times New Roman" pitchFamily="18" charset="0"/>
              </a:rPr>
              <a:t>   HDV infection is </a:t>
            </a:r>
            <a:r>
              <a:rPr lang="en-MY" sz="2200" b="1" dirty="0">
                <a:latin typeface="Times New Roman" pitchFamily="18" charset="0"/>
                <a:cs typeface="Times New Roman" pitchFamily="18" charset="0"/>
              </a:rPr>
              <a:t>confined to persons </a:t>
            </a:r>
            <a:r>
              <a:rPr lang="en-MY" sz="2200" b="1" dirty="0">
                <a:solidFill>
                  <a:srgbClr val="0070C0"/>
                </a:solidFill>
                <a:latin typeface="Times New Roman" pitchFamily="18" charset="0"/>
                <a:cs typeface="Times New Roman" pitchFamily="18" charset="0"/>
              </a:rPr>
              <a:t>exposed frequently </a:t>
            </a:r>
            <a:r>
              <a:rPr lang="en-MY" sz="2200" b="1" dirty="0">
                <a:latin typeface="Times New Roman" pitchFamily="18" charset="0"/>
                <a:cs typeface="Times New Roman" pitchFamily="18" charset="0"/>
              </a:rPr>
              <a:t>to</a:t>
            </a:r>
          </a:p>
          <a:p>
            <a:pPr algn="ctr">
              <a:defRPr/>
            </a:pPr>
            <a:r>
              <a:rPr lang="en-MY" sz="2200" b="1" dirty="0">
                <a:solidFill>
                  <a:srgbClr val="0070C0"/>
                </a:solidFill>
                <a:latin typeface="Times New Roman" pitchFamily="18" charset="0"/>
                <a:cs typeface="Times New Roman" pitchFamily="18" charset="0"/>
              </a:rPr>
              <a:t> blood and blood   </a:t>
            </a:r>
            <a:r>
              <a:rPr lang="en-MY" sz="2200" dirty="0">
                <a:latin typeface="Times New Roman" pitchFamily="18" charset="0"/>
                <a:cs typeface="Times New Roman" pitchFamily="18" charset="0"/>
              </a:rPr>
              <a:t>products, </a:t>
            </a:r>
            <a:r>
              <a:rPr lang="en-MY" sz="2200" b="1" dirty="0">
                <a:solidFill>
                  <a:srgbClr val="0070C0"/>
                </a:solidFill>
                <a:latin typeface="Times New Roman" pitchFamily="18" charset="0"/>
                <a:cs typeface="Times New Roman" pitchFamily="18" charset="0"/>
              </a:rPr>
              <a:t>IVDUs</a:t>
            </a:r>
            <a:r>
              <a:rPr lang="en-MY" sz="2200" dirty="0">
                <a:latin typeface="Times New Roman" pitchFamily="18" charset="0"/>
                <a:cs typeface="Times New Roman" pitchFamily="18" charset="0"/>
              </a:rPr>
              <a:t> and </a:t>
            </a:r>
            <a:r>
              <a:rPr lang="en-MY" sz="2200" b="1" dirty="0" smtClean="0">
                <a:solidFill>
                  <a:srgbClr val="0070C0"/>
                </a:solidFill>
                <a:latin typeface="Times New Roman" pitchFamily="18" charset="0"/>
                <a:cs typeface="Times New Roman" pitchFamily="18" charset="0"/>
              </a:rPr>
              <a:t>haemophiliacs</a:t>
            </a:r>
            <a:endParaRPr lang="en-US" sz="2200" b="1" dirty="0">
              <a:solidFill>
                <a:srgbClr val="FF0000"/>
              </a:solidFill>
              <a:latin typeface="Times New Roman" pitchFamily="18" charset="0"/>
              <a:cs typeface="Times New Roman" pitchFamily="18" charset="0"/>
            </a:endParaRPr>
          </a:p>
          <a:p>
            <a:pPr marL="342900" indent="-342900">
              <a:buFont typeface="Wingdings" pitchFamily="2" charset="2"/>
              <a:buChar char="q"/>
              <a:defRPr/>
            </a:pPr>
            <a:endParaRPr lang="en-MY" sz="2200" dirty="0">
              <a:solidFill>
                <a:srgbClr val="FF0000"/>
              </a:solidFill>
              <a:latin typeface="Times New Roman" pitchFamily="18" charset="0"/>
              <a:cs typeface="Times New Roman" pitchFamily="18" charset="0"/>
            </a:endParaRPr>
          </a:p>
        </p:txBody>
      </p:sp>
      <p:sp>
        <p:nvSpPr>
          <p:cNvPr id="3" name="Right Arrow 2"/>
          <p:cNvSpPr/>
          <p:nvPr/>
        </p:nvSpPr>
        <p:spPr>
          <a:xfrm>
            <a:off x="8027988" y="6381750"/>
            <a:ext cx="979487"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MY"/>
          </a:p>
        </p:txBody>
      </p:sp>
    </p:spTree>
    <p:extLst>
      <p:ext uri="{BB962C8B-B14F-4D97-AF65-F5344CB8AC3E}">
        <p14:creationId xmlns:p14="http://schemas.microsoft.com/office/powerpoint/2010/main" val="2838621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B4BA856E-2694-4899-B345-5596F366B518}" type="slidenum">
              <a:rPr lang="ar-SA" smtClean="0"/>
              <a:pPr eaLnBrk="1" hangingPunct="1"/>
              <a:t>5</a:t>
            </a:fld>
            <a:endParaRPr lang="en-US" smtClean="0"/>
          </a:p>
        </p:txBody>
      </p:sp>
      <p:sp>
        <p:nvSpPr>
          <p:cNvPr id="26627" name="Rectangle 9"/>
          <p:cNvSpPr>
            <a:spLocks noChangeArrowheads="1"/>
          </p:cNvSpPr>
          <p:nvPr/>
        </p:nvSpPr>
        <p:spPr bwMode="auto">
          <a:xfrm>
            <a:off x="3678238" y="-26988"/>
            <a:ext cx="30972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400" b="1">
                <a:solidFill>
                  <a:srgbClr val="FF0000"/>
                </a:solidFill>
                <a:latin typeface="Garamond" pitchFamily="18" charset="0"/>
                <a:cs typeface="Times New Roman" pitchFamily="18" charset="0"/>
              </a:rPr>
              <a:t>Incubation Period </a:t>
            </a:r>
          </a:p>
        </p:txBody>
      </p:sp>
      <p:sp>
        <p:nvSpPr>
          <p:cNvPr id="26628" name="Rectangle 4"/>
          <p:cNvSpPr>
            <a:spLocks noChangeArrowheads="1"/>
          </p:cNvSpPr>
          <p:nvPr/>
        </p:nvSpPr>
        <p:spPr bwMode="auto">
          <a:xfrm>
            <a:off x="-252413" y="188913"/>
            <a:ext cx="9937751"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buFont typeface="Wingdings" pitchFamily="2" charset="2"/>
              <a:buChar char="Ø"/>
            </a:pPr>
            <a:r>
              <a:rPr lang="en-MY" sz="2100" b="1">
                <a:latin typeface="Times New Roman" pitchFamily="18" charset="0"/>
                <a:cs typeface="Times New Roman" pitchFamily="18" charset="0"/>
              </a:rPr>
              <a:t>Varies from 2-12 weeks,</a:t>
            </a:r>
          </a:p>
          <a:p>
            <a:pPr marL="342900" indent="-342900">
              <a:buFont typeface="Wingdings" pitchFamily="2" charset="2"/>
              <a:buChar char="Ø"/>
            </a:pPr>
            <a:r>
              <a:rPr lang="en-MY" sz="2100">
                <a:latin typeface="Times New Roman" pitchFamily="18" charset="0"/>
                <a:cs typeface="Times New Roman" pitchFamily="18" charset="0"/>
              </a:rPr>
              <a:t> </a:t>
            </a:r>
            <a:r>
              <a:rPr lang="en-MY" sz="2100" b="1">
                <a:solidFill>
                  <a:srgbClr val="002060"/>
                </a:solidFill>
                <a:latin typeface="Times New Roman" pitchFamily="18" charset="0"/>
                <a:cs typeface="Times New Roman" pitchFamily="18" charset="0"/>
              </a:rPr>
              <a:t>Being shorter in HBV carriers who are</a:t>
            </a:r>
            <a:r>
              <a:rPr lang="en-MY" sz="2100" b="1">
                <a:solidFill>
                  <a:srgbClr val="FF0000"/>
                </a:solidFill>
                <a:latin typeface="Times New Roman" pitchFamily="18" charset="0"/>
                <a:cs typeface="Times New Roman" pitchFamily="18" charset="0"/>
              </a:rPr>
              <a:t> superinfected </a:t>
            </a:r>
            <a:r>
              <a:rPr lang="en-MY" sz="2100">
                <a:latin typeface="Times New Roman" pitchFamily="18" charset="0"/>
                <a:cs typeface="Times New Roman" pitchFamily="18" charset="0"/>
              </a:rPr>
              <a:t>with the agent, </a:t>
            </a:r>
          </a:p>
          <a:p>
            <a:pPr marL="342900" indent="-342900">
              <a:buFont typeface="Wingdings" pitchFamily="2" charset="2"/>
              <a:buChar char="Ø"/>
            </a:pPr>
            <a:r>
              <a:rPr lang="en-MY" sz="2100" b="1">
                <a:solidFill>
                  <a:srgbClr val="FF0000"/>
                </a:solidFill>
                <a:latin typeface="Times New Roman" pitchFamily="18" charset="0"/>
                <a:cs typeface="Times New Roman" pitchFamily="18" charset="0"/>
              </a:rPr>
              <a:t>than </a:t>
            </a:r>
            <a:r>
              <a:rPr lang="en-MY" sz="2100">
                <a:latin typeface="Times New Roman" pitchFamily="18" charset="0"/>
                <a:cs typeface="Times New Roman" pitchFamily="18" charset="0"/>
              </a:rPr>
              <a:t>in susceptible persons who are </a:t>
            </a:r>
            <a:r>
              <a:rPr lang="en-MY" sz="2100" b="1">
                <a:solidFill>
                  <a:srgbClr val="FF0000"/>
                </a:solidFill>
                <a:latin typeface="Times New Roman" pitchFamily="18" charset="0"/>
                <a:cs typeface="Times New Roman" pitchFamily="18" charset="0"/>
              </a:rPr>
              <a:t>simultaneously </a:t>
            </a:r>
            <a:r>
              <a:rPr lang="en-MY" sz="2100">
                <a:latin typeface="Times New Roman" pitchFamily="18" charset="0"/>
                <a:cs typeface="Times New Roman" pitchFamily="18" charset="0"/>
              </a:rPr>
              <a:t>infected with both HBV &amp; HDV.</a:t>
            </a:r>
          </a:p>
        </p:txBody>
      </p:sp>
      <p:sp>
        <p:nvSpPr>
          <p:cNvPr id="26630" name="Rectangle 4"/>
          <p:cNvSpPr>
            <a:spLocks noChangeArrowheads="1"/>
          </p:cNvSpPr>
          <p:nvPr/>
        </p:nvSpPr>
        <p:spPr bwMode="auto">
          <a:xfrm>
            <a:off x="107950" y="1420813"/>
            <a:ext cx="903605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buFont typeface="Wingdings" pitchFamily="2" charset="2"/>
              <a:buChar char="q"/>
              <a:defRPr/>
            </a:pPr>
            <a:r>
              <a:rPr lang="en-MY" sz="2200" b="1" dirty="0">
                <a:solidFill>
                  <a:srgbClr val="FF0000"/>
                </a:solidFill>
                <a:latin typeface="Times New Roman" pitchFamily="18" charset="0"/>
                <a:cs typeface="Times New Roman" pitchFamily="18" charset="0"/>
              </a:rPr>
              <a:t>HDV</a:t>
            </a:r>
            <a:r>
              <a:rPr lang="en-MY" sz="2200" b="1" dirty="0">
                <a:latin typeface="Times New Roman" pitchFamily="18" charset="0"/>
                <a:cs typeface="Times New Roman" pitchFamily="18" charset="0"/>
              </a:rPr>
              <a:t> </a:t>
            </a:r>
            <a:r>
              <a:rPr lang="en-MY" sz="2200" b="1" dirty="0">
                <a:solidFill>
                  <a:srgbClr val="0070C0"/>
                </a:solidFill>
                <a:latin typeface="Times New Roman" pitchFamily="18" charset="0"/>
                <a:cs typeface="Times New Roman" pitchFamily="18" charset="0"/>
              </a:rPr>
              <a:t>infects all ages. </a:t>
            </a:r>
          </a:p>
          <a:p>
            <a:pPr marL="342900" indent="-342900">
              <a:buFont typeface="Wingdings" pitchFamily="2" charset="2"/>
              <a:buChar char="Ø"/>
              <a:defRPr/>
            </a:pPr>
            <a:r>
              <a:rPr lang="en-MY" sz="2200" dirty="0">
                <a:latin typeface="Times New Roman" pitchFamily="18" charset="0"/>
                <a:cs typeface="Times New Roman" pitchFamily="18" charset="0"/>
              </a:rPr>
              <a:t>Persons who have received </a:t>
            </a:r>
            <a:r>
              <a:rPr lang="en-MY" sz="2200" b="1" dirty="0">
                <a:solidFill>
                  <a:srgbClr val="FF0000"/>
                </a:solidFill>
                <a:latin typeface="Times New Roman" pitchFamily="18" charset="0"/>
                <a:cs typeface="Times New Roman" pitchFamily="18" charset="0"/>
              </a:rPr>
              <a:t>multiple transfusions</a:t>
            </a:r>
            <a:r>
              <a:rPr lang="en-MY" sz="2200" dirty="0">
                <a:latin typeface="Times New Roman" pitchFamily="18" charset="0"/>
                <a:cs typeface="Times New Roman" pitchFamily="18" charset="0"/>
              </a:rPr>
              <a:t>,</a:t>
            </a:r>
          </a:p>
          <a:p>
            <a:pPr marL="342900" indent="-342900">
              <a:buFont typeface="Wingdings" pitchFamily="2" charset="2"/>
              <a:buChar char="Ø"/>
              <a:defRPr/>
            </a:pPr>
            <a:r>
              <a:rPr lang="en-MY" sz="2200" dirty="0">
                <a:latin typeface="Times New Roman" pitchFamily="18" charset="0"/>
                <a:cs typeface="Times New Roman" pitchFamily="18" charset="0"/>
              </a:rPr>
              <a:t> </a:t>
            </a:r>
            <a:r>
              <a:rPr lang="en-MY" sz="2200" b="1" dirty="0">
                <a:latin typeface="Times New Roman" pitchFamily="18" charset="0"/>
                <a:cs typeface="Times New Roman" pitchFamily="18" charset="0"/>
              </a:rPr>
              <a:t>intravenous drug abusers</a:t>
            </a:r>
            <a:r>
              <a:rPr lang="en-MY" sz="2200" dirty="0">
                <a:latin typeface="Times New Roman" pitchFamily="18" charset="0"/>
                <a:cs typeface="Times New Roman" pitchFamily="18" charset="0"/>
              </a:rPr>
              <a:t>, and their </a:t>
            </a:r>
          </a:p>
          <a:p>
            <a:pPr marL="342900" indent="-342900">
              <a:buFont typeface="Wingdings" pitchFamily="2" charset="2"/>
              <a:buChar char="Ø"/>
              <a:defRPr/>
            </a:pPr>
            <a:r>
              <a:rPr lang="en-MY" sz="2200" b="1" dirty="0">
                <a:latin typeface="Times New Roman" pitchFamily="18" charset="0"/>
                <a:cs typeface="Times New Roman" pitchFamily="18" charset="0"/>
              </a:rPr>
              <a:t>close contacts </a:t>
            </a:r>
            <a:r>
              <a:rPr lang="en-MY" sz="2200" b="1" dirty="0">
                <a:solidFill>
                  <a:srgbClr val="FF0000"/>
                </a:solidFill>
                <a:latin typeface="Times New Roman" pitchFamily="18" charset="0"/>
                <a:cs typeface="Times New Roman" pitchFamily="18" charset="0"/>
              </a:rPr>
              <a:t>are at high-risk</a:t>
            </a:r>
          </a:p>
          <a:p>
            <a:pPr marL="342900" indent="-342900">
              <a:buFont typeface="Wingdings" pitchFamily="2" charset="2"/>
              <a:buChar char="q"/>
              <a:defRPr/>
            </a:pPr>
            <a:r>
              <a:rPr lang="en-MY" sz="2200" b="1" dirty="0">
                <a:latin typeface="Times New Roman" pitchFamily="18" charset="0"/>
                <a:cs typeface="Times New Roman" pitchFamily="18" charset="0"/>
              </a:rPr>
              <a:t>The primary route </a:t>
            </a:r>
            <a:r>
              <a:rPr lang="en-MY" sz="2200" dirty="0">
                <a:latin typeface="Times New Roman" pitchFamily="18" charset="0"/>
                <a:cs typeface="Times New Roman" pitchFamily="18" charset="0"/>
              </a:rPr>
              <a:t>of transmission are </a:t>
            </a:r>
            <a:r>
              <a:rPr lang="en-MY" sz="2200" b="1" dirty="0">
                <a:latin typeface="Times New Roman" pitchFamily="18" charset="0"/>
                <a:cs typeface="Times New Roman" pitchFamily="18" charset="0"/>
              </a:rPr>
              <a:t>similar to </a:t>
            </a:r>
            <a:r>
              <a:rPr lang="en-MY" sz="2200" dirty="0">
                <a:latin typeface="Times New Roman" pitchFamily="18" charset="0"/>
                <a:cs typeface="Times New Roman" pitchFamily="18" charset="0"/>
              </a:rPr>
              <a:t>HBV&amp;HCV</a:t>
            </a:r>
            <a:r>
              <a:rPr lang="en-MY" sz="2200" dirty="0">
                <a:solidFill>
                  <a:srgbClr val="40911F"/>
                </a:solidFill>
                <a:latin typeface="Times New Roman" pitchFamily="18" charset="0"/>
                <a:cs typeface="Times New Roman" pitchFamily="18" charset="0"/>
              </a:rPr>
              <a:t> </a:t>
            </a:r>
          </a:p>
          <a:p>
            <a:pPr marL="342900" indent="-342900">
              <a:buFont typeface="Courier New" pitchFamily="49" charset="0"/>
              <a:buChar char="o"/>
              <a:defRPr/>
            </a:pPr>
            <a:r>
              <a:rPr lang="en-MY" sz="2200" dirty="0">
                <a:latin typeface="Times New Roman" pitchFamily="18" charset="0"/>
                <a:cs typeface="Times New Roman" pitchFamily="18" charset="0"/>
              </a:rPr>
              <a:t>Infection is </a:t>
            </a:r>
            <a:r>
              <a:rPr lang="en-MY" sz="2200" b="1" dirty="0">
                <a:solidFill>
                  <a:srgbClr val="0070C0"/>
                </a:solidFill>
                <a:latin typeface="Times New Roman" pitchFamily="18" charset="0"/>
                <a:cs typeface="Times New Roman" pitchFamily="18" charset="0"/>
              </a:rPr>
              <a:t>dependent on HBV replication</a:t>
            </a:r>
            <a:r>
              <a:rPr lang="en-MY" sz="2200" dirty="0">
                <a:latin typeface="Times New Roman" pitchFamily="18" charset="0"/>
                <a:cs typeface="Times New Roman" pitchFamily="18" charset="0"/>
              </a:rPr>
              <a:t>,</a:t>
            </a:r>
          </a:p>
          <a:p>
            <a:pPr marL="342900" indent="-342900">
              <a:buFont typeface="Courier New" pitchFamily="49" charset="0"/>
              <a:buChar char="o"/>
              <a:defRPr/>
            </a:pPr>
            <a:r>
              <a:rPr lang="en-MY" sz="2200" dirty="0">
                <a:latin typeface="Times New Roman" pitchFamily="18" charset="0"/>
                <a:cs typeface="Times New Roman" pitchFamily="18" charset="0"/>
              </a:rPr>
              <a:t> </a:t>
            </a:r>
            <a:r>
              <a:rPr lang="en-MY" sz="2200" b="1" dirty="0">
                <a:latin typeface="Times New Roman" pitchFamily="18" charset="0"/>
                <a:cs typeface="Times New Roman" pitchFamily="18" charset="0"/>
              </a:rPr>
              <a:t>as HBV </a:t>
            </a:r>
            <a:r>
              <a:rPr lang="en-MY" sz="2200" b="1" dirty="0">
                <a:solidFill>
                  <a:srgbClr val="FF0000"/>
                </a:solidFill>
                <a:latin typeface="Times New Roman" pitchFamily="18" charset="0"/>
                <a:cs typeface="Times New Roman" pitchFamily="18" charset="0"/>
              </a:rPr>
              <a:t>provides</a:t>
            </a:r>
            <a:r>
              <a:rPr lang="en-MY" sz="2200" b="1" dirty="0">
                <a:latin typeface="Times New Roman" pitchFamily="18" charset="0"/>
                <a:cs typeface="Times New Roman" pitchFamily="18" charset="0"/>
              </a:rPr>
              <a:t> an </a:t>
            </a:r>
            <a:r>
              <a:rPr lang="en-MY" sz="2200" dirty="0" err="1">
                <a:solidFill>
                  <a:srgbClr val="FF0000"/>
                </a:solidFill>
                <a:latin typeface="Times New Roman" pitchFamily="18" charset="0"/>
                <a:cs typeface="Times New Roman" pitchFamily="18" charset="0"/>
              </a:rPr>
              <a:t>HBsAg</a:t>
            </a:r>
            <a:r>
              <a:rPr lang="en-MY" sz="2200" dirty="0">
                <a:latin typeface="Times New Roman" pitchFamily="18" charset="0"/>
                <a:cs typeface="Times New Roman" pitchFamily="18" charset="0"/>
              </a:rPr>
              <a:t> </a:t>
            </a:r>
            <a:r>
              <a:rPr lang="en-MY" sz="2200" b="1" dirty="0">
                <a:latin typeface="Times New Roman" pitchFamily="18" charset="0"/>
                <a:cs typeface="Times New Roman" pitchFamily="18" charset="0"/>
              </a:rPr>
              <a:t>envelop for HDV</a:t>
            </a:r>
            <a:endParaRPr lang="en-MY" sz="2200" b="1" dirty="0">
              <a:solidFill>
                <a:srgbClr val="40911F"/>
              </a:solidFill>
              <a:latin typeface="Times New Roman" pitchFamily="18" charset="0"/>
              <a:cs typeface="Times New Roman" pitchFamily="18" charset="0"/>
            </a:endParaRPr>
          </a:p>
          <a:p>
            <a:pPr marL="342900" indent="-342900">
              <a:buFont typeface="Wingdings" pitchFamily="2" charset="2"/>
              <a:buChar char="v"/>
              <a:defRPr/>
            </a:pPr>
            <a:r>
              <a:rPr lang="en-MY" sz="2200" b="1" dirty="0">
                <a:latin typeface="Times New Roman" pitchFamily="18" charset="0"/>
                <a:cs typeface="Times New Roman" pitchFamily="18" charset="0"/>
              </a:rPr>
              <a:t>Percutaneous through </a:t>
            </a:r>
            <a:r>
              <a:rPr lang="en-MY" sz="2200" dirty="0">
                <a:latin typeface="Times New Roman" pitchFamily="18" charset="0"/>
                <a:cs typeface="Times New Roman" pitchFamily="18" charset="0"/>
              </a:rPr>
              <a:t>contact with </a:t>
            </a:r>
            <a:r>
              <a:rPr lang="en-MY" sz="2200" b="1" dirty="0">
                <a:solidFill>
                  <a:srgbClr val="FF0000"/>
                </a:solidFill>
                <a:latin typeface="Times New Roman" pitchFamily="18" charset="0"/>
                <a:cs typeface="Times New Roman" pitchFamily="18" charset="0"/>
              </a:rPr>
              <a:t>infected blood </a:t>
            </a:r>
            <a:r>
              <a:rPr lang="en-MY" sz="2200" b="1" dirty="0">
                <a:latin typeface="Times New Roman" pitchFamily="18" charset="0"/>
                <a:cs typeface="Times New Roman" pitchFamily="18" charset="0"/>
              </a:rPr>
              <a:t>or </a:t>
            </a:r>
            <a:r>
              <a:rPr lang="en-MY" sz="2200" b="1" dirty="0">
                <a:solidFill>
                  <a:srgbClr val="FF0000"/>
                </a:solidFill>
                <a:latin typeface="Times New Roman" pitchFamily="18" charset="0"/>
                <a:cs typeface="Times New Roman" pitchFamily="18" charset="0"/>
              </a:rPr>
              <a:t>blood products </a:t>
            </a:r>
            <a:r>
              <a:rPr lang="en-MY" sz="2200" b="1" dirty="0">
                <a:latin typeface="Times New Roman" pitchFamily="18" charset="0"/>
                <a:cs typeface="Times New Roman" pitchFamily="18" charset="0"/>
              </a:rPr>
              <a:t>or other</a:t>
            </a:r>
            <a:r>
              <a:rPr lang="en-MY" sz="2200" dirty="0">
                <a:solidFill>
                  <a:srgbClr val="FF0000"/>
                </a:solidFill>
                <a:latin typeface="Times New Roman" pitchFamily="18" charset="0"/>
                <a:cs typeface="Times New Roman" pitchFamily="18" charset="0"/>
              </a:rPr>
              <a:t> body fluids </a:t>
            </a:r>
            <a:r>
              <a:rPr lang="en-MY" sz="2200" dirty="0">
                <a:latin typeface="Times New Roman" pitchFamily="18" charset="0"/>
                <a:cs typeface="Times New Roman" pitchFamily="18" charset="0"/>
              </a:rPr>
              <a:t>of an infected person.</a:t>
            </a:r>
            <a:endParaRPr lang="en-MY" sz="2200" b="1" dirty="0">
              <a:solidFill>
                <a:srgbClr val="FF0000"/>
              </a:solidFill>
              <a:latin typeface="Times New Roman" pitchFamily="18" charset="0"/>
              <a:cs typeface="Times New Roman" pitchFamily="18" charset="0"/>
            </a:endParaRPr>
          </a:p>
          <a:p>
            <a:pPr marL="342900" indent="-342900">
              <a:buFont typeface="Courier New" pitchFamily="49" charset="0"/>
              <a:buChar char="o"/>
              <a:defRPr/>
            </a:pPr>
            <a:r>
              <a:rPr lang="en-MY" sz="2200" b="1" dirty="0">
                <a:latin typeface="Times New Roman" pitchFamily="18" charset="0"/>
                <a:cs typeface="Times New Roman" pitchFamily="18" charset="0"/>
              </a:rPr>
              <a:t>HDV </a:t>
            </a:r>
            <a:r>
              <a:rPr lang="en-MY" sz="2200" b="1" dirty="0">
                <a:solidFill>
                  <a:srgbClr val="FF0000"/>
                </a:solidFill>
                <a:latin typeface="Times New Roman" pitchFamily="18" charset="0"/>
                <a:cs typeface="Times New Roman" pitchFamily="18" charset="0"/>
              </a:rPr>
              <a:t>does not </a:t>
            </a:r>
            <a:r>
              <a:rPr lang="en-MY" sz="2200" b="1" dirty="0">
                <a:latin typeface="Times New Roman" pitchFamily="18" charset="0"/>
                <a:cs typeface="Times New Roman" pitchFamily="18" charset="0"/>
              </a:rPr>
              <a:t>transmitted </a:t>
            </a:r>
            <a:r>
              <a:rPr lang="en-MY" sz="2200" b="1" dirty="0">
                <a:solidFill>
                  <a:srgbClr val="FF0000"/>
                </a:solidFill>
                <a:latin typeface="Times New Roman" pitchFamily="18" charset="0"/>
                <a:cs typeface="Times New Roman" pitchFamily="18" charset="0"/>
              </a:rPr>
              <a:t>sexually</a:t>
            </a:r>
            <a:r>
              <a:rPr lang="en-MY" sz="2200" b="1" dirty="0">
                <a:latin typeface="Times New Roman" pitchFamily="18" charset="0"/>
                <a:cs typeface="Times New Roman" pitchFamily="18" charset="0"/>
              </a:rPr>
              <a:t> </a:t>
            </a:r>
          </a:p>
          <a:p>
            <a:pPr marL="342900" indent="-342900">
              <a:buFont typeface="Courier New" pitchFamily="49" charset="0"/>
              <a:buChar char="o"/>
              <a:defRPr/>
            </a:pPr>
            <a:r>
              <a:rPr lang="en-MY" sz="2200" b="1" dirty="0">
                <a:latin typeface="Times New Roman" pitchFamily="18" charset="0"/>
                <a:cs typeface="Times New Roman" pitchFamily="18" charset="0"/>
              </a:rPr>
              <a:t>Vertical transmission is possible but </a:t>
            </a:r>
            <a:r>
              <a:rPr lang="en-MY" sz="2200" b="1" dirty="0">
                <a:solidFill>
                  <a:srgbClr val="FF0000"/>
                </a:solidFill>
                <a:latin typeface="Times New Roman" pitchFamily="18" charset="0"/>
                <a:cs typeface="Times New Roman" pitchFamily="18" charset="0"/>
              </a:rPr>
              <a:t>rare</a:t>
            </a:r>
            <a:r>
              <a:rPr lang="en-MY" sz="2200" dirty="0">
                <a:solidFill>
                  <a:srgbClr val="40911F"/>
                </a:solidFill>
                <a:latin typeface="Times New Roman" pitchFamily="18" charset="0"/>
                <a:cs typeface="Times New Roman" pitchFamily="18" charset="0"/>
              </a:rPr>
              <a:t>. </a:t>
            </a:r>
          </a:p>
          <a:p>
            <a:pPr marL="342900" indent="-342900">
              <a:buFont typeface="Wingdings" pitchFamily="2" charset="2"/>
              <a:buChar char="v"/>
              <a:defRPr/>
            </a:pPr>
            <a:r>
              <a:rPr lang="en-MY" sz="2200" b="1" dirty="0">
                <a:solidFill>
                  <a:srgbClr val="FF0000"/>
                </a:solidFill>
                <a:latin typeface="Times New Roman" pitchFamily="18" charset="0"/>
                <a:cs typeface="Times New Roman" pitchFamily="18" charset="0"/>
              </a:rPr>
              <a:t>Vaccination</a:t>
            </a:r>
            <a:r>
              <a:rPr lang="en-MY" sz="2200" b="1" dirty="0">
                <a:latin typeface="Times New Roman" pitchFamily="18" charset="0"/>
                <a:cs typeface="Times New Roman" pitchFamily="18" charset="0"/>
              </a:rPr>
              <a:t> against HBV </a:t>
            </a:r>
            <a:r>
              <a:rPr lang="en-MY" sz="2200" b="1" dirty="0">
                <a:solidFill>
                  <a:srgbClr val="FF0000"/>
                </a:solidFill>
                <a:latin typeface="Times New Roman" pitchFamily="18" charset="0"/>
                <a:cs typeface="Times New Roman" pitchFamily="18" charset="0"/>
              </a:rPr>
              <a:t>prevents </a:t>
            </a:r>
            <a:r>
              <a:rPr lang="en-MY" sz="2200" b="1" dirty="0">
                <a:latin typeface="Times New Roman" pitchFamily="18" charset="0"/>
                <a:cs typeface="Times New Roman" pitchFamily="18" charset="0"/>
              </a:rPr>
              <a:t>HDV co infection</a:t>
            </a:r>
            <a:r>
              <a:rPr lang="en-MY" sz="2200" b="1" dirty="0">
                <a:solidFill>
                  <a:srgbClr val="40911F"/>
                </a:solidFill>
                <a:latin typeface="Times New Roman" pitchFamily="18" charset="0"/>
                <a:cs typeface="Times New Roman" pitchFamily="18" charset="0"/>
              </a:rPr>
              <a:t>, </a:t>
            </a:r>
            <a:r>
              <a:rPr lang="en-MY" sz="2200" dirty="0">
                <a:latin typeface="Times New Roman" pitchFamily="18" charset="0"/>
                <a:cs typeface="Times New Roman" pitchFamily="18" charset="0"/>
              </a:rPr>
              <a:t>and</a:t>
            </a:r>
          </a:p>
          <a:p>
            <a:pPr marL="342900" indent="-342900">
              <a:buFont typeface="Wingdings" pitchFamily="2" charset="2"/>
              <a:buChar char="v"/>
              <a:defRPr/>
            </a:pPr>
            <a:r>
              <a:rPr lang="en-MY" sz="2200" dirty="0">
                <a:latin typeface="Times New Roman" pitchFamily="18" charset="0"/>
                <a:cs typeface="Times New Roman" pitchFamily="18" charset="0"/>
              </a:rPr>
              <a:t> </a:t>
            </a:r>
            <a:r>
              <a:rPr lang="en-MY" sz="2000" dirty="0">
                <a:latin typeface="Times New Roman" pitchFamily="18" charset="0"/>
                <a:cs typeface="Times New Roman" pitchFamily="18" charset="0"/>
              </a:rPr>
              <a:t>Hence expansion of childhood HBV immunization programmes has resulted  in a HDV</a:t>
            </a:r>
            <a:r>
              <a:rPr lang="en-MY" sz="2000" dirty="0">
                <a:solidFill>
                  <a:srgbClr val="FF0000"/>
                </a:solidFill>
                <a:latin typeface="Times New Roman" pitchFamily="18" charset="0"/>
                <a:cs typeface="Times New Roman" pitchFamily="18" charset="0"/>
              </a:rPr>
              <a:t> </a:t>
            </a:r>
            <a:r>
              <a:rPr lang="en-MY" sz="2000" dirty="0">
                <a:latin typeface="Times New Roman" pitchFamily="18" charset="0"/>
                <a:cs typeface="Times New Roman" pitchFamily="18" charset="0"/>
              </a:rPr>
              <a:t>incidence worldwide</a:t>
            </a:r>
          </a:p>
          <a:p>
            <a:pPr algn="ctr">
              <a:defRPr/>
            </a:pPr>
            <a:r>
              <a:rPr lang="en-MY" sz="2100" b="1" dirty="0">
                <a:latin typeface="Times New Roman" pitchFamily="18" charset="0"/>
                <a:cs typeface="Times New Roman" pitchFamily="18" charset="0"/>
              </a:rPr>
              <a:t>                      However, vaccination does not protect HB carriers from</a:t>
            </a:r>
          </a:p>
          <a:p>
            <a:pPr algn="ctr">
              <a:defRPr/>
            </a:pPr>
            <a:r>
              <a:rPr lang="en-MY" sz="2100" b="1" dirty="0">
                <a:latin typeface="Times New Roman" pitchFamily="18" charset="0"/>
                <a:cs typeface="Times New Roman" pitchFamily="18" charset="0"/>
              </a:rPr>
              <a:t>  super infection by HDV</a:t>
            </a:r>
            <a:endParaRPr lang="en-MY" sz="2100" dirty="0">
              <a:latin typeface="Times New Roman" pitchFamily="18" charset="0"/>
              <a:cs typeface="Times New Roman" pitchFamily="18" charset="0"/>
            </a:endParaRPr>
          </a:p>
        </p:txBody>
      </p:sp>
      <p:sp>
        <p:nvSpPr>
          <p:cNvPr id="2" name="Rectangle 1"/>
          <p:cNvSpPr/>
          <p:nvPr/>
        </p:nvSpPr>
        <p:spPr>
          <a:xfrm>
            <a:off x="3505486" y="1387249"/>
            <a:ext cx="3384768" cy="461665"/>
          </a:xfrm>
          <a:prstGeom prst="rect">
            <a:avLst/>
          </a:prstGeom>
          <a:gradFill>
            <a:gsLst>
              <a:gs pos="0">
                <a:srgbClr val="FFEFD1"/>
              </a:gs>
              <a:gs pos="64999">
                <a:srgbClr val="F0EBD5"/>
              </a:gs>
              <a:gs pos="100000">
                <a:srgbClr val="D1C39F"/>
              </a:gs>
            </a:gsLst>
            <a:lin ang="5400000" scaled="0"/>
          </a:gradFill>
          <a:ln w="15875">
            <a:gradFill>
              <a:gsLst>
                <a:gs pos="0">
                  <a:srgbClr val="FF3399"/>
                </a:gs>
                <a:gs pos="25000">
                  <a:srgbClr val="FF6633"/>
                </a:gs>
                <a:gs pos="50000">
                  <a:srgbClr val="FFFF00"/>
                </a:gs>
                <a:gs pos="75000">
                  <a:srgbClr val="01A78F"/>
                </a:gs>
                <a:gs pos="100000">
                  <a:srgbClr val="3366FF"/>
                </a:gs>
              </a:gsLst>
              <a:lin ang="5400000" scaled="0"/>
            </a:gradFill>
          </a:ln>
        </p:spPr>
        <p:txBody>
          <a:bodyPr>
            <a:spAutoFit/>
          </a:bodyPr>
          <a:lstStyle/>
          <a:p>
            <a:pPr algn="ctr">
              <a:defRPr/>
            </a:pPr>
            <a:r>
              <a:rPr lang="en-MY" sz="2400" b="1" dirty="0">
                <a:solidFill>
                  <a:srgbClr val="C00000"/>
                </a:solidFill>
                <a:latin typeface="Times New Roman" pitchFamily="18" charset="0"/>
                <a:cs typeface="Times New Roman" pitchFamily="18" charset="0"/>
              </a:rPr>
              <a:t>Transmission</a:t>
            </a:r>
          </a:p>
        </p:txBody>
      </p:sp>
    </p:spTree>
    <p:extLst>
      <p:ext uri="{BB962C8B-B14F-4D97-AF65-F5344CB8AC3E}">
        <p14:creationId xmlns:p14="http://schemas.microsoft.com/office/powerpoint/2010/main" val="2930158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067ACEAD-7879-4980-BEC3-7943E6E7094E}" type="slidenum">
              <a:rPr lang="ar-SA" smtClean="0"/>
              <a:pPr eaLnBrk="1" hangingPunct="1"/>
              <a:t>6</a:t>
            </a:fld>
            <a:endParaRPr lang="en-US" smtClean="0"/>
          </a:p>
        </p:txBody>
      </p:sp>
      <p:sp>
        <p:nvSpPr>
          <p:cNvPr id="3" name="Rectangle 2"/>
          <p:cNvSpPr/>
          <p:nvPr/>
        </p:nvSpPr>
        <p:spPr>
          <a:xfrm>
            <a:off x="179388" y="230188"/>
            <a:ext cx="8820150" cy="5664200"/>
          </a:xfrm>
          <a:prstGeom prst="rect">
            <a:avLst/>
          </a:prstGeom>
        </p:spPr>
        <p:txBody>
          <a:bodyPr>
            <a:spAutoFit/>
          </a:bodyPr>
          <a:lstStyle/>
          <a:p>
            <a:pPr>
              <a:defRPr/>
            </a:pPr>
            <a:r>
              <a:rPr lang="en-MY" sz="2800" b="1" dirty="0">
                <a:solidFill>
                  <a:srgbClr val="0070C0"/>
                </a:solidFill>
                <a:latin typeface="Garamond" pitchFamily="18" charset="0"/>
                <a:cs typeface="Times New Roman" pitchFamily="18" charset="0"/>
              </a:rPr>
              <a:t>    </a:t>
            </a:r>
            <a:r>
              <a:rPr lang="en-MY" sz="2200" b="1" u="sng" dirty="0">
                <a:solidFill>
                  <a:srgbClr val="C00000"/>
                </a:solidFill>
                <a:latin typeface="Times New Roman" pitchFamily="18" charset="0"/>
                <a:cs typeface="Times New Roman" pitchFamily="18" charset="0"/>
              </a:rPr>
              <a:t>Acute hepatitis:</a:t>
            </a:r>
          </a:p>
          <a:p>
            <a:pPr marL="342900" indent="-342900">
              <a:buFont typeface="Wingdings" pitchFamily="2" charset="2"/>
              <a:buChar char="v"/>
              <a:defRPr/>
            </a:pPr>
            <a:r>
              <a:rPr lang="en-MY" sz="2200" dirty="0">
                <a:latin typeface="Times New Roman" pitchFamily="18" charset="0"/>
                <a:cs typeface="Times New Roman" pitchFamily="18" charset="0"/>
              </a:rPr>
              <a:t> </a:t>
            </a:r>
            <a:r>
              <a:rPr lang="en-MY" sz="2200" b="1" u="sng" dirty="0">
                <a:solidFill>
                  <a:srgbClr val="0070C0"/>
                </a:solidFill>
                <a:latin typeface="Times New Roman" pitchFamily="18" charset="0"/>
                <a:cs typeface="Times New Roman" pitchFamily="18" charset="0"/>
              </a:rPr>
              <a:t>Simultaneous</a:t>
            </a:r>
            <a:r>
              <a:rPr lang="en-MY" sz="2200" u="sng" dirty="0">
                <a:latin typeface="Times New Roman" pitchFamily="18" charset="0"/>
                <a:cs typeface="Times New Roman" pitchFamily="18" charset="0"/>
              </a:rPr>
              <a:t> </a:t>
            </a:r>
            <a:r>
              <a:rPr lang="en-MY" sz="2200" dirty="0">
                <a:latin typeface="Times New Roman" pitchFamily="18" charset="0"/>
                <a:cs typeface="Times New Roman" pitchFamily="18" charset="0"/>
              </a:rPr>
              <a:t>infection with HBV and HDV can lead to </a:t>
            </a:r>
          </a:p>
          <a:p>
            <a:pPr marL="342900" indent="-342900">
              <a:buFont typeface="Wingdings" pitchFamily="2" charset="2"/>
              <a:buChar char="v"/>
              <a:defRPr/>
            </a:pPr>
            <a:r>
              <a:rPr lang="en-MY" sz="2200" b="1" dirty="0">
                <a:solidFill>
                  <a:srgbClr val="FF0000"/>
                </a:solidFill>
                <a:latin typeface="Times New Roman" pitchFamily="18" charset="0"/>
                <a:cs typeface="Times New Roman" pitchFamily="18" charset="0"/>
              </a:rPr>
              <a:t>a mild-to-severe </a:t>
            </a:r>
          </a:p>
          <a:p>
            <a:pPr marL="342900" indent="-342900">
              <a:buFont typeface="Wingdings" pitchFamily="2" charset="2"/>
              <a:buChar char="Ø"/>
              <a:defRPr/>
            </a:pPr>
            <a:r>
              <a:rPr lang="en-MY" sz="2200" dirty="0">
                <a:latin typeface="Times New Roman" pitchFamily="18" charset="0"/>
                <a:cs typeface="Times New Roman" pitchFamily="18" charset="0"/>
              </a:rPr>
              <a:t>or even </a:t>
            </a:r>
            <a:r>
              <a:rPr lang="en-MY" sz="2200" b="1" dirty="0">
                <a:solidFill>
                  <a:srgbClr val="FF0000"/>
                </a:solidFill>
                <a:latin typeface="Times New Roman" pitchFamily="18" charset="0"/>
                <a:cs typeface="Times New Roman" pitchFamily="18" charset="0"/>
              </a:rPr>
              <a:t>fulminant hepatitis</a:t>
            </a:r>
            <a:r>
              <a:rPr lang="en-MY" sz="2200" dirty="0">
                <a:latin typeface="Times New Roman" pitchFamily="18" charset="0"/>
                <a:cs typeface="Times New Roman" pitchFamily="18" charset="0"/>
              </a:rPr>
              <a:t>, but </a:t>
            </a:r>
          </a:p>
          <a:p>
            <a:pPr marL="342900" indent="-342900">
              <a:buFont typeface="Wingdings" pitchFamily="2" charset="2"/>
              <a:buChar char="Ø"/>
              <a:defRPr/>
            </a:pPr>
            <a:r>
              <a:rPr lang="en-MY" sz="2200" b="1" dirty="0">
                <a:solidFill>
                  <a:srgbClr val="002060"/>
                </a:solidFill>
                <a:latin typeface="Times New Roman" pitchFamily="18" charset="0"/>
                <a:cs typeface="Times New Roman" pitchFamily="18" charset="0"/>
              </a:rPr>
              <a:t>Recovery</a:t>
            </a:r>
            <a:r>
              <a:rPr lang="en-MY" sz="2200" dirty="0">
                <a:latin typeface="Times New Roman" pitchFamily="18" charset="0"/>
                <a:cs typeface="Times New Roman" pitchFamily="18" charset="0"/>
              </a:rPr>
              <a:t> is </a:t>
            </a:r>
            <a:r>
              <a:rPr lang="en-MY" sz="2200" dirty="0">
                <a:solidFill>
                  <a:srgbClr val="FF0000"/>
                </a:solidFill>
                <a:latin typeface="Times New Roman" pitchFamily="18" charset="0"/>
                <a:cs typeface="Times New Roman" pitchFamily="18" charset="0"/>
              </a:rPr>
              <a:t>usually complete </a:t>
            </a:r>
            <a:r>
              <a:rPr lang="en-MY" sz="2200" dirty="0">
                <a:latin typeface="Times New Roman" pitchFamily="18" charset="0"/>
                <a:cs typeface="Times New Roman" pitchFamily="18" charset="0"/>
              </a:rPr>
              <a:t>and </a:t>
            </a:r>
          </a:p>
          <a:p>
            <a:pPr marL="342900" indent="-342900">
              <a:buFont typeface="Wingdings" pitchFamily="2" charset="2"/>
              <a:buChar char="v"/>
              <a:defRPr/>
            </a:pPr>
            <a:r>
              <a:rPr lang="en-MY" sz="2200" b="1" dirty="0">
                <a:solidFill>
                  <a:srgbClr val="0070C0"/>
                </a:solidFill>
                <a:latin typeface="Times New Roman" pitchFamily="18" charset="0"/>
                <a:cs typeface="Times New Roman" pitchFamily="18" charset="0"/>
              </a:rPr>
              <a:t>Development </a:t>
            </a:r>
            <a:r>
              <a:rPr lang="en-MY" sz="2200" b="1" dirty="0">
                <a:latin typeface="Times New Roman" pitchFamily="18" charset="0"/>
                <a:cs typeface="Times New Roman" pitchFamily="18" charset="0"/>
              </a:rPr>
              <a:t>of</a:t>
            </a:r>
            <a:r>
              <a:rPr lang="en-MY" sz="2200" b="1" dirty="0">
                <a:solidFill>
                  <a:srgbClr val="FF0000"/>
                </a:solidFill>
                <a:latin typeface="Times New Roman" pitchFamily="18" charset="0"/>
                <a:cs typeface="Times New Roman" pitchFamily="18" charset="0"/>
              </a:rPr>
              <a:t> chronic </a:t>
            </a:r>
            <a:r>
              <a:rPr lang="en-MY" sz="2200" b="1" dirty="0">
                <a:latin typeface="Times New Roman" pitchFamily="18" charset="0"/>
                <a:cs typeface="Times New Roman" pitchFamily="18" charset="0"/>
              </a:rPr>
              <a:t>H</a:t>
            </a:r>
            <a:r>
              <a:rPr lang="en-MY" sz="2200" b="1" u="sng" dirty="0">
                <a:latin typeface="Times New Roman" pitchFamily="18" charset="0"/>
                <a:cs typeface="Times New Roman" pitchFamily="18" charset="0"/>
              </a:rPr>
              <a:t>D </a:t>
            </a:r>
            <a:r>
              <a:rPr lang="en-MY" sz="2200" b="1" u="sng" dirty="0">
                <a:solidFill>
                  <a:srgbClr val="FF0000"/>
                </a:solidFill>
                <a:latin typeface="Times New Roman" pitchFamily="18" charset="0"/>
                <a:cs typeface="Times New Roman" pitchFamily="18" charset="0"/>
              </a:rPr>
              <a:t>is rare </a:t>
            </a:r>
            <a:r>
              <a:rPr lang="en-MY" sz="2200" dirty="0">
                <a:latin typeface="Times New Roman" pitchFamily="18" charset="0"/>
                <a:cs typeface="Times New Roman" pitchFamily="18" charset="0"/>
              </a:rPr>
              <a:t>(</a:t>
            </a:r>
            <a:r>
              <a:rPr lang="en-MY" sz="2200" b="1" dirty="0">
                <a:solidFill>
                  <a:srgbClr val="FF0000"/>
                </a:solidFill>
                <a:latin typeface="Times New Roman" pitchFamily="18" charset="0"/>
                <a:cs typeface="Times New Roman" pitchFamily="18" charset="0"/>
              </a:rPr>
              <a:t>&lt;5%</a:t>
            </a:r>
            <a:r>
              <a:rPr lang="en-MY" sz="2200" dirty="0">
                <a:latin typeface="Times New Roman" pitchFamily="18" charset="0"/>
                <a:cs typeface="Times New Roman" pitchFamily="18" charset="0"/>
              </a:rPr>
              <a:t> of acute hepatitis).</a:t>
            </a:r>
          </a:p>
          <a:p>
            <a:pPr>
              <a:defRPr/>
            </a:pPr>
            <a:r>
              <a:rPr lang="en-MY" sz="2200" b="1" dirty="0">
                <a:solidFill>
                  <a:srgbClr val="0070C0"/>
                </a:solidFill>
                <a:latin typeface="Times New Roman" pitchFamily="18" charset="0"/>
                <a:cs typeface="Times New Roman" pitchFamily="18" charset="0"/>
              </a:rPr>
              <a:t>  </a:t>
            </a:r>
            <a:r>
              <a:rPr lang="en-MY" sz="2200" b="1" u="sng" dirty="0">
                <a:solidFill>
                  <a:srgbClr val="0070C0"/>
                </a:solidFill>
                <a:latin typeface="Times New Roman" pitchFamily="18" charset="0"/>
                <a:cs typeface="Times New Roman" pitchFamily="18" charset="0"/>
              </a:rPr>
              <a:t>Super infection</a:t>
            </a:r>
            <a:r>
              <a:rPr lang="en-MY" sz="2200" b="1" u="sng" dirty="0">
                <a:latin typeface="Times New Roman" pitchFamily="18" charset="0"/>
                <a:cs typeface="Times New Roman" pitchFamily="18" charset="0"/>
              </a:rPr>
              <a:t>: </a:t>
            </a:r>
          </a:p>
          <a:p>
            <a:pPr marL="342900" indent="-342900">
              <a:buFont typeface="Wingdings" pitchFamily="2" charset="2"/>
              <a:buChar char="v"/>
              <a:defRPr/>
            </a:pPr>
            <a:r>
              <a:rPr lang="en-MY" sz="2200" dirty="0">
                <a:latin typeface="Times New Roman" pitchFamily="18" charset="0"/>
                <a:cs typeface="Times New Roman" pitchFamily="18" charset="0"/>
              </a:rPr>
              <a:t>HDV can infect a person already chronically infected with HBV</a:t>
            </a:r>
            <a:r>
              <a:rPr lang="en-MY" sz="2200" dirty="0">
                <a:solidFill>
                  <a:srgbClr val="40911F"/>
                </a:solidFill>
                <a:latin typeface="Times New Roman" pitchFamily="18" charset="0"/>
                <a:cs typeface="Times New Roman" pitchFamily="18" charset="0"/>
              </a:rPr>
              <a:t>.</a:t>
            </a:r>
          </a:p>
          <a:p>
            <a:pPr marL="342900" indent="-342900">
              <a:buFont typeface="Wingdings" pitchFamily="2" charset="2"/>
              <a:buChar char="Ø"/>
              <a:defRPr/>
            </a:pPr>
            <a:r>
              <a:rPr lang="en-MY" sz="2200" dirty="0">
                <a:solidFill>
                  <a:srgbClr val="40911F"/>
                </a:solidFill>
                <a:latin typeface="Times New Roman" pitchFamily="18" charset="0"/>
                <a:cs typeface="Times New Roman" pitchFamily="18" charset="0"/>
              </a:rPr>
              <a:t> </a:t>
            </a:r>
            <a:r>
              <a:rPr lang="en-MY" sz="2200" dirty="0">
                <a:latin typeface="Times New Roman" pitchFamily="18" charset="0"/>
                <a:cs typeface="Times New Roman" pitchFamily="18" charset="0"/>
              </a:rPr>
              <a:t>The </a:t>
            </a:r>
            <a:r>
              <a:rPr lang="en-MY" sz="2200" b="1" dirty="0">
                <a:solidFill>
                  <a:srgbClr val="002060"/>
                </a:solidFill>
                <a:latin typeface="Times New Roman" pitchFamily="18" charset="0"/>
                <a:cs typeface="Times New Roman" pitchFamily="18" charset="0"/>
              </a:rPr>
              <a:t>super infection of HDV on chronic HB </a:t>
            </a:r>
          </a:p>
          <a:p>
            <a:pPr marL="342900" indent="-342900">
              <a:buFont typeface="Wingdings" pitchFamily="2" charset="2"/>
              <a:buChar char="Ø"/>
              <a:defRPr/>
            </a:pPr>
            <a:r>
              <a:rPr lang="en-MY" sz="2200" b="1" dirty="0">
                <a:solidFill>
                  <a:srgbClr val="FF0000"/>
                </a:solidFill>
                <a:latin typeface="Times New Roman" pitchFamily="18" charset="0"/>
                <a:cs typeface="Times New Roman" pitchFamily="18" charset="0"/>
              </a:rPr>
              <a:t>accelerates progression </a:t>
            </a:r>
            <a:r>
              <a:rPr lang="en-MY" sz="2200" dirty="0">
                <a:latin typeface="Times New Roman" pitchFamily="18" charset="0"/>
                <a:cs typeface="Times New Roman" pitchFamily="18" charset="0"/>
              </a:rPr>
              <a:t>to a</a:t>
            </a:r>
          </a:p>
          <a:p>
            <a:pPr marL="342900" indent="-342900">
              <a:buFont typeface="Wingdings" pitchFamily="2" charset="2"/>
              <a:buChar char="Ø"/>
              <a:defRPr/>
            </a:pPr>
            <a:r>
              <a:rPr lang="en-MY" sz="2200" dirty="0">
                <a:latin typeface="Times New Roman" pitchFamily="18" charset="0"/>
                <a:cs typeface="Times New Roman" pitchFamily="18" charset="0"/>
              </a:rPr>
              <a:t> </a:t>
            </a:r>
            <a:r>
              <a:rPr lang="en-MY" sz="2200" b="1" dirty="0">
                <a:solidFill>
                  <a:srgbClr val="0070C0"/>
                </a:solidFill>
                <a:latin typeface="Times New Roman" pitchFamily="18" charset="0"/>
                <a:cs typeface="Times New Roman" pitchFamily="18" charset="0"/>
              </a:rPr>
              <a:t>more severe </a:t>
            </a:r>
            <a:r>
              <a:rPr lang="en-MY" sz="2200" dirty="0">
                <a:latin typeface="Times New Roman" pitchFamily="18" charset="0"/>
                <a:cs typeface="Times New Roman" pitchFamily="18" charset="0"/>
              </a:rPr>
              <a:t>disease </a:t>
            </a:r>
            <a:r>
              <a:rPr lang="en-MY" sz="2200" b="1" dirty="0">
                <a:latin typeface="Times New Roman" pitchFamily="18" charset="0"/>
                <a:cs typeface="Times New Roman" pitchFamily="18" charset="0"/>
              </a:rPr>
              <a:t>in all ages </a:t>
            </a:r>
            <a:r>
              <a:rPr lang="en-MY" sz="2200" dirty="0">
                <a:latin typeface="Times New Roman" pitchFamily="18" charset="0"/>
                <a:cs typeface="Times New Roman" pitchFamily="18" charset="0"/>
              </a:rPr>
              <a:t>and in </a:t>
            </a:r>
            <a:r>
              <a:rPr lang="en-MY" sz="2200" b="1" dirty="0">
                <a:solidFill>
                  <a:srgbClr val="FF0000"/>
                </a:solidFill>
                <a:latin typeface="Times New Roman" pitchFamily="18" charset="0"/>
                <a:cs typeface="Times New Roman" pitchFamily="18" charset="0"/>
              </a:rPr>
              <a:t>70‒90%</a:t>
            </a:r>
            <a:r>
              <a:rPr lang="en-MY" sz="2200" dirty="0">
                <a:latin typeface="Times New Roman" pitchFamily="18" charset="0"/>
                <a:cs typeface="Times New Roman" pitchFamily="18" charset="0"/>
              </a:rPr>
              <a:t> of persons</a:t>
            </a:r>
            <a:r>
              <a:rPr lang="en-MY" sz="2200" dirty="0">
                <a:solidFill>
                  <a:srgbClr val="40911F"/>
                </a:solidFill>
                <a:latin typeface="Times New Roman" pitchFamily="18" charset="0"/>
                <a:cs typeface="Times New Roman" pitchFamily="18" charset="0"/>
              </a:rPr>
              <a:t>. </a:t>
            </a:r>
          </a:p>
          <a:p>
            <a:pPr marL="342900" indent="-342900">
              <a:buFont typeface="Wingdings" pitchFamily="2" charset="2"/>
              <a:buChar char="v"/>
              <a:defRPr/>
            </a:pPr>
            <a:r>
              <a:rPr lang="en-MY" sz="2200" dirty="0">
                <a:latin typeface="Times New Roman" pitchFamily="18" charset="0"/>
                <a:cs typeface="Times New Roman" pitchFamily="18" charset="0"/>
              </a:rPr>
              <a:t>HDV super infection </a:t>
            </a:r>
            <a:r>
              <a:rPr lang="en-MY" sz="2200" b="1" dirty="0">
                <a:solidFill>
                  <a:srgbClr val="0070C0"/>
                </a:solidFill>
                <a:latin typeface="Times New Roman" pitchFamily="18" charset="0"/>
                <a:cs typeface="Times New Roman" pitchFamily="18" charset="0"/>
              </a:rPr>
              <a:t>accelerates progression to cirrhosis </a:t>
            </a:r>
          </a:p>
          <a:p>
            <a:pPr>
              <a:defRPr/>
            </a:pPr>
            <a:r>
              <a:rPr lang="en-MY" sz="2200" dirty="0">
                <a:latin typeface="Times New Roman" pitchFamily="18" charset="0"/>
                <a:cs typeface="Times New Roman" pitchFamily="18" charset="0"/>
              </a:rPr>
              <a:t>  almost a </a:t>
            </a:r>
            <a:r>
              <a:rPr lang="en-MY" sz="2200" dirty="0">
                <a:solidFill>
                  <a:srgbClr val="FF0000"/>
                </a:solidFill>
                <a:latin typeface="Times New Roman" pitchFamily="18" charset="0"/>
                <a:cs typeface="Times New Roman" pitchFamily="18" charset="0"/>
              </a:rPr>
              <a:t>decade earlier </a:t>
            </a:r>
            <a:r>
              <a:rPr lang="en-MY" sz="2200" dirty="0">
                <a:latin typeface="Times New Roman" pitchFamily="18" charset="0"/>
                <a:cs typeface="Times New Roman" pitchFamily="18" charset="0"/>
              </a:rPr>
              <a:t>than HBV</a:t>
            </a:r>
            <a:r>
              <a:rPr lang="en-MY" sz="2200" dirty="0">
                <a:solidFill>
                  <a:srgbClr val="40911F"/>
                </a:solidFill>
                <a:latin typeface="Times New Roman" pitchFamily="18" charset="0"/>
                <a:cs typeface="Times New Roman" pitchFamily="18" charset="0"/>
              </a:rPr>
              <a:t> </a:t>
            </a:r>
            <a:r>
              <a:rPr lang="en-MY" sz="2200" dirty="0">
                <a:latin typeface="Times New Roman" pitchFamily="18" charset="0"/>
                <a:cs typeface="Times New Roman" pitchFamily="18" charset="0"/>
              </a:rPr>
              <a:t>non co infected persons</a:t>
            </a:r>
            <a:r>
              <a:rPr lang="en-MY" sz="2200" dirty="0">
                <a:solidFill>
                  <a:srgbClr val="40911F"/>
                </a:solidFill>
                <a:latin typeface="Times New Roman" pitchFamily="18" charset="0"/>
                <a:cs typeface="Times New Roman" pitchFamily="18" charset="0"/>
              </a:rPr>
              <a:t>, </a:t>
            </a:r>
          </a:p>
          <a:p>
            <a:pPr>
              <a:defRPr/>
            </a:pPr>
            <a:r>
              <a:rPr lang="en-MY" sz="2200" dirty="0">
                <a:solidFill>
                  <a:srgbClr val="40911F"/>
                </a:solidFill>
                <a:latin typeface="Times New Roman" pitchFamily="18" charset="0"/>
                <a:cs typeface="Times New Roman" pitchFamily="18" charset="0"/>
              </a:rPr>
              <a:t>                         </a:t>
            </a:r>
            <a:r>
              <a:rPr lang="en-MY" sz="2200" dirty="0">
                <a:latin typeface="Times New Roman" pitchFamily="18" charset="0"/>
                <a:cs typeface="Times New Roman" pitchFamily="18" charset="0"/>
              </a:rPr>
              <a:t>although HDV suppresses HBV replication.</a:t>
            </a:r>
            <a:r>
              <a:rPr lang="en-MY" sz="2200" dirty="0">
                <a:solidFill>
                  <a:srgbClr val="40911F"/>
                </a:solidFill>
                <a:latin typeface="Times New Roman" pitchFamily="18" charset="0"/>
                <a:cs typeface="Times New Roman" pitchFamily="18" charset="0"/>
              </a:rPr>
              <a:t> </a:t>
            </a:r>
          </a:p>
          <a:p>
            <a:pPr marL="342900" indent="-342900">
              <a:buFont typeface="Wingdings" pitchFamily="2" charset="2"/>
              <a:buChar char="q"/>
              <a:defRPr/>
            </a:pPr>
            <a:r>
              <a:rPr lang="en-MY" sz="2200" b="1" i="1" dirty="0">
                <a:solidFill>
                  <a:srgbClr val="002060"/>
                </a:solidFill>
                <a:latin typeface="Times New Roman" pitchFamily="18" charset="0"/>
                <a:cs typeface="Times New Roman" pitchFamily="18" charset="0"/>
              </a:rPr>
              <a:t>The mechanism in which HDV causes more severe hepatitis and a faster progression of fibrosis than HBV alone remains</a:t>
            </a:r>
            <a:r>
              <a:rPr lang="en-MY" sz="2200" b="1" i="1" dirty="0">
                <a:latin typeface="Times New Roman" pitchFamily="18" charset="0"/>
                <a:cs typeface="Times New Roman" pitchFamily="18" charset="0"/>
              </a:rPr>
              <a:t> </a:t>
            </a:r>
            <a:r>
              <a:rPr lang="en-MY" sz="2400" b="1" dirty="0">
                <a:solidFill>
                  <a:srgbClr val="FF0000"/>
                </a:solidFill>
                <a:latin typeface="Times New Roman" pitchFamily="18" charset="0"/>
                <a:cs typeface="Times New Roman" pitchFamily="18" charset="0"/>
              </a:rPr>
              <a:t>unclear</a:t>
            </a:r>
            <a:r>
              <a:rPr lang="en-MY" sz="2400" b="1" dirty="0">
                <a:latin typeface="Garamond" pitchFamily="18" charset="0"/>
                <a:cs typeface="Times New Roman" pitchFamily="18" charset="0"/>
              </a:rPr>
              <a:t>.</a:t>
            </a:r>
          </a:p>
        </p:txBody>
      </p:sp>
      <p:sp>
        <p:nvSpPr>
          <p:cNvPr id="27652" name="Rectangle 3"/>
          <p:cNvSpPr>
            <a:spLocks noChangeArrowheads="1"/>
          </p:cNvSpPr>
          <p:nvPr/>
        </p:nvSpPr>
        <p:spPr bwMode="auto">
          <a:xfrm>
            <a:off x="3059113" y="0"/>
            <a:ext cx="2449512" cy="461963"/>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MY" sz="2400" b="1">
                <a:latin typeface="Times New Roman" pitchFamily="18" charset="0"/>
                <a:cs typeface="Times New Roman" pitchFamily="18" charset="0"/>
              </a:rPr>
              <a:t>Symptoms</a:t>
            </a:r>
          </a:p>
        </p:txBody>
      </p:sp>
    </p:spTree>
    <p:extLst>
      <p:ext uri="{BB962C8B-B14F-4D97-AF65-F5344CB8AC3E}">
        <p14:creationId xmlns:p14="http://schemas.microsoft.com/office/powerpoint/2010/main" val="1970812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7F5799BD-5670-4BEC-879B-46654ED70F53}" type="slidenum">
              <a:rPr lang="ar-SA" smtClean="0"/>
              <a:pPr eaLnBrk="1" hangingPunct="1"/>
              <a:t>7</a:t>
            </a:fld>
            <a:endParaRPr lang="en-US" smtClean="0"/>
          </a:p>
        </p:txBody>
      </p:sp>
      <p:sp>
        <p:nvSpPr>
          <p:cNvPr id="28675" name="Rectangle 2"/>
          <p:cNvSpPr>
            <a:spLocks noChangeArrowheads="1"/>
          </p:cNvSpPr>
          <p:nvPr/>
        </p:nvSpPr>
        <p:spPr bwMode="auto">
          <a:xfrm>
            <a:off x="-165100" y="504825"/>
            <a:ext cx="9548813"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buFont typeface="Wingdings" pitchFamily="2" charset="2"/>
              <a:buChar char="Ø"/>
            </a:pPr>
            <a:r>
              <a:rPr lang="en-MY" sz="2200" b="1">
                <a:solidFill>
                  <a:srgbClr val="FF0000"/>
                </a:solidFill>
                <a:latin typeface="Times New Roman" pitchFamily="18" charset="0"/>
                <a:cs typeface="Times New Roman" pitchFamily="18" charset="0"/>
              </a:rPr>
              <a:t>Chronic HBV carriers </a:t>
            </a:r>
            <a:r>
              <a:rPr lang="en-MY" sz="2200">
                <a:latin typeface="Times New Roman" pitchFamily="18" charset="0"/>
                <a:cs typeface="Times New Roman" pitchFamily="18" charset="0"/>
              </a:rPr>
              <a:t>are at risk for infection with HDV.</a:t>
            </a:r>
          </a:p>
          <a:p>
            <a:pPr marL="342900" indent="-342900">
              <a:buFont typeface="Wingdings" pitchFamily="2" charset="2"/>
              <a:buChar char="Ø"/>
            </a:pPr>
            <a:r>
              <a:rPr lang="en-MY" sz="2200">
                <a:latin typeface="Times New Roman" pitchFamily="18" charset="0"/>
                <a:cs typeface="Times New Roman" pitchFamily="18" charset="0"/>
              </a:rPr>
              <a:t>People who are </a:t>
            </a:r>
            <a:r>
              <a:rPr lang="en-MY" sz="2200" b="1">
                <a:solidFill>
                  <a:srgbClr val="FF0000"/>
                </a:solidFill>
                <a:latin typeface="Times New Roman" pitchFamily="18" charset="0"/>
                <a:cs typeface="Times New Roman" pitchFamily="18" charset="0"/>
              </a:rPr>
              <a:t>not immune to HBV </a:t>
            </a:r>
            <a:r>
              <a:rPr lang="en-MY" sz="2200">
                <a:latin typeface="Times New Roman" pitchFamily="18" charset="0"/>
                <a:cs typeface="Times New Roman" pitchFamily="18" charset="0"/>
              </a:rPr>
              <a:t>(</a:t>
            </a:r>
            <a:r>
              <a:rPr lang="en-MY" sz="2200" i="1">
                <a:latin typeface="Times New Roman" pitchFamily="18" charset="0"/>
                <a:cs typeface="Times New Roman" pitchFamily="18" charset="0"/>
              </a:rPr>
              <a:t>natural disease or HB vaccine) </a:t>
            </a:r>
          </a:p>
          <a:p>
            <a:pPr marL="342900" indent="-342900">
              <a:buFont typeface="Wingdings" pitchFamily="2" charset="2"/>
              <a:buChar char="Ø"/>
            </a:pPr>
            <a:r>
              <a:rPr lang="en-MY" sz="2200">
                <a:latin typeface="Times New Roman" pitchFamily="18" charset="0"/>
                <a:cs typeface="Times New Roman" pitchFamily="18" charset="0"/>
              </a:rPr>
              <a:t>High prevalence in persons </a:t>
            </a:r>
            <a:r>
              <a:rPr lang="en-MY" sz="2200" b="1">
                <a:solidFill>
                  <a:srgbClr val="FF0000"/>
                </a:solidFill>
                <a:latin typeface="Times New Roman" pitchFamily="18" charset="0"/>
                <a:cs typeface="Times New Roman" pitchFamily="18" charset="0"/>
              </a:rPr>
              <a:t>who inject drugs </a:t>
            </a:r>
            <a:r>
              <a:rPr lang="en-MY" sz="2000">
                <a:latin typeface="Times New Roman" pitchFamily="18" charset="0"/>
                <a:cs typeface="Times New Roman" pitchFamily="18" charset="0"/>
              </a:rPr>
              <a:t>,injecting drug use is an important risk factor for HDV co-infection</a:t>
            </a:r>
            <a:r>
              <a:rPr lang="en-MY" sz="2000">
                <a:solidFill>
                  <a:srgbClr val="40911F"/>
                </a:solidFill>
                <a:latin typeface="Times New Roman" pitchFamily="18" charset="0"/>
                <a:cs typeface="Times New Roman" pitchFamily="18" charset="0"/>
              </a:rPr>
              <a:t>.</a:t>
            </a:r>
          </a:p>
          <a:p>
            <a:pPr marL="342900" indent="-342900">
              <a:buFont typeface="Wingdings" pitchFamily="2" charset="2"/>
              <a:buChar char="Ø"/>
            </a:pPr>
            <a:r>
              <a:rPr lang="en-MY" sz="2200">
                <a:latin typeface="Times New Roman" pitchFamily="18" charset="0"/>
                <a:cs typeface="Times New Roman" pitchFamily="18" charset="0"/>
              </a:rPr>
              <a:t>High-risk </a:t>
            </a:r>
            <a:r>
              <a:rPr lang="en-MY" sz="2200" b="1">
                <a:solidFill>
                  <a:srgbClr val="FF0000"/>
                </a:solidFill>
                <a:latin typeface="Times New Roman" pitchFamily="18" charset="0"/>
                <a:cs typeface="Times New Roman" pitchFamily="18" charset="0"/>
              </a:rPr>
              <a:t>sexual activity </a:t>
            </a:r>
            <a:r>
              <a:rPr lang="en-MY" sz="2200">
                <a:latin typeface="Times New Roman" pitchFamily="18" charset="0"/>
                <a:cs typeface="Times New Roman" pitchFamily="18" charset="0"/>
              </a:rPr>
              <a:t>(e.g. sex worker</a:t>
            </a:r>
            <a:r>
              <a:rPr lang="en-MY" sz="2200">
                <a:solidFill>
                  <a:srgbClr val="40911F"/>
                </a:solidFill>
                <a:latin typeface="Times New Roman" pitchFamily="18" charset="0"/>
                <a:cs typeface="Times New Roman" pitchFamily="18" charset="0"/>
              </a:rPr>
              <a:t>) </a:t>
            </a:r>
          </a:p>
          <a:p>
            <a:pPr marL="342900" indent="-342900">
              <a:buFont typeface="Wingdings" pitchFamily="2" charset="2"/>
              <a:buChar char="Ø"/>
            </a:pPr>
            <a:r>
              <a:rPr lang="en-MY" sz="2200">
                <a:latin typeface="Times New Roman" pitchFamily="18" charset="0"/>
                <a:cs typeface="Times New Roman" pitchFamily="18" charset="0"/>
              </a:rPr>
              <a:t>Migration </a:t>
            </a:r>
            <a:r>
              <a:rPr lang="en-MY" sz="2200" b="1">
                <a:solidFill>
                  <a:srgbClr val="FF0000"/>
                </a:solidFill>
                <a:latin typeface="Times New Roman" pitchFamily="18" charset="0"/>
                <a:cs typeface="Times New Roman" pitchFamily="18" charset="0"/>
              </a:rPr>
              <a:t>from high HDV </a:t>
            </a:r>
            <a:r>
              <a:rPr lang="en-MY" sz="2200">
                <a:latin typeface="Times New Roman" pitchFamily="18" charset="0"/>
                <a:cs typeface="Times New Roman" pitchFamily="18" charset="0"/>
              </a:rPr>
              <a:t>to lower prevalence areas might have an effect on the epidemiology of the host country</a:t>
            </a:r>
            <a:endParaRPr lang="en-MY" sz="2200">
              <a:solidFill>
                <a:srgbClr val="40911F"/>
              </a:solidFill>
              <a:latin typeface="Times New Roman" pitchFamily="18" charset="0"/>
              <a:cs typeface="Times New Roman" pitchFamily="18" charset="0"/>
            </a:endParaRPr>
          </a:p>
        </p:txBody>
      </p:sp>
      <p:sp>
        <p:nvSpPr>
          <p:cNvPr id="28676" name="Rectangle 3"/>
          <p:cNvSpPr>
            <a:spLocks noChangeArrowheads="1"/>
          </p:cNvSpPr>
          <p:nvPr/>
        </p:nvSpPr>
        <p:spPr bwMode="auto">
          <a:xfrm>
            <a:off x="387350" y="0"/>
            <a:ext cx="36083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MY" sz="2800" b="1">
                <a:latin typeface="Garamond" pitchFamily="18" charset="0"/>
                <a:cs typeface="Times New Roman" pitchFamily="18" charset="0"/>
              </a:rPr>
              <a:t>Who is at risk?</a:t>
            </a:r>
          </a:p>
        </p:txBody>
      </p:sp>
      <p:sp>
        <p:nvSpPr>
          <p:cNvPr id="9" name="Rectangle 8"/>
          <p:cNvSpPr/>
          <p:nvPr/>
        </p:nvSpPr>
        <p:spPr>
          <a:xfrm>
            <a:off x="80963" y="2967038"/>
            <a:ext cx="9056687" cy="2554287"/>
          </a:xfrm>
          <a:prstGeom prst="rect">
            <a:avLst/>
          </a:prstGeom>
          <a:noFill/>
        </p:spPr>
        <p:txBody>
          <a:bodyPr>
            <a:spAutoFit/>
          </a:bodyPr>
          <a:lstStyle/>
          <a:p>
            <a:pPr algn="ctr">
              <a:defRPr/>
            </a:pPr>
            <a:r>
              <a:rPr lang="en-MY" sz="2800" b="1" u="sng" dirty="0">
                <a:solidFill>
                  <a:srgbClr val="C00000"/>
                </a:solidFill>
                <a:latin typeface="Garamond" pitchFamily="18" charset="0"/>
                <a:cs typeface="Times New Roman" pitchFamily="18" charset="0"/>
              </a:rPr>
              <a:t>Screening and diagnosis</a:t>
            </a:r>
          </a:p>
          <a:p>
            <a:pPr marL="342900" indent="-342900">
              <a:buFont typeface="Wingdings" pitchFamily="2" charset="2"/>
              <a:buChar char="v"/>
              <a:defRPr/>
            </a:pPr>
            <a:r>
              <a:rPr lang="en-MY" sz="2200" dirty="0">
                <a:latin typeface="Times New Roman" pitchFamily="18" charset="0"/>
                <a:cs typeface="Times New Roman" pitchFamily="18" charset="0"/>
              </a:rPr>
              <a:t>HDV is diagnosed by high titres of </a:t>
            </a:r>
            <a:r>
              <a:rPr lang="en-MY" sz="2200" b="1" dirty="0" err="1">
                <a:solidFill>
                  <a:srgbClr val="FF0000"/>
                </a:solidFill>
                <a:latin typeface="Times New Roman" pitchFamily="18" charset="0"/>
                <a:cs typeface="Times New Roman" pitchFamily="18" charset="0"/>
              </a:rPr>
              <a:t>IgG</a:t>
            </a:r>
            <a:r>
              <a:rPr lang="en-MY" sz="2200" b="1" dirty="0">
                <a:solidFill>
                  <a:srgbClr val="FF0000"/>
                </a:solidFill>
                <a:latin typeface="Times New Roman" pitchFamily="18" charset="0"/>
                <a:cs typeface="Times New Roman" pitchFamily="18" charset="0"/>
              </a:rPr>
              <a:t> </a:t>
            </a:r>
            <a:r>
              <a:rPr lang="en-MY" sz="2200" dirty="0">
                <a:latin typeface="Times New Roman" pitchFamily="18" charset="0"/>
                <a:cs typeface="Times New Roman" pitchFamily="18" charset="0"/>
              </a:rPr>
              <a:t>&amp; </a:t>
            </a:r>
            <a:r>
              <a:rPr lang="en-MY" sz="2200" b="1" dirty="0" err="1">
                <a:solidFill>
                  <a:srgbClr val="FF0000"/>
                </a:solidFill>
                <a:latin typeface="Times New Roman" pitchFamily="18" charset="0"/>
                <a:cs typeface="Times New Roman" pitchFamily="18" charset="0"/>
              </a:rPr>
              <a:t>IgM</a:t>
            </a:r>
            <a:r>
              <a:rPr lang="en-MY" sz="2200" b="1" dirty="0">
                <a:solidFill>
                  <a:srgbClr val="FF0000"/>
                </a:solidFill>
                <a:latin typeface="Times New Roman" pitchFamily="18" charset="0"/>
                <a:cs typeface="Times New Roman" pitchFamily="18" charset="0"/>
              </a:rPr>
              <a:t> </a:t>
            </a:r>
            <a:r>
              <a:rPr lang="en-MY" sz="2200" dirty="0">
                <a:latin typeface="Times New Roman" pitchFamily="18" charset="0"/>
                <a:cs typeface="Times New Roman" pitchFamily="18" charset="0"/>
              </a:rPr>
              <a:t>anti-HDV, and </a:t>
            </a:r>
          </a:p>
          <a:p>
            <a:pPr marL="342900" indent="-342900">
              <a:buFont typeface="Wingdings" pitchFamily="2" charset="2"/>
              <a:buChar char="q"/>
              <a:defRPr/>
            </a:pPr>
            <a:r>
              <a:rPr lang="en-MY" sz="2200" dirty="0">
                <a:latin typeface="Times New Roman" pitchFamily="18" charset="0"/>
                <a:cs typeface="Times New Roman" pitchFamily="18" charset="0"/>
              </a:rPr>
              <a:t> </a:t>
            </a:r>
            <a:r>
              <a:rPr lang="en-MY" sz="2200" b="1" dirty="0">
                <a:solidFill>
                  <a:srgbClr val="002060"/>
                </a:solidFill>
                <a:latin typeface="Times New Roman" pitchFamily="18" charset="0"/>
                <a:cs typeface="Times New Roman" pitchFamily="18" charset="0"/>
              </a:rPr>
              <a:t>Confirmed </a:t>
            </a:r>
            <a:r>
              <a:rPr lang="en-MY" sz="2200" dirty="0">
                <a:latin typeface="Times New Roman" pitchFamily="18" charset="0"/>
                <a:cs typeface="Times New Roman" pitchFamily="18" charset="0"/>
              </a:rPr>
              <a:t>by detection of </a:t>
            </a:r>
            <a:r>
              <a:rPr lang="en-MY" sz="2200" b="1" dirty="0">
                <a:solidFill>
                  <a:srgbClr val="FF0000"/>
                </a:solidFill>
                <a:latin typeface="Times New Roman" pitchFamily="18" charset="0"/>
                <a:cs typeface="Times New Roman" pitchFamily="18" charset="0"/>
              </a:rPr>
              <a:t>HDV RNA </a:t>
            </a:r>
            <a:r>
              <a:rPr lang="en-MY" sz="2200" dirty="0">
                <a:latin typeface="Times New Roman" pitchFamily="18" charset="0"/>
                <a:cs typeface="Times New Roman" pitchFamily="18" charset="0"/>
              </a:rPr>
              <a:t>in serum</a:t>
            </a:r>
            <a:r>
              <a:rPr lang="en-MY" sz="2200" dirty="0">
                <a:solidFill>
                  <a:srgbClr val="40911F"/>
                </a:solidFill>
                <a:latin typeface="Times New Roman" pitchFamily="18" charset="0"/>
                <a:cs typeface="Times New Roman" pitchFamily="18" charset="0"/>
              </a:rPr>
              <a:t>.</a:t>
            </a:r>
          </a:p>
          <a:p>
            <a:pPr marL="457200" indent="-457200">
              <a:buFont typeface="Wingdings" pitchFamily="2" charset="2"/>
              <a:buChar char="q"/>
              <a:defRPr/>
            </a:pPr>
            <a:r>
              <a:rPr lang="en-MY" sz="2200" b="1" dirty="0" err="1">
                <a:solidFill>
                  <a:srgbClr val="FF0000"/>
                </a:solidFill>
                <a:latin typeface="Times New Roman" pitchFamily="18" charset="0"/>
                <a:cs typeface="Times New Roman" pitchFamily="18" charset="0"/>
              </a:rPr>
              <a:t>HBsAg</a:t>
            </a:r>
            <a:r>
              <a:rPr lang="en-MY" sz="2200" dirty="0">
                <a:solidFill>
                  <a:schemeClr val="tx2"/>
                </a:solidFill>
                <a:latin typeface="Times New Roman" pitchFamily="18" charset="0"/>
                <a:cs typeface="Times New Roman" pitchFamily="18" charset="0"/>
              </a:rPr>
              <a:t> is useful to </a:t>
            </a:r>
            <a:r>
              <a:rPr lang="en-MY" sz="2200" b="1" u="sng" dirty="0">
                <a:solidFill>
                  <a:schemeClr val="tx2"/>
                </a:solidFill>
                <a:latin typeface="Times New Roman" pitchFamily="18" charset="0"/>
                <a:cs typeface="Times New Roman" pitchFamily="18" charset="0"/>
              </a:rPr>
              <a:t>monitor treatment response </a:t>
            </a:r>
          </a:p>
          <a:p>
            <a:pPr>
              <a:defRPr/>
            </a:pPr>
            <a:r>
              <a:rPr lang="en-MY" sz="2200" b="1" dirty="0">
                <a:solidFill>
                  <a:schemeClr val="tx2"/>
                </a:solidFill>
                <a:latin typeface="Times New Roman" pitchFamily="18" charset="0"/>
                <a:cs typeface="Times New Roman" pitchFamily="18" charset="0"/>
              </a:rPr>
              <a:t>              </a:t>
            </a:r>
            <a:r>
              <a:rPr lang="en-MY" sz="2200" dirty="0">
                <a:solidFill>
                  <a:schemeClr val="tx2"/>
                </a:solidFill>
                <a:latin typeface="Times New Roman" pitchFamily="18" charset="0"/>
                <a:cs typeface="Times New Roman" pitchFamily="18" charset="0"/>
              </a:rPr>
              <a:t>if quantitative HDV RNA is not available. </a:t>
            </a:r>
          </a:p>
          <a:p>
            <a:pPr marL="457200" indent="-457200" algn="ctr">
              <a:buFont typeface="Wingdings" pitchFamily="2" charset="2"/>
              <a:buChar char="v"/>
              <a:defRPr/>
            </a:pPr>
            <a:r>
              <a:rPr lang="en-MY" sz="2200" b="1" dirty="0">
                <a:solidFill>
                  <a:srgbClr val="FF0000"/>
                </a:solidFill>
                <a:latin typeface="Times New Roman" pitchFamily="18" charset="0"/>
                <a:cs typeface="Times New Roman" pitchFamily="18" charset="0"/>
              </a:rPr>
              <a:t>Decreasing </a:t>
            </a:r>
            <a:r>
              <a:rPr lang="en-MY" sz="2200" dirty="0" err="1">
                <a:solidFill>
                  <a:schemeClr val="tx2"/>
                </a:solidFill>
                <a:latin typeface="Times New Roman" pitchFamily="18" charset="0"/>
                <a:cs typeface="Times New Roman" pitchFamily="18" charset="0"/>
              </a:rPr>
              <a:t>HBsAg</a:t>
            </a:r>
            <a:r>
              <a:rPr lang="en-MY" sz="2200" dirty="0">
                <a:solidFill>
                  <a:schemeClr val="tx2"/>
                </a:solidFill>
                <a:latin typeface="Times New Roman" pitchFamily="18" charset="0"/>
                <a:cs typeface="Times New Roman" pitchFamily="18" charset="0"/>
              </a:rPr>
              <a:t> </a:t>
            </a:r>
            <a:r>
              <a:rPr lang="en-MY" sz="2200" dirty="0" err="1">
                <a:solidFill>
                  <a:schemeClr val="tx2"/>
                </a:solidFill>
                <a:latin typeface="Times New Roman" pitchFamily="18" charset="0"/>
                <a:cs typeface="Times New Roman" pitchFamily="18" charset="0"/>
              </a:rPr>
              <a:t>titers</a:t>
            </a:r>
            <a:r>
              <a:rPr lang="en-MY" sz="2200" dirty="0">
                <a:solidFill>
                  <a:schemeClr val="tx2"/>
                </a:solidFill>
                <a:latin typeface="Times New Roman" pitchFamily="18" charset="0"/>
                <a:cs typeface="Times New Roman" pitchFamily="18" charset="0"/>
              </a:rPr>
              <a:t> often</a:t>
            </a:r>
            <a:r>
              <a:rPr lang="en-MY" sz="2200" b="1" dirty="0">
                <a:solidFill>
                  <a:srgbClr val="0070C0"/>
                </a:solidFill>
                <a:latin typeface="Times New Roman" pitchFamily="18" charset="0"/>
                <a:cs typeface="Times New Roman" pitchFamily="18" charset="0"/>
              </a:rPr>
              <a:t> means </a:t>
            </a:r>
            <a:r>
              <a:rPr lang="en-MY" sz="2200" dirty="0">
                <a:solidFill>
                  <a:schemeClr val="tx2"/>
                </a:solidFill>
                <a:latin typeface="Times New Roman" pitchFamily="18" charset="0"/>
                <a:cs typeface="Times New Roman" pitchFamily="18" charset="0"/>
              </a:rPr>
              <a:t>surface </a:t>
            </a:r>
            <a:r>
              <a:rPr lang="en-MY" sz="2200" b="1" dirty="0">
                <a:solidFill>
                  <a:schemeClr val="tx2"/>
                </a:solidFill>
                <a:latin typeface="Times New Roman" pitchFamily="18" charset="0"/>
                <a:cs typeface="Times New Roman" pitchFamily="18" charset="0"/>
              </a:rPr>
              <a:t>antigen loss </a:t>
            </a:r>
            <a:r>
              <a:rPr lang="en-MY" sz="2200" dirty="0">
                <a:solidFill>
                  <a:schemeClr val="tx2"/>
                </a:solidFill>
                <a:latin typeface="Times New Roman" pitchFamily="18" charset="0"/>
                <a:cs typeface="Times New Roman" pitchFamily="18" charset="0"/>
              </a:rPr>
              <a:t>and</a:t>
            </a:r>
          </a:p>
          <a:p>
            <a:pPr marL="457200" indent="-457200" algn="ctr">
              <a:buFont typeface="Wingdings" pitchFamily="2" charset="2"/>
              <a:buChar char="ü"/>
              <a:defRPr/>
            </a:pPr>
            <a:r>
              <a:rPr lang="en-MY" sz="2200" dirty="0">
                <a:solidFill>
                  <a:schemeClr val="tx2"/>
                </a:solidFill>
                <a:latin typeface="Times New Roman" pitchFamily="18" charset="0"/>
                <a:cs typeface="Times New Roman" pitchFamily="18" charset="0"/>
              </a:rPr>
              <a:t>    </a:t>
            </a:r>
            <a:r>
              <a:rPr lang="en-MY" sz="2200" b="1" dirty="0">
                <a:solidFill>
                  <a:schemeClr val="tx2"/>
                </a:solidFill>
                <a:latin typeface="Times New Roman" pitchFamily="18" charset="0"/>
                <a:cs typeface="Times New Roman" pitchFamily="18" charset="0"/>
              </a:rPr>
              <a:t>HDV clearance</a:t>
            </a:r>
            <a:r>
              <a:rPr lang="en-MY" sz="2200" dirty="0">
                <a:solidFill>
                  <a:schemeClr val="tx2"/>
                </a:solidFill>
                <a:latin typeface="Times New Roman" pitchFamily="18" charset="0"/>
                <a:cs typeface="Times New Roman" pitchFamily="18" charset="0"/>
              </a:rPr>
              <a:t>, although surface antigen loss is rare in treatment.</a:t>
            </a:r>
            <a:endParaRPr lang="en-MY" sz="2200" dirty="0">
              <a:latin typeface="Times New Roman" pitchFamily="18" charset="0"/>
              <a:cs typeface="Times New Roman" pitchFamily="18" charset="0"/>
            </a:endParaRPr>
          </a:p>
        </p:txBody>
      </p:sp>
    </p:spTree>
    <p:extLst>
      <p:ext uri="{BB962C8B-B14F-4D97-AF65-F5344CB8AC3E}">
        <p14:creationId xmlns:p14="http://schemas.microsoft.com/office/powerpoint/2010/main" val="3919472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43A391E8-38F5-4B83-871C-530F50C9640B}" type="slidenum">
              <a:rPr lang="ar-SA" smtClean="0"/>
              <a:pPr eaLnBrk="1" hangingPunct="1"/>
              <a:t>8</a:t>
            </a:fld>
            <a:endParaRPr lang="en-US" smtClean="0"/>
          </a:p>
        </p:txBody>
      </p:sp>
      <p:sp>
        <p:nvSpPr>
          <p:cNvPr id="29699" name="Rectangle 2"/>
          <p:cNvSpPr>
            <a:spLocks noChangeArrowheads="1"/>
          </p:cNvSpPr>
          <p:nvPr/>
        </p:nvSpPr>
        <p:spPr bwMode="auto">
          <a:xfrm>
            <a:off x="1038225" y="2179638"/>
            <a:ext cx="51117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3600" b="1"/>
              <a:t>HEPATITIS E</a:t>
            </a:r>
          </a:p>
        </p:txBody>
      </p:sp>
      <p:pic>
        <p:nvPicPr>
          <p:cNvPr id="29700" name="Picture 7" descr="Stop Hepati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7263" y="3141663"/>
            <a:ext cx="428625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Picture 9" descr="Tablet with the diagnosis hepatitis on the displa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8763" y="3527425"/>
            <a:ext cx="2555875"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Picture 12" descr="vector illustration World Hepatitis Da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6963" y="0"/>
            <a:ext cx="2941637" cy="191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5392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A4F1C00C-1C14-4EEC-B6C9-A60D80F307AA}" type="slidenum">
              <a:rPr lang="ar-SA" smtClean="0"/>
              <a:pPr eaLnBrk="1" hangingPunct="1"/>
              <a:t>9</a:t>
            </a:fld>
            <a:endParaRPr lang="en-US" smtClean="0"/>
          </a:p>
        </p:txBody>
      </p:sp>
      <p:sp>
        <p:nvSpPr>
          <p:cNvPr id="33796" name="Rectangle 1"/>
          <p:cNvSpPr>
            <a:spLocks noChangeArrowheads="1"/>
          </p:cNvSpPr>
          <p:nvPr/>
        </p:nvSpPr>
        <p:spPr bwMode="auto">
          <a:xfrm>
            <a:off x="179388" y="534988"/>
            <a:ext cx="8785225"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buFont typeface="Wingdings" pitchFamily="2" charset="2"/>
              <a:buChar char="Ø"/>
              <a:defRPr/>
            </a:pPr>
            <a:r>
              <a:rPr lang="en-MY" sz="2200" b="1" dirty="0">
                <a:solidFill>
                  <a:srgbClr val="0070C0"/>
                </a:solidFill>
                <a:latin typeface="Times New Roman" pitchFamily="18" charset="0"/>
                <a:cs typeface="Times New Roman" pitchFamily="18" charset="0"/>
              </a:rPr>
              <a:t>Water-borne</a:t>
            </a:r>
            <a:r>
              <a:rPr lang="en-MY" sz="2200" b="1" dirty="0">
                <a:latin typeface="Times New Roman" pitchFamily="18" charset="0"/>
                <a:cs typeface="Times New Roman" pitchFamily="18" charset="0"/>
              </a:rPr>
              <a:t> disease, caused by the hepatitis E virus (HEV) </a:t>
            </a:r>
          </a:p>
          <a:p>
            <a:pPr marL="342900" indent="-342900">
              <a:buFont typeface="Wingdings" pitchFamily="2" charset="2"/>
              <a:buChar char="Ø"/>
              <a:defRPr/>
            </a:pPr>
            <a:r>
              <a:rPr lang="en-MY" sz="2200" b="1" dirty="0">
                <a:latin typeface="Times New Roman" pitchFamily="18" charset="0"/>
                <a:cs typeface="Times New Roman" pitchFamily="18" charset="0"/>
              </a:rPr>
              <a:t>which was discovered in 1980, </a:t>
            </a:r>
          </a:p>
          <a:p>
            <a:pPr marL="342900" indent="-342900">
              <a:buFont typeface="Wingdings" pitchFamily="2" charset="2"/>
              <a:buChar char="Ø"/>
              <a:defRPr/>
            </a:pPr>
            <a:r>
              <a:rPr lang="en-MY" sz="2200" b="1" dirty="0">
                <a:latin typeface="Times New Roman" pitchFamily="18" charset="0"/>
                <a:cs typeface="Times New Roman" pitchFamily="18" charset="0"/>
              </a:rPr>
              <a:t>Formerly termed </a:t>
            </a:r>
            <a:r>
              <a:rPr lang="en-MY" sz="2200" b="1" dirty="0" err="1">
                <a:solidFill>
                  <a:srgbClr val="0070C0"/>
                </a:solidFill>
                <a:latin typeface="Times New Roman" pitchFamily="18" charset="0"/>
                <a:cs typeface="Times New Roman" pitchFamily="18" charset="0"/>
              </a:rPr>
              <a:t>enterically</a:t>
            </a:r>
            <a:r>
              <a:rPr lang="en-MY" sz="2200" b="1" dirty="0">
                <a:solidFill>
                  <a:srgbClr val="0070C0"/>
                </a:solidFill>
                <a:latin typeface="Times New Roman" pitchFamily="18" charset="0"/>
                <a:cs typeface="Times New Roman" pitchFamily="18" charset="0"/>
              </a:rPr>
              <a:t> transmitted  HNANB </a:t>
            </a:r>
          </a:p>
          <a:p>
            <a:pPr marL="342900" indent="-342900" eaLnBrk="0" hangingPunct="0">
              <a:buFont typeface="Wingdings" pitchFamily="2" charset="2"/>
              <a:buChar char="q"/>
              <a:defRPr/>
            </a:pPr>
            <a:r>
              <a:rPr lang="en-MY" sz="2200" dirty="0">
                <a:latin typeface="Times New Roman" pitchFamily="18" charset="0"/>
                <a:cs typeface="Times New Roman" pitchFamily="18" charset="0"/>
              </a:rPr>
              <a:t>HEV infection </a:t>
            </a:r>
            <a:r>
              <a:rPr lang="en-US" sz="2200" dirty="0">
                <a:solidFill>
                  <a:srgbClr val="222222"/>
                </a:solidFill>
                <a:latin typeface="Times New Roman" pitchFamily="18" charset="0"/>
                <a:cs typeface="Times New Roman" pitchFamily="18" charset="0"/>
              </a:rPr>
              <a:t> is </a:t>
            </a:r>
            <a:r>
              <a:rPr lang="en-US" sz="2200" b="1" dirty="0">
                <a:solidFill>
                  <a:srgbClr val="0070C0"/>
                </a:solidFill>
                <a:latin typeface="Times New Roman" pitchFamily="18" charset="0"/>
                <a:cs typeface="Times New Roman" pitchFamily="18" charset="0"/>
              </a:rPr>
              <a:t>most similar to HA </a:t>
            </a:r>
            <a:r>
              <a:rPr lang="en-US" sz="2200" dirty="0">
                <a:solidFill>
                  <a:srgbClr val="222222"/>
                </a:solidFill>
                <a:latin typeface="Times New Roman" pitchFamily="18" charset="0"/>
                <a:cs typeface="Times New Roman" pitchFamily="18" charset="0"/>
              </a:rPr>
              <a:t>it </a:t>
            </a:r>
          </a:p>
          <a:p>
            <a:pPr marL="342900" indent="-342900" eaLnBrk="0" hangingPunct="0">
              <a:buFont typeface="Wingdings" pitchFamily="2" charset="2"/>
              <a:buChar char="v"/>
              <a:defRPr/>
            </a:pPr>
            <a:r>
              <a:rPr lang="en-US" sz="2200" dirty="0">
                <a:solidFill>
                  <a:srgbClr val="222222"/>
                </a:solidFill>
                <a:latin typeface="Times New Roman" pitchFamily="18" charset="0"/>
                <a:cs typeface="Times New Roman" pitchFamily="18" charset="0"/>
              </a:rPr>
              <a:t>  </a:t>
            </a:r>
            <a:r>
              <a:rPr lang="en-US" sz="2200" b="1" dirty="0">
                <a:solidFill>
                  <a:srgbClr val="FF0000"/>
                </a:solidFill>
                <a:latin typeface="Times New Roman" pitchFamily="18" charset="0"/>
                <a:cs typeface="Times New Roman" pitchFamily="18" charset="0"/>
              </a:rPr>
              <a:t>only </a:t>
            </a:r>
            <a:r>
              <a:rPr lang="en-US" sz="2200" b="1" dirty="0">
                <a:solidFill>
                  <a:srgbClr val="0070C0"/>
                </a:solidFill>
                <a:latin typeface="Times New Roman" pitchFamily="18" charset="0"/>
                <a:cs typeface="Times New Roman" pitchFamily="18" charset="0"/>
              </a:rPr>
              <a:t>has an </a:t>
            </a:r>
            <a:r>
              <a:rPr lang="en-US" sz="2200" b="1" dirty="0">
                <a:solidFill>
                  <a:srgbClr val="FF0000"/>
                </a:solidFill>
                <a:latin typeface="Times New Roman" pitchFamily="18" charset="0"/>
                <a:cs typeface="Times New Roman" pitchFamily="18" charset="0"/>
              </a:rPr>
              <a:t>acute state </a:t>
            </a:r>
            <a:r>
              <a:rPr lang="en-US" sz="2200" dirty="0">
                <a:solidFill>
                  <a:srgbClr val="222222"/>
                </a:solidFill>
                <a:latin typeface="Times New Roman" pitchFamily="18" charset="0"/>
                <a:cs typeface="Times New Roman" pitchFamily="18" charset="0"/>
              </a:rPr>
              <a:t>and is </a:t>
            </a:r>
          </a:p>
          <a:p>
            <a:pPr marL="342900" indent="-342900" eaLnBrk="0" hangingPunct="0">
              <a:buFont typeface="Wingdings" pitchFamily="2" charset="2"/>
              <a:buChar char="v"/>
              <a:defRPr/>
            </a:pPr>
            <a:r>
              <a:rPr lang="en-US" sz="2200" b="1" dirty="0">
                <a:solidFill>
                  <a:srgbClr val="222222"/>
                </a:solidFill>
                <a:latin typeface="Times New Roman" pitchFamily="18" charset="0"/>
                <a:cs typeface="Times New Roman" pitchFamily="18" charset="0"/>
              </a:rPr>
              <a:t>usually </a:t>
            </a:r>
            <a:r>
              <a:rPr lang="en-US" sz="2200" b="1" dirty="0">
                <a:solidFill>
                  <a:srgbClr val="FF0000"/>
                </a:solidFill>
                <a:latin typeface="Times New Roman" pitchFamily="18" charset="0"/>
                <a:cs typeface="Times New Roman" pitchFamily="18" charset="0"/>
              </a:rPr>
              <a:t>a self-limited </a:t>
            </a:r>
            <a:r>
              <a:rPr lang="en-US" sz="2200" b="1" dirty="0">
                <a:latin typeface="Times New Roman" pitchFamily="18" charset="0"/>
                <a:cs typeface="Times New Roman" pitchFamily="18" charset="0"/>
              </a:rPr>
              <a:t>disease. </a:t>
            </a:r>
          </a:p>
          <a:p>
            <a:pPr marL="342900" indent="-342900" eaLnBrk="0" hangingPunct="0">
              <a:buFont typeface="Wingdings" pitchFamily="2" charset="2"/>
              <a:buChar char="Ø"/>
              <a:defRPr/>
            </a:pPr>
            <a:r>
              <a:rPr lang="en-US" sz="2200" dirty="0">
                <a:solidFill>
                  <a:srgbClr val="222222"/>
                </a:solidFill>
                <a:latin typeface="Times New Roman" pitchFamily="18" charset="0"/>
                <a:cs typeface="Times New Roman" pitchFamily="18" charset="0"/>
              </a:rPr>
              <a:t>Like HA, however, </a:t>
            </a:r>
            <a:r>
              <a:rPr lang="en-US" sz="2200" b="1" dirty="0">
                <a:solidFill>
                  <a:srgbClr val="222222"/>
                </a:solidFill>
                <a:latin typeface="Times New Roman" pitchFamily="18" charset="0"/>
                <a:cs typeface="Times New Roman" pitchFamily="18" charset="0"/>
              </a:rPr>
              <a:t>some people may go on to develop </a:t>
            </a:r>
          </a:p>
          <a:p>
            <a:pPr marL="342900" indent="-342900" eaLnBrk="0" hangingPunct="0">
              <a:buFont typeface="Wingdings" pitchFamily="2" charset="2"/>
              <a:buChar char="Ø"/>
              <a:defRPr/>
            </a:pPr>
            <a:r>
              <a:rPr lang="en-US" sz="2200" b="1" dirty="0">
                <a:solidFill>
                  <a:srgbClr val="222222"/>
                </a:solidFill>
                <a:latin typeface="Times New Roman" pitchFamily="18" charset="0"/>
                <a:cs typeface="Times New Roman" pitchFamily="18" charset="0"/>
              </a:rPr>
              <a:t>fulminant hepatit</a:t>
            </a:r>
            <a:r>
              <a:rPr lang="en-US" sz="2200" dirty="0">
                <a:solidFill>
                  <a:srgbClr val="222222"/>
                </a:solidFill>
                <a:latin typeface="Times New Roman" pitchFamily="18" charset="0"/>
                <a:cs typeface="Times New Roman" pitchFamily="18" charset="0"/>
              </a:rPr>
              <a:t>is </a:t>
            </a:r>
            <a:r>
              <a:rPr lang="en-US" sz="2200" b="1" dirty="0">
                <a:solidFill>
                  <a:srgbClr val="222222"/>
                </a:solidFill>
                <a:latin typeface="Times New Roman" pitchFamily="18" charset="0"/>
                <a:cs typeface="Times New Roman" pitchFamily="18" charset="0"/>
              </a:rPr>
              <a:t>and die from the disease</a:t>
            </a:r>
            <a:r>
              <a:rPr lang="en-US" sz="2200" dirty="0">
                <a:solidFill>
                  <a:srgbClr val="222222"/>
                </a:solidFill>
                <a:latin typeface="Times New Roman" pitchFamily="18" charset="0"/>
                <a:cs typeface="Times New Roman" pitchFamily="18" charset="0"/>
              </a:rPr>
              <a:t>.</a:t>
            </a:r>
            <a:endParaRPr lang="en-US" sz="2200" b="1" dirty="0">
              <a:solidFill>
                <a:srgbClr val="222222"/>
              </a:solidFill>
              <a:latin typeface="Times New Roman" pitchFamily="18" charset="0"/>
              <a:cs typeface="Times New Roman" pitchFamily="18" charset="0"/>
            </a:endParaRPr>
          </a:p>
          <a:p>
            <a:pPr marL="342900" indent="-342900" eaLnBrk="0" hangingPunct="0">
              <a:buFont typeface="Wingdings" pitchFamily="2" charset="2"/>
              <a:buChar char="q"/>
              <a:defRPr/>
            </a:pPr>
            <a:r>
              <a:rPr lang="en-US" sz="2200" b="1" dirty="0">
                <a:solidFill>
                  <a:srgbClr val="0070C0"/>
                </a:solidFill>
                <a:latin typeface="Times New Roman" pitchFamily="18" charset="0"/>
                <a:cs typeface="Times New Roman" pitchFamily="18" charset="0"/>
              </a:rPr>
              <a:t>Worldwide:</a:t>
            </a:r>
            <a:r>
              <a:rPr lang="en-US" sz="2200" dirty="0">
                <a:solidFill>
                  <a:srgbClr val="0070C0"/>
                </a:solidFill>
                <a:latin typeface="Times New Roman" pitchFamily="18" charset="0"/>
                <a:cs typeface="Times New Roman" pitchFamily="18" charset="0"/>
              </a:rPr>
              <a:t> </a:t>
            </a:r>
          </a:p>
          <a:p>
            <a:pPr marL="342900" indent="-342900" eaLnBrk="0" hangingPunct="0">
              <a:buFont typeface="Wingdings" pitchFamily="2" charset="2"/>
              <a:buChar char="v"/>
              <a:defRPr/>
            </a:pPr>
            <a:r>
              <a:rPr lang="en-US" sz="2200" dirty="0">
                <a:solidFill>
                  <a:srgbClr val="222222"/>
                </a:solidFill>
                <a:latin typeface="Times New Roman" pitchFamily="18" charset="0"/>
                <a:cs typeface="Times New Roman" pitchFamily="18" charset="0"/>
              </a:rPr>
              <a:t> An estimated </a:t>
            </a:r>
            <a:r>
              <a:rPr lang="en-US" sz="2200" b="1" dirty="0">
                <a:solidFill>
                  <a:srgbClr val="FF0000"/>
                </a:solidFill>
                <a:latin typeface="Times New Roman" pitchFamily="18" charset="0"/>
                <a:cs typeface="Times New Roman" pitchFamily="18" charset="0"/>
              </a:rPr>
              <a:t>20 million new </a:t>
            </a:r>
            <a:r>
              <a:rPr lang="en-US" sz="2200" b="1" dirty="0">
                <a:solidFill>
                  <a:srgbClr val="222222"/>
                </a:solidFill>
                <a:latin typeface="Times New Roman" pitchFamily="18" charset="0"/>
                <a:cs typeface="Times New Roman" pitchFamily="18" charset="0"/>
              </a:rPr>
              <a:t>HE infections </a:t>
            </a:r>
            <a:r>
              <a:rPr lang="en-US" sz="2200" b="1" dirty="0">
                <a:solidFill>
                  <a:srgbClr val="FF0000"/>
                </a:solidFill>
                <a:latin typeface="Times New Roman" pitchFamily="18" charset="0"/>
                <a:cs typeface="Times New Roman" pitchFamily="18" charset="0"/>
              </a:rPr>
              <a:t>each year</a:t>
            </a:r>
          </a:p>
          <a:p>
            <a:pPr marL="342900" indent="-342900" eaLnBrk="0" hangingPunct="0">
              <a:buFont typeface="Wingdings" pitchFamily="2" charset="2"/>
              <a:buChar char="Ø"/>
              <a:defRPr/>
            </a:pPr>
            <a:r>
              <a:rPr lang="en-MY" sz="2200" b="1" dirty="0">
                <a:solidFill>
                  <a:srgbClr val="FF0000"/>
                </a:solidFill>
                <a:latin typeface="Times New Roman" pitchFamily="18" charset="0"/>
                <a:cs typeface="Times New Roman" pitchFamily="18" charset="0"/>
              </a:rPr>
              <a:t>56,600 deaths</a:t>
            </a:r>
            <a:endParaRPr lang="en-US" sz="2200" b="1" dirty="0">
              <a:solidFill>
                <a:srgbClr val="FF0000"/>
              </a:solidFill>
              <a:latin typeface="Times New Roman" pitchFamily="18" charset="0"/>
              <a:cs typeface="Times New Roman" pitchFamily="18" charset="0"/>
            </a:endParaRPr>
          </a:p>
          <a:p>
            <a:pPr marL="457200" indent="-457200">
              <a:buFont typeface="Wingdings" pitchFamily="2" charset="2"/>
              <a:buChar char="q"/>
              <a:defRPr/>
            </a:pPr>
            <a:r>
              <a:rPr lang="en-US" sz="2200" b="1" dirty="0">
                <a:solidFill>
                  <a:srgbClr val="FF0000"/>
                </a:solidFill>
                <a:latin typeface="Times New Roman" pitchFamily="18" charset="0"/>
                <a:cs typeface="Times New Roman" pitchFamily="18" charset="0"/>
              </a:rPr>
              <a:t>it's a serious </a:t>
            </a:r>
            <a:r>
              <a:rPr lang="en-US" sz="2200" b="1" dirty="0">
                <a:solidFill>
                  <a:srgbClr val="222222"/>
                </a:solidFill>
                <a:latin typeface="Times New Roman" pitchFamily="18" charset="0"/>
                <a:cs typeface="Times New Roman" pitchFamily="18" charset="0"/>
              </a:rPr>
              <a:t>problem in </a:t>
            </a:r>
            <a:r>
              <a:rPr lang="en-US" sz="2200" b="1" dirty="0">
                <a:solidFill>
                  <a:srgbClr val="0070C0"/>
                </a:solidFill>
                <a:latin typeface="Times New Roman" pitchFamily="18" charset="0"/>
                <a:cs typeface="Times New Roman" pitchFamily="18" charset="0"/>
              </a:rPr>
              <a:t>East and South Asia</a:t>
            </a:r>
            <a:r>
              <a:rPr lang="en-US" sz="2200" b="1" dirty="0">
                <a:solidFill>
                  <a:srgbClr val="222222"/>
                </a:solidFill>
                <a:latin typeface="Times New Roman" pitchFamily="18" charset="0"/>
                <a:cs typeface="Times New Roman" pitchFamily="18" charset="0"/>
              </a:rPr>
              <a:t>.</a:t>
            </a:r>
            <a:r>
              <a:rPr lang="en-MY" sz="2200" dirty="0">
                <a:latin typeface="Times New Roman" pitchFamily="18" charset="0"/>
                <a:cs typeface="Times New Roman" pitchFamily="18" charset="0"/>
              </a:rPr>
              <a:t> </a:t>
            </a:r>
          </a:p>
          <a:p>
            <a:pPr marL="457200" indent="-457200">
              <a:buFont typeface="Wingdings" pitchFamily="2" charset="2"/>
              <a:buChar char="v"/>
              <a:defRPr/>
            </a:pPr>
            <a:r>
              <a:rPr lang="en-MY" sz="2200" dirty="0">
                <a:solidFill>
                  <a:srgbClr val="0070C0"/>
                </a:solidFill>
                <a:latin typeface="Times New Roman" pitchFamily="18" charset="0"/>
                <a:cs typeface="Times New Roman" pitchFamily="18" charset="0"/>
              </a:rPr>
              <a:t>Over</a:t>
            </a:r>
            <a:r>
              <a:rPr lang="en-MY" sz="2200" dirty="0">
                <a:latin typeface="Times New Roman" pitchFamily="18" charset="0"/>
                <a:cs typeface="Times New Roman" pitchFamily="18" charset="0"/>
              </a:rPr>
              <a:t> </a:t>
            </a:r>
            <a:r>
              <a:rPr lang="en-MY" sz="2200" b="1" dirty="0">
                <a:solidFill>
                  <a:srgbClr val="FF0000"/>
                </a:solidFill>
                <a:latin typeface="Times New Roman" pitchFamily="18" charset="0"/>
                <a:cs typeface="Times New Roman" pitchFamily="18" charset="0"/>
              </a:rPr>
              <a:t>60 %o</a:t>
            </a:r>
            <a:r>
              <a:rPr lang="en-MY" sz="2200" dirty="0">
                <a:solidFill>
                  <a:srgbClr val="FF0000"/>
                </a:solidFill>
                <a:latin typeface="Times New Roman" pitchFamily="18" charset="0"/>
                <a:cs typeface="Times New Roman" pitchFamily="18" charset="0"/>
              </a:rPr>
              <a:t>f </a:t>
            </a:r>
            <a:r>
              <a:rPr lang="en-MY" sz="2200" dirty="0">
                <a:latin typeface="Times New Roman" pitchFamily="18" charset="0"/>
                <a:cs typeface="Times New Roman" pitchFamily="18" charset="0"/>
              </a:rPr>
              <a:t>all HEV infections </a:t>
            </a:r>
          </a:p>
          <a:p>
            <a:pPr marL="457200" indent="-457200">
              <a:buFont typeface="Wingdings" pitchFamily="2" charset="2"/>
              <a:buChar char="v"/>
              <a:defRPr/>
            </a:pPr>
            <a:r>
              <a:rPr lang="en-MY" sz="2200" b="1" dirty="0">
                <a:solidFill>
                  <a:srgbClr val="FF0000"/>
                </a:solidFill>
                <a:latin typeface="Times New Roman" pitchFamily="18" charset="0"/>
                <a:cs typeface="Times New Roman" pitchFamily="18" charset="0"/>
              </a:rPr>
              <a:t>65 %</a:t>
            </a:r>
            <a:r>
              <a:rPr lang="en-MY" sz="2200" dirty="0">
                <a:latin typeface="Times New Roman" pitchFamily="18" charset="0"/>
                <a:cs typeface="Times New Roman" pitchFamily="18" charset="0"/>
              </a:rPr>
              <a:t>of hepatitis deaths occur</a:t>
            </a:r>
            <a:endParaRPr lang="en-MY" sz="2200" dirty="0">
              <a:solidFill>
                <a:srgbClr val="FFC000"/>
              </a:solidFill>
              <a:latin typeface="Times New Roman" pitchFamily="18" charset="0"/>
              <a:cs typeface="Times New Roman" pitchFamily="18" charset="0"/>
            </a:endParaRPr>
          </a:p>
          <a:p>
            <a:pPr marL="457200" indent="-457200">
              <a:buFont typeface="Wingdings" pitchFamily="2" charset="2"/>
              <a:buChar char="v"/>
              <a:defRPr/>
            </a:pPr>
            <a:r>
              <a:rPr lang="en-MY" sz="2200" dirty="0" err="1">
                <a:solidFill>
                  <a:srgbClr val="0070C0"/>
                </a:solidFill>
                <a:latin typeface="Times New Roman" pitchFamily="18" charset="0"/>
                <a:cs typeface="Times New Roman" pitchFamily="18" charset="0"/>
              </a:rPr>
              <a:t>Seroprevalence</a:t>
            </a:r>
            <a:r>
              <a:rPr lang="en-MY" sz="2200" dirty="0">
                <a:solidFill>
                  <a:srgbClr val="0070C0"/>
                </a:solidFill>
                <a:latin typeface="Times New Roman" pitchFamily="18" charset="0"/>
                <a:cs typeface="Times New Roman" pitchFamily="18" charset="0"/>
              </a:rPr>
              <a:t> </a:t>
            </a:r>
            <a:r>
              <a:rPr lang="en-MY" sz="2200" dirty="0">
                <a:latin typeface="Times New Roman" pitchFamily="18" charset="0"/>
                <a:cs typeface="Times New Roman" pitchFamily="18" charset="0"/>
              </a:rPr>
              <a:t>rate of </a:t>
            </a:r>
            <a:r>
              <a:rPr lang="en-MY" sz="2200" b="1" dirty="0">
                <a:solidFill>
                  <a:srgbClr val="FF0000"/>
                </a:solidFill>
                <a:latin typeface="Times New Roman" pitchFamily="18" charset="0"/>
                <a:cs typeface="Times New Roman" pitchFamily="18" charset="0"/>
              </a:rPr>
              <a:t>25 %</a:t>
            </a:r>
            <a:r>
              <a:rPr lang="en-MY" sz="2200" dirty="0">
                <a:solidFill>
                  <a:srgbClr val="00B050"/>
                </a:solidFill>
                <a:latin typeface="Times New Roman" pitchFamily="18" charset="0"/>
                <a:cs typeface="Times New Roman" pitchFamily="18" charset="0"/>
              </a:rPr>
              <a:t>. </a:t>
            </a:r>
          </a:p>
          <a:p>
            <a:pPr marL="457200" indent="-457200">
              <a:buFont typeface="Wingdings" pitchFamily="2" charset="2"/>
              <a:buChar char="Ø"/>
              <a:defRPr/>
            </a:pPr>
            <a:r>
              <a:rPr lang="en-MY" sz="2200" b="1" dirty="0">
                <a:solidFill>
                  <a:srgbClr val="002060"/>
                </a:solidFill>
                <a:latin typeface="Times New Roman" pitchFamily="18" charset="0"/>
                <a:cs typeface="Times New Roman" pitchFamily="18" charset="0"/>
              </a:rPr>
              <a:t>limited access to essential water, </a:t>
            </a:r>
          </a:p>
          <a:p>
            <a:pPr marL="457200" indent="-457200">
              <a:buFont typeface="Wingdings" pitchFamily="2" charset="2"/>
              <a:buChar char="Ø"/>
              <a:defRPr/>
            </a:pPr>
            <a:r>
              <a:rPr lang="en-MY" sz="2200" b="1" dirty="0">
                <a:solidFill>
                  <a:srgbClr val="002060"/>
                </a:solidFill>
                <a:latin typeface="Times New Roman" pitchFamily="18" charset="0"/>
                <a:cs typeface="Times New Roman" pitchFamily="18" charset="0"/>
              </a:rPr>
              <a:t>            sanitation, hygiene and </a:t>
            </a:r>
          </a:p>
          <a:p>
            <a:pPr marL="457200" indent="-457200">
              <a:buFont typeface="Wingdings" pitchFamily="2" charset="2"/>
              <a:buChar char="Ø"/>
              <a:defRPr/>
            </a:pPr>
            <a:r>
              <a:rPr lang="en-MY" sz="2200" b="1" dirty="0">
                <a:solidFill>
                  <a:srgbClr val="002060"/>
                </a:solidFill>
                <a:latin typeface="Times New Roman" pitchFamily="18" charset="0"/>
                <a:cs typeface="Times New Roman" pitchFamily="18" charset="0"/>
              </a:rPr>
              <a:t>                                     health services are frequently affected</a:t>
            </a:r>
            <a:r>
              <a:rPr lang="en-MY" sz="2200" dirty="0">
                <a:solidFill>
                  <a:srgbClr val="7030A0"/>
                </a:solidFill>
                <a:latin typeface="Times New Roman" pitchFamily="18" charset="0"/>
                <a:cs typeface="Times New Roman" pitchFamily="18" charset="0"/>
              </a:rPr>
              <a:t>. </a:t>
            </a:r>
          </a:p>
        </p:txBody>
      </p:sp>
      <p:sp useBgFill="1">
        <p:nvSpPr>
          <p:cNvPr id="30724" name="Rectangle 2"/>
          <p:cNvSpPr>
            <a:spLocks noChangeArrowheads="1"/>
          </p:cNvSpPr>
          <p:nvPr/>
        </p:nvSpPr>
        <p:spPr bwMode="auto">
          <a:xfrm>
            <a:off x="2349500" y="85725"/>
            <a:ext cx="2293938" cy="461963"/>
          </a:xfrm>
          <a:prstGeom prst="rect">
            <a:avLst/>
          </a:prstGeom>
          <a:ln w="9525">
            <a:solidFill>
              <a:schemeClr val="accent2"/>
            </a:solidFill>
            <a:miter lim="800000"/>
            <a:headEnd/>
            <a:tailEnd/>
          </a:ln>
        </p:spPr>
        <p:txBody>
          <a:bodyPr>
            <a:spAutoFit/>
          </a:bodyPr>
          <a:lstStyle/>
          <a:p>
            <a:pPr eaLnBrk="0" hangingPunct="0"/>
            <a:r>
              <a:rPr lang="en-MY" sz="2400" b="1">
                <a:solidFill>
                  <a:srgbClr val="C00000"/>
                </a:solidFill>
                <a:latin typeface="Times New Roman" pitchFamily="18" charset="0"/>
                <a:cs typeface="Times New Roman" pitchFamily="18" charset="0"/>
              </a:rPr>
              <a:t>HEPATITIS   E </a:t>
            </a:r>
          </a:p>
        </p:txBody>
      </p:sp>
      <p:sp>
        <p:nvSpPr>
          <p:cNvPr id="30725" name="Rectangle 3"/>
          <p:cNvSpPr>
            <a:spLocks noChangeArrowheads="1"/>
          </p:cNvSpPr>
          <p:nvPr/>
        </p:nvSpPr>
        <p:spPr bwMode="auto">
          <a:xfrm>
            <a:off x="4643438" y="4581525"/>
            <a:ext cx="2884487" cy="1107996"/>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r>
              <a:rPr lang="en-MY" sz="2200" dirty="0">
                <a:latin typeface="Times New Roman" pitchFamily="18" charset="0"/>
                <a:cs typeface="Times New Roman" pitchFamily="18" charset="0"/>
              </a:rPr>
              <a:t>in East and South Asia, where  </a:t>
            </a:r>
            <a:r>
              <a:rPr lang="en-MY" sz="2200" dirty="0">
                <a:solidFill>
                  <a:srgbClr val="00B050"/>
                </a:solidFill>
                <a:latin typeface="Times New Roman" pitchFamily="18" charset="0"/>
                <a:cs typeface="Times New Roman" pitchFamily="18" charset="0"/>
              </a:rPr>
              <a:t>Countries </a:t>
            </a:r>
            <a:r>
              <a:rPr lang="en-MY" sz="2200" dirty="0">
                <a:latin typeface="Times New Roman" pitchFamily="18" charset="0"/>
                <a:cs typeface="Times New Roman" pitchFamily="18" charset="0"/>
              </a:rPr>
              <a:t>with limited resources  i.e.</a:t>
            </a:r>
          </a:p>
        </p:txBody>
      </p:sp>
      <p:sp>
        <p:nvSpPr>
          <p:cNvPr id="2" name="Right Brace 1"/>
          <p:cNvSpPr/>
          <p:nvPr/>
        </p:nvSpPr>
        <p:spPr>
          <a:xfrm>
            <a:off x="4140200" y="4724400"/>
            <a:ext cx="444500" cy="792163"/>
          </a:xfrm>
          <a:prstGeom prst="rightBrace">
            <a:avLst>
              <a:gd name="adj1" fmla="val 8333"/>
              <a:gd name="adj2" fmla="val 51539"/>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MY"/>
          </a:p>
        </p:txBody>
      </p:sp>
    </p:spTree>
    <p:extLst>
      <p:ext uri="{BB962C8B-B14F-4D97-AF65-F5344CB8AC3E}">
        <p14:creationId xmlns:p14="http://schemas.microsoft.com/office/powerpoint/2010/main" val="93528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TotalTime>
  <Words>2858</Words>
  <Application>Microsoft Office PowerPoint</Application>
  <PresentationFormat>On-screen Show (4:3)</PresentationFormat>
  <Paragraphs>365</Paragraphs>
  <Slides>25</Slides>
  <Notes>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21</cp:revision>
  <dcterms:created xsi:type="dcterms:W3CDTF">2020-11-18T19:26:44Z</dcterms:created>
  <dcterms:modified xsi:type="dcterms:W3CDTF">2020-11-22T12:35:11Z</dcterms:modified>
</cp:coreProperties>
</file>