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6" r:id="rId1"/>
    <p:sldMasterId id="2147483738" r:id="rId2"/>
  </p:sldMasterIdLst>
  <p:notesMasterIdLst>
    <p:notesMasterId r:id="rId29"/>
  </p:notesMasterIdLst>
  <p:sldIdLst>
    <p:sldId id="303" r:id="rId3"/>
    <p:sldId id="330" r:id="rId4"/>
    <p:sldId id="260" r:id="rId5"/>
    <p:sldId id="261" r:id="rId6"/>
    <p:sldId id="262" r:id="rId7"/>
    <p:sldId id="326" r:id="rId8"/>
    <p:sldId id="327" r:id="rId9"/>
    <p:sldId id="333" r:id="rId10"/>
    <p:sldId id="329" r:id="rId11"/>
    <p:sldId id="304" r:id="rId12"/>
    <p:sldId id="305" r:id="rId13"/>
    <p:sldId id="289" r:id="rId14"/>
    <p:sldId id="331" r:id="rId15"/>
    <p:sldId id="267" r:id="rId16"/>
    <p:sldId id="268" r:id="rId17"/>
    <p:sldId id="277" r:id="rId18"/>
    <p:sldId id="335" r:id="rId19"/>
    <p:sldId id="334" r:id="rId20"/>
    <p:sldId id="310" r:id="rId21"/>
    <p:sldId id="311" r:id="rId22"/>
    <p:sldId id="312" r:id="rId23"/>
    <p:sldId id="298" r:id="rId24"/>
    <p:sldId id="321" r:id="rId25"/>
    <p:sldId id="322" r:id="rId26"/>
    <p:sldId id="336" r:id="rId27"/>
    <p:sldId id="301" r:id="rId2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3487" autoAdjust="0"/>
  </p:normalViewPr>
  <p:slideViewPr>
    <p:cSldViewPr>
      <p:cViewPr varScale="1">
        <p:scale>
          <a:sx n="65" d="100"/>
          <a:sy n="65" d="100"/>
        </p:scale>
        <p:origin x="1098" y="7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F6B74-25E5-4793-8D60-1579910E1F6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3F3D20-C6A6-429D-B83B-84110ECA0F28}">
      <dgm:prSet custT="1"/>
      <dgm:spPr/>
      <dgm:t>
        <a:bodyPr/>
        <a:lstStyle/>
        <a:p>
          <a:r>
            <a:rPr lang="en-US" sz="1800" b="1" u="sng" dirty="0">
              <a:solidFill>
                <a:srgbClr val="FF0000"/>
              </a:solidFill>
            </a:rPr>
            <a:t>Blood vessels</a:t>
          </a:r>
          <a:r>
            <a:rPr lang="en-US" sz="1800" dirty="0"/>
            <a:t>:</a:t>
          </a:r>
        </a:p>
        <a:p>
          <a:r>
            <a:rPr lang="en-US" sz="1800" dirty="0"/>
            <a:t> aortic arch, subclavian, and  innominate (brachiocephalic) vessels</a:t>
          </a:r>
        </a:p>
      </dgm:t>
    </dgm:pt>
    <dgm:pt modelId="{775383A2-36CA-4F7B-8E7B-DC2C8FC63DE3}" type="parTrans" cxnId="{C923A6CB-1D6D-4F75-A4CC-CF9AFFCDC145}">
      <dgm:prSet/>
      <dgm:spPr/>
      <dgm:t>
        <a:bodyPr/>
        <a:lstStyle/>
        <a:p>
          <a:endParaRPr lang="en-US" sz="2000"/>
        </a:p>
      </dgm:t>
    </dgm:pt>
    <dgm:pt modelId="{2D00369B-7CAE-48C7-A5F6-6A10914D039B}" type="sibTrans" cxnId="{C923A6CB-1D6D-4F75-A4CC-CF9AFFCDC145}">
      <dgm:prSet/>
      <dgm:spPr/>
      <dgm:t>
        <a:bodyPr/>
        <a:lstStyle/>
        <a:p>
          <a:endParaRPr lang="en-US" sz="2000"/>
        </a:p>
      </dgm:t>
    </dgm:pt>
    <dgm:pt modelId="{85B6DFDD-0E68-4B01-ACFC-9AFCA6D95610}">
      <dgm:prSet custT="1"/>
      <dgm:spPr/>
      <dgm:t>
        <a:bodyPr/>
        <a:lstStyle/>
        <a:p>
          <a:r>
            <a:rPr lang="en-US" sz="2000" b="1" u="sng" dirty="0">
              <a:solidFill>
                <a:srgbClr val="FF0000"/>
              </a:solidFill>
            </a:rPr>
            <a:t>Nerves</a:t>
          </a:r>
          <a:r>
            <a:rPr lang="en-US" sz="1800" dirty="0"/>
            <a:t>: brachial plexus, left recurrent  laryngeal nerve, spinal cord, sympathetic  trunks</a:t>
          </a:r>
        </a:p>
      </dgm:t>
    </dgm:pt>
    <dgm:pt modelId="{54C29AC8-F6FF-4491-B8FF-BE95B8838542}" type="parTrans" cxnId="{F562E31F-35BC-46FB-9F20-F73A16D3203E}">
      <dgm:prSet/>
      <dgm:spPr/>
      <dgm:t>
        <a:bodyPr/>
        <a:lstStyle/>
        <a:p>
          <a:endParaRPr lang="en-US" sz="2000"/>
        </a:p>
      </dgm:t>
    </dgm:pt>
    <dgm:pt modelId="{11C167F8-C73E-4C76-A4A6-85A79E17AED1}" type="sibTrans" cxnId="{F562E31F-35BC-46FB-9F20-F73A16D3203E}">
      <dgm:prSet/>
      <dgm:spPr/>
      <dgm:t>
        <a:bodyPr/>
        <a:lstStyle/>
        <a:p>
          <a:endParaRPr lang="en-US" sz="2000"/>
        </a:p>
      </dgm:t>
    </dgm:pt>
    <dgm:pt modelId="{122128CA-CA7E-4910-B2C5-1DCC9340A969}">
      <dgm:prSet custT="1"/>
      <dgm:spPr/>
      <dgm:t>
        <a:bodyPr/>
        <a:lstStyle/>
        <a:p>
          <a:r>
            <a:rPr lang="en-US" sz="2000" b="1" u="sng" dirty="0">
              <a:solidFill>
                <a:srgbClr val="FF0000"/>
              </a:solidFill>
            </a:rPr>
            <a:t>Respiratory</a:t>
          </a:r>
          <a:r>
            <a:rPr lang="en-US" sz="1800" dirty="0"/>
            <a:t>: trachea, apex of the lung</a:t>
          </a:r>
        </a:p>
      </dgm:t>
    </dgm:pt>
    <dgm:pt modelId="{8D496909-4302-497A-BFA3-5BB306A04CE5}" type="parTrans" cxnId="{818CD026-6CC8-4DEE-9DE8-734C3908062F}">
      <dgm:prSet/>
      <dgm:spPr/>
      <dgm:t>
        <a:bodyPr/>
        <a:lstStyle/>
        <a:p>
          <a:endParaRPr lang="en-US" sz="2000"/>
        </a:p>
      </dgm:t>
    </dgm:pt>
    <dgm:pt modelId="{7411EC49-A52A-4CB0-A0E6-EDA27C0D13BF}" type="sibTrans" cxnId="{818CD026-6CC8-4DEE-9DE8-734C3908062F}">
      <dgm:prSet/>
      <dgm:spPr/>
      <dgm:t>
        <a:bodyPr/>
        <a:lstStyle/>
        <a:p>
          <a:endParaRPr lang="en-US" sz="2000"/>
        </a:p>
      </dgm:t>
    </dgm:pt>
    <dgm:pt modelId="{E6C669EF-7533-4162-8B13-B423BA42C271}">
      <dgm:prSet custT="1"/>
      <dgm:spPr/>
      <dgm:t>
        <a:bodyPr/>
        <a:lstStyle/>
        <a:p>
          <a:r>
            <a:rPr lang="en-US" sz="2000" b="1" u="sng" dirty="0">
              <a:solidFill>
                <a:srgbClr val="FF0000"/>
              </a:solidFill>
            </a:rPr>
            <a:t>Digestive</a:t>
          </a:r>
          <a:r>
            <a:rPr lang="en-US" sz="1800" dirty="0"/>
            <a:t>: esophagus</a:t>
          </a:r>
        </a:p>
      </dgm:t>
    </dgm:pt>
    <dgm:pt modelId="{E374EFDF-E3DD-4A78-B6CA-BF087A8A5447}" type="parTrans" cxnId="{70C1AF25-77DD-4C5C-85AB-0AE75C5E7620}">
      <dgm:prSet/>
      <dgm:spPr/>
      <dgm:t>
        <a:bodyPr/>
        <a:lstStyle/>
        <a:p>
          <a:endParaRPr lang="en-US" sz="2000"/>
        </a:p>
      </dgm:t>
    </dgm:pt>
    <dgm:pt modelId="{100B1F27-AA48-4A2D-9D56-6A4D89EEDBE9}" type="sibTrans" cxnId="{70C1AF25-77DD-4C5C-85AB-0AE75C5E7620}">
      <dgm:prSet/>
      <dgm:spPr/>
      <dgm:t>
        <a:bodyPr/>
        <a:lstStyle/>
        <a:p>
          <a:endParaRPr lang="en-US" sz="2000"/>
        </a:p>
      </dgm:t>
    </dgm:pt>
    <dgm:pt modelId="{1E812EB2-BD03-43E2-A7C0-14728A108746}">
      <dgm:prSet custT="1"/>
      <dgm:spPr/>
      <dgm:t>
        <a:bodyPr/>
        <a:lstStyle/>
        <a:p>
          <a:r>
            <a:rPr lang="en-US" sz="2000" b="1" u="sng" dirty="0">
              <a:solidFill>
                <a:srgbClr val="FF0000"/>
              </a:solidFill>
            </a:rPr>
            <a:t>Lymphatic</a:t>
          </a:r>
          <a:r>
            <a:rPr lang="en-US" sz="1800" dirty="0"/>
            <a:t>: thoracic duct on the left</a:t>
          </a:r>
        </a:p>
      </dgm:t>
    </dgm:pt>
    <dgm:pt modelId="{0CD54FEC-8AF2-4915-9332-D4228DA24CD8}" type="parTrans" cxnId="{B699E368-295D-4416-9D39-8E5B4CE008A2}">
      <dgm:prSet/>
      <dgm:spPr/>
      <dgm:t>
        <a:bodyPr/>
        <a:lstStyle/>
        <a:p>
          <a:endParaRPr lang="en-US" sz="2000"/>
        </a:p>
      </dgm:t>
    </dgm:pt>
    <dgm:pt modelId="{2DA85811-C02F-43AF-B6B5-30841BB43761}" type="sibTrans" cxnId="{B699E368-295D-4416-9D39-8E5B4CE008A2}">
      <dgm:prSet/>
      <dgm:spPr/>
      <dgm:t>
        <a:bodyPr/>
        <a:lstStyle/>
        <a:p>
          <a:endParaRPr lang="en-US" sz="2000"/>
        </a:p>
      </dgm:t>
    </dgm:pt>
    <dgm:pt modelId="{B6AA627F-7A64-4D41-B4BF-41C6D750343C}">
      <dgm:prSet custT="1"/>
      <dgm:spPr/>
      <dgm:t>
        <a:bodyPr/>
        <a:lstStyle/>
        <a:p>
          <a:r>
            <a:rPr lang="en-US" sz="1800"/>
            <a:t>Thyroid gland.</a:t>
          </a:r>
        </a:p>
      </dgm:t>
    </dgm:pt>
    <dgm:pt modelId="{99949250-3DB7-4D99-8E7A-FA7D22E4919D}" type="parTrans" cxnId="{272C4FA0-00A0-48CD-A080-E06427793033}">
      <dgm:prSet/>
      <dgm:spPr/>
      <dgm:t>
        <a:bodyPr/>
        <a:lstStyle/>
        <a:p>
          <a:endParaRPr lang="en-US" sz="2000"/>
        </a:p>
      </dgm:t>
    </dgm:pt>
    <dgm:pt modelId="{A2FD07BA-50C3-4C12-88E0-E5B1B344AA6F}" type="sibTrans" cxnId="{272C4FA0-00A0-48CD-A080-E06427793033}">
      <dgm:prSet/>
      <dgm:spPr/>
      <dgm:t>
        <a:bodyPr/>
        <a:lstStyle/>
        <a:p>
          <a:endParaRPr lang="en-US" sz="2000"/>
        </a:p>
      </dgm:t>
    </dgm:pt>
    <dgm:pt modelId="{447F7DD5-129F-4D39-A4C8-0D11BAB3E9F1}" type="pres">
      <dgm:prSet presAssocID="{EF9F6B74-25E5-4793-8D60-1579910E1F60}" presName="root" presStyleCnt="0">
        <dgm:presLayoutVars>
          <dgm:dir/>
          <dgm:resizeHandles val="exact"/>
        </dgm:presLayoutVars>
      </dgm:prSet>
      <dgm:spPr/>
    </dgm:pt>
    <dgm:pt modelId="{8DEB9B8A-F781-4AB5-9B5F-63A0EA50B6EE}" type="pres">
      <dgm:prSet presAssocID="{EF9F6B74-25E5-4793-8D60-1579910E1F60}" presName="container" presStyleCnt="0">
        <dgm:presLayoutVars>
          <dgm:dir/>
          <dgm:resizeHandles val="exact"/>
        </dgm:presLayoutVars>
      </dgm:prSet>
      <dgm:spPr/>
    </dgm:pt>
    <dgm:pt modelId="{723C8AC5-20F9-4C1F-B879-C265BA6407E4}" type="pres">
      <dgm:prSet presAssocID="{3E3F3D20-C6A6-429D-B83B-84110ECA0F28}" presName="compNode" presStyleCnt="0"/>
      <dgm:spPr/>
    </dgm:pt>
    <dgm:pt modelId="{07E66518-379C-4299-BB04-7B5A68115CBA}" type="pres">
      <dgm:prSet presAssocID="{3E3F3D20-C6A6-429D-B83B-84110ECA0F28}" presName="iconBgRect" presStyleLbl="bgShp" presStyleIdx="0" presStyleCnt="6"/>
      <dgm:spPr/>
    </dgm:pt>
    <dgm:pt modelId="{69470F4D-7EF1-4CEE-A42E-3C5C0EDAEC54}" type="pres">
      <dgm:prSet presAssocID="{3E3F3D20-C6A6-429D-B83B-84110ECA0F2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مخ"/>
        </a:ext>
      </dgm:extLst>
    </dgm:pt>
    <dgm:pt modelId="{F3F49186-9A06-4505-B0C5-3A66840CF10F}" type="pres">
      <dgm:prSet presAssocID="{3E3F3D20-C6A6-429D-B83B-84110ECA0F28}" presName="spaceRect" presStyleCnt="0"/>
      <dgm:spPr/>
    </dgm:pt>
    <dgm:pt modelId="{200CC4C4-95D6-4A82-A8EA-EF090AA87E02}" type="pres">
      <dgm:prSet presAssocID="{3E3F3D20-C6A6-429D-B83B-84110ECA0F28}" presName="textRect" presStyleLbl="revTx" presStyleIdx="0" presStyleCnt="6" custScaleY="136466" custLinFactNeighborX="-3230" custLinFactNeighborY="21914">
        <dgm:presLayoutVars>
          <dgm:chMax val="1"/>
          <dgm:chPref val="1"/>
        </dgm:presLayoutVars>
      </dgm:prSet>
      <dgm:spPr/>
    </dgm:pt>
    <dgm:pt modelId="{0E7E5A0B-F420-416A-8D50-47AF48EB05F5}" type="pres">
      <dgm:prSet presAssocID="{2D00369B-7CAE-48C7-A5F6-6A10914D039B}" presName="sibTrans" presStyleLbl="sibTrans2D1" presStyleIdx="0" presStyleCnt="0"/>
      <dgm:spPr/>
    </dgm:pt>
    <dgm:pt modelId="{C141BC21-8E3C-44D1-89E9-3C7872ABCC7C}" type="pres">
      <dgm:prSet presAssocID="{85B6DFDD-0E68-4B01-ACFC-9AFCA6D95610}" presName="compNode" presStyleCnt="0"/>
      <dgm:spPr/>
    </dgm:pt>
    <dgm:pt modelId="{0E8EE848-D6BA-4E4F-8868-BC4EFE570481}" type="pres">
      <dgm:prSet presAssocID="{85B6DFDD-0E68-4B01-ACFC-9AFCA6D95610}" presName="iconBgRect" presStyleLbl="bgShp" presStyleIdx="1" presStyleCnt="6"/>
      <dgm:spPr/>
    </dgm:pt>
    <dgm:pt modelId="{A562A0EE-B462-43D9-8FEF-1EF2F5DF1783}" type="pres">
      <dgm:prSet presAssocID="{85B6DFDD-0E68-4B01-ACFC-9AFCA6D9561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F86AB20-F446-4918-BFA6-7238F86ADFB2}" type="pres">
      <dgm:prSet presAssocID="{85B6DFDD-0E68-4B01-ACFC-9AFCA6D95610}" presName="spaceRect" presStyleCnt="0"/>
      <dgm:spPr/>
    </dgm:pt>
    <dgm:pt modelId="{53BAB120-D4D6-4E1C-9688-B635692DD09A}" type="pres">
      <dgm:prSet presAssocID="{85B6DFDD-0E68-4B01-ACFC-9AFCA6D95610}" presName="textRect" presStyleLbl="revTx" presStyleIdx="1" presStyleCnt="6">
        <dgm:presLayoutVars>
          <dgm:chMax val="1"/>
          <dgm:chPref val="1"/>
        </dgm:presLayoutVars>
      </dgm:prSet>
      <dgm:spPr/>
    </dgm:pt>
    <dgm:pt modelId="{FCE75419-3D25-4270-AF03-2DD2EB8A7DEA}" type="pres">
      <dgm:prSet presAssocID="{11C167F8-C73E-4C76-A4A6-85A79E17AED1}" presName="sibTrans" presStyleLbl="sibTrans2D1" presStyleIdx="0" presStyleCnt="0"/>
      <dgm:spPr/>
    </dgm:pt>
    <dgm:pt modelId="{06365C11-E0B8-46D8-8735-0D69C8633624}" type="pres">
      <dgm:prSet presAssocID="{122128CA-CA7E-4910-B2C5-1DCC9340A969}" presName="compNode" presStyleCnt="0"/>
      <dgm:spPr/>
    </dgm:pt>
    <dgm:pt modelId="{09B5AFBC-C8F2-4B25-B630-B2EC3AF07F74}" type="pres">
      <dgm:prSet presAssocID="{122128CA-CA7E-4910-B2C5-1DCC9340A969}" presName="iconBgRect" presStyleLbl="bgShp" presStyleIdx="2" presStyleCnt="6"/>
      <dgm:spPr/>
    </dgm:pt>
    <dgm:pt modelId="{A952B46C-3B9A-4316-9DC9-2C0B714F7852}" type="pres">
      <dgm:prSet presAssocID="{122128CA-CA7E-4910-B2C5-1DCC9340A969}" presName="iconRect" presStyleLbl="node1" presStyleIdx="2" presStyleCnt="6"/>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شارب"/>
        </a:ext>
      </dgm:extLst>
    </dgm:pt>
    <dgm:pt modelId="{295E06F2-D06C-4781-BC1A-4D10DB5D5E4C}" type="pres">
      <dgm:prSet presAssocID="{122128CA-CA7E-4910-B2C5-1DCC9340A969}" presName="spaceRect" presStyleCnt="0"/>
      <dgm:spPr/>
    </dgm:pt>
    <dgm:pt modelId="{A6CD92D8-1682-4BC3-A129-5DC2EFFF71C5}" type="pres">
      <dgm:prSet presAssocID="{122128CA-CA7E-4910-B2C5-1DCC9340A969}" presName="textRect" presStyleLbl="revTx" presStyleIdx="2" presStyleCnt="6">
        <dgm:presLayoutVars>
          <dgm:chMax val="1"/>
          <dgm:chPref val="1"/>
        </dgm:presLayoutVars>
      </dgm:prSet>
      <dgm:spPr/>
    </dgm:pt>
    <dgm:pt modelId="{61F1960E-4588-451B-BD49-867CA84333EA}" type="pres">
      <dgm:prSet presAssocID="{7411EC49-A52A-4CB0-A0E6-EDA27C0D13BF}" presName="sibTrans" presStyleLbl="sibTrans2D1" presStyleIdx="0" presStyleCnt="0"/>
      <dgm:spPr/>
    </dgm:pt>
    <dgm:pt modelId="{B33F0308-00AC-467B-AE03-D3F6F75D3203}" type="pres">
      <dgm:prSet presAssocID="{E6C669EF-7533-4162-8B13-B423BA42C271}" presName="compNode" presStyleCnt="0"/>
      <dgm:spPr/>
    </dgm:pt>
    <dgm:pt modelId="{DA540BDB-5456-46B0-954C-43F68C2BBD57}" type="pres">
      <dgm:prSet presAssocID="{E6C669EF-7533-4162-8B13-B423BA42C271}" presName="iconBgRect" presStyleLbl="bgShp" presStyleIdx="3" presStyleCnt="6"/>
      <dgm:spPr/>
    </dgm:pt>
    <dgm:pt modelId="{D9CCEA74-01F0-43CF-9E0D-594A15CCCAC7}" type="pres">
      <dgm:prSet presAssocID="{E6C669EF-7533-4162-8B13-B423BA42C27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معدة"/>
        </a:ext>
      </dgm:extLst>
    </dgm:pt>
    <dgm:pt modelId="{9DEB59A9-0FEF-4B7E-A304-A66362343C9C}" type="pres">
      <dgm:prSet presAssocID="{E6C669EF-7533-4162-8B13-B423BA42C271}" presName="spaceRect" presStyleCnt="0"/>
      <dgm:spPr/>
    </dgm:pt>
    <dgm:pt modelId="{D960204E-A471-4E88-B613-9D64931255EF}" type="pres">
      <dgm:prSet presAssocID="{E6C669EF-7533-4162-8B13-B423BA42C271}" presName="textRect" presStyleLbl="revTx" presStyleIdx="3" presStyleCnt="6">
        <dgm:presLayoutVars>
          <dgm:chMax val="1"/>
          <dgm:chPref val="1"/>
        </dgm:presLayoutVars>
      </dgm:prSet>
      <dgm:spPr/>
    </dgm:pt>
    <dgm:pt modelId="{58A67A87-497F-4FF5-89CF-C624CA7E7C11}" type="pres">
      <dgm:prSet presAssocID="{100B1F27-AA48-4A2D-9D56-6A4D89EEDBE9}" presName="sibTrans" presStyleLbl="sibTrans2D1" presStyleIdx="0" presStyleCnt="0"/>
      <dgm:spPr/>
    </dgm:pt>
    <dgm:pt modelId="{E4E59E68-3664-48BA-94F0-B70ADABDBF52}" type="pres">
      <dgm:prSet presAssocID="{1E812EB2-BD03-43E2-A7C0-14728A108746}" presName="compNode" presStyleCnt="0"/>
      <dgm:spPr/>
    </dgm:pt>
    <dgm:pt modelId="{5716BD00-54FE-42EC-BA5A-0E951E70C043}" type="pres">
      <dgm:prSet presAssocID="{1E812EB2-BD03-43E2-A7C0-14728A108746}" presName="iconBgRect" presStyleLbl="bgShp" presStyleIdx="4" presStyleCnt="6"/>
      <dgm:spPr/>
    </dgm:pt>
    <dgm:pt modelId="{A40388A7-306E-491F-AAB1-0B969440736F}" type="pres">
      <dgm:prSet presAssocID="{1E812EB2-BD03-43E2-A7C0-14728A108746}" presName="icon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الرئتان"/>
        </a:ext>
      </dgm:extLst>
    </dgm:pt>
    <dgm:pt modelId="{1F7F253C-68E6-4E3D-8666-E9118D9A38EE}" type="pres">
      <dgm:prSet presAssocID="{1E812EB2-BD03-43E2-A7C0-14728A108746}" presName="spaceRect" presStyleCnt="0"/>
      <dgm:spPr/>
    </dgm:pt>
    <dgm:pt modelId="{7BABF631-5A9A-41F7-8216-36DB50790F3A}" type="pres">
      <dgm:prSet presAssocID="{1E812EB2-BD03-43E2-A7C0-14728A108746}" presName="textRect" presStyleLbl="revTx" presStyleIdx="4" presStyleCnt="6">
        <dgm:presLayoutVars>
          <dgm:chMax val="1"/>
          <dgm:chPref val="1"/>
        </dgm:presLayoutVars>
      </dgm:prSet>
      <dgm:spPr/>
    </dgm:pt>
    <dgm:pt modelId="{555404EE-E171-444D-859A-F0CBE4C81161}" type="pres">
      <dgm:prSet presAssocID="{2DA85811-C02F-43AF-B6B5-30841BB43761}" presName="sibTrans" presStyleLbl="sibTrans2D1" presStyleIdx="0" presStyleCnt="0"/>
      <dgm:spPr/>
    </dgm:pt>
    <dgm:pt modelId="{59272859-13CE-48F5-8D58-20668FF96210}" type="pres">
      <dgm:prSet presAssocID="{B6AA627F-7A64-4D41-B4BF-41C6D750343C}" presName="compNode" presStyleCnt="0"/>
      <dgm:spPr/>
    </dgm:pt>
    <dgm:pt modelId="{9A388ECA-6986-4514-80E5-BFBEB86E37B0}" type="pres">
      <dgm:prSet presAssocID="{B6AA627F-7A64-4D41-B4BF-41C6D750343C}" presName="iconBgRect" presStyleLbl="bgShp" presStyleIdx="5" presStyleCnt="6"/>
      <dgm:spPr/>
    </dgm:pt>
    <dgm:pt modelId="{D746C8C8-35AD-45AC-BD52-F68079584D99}" type="pres">
      <dgm:prSet presAssocID="{B6AA627F-7A64-4D41-B4BF-41C6D750343C}"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حمض نووي"/>
        </a:ext>
      </dgm:extLst>
    </dgm:pt>
    <dgm:pt modelId="{4875938E-8D77-46E2-A300-CF571E2A2E23}" type="pres">
      <dgm:prSet presAssocID="{B6AA627F-7A64-4D41-B4BF-41C6D750343C}" presName="spaceRect" presStyleCnt="0"/>
      <dgm:spPr/>
    </dgm:pt>
    <dgm:pt modelId="{D1B336E3-EAE3-433D-BBAC-057F8C2E12F6}" type="pres">
      <dgm:prSet presAssocID="{B6AA627F-7A64-4D41-B4BF-41C6D750343C}" presName="textRect" presStyleLbl="revTx" presStyleIdx="5" presStyleCnt="6">
        <dgm:presLayoutVars>
          <dgm:chMax val="1"/>
          <dgm:chPref val="1"/>
        </dgm:presLayoutVars>
      </dgm:prSet>
      <dgm:spPr/>
    </dgm:pt>
  </dgm:ptLst>
  <dgm:cxnLst>
    <dgm:cxn modelId="{28940717-4D69-45F5-8673-24B5DBC41094}" type="presOf" srcId="{122128CA-CA7E-4910-B2C5-1DCC9340A969}" destId="{A6CD92D8-1682-4BC3-A129-5DC2EFFF71C5}" srcOrd="0" destOrd="0" presId="urn:microsoft.com/office/officeart/2018/2/layout/IconCircleList"/>
    <dgm:cxn modelId="{F562E31F-35BC-46FB-9F20-F73A16D3203E}" srcId="{EF9F6B74-25E5-4793-8D60-1579910E1F60}" destId="{85B6DFDD-0E68-4B01-ACFC-9AFCA6D95610}" srcOrd="1" destOrd="0" parTransId="{54C29AC8-F6FF-4491-B8FF-BE95B8838542}" sibTransId="{11C167F8-C73E-4C76-A4A6-85A79E17AED1}"/>
    <dgm:cxn modelId="{14058D24-7D45-4311-970C-2BF876138B2C}" type="presOf" srcId="{1E812EB2-BD03-43E2-A7C0-14728A108746}" destId="{7BABF631-5A9A-41F7-8216-36DB50790F3A}" srcOrd="0" destOrd="0" presId="urn:microsoft.com/office/officeart/2018/2/layout/IconCircleList"/>
    <dgm:cxn modelId="{70C1AF25-77DD-4C5C-85AB-0AE75C5E7620}" srcId="{EF9F6B74-25E5-4793-8D60-1579910E1F60}" destId="{E6C669EF-7533-4162-8B13-B423BA42C271}" srcOrd="3" destOrd="0" parTransId="{E374EFDF-E3DD-4A78-B6CA-BF087A8A5447}" sibTransId="{100B1F27-AA48-4A2D-9D56-6A4D89EEDBE9}"/>
    <dgm:cxn modelId="{818CD026-6CC8-4DEE-9DE8-734C3908062F}" srcId="{EF9F6B74-25E5-4793-8D60-1579910E1F60}" destId="{122128CA-CA7E-4910-B2C5-1DCC9340A969}" srcOrd="2" destOrd="0" parTransId="{8D496909-4302-497A-BFA3-5BB306A04CE5}" sibTransId="{7411EC49-A52A-4CB0-A0E6-EDA27C0D13BF}"/>
    <dgm:cxn modelId="{B699E368-295D-4416-9D39-8E5B4CE008A2}" srcId="{EF9F6B74-25E5-4793-8D60-1579910E1F60}" destId="{1E812EB2-BD03-43E2-A7C0-14728A108746}" srcOrd="4" destOrd="0" parTransId="{0CD54FEC-8AF2-4915-9332-D4228DA24CD8}" sibTransId="{2DA85811-C02F-43AF-B6B5-30841BB43761}"/>
    <dgm:cxn modelId="{6226294D-1C26-4A1E-B420-C43133A3DCFE}" type="presOf" srcId="{2DA85811-C02F-43AF-B6B5-30841BB43761}" destId="{555404EE-E171-444D-859A-F0CBE4C81161}" srcOrd="0" destOrd="0" presId="urn:microsoft.com/office/officeart/2018/2/layout/IconCircleList"/>
    <dgm:cxn modelId="{4A1EDC76-30F0-4134-BD26-B670C893156B}" type="presOf" srcId="{2D00369B-7CAE-48C7-A5F6-6A10914D039B}" destId="{0E7E5A0B-F420-416A-8D50-47AF48EB05F5}" srcOrd="0" destOrd="0" presId="urn:microsoft.com/office/officeart/2018/2/layout/IconCircleList"/>
    <dgm:cxn modelId="{40CEF458-1764-42BE-90CF-2C4AD1F19B53}" type="presOf" srcId="{11C167F8-C73E-4C76-A4A6-85A79E17AED1}" destId="{FCE75419-3D25-4270-AF03-2DD2EB8A7DEA}" srcOrd="0" destOrd="0" presId="urn:microsoft.com/office/officeart/2018/2/layout/IconCircleList"/>
    <dgm:cxn modelId="{E01D1D84-9A90-4567-B5FE-C3B87CB1F68D}" type="presOf" srcId="{100B1F27-AA48-4A2D-9D56-6A4D89EEDBE9}" destId="{58A67A87-497F-4FF5-89CF-C624CA7E7C11}" srcOrd="0" destOrd="0" presId="urn:microsoft.com/office/officeart/2018/2/layout/IconCircleList"/>
    <dgm:cxn modelId="{2FD8E198-9D16-4FED-8550-DCFD18E9FD54}" type="presOf" srcId="{85B6DFDD-0E68-4B01-ACFC-9AFCA6D95610}" destId="{53BAB120-D4D6-4E1C-9688-B635692DD09A}" srcOrd="0" destOrd="0" presId="urn:microsoft.com/office/officeart/2018/2/layout/IconCircleList"/>
    <dgm:cxn modelId="{272C4FA0-00A0-48CD-A080-E06427793033}" srcId="{EF9F6B74-25E5-4793-8D60-1579910E1F60}" destId="{B6AA627F-7A64-4D41-B4BF-41C6D750343C}" srcOrd="5" destOrd="0" parTransId="{99949250-3DB7-4D99-8E7A-FA7D22E4919D}" sibTransId="{A2FD07BA-50C3-4C12-88E0-E5B1B344AA6F}"/>
    <dgm:cxn modelId="{4832AAA0-EAC0-46FC-8185-C049639D0DE7}" type="presOf" srcId="{3E3F3D20-C6A6-429D-B83B-84110ECA0F28}" destId="{200CC4C4-95D6-4A82-A8EA-EF090AA87E02}" srcOrd="0" destOrd="0" presId="urn:microsoft.com/office/officeart/2018/2/layout/IconCircleList"/>
    <dgm:cxn modelId="{B4A45AAB-82E9-4D9D-A90E-9606914A0871}" type="presOf" srcId="{7411EC49-A52A-4CB0-A0E6-EDA27C0D13BF}" destId="{61F1960E-4588-451B-BD49-867CA84333EA}" srcOrd="0" destOrd="0" presId="urn:microsoft.com/office/officeart/2018/2/layout/IconCircleList"/>
    <dgm:cxn modelId="{C923A6CB-1D6D-4F75-A4CC-CF9AFFCDC145}" srcId="{EF9F6B74-25E5-4793-8D60-1579910E1F60}" destId="{3E3F3D20-C6A6-429D-B83B-84110ECA0F28}" srcOrd="0" destOrd="0" parTransId="{775383A2-36CA-4F7B-8E7B-DC2C8FC63DE3}" sibTransId="{2D00369B-7CAE-48C7-A5F6-6A10914D039B}"/>
    <dgm:cxn modelId="{EB2DBECF-F1C8-430E-8126-991E099E4E2B}" type="presOf" srcId="{E6C669EF-7533-4162-8B13-B423BA42C271}" destId="{D960204E-A471-4E88-B613-9D64931255EF}" srcOrd="0" destOrd="0" presId="urn:microsoft.com/office/officeart/2018/2/layout/IconCircleList"/>
    <dgm:cxn modelId="{6555ABE2-03C9-4C72-AF1A-6BF642AA0AF8}" type="presOf" srcId="{B6AA627F-7A64-4D41-B4BF-41C6D750343C}" destId="{D1B336E3-EAE3-433D-BBAC-057F8C2E12F6}" srcOrd="0" destOrd="0" presId="urn:microsoft.com/office/officeart/2018/2/layout/IconCircleList"/>
    <dgm:cxn modelId="{80BFC1F2-5EEF-42CC-8E59-89A24A6A9248}" type="presOf" srcId="{EF9F6B74-25E5-4793-8D60-1579910E1F60}" destId="{447F7DD5-129F-4D39-A4C8-0D11BAB3E9F1}" srcOrd="0" destOrd="0" presId="urn:microsoft.com/office/officeart/2018/2/layout/IconCircleList"/>
    <dgm:cxn modelId="{3BCEB6DB-7AFA-4625-A95A-132DF6E9E5CA}" type="presParOf" srcId="{447F7DD5-129F-4D39-A4C8-0D11BAB3E9F1}" destId="{8DEB9B8A-F781-4AB5-9B5F-63A0EA50B6EE}" srcOrd="0" destOrd="0" presId="urn:microsoft.com/office/officeart/2018/2/layout/IconCircleList"/>
    <dgm:cxn modelId="{A20E35F0-B8A4-4205-B16B-BCF67C8A8F30}" type="presParOf" srcId="{8DEB9B8A-F781-4AB5-9B5F-63A0EA50B6EE}" destId="{723C8AC5-20F9-4C1F-B879-C265BA6407E4}" srcOrd="0" destOrd="0" presId="urn:microsoft.com/office/officeart/2018/2/layout/IconCircleList"/>
    <dgm:cxn modelId="{61349E18-1333-4FEC-A98B-18F25B951CBF}" type="presParOf" srcId="{723C8AC5-20F9-4C1F-B879-C265BA6407E4}" destId="{07E66518-379C-4299-BB04-7B5A68115CBA}" srcOrd="0" destOrd="0" presId="urn:microsoft.com/office/officeart/2018/2/layout/IconCircleList"/>
    <dgm:cxn modelId="{BB2E204F-406B-47A3-8E31-456F4C4B0239}" type="presParOf" srcId="{723C8AC5-20F9-4C1F-B879-C265BA6407E4}" destId="{69470F4D-7EF1-4CEE-A42E-3C5C0EDAEC54}" srcOrd="1" destOrd="0" presId="urn:microsoft.com/office/officeart/2018/2/layout/IconCircleList"/>
    <dgm:cxn modelId="{2FB416F8-291A-41E1-BDEE-4AE22B738C42}" type="presParOf" srcId="{723C8AC5-20F9-4C1F-B879-C265BA6407E4}" destId="{F3F49186-9A06-4505-B0C5-3A66840CF10F}" srcOrd="2" destOrd="0" presId="urn:microsoft.com/office/officeart/2018/2/layout/IconCircleList"/>
    <dgm:cxn modelId="{B7821E75-C1A2-4F1B-B95E-D79335958499}" type="presParOf" srcId="{723C8AC5-20F9-4C1F-B879-C265BA6407E4}" destId="{200CC4C4-95D6-4A82-A8EA-EF090AA87E02}" srcOrd="3" destOrd="0" presId="urn:microsoft.com/office/officeart/2018/2/layout/IconCircleList"/>
    <dgm:cxn modelId="{F5D87438-D7C4-444E-AA37-03605F46EE50}" type="presParOf" srcId="{8DEB9B8A-F781-4AB5-9B5F-63A0EA50B6EE}" destId="{0E7E5A0B-F420-416A-8D50-47AF48EB05F5}" srcOrd="1" destOrd="0" presId="urn:microsoft.com/office/officeart/2018/2/layout/IconCircleList"/>
    <dgm:cxn modelId="{A1101266-B450-4267-A819-5EF0DB09CB2B}" type="presParOf" srcId="{8DEB9B8A-F781-4AB5-9B5F-63A0EA50B6EE}" destId="{C141BC21-8E3C-44D1-89E9-3C7872ABCC7C}" srcOrd="2" destOrd="0" presId="urn:microsoft.com/office/officeart/2018/2/layout/IconCircleList"/>
    <dgm:cxn modelId="{7CAEE213-43CB-4C60-9E9F-4FB0D7252989}" type="presParOf" srcId="{C141BC21-8E3C-44D1-89E9-3C7872ABCC7C}" destId="{0E8EE848-D6BA-4E4F-8868-BC4EFE570481}" srcOrd="0" destOrd="0" presId="urn:microsoft.com/office/officeart/2018/2/layout/IconCircleList"/>
    <dgm:cxn modelId="{CA31FBF5-90B6-41A7-8E42-F3CA2441D4EF}" type="presParOf" srcId="{C141BC21-8E3C-44D1-89E9-3C7872ABCC7C}" destId="{A562A0EE-B462-43D9-8FEF-1EF2F5DF1783}" srcOrd="1" destOrd="0" presId="urn:microsoft.com/office/officeart/2018/2/layout/IconCircleList"/>
    <dgm:cxn modelId="{2D75AF1F-D866-4448-B479-1699FD2C41D5}" type="presParOf" srcId="{C141BC21-8E3C-44D1-89E9-3C7872ABCC7C}" destId="{4F86AB20-F446-4918-BFA6-7238F86ADFB2}" srcOrd="2" destOrd="0" presId="urn:microsoft.com/office/officeart/2018/2/layout/IconCircleList"/>
    <dgm:cxn modelId="{51316824-364E-49B6-9B44-4BC9FD87C382}" type="presParOf" srcId="{C141BC21-8E3C-44D1-89E9-3C7872ABCC7C}" destId="{53BAB120-D4D6-4E1C-9688-B635692DD09A}" srcOrd="3" destOrd="0" presId="urn:microsoft.com/office/officeart/2018/2/layout/IconCircleList"/>
    <dgm:cxn modelId="{B0EF4D62-4D7C-459A-B0E8-1C169B8ECD7C}" type="presParOf" srcId="{8DEB9B8A-F781-4AB5-9B5F-63A0EA50B6EE}" destId="{FCE75419-3D25-4270-AF03-2DD2EB8A7DEA}" srcOrd="3" destOrd="0" presId="urn:microsoft.com/office/officeart/2018/2/layout/IconCircleList"/>
    <dgm:cxn modelId="{C4E0DB0E-F6D0-4106-B04D-C0DE0AE9655E}" type="presParOf" srcId="{8DEB9B8A-F781-4AB5-9B5F-63A0EA50B6EE}" destId="{06365C11-E0B8-46D8-8735-0D69C8633624}" srcOrd="4" destOrd="0" presId="urn:microsoft.com/office/officeart/2018/2/layout/IconCircleList"/>
    <dgm:cxn modelId="{5D9207E9-46B0-45EE-8CE8-FB7E6415E0FB}" type="presParOf" srcId="{06365C11-E0B8-46D8-8735-0D69C8633624}" destId="{09B5AFBC-C8F2-4B25-B630-B2EC3AF07F74}" srcOrd="0" destOrd="0" presId="urn:microsoft.com/office/officeart/2018/2/layout/IconCircleList"/>
    <dgm:cxn modelId="{3E3DA2D2-2133-4C19-AEB8-4466AE07EE19}" type="presParOf" srcId="{06365C11-E0B8-46D8-8735-0D69C8633624}" destId="{A952B46C-3B9A-4316-9DC9-2C0B714F7852}" srcOrd="1" destOrd="0" presId="urn:microsoft.com/office/officeart/2018/2/layout/IconCircleList"/>
    <dgm:cxn modelId="{4FE6A266-9741-4A76-BAF2-00A9616C71B4}" type="presParOf" srcId="{06365C11-E0B8-46D8-8735-0D69C8633624}" destId="{295E06F2-D06C-4781-BC1A-4D10DB5D5E4C}" srcOrd="2" destOrd="0" presId="urn:microsoft.com/office/officeart/2018/2/layout/IconCircleList"/>
    <dgm:cxn modelId="{A2BC5AB0-A46D-425F-B37C-EB26862C7D43}" type="presParOf" srcId="{06365C11-E0B8-46D8-8735-0D69C8633624}" destId="{A6CD92D8-1682-4BC3-A129-5DC2EFFF71C5}" srcOrd="3" destOrd="0" presId="urn:microsoft.com/office/officeart/2018/2/layout/IconCircleList"/>
    <dgm:cxn modelId="{C4917317-334A-47B8-A3A1-7CE191469CDE}" type="presParOf" srcId="{8DEB9B8A-F781-4AB5-9B5F-63A0EA50B6EE}" destId="{61F1960E-4588-451B-BD49-867CA84333EA}" srcOrd="5" destOrd="0" presId="urn:microsoft.com/office/officeart/2018/2/layout/IconCircleList"/>
    <dgm:cxn modelId="{6AD2470F-741F-48B0-8DF8-E8CEC479DCCF}" type="presParOf" srcId="{8DEB9B8A-F781-4AB5-9B5F-63A0EA50B6EE}" destId="{B33F0308-00AC-467B-AE03-D3F6F75D3203}" srcOrd="6" destOrd="0" presId="urn:microsoft.com/office/officeart/2018/2/layout/IconCircleList"/>
    <dgm:cxn modelId="{62407D3D-6104-42FD-9019-5A351D3F47A7}" type="presParOf" srcId="{B33F0308-00AC-467B-AE03-D3F6F75D3203}" destId="{DA540BDB-5456-46B0-954C-43F68C2BBD57}" srcOrd="0" destOrd="0" presId="urn:microsoft.com/office/officeart/2018/2/layout/IconCircleList"/>
    <dgm:cxn modelId="{B9D93E5C-028A-4B70-A901-E2A974E646AF}" type="presParOf" srcId="{B33F0308-00AC-467B-AE03-D3F6F75D3203}" destId="{D9CCEA74-01F0-43CF-9E0D-594A15CCCAC7}" srcOrd="1" destOrd="0" presId="urn:microsoft.com/office/officeart/2018/2/layout/IconCircleList"/>
    <dgm:cxn modelId="{FFF98591-E793-421B-8680-0DDF8584B9C0}" type="presParOf" srcId="{B33F0308-00AC-467B-AE03-D3F6F75D3203}" destId="{9DEB59A9-0FEF-4B7E-A304-A66362343C9C}" srcOrd="2" destOrd="0" presId="urn:microsoft.com/office/officeart/2018/2/layout/IconCircleList"/>
    <dgm:cxn modelId="{936FA076-A8BC-498A-965D-E380F25851A5}" type="presParOf" srcId="{B33F0308-00AC-467B-AE03-D3F6F75D3203}" destId="{D960204E-A471-4E88-B613-9D64931255EF}" srcOrd="3" destOrd="0" presId="urn:microsoft.com/office/officeart/2018/2/layout/IconCircleList"/>
    <dgm:cxn modelId="{F8B17EA6-F641-4E09-AA19-92B16FC19B68}" type="presParOf" srcId="{8DEB9B8A-F781-4AB5-9B5F-63A0EA50B6EE}" destId="{58A67A87-497F-4FF5-89CF-C624CA7E7C11}" srcOrd="7" destOrd="0" presId="urn:microsoft.com/office/officeart/2018/2/layout/IconCircleList"/>
    <dgm:cxn modelId="{B6DA16BD-1EEC-4ECA-8760-2C2902F4F430}" type="presParOf" srcId="{8DEB9B8A-F781-4AB5-9B5F-63A0EA50B6EE}" destId="{E4E59E68-3664-48BA-94F0-B70ADABDBF52}" srcOrd="8" destOrd="0" presId="urn:microsoft.com/office/officeart/2018/2/layout/IconCircleList"/>
    <dgm:cxn modelId="{A52DE29D-EF2B-46E5-8823-E84501526EFD}" type="presParOf" srcId="{E4E59E68-3664-48BA-94F0-B70ADABDBF52}" destId="{5716BD00-54FE-42EC-BA5A-0E951E70C043}" srcOrd="0" destOrd="0" presId="urn:microsoft.com/office/officeart/2018/2/layout/IconCircleList"/>
    <dgm:cxn modelId="{20D3E587-AFA1-417C-9928-3106B9BAF292}" type="presParOf" srcId="{E4E59E68-3664-48BA-94F0-B70ADABDBF52}" destId="{A40388A7-306E-491F-AAB1-0B969440736F}" srcOrd="1" destOrd="0" presId="urn:microsoft.com/office/officeart/2018/2/layout/IconCircleList"/>
    <dgm:cxn modelId="{A22643C3-2BD6-40E8-9A5F-9216A6C5039B}" type="presParOf" srcId="{E4E59E68-3664-48BA-94F0-B70ADABDBF52}" destId="{1F7F253C-68E6-4E3D-8666-E9118D9A38EE}" srcOrd="2" destOrd="0" presId="urn:microsoft.com/office/officeart/2018/2/layout/IconCircleList"/>
    <dgm:cxn modelId="{8C1A194F-9FA3-42E7-8146-9C822B9C3E00}" type="presParOf" srcId="{E4E59E68-3664-48BA-94F0-B70ADABDBF52}" destId="{7BABF631-5A9A-41F7-8216-36DB50790F3A}" srcOrd="3" destOrd="0" presId="urn:microsoft.com/office/officeart/2018/2/layout/IconCircleList"/>
    <dgm:cxn modelId="{51CD222A-B949-4F3F-8624-8A7814A2E0CE}" type="presParOf" srcId="{8DEB9B8A-F781-4AB5-9B5F-63A0EA50B6EE}" destId="{555404EE-E171-444D-859A-F0CBE4C81161}" srcOrd="9" destOrd="0" presId="urn:microsoft.com/office/officeart/2018/2/layout/IconCircleList"/>
    <dgm:cxn modelId="{5ACCFE98-A1A1-43B8-B180-8A1A6DB98C9B}" type="presParOf" srcId="{8DEB9B8A-F781-4AB5-9B5F-63A0EA50B6EE}" destId="{59272859-13CE-48F5-8D58-20668FF96210}" srcOrd="10" destOrd="0" presId="urn:microsoft.com/office/officeart/2018/2/layout/IconCircleList"/>
    <dgm:cxn modelId="{752DC473-6B8B-42B7-B5E2-9AF1FE74C2BB}" type="presParOf" srcId="{59272859-13CE-48F5-8D58-20668FF96210}" destId="{9A388ECA-6986-4514-80E5-BFBEB86E37B0}" srcOrd="0" destOrd="0" presId="urn:microsoft.com/office/officeart/2018/2/layout/IconCircleList"/>
    <dgm:cxn modelId="{CD515B84-2098-49DC-A6CC-E5052CE06096}" type="presParOf" srcId="{59272859-13CE-48F5-8D58-20668FF96210}" destId="{D746C8C8-35AD-45AC-BD52-F68079584D99}" srcOrd="1" destOrd="0" presId="urn:microsoft.com/office/officeart/2018/2/layout/IconCircleList"/>
    <dgm:cxn modelId="{25019E90-6597-4E25-AAD9-C694B74C780C}" type="presParOf" srcId="{59272859-13CE-48F5-8D58-20668FF96210}" destId="{4875938E-8D77-46E2-A300-CF571E2A2E23}" srcOrd="2" destOrd="0" presId="urn:microsoft.com/office/officeart/2018/2/layout/IconCircleList"/>
    <dgm:cxn modelId="{16B99CFB-5FB1-43E7-80F1-B4CC0378D7BD}" type="presParOf" srcId="{59272859-13CE-48F5-8D58-20668FF96210}" destId="{D1B336E3-EAE3-433D-BBAC-057F8C2E12F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F6B74-25E5-4793-8D60-1579910E1F6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3F3D20-C6A6-429D-B83B-84110ECA0F28}">
      <dgm:prSet custT="1"/>
      <dgm:spPr/>
      <dgm:t>
        <a:bodyPr/>
        <a:lstStyle/>
        <a:p>
          <a:pPr>
            <a:lnSpc>
              <a:spcPct val="100000"/>
            </a:lnSpc>
          </a:pPr>
          <a:r>
            <a:rPr lang="en-US" sz="1800" b="1" u="sng" dirty="0">
              <a:solidFill>
                <a:srgbClr val="FF0000"/>
              </a:solidFill>
            </a:rPr>
            <a:t>Blood vessels</a:t>
          </a:r>
          <a:r>
            <a:rPr lang="en-US" sz="1800" dirty="0"/>
            <a:t>: </a:t>
          </a:r>
          <a:r>
            <a:rPr lang="en-US" sz="1800" spc="-5" dirty="0">
              <a:latin typeface="Tahoma"/>
              <a:cs typeface="Tahoma"/>
            </a:rPr>
            <a:t>carotid </a:t>
          </a:r>
          <a:r>
            <a:rPr lang="en-US" sz="1800" dirty="0">
              <a:latin typeface="Tahoma"/>
              <a:cs typeface="Tahoma"/>
            </a:rPr>
            <a:t>vessels, internal  jugular</a:t>
          </a:r>
          <a:r>
            <a:rPr lang="en-US" sz="1800" spc="-10" dirty="0">
              <a:latin typeface="Tahoma"/>
              <a:cs typeface="Tahoma"/>
            </a:rPr>
            <a:t> </a:t>
          </a:r>
          <a:r>
            <a:rPr lang="en-US" sz="1800" spc="-5" dirty="0">
              <a:latin typeface="Tahoma"/>
              <a:cs typeface="Tahoma"/>
            </a:rPr>
            <a:t>vein</a:t>
          </a:r>
          <a:endParaRPr lang="en-US" sz="1800" dirty="0"/>
        </a:p>
      </dgm:t>
    </dgm:pt>
    <dgm:pt modelId="{775383A2-36CA-4F7B-8E7B-DC2C8FC63DE3}" type="parTrans" cxnId="{C923A6CB-1D6D-4F75-A4CC-CF9AFFCDC145}">
      <dgm:prSet/>
      <dgm:spPr/>
      <dgm:t>
        <a:bodyPr/>
        <a:lstStyle/>
        <a:p>
          <a:endParaRPr lang="en-US" sz="2000"/>
        </a:p>
      </dgm:t>
    </dgm:pt>
    <dgm:pt modelId="{2D00369B-7CAE-48C7-A5F6-6A10914D039B}" type="sibTrans" cxnId="{C923A6CB-1D6D-4F75-A4CC-CF9AFFCDC145}">
      <dgm:prSet/>
      <dgm:spPr/>
      <dgm:t>
        <a:bodyPr/>
        <a:lstStyle/>
        <a:p>
          <a:pPr>
            <a:lnSpc>
              <a:spcPct val="100000"/>
            </a:lnSpc>
          </a:pPr>
          <a:endParaRPr lang="en-US" sz="2000"/>
        </a:p>
      </dgm:t>
    </dgm:pt>
    <dgm:pt modelId="{85B6DFDD-0E68-4B01-ACFC-9AFCA6D95610}">
      <dgm:prSet custT="1"/>
      <dgm:spPr/>
      <dgm:t>
        <a:bodyPr/>
        <a:lstStyle/>
        <a:p>
          <a:pPr>
            <a:lnSpc>
              <a:spcPct val="100000"/>
            </a:lnSpc>
          </a:pPr>
          <a:r>
            <a:rPr lang="en-US" sz="2000" b="1" u="sng" dirty="0" err="1">
              <a:solidFill>
                <a:srgbClr val="FF0000"/>
              </a:solidFill>
            </a:rPr>
            <a:t>Nerves</a:t>
          </a:r>
          <a:r>
            <a:rPr lang="en-US" sz="1800" dirty="0" err="1"/>
            <a:t>:</a:t>
          </a:r>
          <a:r>
            <a:rPr lang="en-US" sz="1800" dirty="0" err="1">
              <a:latin typeface="Tahoma"/>
              <a:cs typeface="Tahoma"/>
            </a:rPr>
            <a:t>vagus</a:t>
          </a:r>
          <a:r>
            <a:rPr lang="en-US" sz="1800" dirty="0">
              <a:latin typeface="Tahoma"/>
              <a:cs typeface="Tahoma"/>
            </a:rPr>
            <a:t>, recurrent laryngeal,  phrenic</a:t>
          </a:r>
          <a:r>
            <a:rPr lang="en-US" sz="1800" spc="-10" dirty="0">
              <a:latin typeface="Tahoma"/>
              <a:cs typeface="Tahoma"/>
            </a:rPr>
            <a:t> </a:t>
          </a:r>
          <a:r>
            <a:rPr lang="en-US" sz="1800" dirty="0">
              <a:latin typeface="Tahoma"/>
              <a:cs typeface="Tahoma"/>
            </a:rPr>
            <a:t>nerve</a:t>
          </a:r>
          <a:endParaRPr lang="en-US" sz="1800" dirty="0"/>
        </a:p>
      </dgm:t>
    </dgm:pt>
    <dgm:pt modelId="{54C29AC8-F6FF-4491-B8FF-BE95B8838542}" type="parTrans" cxnId="{F562E31F-35BC-46FB-9F20-F73A16D3203E}">
      <dgm:prSet/>
      <dgm:spPr/>
      <dgm:t>
        <a:bodyPr/>
        <a:lstStyle/>
        <a:p>
          <a:endParaRPr lang="en-US" sz="2000"/>
        </a:p>
      </dgm:t>
    </dgm:pt>
    <dgm:pt modelId="{11C167F8-C73E-4C76-A4A6-85A79E17AED1}" type="sibTrans" cxnId="{F562E31F-35BC-46FB-9F20-F73A16D3203E}">
      <dgm:prSet/>
      <dgm:spPr/>
      <dgm:t>
        <a:bodyPr/>
        <a:lstStyle/>
        <a:p>
          <a:pPr>
            <a:lnSpc>
              <a:spcPct val="100000"/>
            </a:lnSpc>
          </a:pPr>
          <a:endParaRPr lang="en-US" sz="2000"/>
        </a:p>
      </dgm:t>
    </dgm:pt>
    <dgm:pt modelId="{122128CA-CA7E-4910-B2C5-1DCC9340A969}">
      <dgm:prSet custT="1"/>
      <dgm:spPr/>
      <dgm:t>
        <a:bodyPr/>
        <a:lstStyle/>
        <a:p>
          <a:pPr>
            <a:lnSpc>
              <a:spcPct val="100000"/>
            </a:lnSpc>
          </a:pPr>
          <a:r>
            <a:rPr lang="en-US" sz="2000" b="1" u="sng" dirty="0">
              <a:solidFill>
                <a:srgbClr val="FF0000"/>
              </a:solidFill>
            </a:rPr>
            <a:t>Respiratory</a:t>
          </a:r>
          <a:r>
            <a:rPr lang="en-US" sz="1800" dirty="0"/>
            <a:t>: </a:t>
          </a:r>
          <a:r>
            <a:rPr lang="en-US" sz="1800" spc="-5" dirty="0">
              <a:latin typeface="Tahoma"/>
              <a:cs typeface="Tahoma"/>
            </a:rPr>
            <a:t>Trachea,</a:t>
          </a:r>
          <a:r>
            <a:rPr lang="en-US" sz="1800" spc="-55" dirty="0">
              <a:latin typeface="Tahoma"/>
              <a:cs typeface="Tahoma"/>
            </a:rPr>
            <a:t> </a:t>
          </a:r>
          <a:r>
            <a:rPr lang="en-US" sz="1800" dirty="0">
              <a:latin typeface="Tahoma"/>
              <a:cs typeface="Tahoma"/>
            </a:rPr>
            <a:t>larynx</a:t>
          </a:r>
          <a:endParaRPr lang="en-US" sz="1800" dirty="0"/>
        </a:p>
      </dgm:t>
    </dgm:pt>
    <dgm:pt modelId="{8D496909-4302-497A-BFA3-5BB306A04CE5}" type="parTrans" cxnId="{818CD026-6CC8-4DEE-9DE8-734C3908062F}">
      <dgm:prSet/>
      <dgm:spPr/>
      <dgm:t>
        <a:bodyPr/>
        <a:lstStyle/>
        <a:p>
          <a:endParaRPr lang="en-US" sz="2000"/>
        </a:p>
      </dgm:t>
    </dgm:pt>
    <dgm:pt modelId="{7411EC49-A52A-4CB0-A0E6-EDA27C0D13BF}" type="sibTrans" cxnId="{818CD026-6CC8-4DEE-9DE8-734C3908062F}">
      <dgm:prSet/>
      <dgm:spPr/>
      <dgm:t>
        <a:bodyPr/>
        <a:lstStyle/>
        <a:p>
          <a:pPr>
            <a:lnSpc>
              <a:spcPct val="100000"/>
            </a:lnSpc>
          </a:pPr>
          <a:endParaRPr lang="en-US" sz="2000"/>
        </a:p>
      </dgm:t>
    </dgm:pt>
    <dgm:pt modelId="{E6C669EF-7533-4162-8B13-B423BA42C271}">
      <dgm:prSet custT="1"/>
      <dgm:spPr/>
      <dgm:t>
        <a:bodyPr/>
        <a:lstStyle/>
        <a:p>
          <a:pPr>
            <a:lnSpc>
              <a:spcPct val="100000"/>
            </a:lnSpc>
          </a:pPr>
          <a:r>
            <a:rPr lang="en-US" sz="2000" b="1" u="sng" dirty="0">
              <a:solidFill>
                <a:srgbClr val="FF0000"/>
              </a:solidFill>
            </a:rPr>
            <a:t>Digestive</a:t>
          </a:r>
          <a:r>
            <a:rPr lang="en-US" sz="1800" dirty="0"/>
            <a:t>: </a:t>
          </a:r>
          <a:r>
            <a:rPr lang="en-US" sz="1800" dirty="0">
              <a:latin typeface="Tahoma"/>
              <a:cs typeface="Tahoma"/>
            </a:rPr>
            <a:t>esophagus</a:t>
          </a:r>
          <a:endParaRPr lang="en-US" sz="1800" dirty="0"/>
        </a:p>
      </dgm:t>
    </dgm:pt>
    <dgm:pt modelId="{E374EFDF-E3DD-4A78-B6CA-BF087A8A5447}" type="parTrans" cxnId="{70C1AF25-77DD-4C5C-85AB-0AE75C5E7620}">
      <dgm:prSet/>
      <dgm:spPr/>
      <dgm:t>
        <a:bodyPr/>
        <a:lstStyle/>
        <a:p>
          <a:endParaRPr lang="en-US" sz="2000"/>
        </a:p>
      </dgm:t>
    </dgm:pt>
    <dgm:pt modelId="{100B1F27-AA48-4A2D-9D56-6A4D89EEDBE9}" type="sibTrans" cxnId="{70C1AF25-77DD-4C5C-85AB-0AE75C5E7620}">
      <dgm:prSet/>
      <dgm:spPr/>
      <dgm:t>
        <a:bodyPr/>
        <a:lstStyle/>
        <a:p>
          <a:pPr>
            <a:lnSpc>
              <a:spcPct val="100000"/>
            </a:lnSpc>
          </a:pPr>
          <a:endParaRPr lang="en-US" sz="2000"/>
        </a:p>
      </dgm:t>
    </dgm:pt>
    <dgm:pt modelId="{447F7DD5-129F-4D39-A4C8-0D11BAB3E9F1}" type="pres">
      <dgm:prSet presAssocID="{EF9F6B74-25E5-4793-8D60-1579910E1F60}" presName="root" presStyleCnt="0">
        <dgm:presLayoutVars>
          <dgm:dir/>
          <dgm:resizeHandles val="exact"/>
        </dgm:presLayoutVars>
      </dgm:prSet>
      <dgm:spPr/>
    </dgm:pt>
    <dgm:pt modelId="{8DEB9B8A-F781-4AB5-9B5F-63A0EA50B6EE}" type="pres">
      <dgm:prSet presAssocID="{EF9F6B74-25E5-4793-8D60-1579910E1F60}" presName="container" presStyleCnt="0">
        <dgm:presLayoutVars>
          <dgm:dir/>
          <dgm:resizeHandles val="exact"/>
        </dgm:presLayoutVars>
      </dgm:prSet>
      <dgm:spPr/>
    </dgm:pt>
    <dgm:pt modelId="{723C8AC5-20F9-4C1F-B879-C265BA6407E4}" type="pres">
      <dgm:prSet presAssocID="{3E3F3D20-C6A6-429D-B83B-84110ECA0F28}" presName="compNode" presStyleCnt="0"/>
      <dgm:spPr/>
    </dgm:pt>
    <dgm:pt modelId="{07E66518-379C-4299-BB04-7B5A68115CBA}" type="pres">
      <dgm:prSet presAssocID="{3E3F3D20-C6A6-429D-B83B-84110ECA0F28}" presName="iconBgRect" presStyleLbl="bgShp" presStyleIdx="0" presStyleCnt="4"/>
      <dgm:spPr/>
    </dgm:pt>
    <dgm:pt modelId="{69470F4D-7EF1-4CEE-A42E-3C5C0EDAEC54}" type="pres">
      <dgm:prSet presAssocID="{3E3F3D20-C6A6-429D-B83B-84110ECA0F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مخ"/>
        </a:ext>
      </dgm:extLst>
    </dgm:pt>
    <dgm:pt modelId="{F3F49186-9A06-4505-B0C5-3A66840CF10F}" type="pres">
      <dgm:prSet presAssocID="{3E3F3D20-C6A6-429D-B83B-84110ECA0F28}" presName="spaceRect" presStyleCnt="0"/>
      <dgm:spPr/>
    </dgm:pt>
    <dgm:pt modelId="{200CC4C4-95D6-4A82-A8EA-EF090AA87E02}" type="pres">
      <dgm:prSet presAssocID="{3E3F3D20-C6A6-429D-B83B-84110ECA0F28}" presName="textRect" presStyleLbl="revTx" presStyleIdx="0" presStyleCnt="4">
        <dgm:presLayoutVars>
          <dgm:chMax val="1"/>
          <dgm:chPref val="1"/>
        </dgm:presLayoutVars>
      </dgm:prSet>
      <dgm:spPr/>
    </dgm:pt>
    <dgm:pt modelId="{0E7E5A0B-F420-416A-8D50-47AF48EB05F5}" type="pres">
      <dgm:prSet presAssocID="{2D00369B-7CAE-48C7-A5F6-6A10914D039B}" presName="sibTrans" presStyleLbl="sibTrans2D1" presStyleIdx="0" presStyleCnt="0"/>
      <dgm:spPr/>
    </dgm:pt>
    <dgm:pt modelId="{C141BC21-8E3C-44D1-89E9-3C7872ABCC7C}" type="pres">
      <dgm:prSet presAssocID="{85B6DFDD-0E68-4B01-ACFC-9AFCA6D95610}" presName="compNode" presStyleCnt="0"/>
      <dgm:spPr/>
    </dgm:pt>
    <dgm:pt modelId="{0E8EE848-D6BA-4E4F-8868-BC4EFE570481}" type="pres">
      <dgm:prSet presAssocID="{85B6DFDD-0E68-4B01-ACFC-9AFCA6D95610}" presName="iconBgRect" presStyleLbl="bgShp" presStyleIdx="1" presStyleCnt="4"/>
      <dgm:spPr/>
    </dgm:pt>
    <dgm:pt modelId="{A562A0EE-B462-43D9-8FEF-1EF2F5DF1783}" type="pres">
      <dgm:prSet presAssocID="{85B6DFDD-0E68-4B01-ACFC-9AFCA6D956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F86AB20-F446-4918-BFA6-7238F86ADFB2}" type="pres">
      <dgm:prSet presAssocID="{85B6DFDD-0E68-4B01-ACFC-9AFCA6D95610}" presName="spaceRect" presStyleCnt="0"/>
      <dgm:spPr/>
    </dgm:pt>
    <dgm:pt modelId="{53BAB120-D4D6-4E1C-9688-B635692DD09A}" type="pres">
      <dgm:prSet presAssocID="{85B6DFDD-0E68-4B01-ACFC-9AFCA6D95610}" presName="textRect" presStyleLbl="revTx" presStyleIdx="1" presStyleCnt="4">
        <dgm:presLayoutVars>
          <dgm:chMax val="1"/>
          <dgm:chPref val="1"/>
        </dgm:presLayoutVars>
      </dgm:prSet>
      <dgm:spPr/>
    </dgm:pt>
    <dgm:pt modelId="{FCE75419-3D25-4270-AF03-2DD2EB8A7DEA}" type="pres">
      <dgm:prSet presAssocID="{11C167F8-C73E-4C76-A4A6-85A79E17AED1}" presName="sibTrans" presStyleLbl="sibTrans2D1" presStyleIdx="0" presStyleCnt="0"/>
      <dgm:spPr/>
    </dgm:pt>
    <dgm:pt modelId="{06365C11-E0B8-46D8-8735-0D69C8633624}" type="pres">
      <dgm:prSet presAssocID="{122128CA-CA7E-4910-B2C5-1DCC9340A969}" presName="compNode" presStyleCnt="0"/>
      <dgm:spPr/>
    </dgm:pt>
    <dgm:pt modelId="{09B5AFBC-C8F2-4B25-B630-B2EC3AF07F74}" type="pres">
      <dgm:prSet presAssocID="{122128CA-CA7E-4910-B2C5-1DCC9340A969}" presName="iconBgRect" presStyleLbl="bgShp" presStyleIdx="2" presStyleCnt="4"/>
      <dgm:spPr/>
    </dgm:pt>
    <dgm:pt modelId="{A952B46C-3B9A-4316-9DC9-2C0B714F7852}" type="pres">
      <dgm:prSet presAssocID="{122128CA-CA7E-4910-B2C5-1DCC9340A969}"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295E06F2-D06C-4781-BC1A-4D10DB5D5E4C}" type="pres">
      <dgm:prSet presAssocID="{122128CA-CA7E-4910-B2C5-1DCC9340A969}" presName="spaceRect" presStyleCnt="0"/>
      <dgm:spPr/>
    </dgm:pt>
    <dgm:pt modelId="{A6CD92D8-1682-4BC3-A129-5DC2EFFF71C5}" type="pres">
      <dgm:prSet presAssocID="{122128CA-CA7E-4910-B2C5-1DCC9340A969}" presName="textRect" presStyleLbl="revTx" presStyleIdx="2" presStyleCnt="4">
        <dgm:presLayoutVars>
          <dgm:chMax val="1"/>
          <dgm:chPref val="1"/>
        </dgm:presLayoutVars>
      </dgm:prSet>
      <dgm:spPr/>
    </dgm:pt>
    <dgm:pt modelId="{61F1960E-4588-451B-BD49-867CA84333EA}" type="pres">
      <dgm:prSet presAssocID="{7411EC49-A52A-4CB0-A0E6-EDA27C0D13BF}" presName="sibTrans" presStyleLbl="sibTrans2D1" presStyleIdx="0" presStyleCnt="0"/>
      <dgm:spPr/>
    </dgm:pt>
    <dgm:pt modelId="{B33F0308-00AC-467B-AE03-D3F6F75D3203}" type="pres">
      <dgm:prSet presAssocID="{E6C669EF-7533-4162-8B13-B423BA42C271}" presName="compNode" presStyleCnt="0"/>
      <dgm:spPr/>
    </dgm:pt>
    <dgm:pt modelId="{DA540BDB-5456-46B0-954C-43F68C2BBD57}" type="pres">
      <dgm:prSet presAssocID="{E6C669EF-7533-4162-8B13-B423BA42C271}" presName="iconBgRect" presStyleLbl="bgShp" presStyleIdx="3" presStyleCnt="4"/>
      <dgm:spPr/>
    </dgm:pt>
    <dgm:pt modelId="{D9CCEA74-01F0-43CF-9E0D-594A15CCCAC7}" type="pres">
      <dgm:prSet presAssocID="{E6C669EF-7533-4162-8B13-B423BA42C2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معدة"/>
        </a:ext>
      </dgm:extLst>
    </dgm:pt>
    <dgm:pt modelId="{9DEB59A9-0FEF-4B7E-A304-A66362343C9C}" type="pres">
      <dgm:prSet presAssocID="{E6C669EF-7533-4162-8B13-B423BA42C271}" presName="spaceRect" presStyleCnt="0"/>
      <dgm:spPr/>
    </dgm:pt>
    <dgm:pt modelId="{D960204E-A471-4E88-B613-9D64931255EF}" type="pres">
      <dgm:prSet presAssocID="{E6C669EF-7533-4162-8B13-B423BA42C271}" presName="textRect" presStyleLbl="revTx" presStyleIdx="3" presStyleCnt="4">
        <dgm:presLayoutVars>
          <dgm:chMax val="1"/>
          <dgm:chPref val="1"/>
        </dgm:presLayoutVars>
      </dgm:prSet>
      <dgm:spPr/>
    </dgm:pt>
  </dgm:ptLst>
  <dgm:cxnLst>
    <dgm:cxn modelId="{28940717-4D69-45F5-8673-24B5DBC41094}" type="presOf" srcId="{122128CA-CA7E-4910-B2C5-1DCC9340A969}" destId="{A6CD92D8-1682-4BC3-A129-5DC2EFFF71C5}" srcOrd="0" destOrd="0" presId="urn:microsoft.com/office/officeart/2018/2/layout/IconCircleList"/>
    <dgm:cxn modelId="{F562E31F-35BC-46FB-9F20-F73A16D3203E}" srcId="{EF9F6B74-25E5-4793-8D60-1579910E1F60}" destId="{85B6DFDD-0E68-4B01-ACFC-9AFCA6D95610}" srcOrd="1" destOrd="0" parTransId="{54C29AC8-F6FF-4491-B8FF-BE95B8838542}" sibTransId="{11C167F8-C73E-4C76-A4A6-85A79E17AED1}"/>
    <dgm:cxn modelId="{70C1AF25-77DD-4C5C-85AB-0AE75C5E7620}" srcId="{EF9F6B74-25E5-4793-8D60-1579910E1F60}" destId="{E6C669EF-7533-4162-8B13-B423BA42C271}" srcOrd="3" destOrd="0" parTransId="{E374EFDF-E3DD-4A78-B6CA-BF087A8A5447}" sibTransId="{100B1F27-AA48-4A2D-9D56-6A4D89EEDBE9}"/>
    <dgm:cxn modelId="{818CD026-6CC8-4DEE-9DE8-734C3908062F}" srcId="{EF9F6B74-25E5-4793-8D60-1579910E1F60}" destId="{122128CA-CA7E-4910-B2C5-1DCC9340A969}" srcOrd="2" destOrd="0" parTransId="{8D496909-4302-497A-BFA3-5BB306A04CE5}" sibTransId="{7411EC49-A52A-4CB0-A0E6-EDA27C0D13BF}"/>
    <dgm:cxn modelId="{4A1EDC76-30F0-4134-BD26-B670C893156B}" type="presOf" srcId="{2D00369B-7CAE-48C7-A5F6-6A10914D039B}" destId="{0E7E5A0B-F420-416A-8D50-47AF48EB05F5}" srcOrd="0" destOrd="0" presId="urn:microsoft.com/office/officeart/2018/2/layout/IconCircleList"/>
    <dgm:cxn modelId="{40CEF458-1764-42BE-90CF-2C4AD1F19B53}" type="presOf" srcId="{11C167F8-C73E-4C76-A4A6-85A79E17AED1}" destId="{FCE75419-3D25-4270-AF03-2DD2EB8A7DEA}" srcOrd="0" destOrd="0" presId="urn:microsoft.com/office/officeart/2018/2/layout/IconCircleList"/>
    <dgm:cxn modelId="{2FD8E198-9D16-4FED-8550-DCFD18E9FD54}" type="presOf" srcId="{85B6DFDD-0E68-4B01-ACFC-9AFCA6D95610}" destId="{53BAB120-D4D6-4E1C-9688-B635692DD09A}" srcOrd="0" destOrd="0" presId="urn:microsoft.com/office/officeart/2018/2/layout/IconCircleList"/>
    <dgm:cxn modelId="{4832AAA0-EAC0-46FC-8185-C049639D0DE7}" type="presOf" srcId="{3E3F3D20-C6A6-429D-B83B-84110ECA0F28}" destId="{200CC4C4-95D6-4A82-A8EA-EF090AA87E02}" srcOrd="0" destOrd="0" presId="urn:microsoft.com/office/officeart/2018/2/layout/IconCircleList"/>
    <dgm:cxn modelId="{B4A45AAB-82E9-4D9D-A90E-9606914A0871}" type="presOf" srcId="{7411EC49-A52A-4CB0-A0E6-EDA27C0D13BF}" destId="{61F1960E-4588-451B-BD49-867CA84333EA}" srcOrd="0" destOrd="0" presId="urn:microsoft.com/office/officeart/2018/2/layout/IconCircleList"/>
    <dgm:cxn modelId="{C923A6CB-1D6D-4F75-A4CC-CF9AFFCDC145}" srcId="{EF9F6B74-25E5-4793-8D60-1579910E1F60}" destId="{3E3F3D20-C6A6-429D-B83B-84110ECA0F28}" srcOrd="0" destOrd="0" parTransId="{775383A2-36CA-4F7B-8E7B-DC2C8FC63DE3}" sibTransId="{2D00369B-7CAE-48C7-A5F6-6A10914D039B}"/>
    <dgm:cxn modelId="{EB2DBECF-F1C8-430E-8126-991E099E4E2B}" type="presOf" srcId="{E6C669EF-7533-4162-8B13-B423BA42C271}" destId="{D960204E-A471-4E88-B613-9D64931255EF}" srcOrd="0" destOrd="0" presId="urn:microsoft.com/office/officeart/2018/2/layout/IconCircleList"/>
    <dgm:cxn modelId="{80BFC1F2-5EEF-42CC-8E59-89A24A6A9248}" type="presOf" srcId="{EF9F6B74-25E5-4793-8D60-1579910E1F60}" destId="{447F7DD5-129F-4D39-A4C8-0D11BAB3E9F1}" srcOrd="0" destOrd="0" presId="urn:microsoft.com/office/officeart/2018/2/layout/IconCircleList"/>
    <dgm:cxn modelId="{3BCEB6DB-7AFA-4625-A95A-132DF6E9E5CA}" type="presParOf" srcId="{447F7DD5-129F-4D39-A4C8-0D11BAB3E9F1}" destId="{8DEB9B8A-F781-4AB5-9B5F-63A0EA50B6EE}" srcOrd="0" destOrd="0" presId="urn:microsoft.com/office/officeart/2018/2/layout/IconCircleList"/>
    <dgm:cxn modelId="{A20E35F0-B8A4-4205-B16B-BCF67C8A8F30}" type="presParOf" srcId="{8DEB9B8A-F781-4AB5-9B5F-63A0EA50B6EE}" destId="{723C8AC5-20F9-4C1F-B879-C265BA6407E4}" srcOrd="0" destOrd="0" presId="urn:microsoft.com/office/officeart/2018/2/layout/IconCircleList"/>
    <dgm:cxn modelId="{61349E18-1333-4FEC-A98B-18F25B951CBF}" type="presParOf" srcId="{723C8AC5-20F9-4C1F-B879-C265BA6407E4}" destId="{07E66518-379C-4299-BB04-7B5A68115CBA}" srcOrd="0" destOrd="0" presId="urn:microsoft.com/office/officeart/2018/2/layout/IconCircleList"/>
    <dgm:cxn modelId="{BB2E204F-406B-47A3-8E31-456F4C4B0239}" type="presParOf" srcId="{723C8AC5-20F9-4C1F-B879-C265BA6407E4}" destId="{69470F4D-7EF1-4CEE-A42E-3C5C0EDAEC54}" srcOrd="1" destOrd="0" presId="urn:microsoft.com/office/officeart/2018/2/layout/IconCircleList"/>
    <dgm:cxn modelId="{2FB416F8-291A-41E1-BDEE-4AE22B738C42}" type="presParOf" srcId="{723C8AC5-20F9-4C1F-B879-C265BA6407E4}" destId="{F3F49186-9A06-4505-B0C5-3A66840CF10F}" srcOrd="2" destOrd="0" presId="urn:microsoft.com/office/officeart/2018/2/layout/IconCircleList"/>
    <dgm:cxn modelId="{B7821E75-C1A2-4F1B-B95E-D79335958499}" type="presParOf" srcId="{723C8AC5-20F9-4C1F-B879-C265BA6407E4}" destId="{200CC4C4-95D6-4A82-A8EA-EF090AA87E02}" srcOrd="3" destOrd="0" presId="urn:microsoft.com/office/officeart/2018/2/layout/IconCircleList"/>
    <dgm:cxn modelId="{F5D87438-D7C4-444E-AA37-03605F46EE50}" type="presParOf" srcId="{8DEB9B8A-F781-4AB5-9B5F-63A0EA50B6EE}" destId="{0E7E5A0B-F420-416A-8D50-47AF48EB05F5}" srcOrd="1" destOrd="0" presId="urn:microsoft.com/office/officeart/2018/2/layout/IconCircleList"/>
    <dgm:cxn modelId="{A1101266-B450-4267-A819-5EF0DB09CB2B}" type="presParOf" srcId="{8DEB9B8A-F781-4AB5-9B5F-63A0EA50B6EE}" destId="{C141BC21-8E3C-44D1-89E9-3C7872ABCC7C}" srcOrd="2" destOrd="0" presId="urn:microsoft.com/office/officeart/2018/2/layout/IconCircleList"/>
    <dgm:cxn modelId="{7CAEE213-43CB-4C60-9E9F-4FB0D7252989}" type="presParOf" srcId="{C141BC21-8E3C-44D1-89E9-3C7872ABCC7C}" destId="{0E8EE848-D6BA-4E4F-8868-BC4EFE570481}" srcOrd="0" destOrd="0" presId="urn:microsoft.com/office/officeart/2018/2/layout/IconCircleList"/>
    <dgm:cxn modelId="{CA31FBF5-90B6-41A7-8E42-F3CA2441D4EF}" type="presParOf" srcId="{C141BC21-8E3C-44D1-89E9-3C7872ABCC7C}" destId="{A562A0EE-B462-43D9-8FEF-1EF2F5DF1783}" srcOrd="1" destOrd="0" presId="urn:microsoft.com/office/officeart/2018/2/layout/IconCircleList"/>
    <dgm:cxn modelId="{2D75AF1F-D866-4448-B479-1699FD2C41D5}" type="presParOf" srcId="{C141BC21-8E3C-44D1-89E9-3C7872ABCC7C}" destId="{4F86AB20-F446-4918-BFA6-7238F86ADFB2}" srcOrd="2" destOrd="0" presId="urn:microsoft.com/office/officeart/2018/2/layout/IconCircleList"/>
    <dgm:cxn modelId="{51316824-364E-49B6-9B44-4BC9FD87C382}" type="presParOf" srcId="{C141BC21-8E3C-44D1-89E9-3C7872ABCC7C}" destId="{53BAB120-D4D6-4E1C-9688-B635692DD09A}" srcOrd="3" destOrd="0" presId="urn:microsoft.com/office/officeart/2018/2/layout/IconCircleList"/>
    <dgm:cxn modelId="{B0EF4D62-4D7C-459A-B0E8-1C169B8ECD7C}" type="presParOf" srcId="{8DEB9B8A-F781-4AB5-9B5F-63A0EA50B6EE}" destId="{FCE75419-3D25-4270-AF03-2DD2EB8A7DEA}" srcOrd="3" destOrd="0" presId="urn:microsoft.com/office/officeart/2018/2/layout/IconCircleList"/>
    <dgm:cxn modelId="{C4E0DB0E-F6D0-4106-B04D-C0DE0AE9655E}" type="presParOf" srcId="{8DEB9B8A-F781-4AB5-9B5F-63A0EA50B6EE}" destId="{06365C11-E0B8-46D8-8735-0D69C8633624}" srcOrd="4" destOrd="0" presId="urn:microsoft.com/office/officeart/2018/2/layout/IconCircleList"/>
    <dgm:cxn modelId="{5D9207E9-46B0-45EE-8CE8-FB7E6415E0FB}" type="presParOf" srcId="{06365C11-E0B8-46D8-8735-0D69C8633624}" destId="{09B5AFBC-C8F2-4B25-B630-B2EC3AF07F74}" srcOrd="0" destOrd="0" presId="urn:microsoft.com/office/officeart/2018/2/layout/IconCircleList"/>
    <dgm:cxn modelId="{3E3DA2D2-2133-4C19-AEB8-4466AE07EE19}" type="presParOf" srcId="{06365C11-E0B8-46D8-8735-0D69C8633624}" destId="{A952B46C-3B9A-4316-9DC9-2C0B714F7852}" srcOrd="1" destOrd="0" presId="urn:microsoft.com/office/officeart/2018/2/layout/IconCircleList"/>
    <dgm:cxn modelId="{4FE6A266-9741-4A76-BAF2-00A9616C71B4}" type="presParOf" srcId="{06365C11-E0B8-46D8-8735-0D69C8633624}" destId="{295E06F2-D06C-4781-BC1A-4D10DB5D5E4C}" srcOrd="2" destOrd="0" presId="urn:microsoft.com/office/officeart/2018/2/layout/IconCircleList"/>
    <dgm:cxn modelId="{A2BC5AB0-A46D-425F-B37C-EB26862C7D43}" type="presParOf" srcId="{06365C11-E0B8-46D8-8735-0D69C8633624}" destId="{A6CD92D8-1682-4BC3-A129-5DC2EFFF71C5}" srcOrd="3" destOrd="0" presId="urn:microsoft.com/office/officeart/2018/2/layout/IconCircleList"/>
    <dgm:cxn modelId="{C4917317-334A-47B8-A3A1-7CE191469CDE}" type="presParOf" srcId="{8DEB9B8A-F781-4AB5-9B5F-63A0EA50B6EE}" destId="{61F1960E-4588-451B-BD49-867CA84333EA}" srcOrd="5" destOrd="0" presId="urn:microsoft.com/office/officeart/2018/2/layout/IconCircleList"/>
    <dgm:cxn modelId="{6AD2470F-741F-48B0-8DF8-E8CEC479DCCF}" type="presParOf" srcId="{8DEB9B8A-F781-4AB5-9B5F-63A0EA50B6EE}" destId="{B33F0308-00AC-467B-AE03-D3F6F75D3203}" srcOrd="6" destOrd="0" presId="urn:microsoft.com/office/officeart/2018/2/layout/IconCircleList"/>
    <dgm:cxn modelId="{62407D3D-6104-42FD-9019-5A351D3F47A7}" type="presParOf" srcId="{B33F0308-00AC-467B-AE03-D3F6F75D3203}" destId="{DA540BDB-5456-46B0-954C-43F68C2BBD57}" srcOrd="0" destOrd="0" presId="urn:microsoft.com/office/officeart/2018/2/layout/IconCircleList"/>
    <dgm:cxn modelId="{B9D93E5C-028A-4B70-A901-E2A974E646AF}" type="presParOf" srcId="{B33F0308-00AC-467B-AE03-D3F6F75D3203}" destId="{D9CCEA74-01F0-43CF-9E0D-594A15CCCAC7}" srcOrd="1" destOrd="0" presId="urn:microsoft.com/office/officeart/2018/2/layout/IconCircleList"/>
    <dgm:cxn modelId="{FFF98591-E793-421B-8680-0DDF8584B9C0}" type="presParOf" srcId="{B33F0308-00AC-467B-AE03-D3F6F75D3203}" destId="{9DEB59A9-0FEF-4B7E-A304-A66362343C9C}" srcOrd="2" destOrd="0" presId="urn:microsoft.com/office/officeart/2018/2/layout/IconCircleList"/>
    <dgm:cxn modelId="{936FA076-A8BC-498A-965D-E380F25851A5}" type="presParOf" srcId="{B33F0308-00AC-467B-AE03-D3F6F75D3203}" destId="{D960204E-A471-4E88-B613-9D64931255E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A3A1B1-4541-4398-A3C8-8C4B4951E144}"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70B47DB-56C1-4156-9B67-B3B3F999C379}">
      <dgm:prSet custT="1"/>
      <dgm:spPr/>
      <dgm:t>
        <a:bodyPr/>
        <a:lstStyle/>
        <a:p>
          <a:pPr>
            <a:lnSpc>
              <a:spcPct val="100000"/>
            </a:lnSpc>
          </a:pPr>
          <a:r>
            <a:rPr lang="en-US" sz="1800" b="1" u="sng">
              <a:solidFill>
                <a:srgbClr val="FF0000"/>
              </a:solidFill>
            </a:rPr>
            <a:t>Blood vessels</a:t>
          </a:r>
          <a:r>
            <a:rPr lang="en-US" sz="1800" b="1">
              <a:solidFill>
                <a:srgbClr val="FF0000"/>
              </a:solidFill>
            </a:rPr>
            <a:t> </a:t>
          </a:r>
          <a:r>
            <a:rPr lang="en-US" sz="1800" b="1"/>
            <a:t>: </a:t>
          </a:r>
          <a:br>
            <a:rPr lang="en-US" sz="1800" b="1"/>
          </a:br>
          <a:r>
            <a:rPr lang="en-US" sz="1800" b="1"/>
            <a:t>carotid vessels, internal  jugular vein</a:t>
          </a:r>
        </a:p>
      </dgm:t>
    </dgm:pt>
    <dgm:pt modelId="{57FB9B80-53D6-467C-B318-8E7297DD0F09}" type="parTrans" cxnId="{3E2A0DC4-1048-4EAE-B701-0F1C64943841}">
      <dgm:prSet/>
      <dgm:spPr/>
      <dgm:t>
        <a:bodyPr/>
        <a:lstStyle/>
        <a:p>
          <a:endParaRPr lang="en-US"/>
        </a:p>
      </dgm:t>
    </dgm:pt>
    <dgm:pt modelId="{7719CFC4-23F7-4600-B52B-D82B96FEC815}" type="sibTrans" cxnId="{3E2A0DC4-1048-4EAE-B701-0F1C64943841}">
      <dgm:prSet/>
      <dgm:spPr/>
      <dgm:t>
        <a:bodyPr/>
        <a:lstStyle/>
        <a:p>
          <a:pPr>
            <a:lnSpc>
              <a:spcPct val="100000"/>
            </a:lnSpc>
          </a:pPr>
          <a:endParaRPr lang="en-US"/>
        </a:p>
      </dgm:t>
    </dgm:pt>
    <dgm:pt modelId="{2173F702-F35A-4E7A-B961-182E15C3B172}">
      <dgm:prSet custT="1"/>
      <dgm:spPr/>
      <dgm:t>
        <a:bodyPr/>
        <a:lstStyle/>
        <a:p>
          <a:pPr>
            <a:lnSpc>
              <a:spcPct val="100000"/>
            </a:lnSpc>
          </a:pPr>
          <a:r>
            <a:rPr lang="en-US" sz="1800" b="1" u="sng">
              <a:solidFill>
                <a:srgbClr val="FF0000"/>
              </a:solidFill>
            </a:rPr>
            <a:t>Nerves</a:t>
          </a:r>
          <a:r>
            <a:rPr lang="en-US" sz="1800" b="1"/>
            <a:t>: </a:t>
          </a:r>
          <a:br>
            <a:rPr lang="en-US" sz="1800" b="1"/>
          </a:br>
          <a:r>
            <a:rPr lang="en-US" sz="1800" b="1"/>
            <a:t>cranial nerves VII-XII</a:t>
          </a:r>
        </a:p>
      </dgm:t>
    </dgm:pt>
    <dgm:pt modelId="{72850A0F-092E-46D6-A723-84B4244761F0}" type="parTrans" cxnId="{C6B2DF35-043F-42FE-B529-69D773D47C8C}">
      <dgm:prSet/>
      <dgm:spPr/>
      <dgm:t>
        <a:bodyPr/>
        <a:lstStyle/>
        <a:p>
          <a:endParaRPr lang="en-US"/>
        </a:p>
      </dgm:t>
    </dgm:pt>
    <dgm:pt modelId="{4F1DCFCE-59DC-42B3-BD76-A4754D568FBD}" type="sibTrans" cxnId="{C6B2DF35-043F-42FE-B529-69D773D47C8C}">
      <dgm:prSet/>
      <dgm:spPr/>
      <dgm:t>
        <a:bodyPr/>
        <a:lstStyle/>
        <a:p>
          <a:pPr>
            <a:lnSpc>
              <a:spcPct val="100000"/>
            </a:lnSpc>
          </a:pPr>
          <a:endParaRPr lang="en-US"/>
        </a:p>
      </dgm:t>
    </dgm:pt>
    <dgm:pt modelId="{A4457A81-2F1B-4E53-AA34-46275E3049D2}">
      <dgm:prSet/>
      <dgm:spPr/>
      <dgm:t>
        <a:bodyPr/>
        <a:lstStyle/>
        <a:p>
          <a:pPr>
            <a:lnSpc>
              <a:spcPct val="100000"/>
            </a:lnSpc>
          </a:pPr>
          <a:r>
            <a:rPr lang="en-US" b="1" u="sng" dirty="0">
              <a:solidFill>
                <a:srgbClr val="FF0000"/>
              </a:solidFill>
            </a:rPr>
            <a:t>Respiratory</a:t>
          </a:r>
          <a:r>
            <a:rPr lang="en-US" b="1" dirty="0">
              <a:solidFill>
                <a:srgbClr val="FF0000"/>
              </a:solidFill>
            </a:rPr>
            <a:t>/</a:t>
          </a:r>
          <a:r>
            <a:rPr lang="en-US" b="1" u="sng" dirty="0">
              <a:solidFill>
                <a:srgbClr val="FF0000"/>
              </a:solidFill>
            </a:rPr>
            <a:t>digestive</a:t>
          </a:r>
          <a:r>
            <a:rPr lang="en-US" b="1" dirty="0"/>
            <a:t>: pharynx </a:t>
          </a:r>
          <a:r>
            <a:rPr lang="en-US" dirty="0">
              <a:latin typeface="Tahoma"/>
              <a:ea typeface="Tahoma"/>
              <a:cs typeface="Tahoma"/>
              <a:sym typeface="Tahoma"/>
            </a:rPr>
            <a:t>mainly the oropharynx</a:t>
          </a:r>
          <a:endParaRPr lang="en-US" b="1" dirty="0"/>
        </a:p>
      </dgm:t>
    </dgm:pt>
    <dgm:pt modelId="{1F76AC4D-F421-4779-AC65-4210394DE1CA}" type="parTrans" cxnId="{790BE20D-E512-42F1-B815-147612118B67}">
      <dgm:prSet/>
      <dgm:spPr/>
      <dgm:t>
        <a:bodyPr/>
        <a:lstStyle/>
        <a:p>
          <a:endParaRPr lang="en-US"/>
        </a:p>
      </dgm:t>
    </dgm:pt>
    <dgm:pt modelId="{8B8CA8BA-8A40-4E47-8D94-47F3037B70C6}" type="sibTrans" cxnId="{790BE20D-E512-42F1-B815-147612118B67}">
      <dgm:prSet/>
      <dgm:spPr/>
      <dgm:t>
        <a:bodyPr/>
        <a:lstStyle/>
        <a:p>
          <a:pPr>
            <a:lnSpc>
              <a:spcPct val="100000"/>
            </a:lnSpc>
          </a:pPr>
          <a:endParaRPr lang="en-US"/>
        </a:p>
      </dgm:t>
    </dgm:pt>
    <dgm:pt modelId="{BC442B1F-8776-4633-A652-D70F233FD116}">
      <dgm:prSet/>
      <dgm:spPr/>
      <dgm:t>
        <a:bodyPr/>
        <a:lstStyle/>
        <a:p>
          <a:pPr>
            <a:lnSpc>
              <a:spcPct val="100000"/>
            </a:lnSpc>
          </a:pPr>
          <a:r>
            <a:rPr lang="en-US" b="1" u="sng">
              <a:solidFill>
                <a:srgbClr val="FF0000"/>
              </a:solidFill>
            </a:rPr>
            <a:t>Glands</a:t>
          </a:r>
          <a:r>
            <a:rPr lang="en-US" b="1"/>
            <a:t>:Parotid gland</a:t>
          </a:r>
        </a:p>
      </dgm:t>
    </dgm:pt>
    <dgm:pt modelId="{C904A8C1-E595-47B1-A8FC-6C955A2AB4FD}" type="parTrans" cxnId="{CE091C4F-9423-4FCC-9A76-943827696F38}">
      <dgm:prSet/>
      <dgm:spPr/>
      <dgm:t>
        <a:bodyPr/>
        <a:lstStyle/>
        <a:p>
          <a:endParaRPr lang="en-US"/>
        </a:p>
      </dgm:t>
    </dgm:pt>
    <dgm:pt modelId="{BB8B062D-C1D7-47AE-B0BE-2FE27C5FF64F}" type="sibTrans" cxnId="{CE091C4F-9423-4FCC-9A76-943827696F38}">
      <dgm:prSet/>
      <dgm:spPr/>
      <dgm:t>
        <a:bodyPr/>
        <a:lstStyle/>
        <a:p>
          <a:endParaRPr lang="en-US"/>
        </a:p>
      </dgm:t>
    </dgm:pt>
    <dgm:pt modelId="{4F1CB6E4-3BF6-4F36-AE35-61C828816212}" type="pres">
      <dgm:prSet presAssocID="{8FA3A1B1-4541-4398-A3C8-8C4B4951E144}" presName="root" presStyleCnt="0">
        <dgm:presLayoutVars>
          <dgm:dir/>
          <dgm:resizeHandles val="exact"/>
        </dgm:presLayoutVars>
      </dgm:prSet>
      <dgm:spPr/>
    </dgm:pt>
    <dgm:pt modelId="{C1C36380-3D59-4549-9B3F-185B56C51CDA}" type="pres">
      <dgm:prSet presAssocID="{8FA3A1B1-4541-4398-A3C8-8C4B4951E144}" presName="container" presStyleCnt="0">
        <dgm:presLayoutVars>
          <dgm:dir/>
          <dgm:resizeHandles val="exact"/>
        </dgm:presLayoutVars>
      </dgm:prSet>
      <dgm:spPr/>
    </dgm:pt>
    <dgm:pt modelId="{1D5A580F-72B0-40F7-9C94-397BA6DEA58A}" type="pres">
      <dgm:prSet presAssocID="{070B47DB-56C1-4156-9B67-B3B3F999C379}" presName="compNode" presStyleCnt="0"/>
      <dgm:spPr/>
    </dgm:pt>
    <dgm:pt modelId="{5B230815-7D88-44AA-B09E-C800F4AA4784}" type="pres">
      <dgm:prSet presAssocID="{070B47DB-56C1-4156-9B67-B3B3F999C379}" presName="iconBgRect" presStyleLbl="bgShp" presStyleIdx="0" presStyleCnt="4"/>
      <dgm:spPr/>
    </dgm:pt>
    <dgm:pt modelId="{13CAEFE3-77D6-4882-9B67-BFD61310C09E}" type="pres">
      <dgm:prSet presAssocID="{070B47DB-56C1-4156-9B67-B3B3F999C3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حقن وريدي"/>
        </a:ext>
      </dgm:extLst>
    </dgm:pt>
    <dgm:pt modelId="{115040D6-A623-4E6A-9DFD-C6C8716274A0}" type="pres">
      <dgm:prSet presAssocID="{070B47DB-56C1-4156-9B67-B3B3F999C379}" presName="spaceRect" presStyleCnt="0"/>
      <dgm:spPr/>
    </dgm:pt>
    <dgm:pt modelId="{8E25A2C5-5654-4C45-BA3B-7196097202C0}" type="pres">
      <dgm:prSet presAssocID="{070B47DB-56C1-4156-9B67-B3B3F999C379}" presName="textRect" presStyleLbl="revTx" presStyleIdx="0" presStyleCnt="4">
        <dgm:presLayoutVars>
          <dgm:chMax val="1"/>
          <dgm:chPref val="1"/>
        </dgm:presLayoutVars>
      </dgm:prSet>
      <dgm:spPr/>
    </dgm:pt>
    <dgm:pt modelId="{7573DFE4-3231-421A-BEE8-9C81BC7E335E}" type="pres">
      <dgm:prSet presAssocID="{7719CFC4-23F7-4600-B52B-D82B96FEC815}" presName="sibTrans" presStyleLbl="sibTrans2D1" presStyleIdx="0" presStyleCnt="0"/>
      <dgm:spPr/>
    </dgm:pt>
    <dgm:pt modelId="{FC2BFF45-FFEB-4E18-A317-522C5528B440}" type="pres">
      <dgm:prSet presAssocID="{2173F702-F35A-4E7A-B961-182E15C3B172}" presName="compNode" presStyleCnt="0"/>
      <dgm:spPr/>
    </dgm:pt>
    <dgm:pt modelId="{BE36C555-759E-466A-942D-24FC50D0E071}" type="pres">
      <dgm:prSet presAssocID="{2173F702-F35A-4E7A-B961-182E15C3B172}" presName="iconBgRect" presStyleLbl="bgShp" presStyleIdx="1" presStyleCnt="4"/>
      <dgm:spPr/>
    </dgm:pt>
    <dgm:pt modelId="{D7CE205F-22EE-4CF9-AA2F-8AF809F90C58}" type="pres">
      <dgm:prSet presAssocID="{2173F702-F35A-4E7A-B961-182E15C3B1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مخ"/>
        </a:ext>
      </dgm:extLst>
    </dgm:pt>
    <dgm:pt modelId="{6913C260-8588-46DA-86AF-7A72228D47FE}" type="pres">
      <dgm:prSet presAssocID="{2173F702-F35A-4E7A-B961-182E15C3B172}" presName="spaceRect" presStyleCnt="0"/>
      <dgm:spPr/>
    </dgm:pt>
    <dgm:pt modelId="{C6D22ED5-183A-4722-A690-50DE3AE02EEA}" type="pres">
      <dgm:prSet presAssocID="{2173F702-F35A-4E7A-B961-182E15C3B172}" presName="textRect" presStyleLbl="revTx" presStyleIdx="1" presStyleCnt="4">
        <dgm:presLayoutVars>
          <dgm:chMax val="1"/>
          <dgm:chPref val="1"/>
        </dgm:presLayoutVars>
      </dgm:prSet>
      <dgm:spPr/>
    </dgm:pt>
    <dgm:pt modelId="{E1320E97-E6F9-4599-A46F-AEDDFE7660D4}" type="pres">
      <dgm:prSet presAssocID="{4F1DCFCE-59DC-42B3-BD76-A4754D568FBD}" presName="sibTrans" presStyleLbl="sibTrans2D1" presStyleIdx="0" presStyleCnt="0"/>
      <dgm:spPr/>
    </dgm:pt>
    <dgm:pt modelId="{BDE510E4-B084-4159-A8C3-738E2A7E361E}" type="pres">
      <dgm:prSet presAssocID="{A4457A81-2F1B-4E53-AA34-46275E3049D2}" presName="compNode" presStyleCnt="0"/>
      <dgm:spPr/>
    </dgm:pt>
    <dgm:pt modelId="{A90AA43A-C9C5-432B-AD08-1A249581C646}" type="pres">
      <dgm:prSet presAssocID="{A4457A81-2F1B-4E53-AA34-46275E3049D2}" presName="iconBgRect" presStyleLbl="bgShp" presStyleIdx="2" presStyleCnt="4"/>
      <dgm:spPr/>
    </dgm:pt>
    <dgm:pt modelId="{CF8041F7-C330-48DB-BC83-ADEB1BF0E001}" type="pres">
      <dgm:prSet presAssocID="{A4457A81-2F1B-4E53-AA34-46275E3049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معدة"/>
        </a:ext>
      </dgm:extLst>
    </dgm:pt>
    <dgm:pt modelId="{D944D2E2-D116-4FEC-863A-5E0E89A1D3C8}" type="pres">
      <dgm:prSet presAssocID="{A4457A81-2F1B-4E53-AA34-46275E3049D2}" presName="spaceRect" presStyleCnt="0"/>
      <dgm:spPr/>
    </dgm:pt>
    <dgm:pt modelId="{93135762-710E-4AFC-AF74-32937DEC4268}" type="pres">
      <dgm:prSet presAssocID="{A4457A81-2F1B-4E53-AA34-46275E3049D2}" presName="textRect" presStyleLbl="revTx" presStyleIdx="2" presStyleCnt="4">
        <dgm:presLayoutVars>
          <dgm:chMax val="1"/>
          <dgm:chPref val="1"/>
        </dgm:presLayoutVars>
      </dgm:prSet>
      <dgm:spPr/>
    </dgm:pt>
    <dgm:pt modelId="{E8F1016D-1D25-4E14-A32D-65C1652BE354}" type="pres">
      <dgm:prSet presAssocID="{8B8CA8BA-8A40-4E47-8D94-47F3037B70C6}" presName="sibTrans" presStyleLbl="sibTrans2D1" presStyleIdx="0" presStyleCnt="0"/>
      <dgm:spPr/>
    </dgm:pt>
    <dgm:pt modelId="{00D9960A-E615-419E-ADFD-3E441FCCB652}" type="pres">
      <dgm:prSet presAssocID="{BC442B1F-8776-4633-A652-D70F233FD116}" presName="compNode" presStyleCnt="0"/>
      <dgm:spPr/>
    </dgm:pt>
    <dgm:pt modelId="{F12ED319-19F1-4E31-8877-C01997B345C6}" type="pres">
      <dgm:prSet presAssocID="{BC442B1F-8776-4633-A652-D70F233FD116}" presName="iconBgRect" presStyleLbl="bgShp" presStyleIdx="3" presStyleCnt="4"/>
      <dgm:spPr/>
    </dgm:pt>
    <dgm:pt modelId="{3029D823-04C9-4DEB-BCE7-9BA4A04ADBF4}" type="pres">
      <dgm:prSet presAssocID="{BC442B1F-8776-4633-A652-D70F233FD11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inger Print"/>
        </a:ext>
      </dgm:extLst>
    </dgm:pt>
    <dgm:pt modelId="{973792CE-FE16-40E0-BAD2-F2923100D975}" type="pres">
      <dgm:prSet presAssocID="{BC442B1F-8776-4633-A652-D70F233FD116}" presName="spaceRect" presStyleCnt="0"/>
      <dgm:spPr/>
    </dgm:pt>
    <dgm:pt modelId="{11E9605A-5E97-4037-8D15-FAF6C90AEB86}" type="pres">
      <dgm:prSet presAssocID="{BC442B1F-8776-4633-A652-D70F233FD116}" presName="textRect" presStyleLbl="revTx" presStyleIdx="3" presStyleCnt="4">
        <dgm:presLayoutVars>
          <dgm:chMax val="1"/>
          <dgm:chPref val="1"/>
        </dgm:presLayoutVars>
      </dgm:prSet>
      <dgm:spPr/>
    </dgm:pt>
  </dgm:ptLst>
  <dgm:cxnLst>
    <dgm:cxn modelId="{9DE01109-154A-4F43-AD45-27449B9CEB5C}" type="presOf" srcId="{8FA3A1B1-4541-4398-A3C8-8C4B4951E144}" destId="{4F1CB6E4-3BF6-4F36-AE35-61C828816212}" srcOrd="0" destOrd="0" presId="urn:microsoft.com/office/officeart/2018/2/layout/IconCircleList"/>
    <dgm:cxn modelId="{790BE20D-E512-42F1-B815-147612118B67}" srcId="{8FA3A1B1-4541-4398-A3C8-8C4B4951E144}" destId="{A4457A81-2F1B-4E53-AA34-46275E3049D2}" srcOrd="2" destOrd="0" parTransId="{1F76AC4D-F421-4779-AC65-4210394DE1CA}" sibTransId="{8B8CA8BA-8A40-4E47-8D94-47F3037B70C6}"/>
    <dgm:cxn modelId="{C6B2DF35-043F-42FE-B529-69D773D47C8C}" srcId="{8FA3A1B1-4541-4398-A3C8-8C4B4951E144}" destId="{2173F702-F35A-4E7A-B961-182E15C3B172}" srcOrd="1" destOrd="0" parTransId="{72850A0F-092E-46D6-A723-84B4244761F0}" sibTransId="{4F1DCFCE-59DC-42B3-BD76-A4754D568FBD}"/>
    <dgm:cxn modelId="{A241A73D-8336-4CC3-82AE-7B8A0CFAC7BB}" type="presOf" srcId="{BC442B1F-8776-4633-A652-D70F233FD116}" destId="{11E9605A-5E97-4037-8D15-FAF6C90AEB86}" srcOrd="0" destOrd="0" presId="urn:microsoft.com/office/officeart/2018/2/layout/IconCircleList"/>
    <dgm:cxn modelId="{C901175C-546E-4A86-8380-2B70D5539033}" type="presOf" srcId="{A4457A81-2F1B-4E53-AA34-46275E3049D2}" destId="{93135762-710E-4AFC-AF74-32937DEC4268}" srcOrd="0" destOrd="0" presId="urn:microsoft.com/office/officeart/2018/2/layout/IconCircleList"/>
    <dgm:cxn modelId="{3B757F48-909A-42D9-ACA3-2BDE1D2C9587}" type="presOf" srcId="{2173F702-F35A-4E7A-B961-182E15C3B172}" destId="{C6D22ED5-183A-4722-A690-50DE3AE02EEA}" srcOrd="0" destOrd="0" presId="urn:microsoft.com/office/officeart/2018/2/layout/IconCircleList"/>
    <dgm:cxn modelId="{CE091C4F-9423-4FCC-9A76-943827696F38}" srcId="{8FA3A1B1-4541-4398-A3C8-8C4B4951E144}" destId="{BC442B1F-8776-4633-A652-D70F233FD116}" srcOrd="3" destOrd="0" parTransId="{C904A8C1-E595-47B1-A8FC-6C955A2AB4FD}" sibTransId="{BB8B062D-C1D7-47AE-B0BE-2FE27C5FF64F}"/>
    <dgm:cxn modelId="{B23B8CAD-C7B2-45F9-9D5C-D99DFB3F0AF2}" type="presOf" srcId="{8B8CA8BA-8A40-4E47-8D94-47F3037B70C6}" destId="{E8F1016D-1D25-4E14-A32D-65C1652BE354}" srcOrd="0" destOrd="0" presId="urn:microsoft.com/office/officeart/2018/2/layout/IconCircleList"/>
    <dgm:cxn modelId="{DE58DAB2-52FE-49FA-8EC9-8964D4AD52E3}" type="presOf" srcId="{4F1DCFCE-59DC-42B3-BD76-A4754D568FBD}" destId="{E1320E97-E6F9-4599-A46F-AEDDFE7660D4}" srcOrd="0" destOrd="0" presId="urn:microsoft.com/office/officeart/2018/2/layout/IconCircleList"/>
    <dgm:cxn modelId="{3E2A0DC4-1048-4EAE-B701-0F1C64943841}" srcId="{8FA3A1B1-4541-4398-A3C8-8C4B4951E144}" destId="{070B47DB-56C1-4156-9B67-B3B3F999C379}" srcOrd="0" destOrd="0" parTransId="{57FB9B80-53D6-467C-B318-8E7297DD0F09}" sibTransId="{7719CFC4-23F7-4600-B52B-D82B96FEC815}"/>
    <dgm:cxn modelId="{2ED3C0D1-08FF-4C16-997C-C5E45D756E4A}" type="presOf" srcId="{7719CFC4-23F7-4600-B52B-D82B96FEC815}" destId="{7573DFE4-3231-421A-BEE8-9C81BC7E335E}" srcOrd="0" destOrd="0" presId="urn:microsoft.com/office/officeart/2018/2/layout/IconCircleList"/>
    <dgm:cxn modelId="{1D8F4FFB-3ACE-4447-9E97-2785EA4C0983}" type="presOf" srcId="{070B47DB-56C1-4156-9B67-B3B3F999C379}" destId="{8E25A2C5-5654-4C45-BA3B-7196097202C0}" srcOrd="0" destOrd="0" presId="urn:microsoft.com/office/officeart/2018/2/layout/IconCircleList"/>
    <dgm:cxn modelId="{87034435-B737-46A7-8811-79FA6DA63EAB}" type="presParOf" srcId="{4F1CB6E4-3BF6-4F36-AE35-61C828816212}" destId="{C1C36380-3D59-4549-9B3F-185B56C51CDA}" srcOrd="0" destOrd="0" presId="urn:microsoft.com/office/officeart/2018/2/layout/IconCircleList"/>
    <dgm:cxn modelId="{C85F23B2-E6E8-4327-93D8-DC40608BBB78}" type="presParOf" srcId="{C1C36380-3D59-4549-9B3F-185B56C51CDA}" destId="{1D5A580F-72B0-40F7-9C94-397BA6DEA58A}" srcOrd="0" destOrd="0" presId="urn:microsoft.com/office/officeart/2018/2/layout/IconCircleList"/>
    <dgm:cxn modelId="{E48E3B02-96A9-4ECC-ABA7-AAE323E8219C}" type="presParOf" srcId="{1D5A580F-72B0-40F7-9C94-397BA6DEA58A}" destId="{5B230815-7D88-44AA-B09E-C800F4AA4784}" srcOrd="0" destOrd="0" presId="urn:microsoft.com/office/officeart/2018/2/layout/IconCircleList"/>
    <dgm:cxn modelId="{FEADDA2B-3BED-49A3-9A5B-9FD399E8A9BC}" type="presParOf" srcId="{1D5A580F-72B0-40F7-9C94-397BA6DEA58A}" destId="{13CAEFE3-77D6-4882-9B67-BFD61310C09E}" srcOrd="1" destOrd="0" presId="urn:microsoft.com/office/officeart/2018/2/layout/IconCircleList"/>
    <dgm:cxn modelId="{EAE7093B-F9E5-4B53-872E-0A9B48B47D97}" type="presParOf" srcId="{1D5A580F-72B0-40F7-9C94-397BA6DEA58A}" destId="{115040D6-A623-4E6A-9DFD-C6C8716274A0}" srcOrd="2" destOrd="0" presId="urn:microsoft.com/office/officeart/2018/2/layout/IconCircleList"/>
    <dgm:cxn modelId="{507501BE-E788-4543-9A25-FF84E289E6E7}" type="presParOf" srcId="{1D5A580F-72B0-40F7-9C94-397BA6DEA58A}" destId="{8E25A2C5-5654-4C45-BA3B-7196097202C0}" srcOrd="3" destOrd="0" presId="urn:microsoft.com/office/officeart/2018/2/layout/IconCircleList"/>
    <dgm:cxn modelId="{CB5F30C7-3578-465A-AEC1-B489F4F0CD2D}" type="presParOf" srcId="{C1C36380-3D59-4549-9B3F-185B56C51CDA}" destId="{7573DFE4-3231-421A-BEE8-9C81BC7E335E}" srcOrd="1" destOrd="0" presId="urn:microsoft.com/office/officeart/2018/2/layout/IconCircleList"/>
    <dgm:cxn modelId="{C555C180-9857-4DC1-9A01-45C4B1451EEC}" type="presParOf" srcId="{C1C36380-3D59-4549-9B3F-185B56C51CDA}" destId="{FC2BFF45-FFEB-4E18-A317-522C5528B440}" srcOrd="2" destOrd="0" presId="urn:microsoft.com/office/officeart/2018/2/layout/IconCircleList"/>
    <dgm:cxn modelId="{DA936E7C-C2D1-486E-B19C-2C9D2A54E59E}" type="presParOf" srcId="{FC2BFF45-FFEB-4E18-A317-522C5528B440}" destId="{BE36C555-759E-466A-942D-24FC50D0E071}" srcOrd="0" destOrd="0" presId="urn:microsoft.com/office/officeart/2018/2/layout/IconCircleList"/>
    <dgm:cxn modelId="{9B2C075B-A732-4C1C-A02B-05F320741FC0}" type="presParOf" srcId="{FC2BFF45-FFEB-4E18-A317-522C5528B440}" destId="{D7CE205F-22EE-4CF9-AA2F-8AF809F90C58}" srcOrd="1" destOrd="0" presId="urn:microsoft.com/office/officeart/2018/2/layout/IconCircleList"/>
    <dgm:cxn modelId="{D2712D14-F91E-4E61-B552-33DA2FF143C1}" type="presParOf" srcId="{FC2BFF45-FFEB-4E18-A317-522C5528B440}" destId="{6913C260-8588-46DA-86AF-7A72228D47FE}" srcOrd="2" destOrd="0" presId="urn:microsoft.com/office/officeart/2018/2/layout/IconCircleList"/>
    <dgm:cxn modelId="{DD434845-35B4-4D0A-ACDA-8DFDC9D89B37}" type="presParOf" srcId="{FC2BFF45-FFEB-4E18-A317-522C5528B440}" destId="{C6D22ED5-183A-4722-A690-50DE3AE02EEA}" srcOrd="3" destOrd="0" presId="urn:microsoft.com/office/officeart/2018/2/layout/IconCircleList"/>
    <dgm:cxn modelId="{62000FE2-169E-4E3D-82D4-E3B95E7DC821}" type="presParOf" srcId="{C1C36380-3D59-4549-9B3F-185B56C51CDA}" destId="{E1320E97-E6F9-4599-A46F-AEDDFE7660D4}" srcOrd="3" destOrd="0" presId="urn:microsoft.com/office/officeart/2018/2/layout/IconCircleList"/>
    <dgm:cxn modelId="{80B4DD0E-CBBD-4750-8E95-F159C4DEC9E6}" type="presParOf" srcId="{C1C36380-3D59-4549-9B3F-185B56C51CDA}" destId="{BDE510E4-B084-4159-A8C3-738E2A7E361E}" srcOrd="4" destOrd="0" presId="urn:microsoft.com/office/officeart/2018/2/layout/IconCircleList"/>
    <dgm:cxn modelId="{1952DAEF-0081-4F7C-AF8E-53CE049DCBF3}" type="presParOf" srcId="{BDE510E4-B084-4159-A8C3-738E2A7E361E}" destId="{A90AA43A-C9C5-432B-AD08-1A249581C646}" srcOrd="0" destOrd="0" presId="urn:microsoft.com/office/officeart/2018/2/layout/IconCircleList"/>
    <dgm:cxn modelId="{3634DEE1-BDE0-4802-8082-6975C4D18B61}" type="presParOf" srcId="{BDE510E4-B084-4159-A8C3-738E2A7E361E}" destId="{CF8041F7-C330-48DB-BC83-ADEB1BF0E001}" srcOrd="1" destOrd="0" presId="urn:microsoft.com/office/officeart/2018/2/layout/IconCircleList"/>
    <dgm:cxn modelId="{EC73104A-9D91-4D0F-A00B-CE2DDFE6075A}" type="presParOf" srcId="{BDE510E4-B084-4159-A8C3-738E2A7E361E}" destId="{D944D2E2-D116-4FEC-863A-5E0E89A1D3C8}" srcOrd="2" destOrd="0" presId="urn:microsoft.com/office/officeart/2018/2/layout/IconCircleList"/>
    <dgm:cxn modelId="{4ABFF041-AA98-4669-8DA3-D3444EB47B6C}" type="presParOf" srcId="{BDE510E4-B084-4159-A8C3-738E2A7E361E}" destId="{93135762-710E-4AFC-AF74-32937DEC4268}" srcOrd="3" destOrd="0" presId="urn:microsoft.com/office/officeart/2018/2/layout/IconCircleList"/>
    <dgm:cxn modelId="{6015371D-9406-40DA-9400-1561B1E87E4C}" type="presParOf" srcId="{C1C36380-3D59-4549-9B3F-185B56C51CDA}" destId="{E8F1016D-1D25-4E14-A32D-65C1652BE354}" srcOrd="5" destOrd="0" presId="urn:microsoft.com/office/officeart/2018/2/layout/IconCircleList"/>
    <dgm:cxn modelId="{EFB9106E-31E3-4D06-9309-331F5FA1D42A}" type="presParOf" srcId="{C1C36380-3D59-4549-9B3F-185B56C51CDA}" destId="{00D9960A-E615-419E-ADFD-3E441FCCB652}" srcOrd="6" destOrd="0" presId="urn:microsoft.com/office/officeart/2018/2/layout/IconCircleList"/>
    <dgm:cxn modelId="{2A92F98A-D4B3-4A4C-BE94-8BB88AAFA024}" type="presParOf" srcId="{00D9960A-E615-419E-ADFD-3E441FCCB652}" destId="{F12ED319-19F1-4E31-8877-C01997B345C6}" srcOrd="0" destOrd="0" presId="urn:microsoft.com/office/officeart/2018/2/layout/IconCircleList"/>
    <dgm:cxn modelId="{AB8DA8C9-71B3-4436-8DA3-B814958466C1}" type="presParOf" srcId="{00D9960A-E615-419E-ADFD-3E441FCCB652}" destId="{3029D823-04C9-4DEB-BCE7-9BA4A04ADBF4}" srcOrd="1" destOrd="0" presId="urn:microsoft.com/office/officeart/2018/2/layout/IconCircleList"/>
    <dgm:cxn modelId="{BFC74C75-F4EC-4EA2-9B08-DE4F034BBA48}" type="presParOf" srcId="{00D9960A-E615-419E-ADFD-3E441FCCB652}" destId="{973792CE-FE16-40E0-BAD2-F2923100D975}" srcOrd="2" destOrd="0" presId="urn:microsoft.com/office/officeart/2018/2/layout/IconCircleList"/>
    <dgm:cxn modelId="{BB43FD7A-0348-46C6-A239-8E16464194B4}" type="presParOf" srcId="{00D9960A-E615-419E-ADFD-3E441FCCB652}" destId="{11E9605A-5E97-4037-8D15-FAF6C90AEB8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2448D1-BD94-41FE-899C-EE3BBB608EC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B095624-A454-40C3-860A-119CF0FF0EA6}">
      <dgm:prSet/>
      <dgm:spPr/>
      <dgm:t>
        <a:bodyPr/>
        <a:lstStyle/>
        <a:p>
          <a:r>
            <a:rPr lang="en-US"/>
            <a:t>Injuries penetrating the platysma are classified according to the anatomical location to:</a:t>
          </a:r>
        </a:p>
      </dgm:t>
    </dgm:pt>
    <dgm:pt modelId="{999B6B27-FFC2-487F-BE73-CB7A73FF16B0}" type="parTrans" cxnId="{2029D388-D60F-46FB-A626-03A142086FBE}">
      <dgm:prSet/>
      <dgm:spPr/>
      <dgm:t>
        <a:bodyPr/>
        <a:lstStyle/>
        <a:p>
          <a:endParaRPr lang="en-US"/>
        </a:p>
      </dgm:t>
    </dgm:pt>
    <dgm:pt modelId="{0EAC1D03-0343-47D0-A038-BE44E72FEFC6}" type="sibTrans" cxnId="{2029D388-D60F-46FB-A626-03A142086FBE}">
      <dgm:prSet/>
      <dgm:spPr/>
      <dgm:t>
        <a:bodyPr/>
        <a:lstStyle/>
        <a:p>
          <a:endParaRPr lang="en-US"/>
        </a:p>
      </dgm:t>
    </dgm:pt>
    <dgm:pt modelId="{8D905244-D9BA-4DC6-ADF6-32B444C1F2CD}">
      <dgm:prSet/>
      <dgm:spPr/>
      <dgm:t>
        <a:bodyPr/>
        <a:lstStyle/>
        <a:p>
          <a:r>
            <a:rPr lang="en-US" b="1" u="sng" dirty="0"/>
            <a:t>Posterior triangle injuries</a:t>
          </a:r>
          <a:endParaRPr lang="en-US" dirty="0"/>
        </a:p>
      </dgm:t>
    </dgm:pt>
    <dgm:pt modelId="{E7603B2B-CAD8-4648-8EAA-DDC30DEA9B88}" type="parTrans" cxnId="{E0FA75C1-79E1-4F70-A7CA-827E3710363C}">
      <dgm:prSet/>
      <dgm:spPr/>
      <dgm:t>
        <a:bodyPr/>
        <a:lstStyle/>
        <a:p>
          <a:endParaRPr lang="en-US"/>
        </a:p>
      </dgm:t>
    </dgm:pt>
    <dgm:pt modelId="{575CA3AC-6B49-4DE3-8963-058C34672F74}" type="sibTrans" cxnId="{E0FA75C1-79E1-4F70-A7CA-827E3710363C}">
      <dgm:prSet/>
      <dgm:spPr/>
      <dgm:t>
        <a:bodyPr/>
        <a:lstStyle/>
        <a:p>
          <a:endParaRPr lang="en-US"/>
        </a:p>
      </dgm:t>
    </dgm:pt>
    <dgm:pt modelId="{07142BC6-539F-44DC-BC97-526B70476DD4}">
      <dgm:prSet/>
      <dgm:spPr/>
      <dgm:t>
        <a:bodyPr/>
        <a:lstStyle/>
        <a:p>
          <a:r>
            <a:rPr lang="en-US" b="1" u="sng" dirty="0"/>
            <a:t>Anterior triangle injuries  </a:t>
          </a:r>
          <a:br>
            <a:rPr lang="en-US" b="1" u="sng" dirty="0"/>
          </a:br>
          <a:br>
            <a:rPr lang="en-US" b="1" u="sng" dirty="0"/>
          </a:br>
          <a:r>
            <a:rPr lang="en-US" dirty="0"/>
            <a:t>The anterior triangle is subdivided into zone I, zone II and zone III</a:t>
          </a:r>
        </a:p>
      </dgm:t>
    </dgm:pt>
    <dgm:pt modelId="{0603E704-96B0-4EA5-BE62-DEC8B22B0DDF}" type="parTrans" cxnId="{09E717C7-8DE8-4FFF-B861-959CCB1F12FB}">
      <dgm:prSet/>
      <dgm:spPr/>
      <dgm:t>
        <a:bodyPr/>
        <a:lstStyle/>
        <a:p>
          <a:endParaRPr lang="en-US"/>
        </a:p>
      </dgm:t>
    </dgm:pt>
    <dgm:pt modelId="{CD4D5275-458D-4DA9-915F-3C609F21C35F}" type="sibTrans" cxnId="{09E717C7-8DE8-4FFF-B861-959CCB1F12FB}">
      <dgm:prSet/>
      <dgm:spPr/>
      <dgm:t>
        <a:bodyPr/>
        <a:lstStyle/>
        <a:p>
          <a:endParaRPr lang="en-US"/>
        </a:p>
      </dgm:t>
    </dgm:pt>
    <dgm:pt modelId="{C1E10D99-B89A-4BC1-9827-895A778816EB}" type="pres">
      <dgm:prSet presAssocID="{A62448D1-BD94-41FE-899C-EE3BBB608ECF}" presName="linear" presStyleCnt="0">
        <dgm:presLayoutVars>
          <dgm:animLvl val="lvl"/>
          <dgm:resizeHandles val="exact"/>
        </dgm:presLayoutVars>
      </dgm:prSet>
      <dgm:spPr/>
    </dgm:pt>
    <dgm:pt modelId="{1C98734C-6E0E-4DE9-9A15-DC39F11658F7}" type="pres">
      <dgm:prSet presAssocID="{CB095624-A454-40C3-860A-119CF0FF0EA6}" presName="parentText" presStyleLbl="node1" presStyleIdx="0" presStyleCnt="1">
        <dgm:presLayoutVars>
          <dgm:chMax val="0"/>
          <dgm:bulletEnabled val="1"/>
        </dgm:presLayoutVars>
      </dgm:prSet>
      <dgm:spPr/>
    </dgm:pt>
    <dgm:pt modelId="{18CF34D1-891B-45C2-8F29-3B3B924D713B}" type="pres">
      <dgm:prSet presAssocID="{CB095624-A454-40C3-860A-119CF0FF0EA6}" presName="childText" presStyleLbl="revTx" presStyleIdx="0" presStyleCnt="1">
        <dgm:presLayoutVars>
          <dgm:bulletEnabled val="1"/>
        </dgm:presLayoutVars>
      </dgm:prSet>
      <dgm:spPr/>
    </dgm:pt>
  </dgm:ptLst>
  <dgm:cxnLst>
    <dgm:cxn modelId="{57317C19-5372-4D21-828B-CCEF422E2E6B}" type="presOf" srcId="{CB095624-A454-40C3-860A-119CF0FF0EA6}" destId="{1C98734C-6E0E-4DE9-9A15-DC39F11658F7}" srcOrd="0" destOrd="0" presId="urn:microsoft.com/office/officeart/2005/8/layout/vList2"/>
    <dgm:cxn modelId="{855BDA1F-72A3-4CDD-8022-FEBC1338946C}" type="presOf" srcId="{8D905244-D9BA-4DC6-ADF6-32B444C1F2CD}" destId="{18CF34D1-891B-45C2-8F29-3B3B924D713B}" srcOrd="0" destOrd="0" presId="urn:microsoft.com/office/officeart/2005/8/layout/vList2"/>
    <dgm:cxn modelId="{9F06B050-B935-4B8A-AD3C-4EA4BE28E25B}" type="presOf" srcId="{07142BC6-539F-44DC-BC97-526B70476DD4}" destId="{18CF34D1-891B-45C2-8F29-3B3B924D713B}" srcOrd="0" destOrd="1" presId="urn:microsoft.com/office/officeart/2005/8/layout/vList2"/>
    <dgm:cxn modelId="{2029D388-D60F-46FB-A626-03A142086FBE}" srcId="{A62448D1-BD94-41FE-899C-EE3BBB608ECF}" destId="{CB095624-A454-40C3-860A-119CF0FF0EA6}" srcOrd="0" destOrd="0" parTransId="{999B6B27-FFC2-487F-BE73-CB7A73FF16B0}" sibTransId="{0EAC1D03-0343-47D0-A038-BE44E72FEFC6}"/>
    <dgm:cxn modelId="{E0FA75C1-79E1-4F70-A7CA-827E3710363C}" srcId="{CB095624-A454-40C3-860A-119CF0FF0EA6}" destId="{8D905244-D9BA-4DC6-ADF6-32B444C1F2CD}" srcOrd="0" destOrd="0" parTransId="{E7603B2B-CAD8-4648-8EAA-DDC30DEA9B88}" sibTransId="{575CA3AC-6B49-4DE3-8963-058C34672F74}"/>
    <dgm:cxn modelId="{09E717C7-8DE8-4FFF-B861-959CCB1F12FB}" srcId="{CB095624-A454-40C3-860A-119CF0FF0EA6}" destId="{07142BC6-539F-44DC-BC97-526B70476DD4}" srcOrd="1" destOrd="0" parTransId="{0603E704-96B0-4EA5-BE62-DEC8B22B0DDF}" sibTransId="{CD4D5275-458D-4DA9-915F-3C609F21C35F}"/>
    <dgm:cxn modelId="{75F14DEB-0E1E-4822-BE61-EE5F9CE396FB}" type="presOf" srcId="{A62448D1-BD94-41FE-899C-EE3BBB608ECF}" destId="{C1E10D99-B89A-4BC1-9827-895A778816EB}" srcOrd="0" destOrd="0" presId="urn:microsoft.com/office/officeart/2005/8/layout/vList2"/>
    <dgm:cxn modelId="{161949EA-E2F2-4CD4-8F22-8F979B7D6ACD}" type="presParOf" srcId="{C1E10D99-B89A-4BC1-9827-895A778816EB}" destId="{1C98734C-6E0E-4DE9-9A15-DC39F11658F7}" srcOrd="0" destOrd="0" presId="urn:microsoft.com/office/officeart/2005/8/layout/vList2"/>
    <dgm:cxn modelId="{AA4E750E-5B79-45FD-B1C3-DDC945F6139C}" type="presParOf" srcId="{C1E10D99-B89A-4BC1-9827-895A778816EB}" destId="{18CF34D1-891B-45C2-8F29-3B3B924D713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F354F-20D1-4628-BDC8-2E7D1C5B8B5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A4734E6-6005-488C-8696-CBC44A28A4E8}">
      <dgm:prSet/>
      <dgm:spPr/>
      <dgm:t>
        <a:bodyPr/>
        <a:lstStyle/>
        <a:p>
          <a:r>
            <a:rPr lang="en-US"/>
            <a:t>Generally these injuries are </a:t>
          </a:r>
          <a:r>
            <a:rPr lang="en-US" i="1"/>
            <a:t>less likely to  involve the major structures</a:t>
          </a:r>
          <a:r>
            <a:rPr lang="en-US"/>
            <a:t>.</a:t>
          </a:r>
        </a:p>
      </dgm:t>
    </dgm:pt>
    <dgm:pt modelId="{06EAFA2C-3099-4133-924C-DA585782EAA1}" type="parTrans" cxnId="{072DECA4-263C-4CAD-97A6-7288A8F8CF9F}">
      <dgm:prSet/>
      <dgm:spPr/>
      <dgm:t>
        <a:bodyPr/>
        <a:lstStyle/>
        <a:p>
          <a:endParaRPr lang="en-US"/>
        </a:p>
      </dgm:t>
    </dgm:pt>
    <dgm:pt modelId="{4E1BFDDD-3E64-479B-972A-133512DBE658}" type="sibTrans" cxnId="{072DECA4-263C-4CAD-97A6-7288A8F8CF9F}">
      <dgm:prSet/>
      <dgm:spPr/>
      <dgm:t>
        <a:bodyPr/>
        <a:lstStyle/>
        <a:p>
          <a:endParaRPr lang="en-US"/>
        </a:p>
      </dgm:t>
    </dgm:pt>
    <dgm:pt modelId="{1CA68E4D-5D70-422B-A88E-E2F08529FB24}">
      <dgm:prSet/>
      <dgm:spPr/>
      <dgm:t>
        <a:bodyPr/>
        <a:lstStyle/>
        <a:p>
          <a:r>
            <a:rPr lang="en-US"/>
            <a:t>The spinal cord, brachial plexus, and  vertebral arteries may be at risk.</a:t>
          </a:r>
        </a:p>
      </dgm:t>
    </dgm:pt>
    <dgm:pt modelId="{D733987C-6408-4285-B7C8-77EFC921CAF9}" type="parTrans" cxnId="{17319E82-238D-47DA-BBB5-77FA71924E1F}">
      <dgm:prSet/>
      <dgm:spPr/>
      <dgm:t>
        <a:bodyPr/>
        <a:lstStyle/>
        <a:p>
          <a:endParaRPr lang="en-US"/>
        </a:p>
      </dgm:t>
    </dgm:pt>
    <dgm:pt modelId="{2D99E103-6C5D-4216-854B-50668C5045A8}" type="sibTrans" cxnId="{17319E82-238D-47DA-BBB5-77FA71924E1F}">
      <dgm:prSet/>
      <dgm:spPr/>
      <dgm:t>
        <a:bodyPr/>
        <a:lstStyle/>
        <a:p>
          <a:endParaRPr lang="en-US"/>
        </a:p>
      </dgm:t>
    </dgm:pt>
    <dgm:pt modelId="{0BD91936-D024-4F83-85E8-92B2FAB94403}">
      <dgm:prSet/>
      <dgm:spPr/>
      <dgm:t>
        <a:bodyPr/>
        <a:lstStyle/>
        <a:p>
          <a:r>
            <a:rPr lang="en-US"/>
            <a:t>If the injury is very low, the subclavian  vessels or the lung apex could be  involved</a:t>
          </a:r>
        </a:p>
      </dgm:t>
    </dgm:pt>
    <dgm:pt modelId="{9BEE6F59-E11E-42C4-9747-D665078A329A}" type="parTrans" cxnId="{B61C6D4C-7232-4054-AEF9-AEE3185414CC}">
      <dgm:prSet/>
      <dgm:spPr/>
      <dgm:t>
        <a:bodyPr/>
        <a:lstStyle/>
        <a:p>
          <a:endParaRPr lang="en-US"/>
        </a:p>
      </dgm:t>
    </dgm:pt>
    <dgm:pt modelId="{09B59A35-87C2-4B4E-8589-50043183EDFF}" type="sibTrans" cxnId="{B61C6D4C-7232-4054-AEF9-AEE3185414CC}">
      <dgm:prSet/>
      <dgm:spPr/>
      <dgm:t>
        <a:bodyPr/>
        <a:lstStyle/>
        <a:p>
          <a:endParaRPr lang="en-US"/>
        </a:p>
      </dgm:t>
    </dgm:pt>
    <dgm:pt modelId="{F5F533F9-61D6-4E24-87D6-7CDF2D71FB7F}" type="pres">
      <dgm:prSet presAssocID="{A4DF354F-20D1-4628-BDC8-2E7D1C5B8B52}" presName="root" presStyleCnt="0">
        <dgm:presLayoutVars>
          <dgm:dir/>
          <dgm:resizeHandles val="exact"/>
        </dgm:presLayoutVars>
      </dgm:prSet>
      <dgm:spPr/>
    </dgm:pt>
    <dgm:pt modelId="{D5F7F400-1838-4388-B94E-9D4604F72A21}" type="pres">
      <dgm:prSet presAssocID="{5A4734E6-6005-488C-8696-CBC44A28A4E8}" presName="compNode" presStyleCnt="0"/>
      <dgm:spPr/>
    </dgm:pt>
    <dgm:pt modelId="{FA3A7B15-3C3A-4005-A334-96F779681A95}" type="pres">
      <dgm:prSet presAssocID="{5A4734E6-6005-488C-8696-CBC44A28A4E8}" presName="bgRect" presStyleLbl="bgShp" presStyleIdx="0" presStyleCnt="3"/>
      <dgm:spPr/>
    </dgm:pt>
    <dgm:pt modelId="{A1C817C2-0B80-472B-B950-A1CAB9EE02B2}" type="pres">
      <dgm:prSet presAssocID="{5A4734E6-6005-488C-8696-CBC44A28A4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جمجمة"/>
        </a:ext>
      </dgm:extLst>
    </dgm:pt>
    <dgm:pt modelId="{177A58E3-AB26-48D0-8246-8E86270351C0}" type="pres">
      <dgm:prSet presAssocID="{5A4734E6-6005-488C-8696-CBC44A28A4E8}" presName="spaceRect" presStyleCnt="0"/>
      <dgm:spPr/>
    </dgm:pt>
    <dgm:pt modelId="{A8B0579D-73F1-43D7-9C86-7C919EF1C3B3}" type="pres">
      <dgm:prSet presAssocID="{5A4734E6-6005-488C-8696-CBC44A28A4E8}" presName="parTx" presStyleLbl="revTx" presStyleIdx="0" presStyleCnt="3">
        <dgm:presLayoutVars>
          <dgm:chMax val="0"/>
          <dgm:chPref val="0"/>
        </dgm:presLayoutVars>
      </dgm:prSet>
      <dgm:spPr/>
    </dgm:pt>
    <dgm:pt modelId="{20FCCFA9-A261-440A-955D-154CC2D3B8E9}" type="pres">
      <dgm:prSet presAssocID="{4E1BFDDD-3E64-479B-972A-133512DBE658}" presName="sibTrans" presStyleCnt="0"/>
      <dgm:spPr/>
    </dgm:pt>
    <dgm:pt modelId="{612F359C-35CF-4197-849B-D28520B3861A}" type="pres">
      <dgm:prSet presAssocID="{1CA68E4D-5D70-422B-A88E-E2F08529FB24}" presName="compNode" presStyleCnt="0"/>
      <dgm:spPr/>
    </dgm:pt>
    <dgm:pt modelId="{5D48C432-5F50-4B77-8813-C7FCB35ACA7A}" type="pres">
      <dgm:prSet presAssocID="{1CA68E4D-5D70-422B-A88E-E2F08529FB24}" presName="bgRect" presStyleLbl="bgShp" presStyleIdx="1" presStyleCnt="3"/>
      <dgm:spPr/>
    </dgm:pt>
    <dgm:pt modelId="{ED59FAEA-A175-4337-B75E-EAD11E4CA889}" type="pres">
      <dgm:prSet presAssocID="{1CA68E4D-5D70-422B-A88E-E2F08529FB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طريقة برايل"/>
        </a:ext>
      </dgm:extLst>
    </dgm:pt>
    <dgm:pt modelId="{04F81DB0-55F5-4E42-8CC4-F0689CD15179}" type="pres">
      <dgm:prSet presAssocID="{1CA68E4D-5D70-422B-A88E-E2F08529FB24}" presName="spaceRect" presStyleCnt="0"/>
      <dgm:spPr/>
    </dgm:pt>
    <dgm:pt modelId="{B7F180E2-9A2C-49C2-9388-8D78150F2624}" type="pres">
      <dgm:prSet presAssocID="{1CA68E4D-5D70-422B-A88E-E2F08529FB24}" presName="parTx" presStyleLbl="revTx" presStyleIdx="1" presStyleCnt="3">
        <dgm:presLayoutVars>
          <dgm:chMax val="0"/>
          <dgm:chPref val="0"/>
        </dgm:presLayoutVars>
      </dgm:prSet>
      <dgm:spPr/>
    </dgm:pt>
    <dgm:pt modelId="{82978CD7-FFCF-4F4C-9C99-A9D091DD214F}" type="pres">
      <dgm:prSet presAssocID="{2D99E103-6C5D-4216-854B-50668C5045A8}" presName="sibTrans" presStyleCnt="0"/>
      <dgm:spPr/>
    </dgm:pt>
    <dgm:pt modelId="{1B967AE3-3923-44DE-931E-342A35EA0AF2}" type="pres">
      <dgm:prSet presAssocID="{0BD91936-D024-4F83-85E8-92B2FAB94403}" presName="compNode" presStyleCnt="0"/>
      <dgm:spPr/>
    </dgm:pt>
    <dgm:pt modelId="{AA1D799A-777D-484E-8D5A-CA8790118D20}" type="pres">
      <dgm:prSet presAssocID="{0BD91936-D024-4F83-85E8-92B2FAB94403}" presName="bgRect" presStyleLbl="bgShp" presStyleIdx="2" presStyleCnt="3"/>
      <dgm:spPr/>
    </dgm:pt>
    <dgm:pt modelId="{6B5FAB30-6CF4-48A9-8B6C-BC1F9AD15C0E}" type="pres">
      <dgm:prSet presAssocID="{0BD91936-D024-4F83-85E8-92B2FAB944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الرئتان"/>
        </a:ext>
      </dgm:extLst>
    </dgm:pt>
    <dgm:pt modelId="{308E7CDF-60DD-4F1B-9B66-26A01E64A4B7}" type="pres">
      <dgm:prSet presAssocID="{0BD91936-D024-4F83-85E8-92B2FAB94403}" presName="spaceRect" presStyleCnt="0"/>
      <dgm:spPr/>
    </dgm:pt>
    <dgm:pt modelId="{F38D651E-CC86-46F2-B750-79FB37083414}" type="pres">
      <dgm:prSet presAssocID="{0BD91936-D024-4F83-85E8-92B2FAB94403}" presName="parTx" presStyleLbl="revTx" presStyleIdx="2" presStyleCnt="3">
        <dgm:presLayoutVars>
          <dgm:chMax val="0"/>
          <dgm:chPref val="0"/>
        </dgm:presLayoutVars>
      </dgm:prSet>
      <dgm:spPr/>
    </dgm:pt>
  </dgm:ptLst>
  <dgm:cxnLst>
    <dgm:cxn modelId="{D83B3929-4C18-468A-90AC-6BBF39B586A7}" type="presOf" srcId="{5A4734E6-6005-488C-8696-CBC44A28A4E8}" destId="{A8B0579D-73F1-43D7-9C86-7C919EF1C3B3}" srcOrd="0" destOrd="0" presId="urn:microsoft.com/office/officeart/2018/2/layout/IconVerticalSolidList"/>
    <dgm:cxn modelId="{049E5539-D366-4BE9-9E7D-133337C5F31F}" type="presOf" srcId="{1CA68E4D-5D70-422B-A88E-E2F08529FB24}" destId="{B7F180E2-9A2C-49C2-9388-8D78150F2624}" srcOrd="0" destOrd="0" presId="urn:microsoft.com/office/officeart/2018/2/layout/IconVerticalSolidList"/>
    <dgm:cxn modelId="{B61C6D4C-7232-4054-AEF9-AEE3185414CC}" srcId="{A4DF354F-20D1-4628-BDC8-2E7D1C5B8B52}" destId="{0BD91936-D024-4F83-85E8-92B2FAB94403}" srcOrd="2" destOrd="0" parTransId="{9BEE6F59-E11E-42C4-9747-D665078A329A}" sibTransId="{09B59A35-87C2-4B4E-8589-50043183EDFF}"/>
    <dgm:cxn modelId="{536D5077-9AC0-4A3D-8951-EA0611994877}" type="presOf" srcId="{0BD91936-D024-4F83-85E8-92B2FAB94403}" destId="{F38D651E-CC86-46F2-B750-79FB37083414}" srcOrd="0" destOrd="0" presId="urn:microsoft.com/office/officeart/2018/2/layout/IconVerticalSolidList"/>
    <dgm:cxn modelId="{17319E82-238D-47DA-BBB5-77FA71924E1F}" srcId="{A4DF354F-20D1-4628-BDC8-2E7D1C5B8B52}" destId="{1CA68E4D-5D70-422B-A88E-E2F08529FB24}" srcOrd="1" destOrd="0" parTransId="{D733987C-6408-4285-B7C8-77EFC921CAF9}" sibTransId="{2D99E103-6C5D-4216-854B-50668C5045A8}"/>
    <dgm:cxn modelId="{072DECA4-263C-4CAD-97A6-7288A8F8CF9F}" srcId="{A4DF354F-20D1-4628-BDC8-2E7D1C5B8B52}" destId="{5A4734E6-6005-488C-8696-CBC44A28A4E8}" srcOrd="0" destOrd="0" parTransId="{06EAFA2C-3099-4133-924C-DA585782EAA1}" sibTransId="{4E1BFDDD-3E64-479B-972A-133512DBE658}"/>
    <dgm:cxn modelId="{A3AB10BC-461D-471C-9C46-057AE3A7E116}" type="presOf" srcId="{A4DF354F-20D1-4628-BDC8-2E7D1C5B8B52}" destId="{F5F533F9-61D6-4E24-87D6-7CDF2D71FB7F}" srcOrd="0" destOrd="0" presId="urn:microsoft.com/office/officeart/2018/2/layout/IconVerticalSolidList"/>
    <dgm:cxn modelId="{3A2210B7-55D1-4FC1-BB9E-C64206465600}" type="presParOf" srcId="{F5F533F9-61D6-4E24-87D6-7CDF2D71FB7F}" destId="{D5F7F400-1838-4388-B94E-9D4604F72A21}" srcOrd="0" destOrd="0" presId="urn:microsoft.com/office/officeart/2018/2/layout/IconVerticalSolidList"/>
    <dgm:cxn modelId="{AA507EB6-303D-4212-8FAD-4DDDE833F138}" type="presParOf" srcId="{D5F7F400-1838-4388-B94E-9D4604F72A21}" destId="{FA3A7B15-3C3A-4005-A334-96F779681A95}" srcOrd="0" destOrd="0" presId="urn:microsoft.com/office/officeart/2018/2/layout/IconVerticalSolidList"/>
    <dgm:cxn modelId="{B3790C33-5DF3-43B9-9851-7C815F6544BF}" type="presParOf" srcId="{D5F7F400-1838-4388-B94E-9D4604F72A21}" destId="{A1C817C2-0B80-472B-B950-A1CAB9EE02B2}" srcOrd="1" destOrd="0" presId="urn:microsoft.com/office/officeart/2018/2/layout/IconVerticalSolidList"/>
    <dgm:cxn modelId="{73052CFF-3AE3-4DA8-A70A-482B47DB2C9E}" type="presParOf" srcId="{D5F7F400-1838-4388-B94E-9D4604F72A21}" destId="{177A58E3-AB26-48D0-8246-8E86270351C0}" srcOrd="2" destOrd="0" presId="urn:microsoft.com/office/officeart/2018/2/layout/IconVerticalSolidList"/>
    <dgm:cxn modelId="{AF3EB894-E17E-41EF-BC28-1FC8F2E660CC}" type="presParOf" srcId="{D5F7F400-1838-4388-B94E-9D4604F72A21}" destId="{A8B0579D-73F1-43D7-9C86-7C919EF1C3B3}" srcOrd="3" destOrd="0" presId="urn:microsoft.com/office/officeart/2018/2/layout/IconVerticalSolidList"/>
    <dgm:cxn modelId="{19211214-1FA0-49EC-BEED-3DD178F6B4DE}" type="presParOf" srcId="{F5F533F9-61D6-4E24-87D6-7CDF2D71FB7F}" destId="{20FCCFA9-A261-440A-955D-154CC2D3B8E9}" srcOrd="1" destOrd="0" presId="urn:microsoft.com/office/officeart/2018/2/layout/IconVerticalSolidList"/>
    <dgm:cxn modelId="{05864E49-EB3A-4A58-8840-60DEB7A65024}" type="presParOf" srcId="{F5F533F9-61D6-4E24-87D6-7CDF2D71FB7F}" destId="{612F359C-35CF-4197-849B-D28520B3861A}" srcOrd="2" destOrd="0" presId="urn:microsoft.com/office/officeart/2018/2/layout/IconVerticalSolidList"/>
    <dgm:cxn modelId="{5438DEF7-8213-4785-AF69-FA3FA88057C4}" type="presParOf" srcId="{612F359C-35CF-4197-849B-D28520B3861A}" destId="{5D48C432-5F50-4B77-8813-C7FCB35ACA7A}" srcOrd="0" destOrd="0" presId="urn:microsoft.com/office/officeart/2018/2/layout/IconVerticalSolidList"/>
    <dgm:cxn modelId="{ED9B1897-914B-4527-822A-2BF63EA0E7D6}" type="presParOf" srcId="{612F359C-35CF-4197-849B-D28520B3861A}" destId="{ED59FAEA-A175-4337-B75E-EAD11E4CA889}" srcOrd="1" destOrd="0" presId="urn:microsoft.com/office/officeart/2018/2/layout/IconVerticalSolidList"/>
    <dgm:cxn modelId="{C186DCD7-A385-419A-9EAC-1EC6355D2719}" type="presParOf" srcId="{612F359C-35CF-4197-849B-D28520B3861A}" destId="{04F81DB0-55F5-4E42-8CC4-F0689CD15179}" srcOrd="2" destOrd="0" presId="urn:microsoft.com/office/officeart/2018/2/layout/IconVerticalSolidList"/>
    <dgm:cxn modelId="{70DABB0B-5729-4FC4-82C9-7CD43C9283A2}" type="presParOf" srcId="{612F359C-35CF-4197-849B-D28520B3861A}" destId="{B7F180E2-9A2C-49C2-9388-8D78150F2624}" srcOrd="3" destOrd="0" presId="urn:microsoft.com/office/officeart/2018/2/layout/IconVerticalSolidList"/>
    <dgm:cxn modelId="{ABEDD2E0-AD9F-4F25-AA9B-C44A3311C350}" type="presParOf" srcId="{F5F533F9-61D6-4E24-87D6-7CDF2D71FB7F}" destId="{82978CD7-FFCF-4F4C-9C99-A9D091DD214F}" srcOrd="3" destOrd="0" presId="urn:microsoft.com/office/officeart/2018/2/layout/IconVerticalSolidList"/>
    <dgm:cxn modelId="{AAF01EC3-FC79-4467-8A2B-79FAB94A7337}" type="presParOf" srcId="{F5F533F9-61D6-4E24-87D6-7CDF2D71FB7F}" destId="{1B967AE3-3923-44DE-931E-342A35EA0AF2}" srcOrd="4" destOrd="0" presId="urn:microsoft.com/office/officeart/2018/2/layout/IconVerticalSolidList"/>
    <dgm:cxn modelId="{71B9F46F-48FF-44EC-8D57-52BA229F3EFA}" type="presParOf" srcId="{1B967AE3-3923-44DE-931E-342A35EA0AF2}" destId="{AA1D799A-777D-484E-8D5A-CA8790118D20}" srcOrd="0" destOrd="0" presId="urn:microsoft.com/office/officeart/2018/2/layout/IconVerticalSolidList"/>
    <dgm:cxn modelId="{88830F8A-5FC5-4780-BC93-56A02761294B}" type="presParOf" srcId="{1B967AE3-3923-44DE-931E-342A35EA0AF2}" destId="{6B5FAB30-6CF4-48A9-8B6C-BC1F9AD15C0E}" srcOrd="1" destOrd="0" presId="urn:microsoft.com/office/officeart/2018/2/layout/IconVerticalSolidList"/>
    <dgm:cxn modelId="{3177AE62-2CC8-4209-BCC2-96923F21B8E1}" type="presParOf" srcId="{1B967AE3-3923-44DE-931E-342A35EA0AF2}" destId="{308E7CDF-60DD-4F1B-9B66-26A01E64A4B7}" srcOrd="2" destOrd="0" presId="urn:microsoft.com/office/officeart/2018/2/layout/IconVerticalSolidList"/>
    <dgm:cxn modelId="{CD70B784-9D6E-4CF6-BBB9-49C1D4661E75}" type="presParOf" srcId="{1B967AE3-3923-44DE-931E-342A35EA0AF2}" destId="{F38D651E-CC86-46F2-B750-79FB370834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AA24A6-A351-4CA8-BB13-2DE5A98D034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58295FF-6E24-43A3-8CDD-3EE052ADB045}">
      <dgm:prSet/>
      <dgm:spPr/>
      <dgm:t>
        <a:bodyPr/>
        <a:lstStyle/>
        <a:p>
          <a:r>
            <a:rPr lang="en-US" b="1" i="1" dirty="0"/>
            <a:t>Breathing</a:t>
          </a:r>
          <a:endParaRPr lang="en-US" dirty="0"/>
        </a:p>
      </dgm:t>
    </dgm:pt>
    <dgm:pt modelId="{B672C07F-281B-4BE7-9F7A-4B70A4BDC08A}" type="parTrans" cxnId="{5BA9CA07-6936-4E15-8C5C-4C42F4480238}">
      <dgm:prSet/>
      <dgm:spPr/>
      <dgm:t>
        <a:bodyPr/>
        <a:lstStyle/>
        <a:p>
          <a:endParaRPr lang="en-US"/>
        </a:p>
      </dgm:t>
    </dgm:pt>
    <dgm:pt modelId="{B35CF6C4-9FAD-4AF3-AC5C-4B2D5EB0A0BF}" type="sibTrans" cxnId="{5BA9CA07-6936-4E15-8C5C-4C42F4480238}">
      <dgm:prSet/>
      <dgm:spPr/>
      <dgm:t>
        <a:bodyPr/>
        <a:lstStyle/>
        <a:p>
          <a:endParaRPr lang="en-US"/>
        </a:p>
      </dgm:t>
    </dgm:pt>
    <dgm:pt modelId="{11E80D32-99F8-4440-A1A2-DDE806FFBD3C}">
      <dgm:prSet/>
      <dgm:spPr/>
      <dgm:t>
        <a:bodyPr/>
        <a:lstStyle/>
        <a:p>
          <a:r>
            <a:rPr lang="en-US"/>
            <a:t>The apex of the lung may be involved , always do a chest X-Ray to check for a haemo- or  pneumothorax.</a:t>
          </a:r>
        </a:p>
      </dgm:t>
    </dgm:pt>
    <dgm:pt modelId="{62D25E97-0104-43B9-8717-73DF1946340B}" type="parTrans" cxnId="{63D37445-E4C3-4408-BE5F-E6395718B6EC}">
      <dgm:prSet/>
      <dgm:spPr/>
      <dgm:t>
        <a:bodyPr/>
        <a:lstStyle/>
        <a:p>
          <a:endParaRPr lang="en-US"/>
        </a:p>
      </dgm:t>
    </dgm:pt>
    <dgm:pt modelId="{1A7E0B68-2D29-4ABE-810E-4DFC91643E89}" type="sibTrans" cxnId="{63D37445-E4C3-4408-BE5F-E6395718B6EC}">
      <dgm:prSet/>
      <dgm:spPr/>
      <dgm:t>
        <a:bodyPr/>
        <a:lstStyle/>
        <a:p>
          <a:endParaRPr lang="en-US"/>
        </a:p>
      </dgm:t>
    </dgm:pt>
    <dgm:pt modelId="{206670B9-08EA-4201-B3CB-A0DA6BAEB56D}">
      <dgm:prSet/>
      <dgm:spPr/>
      <dgm:t>
        <a:bodyPr/>
        <a:lstStyle/>
        <a:p>
          <a:r>
            <a:rPr lang="en-US" b="1" i="1"/>
            <a:t>Circulation</a:t>
          </a:r>
          <a:endParaRPr lang="en-US"/>
        </a:p>
      </dgm:t>
    </dgm:pt>
    <dgm:pt modelId="{71D5D115-F12C-4F16-960A-87958E9A9F1B}" type="parTrans" cxnId="{5B34AD44-0B6B-442D-B96C-E055B4B30A28}">
      <dgm:prSet/>
      <dgm:spPr/>
      <dgm:t>
        <a:bodyPr/>
        <a:lstStyle/>
        <a:p>
          <a:endParaRPr lang="en-US"/>
        </a:p>
      </dgm:t>
    </dgm:pt>
    <dgm:pt modelId="{F50CD662-7C0D-43D7-BEDF-B25C4C24223D}" type="sibTrans" cxnId="{5B34AD44-0B6B-442D-B96C-E055B4B30A28}">
      <dgm:prSet/>
      <dgm:spPr/>
      <dgm:t>
        <a:bodyPr/>
        <a:lstStyle/>
        <a:p>
          <a:endParaRPr lang="en-US"/>
        </a:p>
      </dgm:t>
    </dgm:pt>
    <dgm:pt modelId="{4EF0C63A-B35B-4354-8C49-067DAAAD41BD}">
      <dgm:prSet/>
      <dgm:spPr/>
      <dgm:t>
        <a:bodyPr/>
        <a:lstStyle/>
        <a:p>
          <a:r>
            <a:rPr lang="en-US"/>
            <a:t>Vascular injuries may present as neurological complications,</a:t>
          </a:r>
        </a:p>
      </dgm:t>
    </dgm:pt>
    <dgm:pt modelId="{33ED2633-37F6-4647-8FA4-8EC8FC853785}" type="parTrans" cxnId="{B9392CEB-903F-42E8-B40D-A30C8D542477}">
      <dgm:prSet/>
      <dgm:spPr/>
      <dgm:t>
        <a:bodyPr/>
        <a:lstStyle/>
        <a:p>
          <a:endParaRPr lang="en-US"/>
        </a:p>
      </dgm:t>
    </dgm:pt>
    <dgm:pt modelId="{7DF0ED1E-DC31-4FF9-A00F-521F6254CA69}" type="sibTrans" cxnId="{B9392CEB-903F-42E8-B40D-A30C8D542477}">
      <dgm:prSet/>
      <dgm:spPr/>
      <dgm:t>
        <a:bodyPr/>
        <a:lstStyle/>
        <a:p>
          <a:endParaRPr lang="en-US"/>
        </a:p>
      </dgm:t>
    </dgm:pt>
    <dgm:pt modelId="{A188E9EE-EB2B-4EFE-A7C0-B0E0A8083E87}">
      <dgm:prSet/>
      <dgm:spPr/>
      <dgm:t>
        <a:bodyPr/>
        <a:lstStyle/>
        <a:p>
          <a:r>
            <a:rPr lang="en-US"/>
            <a:t>(distribution of the middle cerebral artery may be secondary to a carotid artery injury)</a:t>
          </a:r>
        </a:p>
      </dgm:t>
    </dgm:pt>
    <dgm:pt modelId="{CD4C9DDA-542A-459E-BFDD-D9E9DCDD18D0}" type="parTrans" cxnId="{ADCD6383-8662-4089-B8F5-27BD4351D979}">
      <dgm:prSet/>
      <dgm:spPr/>
      <dgm:t>
        <a:bodyPr/>
        <a:lstStyle/>
        <a:p>
          <a:endParaRPr lang="en-US"/>
        </a:p>
      </dgm:t>
    </dgm:pt>
    <dgm:pt modelId="{D9940943-6EDB-4A83-BCAE-BE706AC139C8}" type="sibTrans" cxnId="{ADCD6383-8662-4089-B8F5-27BD4351D979}">
      <dgm:prSet/>
      <dgm:spPr/>
      <dgm:t>
        <a:bodyPr/>
        <a:lstStyle/>
        <a:p>
          <a:endParaRPr lang="en-US"/>
        </a:p>
      </dgm:t>
    </dgm:pt>
    <dgm:pt modelId="{C545AC65-E356-4736-9971-0D26ED285350}">
      <dgm:prSet/>
      <dgm:spPr/>
      <dgm:t>
        <a:bodyPr/>
        <a:lstStyle/>
        <a:p>
          <a:r>
            <a:rPr lang="en-US"/>
            <a:t>A high-flow intravenous line should be set up. Intravenous</a:t>
          </a:r>
        </a:p>
      </dgm:t>
    </dgm:pt>
    <dgm:pt modelId="{72A809F2-86C5-4B96-A34F-B123C527CE90}" type="parTrans" cxnId="{882662A7-60FF-47DF-9071-6E26F5170FAE}">
      <dgm:prSet/>
      <dgm:spPr/>
      <dgm:t>
        <a:bodyPr/>
        <a:lstStyle/>
        <a:p>
          <a:endParaRPr lang="en-US"/>
        </a:p>
      </dgm:t>
    </dgm:pt>
    <dgm:pt modelId="{F06F5D6D-00DC-4BA2-B62C-34B27E7BD018}" type="sibTrans" cxnId="{882662A7-60FF-47DF-9071-6E26F5170FAE}">
      <dgm:prSet/>
      <dgm:spPr/>
      <dgm:t>
        <a:bodyPr/>
        <a:lstStyle/>
        <a:p>
          <a:endParaRPr lang="en-US"/>
        </a:p>
      </dgm:t>
    </dgm:pt>
    <dgm:pt modelId="{46D60EFD-E83B-4C75-A526-F9E135FB442F}">
      <dgm:prSet/>
      <dgm:spPr/>
      <dgm:t>
        <a:bodyPr/>
        <a:lstStyle/>
        <a:p>
          <a:r>
            <a:rPr lang="en-US"/>
            <a:t>lines should be avoided in the arm on the side of the neck  wound.</a:t>
          </a:r>
        </a:p>
      </dgm:t>
    </dgm:pt>
    <dgm:pt modelId="{7A6134C3-5E69-4292-9372-E09270BBAC5A}" type="parTrans" cxnId="{46BA9038-8959-4D94-983A-52FFA3A1ED58}">
      <dgm:prSet/>
      <dgm:spPr/>
      <dgm:t>
        <a:bodyPr/>
        <a:lstStyle/>
        <a:p>
          <a:endParaRPr lang="en-US"/>
        </a:p>
      </dgm:t>
    </dgm:pt>
    <dgm:pt modelId="{3643FA1D-20C8-4D7B-8A6F-53A4A77DA3B3}" type="sibTrans" cxnId="{46BA9038-8959-4D94-983A-52FFA3A1ED58}">
      <dgm:prSet/>
      <dgm:spPr/>
      <dgm:t>
        <a:bodyPr/>
        <a:lstStyle/>
        <a:p>
          <a:endParaRPr lang="en-US"/>
        </a:p>
      </dgm:t>
    </dgm:pt>
    <dgm:pt modelId="{177603F8-E874-4ED3-94F0-6B84529517B2}">
      <dgm:prSet/>
      <dgm:spPr/>
      <dgm:t>
        <a:bodyPr/>
        <a:lstStyle/>
        <a:p>
          <a:r>
            <a:rPr lang="en-US"/>
            <a:t>Active external bleeding can be controlled by external digital</a:t>
          </a:r>
        </a:p>
      </dgm:t>
    </dgm:pt>
    <dgm:pt modelId="{8641F52C-7F0C-4799-BF3E-0E40D3B0F3C7}" type="parTrans" cxnId="{50E87194-4C5C-4691-936D-45BEFCA5A6FC}">
      <dgm:prSet/>
      <dgm:spPr/>
      <dgm:t>
        <a:bodyPr/>
        <a:lstStyle/>
        <a:p>
          <a:endParaRPr lang="en-US"/>
        </a:p>
      </dgm:t>
    </dgm:pt>
    <dgm:pt modelId="{3585D622-5527-4AC2-9521-598258DE8495}" type="sibTrans" cxnId="{50E87194-4C5C-4691-936D-45BEFCA5A6FC}">
      <dgm:prSet/>
      <dgm:spPr/>
      <dgm:t>
        <a:bodyPr/>
        <a:lstStyle/>
        <a:p>
          <a:endParaRPr lang="en-US"/>
        </a:p>
      </dgm:t>
    </dgm:pt>
    <dgm:pt modelId="{9A898FD6-46E6-4BCC-9EE3-3CE69BC949BE}">
      <dgm:prSet/>
      <dgm:spPr/>
      <dgm:t>
        <a:bodyPr/>
        <a:lstStyle/>
        <a:p>
          <a:r>
            <a:rPr lang="en-US"/>
            <a:t>pressure or by Foley catheter balloon tamponade that has</a:t>
          </a:r>
        </a:p>
      </dgm:t>
    </dgm:pt>
    <dgm:pt modelId="{AE1059BC-1C83-4C73-9D14-BF6DE0FC435B}" type="parTrans" cxnId="{6E562FF1-8445-4E69-BA05-7924584ACA4B}">
      <dgm:prSet/>
      <dgm:spPr/>
      <dgm:t>
        <a:bodyPr/>
        <a:lstStyle/>
        <a:p>
          <a:endParaRPr lang="en-US"/>
        </a:p>
      </dgm:t>
    </dgm:pt>
    <dgm:pt modelId="{11CE56C3-CED8-45DE-AE60-88A85E1E54D8}" type="sibTrans" cxnId="{6E562FF1-8445-4E69-BA05-7924584ACA4B}">
      <dgm:prSet/>
      <dgm:spPr/>
      <dgm:t>
        <a:bodyPr/>
        <a:lstStyle/>
        <a:p>
          <a:endParaRPr lang="en-US"/>
        </a:p>
      </dgm:t>
    </dgm:pt>
    <dgm:pt modelId="{4DA81C56-A15E-4F0D-A89F-44094D0ECFFB}">
      <dgm:prSet/>
      <dgm:spPr/>
      <dgm:t>
        <a:bodyPr/>
        <a:lstStyle/>
        <a:p>
          <a:r>
            <a:rPr lang="en-US"/>
            <a:t>been carefully inserted as deep as possible into the wound.</a:t>
          </a:r>
        </a:p>
      </dgm:t>
    </dgm:pt>
    <dgm:pt modelId="{0BCDC836-4AF1-4AB0-95C9-26C052B8C800}" type="parTrans" cxnId="{E371B0D4-5295-4F85-A568-C26C47702B42}">
      <dgm:prSet/>
      <dgm:spPr/>
      <dgm:t>
        <a:bodyPr/>
        <a:lstStyle/>
        <a:p>
          <a:endParaRPr lang="en-US"/>
        </a:p>
      </dgm:t>
    </dgm:pt>
    <dgm:pt modelId="{A3D48577-5700-48F2-BE34-6B5B8AC89EEA}" type="sibTrans" cxnId="{E371B0D4-5295-4F85-A568-C26C47702B42}">
      <dgm:prSet/>
      <dgm:spPr/>
      <dgm:t>
        <a:bodyPr/>
        <a:lstStyle/>
        <a:p>
          <a:endParaRPr lang="en-US"/>
        </a:p>
      </dgm:t>
    </dgm:pt>
    <dgm:pt modelId="{59BF58AB-30F9-4EA5-BDCD-9B5F95AE18A1}">
      <dgm:prSet/>
      <dgm:spPr/>
      <dgm:t>
        <a:bodyPr/>
        <a:lstStyle/>
        <a:p>
          <a:r>
            <a:rPr lang="en-US"/>
            <a:t>This is an emergency measure that provides temporary  control until surgery can be done.</a:t>
          </a:r>
        </a:p>
      </dgm:t>
    </dgm:pt>
    <dgm:pt modelId="{91304416-64C7-429D-B91B-3D1EEE9F1715}" type="parTrans" cxnId="{19F2D7AA-79B4-40D4-B701-F52C9611FA61}">
      <dgm:prSet/>
      <dgm:spPr/>
      <dgm:t>
        <a:bodyPr/>
        <a:lstStyle/>
        <a:p>
          <a:endParaRPr lang="en-US"/>
        </a:p>
      </dgm:t>
    </dgm:pt>
    <dgm:pt modelId="{A1C97833-A842-4CC3-B328-FBEB16B91DFF}" type="sibTrans" cxnId="{19F2D7AA-79B4-40D4-B701-F52C9611FA61}">
      <dgm:prSet/>
      <dgm:spPr/>
      <dgm:t>
        <a:bodyPr/>
        <a:lstStyle/>
        <a:p>
          <a:endParaRPr lang="en-US"/>
        </a:p>
      </dgm:t>
    </dgm:pt>
    <dgm:pt modelId="{4EE53F5B-016D-4E5D-A1F2-94C4BCD48535}" type="pres">
      <dgm:prSet presAssocID="{E8AA24A6-A351-4CA8-BB13-2DE5A98D034C}" presName="linear" presStyleCnt="0">
        <dgm:presLayoutVars>
          <dgm:animLvl val="lvl"/>
          <dgm:resizeHandles val="exact"/>
        </dgm:presLayoutVars>
      </dgm:prSet>
      <dgm:spPr/>
    </dgm:pt>
    <dgm:pt modelId="{11A8B1A8-CD62-4534-BEA4-49D24C4191AB}" type="pres">
      <dgm:prSet presAssocID="{E58295FF-6E24-43A3-8CDD-3EE052ADB045}" presName="parentText" presStyleLbl="node1" presStyleIdx="0" presStyleCnt="2">
        <dgm:presLayoutVars>
          <dgm:chMax val="0"/>
          <dgm:bulletEnabled val="1"/>
        </dgm:presLayoutVars>
      </dgm:prSet>
      <dgm:spPr/>
    </dgm:pt>
    <dgm:pt modelId="{A72B3B2B-0E80-4612-86D3-E07E8E308048}" type="pres">
      <dgm:prSet presAssocID="{E58295FF-6E24-43A3-8CDD-3EE052ADB045}" presName="childText" presStyleLbl="revTx" presStyleIdx="0" presStyleCnt="2">
        <dgm:presLayoutVars>
          <dgm:bulletEnabled val="1"/>
        </dgm:presLayoutVars>
      </dgm:prSet>
      <dgm:spPr/>
    </dgm:pt>
    <dgm:pt modelId="{A64B1A31-3F95-4107-9CCB-A84977A5E4EB}" type="pres">
      <dgm:prSet presAssocID="{206670B9-08EA-4201-B3CB-A0DA6BAEB56D}" presName="parentText" presStyleLbl="node1" presStyleIdx="1" presStyleCnt="2">
        <dgm:presLayoutVars>
          <dgm:chMax val="0"/>
          <dgm:bulletEnabled val="1"/>
        </dgm:presLayoutVars>
      </dgm:prSet>
      <dgm:spPr/>
    </dgm:pt>
    <dgm:pt modelId="{D0CF98D8-BF3D-4240-B8C4-36C56BC760A9}" type="pres">
      <dgm:prSet presAssocID="{206670B9-08EA-4201-B3CB-A0DA6BAEB56D}" presName="childText" presStyleLbl="revTx" presStyleIdx="1" presStyleCnt="2">
        <dgm:presLayoutVars>
          <dgm:bulletEnabled val="1"/>
        </dgm:presLayoutVars>
      </dgm:prSet>
      <dgm:spPr/>
    </dgm:pt>
  </dgm:ptLst>
  <dgm:cxnLst>
    <dgm:cxn modelId="{40CD0800-2E60-40DB-AFEC-AFBD204C4444}" type="presOf" srcId="{46D60EFD-E83B-4C75-A526-F9E135FB442F}" destId="{D0CF98D8-BF3D-4240-B8C4-36C56BC760A9}" srcOrd="0" destOrd="3" presId="urn:microsoft.com/office/officeart/2005/8/layout/vList2"/>
    <dgm:cxn modelId="{5BA9CA07-6936-4E15-8C5C-4C42F4480238}" srcId="{E8AA24A6-A351-4CA8-BB13-2DE5A98D034C}" destId="{E58295FF-6E24-43A3-8CDD-3EE052ADB045}" srcOrd="0" destOrd="0" parTransId="{B672C07F-281B-4BE7-9F7A-4B70A4BDC08A}" sibTransId="{B35CF6C4-9FAD-4AF3-AC5C-4B2D5EB0A0BF}"/>
    <dgm:cxn modelId="{690BB10A-D949-4137-99ED-53773E3E0303}" type="presOf" srcId="{E58295FF-6E24-43A3-8CDD-3EE052ADB045}" destId="{11A8B1A8-CD62-4534-BEA4-49D24C4191AB}" srcOrd="0" destOrd="0" presId="urn:microsoft.com/office/officeart/2005/8/layout/vList2"/>
    <dgm:cxn modelId="{D3D84420-6655-4D1A-9208-219D92503CB0}" type="presOf" srcId="{C545AC65-E356-4736-9971-0D26ED285350}" destId="{D0CF98D8-BF3D-4240-B8C4-36C56BC760A9}" srcOrd="0" destOrd="2" presId="urn:microsoft.com/office/officeart/2005/8/layout/vList2"/>
    <dgm:cxn modelId="{82A97321-08D5-492F-A15A-9C9EA25F75A2}" type="presOf" srcId="{59BF58AB-30F9-4EA5-BDCD-9B5F95AE18A1}" destId="{D0CF98D8-BF3D-4240-B8C4-36C56BC760A9}" srcOrd="0" destOrd="7" presId="urn:microsoft.com/office/officeart/2005/8/layout/vList2"/>
    <dgm:cxn modelId="{46BA9038-8959-4D94-983A-52FFA3A1ED58}" srcId="{206670B9-08EA-4201-B3CB-A0DA6BAEB56D}" destId="{46D60EFD-E83B-4C75-A526-F9E135FB442F}" srcOrd="3" destOrd="0" parTransId="{7A6134C3-5E69-4292-9372-E09270BBAC5A}" sibTransId="{3643FA1D-20C8-4D7B-8A6F-53A4A77DA3B3}"/>
    <dgm:cxn modelId="{5B34AD44-0B6B-442D-B96C-E055B4B30A28}" srcId="{E8AA24A6-A351-4CA8-BB13-2DE5A98D034C}" destId="{206670B9-08EA-4201-B3CB-A0DA6BAEB56D}" srcOrd="1" destOrd="0" parTransId="{71D5D115-F12C-4F16-960A-87958E9A9F1B}" sibTransId="{F50CD662-7C0D-43D7-BEDF-B25C4C24223D}"/>
    <dgm:cxn modelId="{63D37445-E4C3-4408-BE5F-E6395718B6EC}" srcId="{E58295FF-6E24-43A3-8CDD-3EE052ADB045}" destId="{11E80D32-99F8-4440-A1A2-DDE806FFBD3C}" srcOrd="0" destOrd="0" parTransId="{62D25E97-0104-43B9-8717-73DF1946340B}" sibTransId="{1A7E0B68-2D29-4ABE-810E-4DFC91643E89}"/>
    <dgm:cxn modelId="{EEE0DF4A-750B-433D-B65C-D936278B7133}" type="presOf" srcId="{11E80D32-99F8-4440-A1A2-DDE806FFBD3C}" destId="{A72B3B2B-0E80-4612-86D3-E07E8E308048}" srcOrd="0" destOrd="0" presId="urn:microsoft.com/office/officeart/2005/8/layout/vList2"/>
    <dgm:cxn modelId="{D490766F-8AA5-4DDE-80A9-B8950FFFCF9D}" type="presOf" srcId="{206670B9-08EA-4201-B3CB-A0DA6BAEB56D}" destId="{A64B1A31-3F95-4107-9CCB-A84977A5E4EB}" srcOrd="0" destOrd="0" presId="urn:microsoft.com/office/officeart/2005/8/layout/vList2"/>
    <dgm:cxn modelId="{ADCD6383-8662-4089-B8F5-27BD4351D979}" srcId="{206670B9-08EA-4201-B3CB-A0DA6BAEB56D}" destId="{A188E9EE-EB2B-4EFE-A7C0-B0E0A8083E87}" srcOrd="1" destOrd="0" parTransId="{CD4C9DDA-542A-459E-BFDD-D9E9DCDD18D0}" sibTransId="{D9940943-6EDB-4A83-BCAE-BE706AC139C8}"/>
    <dgm:cxn modelId="{50E87194-4C5C-4691-936D-45BEFCA5A6FC}" srcId="{206670B9-08EA-4201-B3CB-A0DA6BAEB56D}" destId="{177603F8-E874-4ED3-94F0-6B84529517B2}" srcOrd="4" destOrd="0" parTransId="{8641F52C-7F0C-4799-BF3E-0E40D3B0F3C7}" sibTransId="{3585D622-5527-4AC2-9521-598258DE8495}"/>
    <dgm:cxn modelId="{882662A7-60FF-47DF-9071-6E26F5170FAE}" srcId="{206670B9-08EA-4201-B3CB-A0DA6BAEB56D}" destId="{C545AC65-E356-4736-9971-0D26ED285350}" srcOrd="2" destOrd="0" parTransId="{72A809F2-86C5-4B96-A34F-B123C527CE90}" sibTransId="{F06F5D6D-00DC-4BA2-B62C-34B27E7BD018}"/>
    <dgm:cxn modelId="{19F2D7AA-79B4-40D4-B701-F52C9611FA61}" srcId="{206670B9-08EA-4201-B3CB-A0DA6BAEB56D}" destId="{59BF58AB-30F9-4EA5-BDCD-9B5F95AE18A1}" srcOrd="7" destOrd="0" parTransId="{91304416-64C7-429D-B91B-3D1EEE9F1715}" sibTransId="{A1C97833-A842-4CC3-B328-FBEB16B91DFF}"/>
    <dgm:cxn modelId="{9E4685AF-D619-456D-BD7A-E23B89EC8E4D}" type="presOf" srcId="{4DA81C56-A15E-4F0D-A89F-44094D0ECFFB}" destId="{D0CF98D8-BF3D-4240-B8C4-36C56BC760A9}" srcOrd="0" destOrd="6" presId="urn:microsoft.com/office/officeart/2005/8/layout/vList2"/>
    <dgm:cxn modelId="{E91CB8B8-8052-43E9-84EE-077937A31777}" type="presOf" srcId="{177603F8-E874-4ED3-94F0-6B84529517B2}" destId="{D0CF98D8-BF3D-4240-B8C4-36C56BC760A9}" srcOrd="0" destOrd="4" presId="urn:microsoft.com/office/officeart/2005/8/layout/vList2"/>
    <dgm:cxn modelId="{C10E76C3-EF33-4531-8FC8-5A2EB61BCE52}" type="presOf" srcId="{E8AA24A6-A351-4CA8-BB13-2DE5A98D034C}" destId="{4EE53F5B-016D-4E5D-A1F2-94C4BCD48535}" srcOrd="0" destOrd="0" presId="urn:microsoft.com/office/officeart/2005/8/layout/vList2"/>
    <dgm:cxn modelId="{4CD013C6-B794-48AE-A925-32066DB44417}" type="presOf" srcId="{A188E9EE-EB2B-4EFE-A7C0-B0E0A8083E87}" destId="{D0CF98D8-BF3D-4240-B8C4-36C56BC760A9}" srcOrd="0" destOrd="1" presId="urn:microsoft.com/office/officeart/2005/8/layout/vList2"/>
    <dgm:cxn modelId="{E371B0D4-5295-4F85-A568-C26C47702B42}" srcId="{206670B9-08EA-4201-B3CB-A0DA6BAEB56D}" destId="{4DA81C56-A15E-4F0D-A89F-44094D0ECFFB}" srcOrd="6" destOrd="0" parTransId="{0BCDC836-4AF1-4AB0-95C9-26C052B8C800}" sibTransId="{A3D48577-5700-48F2-BE34-6B5B8AC89EEA}"/>
    <dgm:cxn modelId="{82DAF0D6-D8E9-4486-9713-891A56D17A63}" type="presOf" srcId="{4EF0C63A-B35B-4354-8C49-067DAAAD41BD}" destId="{D0CF98D8-BF3D-4240-B8C4-36C56BC760A9}" srcOrd="0" destOrd="0" presId="urn:microsoft.com/office/officeart/2005/8/layout/vList2"/>
    <dgm:cxn modelId="{B9392CEB-903F-42E8-B40D-A30C8D542477}" srcId="{206670B9-08EA-4201-B3CB-A0DA6BAEB56D}" destId="{4EF0C63A-B35B-4354-8C49-067DAAAD41BD}" srcOrd="0" destOrd="0" parTransId="{33ED2633-37F6-4647-8FA4-8EC8FC853785}" sibTransId="{7DF0ED1E-DC31-4FF9-A00F-521F6254CA69}"/>
    <dgm:cxn modelId="{6E562FF1-8445-4E69-BA05-7924584ACA4B}" srcId="{206670B9-08EA-4201-B3CB-A0DA6BAEB56D}" destId="{9A898FD6-46E6-4BCC-9EE3-3CE69BC949BE}" srcOrd="5" destOrd="0" parTransId="{AE1059BC-1C83-4C73-9D14-BF6DE0FC435B}" sibTransId="{11CE56C3-CED8-45DE-AE60-88A85E1E54D8}"/>
    <dgm:cxn modelId="{600579FE-64C1-4F4C-8C63-AB0A810BEE14}" type="presOf" srcId="{9A898FD6-46E6-4BCC-9EE3-3CE69BC949BE}" destId="{D0CF98D8-BF3D-4240-B8C4-36C56BC760A9}" srcOrd="0" destOrd="5" presId="urn:microsoft.com/office/officeart/2005/8/layout/vList2"/>
    <dgm:cxn modelId="{D502690E-4ADF-4175-99D8-76D7A3A53C45}" type="presParOf" srcId="{4EE53F5B-016D-4E5D-A1F2-94C4BCD48535}" destId="{11A8B1A8-CD62-4534-BEA4-49D24C4191AB}" srcOrd="0" destOrd="0" presId="urn:microsoft.com/office/officeart/2005/8/layout/vList2"/>
    <dgm:cxn modelId="{12A60D20-DD1F-4636-BE94-DBB0E0CEEB1C}" type="presParOf" srcId="{4EE53F5B-016D-4E5D-A1F2-94C4BCD48535}" destId="{A72B3B2B-0E80-4612-86D3-E07E8E308048}" srcOrd="1" destOrd="0" presId="urn:microsoft.com/office/officeart/2005/8/layout/vList2"/>
    <dgm:cxn modelId="{F2F431E4-5A50-4672-BE1F-FDB1883A6277}" type="presParOf" srcId="{4EE53F5B-016D-4E5D-A1F2-94C4BCD48535}" destId="{A64B1A31-3F95-4107-9CCB-A84977A5E4EB}" srcOrd="2" destOrd="0" presId="urn:microsoft.com/office/officeart/2005/8/layout/vList2"/>
    <dgm:cxn modelId="{69E7E5E7-873A-41C3-931E-6E227B798899}" type="presParOf" srcId="{4EE53F5B-016D-4E5D-A1F2-94C4BCD48535}" destId="{D0CF98D8-BF3D-4240-B8C4-36C56BC760A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66518-379C-4299-BB04-7B5A68115CBA}">
      <dsp:nvSpPr>
        <dsp:cNvPr id="0" name=""/>
        <dsp:cNvSpPr/>
      </dsp:nvSpPr>
      <dsp:spPr>
        <a:xfrm>
          <a:off x="49957" y="820553"/>
          <a:ext cx="893412" cy="8934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70F4D-7EF1-4CEE-A42E-3C5C0EDAEC54}">
      <dsp:nvSpPr>
        <dsp:cNvPr id="0" name=""/>
        <dsp:cNvSpPr/>
      </dsp:nvSpPr>
      <dsp:spPr>
        <a:xfrm>
          <a:off x="237574" y="1008170"/>
          <a:ext cx="518179" cy="5181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0CC4C4-95D6-4A82-A8EA-EF090AA87E02}">
      <dsp:nvSpPr>
        <dsp:cNvPr id="0" name=""/>
        <dsp:cNvSpPr/>
      </dsp:nvSpPr>
      <dsp:spPr>
        <a:xfrm>
          <a:off x="1066794" y="853440"/>
          <a:ext cx="2105900" cy="121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u="sng" kern="1200" dirty="0">
              <a:solidFill>
                <a:srgbClr val="FF0000"/>
              </a:solidFill>
            </a:rPr>
            <a:t>Blood vessels</a:t>
          </a:r>
          <a:r>
            <a:rPr lang="en-US" sz="1800" kern="1200" dirty="0"/>
            <a:t>:</a:t>
          </a:r>
        </a:p>
        <a:p>
          <a:pPr marL="0" lvl="0" indent="0" algn="l" defTabSz="800100">
            <a:lnSpc>
              <a:spcPct val="90000"/>
            </a:lnSpc>
            <a:spcBef>
              <a:spcPct val="0"/>
            </a:spcBef>
            <a:spcAft>
              <a:spcPct val="35000"/>
            </a:spcAft>
            <a:buNone/>
          </a:pPr>
          <a:r>
            <a:rPr lang="en-US" sz="1800" kern="1200" dirty="0"/>
            <a:t> aortic arch, subclavian, and  innominate (brachiocephalic) vessels</a:t>
          </a:r>
        </a:p>
      </dsp:txBody>
      <dsp:txXfrm>
        <a:off x="1066794" y="853440"/>
        <a:ext cx="2105900" cy="1219203"/>
      </dsp:txXfrm>
    </dsp:sp>
    <dsp:sp modelId="{0E8EE848-D6BA-4E4F-8868-BC4EFE570481}">
      <dsp:nvSpPr>
        <dsp:cNvPr id="0" name=""/>
        <dsp:cNvSpPr/>
      </dsp:nvSpPr>
      <dsp:spPr>
        <a:xfrm>
          <a:off x="3607652" y="820553"/>
          <a:ext cx="893412" cy="8934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2A0EE-B462-43D9-8FEF-1EF2F5DF1783}">
      <dsp:nvSpPr>
        <dsp:cNvPr id="0" name=""/>
        <dsp:cNvSpPr/>
      </dsp:nvSpPr>
      <dsp:spPr>
        <a:xfrm>
          <a:off x="3795269" y="1008170"/>
          <a:ext cx="518179" cy="5181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AB120-D4D6-4E1C-9688-B635692DD09A}">
      <dsp:nvSpPr>
        <dsp:cNvPr id="0" name=""/>
        <dsp:cNvSpPr/>
      </dsp:nvSpPr>
      <dsp:spPr>
        <a:xfrm>
          <a:off x="4692510" y="820553"/>
          <a:ext cx="2105900" cy="89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Nerves</a:t>
          </a:r>
          <a:r>
            <a:rPr lang="en-US" sz="1800" kern="1200" dirty="0"/>
            <a:t>: brachial plexus, left recurrent  laryngeal nerve, spinal cord, sympathetic  trunks</a:t>
          </a:r>
        </a:p>
      </dsp:txBody>
      <dsp:txXfrm>
        <a:off x="4692510" y="820553"/>
        <a:ext cx="2105900" cy="893412"/>
      </dsp:txXfrm>
    </dsp:sp>
    <dsp:sp modelId="{09B5AFBC-C8F2-4B25-B630-B2EC3AF07F74}">
      <dsp:nvSpPr>
        <dsp:cNvPr id="0" name=""/>
        <dsp:cNvSpPr/>
      </dsp:nvSpPr>
      <dsp:spPr>
        <a:xfrm>
          <a:off x="7165347" y="820553"/>
          <a:ext cx="893412" cy="8934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2B46C-3B9A-4316-9DC9-2C0B714F7852}">
      <dsp:nvSpPr>
        <dsp:cNvPr id="0" name=""/>
        <dsp:cNvSpPr/>
      </dsp:nvSpPr>
      <dsp:spPr>
        <a:xfrm>
          <a:off x="7352964" y="1008170"/>
          <a:ext cx="518179" cy="518179"/>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CD92D8-1682-4BC3-A129-5DC2EFFF71C5}">
      <dsp:nvSpPr>
        <dsp:cNvPr id="0" name=""/>
        <dsp:cNvSpPr/>
      </dsp:nvSpPr>
      <dsp:spPr>
        <a:xfrm>
          <a:off x="8250205" y="820553"/>
          <a:ext cx="2105900" cy="89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Respiratory</a:t>
          </a:r>
          <a:r>
            <a:rPr lang="en-US" sz="1800" kern="1200" dirty="0"/>
            <a:t>: trachea, apex of the lung</a:t>
          </a:r>
        </a:p>
      </dsp:txBody>
      <dsp:txXfrm>
        <a:off x="8250205" y="820553"/>
        <a:ext cx="2105900" cy="893412"/>
      </dsp:txXfrm>
    </dsp:sp>
    <dsp:sp modelId="{DA540BDB-5456-46B0-954C-43F68C2BBD57}">
      <dsp:nvSpPr>
        <dsp:cNvPr id="0" name=""/>
        <dsp:cNvSpPr/>
      </dsp:nvSpPr>
      <dsp:spPr>
        <a:xfrm>
          <a:off x="49957" y="2578968"/>
          <a:ext cx="893412" cy="89341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CEA74-01F0-43CF-9E0D-594A15CCCAC7}">
      <dsp:nvSpPr>
        <dsp:cNvPr id="0" name=""/>
        <dsp:cNvSpPr/>
      </dsp:nvSpPr>
      <dsp:spPr>
        <a:xfrm>
          <a:off x="237574" y="2766585"/>
          <a:ext cx="518179" cy="5181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60204E-A471-4E88-B613-9D64931255EF}">
      <dsp:nvSpPr>
        <dsp:cNvPr id="0" name=""/>
        <dsp:cNvSpPr/>
      </dsp:nvSpPr>
      <dsp:spPr>
        <a:xfrm>
          <a:off x="1134815" y="2578968"/>
          <a:ext cx="2105900" cy="89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Digestive</a:t>
          </a:r>
          <a:r>
            <a:rPr lang="en-US" sz="1800" kern="1200" dirty="0"/>
            <a:t>: esophagus</a:t>
          </a:r>
        </a:p>
      </dsp:txBody>
      <dsp:txXfrm>
        <a:off x="1134815" y="2578968"/>
        <a:ext cx="2105900" cy="893412"/>
      </dsp:txXfrm>
    </dsp:sp>
    <dsp:sp modelId="{5716BD00-54FE-42EC-BA5A-0E951E70C043}">
      <dsp:nvSpPr>
        <dsp:cNvPr id="0" name=""/>
        <dsp:cNvSpPr/>
      </dsp:nvSpPr>
      <dsp:spPr>
        <a:xfrm>
          <a:off x="3607652" y="2578968"/>
          <a:ext cx="893412" cy="89341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0388A7-306E-491F-AAB1-0B969440736F}">
      <dsp:nvSpPr>
        <dsp:cNvPr id="0" name=""/>
        <dsp:cNvSpPr/>
      </dsp:nvSpPr>
      <dsp:spPr>
        <a:xfrm>
          <a:off x="3795269" y="2766585"/>
          <a:ext cx="518179" cy="5181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ABF631-5A9A-41F7-8216-36DB50790F3A}">
      <dsp:nvSpPr>
        <dsp:cNvPr id="0" name=""/>
        <dsp:cNvSpPr/>
      </dsp:nvSpPr>
      <dsp:spPr>
        <a:xfrm>
          <a:off x="4692510" y="2578968"/>
          <a:ext cx="2105900" cy="89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u="sng" kern="1200" dirty="0">
              <a:solidFill>
                <a:srgbClr val="FF0000"/>
              </a:solidFill>
            </a:rPr>
            <a:t>Lymphatic</a:t>
          </a:r>
          <a:r>
            <a:rPr lang="en-US" sz="1800" kern="1200" dirty="0"/>
            <a:t>: thoracic duct on the left</a:t>
          </a:r>
        </a:p>
      </dsp:txBody>
      <dsp:txXfrm>
        <a:off x="4692510" y="2578968"/>
        <a:ext cx="2105900" cy="893412"/>
      </dsp:txXfrm>
    </dsp:sp>
    <dsp:sp modelId="{9A388ECA-6986-4514-80E5-BFBEB86E37B0}">
      <dsp:nvSpPr>
        <dsp:cNvPr id="0" name=""/>
        <dsp:cNvSpPr/>
      </dsp:nvSpPr>
      <dsp:spPr>
        <a:xfrm>
          <a:off x="7165347" y="2578968"/>
          <a:ext cx="893412" cy="8934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6C8C8-35AD-45AC-BD52-F68079584D99}">
      <dsp:nvSpPr>
        <dsp:cNvPr id="0" name=""/>
        <dsp:cNvSpPr/>
      </dsp:nvSpPr>
      <dsp:spPr>
        <a:xfrm>
          <a:off x="7352964" y="2766585"/>
          <a:ext cx="518179" cy="5181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B336E3-EAE3-433D-BBAC-057F8C2E12F6}">
      <dsp:nvSpPr>
        <dsp:cNvPr id="0" name=""/>
        <dsp:cNvSpPr/>
      </dsp:nvSpPr>
      <dsp:spPr>
        <a:xfrm>
          <a:off x="8250205" y="2578968"/>
          <a:ext cx="2105900" cy="893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Thyroid gland.</a:t>
          </a:r>
        </a:p>
      </dsp:txBody>
      <dsp:txXfrm>
        <a:off x="8250205" y="2578968"/>
        <a:ext cx="2105900" cy="893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66518-379C-4299-BB04-7B5A68115CBA}">
      <dsp:nvSpPr>
        <dsp:cNvPr id="0" name=""/>
        <dsp:cNvSpPr/>
      </dsp:nvSpPr>
      <dsp:spPr>
        <a:xfrm>
          <a:off x="193765" y="387635"/>
          <a:ext cx="1326330" cy="132633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70F4D-7EF1-4CEE-A42E-3C5C0EDAEC54}">
      <dsp:nvSpPr>
        <dsp:cNvPr id="0" name=""/>
        <dsp:cNvSpPr/>
      </dsp:nvSpPr>
      <dsp:spPr>
        <a:xfrm>
          <a:off x="472294" y="666165"/>
          <a:ext cx="769271" cy="7692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0CC4C4-95D6-4A82-A8EA-EF090AA87E02}">
      <dsp:nvSpPr>
        <dsp:cNvPr id="0" name=""/>
        <dsp:cNvSpPr/>
      </dsp:nvSpPr>
      <dsp:spPr>
        <a:xfrm>
          <a:off x="1804309" y="387635"/>
          <a:ext cx="3126350" cy="132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u="sng" kern="1200" dirty="0">
              <a:solidFill>
                <a:srgbClr val="FF0000"/>
              </a:solidFill>
            </a:rPr>
            <a:t>Blood vessels</a:t>
          </a:r>
          <a:r>
            <a:rPr lang="en-US" sz="1800" kern="1200" dirty="0"/>
            <a:t>: </a:t>
          </a:r>
          <a:r>
            <a:rPr lang="en-US" sz="1800" kern="1200" spc="-5" dirty="0">
              <a:latin typeface="Tahoma"/>
              <a:cs typeface="Tahoma"/>
            </a:rPr>
            <a:t>carotid </a:t>
          </a:r>
          <a:r>
            <a:rPr lang="en-US" sz="1800" kern="1200" dirty="0">
              <a:latin typeface="Tahoma"/>
              <a:cs typeface="Tahoma"/>
            </a:rPr>
            <a:t>vessels, internal  jugular</a:t>
          </a:r>
          <a:r>
            <a:rPr lang="en-US" sz="1800" kern="1200" spc="-10" dirty="0">
              <a:latin typeface="Tahoma"/>
              <a:cs typeface="Tahoma"/>
            </a:rPr>
            <a:t> </a:t>
          </a:r>
          <a:r>
            <a:rPr lang="en-US" sz="1800" kern="1200" spc="-5" dirty="0">
              <a:latin typeface="Tahoma"/>
              <a:cs typeface="Tahoma"/>
            </a:rPr>
            <a:t>vein</a:t>
          </a:r>
          <a:endParaRPr lang="en-US" sz="1800" kern="1200" dirty="0"/>
        </a:p>
      </dsp:txBody>
      <dsp:txXfrm>
        <a:off x="1804309" y="387635"/>
        <a:ext cx="3126350" cy="1326330"/>
      </dsp:txXfrm>
    </dsp:sp>
    <dsp:sp modelId="{0E8EE848-D6BA-4E4F-8868-BC4EFE570481}">
      <dsp:nvSpPr>
        <dsp:cNvPr id="0" name=""/>
        <dsp:cNvSpPr/>
      </dsp:nvSpPr>
      <dsp:spPr>
        <a:xfrm>
          <a:off x="5475402" y="387635"/>
          <a:ext cx="1326330" cy="132633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2A0EE-B462-43D9-8FEF-1EF2F5DF1783}">
      <dsp:nvSpPr>
        <dsp:cNvPr id="0" name=""/>
        <dsp:cNvSpPr/>
      </dsp:nvSpPr>
      <dsp:spPr>
        <a:xfrm>
          <a:off x="5753932" y="666165"/>
          <a:ext cx="769271" cy="7692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AB120-D4D6-4E1C-9688-B635692DD09A}">
      <dsp:nvSpPr>
        <dsp:cNvPr id="0" name=""/>
        <dsp:cNvSpPr/>
      </dsp:nvSpPr>
      <dsp:spPr>
        <a:xfrm>
          <a:off x="7085947" y="387635"/>
          <a:ext cx="3126350" cy="132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u="sng" kern="1200" dirty="0" err="1">
              <a:solidFill>
                <a:srgbClr val="FF0000"/>
              </a:solidFill>
            </a:rPr>
            <a:t>Nerves</a:t>
          </a:r>
          <a:r>
            <a:rPr lang="en-US" sz="1800" kern="1200" dirty="0" err="1"/>
            <a:t>:</a:t>
          </a:r>
          <a:r>
            <a:rPr lang="en-US" sz="1800" kern="1200" dirty="0" err="1">
              <a:latin typeface="Tahoma"/>
              <a:cs typeface="Tahoma"/>
            </a:rPr>
            <a:t>vagus</a:t>
          </a:r>
          <a:r>
            <a:rPr lang="en-US" sz="1800" kern="1200" dirty="0">
              <a:latin typeface="Tahoma"/>
              <a:cs typeface="Tahoma"/>
            </a:rPr>
            <a:t>, recurrent laryngeal,  phrenic</a:t>
          </a:r>
          <a:r>
            <a:rPr lang="en-US" sz="1800" kern="1200" spc="-10" dirty="0">
              <a:latin typeface="Tahoma"/>
              <a:cs typeface="Tahoma"/>
            </a:rPr>
            <a:t> </a:t>
          </a:r>
          <a:r>
            <a:rPr lang="en-US" sz="1800" kern="1200" dirty="0">
              <a:latin typeface="Tahoma"/>
              <a:cs typeface="Tahoma"/>
            </a:rPr>
            <a:t>nerve</a:t>
          </a:r>
          <a:endParaRPr lang="en-US" sz="1800" kern="1200" dirty="0"/>
        </a:p>
      </dsp:txBody>
      <dsp:txXfrm>
        <a:off x="7085947" y="387635"/>
        <a:ext cx="3126350" cy="1326330"/>
      </dsp:txXfrm>
    </dsp:sp>
    <dsp:sp modelId="{09B5AFBC-C8F2-4B25-B630-B2EC3AF07F74}">
      <dsp:nvSpPr>
        <dsp:cNvPr id="0" name=""/>
        <dsp:cNvSpPr/>
      </dsp:nvSpPr>
      <dsp:spPr>
        <a:xfrm>
          <a:off x="193765" y="2416072"/>
          <a:ext cx="1326330" cy="132633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2B46C-3B9A-4316-9DC9-2C0B714F7852}">
      <dsp:nvSpPr>
        <dsp:cNvPr id="0" name=""/>
        <dsp:cNvSpPr/>
      </dsp:nvSpPr>
      <dsp:spPr>
        <a:xfrm>
          <a:off x="472294" y="2694602"/>
          <a:ext cx="769271" cy="769271"/>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CD92D8-1682-4BC3-A129-5DC2EFFF71C5}">
      <dsp:nvSpPr>
        <dsp:cNvPr id="0" name=""/>
        <dsp:cNvSpPr/>
      </dsp:nvSpPr>
      <dsp:spPr>
        <a:xfrm>
          <a:off x="1804309" y="2416072"/>
          <a:ext cx="3126350" cy="132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u="sng" kern="1200" dirty="0">
              <a:solidFill>
                <a:srgbClr val="FF0000"/>
              </a:solidFill>
            </a:rPr>
            <a:t>Respiratory</a:t>
          </a:r>
          <a:r>
            <a:rPr lang="en-US" sz="1800" kern="1200" dirty="0"/>
            <a:t>: </a:t>
          </a:r>
          <a:r>
            <a:rPr lang="en-US" sz="1800" kern="1200" spc="-5" dirty="0">
              <a:latin typeface="Tahoma"/>
              <a:cs typeface="Tahoma"/>
            </a:rPr>
            <a:t>Trachea,</a:t>
          </a:r>
          <a:r>
            <a:rPr lang="en-US" sz="1800" kern="1200" spc="-55" dirty="0">
              <a:latin typeface="Tahoma"/>
              <a:cs typeface="Tahoma"/>
            </a:rPr>
            <a:t> </a:t>
          </a:r>
          <a:r>
            <a:rPr lang="en-US" sz="1800" kern="1200" dirty="0">
              <a:latin typeface="Tahoma"/>
              <a:cs typeface="Tahoma"/>
            </a:rPr>
            <a:t>larynx</a:t>
          </a:r>
          <a:endParaRPr lang="en-US" sz="1800" kern="1200" dirty="0"/>
        </a:p>
      </dsp:txBody>
      <dsp:txXfrm>
        <a:off x="1804309" y="2416072"/>
        <a:ext cx="3126350" cy="1326330"/>
      </dsp:txXfrm>
    </dsp:sp>
    <dsp:sp modelId="{DA540BDB-5456-46B0-954C-43F68C2BBD57}">
      <dsp:nvSpPr>
        <dsp:cNvPr id="0" name=""/>
        <dsp:cNvSpPr/>
      </dsp:nvSpPr>
      <dsp:spPr>
        <a:xfrm>
          <a:off x="5475402" y="2416072"/>
          <a:ext cx="1326330" cy="132633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CEA74-01F0-43CF-9E0D-594A15CCCAC7}">
      <dsp:nvSpPr>
        <dsp:cNvPr id="0" name=""/>
        <dsp:cNvSpPr/>
      </dsp:nvSpPr>
      <dsp:spPr>
        <a:xfrm>
          <a:off x="5753932" y="2694602"/>
          <a:ext cx="769271" cy="7692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60204E-A471-4E88-B613-9D64931255EF}">
      <dsp:nvSpPr>
        <dsp:cNvPr id="0" name=""/>
        <dsp:cNvSpPr/>
      </dsp:nvSpPr>
      <dsp:spPr>
        <a:xfrm>
          <a:off x="7085947" y="2416072"/>
          <a:ext cx="3126350" cy="132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u="sng" kern="1200" dirty="0">
              <a:solidFill>
                <a:srgbClr val="FF0000"/>
              </a:solidFill>
            </a:rPr>
            <a:t>Digestive</a:t>
          </a:r>
          <a:r>
            <a:rPr lang="en-US" sz="1800" kern="1200" dirty="0"/>
            <a:t>: </a:t>
          </a:r>
          <a:r>
            <a:rPr lang="en-US" sz="1800" kern="1200" dirty="0">
              <a:latin typeface="Tahoma"/>
              <a:cs typeface="Tahoma"/>
            </a:rPr>
            <a:t>esophagus</a:t>
          </a:r>
          <a:endParaRPr lang="en-US" sz="1800" kern="1200" dirty="0"/>
        </a:p>
      </dsp:txBody>
      <dsp:txXfrm>
        <a:off x="7085947" y="2416072"/>
        <a:ext cx="3126350" cy="1326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30815-7D88-44AA-B09E-C800F4AA4784}">
      <dsp:nvSpPr>
        <dsp:cNvPr id="0" name=""/>
        <dsp:cNvSpPr/>
      </dsp:nvSpPr>
      <dsp:spPr>
        <a:xfrm>
          <a:off x="264008" y="692909"/>
          <a:ext cx="1362585" cy="13625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AEFE3-77D6-4882-9B67-BFD61310C09E}">
      <dsp:nvSpPr>
        <dsp:cNvPr id="0" name=""/>
        <dsp:cNvSpPr/>
      </dsp:nvSpPr>
      <dsp:spPr>
        <a:xfrm>
          <a:off x="550151" y="979052"/>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5A2C5-5654-4C45-BA3B-7196097202C0}">
      <dsp:nvSpPr>
        <dsp:cNvPr id="0" name=""/>
        <dsp:cNvSpPr/>
      </dsp:nvSpPr>
      <dsp:spPr>
        <a:xfrm>
          <a:off x="1918575" y="692909"/>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u="sng" kern="1200">
              <a:solidFill>
                <a:srgbClr val="FF0000"/>
              </a:solidFill>
            </a:rPr>
            <a:t>Blood vessels</a:t>
          </a:r>
          <a:r>
            <a:rPr lang="en-US" sz="1800" b="1" kern="1200">
              <a:solidFill>
                <a:srgbClr val="FF0000"/>
              </a:solidFill>
            </a:rPr>
            <a:t> </a:t>
          </a:r>
          <a:r>
            <a:rPr lang="en-US" sz="1800" b="1" kern="1200"/>
            <a:t>: </a:t>
          </a:r>
          <a:br>
            <a:rPr lang="en-US" sz="1800" b="1" kern="1200"/>
          </a:br>
          <a:r>
            <a:rPr lang="en-US" sz="1800" b="1" kern="1200"/>
            <a:t>carotid vessels, internal  jugular vein</a:t>
          </a:r>
        </a:p>
      </dsp:txBody>
      <dsp:txXfrm>
        <a:off x="1918575" y="692909"/>
        <a:ext cx="3211807" cy="1362585"/>
      </dsp:txXfrm>
    </dsp:sp>
    <dsp:sp modelId="{BE36C555-759E-466A-942D-24FC50D0E071}">
      <dsp:nvSpPr>
        <dsp:cNvPr id="0" name=""/>
        <dsp:cNvSpPr/>
      </dsp:nvSpPr>
      <dsp:spPr>
        <a:xfrm>
          <a:off x="5690016" y="692909"/>
          <a:ext cx="1362585" cy="13625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E205F-22EE-4CF9-AA2F-8AF809F90C58}">
      <dsp:nvSpPr>
        <dsp:cNvPr id="0" name=""/>
        <dsp:cNvSpPr/>
      </dsp:nvSpPr>
      <dsp:spPr>
        <a:xfrm>
          <a:off x="5976159" y="979052"/>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22ED5-183A-4722-A690-50DE3AE02EEA}">
      <dsp:nvSpPr>
        <dsp:cNvPr id="0" name=""/>
        <dsp:cNvSpPr/>
      </dsp:nvSpPr>
      <dsp:spPr>
        <a:xfrm>
          <a:off x="7344584" y="692909"/>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u="sng" kern="1200">
              <a:solidFill>
                <a:srgbClr val="FF0000"/>
              </a:solidFill>
            </a:rPr>
            <a:t>Nerves</a:t>
          </a:r>
          <a:r>
            <a:rPr lang="en-US" sz="1800" b="1" kern="1200"/>
            <a:t>: </a:t>
          </a:r>
          <a:br>
            <a:rPr lang="en-US" sz="1800" b="1" kern="1200"/>
          </a:br>
          <a:r>
            <a:rPr lang="en-US" sz="1800" b="1" kern="1200"/>
            <a:t>cranial nerves VII-XII</a:t>
          </a:r>
        </a:p>
      </dsp:txBody>
      <dsp:txXfrm>
        <a:off x="7344584" y="692909"/>
        <a:ext cx="3211807" cy="1362585"/>
      </dsp:txXfrm>
    </dsp:sp>
    <dsp:sp modelId="{A90AA43A-C9C5-432B-AD08-1A249581C646}">
      <dsp:nvSpPr>
        <dsp:cNvPr id="0" name=""/>
        <dsp:cNvSpPr/>
      </dsp:nvSpPr>
      <dsp:spPr>
        <a:xfrm>
          <a:off x="264008" y="2897504"/>
          <a:ext cx="1362585" cy="13625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041F7-C330-48DB-BC83-ADEB1BF0E001}">
      <dsp:nvSpPr>
        <dsp:cNvPr id="0" name=""/>
        <dsp:cNvSpPr/>
      </dsp:nvSpPr>
      <dsp:spPr>
        <a:xfrm>
          <a:off x="550151" y="3183647"/>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35762-710E-4AFC-AF74-32937DEC4268}">
      <dsp:nvSpPr>
        <dsp:cNvPr id="0" name=""/>
        <dsp:cNvSpPr/>
      </dsp:nvSpPr>
      <dsp:spPr>
        <a:xfrm>
          <a:off x="1918575" y="2897504"/>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u="sng" kern="1200" dirty="0">
              <a:solidFill>
                <a:srgbClr val="FF0000"/>
              </a:solidFill>
            </a:rPr>
            <a:t>Respiratory</a:t>
          </a:r>
          <a:r>
            <a:rPr lang="en-US" sz="2400" b="1" kern="1200" dirty="0">
              <a:solidFill>
                <a:srgbClr val="FF0000"/>
              </a:solidFill>
            </a:rPr>
            <a:t>/</a:t>
          </a:r>
          <a:r>
            <a:rPr lang="en-US" sz="2400" b="1" u="sng" kern="1200" dirty="0">
              <a:solidFill>
                <a:srgbClr val="FF0000"/>
              </a:solidFill>
            </a:rPr>
            <a:t>digestive</a:t>
          </a:r>
          <a:r>
            <a:rPr lang="en-US" sz="2400" b="1" kern="1200" dirty="0"/>
            <a:t>: pharynx </a:t>
          </a:r>
          <a:r>
            <a:rPr lang="en-US" sz="2400" kern="1200" dirty="0">
              <a:latin typeface="Tahoma"/>
              <a:ea typeface="Tahoma"/>
              <a:cs typeface="Tahoma"/>
              <a:sym typeface="Tahoma"/>
            </a:rPr>
            <a:t>mainly the oropharynx</a:t>
          </a:r>
          <a:endParaRPr lang="en-US" sz="2400" b="1" kern="1200" dirty="0"/>
        </a:p>
      </dsp:txBody>
      <dsp:txXfrm>
        <a:off x="1918575" y="2897504"/>
        <a:ext cx="3211807" cy="1362585"/>
      </dsp:txXfrm>
    </dsp:sp>
    <dsp:sp modelId="{F12ED319-19F1-4E31-8877-C01997B345C6}">
      <dsp:nvSpPr>
        <dsp:cNvPr id="0" name=""/>
        <dsp:cNvSpPr/>
      </dsp:nvSpPr>
      <dsp:spPr>
        <a:xfrm>
          <a:off x="5690016" y="2897504"/>
          <a:ext cx="1362585" cy="13625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9D823-04C9-4DEB-BCE7-9BA4A04ADBF4}">
      <dsp:nvSpPr>
        <dsp:cNvPr id="0" name=""/>
        <dsp:cNvSpPr/>
      </dsp:nvSpPr>
      <dsp:spPr>
        <a:xfrm>
          <a:off x="5976159" y="3183647"/>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9605A-5E97-4037-8D15-FAF6C90AEB86}">
      <dsp:nvSpPr>
        <dsp:cNvPr id="0" name=""/>
        <dsp:cNvSpPr/>
      </dsp:nvSpPr>
      <dsp:spPr>
        <a:xfrm>
          <a:off x="7344584" y="2897504"/>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u="sng" kern="1200">
              <a:solidFill>
                <a:srgbClr val="FF0000"/>
              </a:solidFill>
            </a:rPr>
            <a:t>Glands</a:t>
          </a:r>
          <a:r>
            <a:rPr lang="en-US" sz="2400" b="1" kern="1200"/>
            <a:t>:Parotid gland</a:t>
          </a:r>
        </a:p>
      </dsp:txBody>
      <dsp:txXfrm>
        <a:off x="7344584" y="2897504"/>
        <a:ext cx="3211807" cy="1362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734C-6E0E-4DE9-9A15-DC39F11658F7}">
      <dsp:nvSpPr>
        <dsp:cNvPr id="0" name=""/>
        <dsp:cNvSpPr/>
      </dsp:nvSpPr>
      <dsp:spPr>
        <a:xfrm>
          <a:off x="0" y="205624"/>
          <a:ext cx="10744200" cy="14718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Injuries penetrating the platysma are classified according to the anatomical location to:</a:t>
          </a:r>
        </a:p>
      </dsp:txBody>
      <dsp:txXfrm>
        <a:off x="71850" y="277474"/>
        <a:ext cx="10600500" cy="1328160"/>
      </dsp:txXfrm>
    </dsp:sp>
    <dsp:sp modelId="{18CF34D1-891B-45C2-8F29-3B3B924D713B}">
      <dsp:nvSpPr>
        <dsp:cNvPr id="0" name=""/>
        <dsp:cNvSpPr/>
      </dsp:nvSpPr>
      <dsp:spPr>
        <a:xfrm>
          <a:off x="0" y="1677485"/>
          <a:ext cx="10744200"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128"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b="1" u="sng" kern="1200" dirty="0"/>
            <a:t>Posterior triangle injuries</a:t>
          </a:r>
          <a:endParaRPr lang="en-US" sz="2900" kern="1200" dirty="0"/>
        </a:p>
        <a:p>
          <a:pPr marL="285750" lvl="1" indent="-285750" algn="l" defTabSz="1289050">
            <a:lnSpc>
              <a:spcPct val="90000"/>
            </a:lnSpc>
            <a:spcBef>
              <a:spcPct val="0"/>
            </a:spcBef>
            <a:spcAft>
              <a:spcPct val="20000"/>
            </a:spcAft>
            <a:buChar char="•"/>
          </a:pPr>
          <a:r>
            <a:rPr lang="en-US" sz="2900" b="1" u="sng" kern="1200" dirty="0"/>
            <a:t>Anterior triangle injuries  </a:t>
          </a:r>
          <a:br>
            <a:rPr lang="en-US" sz="2900" b="1" u="sng" kern="1200" dirty="0"/>
          </a:br>
          <a:br>
            <a:rPr lang="en-US" sz="2900" b="1" u="sng" kern="1200" dirty="0"/>
          </a:br>
          <a:r>
            <a:rPr lang="en-US" sz="2900" kern="1200" dirty="0"/>
            <a:t>The anterior triangle is subdivided into zone I, zone II and zone III</a:t>
          </a:r>
        </a:p>
      </dsp:txBody>
      <dsp:txXfrm>
        <a:off x="0" y="1677485"/>
        <a:ext cx="10744200" cy="1838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A7B15-3C3A-4005-A334-96F779681A95}">
      <dsp:nvSpPr>
        <dsp:cNvPr id="0" name=""/>
        <dsp:cNvSpPr/>
      </dsp:nvSpPr>
      <dsp:spPr>
        <a:xfrm>
          <a:off x="0" y="463"/>
          <a:ext cx="9872663" cy="10847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817C2-0B80-472B-B950-A1CAB9EE02B2}">
      <dsp:nvSpPr>
        <dsp:cNvPr id="0" name=""/>
        <dsp:cNvSpPr/>
      </dsp:nvSpPr>
      <dsp:spPr>
        <a:xfrm>
          <a:off x="328129" y="244526"/>
          <a:ext cx="596599" cy="596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B0579D-73F1-43D7-9C86-7C919EF1C3B3}">
      <dsp:nvSpPr>
        <dsp:cNvPr id="0" name=""/>
        <dsp:cNvSpPr/>
      </dsp:nvSpPr>
      <dsp:spPr>
        <a:xfrm>
          <a:off x="1252858" y="463"/>
          <a:ext cx="8619804"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Generally these injuries are </a:t>
          </a:r>
          <a:r>
            <a:rPr lang="en-US" sz="2500" i="1" kern="1200"/>
            <a:t>less likely to  involve the major structures</a:t>
          </a:r>
          <a:r>
            <a:rPr lang="en-US" sz="2500" kern="1200"/>
            <a:t>.</a:t>
          </a:r>
        </a:p>
      </dsp:txBody>
      <dsp:txXfrm>
        <a:off x="1252858" y="463"/>
        <a:ext cx="8619804" cy="1084726"/>
      </dsp:txXfrm>
    </dsp:sp>
    <dsp:sp modelId="{5D48C432-5F50-4B77-8813-C7FCB35ACA7A}">
      <dsp:nvSpPr>
        <dsp:cNvPr id="0" name=""/>
        <dsp:cNvSpPr/>
      </dsp:nvSpPr>
      <dsp:spPr>
        <a:xfrm>
          <a:off x="0" y="1356371"/>
          <a:ext cx="9872663" cy="10847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9FAEA-A175-4337-B75E-EAD11E4CA889}">
      <dsp:nvSpPr>
        <dsp:cNvPr id="0" name=""/>
        <dsp:cNvSpPr/>
      </dsp:nvSpPr>
      <dsp:spPr>
        <a:xfrm>
          <a:off x="328129" y="1600434"/>
          <a:ext cx="596599" cy="596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F180E2-9A2C-49C2-9388-8D78150F2624}">
      <dsp:nvSpPr>
        <dsp:cNvPr id="0" name=""/>
        <dsp:cNvSpPr/>
      </dsp:nvSpPr>
      <dsp:spPr>
        <a:xfrm>
          <a:off x="1252858" y="1356371"/>
          <a:ext cx="8619804"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The spinal cord, brachial plexus, and  vertebral arteries may be at risk.</a:t>
          </a:r>
        </a:p>
      </dsp:txBody>
      <dsp:txXfrm>
        <a:off x="1252858" y="1356371"/>
        <a:ext cx="8619804" cy="1084726"/>
      </dsp:txXfrm>
    </dsp:sp>
    <dsp:sp modelId="{AA1D799A-777D-484E-8D5A-CA8790118D20}">
      <dsp:nvSpPr>
        <dsp:cNvPr id="0" name=""/>
        <dsp:cNvSpPr/>
      </dsp:nvSpPr>
      <dsp:spPr>
        <a:xfrm>
          <a:off x="0" y="2712279"/>
          <a:ext cx="9872663" cy="10847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FAB30-6CF4-48A9-8B6C-BC1F9AD15C0E}">
      <dsp:nvSpPr>
        <dsp:cNvPr id="0" name=""/>
        <dsp:cNvSpPr/>
      </dsp:nvSpPr>
      <dsp:spPr>
        <a:xfrm>
          <a:off x="328129" y="2956342"/>
          <a:ext cx="596599" cy="596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8D651E-CC86-46F2-B750-79FB37083414}">
      <dsp:nvSpPr>
        <dsp:cNvPr id="0" name=""/>
        <dsp:cNvSpPr/>
      </dsp:nvSpPr>
      <dsp:spPr>
        <a:xfrm>
          <a:off x="1252858" y="2712279"/>
          <a:ext cx="8619804"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If the injury is very low, the subclavian  vessels or the lung apex could be  involved</a:t>
          </a:r>
        </a:p>
      </dsp:txBody>
      <dsp:txXfrm>
        <a:off x="1252858" y="2712279"/>
        <a:ext cx="8619804" cy="1084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8B1A8-CD62-4534-BEA4-49D24C4191AB}">
      <dsp:nvSpPr>
        <dsp:cNvPr id="0" name=""/>
        <dsp:cNvSpPr/>
      </dsp:nvSpPr>
      <dsp:spPr>
        <a:xfrm>
          <a:off x="0" y="233519"/>
          <a:ext cx="10820400" cy="6715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dirty="0"/>
            <a:t>Breathing</a:t>
          </a:r>
          <a:endParaRPr lang="en-US" sz="2800" kern="1200" dirty="0"/>
        </a:p>
      </dsp:txBody>
      <dsp:txXfrm>
        <a:off x="32784" y="266303"/>
        <a:ext cx="10754832" cy="606012"/>
      </dsp:txXfrm>
    </dsp:sp>
    <dsp:sp modelId="{A72B3B2B-0E80-4612-86D3-E07E8E308048}">
      <dsp:nvSpPr>
        <dsp:cNvPr id="0" name=""/>
        <dsp:cNvSpPr/>
      </dsp:nvSpPr>
      <dsp:spPr>
        <a:xfrm>
          <a:off x="0" y="905100"/>
          <a:ext cx="108204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The apex of the lung may be involved , always do a chest X-Ray to check for a haemo- or  pneumothorax.</a:t>
          </a:r>
        </a:p>
      </dsp:txBody>
      <dsp:txXfrm>
        <a:off x="0" y="905100"/>
        <a:ext cx="10820400" cy="695520"/>
      </dsp:txXfrm>
    </dsp:sp>
    <dsp:sp modelId="{A64B1A31-3F95-4107-9CCB-A84977A5E4EB}">
      <dsp:nvSpPr>
        <dsp:cNvPr id="0" name=""/>
        <dsp:cNvSpPr/>
      </dsp:nvSpPr>
      <dsp:spPr>
        <a:xfrm>
          <a:off x="0" y="1600620"/>
          <a:ext cx="10820400" cy="671580"/>
        </a:xfrm>
        <a:prstGeom prst="round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kern="1200"/>
            <a:t>Circulation</a:t>
          </a:r>
          <a:endParaRPr lang="en-US" sz="2800" kern="1200"/>
        </a:p>
      </dsp:txBody>
      <dsp:txXfrm>
        <a:off x="32784" y="1633404"/>
        <a:ext cx="10754832" cy="606012"/>
      </dsp:txXfrm>
    </dsp:sp>
    <dsp:sp modelId="{D0CF98D8-BF3D-4240-B8C4-36C56BC760A9}">
      <dsp:nvSpPr>
        <dsp:cNvPr id="0" name=""/>
        <dsp:cNvSpPr/>
      </dsp:nvSpPr>
      <dsp:spPr>
        <a:xfrm>
          <a:off x="0" y="2272200"/>
          <a:ext cx="10820400" cy="336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Vascular injuries may present as neurological complications,</a:t>
          </a:r>
        </a:p>
        <a:p>
          <a:pPr marL="228600" lvl="1" indent="-228600" algn="l" defTabSz="977900">
            <a:lnSpc>
              <a:spcPct val="90000"/>
            </a:lnSpc>
            <a:spcBef>
              <a:spcPct val="0"/>
            </a:spcBef>
            <a:spcAft>
              <a:spcPct val="20000"/>
            </a:spcAft>
            <a:buChar char="•"/>
          </a:pPr>
          <a:r>
            <a:rPr lang="en-US" sz="2200" kern="1200"/>
            <a:t>(distribution of the middle cerebral artery may be secondary to a carotid artery injury)</a:t>
          </a:r>
        </a:p>
        <a:p>
          <a:pPr marL="228600" lvl="1" indent="-228600" algn="l" defTabSz="977900">
            <a:lnSpc>
              <a:spcPct val="90000"/>
            </a:lnSpc>
            <a:spcBef>
              <a:spcPct val="0"/>
            </a:spcBef>
            <a:spcAft>
              <a:spcPct val="20000"/>
            </a:spcAft>
            <a:buChar char="•"/>
          </a:pPr>
          <a:r>
            <a:rPr lang="en-US" sz="2200" kern="1200"/>
            <a:t>A high-flow intravenous line should be set up. Intravenous</a:t>
          </a:r>
        </a:p>
        <a:p>
          <a:pPr marL="228600" lvl="1" indent="-228600" algn="l" defTabSz="977900">
            <a:lnSpc>
              <a:spcPct val="90000"/>
            </a:lnSpc>
            <a:spcBef>
              <a:spcPct val="0"/>
            </a:spcBef>
            <a:spcAft>
              <a:spcPct val="20000"/>
            </a:spcAft>
            <a:buChar char="•"/>
          </a:pPr>
          <a:r>
            <a:rPr lang="en-US" sz="2200" kern="1200"/>
            <a:t>lines should be avoided in the arm on the side of the neck  wound.</a:t>
          </a:r>
        </a:p>
        <a:p>
          <a:pPr marL="228600" lvl="1" indent="-228600" algn="l" defTabSz="977900">
            <a:lnSpc>
              <a:spcPct val="90000"/>
            </a:lnSpc>
            <a:spcBef>
              <a:spcPct val="0"/>
            </a:spcBef>
            <a:spcAft>
              <a:spcPct val="20000"/>
            </a:spcAft>
            <a:buChar char="•"/>
          </a:pPr>
          <a:r>
            <a:rPr lang="en-US" sz="2200" kern="1200"/>
            <a:t>Active external bleeding can be controlled by external digital</a:t>
          </a:r>
        </a:p>
        <a:p>
          <a:pPr marL="228600" lvl="1" indent="-228600" algn="l" defTabSz="977900">
            <a:lnSpc>
              <a:spcPct val="90000"/>
            </a:lnSpc>
            <a:spcBef>
              <a:spcPct val="0"/>
            </a:spcBef>
            <a:spcAft>
              <a:spcPct val="20000"/>
            </a:spcAft>
            <a:buChar char="•"/>
          </a:pPr>
          <a:r>
            <a:rPr lang="en-US" sz="2200" kern="1200"/>
            <a:t>pressure or by Foley catheter balloon tamponade that has</a:t>
          </a:r>
        </a:p>
        <a:p>
          <a:pPr marL="228600" lvl="1" indent="-228600" algn="l" defTabSz="977900">
            <a:lnSpc>
              <a:spcPct val="90000"/>
            </a:lnSpc>
            <a:spcBef>
              <a:spcPct val="0"/>
            </a:spcBef>
            <a:spcAft>
              <a:spcPct val="20000"/>
            </a:spcAft>
            <a:buChar char="•"/>
          </a:pPr>
          <a:r>
            <a:rPr lang="en-US" sz="2200" kern="1200"/>
            <a:t>been carefully inserted as deep as possible into the wound.</a:t>
          </a:r>
        </a:p>
        <a:p>
          <a:pPr marL="228600" lvl="1" indent="-228600" algn="l" defTabSz="977900">
            <a:lnSpc>
              <a:spcPct val="90000"/>
            </a:lnSpc>
            <a:spcBef>
              <a:spcPct val="0"/>
            </a:spcBef>
            <a:spcAft>
              <a:spcPct val="20000"/>
            </a:spcAft>
            <a:buChar char="•"/>
          </a:pPr>
          <a:r>
            <a:rPr lang="en-US" sz="2200" kern="1200"/>
            <a:t>This is an emergency measure that provides temporary  control until surgery can be done.</a:t>
          </a:r>
        </a:p>
      </dsp:txBody>
      <dsp:txXfrm>
        <a:off x="0" y="2272200"/>
        <a:ext cx="10820400" cy="33616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EA8DA7B-20D2-4288-BD89-562FC4928704}" type="datetimeFigureOut">
              <a:rPr lang="en-US" smtClean="0"/>
              <a:t>9/14/2024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E5C851F-6730-497C-8109-16F1210FF77E}" type="slidenum">
              <a:rPr lang="en-US" smtClean="0"/>
              <a:t>‹#›</a:t>
            </a:fld>
            <a:endParaRPr lang="en-US"/>
          </a:p>
        </p:txBody>
      </p:sp>
    </p:spTree>
    <p:extLst>
      <p:ext uri="{BB962C8B-B14F-4D97-AF65-F5344CB8AC3E}">
        <p14:creationId xmlns:p14="http://schemas.microsoft.com/office/powerpoint/2010/main" val="332496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C851F-6730-497C-8109-16F1210FF7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44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three structures located in the carotid sheath </a:t>
            </a:r>
            <a:endParaRPr dirty="0"/>
          </a:p>
          <a:p>
            <a:pPr marL="0" lvl="0" indent="0" algn="l" rtl="0">
              <a:lnSpc>
                <a:spcPct val="100000"/>
              </a:lnSpc>
              <a:spcBef>
                <a:spcPts val="0"/>
              </a:spcBef>
              <a:spcAft>
                <a:spcPts val="0"/>
              </a:spcAft>
              <a:buSzPts val="1100"/>
              <a:buNone/>
            </a:pPr>
            <a:r>
              <a:rPr lang="en-US" dirty="0"/>
              <a:t>include the common carotid artery, internal jugular </a:t>
            </a:r>
            <a:endParaRPr dirty="0"/>
          </a:p>
          <a:p>
            <a:pPr marL="0" lvl="0" indent="0" algn="l" rtl="0">
              <a:lnSpc>
                <a:spcPct val="100000"/>
              </a:lnSpc>
              <a:spcBef>
                <a:spcPts val="0"/>
              </a:spcBef>
              <a:spcAft>
                <a:spcPts val="0"/>
              </a:spcAft>
              <a:buSzPts val="1100"/>
              <a:buNone/>
            </a:pPr>
            <a:r>
              <a:rPr lang="en-US" dirty="0"/>
              <a:t>vein, and </a:t>
            </a:r>
            <a:r>
              <a:rPr lang="en-US" b="1" dirty="0" err="1"/>
              <a:t>vagus</a:t>
            </a:r>
            <a:r>
              <a:rPr lang="en-US" b="1" dirty="0"/>
              <a:t> </a:t>
            </a:r>
            <a:r>
              <a:rPr lang="en-US" dirty="0"/>
              <a:t>nerve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hard signs means immidiate intervention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even if there </a:t>
            </a:r>
            <a:r>
              <a:rPr lang="en-US" b="1"/>
              <a:t>was no hard signs, injury to critical structures needs to be ruled out</a:t>
            </a:r>
            <a:r>
              <a:rPr lang="en-US"/>
              <a:t>. While evaluating the wound is essen_x0002_tial, it is critical not to probe the injury as this could dislodge </a:t>
            </a:r>
            <a:endParaRPr/>
          </a:p>
          <a:p>
            <a:pPr marL="0" lvl="0" indent="0" algn="l" rtl="0">
              <a:lnSpc>
                <a:spcPct val="100000"/>
              </a:lnSpc>
              <a:spcBef>
                <a:spcPts val="0"/>
              </a:spcBef>
              <a:spcAft>
                <a:spcPts val="0"/>
              </a:spcAft>
              <a:buSzPts val="1100"/>
              <a:buNone/>
            </a:pPr>
            <a:r>
              <a:rPr lang="en-US"/>
              <a:t>a clot.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6" name="Google Shape;80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C851F-6730-497C-8109-16F1210FF77E}" type="slidenum">
              <a:rPr lang="en-US" smtClean="0"/>
              <a:t>20</a:t>
            </a:fld>
            <a:endParaRPr lang="en-US"/>
          </a:p>
        </p:txBody>
      </p:sp>
    </p:spTree>
    <p:extLst>
      <p:ext uri="{BB962C8B-B14F-4D97-AF65-F5344CB8AC3E}">
        <p14:creationId xmlns:p14="http://schemas.microsoft.com/office/powerpoint/2010/main" val="267317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41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043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26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42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3477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362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01689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94673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97125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22437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0119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1934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94773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10462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21154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7257600" y="2356800"/>
            <a:ext cx="3974400" cy="238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a:latin typeface="Pompiere"/>
                <a:ea typeface="Pompiere"/>
                <a:cs typeface="Pompiere"/>
                <a:sym typeface="Pompiere"/>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7" name="Google Shape;17;p30"/>
          <p:cNvSpPr/>
          <p:nvPr/>
        </p:nvSpPr>
        <p:spPr>
          <a:xfrm flipH="1">
            <a:off x="-19453" y="-239105"/>
            <a:ext cx="6700192" cy="7115996"/>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63050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31"/>
          <p:cNvSpPr txBox="1">
            <a:spLocks noGrp="1"/>
          </p:cNvSpPr>
          <p:nvPr>
            <p:ph type="body" idx="1"/>
          </p:nvPr>
        </p:nvSpPr>
        <p:spPr>
          <a:xfrm>
            <a:off x="960000" y="1147200"/>
            <a:ext cx="7832800" cy="4987200"/>
          </a:xfrm>
          <a:prstGeom prst="rect">
            <a:avLst/>
          </a:prstGeom>
          <a:noFill/>
          <a:ln>
            <a:noFill/>
          </a:ln>
        </p:spPr>
        <p:txBody>
          <a:bodyPr spcFirstLastPara="1" wrap="square" lIns="91425" tIns="91425" rIns="91425" bIns="91425" anchor="b" anchorCtr="0">
            <a:noAutofit/>
          </a:bodyPr>
          <a:lstStyle>
            <a:lvl1pPr marL="609585" lvl="0" indent="-389457" algn="l">
              <a:lnSpc>
                <a:spcPct val="200000"/>
              </a:lnSpc>
              <a:spcBef>
                <a:spcPts val="0"/>
              </a:spcBef>
              <a:spcAft>
                <a:spcPts val="0"/>
              </a:spcAft>
              <a:buSzPts val="1000"/>
              <a:buFont typeface="Pompiere"/>
              <a:buChar char="●"/>
              <a:defRPr sz="1600"/>
            </a:lvl1pPr>
            <a:lvl2pPr marL="1219170" lvl="1" indent="-389457" algn="l">
              <a:lnSpc>
                <a:spcPct val="115000"/>
              </a:lnSpc>
              <a:spcBef>
                <a:spcPts val="2133"/>
              </a:spcBef>
              <a:spcAft>
                <a:spcPts val="0"/>
              </a:spcAft>
              <a:buClr>
                <a:srgbClr val="434343"/>
              </a:buClr>
              <a:buSzPts val="1000"/>
              <a:buFont typeface="Roboto Condensed Light"/>
              <a:buChar char="○"/>
              <a:defRPr sz="1333"/>
            </a:lvl2pPr>
            <a:lvl3pPr marL="1828754" lvl="2" indent="-389457" algn="l">
              <a:lnSpc>
                <a:spcPct val="115000"/>
              </a:lnSpc>
              <a:spcBef>
                <a:spcPts val="2133"/>
              </a:spcBef>
              <a:spcAft>
                <a:spcPts val="0"/>
              </a:spcAft>
              <a:buClr>
                <a:srgbClr val="434343"/>
              </a:buClr>
              <a:buSzPts val="1000"/>
              <a:buFont typeface="Roboto Condensed Light"/>
              <a:buChar char="■"/>
              <a:defRPr sz="1333"/>
            </a:lvl3pPr>
            <a:lvl4pPr marL="2438339" lvl="3" indent="-389457" algn="l">
              <a:lnSpc>
                <a:spcPct val="115000"/>
              </a:lnSpc>
              <a:spcBef>
                <a:spcPts val="2133"/>
              </a:spcBef>
              <a:spcAft>
                <a:spcPts val="0"/>
              </a:spcAft>
              <a:buClr>
                <a:srgbClr val="434343"/>
              </a:buClr>
              <a:buSzPts val="1000"/>
              <a:buFont typeface="Roboto Condensed Light"/>
              <a:buChar char="●"/>
              <a:defRPr sz="1333"/>
            </a:lvl4pPr>
            <a:lvl5pPr marL="3047924" lvl="4" indent="-389457" algn="l">
              <a:lnSpc>
                <a:spcPct val="115000"/>
              </a:lnSpc>
              <a:spcBef>
                <a:spcPts val="2133"/>
              </a:spcBef>
              <a:spcAft>
                <a:spcPts val="0"/>
              </a:spcAft>
              <a:buClr>
                <a:srgbClr val="434343"/>
              </a:buClr>
              <a:buSzPts val="1000"/>
              <a:buFont typeface="Roboto Condensed Light"/>
              <a:buChar char="○"/>
              <a:defRPr sz="1333"/>
            </a:lvl5pPr>
            <a:lvl6pPr marL="3657509" lvl="5" indent="-389457" algn="l">
              <a:lnSpc>
                <a:spcPct val="115000"/>
              </a:lnSpc>
              <a:spcBef>
                <a:spcPts val="2133"/>
              </a:spcBef>
              <a:spcAft>
                <a:spcPts val="0"/>
              </a:spcAft>
              <a:buClr>
                <a:srgbClr val="434343"/>
              </a:buClr>
              <a:buSzPts val="1000"/>
              <a:buFont typeface="Roboto Condensed Light"/>
              <a:buChar char="■"/>
              <a:defRPr sz="1333"/>
            </a:lvl6pPr>
            <a:lvl7pPr marL="4267093" lvl="6" indent="-389457" algn="l">
              <a:lnSpc>
                <a:spcPct val="115000"/>
              </a:lnSpc>
              <a:spcBef>
                <a:spcPts val="2133"/>
              </a:spcBef>
              <a:spcAft>
                <a:spcPts val="0"/>
              </a:spcAft>
              <a:buClr>
                <a:srgbClr val="434343"/>
              </a:buClr>
              <a:buSzPts val="1000"/>
              <a:buFont typeface="Roboto Condensed Light"/>
              <a:buChar char="●"/>
              <a:defRPr sz="1333"/>
            </a:lvl7pPr>
            <a:lvl8pPr marL="4876678" lvl="7" indent="-389457" algn="l">
              <a:lnSpc>
                <a:spcPct val="115000"/>
              </a:lnSpc>
              <a:spcBef>
                <a:spcPts val="2133"/>
              </a:spcBef>
              <a:spcAft>
                <a:spcPts val="0"/>
              </a:spcAft>
              <a:buClr>
                <a:srgbClr val="434343"/>
              </a:buClr>
              <a:buSzPts val="1000"/>
              <a:buFont typeface="Roboto Condensed Light"/>
              <a:buChar char="○"/>
              <a:defRPr sz="1333"/>
            </a:lvl8pPr>
            <a:lvl9pPr marL="5486263" lvl="8" indent="-389457" algn="l">
              <a:lnSpc>
                <a:spcPct val="115000"/>
              </a:lnSpc>
              <a:spcBef>
                <a:spcPts val="2133"/>
              </a:spcBef>
              <a:spcAft>
                <a:spcPts val="2133"/>
              </a:spcAft>
              <a:buClr>
                <a:srgbClr val="434343"/>
              </a:buClr>
              <a:buSzPts val="1000"/>
              <a:buFont typeface="Roboto Condensed Light"/>
              <a:buChar char="■"/>
              <a:defRPr sz="1333"/>
            </a:lvl9pPr>
          </a:lstStyle>
          <a:p>
            <a:endParaRPr/>
          </a:p>
        </p:txBody>
      </p:sp>
      <p:sp>
        <p:nvSpPr>
          <p:cNvPr id="20" name="Google Shape;20;p31"/>
          <p:cNvSpPr txBox="1">
            <a:spLocks noGrp="1"/>
          </p:cNvSpPr>
          <p:nvPr>
            <p:ph type="title"/>
          </p:nvPr>
        </p:nvSpPr>
        <p:spPr>
          <a:xfrm>
            <a:off x="960000" y="720000"/>
            <a:ext cx="10272000" cy="42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21" name="Google Shape;21;p31"/>
          <p:cNvSpPr/>
          <p:nvPr/>
        </p:nvSpPr>
        <p:spPr>
          <a:xfrm>
            <a:off x="7518702" y="3316100"/>
            <a:ext cx="4678029" cy="3547656"/>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86674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ve columns">
  <p:cSld name="Five columns">
    <p:spTree>
      <p:nvGrpSpPr>
        <p:cNvPr id="1" name="Shape 34"/>
        <p:cNvGrpSpPr/>
        <p:nvPr/>
      </p:nvGrpSpPr>
      <p:grpSpPr>
        <a:xfrm>
          <a:off x="0" y="0"/>
          <a:ext cx="0" cy="0"/>
          <a:chOff x="0" y="0"/>
          <a:chExt cx="0" cy="0"/>
        </a:xfrm>
      </p:grpSpPr>
      <p:sp>
        <p:nvSpPr>
          <p:cNvPr id="35" name="Google Shape;35;p33"/>
          <p:cNvSpPr/>
          <p:nvPr/>
        </p:nvSpPr>
        <p:spPr>
          <a:xfrm>
            <a:off x="47" y="165"/>
            <a:ext cx="3261664" cy="2008552"/>
          </a:xfrm>
          <a:custGeom>
            <a:avLst/>
            <a:gdLst/>
            <a:ahLst/>
            <a:cxnLst/>
            <a:rect l="l" t="t" r="r" b="b"/>
            <a:pathLst>
              <a:path w="76326" h="47002" extrusionOk="0">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E3FFD5"/>
              </a:gs>
              <a:gs pos="100000">
                <a:srgbClr val="90EBBA"/>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33"/>
          <p:cNvSpPr/>
          <p:nvPr/>
        </p:nvSpPr>
        <p:spPr>
          <a:xfrm>
            <a:off x="10158317" y="166"/>
            <a:ext cx="2033551" cy="3203804"/>
          </a:xfrm>
          <a:custGeom>
            <a:avLst/>
            <a:gdLst/>
            <a:ahLst/>
            <a:cxnLst/>
            <a:rect l="l" t="t" r="r" b="b"/>
            <a:pathLst>
              <a:path w="47587" h="74972" extrusionOk="0">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33"/>
          <p:cNvSpPr txBox="1">
            <a:spLocks noGrp="1"/>
          </p:cNvSpPr>
          <p:nvPr>
            <p:ph type="title"/>
          </p:nvPr>
        </p:nvSpPr>
        <p:spPr>
          <a:xfrm>
            <a:off x="960000" y="720000"/>
            <a:ext cx="10272000" cy="42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38" name="Google Shape;38;p33"/>
          <p:cNvSpPr txBox="1">
            <a:spLocks noGrp="1"/>
          </p:cNvSpPr>
          <p:nvPr>
            <p:ph type="subTitle" idx="1"/>
          </p:nvPr>
        </p:nvSpPr>
        <p:spPr>
          <a:xfrm>
            <a:off x="4275567" y="2278400"/>
            <a:ext cx="1856400" cy="278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667">
                <a:latin typeface="Pompiere"/>
                <a:ea typeface="Pompiere"/>
                <a:cs typeface="Pompiere"/>
                <a:sym typeface="Pompiere"/>
              </a:defRPr>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
        <p:nvSpPr>
          <p:cNvPr id="39" name="Google Shape;39;p33"/>
          <p:cNvSpPr txBox="1">
            <a:spLocks noGrp="1"/>
          </p:cNvSpPr>
          <p:nvPr>
            <p:ph type="subTitle" idx="2"/>
          </p:nvPr>
        </p:nvSpPr>
        <p:spPr>
          <a:xfrm>
            <a:off x="4275567" y="2584300"/>
            <a:ext cx="1856400" cy="11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467"/>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0" name="Google Shape;40;p33"/>
          <p:cNvSpPr txBox="1">
            <a:spLocks noGrp="1"/>
          </p:cNvSpPr>
          <p:nvPr>
            <p:ph type="subTitle" idx="3"/>
          </p:nvPr>
        </p:nvSpPr>
        <p:spPr>
          <a:xfrm>
            <a:off x="7652624" y="2278400"/>
            <a:ext cx="1856400" cy="278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667">
                <a:latin typeface="Pompiere"/>
                <a:ea typeface="Pompiere"/>
                <a:cs typeface="Pompiere"/>
                <a:sym typeface="Pompiere"/>
              </a:defRPr>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
        <p:nvSpPr>
          <p:cNvPr id="41" name="Google Shape;41;p33"/>
          <p:cNvSpPr txBox="1">
            <a:spLocks noGrp="1"/>
          </p:cNvSpPr>
          <p:nvPr>
            <p:ph type="subTitle" idx="4"/>
          </p:nvPr>
        </p:nvSpPr>
        <p:spPr>
          <a:xfrm>
            <a:off x="7652633" y="2584400"/>
            <a:ext cx="1856400" cy="11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467"/>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2" name="Google Shape;42;p33"/>
          <p:cNvSpPr txBox="1">
            <a:spLocks noGrp="1"/>
          </p:cNvSpPr>
          <p:nvPr>
            <p:ph type="subTitle" idx="5"/>
          </p:nvPr>
        </p:nvSpPr>
        <p:spPr>
          <a:xfrm>
            <a:off x="9172116" y="4573400"/>
            <a:ext cx="1856400" cy="278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667">
                <a:latin typeface="Pompiere"/>
                <a:ea typeface="Pompiere"/>
                <a:cs typeface="Pompiere"/>
                <a:sym typeface="Pompiere"/>
              </a:defRPr>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
        <p:nvSpPr>
          <p:cNvPr id="43" name="Google Shape;43;p33"/>
          <p:cNvSpPr txBox="1">
            <a:spLocks noGrp="1"/>
          </p:cNvSpPr>
          <p:nvPr>
            <p:ph type="subTitle" idx="6"/>
          </p:nvPr>
        </p:nvSpPr>
        <p:spPr>
          <a:xfrm>
            <a:off x="9172101" y="4879433"/>
            <a:ext cx="1856400" cy="11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467"/>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4" name="Google Shape;44;p33"/>
          <p:cNvSpPr txBox="1">
            <a:spLocks noGrp="1"/>
          </p:cNvSpPr>
          <p:nvPr>
            <p:ph type="subTitle" idx="7"/>
          </p:nvPr>
        </p:nvSpPr>
        <p:spPr>
          <a:xfrm>
            <a:off x="5963408" y="4573400"/>
            <a:ext cx="1856400" cy="278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667">
                <a:latin typeface="Pompiere"/>
                <a:ea typeface="Pompiere"/>
                <a:cs typeface="Pompiere"/>
                <a:sym typeface="Pompiere"/>
              </a:defRPr>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
        <p:nvSpPr>
          <p:cNvPr id="45" name="Google Shape;45;p33"/>
          <p:cNvSpPr txBox="1">
            <a:spLocks noGrp="1"/>
          </p:cNvSpPr>
          <p:nvPr>
            <p:ph type="subTitle" idx="8"/>
          </p:nvPr>
        </p:nvSpPr>
        <p:spPr>
          <a:xfrm>
            <a:off x="5963403" y="4879433"/>
            <a:ext cx="1856400" cy="11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467"/>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6" name="Google Shape;46;p33"/>
          <p:cNvSpPr txBox="1">
            <a:spLocks noGrp="1"/>
          </p:cNvSpPr>
          <p:nvPr>
            <p:ph type="subTitle" idx="9"/>
          </p:nvPr>
        </p:nvSpPr>
        <p:spPr>
          <a:xfrm>
            <a:off x="2756096" y="4573400"/>
            <a:ext cx="1856400" cy="278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667">
                <a:latin typeface="Pompiere"/>
                <a:ea typeface="Pompiere"/>
                <a:cs typeface="Pompiere"/>
                <a:sym typeface="Pompiere"/>
              </a:defRPr>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
        <p:nvSpPr>
          <p:cNvPr id="47" name="Google Shape;47;p33"/>
          <p:cNvSpPr txBox="1">
            <a:spLocks noGrp="1"/>
          </p:cNvSpPr>
          <p:nvPr>
            <p:ph type="subTitle" idx="13"/>
          </p:nvPr>
        </p:nvSpPr>
        <p:spPr>
          <a:xfrm>
            <a:off x="2756100" y="4879433"/>
            <a:ext cx="1856400" cy="11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467"/>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8" name="Google Shape;48;p33"/>
          <p:cNvSpPr txBox="1">
            <a:spLocks noGrp="1"/>
          </p:cNvSpPr>
          <p:nvPr>
            <p:ph type="title" idx="14"/>
          </p:nvPr>
        </p:nvSpPr>
        <p:spPr>
          <a:xfrm>
            <a:off x="2683100" y="2671233"/>
            <a:ext cx="1428800" cy="4684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49" name="Google Shape;49;p33"/>
          <p:cNvSpPr txBox="1">
            <a:spLocks noGrp="1"/>
          </p:cNvSpPr>
          <p:nvPr>
            <p:ph type="title" idx="15"/>
          </p:nvPr>
        </p:nvSpPr>
        <p:spPr>
          <a:xfrm>
            <a:off x="6060165" y="2671233"/>
            <a:ext cx="1428800" cy="4684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50" name="Google Shape;50;p33"/>
          <p:cNvSpPr txBox="1">
            <a:spLocks noGrp="1"/>
          </p:cNvSpPr>
          <p:nvPr>
            <p:ph type="title" idx="16"/>
          </p:nvPr>
        </p:nvSpPr>
        <p:spPr>
          <a:xfrm>
            <a:off x="7579635" y="4966233"/>
            <a:ext cx="1428800" cy="4684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51" name="Google Shape;51;p33"/>
          <p:cNvSpPr txBox="1">
            <a:spLocks noGrp="1"/>
          </p:cNvSpPr>
          <p:nvPr>
            <p:ph type="title" idx="17"/>
          </p:nvPr>
        </p:nvSpPr>
        <p:spPr>
          <a:xfrm>
            <a:off x="4370933" y="4966233"/>
            <a:ext cx="1428800" cy="4684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52" name="Google Shape;52;p33"/>
          <p:cNvSpPr txBox="1">
            <a:spLocks noGrp="1"/>
          </p:cNvSpPr>
          <p:nvPr>
            <p:ph type="title" idx="18"/>
          </p:nvPr>
        </p:nvSpPr>
        <p:spPr>
          <a:xfrm>
            <a:off x="1163500" y="4966233"/>
            <a:ext cx="1428800" cy="4684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3500"/>
              <a:buNone/>
              <a:defRPr>
                <a:solidFill>
                  <a:srgbClr val="FFFFFF"/>
                </a:solidFill>
                <a:latin typeface="Pompiere"/>
                <a:ea typeface="Pompiere"/>
                <a:cs typeface="Pompiere"/>
                <a:sym typeface="Pompier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extLst>
      <p:ext uri="{BB962C8B-B14F-4D97-AF65-F5344CB8AC3E}">
        <p14:creationId xmlns:p14="http://schemas.microsoft.com/office/powerpoint/2010/main" val="190535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2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2144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24128" y="2967788"/>
            <a:ext cx="4754880" cy="334157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ar-SA"/>
              <a:t>انقر لتحرير أنماط نص الشكل الرئيسي</a:t>
            </a:r>
          </a:p>
        </p:txBody>
      </p:sp>
      <p:sp>
        <p:nvSpPr>
          <p:cNvPr id="6" name="Content Placeholder 5"/>
          <p:cNvSpPr>
            <a:spLocks noGrp="1"/>
          </p:cNvSpPr>
          <p:nvPr>
            <p:ph sz="quarter" idx="4"/>
          </p:nvPr>
        </p:nvSpPr>
        <p:spPr>
          <a:xfrm>
            <a:off x="5990888" y="2967788"/>
            <a:ext cx="4754880" cy="334157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802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659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529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1758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31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t>9/14/2024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111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D8BD707-D9CF-40AE-B4C6-C98DA3205C09}" type="datetimeFigureOut">
              <a:rPr lang="en-US" smtClean="0"/>
              <a:t>9/14/2024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91559865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bin"/><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bin"/><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bin"/><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The radiologic figure of a skeleton">
            <a:extLst>
              <a:ext uri="{FF2B5EF4-FFF2-40B4-BE49-F238E27FC236}">
                <a16:creationId xmlns:a16="http://schemas.microsoft.com/office/drawing/2014/main" id="{10FF0662-A5E8-2811-C53A-6FC23E88D26B}"/>
              </a:ext>
            </a:extLst>
          </p:cNvPr>
          <p:cNvPicPr>
            <a:picLocks noChangeAspect="1"/>
          </p:cNvPicPr>
          <p:nvPr/>
        </p:nvPicPr>
        <p:blipFill>
          <a:blip r:embed="rId3">
            <a:alphaModFix amt="45000"/>
          </a:blip>
          <a:srcRect t="14254" r="-1" b="818"/>
          <a:stretch/>
        </p:blipFill>
        <p:spPr>
          <a:xfrm>
            <a:off x="20" y="-1"/>
            <a:ext cx="12188932" cy="6858000"/>
          </a:xfrm>
          <a:prstGeom prst="rect">
            <a:avLst/>
          </a:prstGeom>
        </p:spPr>
      </p:pic>
      <p:sp>
        <p:nvSpPr>
          <p:cNvPr id="2" name="Title 1"/>
          <p:cNvSpPr>
            <a:spLocks noGrp="1"/>
          </p:cNvSpPr>
          <p:nvPr>
            <p:ph type="ctrTitle"/>
          </p:nvPr>
        </p:nvSpPr>
        <p:spPr>
          <a:xfrm>
            <a:off x="643467" y="643467"/>
            <a:ext cx="7164674" cy="5571066"/>
          </a:xfrm>
        </p:spPr>
        <p:txBody>
          <a:bodyPr>
            <a:normAutofit/>
          </a:bodyPr>
          <a:lstStyle/>
          <a:p>
            <a:pPr algn="ctr"/>
            <a:r>
              <a:rPr lang="en-US" sz="8000" b="1" dirty="0">
                <a:solidFill>
                  <a:schemeClr val="tx1"/>
                </a:solidFill>
              </a:rPr>
              <a:t>Neck Injury </a:t>
            </a:r>
            <a:br>
              <a:rPr lang="en-US" sz="6600" dirty="0">
                <a:solidFill>
                  <a:schemeClr val="tx1"/>
                </a:solidFill>
              </a:rPr>
            </a:br>
            <a:r>
              <a:rPr lang="en-US" sz="6000" dirty="0">
                <a:solidFill>
                  <a:schemeClr val="tx1"/>
                </a:solidFill>
              </a:rPr>
              <a:t>Supervised by</a:t>
            </a:r>
            <a:br>
              <a:rPr lang="en-US" sz="6000" dirty="0">
                <a:solidFill>
                  <a:schemeClr val="tx1"/>
                </a:solidFill>
              </a:rPr>
            </a:br>
            <a:r>
              <a:rPr lang="en-US" sz="6000" dirty="0">
                <a:solidFill>
                  <a:schemeClr val="tx1"/>
                </a:solidFill>
              </a:rPr>
              <a:t> Dr. </a:t>
            </a:r>
            <a:r>
              <a:rPr lang="en-US" sz="6000" dirty="0" err="1">
                <a:solidFill>
                  <a:schemeClr val="tx1"/>
                </a:solidFill>
              </a:rPr>
              <a:t>mohammad</a:t>
            </a:r>
            <a:r>
              <a:rPr lang="en-US" sz="6000" dirty="0">
                <a:solidFill>
                  <a:schemeClr val="tx1"/>
                </a:solidFill>
              </a:rPr>
              <a:t> </a:t>
            </a:r>
            <a:r>
              <a:rPr lang="en-US" sz="6000" dirty="0" err="1">
                <a:solidFill>
                  <a:schemeClr val="tx1"/>
                </a:solidFill>
              </a:rPr>
              <a:t>asem</a:t>
            </a:r>
            <a:r>
              <a:rPr lang="en-US" sz="6000" dirty="0">
                <a:solidFill>
                  <a:schemeClr val="tx1"/>
                </a:solidFill>
              </a:rPr>
              <a:t> </a:t>
            </a:r>
            <a:br>
              <a:rPr lang="en-US" sz="6600" b="1" dirty="0">
                <a:solidFill>
                  <a:schemeClr val="tx1"/>
                </a:solidFill>
              </a:rPr>
            </a:br>
            <a:endParaRPr lang="en-US" sz="6600" dirty="0">
              <a:solidFill>
                <a:schemeClr val="tx1"/>
              </a:solidFill>
            </a:endParaRPr>
          </a:p>
        </p:txBody>
      </p:sp>
      <p:sp>
        <p:nvSpPr>
          <p:cNvPr id="3" name="Subtitle 2"/>
          <p:cNvSpPr>
            <a:spLocks noGrp="1"/>
          </p:cNvSpPr>
          <p:nvPr>
            <p:ph type="subTitle" idx="1"/>
          </p:nvPr>
        </p:nvSpPr>
        <p:spPr>
          <a:xfrm>
            <a:off x="8451607" y="643467"/>
            <a:ext cx="3435581" cy="5571066"/>
          </a:xfrm>
        </p:spPr>
        <p:txBody>
          <a:bodyPr>
            <a:normAutofit/>
          </a:bodyPr>
          <a:lstStyle/>
          <a:p>
            <a:r>
              <a:rPr lang="en-US" sz="3200" b="1" u="sng" dirty="0">
                <a:solidFill>
                  <a:schemeClr val="tx1"/>
                </a:solidFill>
              </a:rPr>
              <a:t>Presented by</a:t>
            </a:r>
            <a:r>
              <a:rPr lang="en-US" sz="3200" b="1" dirty="0">
                <a:solidFill>
                  <a:schemeClr val="tx1"/>
                </a:solidFill>
              </a:rPr>
              <a:t>: </a:t>
            </a:r>
          </a:p>
          <a:p>
            <a:endParaRPr lang="en-US" sz="3200" b="1" dirty="0">
              <a:solidFill>
                <a:schemeClr val="tx1"/>
              </a:solidFill>
            </a:endParaRPr>
          </a:p>
          <a:p>
            <a:r>
              <a:rPr lang="en-US" sz="3200" b="1" dirty="0">
                <a:solidFill>
                  <a:schemeClr val="tx1"/>
                </a:solidFill>
              </a:rPr>
              <a:t>Sondos </a:t>
            </a:r>
            <a:r>
              <a:rPr lang="en-US" sz="3200" b="1" dirty="0" err="1">
                <a:solidFill>
                  <a:schemeClr val="tx1"/>
                </a:solidFill>
              </a:rPr>
              <a:t>Qatawneh</a:t>
            </a:r>
            <a:endParaRPr lang="en-US" sz="3200" b="1" dirty="0">
              <a:solidFill>
                <a:schemeClr val="tx1"/>
              </a:solidFill>
            </a:endParaRPr>
          </a:p>
          <a:p>
            <a:r>
              <a:rPr lang="en-US" sz="3200" b="1" dirty="0">
                <a:solidFill>
                  <a:schemeClr val="tx1"/>
                </a:solidFill>
              </a:rPr>
              <a:t>Lara Abu Alhaj</a:t>
            </a:r>
          </a:p>
          <a:p>
            <a:r>
              <a:rPr lang="en-US" sz="3200" b="1" dirty="0" err="1">
                <a:solidFill>
                  <a:schemeClr val="tx1"/>
                </a:solidFill>
              </a:rPr>
              <a:t>Reziq</a:t>
            </a:r>
            <a:r>
              <a:rPr lang="en-US" sz="3200" b="1" dirty="0">
                <a:solidFill>
                  <a:schemeClr val="tx1"/>
                </a:solidFill>
              </a:rPr>
              <a:t> </a:t>
            </a:r>
            <a:r>
              <a:rPr lang="en-US" sz="3200" b="1" dirty="0" err="1">
                <a:solidFill>
                  <a:schemeClr val="tx1"/>
                </a:solidFill>
              </a:rPr>
              <a:t>Maaytah</a:t>
            </a:r>
            <a:endParaRPr lang="en-US" sz="3200" b="1" dirty="0">
              <a:solidFill>
                <a:schemeClr val="tx1"/>
              </a:solidFill>
            </a:endParaRPr>
          </a:p>
          <a:p>
            <a:r>
              <a:rPr lang="en-US" sz="3200" b="1" dirty="0">
                <a:solidFill>
                  <a:schemeClr val="tx1"/>
                </a:solidFill>
              </a:rPr>
              <a:t>Adli </a:t>
            </a:r>
            <a:r>
              <a:rPr lang="en-US" sz="3200" b="1" dirty="0" err="1">
                <a:solidFill>
                  <a:schemeClr val="tx1"/>
                </a:solidFill>
              </a:rPr>
              <a:t>Qatawneh</a:t>
            </a:r>
            <a:endParaRPr lang="en-US" sz="3200" b="1" dirty="0">
              <a:solidFill>
                <a:schemeClr val="tx1"/>
              </a:solidFill>
            </a:endParaRPr>
          </a:p>
        </p:txBody>
      </p:sp>
      <p:cxnSp>
        <p:nvCxnSpPr>
          <p:cNvPr id="11" name="Straight Connector 10">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1750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DAF4C44-C3B3-4BE9-B858-3F83253B5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B914FCD7-4475-4DE4-BCF9-F3032ECA5C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90A1E90-3420-4E7F-8D18-A985859EC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8" name="Straight Connector 17">
            <a:extLst>
              <a:ext uri="{FF2B5EF4-FFF2-40B4-BE49-F238E27FC236}">
                <a16:creationId xmlns:a16="http://schemas.microsoft.com/office/drawing/2014/main" id="{5A2EF18F-64E2-4A61-9F14-EF81380575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38400" y="5323114"/>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bject 3"/>
          <p:cNvSpPr txBox="1">
            <a:spLocks noGrp="1"/>
          </p:cNvSpPr>
          <p:nvPr>
            <p:ph type="title"/>
          </p:nvPr>
        </p:nvSpPr>
        <p:spPr>
          <a:xfrm>
            <a:off x="1109980" y="3895344"/>
            <a:ext cx="9966960" cy="1490472"/>
          </a:xfrm>
          <a:prstGeom prst="rect">
            <a:avLst/>
          </a:prstGeom>
        </p:spPr>
        <p:txBody>
          <a:bodyPr vert="horz" lIns="91440" tIns="45720" rIns="91440" bIns="45720" rtlCol="0" anchor="b">
            <a:normAutofit/>
          </a:bodyPr>
          <a:lstStyle/>
          <a:p>
            <a:pPr marL="12700"/>
            <a:r>
              <a:rPr lang="en-US" sz="5400" b="1" spc="-5"/>
              <a:t>Penetrating neck</a:t>
            </a:r>
            <a:r>
              <a:rPr lang="en-US" sz="5400" b="1" spc="-80"/>
              <a:t> </a:t>
            </a:r>
            <a:r>
              <a:rPr lang="en-US" sz="5400" b="1"/>
              <a:t>injuries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3053" b="1"/>
          <a:stretch/>
        </p:blipFill>
        <p:spPr>
          <a:xfrm>
            <a:off x="1752600" y="876690"/>
            <a:ext cx="8077200" cy="3732539"/>
          </a:xfrm>
          <a:prstGeom prst="rect">
            <a:avLst/>
          </a:prstGeom>
        </p:spPr>
      </p:pic>
    </p:spTree>
    <p:extLst>
      <p:ext uri="{BB962C8B-B14F-4D97-AF65-F5344CB8AC3E}">
        <p14:creationId xmlns:p14="http://schemas.microsoft.com/office/powerpoint/2010/main" val="4226733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normAutofit/>
          </a:bodyPr>
          <a:lstStyle/>
          <a:p>
            <a:r>
              <a:rPr lang="en-US" b="1" spc="-10" dirty="0">
                <a:latin typeface="Tahoma"/>
                <a:cs typeface="Tahoma"/>
              </a:rPr>
              <a:t>Classification </a:t>
            </a:r>
            <a:r>
              <a:rPr lang="en-US" b="1" spc="-5" dirty="0">
                <a:latin typeface="Tahoma"/>
                <a:cs typeface="Tahoma"/>
              </a:rPr>
              <a:t>of </a:t>
            </a:r>
            <a:r>
              <a:rPr lang="en-US" b="1" spc="-10" dirty="0">
                <a:latin typeface="Tahoma"/>
                <a:cs typeface="Tahoma"/>
              </a:rPr>
              <a:t>penetrating neck </a:t>
            </a:r>
            <a:r>
              <a:rPr lang="en-US" b="1" spc="-5" dirty="0">
                <a:latin typeface="Tahoma"/>
                <a:cs typeface="Tahoma"/>
              </a:rPr>
              <a:t>injuries</a:t>
            </a:r>
            <a:endParaRPr lang="en-US" dirty="0"/>
          </a:p>
        </p:txBody>
      </p:sp>
      <p:graphicFrame>
        <p:nvGraphicFramePr>
          <p:cNvPr id="5" name="Content Placeholder 2">
            <a:extLst>
              <a:ext uri="{FF2B5EF4-FFF2-40B4-BE49-F238E27FC236}">
                <a16:creationId xmlns:a16="http://schemas.microsoft.com/office/drawing/2014/main" id="{0E4C45D6-CCCA-C52D-6388-0B5F9DE77DD8}"/>
              </a:ext>
            </a:extLst>
          </p:cNvPr>
          <p:cNvGraphicFramePr>
            <a:graphicFrameLocks noGrp="1"/>
          </p:cNvGraphicFramePr>
          <p:nvPr>
            <p:ph idx="1"/>
            <p:extLst>
              <p:ext uri="{D42A27DB-BD31-4B8C-83A1-F6EECF244321}">
                <p14:modId xmlns:p14="http://schemas.microsoft.com/office/powerpoint/2010/main" val="1087145912"/>
              </p:ext>
            </p:extLst>
          </p:nvPr>
        </p:nvGraphicFramePr>
        <p:xfrm>
          <a:off x="685800" y="2298531"/>
          <a:ext cx="10744200" cy="372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29459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normAutofit/>
          </a:bodyPr>
          <a:lstStyle/>
          <a:p>
            <a:r>
              <a:rPr lang="en-US" b="1" spc="-5"/>
              <a:t>Posterior</a:t>
            </a:r>
            <a:r>
              <a:rPr lang="en-US" b="1" spc="-65"/>
              <a:t> </a:t>
            </a:r>
            <a:r>
              <a:rPr lang="en-US" b="1" spc="-5"/>
              <a:t>triangle injuries</a:t>
            </a:r>
            <a:endParaRPr lang="en-US" b="1"/>
          </a:p>
        </p:txBody>
      </p:sp>
      <p:graphicFrame>
        <p:nvGraphicFramePr>
          <p:cNvPr id="5" name="Text Placeholder 2">
            <a:extLst>
              <a:ext uri="{FF2B5EF4-FFF2-40B4-BE49-F238E27FC236}">
                <a16:creationId xmlns:a16="http://schemas.microsoft.com/office/drawing/2014/main" id="{817F7D94-CF86-0E7F-DCA0-0457DB7F2EFE}"/>
              </a:ext>
            </a:extLst>
          </p:cNvPr>
          <p:cNvGraphicFramePr>
            <a:graphicFrameLocks noGrp="1"/>
          </p:cNvGraphicFramePr>
          <p:nvPr>
            <p:ph idx="1"/>
            <p:extLst>
              <p:ext uri="{D42A27DB-BD31-4B8C-83A1-F6EECF244321}">
                <p14:modId xmlns:p14="http://schemas.microsoft.com/office/powerpoint/2010/main" val="3134723550"/>
              </p:ext>
            </p:extLst>
          </p:nvPr>
        </p:nvGraphicFramePr>
        <p:xfrm>
          <a:off x="1143000" y="2298530"/>
          <a:ext cx="9872663"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سهم: لليمين 3">
            <a:extLst>
              <a:ext uri="{FF2B5EF4-FFF2-40B4-BE49-F238E27FC236}">
                <a16:creationId xmlns:a16="http://schemas.microsoft.com/office/drawing/2014/main" id="{4BE5CC52-E36A-AE2E-BBDD-D07EBBD5BC77}"/>
              </a:ext>
            </a:extLst>
          </p:cNvPr>
          <p:cNvSpPr/>
          <p:nvPr/>
        </p:nvSpPr>
        <p:spPr>
          <a:xfrm rot="5400000">
            <a:off x="2819400" y="3314700"/>
            <a:ext cx="3810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3025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070" y="228600"/>
            <a:ext cx="8763000" cy="6400800"/>
          </a:xfrm>
        </p:spPr>
      </p:pic>
    </p:spTree>
    <p:extLst>
      <p:ext uri="{BB962C8B-B14F-4D97-AF65-F5344CB8AC3E}">
        <p14:creationId xmlns:p14="http://schemas.microsoft.com/office/powerpoint/2010/main" val="397037768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680"/>
        <p:cNvGrpSpPr/>
        <p:nvPr/>
      </p:nvGrpSpPr>
      <p:grpSpPr>
        <a:xfrm>
          <a:off x="0" y="0"/>
          <a:ext cx="0" cy="0"/>
          <a:chOff x="0" y="0"/>
          <a:chExt cx="0" cy="0"/>
        </a:xfrm>
      </p:grpSpPr>
      <p:sp>
        <p:nvSpPr>
          <p:cNvPr id="681" name="Google Shape;681;p12"/>
          <p:cNvSpPr/>
          <p:nvPr/>
        </p:nvSpPr>
        <p:spPr>
          <a:xfrm rot="1349557">
            <a:off x="1329727" y="898261"/>
            <a:ext cx="1385388" cy="1385388"/>
          </a:xfrm>
          <a:prstGeom prst="chord">
            <a:avLst>
              <a:gd name="adj1" fmla="val 2471860"/>
              <a:gd name="adj2" fmla="val 16421578"/>
            </a:avLst>
          </a:pr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682" name="Google Shape;682;p12"/>
          <p:cNvCxnSpPr/>
          <p:nvPr/>
        </p:nvCxnSpPr>
        <p:spPr>
          <a:xfrm>
            <a:off x="2333800" y="733753"/>
            <a:ext cx="0" cy="1714400"/>
          </a:xfrm>
          <a:prstGeom prst="straightConnector1">
            <a:avLst/>
          </a:prstGeom>
          <a:noFill/>
          <a:ln w="19050" cap="flat" cmpd="sng">
            <a:solidFill>
              <a:schemeClr val="dk1"/>
            </a:solidFill>
            <a:prstDash val="solid"/>
            <a:round/>
            <a:headEnd type="none" w="sm" len="sm"/>
            <a:tailEnd type="none" w="sm" len="sm"/>
          </a:ln>
        </p:spPr>
      </p:cxnSp>
      <p:sp>
        <p:nvSpPr>
          <p:cNvPr id="683" name="Google Shape;683;p12"/>
          <p:cNvSpPr txBox="1">
            <a:spLocks noGrp="1"/>
          </p:cNvSpPr>
          <p:nvPr>
            <p:ph type="title"/>
          </p:nvPr>
        </p:nvSpPr>
        <p:spPr>
          <a:xfrm>
            <a:off x="0" y="203011"/>
            <a:ext cx="12115794" cy="427567"/>
          </a:xfrm>
          <a:prstGeom prst="rect">
            <a:avLst/>
          </a:prstGeom>
          <a:noFill/>
          <a:ln>
            <a:noFill/>
          </a:ln>
        </p:spPr>
        <p:txBody>
          <a:bodyPr spcFirstLastPara="1" vert="horz" wrap="square" lIns="121900" tIns="121900" rIns="121900" bIns="121900" rtlCol="0" anchor="ctr" anchorCtr="0">
            <a:noAutofit/>
          </a:bodyPr>
          <a:lstStyle/>
          <a:p>
            <a:r>
              <a:rPr lang="en-US" sz="3600" dirty="0"/>
              <a:t>Signs/Symptoms/Hard signs of penetrating neck injuries </a:t>
            </a:r>
            <a:endParaRPr sz="3600" dirty="0"/>
          </a:p>
        </p:txBody>
      </p:sp>
      <p:sp>
        <p:nvSpPr>
          <p:cNvPr id="684" name="Google Shape;684;p12"/>
          <p:cNvSpPr txBox="1">
            <a:spLocks noGrp="1"/>
          </p:cNvSpPr>
          <p:nvPr>
            <p:ph type="subTitle" idx="1"/>
          </p:nvPr>
        </p:nvSpPr>
        <p:spPr>
          <a:xfrm>
            <a:off x="2497567" y="1028720"/>
            <a:ext cx="1856400" cy="278000"/>
          </a:xfrm>
          <a:prstGeom prst="rect">
            <a:avLst/>
          </a:prstGeom>
          <a:noFill/>
          <a:ln>
            <a:noFill/>
          </a:ln>
        </p:spPr>
        <p:txBody>
          <a:bodyPr spcFirstLastPara="1" vert="horz" wrap="square" lIns="121900" tIns="121900" rIns="121900" bIns="121900" rtlCol="0" anchor="ctr" anchorCtr="0">
            <a:noAutofit/>
          </a:bodyPr>
          <a:lstStyle/>
          <a:p>
            <a:pPr marL="0" indent="0"/>
            <a:r>
              <a:rPr lang="en-US"/>
              <a:t>Vascular</a:t>
            </a:r>
            <a:endParaRPr/>
          </a:p>
        </p:txBody>
      </p:sp>
      <p:sp>
        <p:nvSpPr>
          <p:cNvPr id="685" name="Google Shape;685;p12"/>
          <p:cNvSpPr txBox="1">
            <a:spLocks noGrp="1"/>
          </p:cNvSpPr>
          <p:nvPr>
            <p:ph type="subTitle" idx="2"/>
          </p:nvPr>
        </p:nvSpPr>
        <p:spPr>
          <a:xfrm>
            <a:off x="2497667" y="1334347"/>
            <a:ext cx="9278620" cy="1113367"/>
          </a:xfrm>
          <a:prstGeom prst="rect">
            <a:avLst/>
          </a:prstGeom>
          <a:noFill/>
          <a:ln>
            <a:noFill/>
          </a:ln>
        </p:spPr>
        <p:txBody>
          <a:bodyPr spcFirstLastPara="1" vert="horz" wrap="square" lIns="121900" tIns="121900" rIns="121900" bIns="121900" rtlCol="0" anchor="t" anchorCtr="0">
            <a:noAutofit/>
          </a:bodyPr>
          <a:lstStyle/>
          <a:p>
            <a:pPr marL="0" indent="0"/>
            <a:r>
              <a:rPr lang="en-US" sz="1867" dirty="0"/>
              <a:t>They include </a:t>
            </a:r>
            <a:r>
              <a:rPr lang="en-US" sz="1867" b="1" dirty="0"/>
              <a:t>active arterial bleeding</a:t>
            </a:r>
            <a:r>
              <a:rPr lang="en-US" sz="1867" dirty="0"/>
              <a:t>, pulsatile or expanding </a:t>
            </a:r>
            <a:r>
              <a:rPr lang="en-US" sz="1867" b="1" dirty="0"/>
              <a:t>hematoma</a:t>
            </a:r>
            <a:r>
              <a:rPr lang="en-US" sz="1867" dirty="0"/>
              <a:t>, or the </a:t>
            </a:r>
            <a:r>
              <a:rPr lang="en-US" sz="1867" b="1" dirty="0"/>
              <a:t>presence of </a:t>
            </a:r>
            <a:r>
              <a:rPr lang="en-US" sz="1867" b="1" u="sng" dirty="0"/>
              <a:t>shock</a:t>
            </a:r>
            <a:r>
              <a:rPr lang="en-US" sz="1867" dirty="0"/>
              <a:t>, a palpable thrill, audible bruit, and neurological deficits that indicate a possible stroke. The presence of one of these findings (particularly the first three) is an indication for immediate surgical exploration.</a:t>
            </a:r>
            <a:endParaRPr sz="1867" dirty="0"/>
          </a:p>
        </p:txBody>
      </p:sp>
      <p:sp>
        <p:nvSpPr>
          <p:cNvPr id="686" name="Google Shape;686;p12"/>
          <p:cNvSpPr txBox="1">
            <a:spLocks noGrp="1"/>
          </p:cNvSpPr>
          <p:nvPr>
            <p:ph type="title" idx="14"/>
          </p:nvPr>
        </p:nvSpPr>
        <p:spPr>
          <a:xfrm>
            <a:off x="1116898" y="1244873"/>
            <a:ext cx="1428800" cy="4684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tx1"/>
                </a:solidFill>
              </a:rPr>
              <a:t>01</a:t>
            </a:r>
            <a:endParaRPr dirty="0">
              <a:solidFill>
                <a:schemeClr val="tx1"/>
              </a:solidFill>
            </a:endParaRPr>
          </a:p>
        </p:txBody>
      </p:sp>
      <p:sp>
        <p:nvSpPr>
          <p:cNvPr id="687" name="Google Shape;687;p12"/>
          <p:cNvSpPr/>
          <p:nvPr/>
        </p:nvSpPr>
        <p:spPr>
          <a:xfrm rot="1349557">
            <a:off x="1329727" y="2832894"/>
            <a:ext cx="1385388" cy="1385388"/>
          </a:xfrm>
          <a:prstGeom prst="chord">
            <a:avLst>
              <a:gd name="adj1" fmla="val 2471860"/>
              <a:gd name="adj2" fmla="val 16421578"/>
            </a:avLst>
          </a:pr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688" name="Google Shape;688;p12"/>
          <p:cNvCxnSpPr/>
          <p:nvPr/>
        </p:nvCxnSpPr>
        <p:spPr>
          <a:xfrm>
            <a:off x="2333800" y="2668387"/>
            <a:ext cx="0" cy="1714400"/>
          </a:xfrm>
          <a:prstGeom prst="straightConnector1">
            <a:avLst/>
          </a:prstGeom>
          <a:noFill/>
          <a:ln w="19050" cap="flat" cmpd="sng">
            <a:solidFill>
              <a:schemeClr val="dk1"/>
            </a:solidFill>
            <a:prstDash val="solid"/>
            <a:round/>
            <a:headEnd type="none" w="sm" len="sm"/>
            <a:tailEnd type="none" w="sm" len="sm"/>
          </a:ln>
        </p:spPr>
      </p:cxnSp>
      <p:sp>
        <p:nvSpPr>
          <p:cNvPr id="689" name="Google Shape;689;p12"/>
          <p:cNvSpPr/>
          <p:nvPr/>
        </p:nvSpPr>
        <p:spPr>
          <a:xfrm rot="1349557">
            <a:off x="1329205" y="4719598"/>
            <a:ext cx="1385388" cy="1385388"/>
          </a:xfrm>
          <a:prstGeom prst="chord">
            <a:avLst>
              <a:gd name="adj1" fmla="val 2471860"/>
              <a:gd name="adj2" fmla="val 16421578"/>
            </a:avLst>
          </a:pr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690" name="Google Shape;690;p12"/>
          <p:cNvCxnSpPr/>
          <p:nvPr/>
        </p:nvCxnSpPr>
        <p:spPr>
          <a:xfrm>
            <a:off x="2333277" y="4555091"/>
            <a:ext cx="0" cy="1714400"/>
          </a:xfrm>
          <a:prstGeom prst="straightConnector1">
            <a:avLst/>
          </a:prstGeom>
          <a:noFill/>
          <a:ln w="19050" cap="flat" cmpd="sng">
            <a:solidFill>
              <a:schemeClr val="dk1"/>
            </a:solidFill>
            <a:prstDash val="solid"/>
            <a:round/>
            <a:headEnd type="none" w="sm" len="sm"/>
            <a:tailEnd type="none" w="sm" len="sm"/>
          </a:ln>
        </p:spPr>
      </p:cxnSp>
      <p:sp>
        <p:nvSpPr>
          <p:cNvPr id="691" name="Google Shape;691;p12"/>
          <p:cNvSpPr txBox="1"/>
          <p:nvPr/>
        </p:nvSpPr>
        <p:spPr>
          <a:xfrm>
            <a:off x="2328333" y="2794000"/>
            <a:ext cx="3743960" cy="277707"/>
          </a:xfrm>
          <a:prstGeom prst="rect">
            <a:avLst/>
          </a:prstGeom>
          <a:noFill/>
          <a:ln>
            <a:noFill/>
          </a:ln>
        </p:spPr>
        <p:txBody>
          <a:bodyPr spcFirstLastPara="1" wrap="square" lIns="121900" tIns="121900" rIns="121900" bIns="121900" anchor="ctr" anchorCtr="0">
            <a:noAutofit/>
          </a:bodyPr>
          <a:lstStyle/>
          <a:p>
            <a:pPr>
              <a:buClr>
                <a:schemeClr val="dk1"/>
              </a:buClr>
              <a:buSzPts val="2500"/>
            </a:pPr>
            <a:r>
              <a:rPr lang="en-US" sz="2667" dirty="0">
                <a:solidFill>
                  <a:schemeClr val="dk1"/>
                </a:solidFill>
                <a:latin typeface="Pompiere"/>
                <a:ea typeface="Pompiere"/>
                <a:cs typeface="Pompiere"/>
                <a:sym typeface="Pompiere"/>
              </a:rPr>
              <a:t>Horner’s syndrome</a:t>
            </a:r>
            <a:endParaRPr sz="2667" dirty="0">
              <a:solidFill>
                <a:schemeClr val="dk1"/>
              </a:solidFill>
              <a:latin typeface="Pompiere"/>
              <a:ea typeface="Pompiere"/>
              <a:cs typeface="Pompiere"/>
              <a:sym typeface="Pompiere"/>
            </a:endParaRPr>
          </a:p>
        </p:txBody>
      </p:sp>
      <p:sp>
        <p:nvSpPr>
          <p:cNvPr id="692" name="Google Shape;692;p12"/>
          <p:cNvSpPr txBox="1"/>
          <p:nvPr/>
        </p:nvSpPr>
        <p:spPr>
          <a:xfrm>
            <a:off x="2497667" y="3268981"/>
            <a:ext cx="9278620" cy="1113367"/>
          </a:xfrm>
          <a:prstGeom prst="rect">
            <a:avLst/>
          </a:prstGeom>
          <a:noFill/>
          <a:ln>
            <a:noFill/>
          </a:ln>
        </p:spPr>
        <p:txBody>
          <a:bodyPr spcFirstLastPara="1" wrap="square" lIns="121900" tIns="121900" rIns="121900" bIns="121900" anchor="t" anchorCtr="0">
            <a:noAutofit/>
          </a:bodyPr>
          <a:lstStyle/>
          <a:p>
            <a:pPr>
              <a:buClr>
                <a:schemeClr val="dk1"/>
              </a:buClr>
              <a:buSzPts val="1000"/>
            </a:pPr>
            <a:r>
              <a:rPr lang="en-US" sz="1867" dirty="0">
                <a:solidFill>
                  <a:schemeClr val="dk1"/>
                </a:solidFill>
                <a:latin typeface="Hind"/>
                <a:ea typeface="Hind"/>
                <a:cs typeface="Hind"/>
                <a:sym typeface="Hind"/>
              </a:rPr>
              <a:t>(ptosis, miosis, and </a:t>
            </a:r>
            <a:r>
              <a:rPr lang="en-US" sz="1867" dirty="0" err="1">
                <a:solidFill>
                  <a:schemeClr val="dk1"/>
                </a:solidFill>
                <a:latin typeface="Hind"/>
                <a:ea typeface="Hind"/>
                <a:cs typeface="Hind"/>
                <a:sym typeface="Hind"/>
              </a:rPr>
              <a:t>anhydrosis</a:t>
            </a:r>
            <a:r>
              <a:rPr lang="en-US" sz="1867" dirty="0">
                <a:solidFill>
                  <a:schemeClr val="dk1"/>
                </a:solidFill>
                <a:latin typeface="Hind"/>
                <a:ea typeface="Hind"/>
                <a:cs typeface="Hind"/>
                <a:sym typeface="Hind"/>
              </a:rPr>
              <a:t>) may indicate </a:t>
            </a:r>
            <a:r>
              <a:rPr lang="en-US" sz="1867" b="1" dirty="0">
                <a:solidFill>
                  <a:schemeClr val="dk1"/>
                </a:solidFill>
                <a:latin typeface="Hind"/>
                <a:ea typeface="Hind"/>
                <a:cs typeface="Hind"/>
                <a:sym typeface="Hind"/>
              </a:rPr>
              <a:t>injury to the vessels </a:t>
            </a:r>
            <a:r>
              <a:rPr lang="en-US" sz="1867" dirty="0">
                <a:solidFill>
                  <a:schemeClr val="dk1"/>
                </a:solidFill>
                <a:latin typeface="Hind"/>
                <a:ea typeface="Hind"/>
                <a:cs typeface="Hind"/>
                <a:sym typeface="Hind"/>
              </a:rPr>
              <a:t>in the neck on the basis of anatomical proximity, because sympathetic fibers are located along the course of the common carotid and internal carotid arteries.</a:t>
            </a:r>
            <a:endParaRPr sz="1867" dirty="0">
              <a:solidFill>
                <a:schemeClr val="dk1"/>
              </a:solidFill>
              <a:latin typeface="Hind"/>
              <a:ea typeface="Hind"/>
              <a:cs typeface="Hind"/>
              <a:sym typeface="Hind"/>
            </a:endParaRPr>
          </a:p>
        </p:txBody>
      </p:sp>
      <p:sp>
        <p:nvSpPr>
          <p:cNvPr id="693" name="Google Shape;693;p12"/>
          <p:cNvSpPr txBox="1"/>
          <p:nvPr/>
        </p:nvSpPr>
        <p:spPr>
          <a:xfrm>
            <a:off x="1116898" y="3220740"/>
            <a:ext cx="1428800" cy="468400"/>
          </a:xfrm>
          <a:prstGeom prst="rect">
            <a:avLst/>
          </a:prstGeom>
          <a:noFill/>
          <a:ln>
            <a:noFill/>
          </a:ln>
        </p:spPr>
        <p:txBody>
          <a:bodyPr spcFirstLastPara="1" wrap="square" lIns="121900" tIns="121900" rIns="121900" bIns="121900" anchor="t" anchorCtr="0">
            <a:noAutofit/>
          </a:bodyPr>
          <a:lstStyle/>
          <a:p>
            <a:pPr algn="ctr">
              <a:buClr>
                <a:schemeClr val="dk1"/>
              </a:buClr>
              <a:buSzPts val="3500"/>
            </a:pPr>
            <a:r>
              <a:rPr lang="en-US" sz="4667" dirty="0">
                <a:solidFill>
                  <a:schemeClr val="dk1"/>
                </a:solidFill>
                <a:latin typeface="Pompiere"/>
                <a:ea typeface="Pompiere"/>
                <a:cs typeface="Pompiere"/>
                <a:sym typeface="Pompiere"/>
              </a:rPr>
              <a:t>02</a:t>
            </a:r>
            <a:endParaRPr sz="4667" dirty="0">
              <a:solidFill>
                <a:schemeClr val="dk1"/>
              </a:solidFill>
              <a:latin typeface="Pompiere"/>
              <a:ea typeface="Pompiere"/>
              <a:cs typeface="Pompiere"/>
              <a:sym typeface="Pompiere"/>
            </a:endParaRPr>
          </a:p>
        </p:txBody>
      </p:sp>
      <p:sp>
        <p:nvSpPr>
          <p:cNvPr id="694" name="Google Shape;694;p12"/>
          <p:cNvSpPr txBox="1"/>
          <p:nvPr/>
        </p:nvSpPr>
        <p:spPr>
          <a:xfrm>
            <a:off x="1116898" y="5055253"/>
            <a:ext cx="1428800" cy="468400"/>
          </a:xfrm>
          <a:prstGeom prst="rect">
            <a:avLst/>
          </a:prstGeom>
          <a:noFill/>
          <a:ln>
            <a:noFill/>
          </a:ln>
        </p:spPr>
        <p:txBody>
          <a:bodyPr spcFirstLastPara="1" wrap="square" lIns="121900" tIns="121900" rIns="121900" bIns="121900" anchor="t" anchorCtr="0">
            <a:noAutofit/>
          </a:bodyPr>
          <a:lstStyle/>
          <a:p>
            <a:pPr algn="ctr">
              <a:buClr>
                <a:schemeClr val="dk1"/>
              </a:buClr>
              <a:buSzPts val="3500"/>
            </a:pPr>
            <a:r>
              <a:rPr lang="en-US" sz="4667" dirty="0">
                <a:solidFill>
                  <a:schemeClr val="dk1"/>
                </a:solidFill>
                <a:latin typeface="Pompiere"/>
                <a:ea typeface="Pompiere"/>
                <a:cs typeface="Pompiere"/>
                <a:sym typeface="Pompiere"/>
              </a:rPr>
              <a:t>03</a:t>
            </a:r>
            <a:endParaRPr sz="4667" dirty="0">
              <a:solidFill>
                <a:schemeClr val="dk1"/>
              </a:solidFill>
              <a:latin typeface="Pompiere"/>
              <a:ea typeface="Pompiere"/>
              <a:cs typeface="Pompiere"/>
              <a:sym typeface="Pompiere"/>
            </a:endParaRPr>
          </a:p>
        </p:txBody>
      </p:sp>
      <p:sp>
        <p:nvSpPr>
          <p:cNvPr id="695" name="Google Shape;695;p12"/>
          <p:cNvSpPr txBox="1"/>
          <p:nvPr/>
        </p:nvSpPr>
        <p:spPr>
          <a:xfrm>
            <a:off x="2497016" y="4850260"/>
            <a:ext cx="1856400" cy="278000"/>
          </a:xfrm>
          <a:prstGeom prst="rect">
            <a:avLst/>
          </a:prstGeom>
          <a:noFill/>
          <a:ln>
            <a:noFill/>
          </a:ln>
        </p:spPr>
        <p:txBody>
          <a:bodyPr spcFirstLastPara="1" wrap="square" lIns="121900" tIns="121900" rIns="121900" bIns="121900" anchor="ctr" anchorCtr="0">
            <a:noAutofit/>
          </a:bodyPr>
          <a:lstStyle/>
          <a:p>
            <a:pPr>
              <a:buClr>
                <a:schemeClr val="dk1"/>
              </a:buClr>
              <a:buSzPts val="2500"/>
            </a:pPr>
            <a:r>
              <a:rPr lang="en-US" sz="2667">
                <a:solidFill>
                  <a:schemeClr val="dk1"/>
                </a:solidFill>
                <a:latin typeface="Pompiere"/>
                <a:ea typeface="Pompiere"/>
                <a:cs typeface="Pompiere"/>
                <a:sym typeface="Pompiere"/>
              </a:rPr>
              <a:t>Thrill/bruit</a:t>
            </a:r>
            <a:endParaRPr sz="2667">
              <a:solidFill>
                <a:schemeClr val="dk1"/>
              </a:solidFill>
              <a:latin typeface="Pompiere"/>
              <a:ea typeface="Pompiere"/>
              <a:cs typeface="Pompiere"/>
              <a:sym typeface="Pompiere"/>
            </a:endParaRPr>
          </a:p>
        </p:txBody>
      </p:sp>
      <p:sp>
        <p:nvSpPr>
          <p:cNvPr id="696" name="Google Shape;696;p12"/>
          <p:cNvSpPr txBox="1"/>
          <p:nvPr/>
        </p:nvSpPr>
        <p:spPr>
          <a:xfrm>
            <a:off x="2495974" y="5156201"/>
            <a:ext cx="9280313" cy="1113367"/>
          </a:xfrm>
          <a:prstGeom prst="rect">
            <a:avLst/>
          </a:prstGeom>
          <a:noFill/>
          <a:ln>
            <a:noFill/>
          </a:ln>
        </p:spPr>
        <p:txBody>
          <a:bodyPr spcFirstLastPara="1" wrap="square" lIns="121900" tIns="121900" rIns="121900" bIns="121900" anchor="t" anchorCtr="0">
            <a:noAutofit/>
          </a:bodyPr>
          <a:lstStyle/>
          <a:p>
            <a:pPr>
              <a:buClr>
                <a:schemeClr val="dk1"/>
              </a:buClr>
              <a:buSzPts val="1000"/>
            </a:pPr>
            <a:r>
              <a:rPr lang="en-US" sz="1867">
                <a:solidFill>
                  <a:schemeClr val="dk1"/>
                </a:solidFill>
                <a:latin typeface="Hind"/>
                <a:ea typeface="Hind"/>
                <a:cs typeface="Hind"/>
                <a:sym typeface="Hind"/>
              </a:rPr>
              <a:t>Damage to the subclavian or carotid artery and adjacent vein can create an arteriovenous fistula; turbulent blood flow causes the vein to vibrate, leading to a palpable rumble or a whooshing sound on auscultation</a:t>
            </a:r>
            <a:endParaRPr sz="1867">
              <a:solidFill>
                <a:schemeClr val="dk1"/>
              </a:solidFill>
              <a:latin typeface="Hind"/>
              <a:ea typeface="Hind"/>
              <a:cs typeface="Hind"/>
              <a:sym typeface="Hind"/>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700"/>
        <p:cNvGrpSpPr/>
        <p:nvPr/>
      </p:nvGrpSpPr>
      <p:grpSpPr>
        <a:xfrm>
          <a:off x="0" y="0"/>
          <a:ext cx="0" cy="0"/>
          <a:chOff x="0" y="0"/>
          <a:chExt cx="0" cy="0"/>
        </a:xfrm>
      </p:grpSpPr>
      <p:sp>
        <p:nvSpPr>
          <p:cNvPr id="701" name="Google Shape;701;p13"/>
          <p:cNvSpPr txBox="1">
            <a:spLocks noGrp="1"/>
          </p:cNvSpPr>
          <p:nvPr>
            <p:ph type="title"/>
          </p:nvPr>
        </p:nvSpPr>
        <p:spPr>
          <a:xfrm>
            <a:off x="1275928" y="279401"/>
            <a:ext cx="10916073" cy="427567"/>
          </a:xfrm>
          <a:prstGeom prst="rect">
            <a:avLst/>
          </a:prstGeom>
          <a:noFill/>
          <a:ln>
            <a:noFill/>
          </a:ln>
        </p:spPr>
        <p:txBody>
          <a:bodyPr spcFirstLastPara="1" vert="horz" wrap="square" lIns="121900" tIns="121900" rIns="121900" bIns="121900" rtlCol="0" anchor="ctr" anchorCtr="0">
            <a:noAutofit/>
          </a:bodyPr>
          <a:lstStyle/>
          <a:p>
            <a:r>
              <a:rPr lang="en-US"/>
              <a:t>Signs/Symptoms/Hard signs</a:t>
            </a:r>
            <a:endParaRPr/>
          </a:p>
        </p:txBody>
      </p:sp>
      <p:sp>
        <p:nvSpPr>
          <p:cNvPr id="702" name="Google Shape;702;p13"/>
          <p:cNvSpPr/>
          <p:nvPr/>
        </p:nvSpPr>
        <p:spPr>
          <a:xfrm rot="1349557">
            <a:off x="926998" y="3297198"/>
            <a:ext cx="1385388" cy="1385388"/>
          </a:xfrm>
          <a:prstGeom prst="chord">
            <a:avLst>
              <a:gd name="adj1" fmla="val 2471860"/>
              <a:gd name="adj2" fmla="val 16421578"/>
            </a:avLst>
          </a:pr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03" name="Google Shape;703;p13"/>
          <p:cNvSpPr/>
          <p:nvPr/>
        </p:nvSpPr>
        <p:spPr>
          <a:xfrm rot="1349557">
            <a:off x="891109" y="1355202"/>
            <a:ext cx="1385388" cy="1385388"/>
          </a:xfrm>
          <a:prstGeom prst="chord">
            <a:avLst>
              <a:gd name="adj1" fmla="val 2471860"/>
              <a:gd name="adj2" fmla="val 16421578"/>
            </a:avLst>
          </a:pr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704" name="Google Shape;704;p13"/>
          <p:cNvCxnSpPr/>
          <p:nvPr/>
        </p:nvCxnSpPr>
        <p:spPr>
          <a:xfrm>
            <a:off x="1931111" y="1202291"/>
            <a:ext cx="0" cy="1714400"/>
          </a:xfrm>
          <a:prstGeom prst="straightConnector1">
            <a:avLst/>
          </a:prstGeom>
          <a:noFill/>
          <a:ln w="19050" cap="flat" cmpd="sng">
            <a:solidFill>
              <a:schemeClr val="dk1"/>
            </a:solidFill>
            <a:prstDash val="solid"/>
            <a:round/>
            <a:headEnd type="none" w="sm" len="sm"/>
            <a:tailEnd type="none" w="sm" len="sm"/>
          </a:ln>
        </p:spPr>
      </p:cxnSp>
      <p:cxnSp>
        <p:nvCxnSpPr>
          <p:cNvPr id="705" name="Google Shape;705;p13"/>
          <p:cNvCxnSpPr/>
          <p:nvPr/>
        </p:nvCxnSpPr>
        <p:spPr>
          <a:xfrm>
            <a:off x="1931071" y="3132691"/>
            <a:ext cx="0" cy="1714400"/>
          </a:xfrm>
          <a:prstGeom prst="straightConnector1">
            <a:avLst/>
          </a:prstGeom>
          <a:noFill/>
          <a:ln w="19050" cap="flat" cmpd="sng">
            <a:solidFill>
              <a:schemeClr val="dk1"/>
            </a:solidFill>
            <a:prstDash val="solid"/>
            <a:round/>
            <a:headEnd type="none" w="sm" len="sm"/>
            <a:tailEnd type="none" w="sm" len="sm"/>
          </a:ln>
        </p:spPr>
      </p:cxnSp>
      <p:sp>
        <p:nvSpPr>
          <p:cNvPr id="706" name="Google Shape;706;p13"/>
          <p:cNvSpPr txBox="1"/>
          <p:nvPr/>
        </p:nvSpPr>
        <p:spPr>
          <a:xfrm>
            <a:off x="730225" y="3521491"/>
            <a:ext cx="1428800" cy="468400"/>
          </a:xfrm>
          <a:prstGeom prst="rect">
            <a:avLst/>
          </a:prstGeom>
          <a:noFill/>
          <a:ln>
            <a:noFill/>
          </a:ln>
        </p:spPr>
        <p:txBody>
          <a:bodyPr spcFirstLastPara="1" wrap="square" lIns="121900" tIns="121900" rIns="121900" bIns="121900" anchor="t" anchorCtr="0">
            <a:noAutofit/>
          </a:bodyPr>
          <a:lstStyle/>
          <a:p>
            <a:pPr algn="ctr">
              <a:buClr>
                <a:schemeClr val="dk1"/>
              </a:buClr>
              <a:buSzPts val="3500"/>
            </a:pPr>
            <a:r>
              <a:rPr lang="en-US" sz="4667" dirty="0">
                <a:solidFill>
                  <a:schemeClr val="dk1"/>
                </a:solidFill>
                <a:latin typeface="Pompiere"/>
                <a:ea typeface="Pompiere"/>
                <a:cs typeface="Pompiere"/>
                <a:sym typeface="Pompiere"/>
              </a:rPr>
              <a:t>05</a:t>
            </a:r>
            <a:endParaRPr sz="4667" dirty="0">
              <a:solidFill>
                <a:schemeClr val="dk1"/>
              </a:solidFill>
              <a:latin typeface="Pompiere"/>
              <a:ea typeface="Pompiere"/>
              <a:cs typeface="Pompiere"/>
              <a:sym typeface="Pompiere"/>
            </a:endParaRPr>
          </a:p>
        </p:txBody>
      </p:sp>
      <p:sp>
        <p:nvSpPr>
          <p:cNvPr id="707" name="Google Shape;707;p13"/>
          <p:cNvSpPr txBox="1"/>
          <p:nvPr/>
        </p:nvSpPr>
        <p:spPr>
          <a:xfrm>
            <a:off x="2094653" y="3428153"/>
            <a:ext cx="3225800" cy="277707"/>
          </a:xfrm>
          <a:prstGeom prst="rect">
            <a:avLst/>
          </a:prstGeom>
          <a:noFill/>
          <a:ln>
            <a:noFill/>
          </a:ln>
        </p:spPr>
        <p:txBody>
          <a:bodyPr spcFirstLastPara="1" wrap="square" lIns="121900" tIns="121900" rIns="121900" bIns="121900" anchor="ctr" anchorCtr="0">
            <a:noAutofit/>
          </a:bodyPr>
          <a:lstStyle/>
          <a:p>
            <a:pPr>
              <a:buClr>
                <a:schemeClr val="dk1"/>
              </a:buClr>
              <a:buSzPts val="2500"/>
            </a:pPr>
            <a:r>
              <a:rPr lang="en-US" sz="2667">
                <a:solidFill>
                  <a:schemeClr val="dk1"/>
                </a:solidFill>
                <a:latin typeface="Pompiere"/>
                <a:ea typeface="Pompiere"/>
                <a:cs typeface="Pompiere"/>
                <a:sym typeface="Pompiere"/>
              </a:rPr>
              <a:t>Odynophagia</a:t>
            </a:r>
            <a:endParaRPr sz="2667">
              <a:solidFill>
                <a:schemeClr val="dk1"/>
              </a:solidFill>
              <a:latin typeface="Pompiere"/>
              <a:ea typeface="Pompiere"/>
              <a:cs typeface="Pompiere"/>
              <a:sym typeface="Pompiere"/>
            </a:endParaRPr>
          </a:p>
        </p:txBody>
      </p:sp>
      <p:sp>
        <p:nvSpPr>
          <p:cNvPr id="708" name="Google Shape;708;p13"/>
          <p:cNvSpPr txBox="1"/>
          <p:nvPr/>
        </p:nvSpPr>
        <p:spPr>
          <a:xfrm>
            <a:off x="2094654" y="3733801"/>
            <a:ext cx="9280313" cy="1113367"/>
          </a:xfrm>
          <a:prstGeom prst="rect">
            <a:avLst/>
          </a:prstGeom>
          <a:noFill/>
          <a:ln>
            <a:noFill/>
          </a:ln>
        </p:spPr>
        <p:txBody>
          <a:bodyPr spcFirstLastPara="1" wrap="square" lIns="121900" tIns="121900" rIns="121900" bIns="121900" anchor="t" anchorCtr="0">
            <a:noAutofit/>
          </a:bodyPr>
          <a:lstStyle/>
          <a:p>
            <a:pPr>
              <a:buClr>
                <a:schemeClr val="dk1"/>
              </a:buClr>
              <a:buSzPts val="1000"/>
            </a:pPr>
            <a:r>
              <a:rPr lang="en-US" sz="1867">
                <a:solidFill>
                  <a:schemeClr val="dk1"/>
                </a:solidFill>
                <a:latin typeface="Hind"/>
                <a:ea typeface="Hind"/>
                <a:cs typeface="Hind"/>
                <a:sym typeface="Hind"/>
              </a:rPr>
              <a:t>suggestive of an injury to the oropharynx or esophagus</a:t>
            </a:r>
            <a:endParaRPr sz="1867">
              <a:solidFill>
                <a:schemeClr val="dk1"/>
              </a:solidFill>
              <a:latin typeface="Hind"/>
              <a:ea typeface="Hind"/>
              <a:cs typeface="Hind"/>
              <a:sym typeface="Hind"/>
            </a:endParaRPr>
          </a:p>
        </p:txBody>
      </p:sp>
      <p:sp>
        <p:nvSpPr>
          <p:cNvPr id="709" name="Google Shape;709;p13"/>
          <p:cNvSpPr txBox="1"/>
          <p:nvPr/>
        </p:nvSpPr>
        <p:spPr>
          <a:xfrm>
            <a:off x="808856" y="1597045"/>
            <a:ext cx="1428800" cy="468400"/>
          </a:xfrm>
          <a:prstGeom prst="rect">
            <a:avLst/>
          </a:prstGeom>
          <a:noFill/>
          <a:ln>
            <a:noFill/>
          </a:ln>
        </p:spPr>
        <p:txBody>
          <a:bodyPr spcFirstLastPara="1" wrap="square" lIns="121900" tIns="121900" rIns="121900" bIns="121900" anchor="t" anchorCtr="0">
            <a:noAutofit/>
          </a:bodyPr>
          <a:lstStyle/>
          <a:p>
            <a:pPr algn="ctr">
              <a:buClr>
                <a:schemeClr val="dk1"/>
              </a:buClr>
              <a:buSzPts val="3500"/>
            </a:pPr>
            <a:r>
              <a:rPr lang="en-US" sz="4667" dirty="0">
                <a:solidFill>
                  <a:schemeClr val="dk1"/>
                </a:solidFill>
                <a:latin typeface="Pompiere"/>
                <a:ea typeface="Pompiere"/>
                <a:cs typeface="Pompiere"/>
                <a:sym typeface="Pompiere"/>
              </a:rPr>
              <a:t>04</a:t>
            </a:r>
            <a:endParaRPr sz="4667" dirty="0">
              <a:solidFill>
                <a:schemeClr val="dk1"/>
              </a:solidFill>
              <a:latin typeface="Pompiere"/>
              <a:ea typeface="Pompiere"/>
              <a:cs typeface="Pompiere"/>
              <a:sym typeface="Pompiere"/>
            </a:endParaRPr>
          </a:p>
        </p:txBody>
      </p:sp>
      <p:sp>
        <p:nvSpPr>
          <p:cNvPr id="710" name="Google Shape;710;p13"/>
          <p:cNvSpPr txBox="1"/>
          <p:nvPr/>
        </p:nvSpPr>
        <p:spPr>
          <a:xfrm>
            <a:off x="2094849" y="1497460"/>
            <a:ext cx="1856400" cy="278000"/>
          </a:xfrm>
          <a:prstGeom prst="rect">
            <a:avLst/>
          </a:prstGeom>
          <a:noFill/>
          <a:ln>
            <a:noFill/>
          </a:ln>
        </p:spPr>
        <p:txBody>
          <a:bodyPr spcFirstLastPara="1" wrap="square" lIns="121900" tIns="121900" rIns="121900" bIns="121900" anchor="ctr" anchorCtr="0">
            <a:noAutofit/>
          </a:bodyPr>
          <a:lstStyle/>
          <a:p>
            <a:pPr>
              <a:buClr>
                <a:schemeClr val="dk1"/>
              </a:buClr>
              <a:buSzPts val="2500"/>
            </a:pPr>
            <a:r>
              <a:rPr lang="en-US" sz="2667">
                <a:solidFill>
                  <a:schemeClr val="dk1"/>
                </a:solidFill>
                <a:latin typeface="Pompiere"/>
                <a:ea typeface="Pompiere"/>
                <a:cs typeface="Pompiere"/>
                <a:sym typeface="Pompiere"/>
              </a:rPr>
              <a:t>Stridor</a:t>
            </a:r>
            <a:endParaRPr sz="2667">
              <a:solidFill>
                <a:schemeClr val="dk1"/>
              </a:solidFill>
              <a:latin typeface="Pompiere"/>
              <a:ea typeface="Pompiere"/>
              <a:cs typeface="Pompiere"/>
              <a:sym typeface="Pompiere"/>
            </a:endParaRPr>
          </a:p>
        </p:txBody>
      </p:sp>
      <p:sp>
        <p:nvSpPr>
          <p:cNvPr id="711" name="Google Shape;711;p13"/>
          <p:cNvSpPr txBox="1"/>
          <p:nvPr/>
        </p:nvSpPr>
        <p:spPr>
          <a:xfrm>
            <a:off x="2093808" y="1803401"/>
            <a:ext cx="9280313" cy="1113367"/>
          </a:xfrm>
          <a:prstGeom prst="rect">
            <a:avLst/>
          </a:prstGeom>
          <a:noFill/>
          <a:ln>
            <a:noFill/>
          </a:ln>
        </p:spPr>
        <p:txBody>
          <a:bodyPr spcFirstLastPara="1" wrap="square" lIns="121900" tIns="121900" rIns="121900" bIns="121900" anchor="t" anchorCtr="0">
            <a:noAutofit/>
          </a:bodyPr>
          <a:lstStyle/>
          <a:p>
            <a:pPr>
              <a:buClr>
                <a:schemeClr val="dk1"/>
              </a:buClr>
              <a:buSzPts val="1000"/>
            </a:pPr>
            <a:r>
              <a:rPr lang="en-US" sz="1867">
                <a:solidFill>
                  <a:schemeClr val="dk1"/>
                </a:solidFill>
                <a:latin typeface="Hind"/>
                <a:ea typeface="Hind"/>
                <a:cs typeface="Hind"/>
                <a:sym typeface="Hind"/>
              </a:rPr>
              <a:t> upper airway obstruction caused by compression of the trachea from a large hematoma, soft tissue swelling, direct laryngeal injury, or bilateral recurrent laryngeal nerve injury; it warrants immediate attention to the airway, usually in the form of endotracheal intubation</a:t>
            </a:r>
            <a:endParaRPr sz="1867">
              <a:solidFill>
                <a:schemeClr val="dk1"/>
              </a:solidFill>
              <a:latin typeface="Hind"/>
              <a:ea typeface="Hind"/>
              <a:cs typeface="Hind"/>
              <a:sym typeface="Hind"/>
            </a:endParaRPr>
          </a:p>
        </p:txBody>
      </p:sp>
      <p:sp>
        <p:nvSpPr>
          <p:cNvPr id="712" name="Google Shape;712;p13"/>
          <p:cNvSpPr/>
          <p:nvPr/>
        </p:nvSpPr>
        <p:spPr>
          <a:xfrm rot="1349557">
            <a:off x="923611" y="5106525"/>
            <a:ext cx="1385388" cy="1385388"/>
          </a:xfrm>
          <a:prstGeom prst="chord">
            <a:avLst>
              <a:gd name="adj1" fmla="val 2471860"/>
              <a:gd name="adj2" fmla="val 16421578"/>
            </a:avLst>
          </a:prstGeom>
          <a:gradFill>
            <a:gsLst>
              <a:gs pos="0">
                <a:srgbClr val="E3FFD5"/>
              </a:gs>
              <a:gs pos="100000">
                <a:srgbClr val="90EBBA"/>
              </a:gs>
            </a:gsLst>
            <a:lin ang="2698631" scaled="0"/>
          </a:gra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713" name="Google Shape;713;p13"/>
          <p:cNvCxnSpPr/>
          <p:nvPr/>
        </p:nvCxnSpPr>
        <p:spPr>
          <a:xfrm>
            <a:off x="1927684" y="4942017"/>
            <a:ext cx="0" cy="1714400"/>
          </a:xfrm>
          <a:prstGeom prst="straightConnector1">
            <a:avLst/>
          </a:prstGeom>
          <a:noFill/>
          <a:ln w="19050" cap="flat" cmpd="sng">
            <a:solidFill>
              <a:schemeClr val="dk1"/>
            </a:solidFill>
            <a:prstDash val="solid"/>
            <a:round/>
            <a:headEnd type="none" w="sm" len="sm"/>
            <a:tailEnd type="none" w="sm" len="sm"/>
          </a:ln>
        </p:spPr>
      </p:cxnSp>
      <p:sp>
        <p:nvSpPr>
          <p:cNvPr id="714" name="Google Shape;714;p13"/>
          <p:cNvSpPr txBox="1"/>
          <p:nvPr/>
        </p:nvSpPr>
        <p:spPr>
          <a:xfrm>
            <a:off x="820419" y="5352050"/>
            <a:ext cx="1428800" cy="468400"/>
          </a:xfrm>
          <a:prstGeom prst="rect">
            <a:avLst/>
          </a:prstGeom>
          <a:noFill/>
          <a:ln>
            <a:noFill/>
          </a:ln>
        </p:spPr>
        <p:txBody>
          <a:bodyPr spcFirstLastPara="1" wrap="square" lIns="121900" tIns="121900" rIns="121900" bIns="121900" anchor="t" anchorCtr="0">
            <a:noAutofit/>
          </a:bodyPr>
          <a:lstStyle/>
          <a:p>
            <a:pPr algn="ctr">
              <a:buClr>
                <a:schemeClr val="dk1"/>
              </a:buClr>
              <a:buSzPts val="3500"/>
            </a:pPr>
            <a:r>
              <a:rPr lang="en-US" sz="4667" dirty="0">
                <a:solidFill>
                  <a:schemeClr val="dk1"/>
                </a:solidFill>
                <a:latin typeface="Pompiere"/>
                <a:ea typeface="Pompiere"/>
                <a:cs typeface="Pompiere"/>
                <a:sym typeface="Pompiere"/>
              </a:rPr>
              <a:t>06</a:t>
            </a:r>
            <a:endParaRPr sz="4667" dirty="0">
              <a:solidFill>
                <a:schemeClr val="dk1"/>
              </a:solidFill>
              <a:latin typeface="Pompiere"/>
              <a:ea typeface="Pompiere"/>
              <a:cs typeface="Pompiere"/>
              <a:sym typeface="Pompiere"/>
            </a:endParaRPr>
          </a:p>
        </p:txBody>
      </p:sp>
      <p:sp>
        <p:nvSpPr>
          <p:cNvPr id="715" name="Google Shape;715;p13"/>
          <p:cNvSpPr txBox="1"/>
          <p:nvPr/>
        </p:nvSpPr>
        <p:spPr>
          <a:xfrm>
            <a:off x="2091267" y="5237480"/>
            <a:ext cx="3225800" cy="277707"/>
          </a:xfrm>
          <a:prstGeom prst="rect">
            <a:avLst/>
          </a:prstGeom>
          <a:noFill/>
          <a:ln>
            <a:noFill/>
          </a:ln>
        </p:spPr>
        <p:txBody>
          <a:bodyPr spcFirstLastPara="1" wrap="square" lIns="121900" tIns="121900" rIns="121900" bIns="121900" anchor="ctr" anchorCtr="0">
            <a:noAutofit/>
          </a:bodyPr>
          <a:lstStyle/>
          <a:p>
            <a:pPr>
              <a:buClr>
                <a:schemeClr val="dk1"/>
              </a:buClr>
              <a:buSzPts val="2500"/>
            </a:pPr>
            <a:r>
              <a:rPr lang="en-US" sz="2667">
                <a:solidFill>
                  <a:schemeClr val="dk1"/>
                </a:solidFill>
                <a:latin typeface="Pompiere"/>
                <a:ea typeface="Pompiere"/>
                <a:cs typeface="Pompiere"/>
                <a:sym typeface="Pompiere"/>
              </a:rPr>
              <a:t>Crepitus</a:t>
            </a:r>
            <a:endParaRPr sz="2667">
              <a:solidFill>
                <a:schemeClr val="dk1"/>
              </a:solidFill>
              <a:latin typeface="Pompiere"/>
              <a:ea typeface="Pompiere"/>
              <a:cs typeface="Pompiere"/>
              <a:sym typeface="Pompiere"/>
            </a:endParaRPr>
          </a:p>
        </p:txBody>
      </p:sp>
      <p:sp>
        <p:nvSpPr>
          <p:cNvPr id="716" name="Google Shape;716;p13"/>
          <p:cNvSpPr txBox="1"/>
          <p:nvPr/>
        </p:nvSpPr>
        <p:spPr>
          <a:xfrm>
            <a:off x="2091268" y="5543127"/>
            <a:ext cx="9280313" cy="1113367"/>
          </a:xfrm>
          <a:prstGeom prst="rect">
            <a:avLst/>
          </a:prstGeom>
          <a:noFill/>
          <a:ln>
            <a:noFill/>
          </a:ln>
        </p:spPr>
        <p:txBody>
          <a:bodyPr spcFirstLastPara="1" wrap="square" lIns="121900" tIns="121900" rIns="121900" bIns="121900" anchor="t" anchorCtr="0">
            <a:noAutofit/>
          </a:bodyPr>
          <a:lstStyle/>
          <a:p>
            <a:pPr>
              <a:buClr>
                <a:schemeClr val="dk1"/>
              </a:buClr>
              <a:buSzPts val="1000"/>
            </a:pPr>
            <a:r>
              <a:rPr lang="en-US" sz="1867">
                <a:solidFill>
                  <a:schemeClr val="dk1"/>
                </a:solidFill>
                <a:latin typeface="Hind"/>
                <a:ea typeface="Hind"/>
                <a:cs typeface="Hind"/>
                <a:sym typeface="Hind"/>
              </a:rPr>
              <a:t>subcutaneous emphysema (air trapped under the skin) secondary to injury of the aerodigestive tract (trachea, bronchus, or esophagus) or lungs</a:t>
            </a:r>
            <a:endParaRPr sz="1867">
              <a:solidFill>
                <a:schemeClr val="dk1"/>
              </a:solidFill>
              <a:latin typeface="Hind"/>
              <a:ea typeface="Hind"/>
              <a:cs typeface="Hind"/>
              <a:sym typeface="Hind"/>
            </a:endParaRP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7"/>
        <p:cNvGrpSpPr/>
        <p:nvPr/>
      </p:nvGrpSpPr>
      <p:grpSpPr>
        <a:xfrm>
          <a:off x="0" y="0"/>
          <a:ext cx="0" cy="0"/>
          <a:chOff x="0" y="0"/>
          <a:chExt cx="0" cy="0"/>
        </a:xfrm>
      </p:grpSpPr>
      <p:sp>
        <p:nvSpPr>
          <p:cNvPr id="834" name="Rectangle 812">
            <a:extLst>
              <a:ext uri="{FF2B5EF4-FFF2-40B4-BE49-F238E27FC236}">
                <a16:creationId xmlns:a16="http://schemas.microsoft.com/office/drawing/2014/main" id="{E659D223-F510-42C1-9DF1-124640526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35" name="Rectangle 814">
            <a:extLst>
              <a:ext uri="{FF2B5EF4-FFF2-40B4-BE49-F238E27FC236}">
                <a16:creationId xmlns:a16="http://schemas.microsoft.com/office/drawing/2014/main" id="{9EB2D573-90C6-4223-BDB0-20D4FD97D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36" name="Rectangle 816">
            <a:extLst>
              <a:ext uri="{FF2B5EF4-FFF2-40B4-BE49-F238E27FC236}">
                <a16:creationId xmlns:a16="http://schemas.microsoft.com/office/drawing/2014/main" id="{D5B834C4-13F9-494E-82A6-7B5256416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صورة 2" descr="صورة تحتوي على نص, لقطة شاشة, الخط&#10;&#10;تم إنشاء الوصف تلقائياً">
            <a:extLst>
              <a:ext uri="{FF2B5EF4-FFF2-40B4-BE49-F238E27FC236}">
                <a16:creationId xmlns:a16="http://schemas.microsoft.com/office/drawing/2014/main" id="{F67A2E38-2189-599F-F6CF-A13887106566}"/>
              </a:ext>
            </a:extLst>
          </p:cNvPr>
          <p:cNvPicPr>
            <a:picLocks noChangeAspect="1"/>
          </p:cNvPicPr>
          <p:nvPr/>
        </p:nvPicPr>
        <p:blipFill>
          <a:blip r:embed="rId3"/>
          <a:stretch>
            <a:fillRect/>
          </a:stretch>
        </p:blipFill>
        <p:spPr>
          <a:xfrm>
            <a:off x="1075584" y="643467"/>
            <a:ext cx="4387214" cy="5571066"/>
          </a:xfrm>
          <a:prstGeom prst="rect">
            <a:avLst/>
          </a:prstGeom>
        </p:spPr>
      </p:pic>
      <p:cxnSp>
        <p:nvCxnSpPr>
          <p:cNvPr id="837" name="Straight Connector 818">
            <a:extLst>
              <a:ext uri="{FF2B5EF4-FFF2-40B4-BE49-F238E27FC236}">
                <a16:creationId xmlns:a16="http://schemas.microsoft.com/office/drawing/2014/main" id="{F19318D1-076E-4507-9978-850C650698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156447"/>
            <a:ext cx="0" cy="4428564"/>
          </a:xfrm>
          <a:prstGeom prst="line">
            <a:avLst/>
          </a:prstGeom>
        </p:spPr>
        <p:style>
          <a:lnRef idx="1">
            <a:schemeClr val="accent1"/>
          </a:lnRef>
          <a:fillRef idx="0">
            <a:schemeClr val="accent1"/>
          </a:fillRef>
          <a:effectRef idx="0">
            <a:schemeClr val="accent1"/>
          </a:effectRef>
          <a:fontRef idx="minor">
            <a:schemeClr val="tx1"/>
          </a:fontRef>
        </p:style>
      </p:cxnSp>
      <p:pic>
        <p:nvPicPr>
          <p:cNvPr id="808" name="Google Shape;808;p23" descr="صورة تحتوي على نص, لقطة شاشة, خط, رسم بياني&#10;&#10;تم إنشاء الوصف تلقائياً"/>
          <p:cNvPicPr preferRelativeResize="0"/>
          <p:nvPr/>
        </p:nvPicPr>
        <p:blipFill rotWithShape="1">
          <a:blip r:embed="rId4"/>
          <a:stretch/>
        </p:blipFill>
        <p:spPr>
          <a:xfrm>
            <a:off x="6292004" y="643467"/>
            <a:ext cx="5518982" cy="491236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77E048-DBE7-D5F6-E8DE-590F14350536}"/>
              </a:ext>
            </a:extLst>
          </p:cNvPr>
          <p:cNvSpPr>
            <a:spLocks noGrp="1"/>
          </p:cNvSpPr>
          <p:nvPr>
            <p:ph type="title"/>
          </p:nvPr>
        </p:nvSpPr>
        <p:spPr>
          <a:xfrm>
            <a:off x="533400" y="609600"/>
            <a:ext cx="10485120" cy="1356360"/>
          </a:xfrm>
        </p:spPr>
        <p:txBody>
          <a:bodyPr>
            <a:normAutofit fontScale="90000"/>
          </a:bodyPr>
          <a:lstStyle/>
          <a:p>
            <a:r>
              <a:rPr lang="en-US" sz="4400" b="1" dirty="0"/>
              <a:t>What Are the First Steps in the Management of a Penetrating Neck Wound?</a:t>
            </a:r>
            <a:br>
              <a:rPr lang="en-US" sz="4400" dirty="0"/>
            </a:br>
            <a:endParaRPr lang="en-US" dirty="0"/>
          </a:p>
        </p:txBody>
      </p:sp>
      <p:sp>
        <p:nvSpPr>
          <p:cNvPr id="3" name="عنصر نائب للمحتوى 2">
            <a:extLst>
              <a:ext uri="{FF2B5EF4-FFF2-40B4-BE49-F238E27FC236}">
                <a16:creationId xmlns:a16="http://schemas.microsoft.com/office/drawing/2014/main" id="{F0A8071B-B3E7-8B28-8C5A-58016986AFBE}"/>
              </a:ext>
            </a:extLst>
          </p:cNvPr>
          <p:cNvSpPr>
            <a:spLocks noGrp="1"/>
          </p:cNvSpPr>
          <p:nvPr>
            <p:ph idx="1"/>
          </p:nvPr>
        </p:nvSpPr>
        <p:spPr>
          <a:xfrm>
            <a:off x="838200" y="1965960"/>
            <a:ext cx="10177671" cy="4130040"/>
          </a:xfrm>
        </p:spPr>
        <p:txBody>
          <a:bodyPr>
            <a:normAutofit/>
          </a:bodyPr>
          <a:lstStyle/>
          <a:p>
            <a:r>
              <a:rPr lang="en-US" sz="3200" u="sng" spc="-5" dirty="0"/>
              <a:t>The initial evaluation </a:t>
            </a:r>
            <a:r>
              <a:rPr lang="en-US" sz="3200" dirty="0"/>
              <a:t>and assessment</a:t>
            </a:r>
            <a:r>
              <a:rPr lang="en-US" sz="3200" spc="-5" dirty="0"/>
              <a:t> of all trauma patients begins with the</a:t>
            </a:r>
          </a:p>
          <a:p>
            <a:pPr marL="45720" indent="0">
              <a:buNone/>
            </a:pPr>
            <a:r>
              <a:rPr lang="en-US" sz="3200" spc="-5" dirty="0"/>
              <a:t> </a:t>
            </a:r>
            <a:r>
              <a:rPr lang="en-US" sz="3200" u="sng" spc="-5" dirty="0"/>
              <a:t>primary survey</a:t>
            </a:r>
            <a:br>
              <a:rPr lang="en-US" sz="3200" u="sng" spc="-5" dirty="0"/>
            </a:br>
            <a:r>
              <a:rPr lang="en-US" sz="3200" dirty="0"/>
              <a:t>involves resuscitation in accordance with the Advanced Trauma Life Support (ATLS) principles</a:t>
            </a:r>
            <a:br>
              <a:rPr lang="en-US" sz="3200" dirty="0"/>
            </a:br>
            <a:endParaRPr lang="en-US" sz="2800" dirty="0"/>
          </a:p>
        </p:txBody>
      </p:sp>
    </p:spTree>
    <p:extLst>
      <p:ext uri="{BB962C8B-B14F-4D97-AF65-F5344CB8AC3E}">
        <p14:creationId xmlns:p14="http://schemas.microsoft.com/office/powerpoint/2010/main" val="146646055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47"/>
          <p:cNvSpPr txBox="1">
            <a:spLocks noGrp="1"/>
          </p:cNvSpPr>
          <p:nvPr>
            <p:ph idx="1"/>
          </p:nvPr>
        </p:nvSpPr>
        <p:spPr>
          <a:xfrm>
            <a:off x="533400" y="838200"/>
            <a:ext cx="10482263" cy="5257800"/>
          </a:xfrm>
          <a:prstGeom prst="rect">
            <a:avLst/>
          </a:prstGeom>
        </p:spPr>
        <p:txBody>
          <a:bodyPr vert="horz" lIns="91440" tIns="45720" rIns="91440" bIns="45720" rtlCol="0" anchor="ctr">
            <a:normAutofit/>
          </a:bodyPr>
          <a:lstStyle/>
          <a:p>
            <a:pPr marL="12700" indent="-182880" defTabSz="914400">
              <a:lnSpc>
                <a:spcPct val="90000"/>
              </a:lnSpc>
              <a:spcBef>
                <a:spcPts val="95"/>
              </a:spcBef>
              <a:buClr>
                <a:schemeClr val="tx1"/>
              </a:buClr>
              <a:buSzPct val="80000"/>
              <a:buFont typeface="Corbel" pitchFamily="34" charset="0"/>
              <a:buChar char="•"/>
            </a:pPr>
            <a:r>
              <a:rPr lang="en-US" sz="3200" b="1" i="1" u="sng" spc="-90" dirty="0"/>
              <a:t>Airway</a:t>
            </a:r>
          </a:p>
          <a:p>
            <a:pPr marL="12700" indent="-182880" defTabSz="914400">
              <a:lnSpc>
                <a:spcPct val="90000"/>
              </a:lnSpc>
              <a:spcBef>
                <a:spcPts val="95"/>
              </a:spcBef>
              <a:buClr>
                <a:schemeClr val="tx1"/>
              </a:buClr>
              <a:buSzPct val="80000"/>
              <a:buFont typeface="Corbel" pitchFamily="34" charset="0"/>
              <a:buChar char="•"/>
            </a:pPr>
            <a:r>
              <a:rPr lang="en-US" sz="2000" dirty="0"/>
              <a:t>Clinical signs of airway injury include hoarseness, stridor, dyspnea, subcutaneous emphysema (in the absence of pneumothorax), bubbling from the wound and large volume hemoptysis</a:t>
            </a:r>
          </a:p>
          <a:p>
            <a:pPr marL="457200" marR="280035" indent="-343535">
              <a:lnSpc>
                <a:spcPct val="100000"/>
              </a:lnSpc>
              <a:spcBef>
                <a:spcPts val="635"/>
              </a:spcBef>
              <a:buClr>
                <a:srgbClr val="FFCC66"/>
              </a:buClr>
              <a:buSzPct val="79629"/>
              <a:buFont typeface="Wingdings"/>
              <a:buChar char=""/>
              <a:tabLst>
                <a:tab pos="355600" algn="l"/>
                <a:tab pos="356235" algn="l"/>
              </a:tabLst>
            </a:pPr>
            <a:r>
              <a:rPr lang="en-US" sz="2000" spc="-5" dirty="0">
                <a:latin typeface="Tahoma"/>
                <a:cs typeface="Tahoma"/>
              </a:rPr>
              <a:t>Airway </a:t>
            </a:r>
            <a:r>
              <a:rPr lang="en-US" sz="2000" spc="-10" dirty="0">
                <a:latin typeface="Tahoma"/>
                <a:cs typeface="Tahoma"/>
              </a:rPr>
              <a:t>compromise </a:t>
            </a:r>
            <a:r>
              <a:rPr lang="en-US" sz="2000" dirty="0">
                <a:latin typeface="Tahoma"/>
                <a:cs typeface="Tahoma"/>
              </a:rPr>
              <a:t>may be </a:t>
            </a:r>
            <a:r>
              <a:rPr lang="en-US" sz="2000" u="sng" spc="-10" dirty="0">
                <a:latin typeface="Tahoma"/>
                <a:cs typeface="Tahoma"/>
              </a:rPr>
              <a:t>directly</a:t>
            </a:r>
            <a:r>
              <a:rPr lang="en-US" sz="2000" spc="-10" dirty="0">
                <a:latin typeface="Tahoma"/>
                <a:cs typeface="Tahoma"/>
              </a:rPr>
              <a:t> due </a:t>
            </a:r>
            <a:r>
              <a:rPr lang="en-US" sz="2000" spc="-5" dirty="0">
                <a:latin typeface="Tahoma"/>
                <a:cs typeface="Tahoma"/>
              </a:rPr>
              <a:t>to injury  </a:t>
            </a:r>
            <a:r>
              <a:rPr lang="en-US" sz="2000" dirty="0">
                <a:latin typeface="Tahoma"/>
                <a:cs typeface="Tahoma"/>
              </a:rPr>
              <a:t>or </a:t>
            </a:r>
            <a:r>
              <a:rPr lang="en-US" sz="2000" u="sng" spc="-5" dirty="0">
                <a:latin typeface="Tahoma"/>
                <a:cs typeface="Tahoma"/>
              </a:rPr>
              <a:t>secondary</a:t>
            </a:r>
            <a:r>
              <a:rPr lang="en-US" sz="2000" spc="-5" dirty="0">
                <a:latin typeface="Tahoma"/>
                <a:cs typeface="Tahoma"/>
              </a:rPr>
              <a:t>, e.g. oedema associated  with </a:t>
            </a:r>
            <a:r>
              <a:rPr lang="en-US" sz="2000" dirty="0">
                <a:latin typeface="Tahoma"/>
                <a:cs typeface="Tahoma"/>
              </a:rPr>
              <a:t>a </a:t>
            </a:r>
            <a:r>
              <a:rPr lang="en-US" sz="2000" spc="-5" dirty="0" err="1">
                <a:latin typeface="Tahoma"/>
                <a:cs typeface="Tahoma"/>
              </a:rPr>
              <a:t>haematoma</a:t>
            </a:r>
            <a:r>
              <a:rPr lang="en-US" sz="2000" spc="-5" dirty="0">
                <a:latin typeface="Tahoma"/>
                <a:cs typeface="Tahoma"/>
              </a:rPr>
              <a:t>, </a:t>
            </a:r>
            <a:r>
              <a:rPr lang="en-US" sz="2000" dirty="0">
                <a:latin typeface="Tahoma"/>
                <a:cs typeface="Tahoma"/>
              </a:rPr>
              <a:t>or </a:t>
            </a:r>
            <a:r>
              <a:rPr lang="en-US" sz="2000" spc="-5" dirty="0">
                <a:latin typeface="Tahoma"/>
                <a:cs typeface="Tahoma"/>
              </a:rPr>
              <a:t>vocal cord paralysis (</a:t>
            </a:r>
            <a:r>
              <a:rPr lang="en-US" sz="2000" spc="-10" dirty="0">
                <a:latin typeface="Tahoma"/>
                <a:cs typeface="Tahoma"/>
              </a:rPr>
              <a:t>injury </a:t>
            </a:r>
            <a:r>
              <a:rPr lang="en-US" sz="2000" spc="-5" dirty="0">
                <a:latin typeface="Tahoma"/>
                <a:cs typeface="Tahoma"/>
              </a:rPr>
              <a:t>to </a:t>
            </a:r>
            <a:r>
              <a:rPr lang="en-US" sz="2000" spc="-10" dirty="0">
                <a:latin typeface="Tahoma"/>
                <a:cs typeface="Tahoma"/>
              </a:rPr>
              <a:t>the recurrent </a:t>
            </a:r>
            <a:r>
              <a:rPr lang="en-US" sz="2000" spc="-5" dirty="0">
                <a:latin typeface="Tahoma"/>
                <a:cs typeface="Tahoma"/>
              </a:rPr>
              <a:t>laryngeal  nerve)</a:t>
            </a:r>
          </a:p>
          <a:p>
            <a:pPr marL="457200" marR="280035" indent="-343535">
              <a:lnSpc>
                <a:spcPct val="100000"/>
              </a:lnSpc>
              <a:spcBef>
                <a:spcPts val="635"/>
              </a:spcBef>
              <a:buClr>
                <a:srgbClr val="FFCC66"/>
              </a:buClr>
              <a:buSzPct val="79629"/>
              <a:buFont typeface="Wingdings"/>
              <a:buChar char=""/>
              <a:tabLst>
                <a:tab pos="355600" algn="l"/>
                <a:tab pos="356235" algn="l"/>
              </a:tabLst>
            </a:pPr>
            <a:endParaRPr lang="en-US" sz="2000" dirty="0">
              <a:latin typeface="Tahoma"/>
              <a:cs typeface="Tahoma"/>
            </a:endParaRPr>
          </a:p>
          <a:p>
            <a:pPr marL="457200" marR="166370" indent="-343535">
              <a:lnSpc>
                <a:spcPct val="80000"/>
              </a:lnSpc>
              <a:spcBef>
                <a:spcPts val="650"/>
              </a:spcBef>
              <a:buClr>
                <a:srgbClr val="FFCC66"/>
              </a:buClr>
              <a:buSzPct val="79629"/>
              <a:buFont typeface="Wingdings"/>
              <a:buChar char=""/>
              <a:tabLst>
                <a:tab pos="355600" algn="l"/>
                <a:tab pos="356235" algn="l"/>
              </a:tabLst>
            </a:pPr>
            <a:r>
              <a:rPr lang="en-US" sz="2000" spc="-5" dirty="0">
                <a:latin typeface="Tahoma"/>
                <a:cs typeface="Tahoma"/>
              </a:rPr>
              <a:t>If the airway is </a:t>
            </a:r>
            <a:r>
              <a:rPr lang="en-US" sz="2000" spc="-10" dirty="0">
                <a:latin typeface="Tahoma"/>
                <a:cs typeface="Tahoma"/>
              </a:rPr>
              <a:t>compromised, </a:t>
            </a:r>
            <a:r>
              <a:rPr lang="en-US" sz="2000" dirty="0">
                <a:latin typeface="Tahoma"/>
                <a:cs typeface="Tahoma"/>
              </a:rPr>
              <a:t>oral </a:t>
            </a:r>
            <a:r>
              <a:rPr lang="en-US" sz="2000" spc="-5" dirty="0">
                <a:latin typeface="Tahoma"/>
                <a:cs typeface="Tahoma"/>
              </a:rPr>
              <a:t>intubation  </a:t>
            </a:r>
            <a:r>
              <a:rPr lang="en-US" sz="2000" spc="-10" dirty="0">
                <a:latin typeface="Tahoma"/>
                <a:cs typeface="Tahoma"/>
              </a:rPr>
              <a:t>should </a:t>
            </a:r>
            <a:r>
              <a:rPr lang="en-US" sz="2000" dirty="0">
                <a:latin typeface="Tahoma"/>
                <a:cs typeface="Tahoma"/>
              </a:rPr>
              <a:t>be </a:t>
            </a:r>
            <a:r>
              <a:rPr lang="en-US" sz="2000" spc="-5" dirty="0">
                <a:latin typeface="Tahoma"/>
                <a:cs typeface="Tahoma"/>
              </a:rPr>
              <a:t>attempted </a:t>
            </a:r>
            <a:r>
              <a:rPr lang="en-US" sz="2000" spc="-10" dirty="0">
                <a:latin typeface="Tahoma"/>
                <a:cs typeface="Tahoma"/>
              </a:rPr>
              <a:t>whenever possible</a:t>
            </a:r>
          </a:p>
          <a:p>
            <a:pPr marL="113665" marR="166370" indent="0">
              <a:lnSpc>
                <a:spcPct val="80000"/>
              </a:lnSpc>
              <a:spcBef>
                <a:spcPts val="650"/>
              </a:spcBef>
              <a:buClr>
                <a:srgbClr val="FFCC66"/>
              </a:buClr>
              <a:buSzPct val="79629"/>
              <a:buNone/>
              <a:tabLst>
                <a:tab pos="355600" algn="l"/>
                <a:tab pos="356235" algn="l"/>
              </a:tabLst>
            </a:pPr>
            <a:r>
              <a:rPr lang="en-US" sz="2000" spc="-10" dirty="0">
                <a:latin typeface="Tahoma"/>
                <a:cs typeface="Tahoma"/>
              </a:rPr>
              <a:t> </a:t>
            </a:r>
            <a:endParaRPr lang="en-US" sz="2000" dirty="0">
              <a:latin typeface="Tahoma"/>
              <a:cs typeface="Tahoma"/>
            </a:endParaRPr>
          </a:p>
          <a:p>
            <a:pPr marL="457200" marR="167640" indent="-343535">
              <a:lnSpc>
                <a:spcPct val="80000"/>
              </a:lnSpc>
              <a:spcBef>
                <a:spcPts val="650"/>
              </a:spcBef>
              <a:buClr>
                <a:srgbClr val="FFCC66"/>
              </a:buClr>
              <a:buSzPct val="79629"/>
              <a:buFont typeface="Wingdings"/>
              <a:buChar char=""/>
              <a:tabLst>
                <a:tab pos="355600" algn="l"/>
                <a:tab pos="356235" algn="l"/>
              </a:tabLst>
            </a:pPr>
            <a:r>
              <a:rPr lang="en-US" sz="2000" spc="-5" dirty="0">
                <a:latin typeface="Tahoma"/>
                <a:cs typeface="Tahoma"/>
              </a:rPr>
              <a:t>If there </a:t>
            </a:r>
            <a:r>
              <a:rPr lang="en-US" sz="2000" dirty="0">
                <a:latin typeface="Tahoma"/>
                <a:cs typeface="Tahoma"/>
              </a:rPr>
              <a:t>is </a:t>
            </a:r>
            <a:r>
              <a:rPr lang="en-US" sz="2000" spc="-5" dirty="0">
                <a:latin typeface="Tahoma"/>
                <a:cs typeface="Tahoma"/>
              </a:rPr>
              <a:t>an </a:t>
            </a:r>
            <a:r>
              <a:rPr lang="en-US" sz="2000" spc="-10" dirty="0">
                <a:latin typeface="Tahoma"/>
                <a:cs typeface="Tahoma"/>
              </a:rPr>
              <a:t>obvious </a:t>
            </a:r>
            <a:r>
              <a:rPr lang="en-US" sz="2000" spc="-5" dirty="0">
                <a:latin typeface="Tahoma"/>
                <a:cs typeface="Tahoma"/>
              </a:rPr>
              <a:t>open </a:t>
            </a:r>
            <a:r>
              <a:rPr lang="en-US" sz="2000" spc="-10" dirty="0">
                <a:latin typeface="Tahoma"/>
                <a:cs typeface="Tahoma"/>
              </a:rPr>
              <a:t>injury </a:t>
            </a:r>
            <a:r>
              <a:rPr lang="en-US" sz="2000" spc="-5" dirty="0">
                <a:latin typeface="Tahoma"/>
                <a:cs typeface="Tahoma"/>
              </a:rPr>
              <a:t>to the airway, </a:t>
            </a:r>
            <a:r>
              <a:rPr lang="en-US" sz="2000" spc="-10" dirty="0">
                <a:latin typeface="Tahoma"/>
                <a:cs typeface="Tahoma"/>
              </a:rPr>
              <a:t>it  </a:t>
            </a:r>
            <a:r>
              <a:rPr lang="en-US" sz="2000" dirty="0">
                <a:latin typeface="Tahoma"/>
                <a:cs typeface="Tahoma"/>
              </a:rPr>
              <a:t>is </a:t>
            </a:r>
            <a:r>
              <a:rPr lang="en-US" sz="2000" spc="-5" dirty="0">
                <a:latin typeface="Tahoma"/>
                <a:cs typeface="Tahoma"/>
              </a:rPr>
              <a:t>better to </a:t>
            </a:r>
            <a:r>
              <a:rPr lang="en-US" sz="2000" spc="-10" dirty="0">
                <a:latin typeface="Tahoma"/>
                <a:cs typeface="Tahoma"/>
              </a:rPr>
              <a:t>consider </a:t>
            </a:r>
            <a:r>
              <a:rPr lang="en-US" sz="2000" spc="-5" dirty="0">
                <a:latin typeface="Tahoma"/>
                <a:cs typeface="Tahoma"/>
              </a:rPr>
              <a:t>tracheostomy </a:t>
            </a:r>
            <a:r>
              <a:rPr lang="en-US" sz="2000" dirty="0">
                <a:latin typeface="Tahoma"/>
                <a:cs typeface="Tahoma"/>
              </a:rPr>
              <a:t>as </a:t>
            </a:r>
            <a:r>
              <a:rPr lang="en-US" sz="2000" spc="-5" dirty="0">
                <a:latin typeface="Tahoma"/>
                <a:cs typeface="Tahoma"/>
              </a:rPr>
              <a:t>soon </a:t>
            </a:r>
            <a:r>
              <a:rPr lang="en-US" sz="2000" dirty="0">
                <a:latin typeface="Tahoma"/>
                <a:cs typeface="Tahoma"/>
              </a:rPr>
              <a:t>as  </a:t>
            </a:r>
            <a:r>
              <a:rPr lang="en-US" sz="2000" spc="-10" dirty="0">
                <a:latin typeface="Tahoma"/>
                <a:cs typeface="Tahoma"/>
              </a:rPr>
              <a:t>possible.</a:t>
            </a:r>
          </a:p>
          <a:p>
            <a:pPr marL="12700" indent="-182880" defTabSz="914400">
              <a:lnSpc>
                <a:spcPct val="90000"/>
              </a:lnSpc>
              <a:spcBef>
                <a:spcPts val="95"/>
              </a:spcBef>
              <a:buClr>
                <a:schemeClr val="tx1"/>
              </a:buClr>
              <a:buSzPct val="80000"/>
              <a:buFont typeface="Corbel" pitchFamily="34" charset="0"/>
              <a:buChar char="•"/>
            </a:pPr>
            <a:endParaRPr lang="en-US" sz="2000" dirty="0"/>
          </a:p>
          <a:p>
            <a:pPr marL="355600" marR="167640" indent="-182880" defTabSz="914400">
              <a:lnSpc>
                <a:spcPct val="90000"/>
              </a:lnSpc>
              <a:spcBef>
                <a:spcPts val="650"/>
              </a:spcBef>
              <a:buClr>
                <a:schemeClr val="tx1"/>
              </a:buClr>
              <a:buSzPct val="80000"/>
              <a:buFont typeface="Corbel" pitchFamily="34" charset="0"/>
              <a:buChar char="•"/>
              <a:tabLst>
                <a:tab pos="355600" algn="l"/>
                <a:tab pos="356235" algn="l"/>
              </a:tabLst>
            </a:pPr>
            <a:endParaRPr lang="en-US" sz="2000" dirty="0"/>
          </a:p>
        </p:txBody>
      </p:sp>
    </p:spTree>
    <p:extLst>
      <p:ext uri="{BB962C8B-B14F-4D97-AF65-F5344CB8AC3E}">
        <p14:creationId xmlns:p14="http://schemas.microsoft.com/office/powerpoint/2010/main" val="204447608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47">
            <a:extLst>
              <a:ext uri="{FF2B5EF4-FFF2-40B4-BE49-F238E27FC236}">
                <a16:creationId xmlns:a16="http://schemas.microsoft.com/office/drawing/2014/main" id="{5EC44C56-EE5F-A63F-5D3B-3E41D980741E}"/>
              </a:ext>
            </a:extLst>
          </p:cNvPr>
          <p:cNvGraphicFramePr/>
          <p:nvPr>
            <p:extLst>
              <p:ext uri="{D42A27DB-BD31-4B8C-83A1-F6EECF244321}">
                <p14:modId xmlns:p14="http://schemas.microsoft.com/office/powerpoint/2010/main" val="1841967876"/>
              </p:ext>
            </p:extLst>
          </p:nvPr>
        </p:nvGraphicFramePr>
        <p:xfrm>
          <a:off x="685800" y="609600"/>
          <a:ext cx="10820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934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143000" y="609600"/>
            <a:ext cx="9875520" cy="1356360"/>
          </a:xfrm>
        </p:spPr>
        <p:txBody>
          <a:bodyPr>
            <a:normAutofit/>
          </a:bodyPr>
          <a:lstStyle/>
          <a:p>
            <a:r>
              <a:rPr lang="en-US">
                <a:latin typeface="Arial Black" panose="020B0A04020102020204" pitchFamily="34" charset="0"/>
              </a:rPr>
              <a:t>Introduction </a:t>
            </a:r>
            <a:endParaRPr lang="en-US" dirty="0">
              <a:latin typeface="Arial Black" panose="020B0A04020102020204" pitchFamily="34" charset="0"/>
            </a:endParaRPr>
          </a:p>
        </p:txBody>
      </p:sp>
      <p:sp>
        <p:nvSpPr>
          <p:cNvPr id="9" name="Content Placeholder 2"/>
          <p:cNvSpPr>
            <a:spLocks noGrp="1"/>
          </p:cNvSpPr>
          <p:nvPr>
            <p:ph idx="1"/>
          </p:nvPr>
        </p:nvSpPr>
        <p:spPr>
          <a:xfrm>
            <a:off x="533400" y="1752600"/>
            <a:ext cx="11422380" cy="4861560"/>
          </a:xfrm>
        </p:spPr>
        <p:txBody>
          <a:bodyPr>
            <a:normAutofit/>
          </a:bodyPr>
          <a:lstStyle/>
          <a:p>
            <a:pPr marL="228600" indent="-228600">
              <a:buAutoNum type="arabicPeriod"/>
            </a:pPr>
            <a:r>
              <a:rPr lang="en-US" sz="2400" dirty="0"/>
              <a:t>Neck injuries is one of the most critical injuries, Its both an inlet and an outlet containing various structures. </a:t>
            </a:r>
          </a:p>
          <a:p>
            <a:pPr marL="228600" indent="-228600">
              <a:buAutoNum type="arabicPeriod"/>
            </a:pPr>
            <a:r>
              <a:rPr lang="en-US" sz="2400" dirty="0"/>
              <a:t>Patient may appear normal at first but deteriorate after few hours (either death, paralysis, asphyxia, ..) </a:t>
            </a:r>
          </a:p>
          <a:p>
            <a:pPr marL="228600" indent="-228600">
              <a:buAutoNum type="arabicPeriod"/>
            </a:pPr>
            <a:r>
              <a:rPr lang="en-US" sz="2400" dirty="0"/>
              <a:t>Neck anatomy is significant to identify the location of trauma and exact place of injury to predict the damaged structure.</a:t>
            </a:r>
          </a:p>
          <a:p>
            <a:pPr marL="228600" indent="-228600">
              <a:buAutoNum type="arabicPeriod"/>
            </a:pPr>
            <a:r>
              <a:rPr lang="en-US" sz="2400" dirty="0"/>
              <a:t>Neck is divided to Triangles. (Anterior + posterior triangles) </a:t>
            </a:r>
            <a:br>
              <a:rPr lang="en-US" sz="2400" dirty="0"/>
            </a:br>
            <a:r>
              <a:rPr lang="en-US" sz="2400" dirty="0"/>
              <a:t>anterior triangle is also is divided to 3 zones (zone 2 is the most important) </a:t>
            </a:r>
          </a:p>
          <a:p>
            <a:pPr marL="228600" indent="-228600">
              <a:buAutoNum type="arabicPeriod"/>
            </a:pPr>
            <a:r>
              <a:rPr lang="en-US" sz="2400" dirty="0"/>
              <a:t>Most important information to ask about in a neck trauma: </a:t>
            </a:r>
            <a:br>
              <a:rPr lang="en-US" sz="2400" dirty="0"/>
            </a:br>
            <a:r>
              <a:rPr lang="en-US" sz="2400" dirty="0"/>
              <a:t>1. site </a:t>
            </a:r>
            <a:br>
              <a:rPr lang="en-US" sz="2400" dirty="0"/>
            </a:br>
            <a:r>
              <a:rPr lang="en-US" sz="2400" dirty="0"/>
              <a:t>2. type of injury (blunt/penetrating) </a:t>
            </a:r>
            <a:br>
              <a:rPr lang="en-US" sz="2400" dirty="0"/>
            </a:br>
            <a:r>
              <a:rPr lang="en-US" sz="2400" dirty="0"/>
              <a:t>3. Signs (Hard/soft) </a:t>
            </a:r>
          </a:p>
          <a:p>
            <a:endParaRPr lang="en-US" sz="2400" dirty="0"/>
          </a:p>
        </p:txBody>
      </p:sp>
    </p:spTree>
    <p:extLst>
      <p:ext uri="{BB962C8B-B14F-4D97-AF65-F5344CB8AC3E}">
        <p14:creationId xmlns:p14="http://schemas.microsoft.com/office/powerpoint/2010/main" val="221031790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object 3"/>
          <p:cNvSpPr txBox="1">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marL="12700"/>
            <a:r>
              <a:rPr lang="en-US" spc="-5"/>
              <a:t>Investigation</a:t>
            </a:r>
            <a:br>
              <a:rPr lang="en-US" spc="-5"/>
            </a:br>
            <a:endParaRPr lang="en-US"/>
          </a:p>
        </p:txBody>
      </p:sp>
      <p:sp>
        <p:nvSpPr>
          <p:cNvPr id="5" name="object 46"/>
          <p:cNvSpPr txBox="1"/>
          <p:nvPr/>
        </p:nvSpPr>
        <p:spPr>
          <a:xfrm>
            <a:off x="533400" y="1676400"/>
            <a:ext cx="11201400" cy="4800600"/>
          </a:xfrm>
          <a:prstGeom prst="rect">
            <a:avLst/>
          </a:prstGeom>
        </p:spPr>
        <p:txBody>
          <a:bodyPr vert="horz" lIns="91440" tIns="45720" rIns="91440" bIns="45720" rtlCol="0">
            <a:normAutofit lnSpcReduction="10000"/>
          </a:bodyPr>
          <a:lstStyle/>
          <a:p>
            <a:pPr marL="457835" indent="-342900" defTabSz="914400">
              <a:lnSpc>
                <a:spcPct val="90000"/>
              </a:lnSpc>
              <a:spcBef>
                <a:spcPts val="100"/>
              </a:spcBef>
              <a:buClr>
                <a:schemeClr val="tx1"/>
              </a:buClr>
              <a:buSzPct val="80000"/>
              <a:buFont typeface="Wingdings" panose="05000000000000000000" pitchFamily="2" charset="2"/>
              <a:buChar char="q"/>
              <a:tabLst>
                <a:tab pos="355600" algn="l"/>
                <a:tab pos="356235" algn="l"/>
              </a:tabLst>
            </a:pPr>
            <a:r>
              <a:rPr lang="en-US" sz="2400" b="1" u="sng" spc="-5" dirty="0">
                <a:uFill>
                  <a:solidFill>
                    <a:srgbClr val="FFFFFF"/>
                  </a:solidFill>
                </a:uFill>
              </a:rPr>
              <a:t>Chest</a:t>
            </a:r>
            <a:r>
              <a:rPr lang="en-US" sz="2400" b="1" u="sng" spc="-70" dirty="0">
                <a:uFill>
                  <a:solidFill>
                    <a:srgbClr val="FFFFFF"/>
                  </a:solidFill>
                </a:uFill>
              </a:rPr>
              <a:t> </a:t>
            </a:r>
            <a:r>
              <a:rPr lang="en-US" sz="2400" b="1" u="sng" dirty="0">
                <a:uFill>
                  <a:solidFill>
                    <a:srgbClr val="FFFFFF"/>
                  </a:solidFill>
                </a:uFill>
              </a:rPr>
              <a:t>X-ray</a:t>
            </a:r>
            <a:endParaRPr lang="en-US" sz="2400" u="sng" dirty="0"/>
          </a:p>
          <a:p>
            <a:pPr marL="355600" indent="-182880" defTabSz="914400">
              <a:lnSpc>
                <a:spcPct val="90000"/>
              </a:lnSpc>
              <a:spcBef>
                <a:spcPts val="100"/>
              </a:spcBef>
              <a:buClr>
                <a:schemeClr val="tx1"/>
              </a:buClr>
              <a:buSzPct val="80000"/>
              <a:buFont typeface="Corbel" pitchFamily="34" charset="0"/>
              <a:buChar char="•"/>
              <a:tabLst>
                <a:tab pos="355600" algn="l"/>
                <a:tab pos="356235" algn="l"/>
              </a:tabLst>
            </a:pPr>
            <a:r>
              <a:rPr lang="en-US" sz="2000" spc="-5" dirty="0"/>
              <a:t>Essential in all </a:t>
            </a:r>
            <a:r>
              <a:rPr lang="en-US" sz="2000" dirty="0"/>
              <a:t>patients </a:t>
            </a:r>
            <a:r>
              <a:rPr lang="en-US" sz="2000" spc="-10" dirty="0"/>
              <a:t>with </a:t>
            </a:r>
            <a:r>
              <a:rPr lang="en-US" sz="2000" spc="-5" dirty="0"/>
              <a:t>neck</a:t>
            </a:r>
            <a:r>
              <a:rPr lang="en-US" sz="2000" spc="-10" dirty="0"/>
              <a:t> </a:t>
            </a:r>
            <a:r>
              <a:rPr lang="en-US" sz="2000" spc="-5" dirty="0"/>
              <a:t>injuries.</a:t>
            </a:r>
            <a:endParaRPr lang="en-US" sz="2000" dirty="0"/>
          </a:p>
          <a:p>
            <a:pPr marL="355600" indent="-182880" defTabSz="914400">
              <a:lnSpc>
                <a:spcPct val="90000"/>
              </a:lnSpc>
              <a:buClr>
                <a:schemeClr val="tx1"/>
              </a:buClr>
              <a:buSzPct val="80000"/>
              <a:buFont typeface="Corbel" pitchFamily="34" charset="0"/>
              <a:buChar char="•"/>
              <a:tabLst>
                <a:tab pos="355600" algn="l"/>
                <a:tab pos="356235" algn="l"/>
              </a:tabLst>
            </a:pPr>
            <a:r>
              <a:rPr lang="en-US" sz="2000" spc="-5" dirty="0"/>
              <a:t>Do not sit patient </a:t>
            </a:r>
            <a:r>
              <a:rPr lang="en-US" sz="2000" dirty="0"/>
              <a:t>up; if </a:t>
            </a:r>
            <a:r>
              <a:rPr lang="en-US" sz="2000" spc="-5" dirty="0"/>
              <a:t>there </a:t>
            </a:r>
            <a:r>
              <a:rPr lang="en-US" sz="2000" dirty="0"/>
              <a:t>is an </a:t>
            </a:r>
            <a:r>
              <a:rPr lang="en-US" sz="2000" spc="-5" dirty="0"/>
              <a:t>open wound, it </a:t>
            </a:r>
            <a:r>
              <a:rPr lang="en-US" sz="2000" dirty="0"/>
              <a:t>may </a:t>
            </a:r>
            <a:r>
              <a:rPr lang="en-US" sz="2000" spc="-5" dirty="0"/>
              <a:t>cause </a:t>
            </a:r>
            <a:r>
              <a:rPr lang="en-US" sz="2000" dirty="0"/>
              <a:t>a </a:t>
            </a:r>
            <a:r>
              <a:rPr lang="en-US" sz="2000" spc="-5" dirty="0"/>
              <a:t>fatal</a:t>
            </a:r>
            <a:r>
              <a:rPr lang="en-US" sz="2000" spc="45" dirty="0"/>
              <a:t> </a:t>
            </a:r>
            <a:r>
              <a:rPr lang="en-US" sz="2000" dirty="0"/>
              <a:t>air</a:t>
            </a:r>
          </a:p>
          <a:p>
            <a:pPr marL="355600" indent="-182880" defTabSz="914400">
              <a:lnSpc>
                <a:spcPct val="90000"/>
              </a:lnSpc>
              <a:buClr>
                <a:schemeClr val="tx1"/>
              </a:buClr>
              <a:buSzPct val="80000"/>
              <a:buFont typeface="Corbel" pitchFamily="34" charset="0"/>
              <a:buChar char="•"/>
            </a:pPr>
            <a:r>
              <a:rPr lang="en-US" sz="2000" spc="-5" dirty="0"/>
              <a:t>embolism </a:t>
            </a:r>
            <a:r>
              <a:rPr lang="en-US" sz="2000" dirty="0"/>
              <a:t>or </a:t>
            </a:r>
            <a:r>
              <a:rPr lang="en-US" sz="2000" spc="-5" dirty="0"/>
              <a:t>complicate </a:t>
            </a:r>
            <a:r>
              <a:rPr lang="en-US" sz="2000" dirty="0"/>
              <a:t>a </a:t>
            </a:r>
            <a:r>
              <a:rPr lang="en-US" sz="2000" spc="-5" dirty="0"/>
              <a:t>cervical spine</a:t>
            </a:r>
            <a:r>
              <a:rPr lang="en-US" sz="2000" spc="45" dirty="0"/>
              <a:t> </a:t>
            </a:r>
            <a:r>
              <a:rPr lang="en-US" sz="2000" spc="-5" dirty="0"/>
              <a:t>injury.</a:t>
            </a:r>
            <a:endParaRPr lang="en-US" sz="2000" dirty="0"/>
          </a:p>
          <a:p>
            <a:pPr indent="-182880" defTabSz="914400">
              <a:lnSpc>
                <a:spcPct val="90000"/>
              </a:lnSpc>
              <a:spcBef>
                <a:spcPts val="45"/>
              </a:spcBef>
              <a:buClr>
                <a:schemeClr val="tx1"/>
              </a:buClr>
              <a:buSzPct val="80000"/>
              <a:buFont typeface="Corbel" pitchFamily="34" charset="0"/>
              <a:buChar char="•"/>
            </a:pPr>
            <a:endParaRPr lang="en-US" sz="2000" dirty="0"/>
          </a:p>
          <a:p>
            <a:pPr marL="458470" indent="-342900" defTabSz="914400">
              <a:lnSpc>
                <a:spcPct val="90000"/>
              </a:lnSpc>
              <a:buClr>
                <a:schemeClr val="tx1"/>
              </a:buClr>
              <a:buSzPct val="80000"/>
              <a:buFont typeface="Wingdings" panose="05000000000000000000" pitchFamily="2" charset="2"/>
              <a:buChar char="q"/>
            </a:pPr>
            <a:r>
              <a:rPr lang="en-US" sz="2400" b="1" u="sng" spc="-5" dirty="0">
                <a:uFill>
                  <a:solidFill>
                    <a:srgbClr val="FFFFFF"/>
                  </a:solidFill>
                </a:uFill>
              </a:rPr>
              <a:t>Cervical </a:t>
            </a:r>
            <a:r>
              <a:rPr lang="en-US" sz="2400" b="1" spc="-5" dirty="0">
                <a:uFill>
                  <a:solidFill>
                    <a:srgbClr val="FFFFFF"/>
                  </a:solidFill>
                </a:uFill>
              </a:rPr>
              <a:t>spine</a:t>
            </a:r>
            <a:r>
              <a:rPr lang="en-US" sz="2400" b="1" spc="-10" dirty="0">
                <a:uFill>
                  <a:solidFill>
                    <a:srgbClr val="FFFFFF"/>
                  </a:solidFill>
                </a:uFill>
              </a:rPr>
              <a:t> </a:t>
            </a:r>
            <a:r>
              <a:rPr lang="en-US" sz="2400" b="1" dirty="0">
                <a:uFill>
                  <a:solidFill>
                    <a:srgbClr val="FFFFFF"/>
                  </a:solidFill>
                </a:uFill>
              </a:rPr>
              <a:t>X-ray</a:t>
            </a:r>
            <a:endParaRPr lang="en-US" sz="2400" dirty="0"/>
          </a:p>
          <a:p>
            <a:pPr marL="355600" indent="-182880" defTabSz="914400">
              <a:lnSpc>
                <a:spcPct val="90000"/>
              </a:lnSpc>
              <a:buClr>
                <a:schemeClr val="tx1"/>
              </a:buClr>
              <a:buSzPct val="80000"/>
              <a:buFont typeface="Corbel" pitchFamily="34" charset="0"/>
              <a:buChar char="•"/>
              <a:tabLst>
                <a:tab pos="355600" algn="l"/>
                <a:tab pos="356235" algn="l"/>
              </a:tabLst>
            </a:pPr>
            <a:r>
              <a:rPr lang="en-US" sz="2000" spc="-5" dirty="0"/>
              <a:t>Look </a:t>
            </a:r>
            <a:r>
              <a:rPr lang="en-US" sz="2000" dirty="0"/>
              <a:t>for </a:t>
            </a:r>
            <a:r>
              <a:rPr lang="en-US" sz="2000" spc="-5" dirty="0"/>
              <a:t>the </a:t>
            </a:r>
            <a:r>
              <a:rPr lang="en-US" sz="2000" dirty="0"/>
              <a:t>presence </a:t>
            </a:r>
            <a:r>
              <a:rPr lang="en-US" sz="2000" spc="-5" dirty="0"/>
              <a:t>of fractures, foreign bodies, </a:t>
            </a:r>
            <a:r>
              <a:rPr lang="en-US" sz="2000" dirty="0"/>
              <a:t>or </a:t>
            </a:r>
            <a:r>
              <a:rPr lang="en-US" sz="2000" spc="-5" dirty="0"/>
              <a:t>air in soft</a:t>
            </a:r>
            <a:r>
              <a:rPr lang="en-US" sz="2000" spc="60" dirty="0"/>
              <a:t> </a:t>
            </a:r>
            <a:r>
              <a:rPr lang="en-US" sz="2000" spc="-5" dirty="0"/>
              <a:t>tissues.</a:t>
            </a:r>
            <a:endParaRPr lang="en-US" sz="2000" dirty="0"/>
          </a:p>
          <a:p>
            <a:pPr indent="-182880" defTabSz="914400">
              <a:lnSpc>
                <a:spcPct val="90000"/>
              </a:lnSpc>
              <a:spcBef>
                <a:spcPts val="50"/>
              </a:spcBef>
              <a:buClr>
                <a:schemeClr val="tx1"/>
              </a:buClr>
              <a:buSzPct val="80000"/>
              <a:buFont typeface="Corbel" pitchFamily="34" charset="0"/>
              <a:buChar char="•"/>
            </a:pPr>
            <a:endParaRPr lang="en-US" sz="2000" dirty="0"/>
          </a:p>
          <a:p>
            <a:pPr marL="458470" indent="-342900" defTabSz="914400">
              <a:lnSpc>
                <a:spcPct val="90000"/>
              </a:lnSpc>
              <a:buClr>
                <a:schemeClr val="tx1"/>
              </a:buClr>
              <a:buSzPct val="80000"/>
              <a:buFont typeface="Wingdings" panose="05000000000000000000" pitchFamily="2" charset="2"/>
              <a:buChar char="q"/>
            </a:pPr>
            <a:r>
              <a:rPr lang="en-US" sz="2400" b="1" u="sng" spc="-5" dirty="0">
                <a:uFill>
                  <a:solidFill>
                    <a:srgbClr val="FFFFFF"/>
                  </a:solidFill>
                </a:uFill>
              </a:rPr>
              <a:t>CT </a:t>
            </a:r>
            <a:r>
              <a:rPr lang="en-US" sz="2400" b="1" dirty="0">
                <a:uFill>
                  <a:solidFill>
                    <a:srgbClr val="FFFFFF"/>
                  </a:solidFill>
                </a:uFill>
              </a:rPr>
              <a:t>scan </a:t>
            </a:r>
            <a:r>
              <a:rPr lang="en-US" sz="2400" b="1" spc="-5" dirty="0">
                <a:uFill>
                  <a:solidFill>
                    <a:srgbClr val="FFFFFF"/>
                  </a:solidFill>
                </a:uFill>
              </a:rPr>
              <a:t>or CT</a:t>
            </a:r>
            <a:r>
              <a:rPr lang="en-US" sz="2400" b="1" spc="-40" dirty="0">
                <a:uFill>
                  <a:solidFill>
                    <a:srgbClr val="FFFFFF"/>
                  </a:solidFill>
                </a:uFill>
              </a:rPr>
              <a:t> </a:t>
            </a:r>
            <a:r>
              <a:rPr lang="en-US" sz="2400" b="1" spc="-5" dirty="0">
                <a:uFill>
                  <a:solidFill>
                    <a:srgbClr val="FFFFFF"/>
                  </a:solidFill>
                </a:uFill>
              </a:rPr>
              <a:t>angiography</a:t>
            </a:r>
            <a:endParaRPr lang="en-US" sz="2400" dirty="0"/>
          </a:p>
          <a:p>
            <a:pPr marL="355600" marR="73025" indent="-182880" defTabSz="914400">
              <a:lnSpc>
                <a:spcPct val="90000"/>
              </a:lnSpc>
              <a:spcBef>
                <a:spcPts val="434"/>
              </a:spcBef>
              <a:buClr>
                <a:schemeClr val="tx1"/>
              </a:buClr>
              <a:buSzPct val="80000"/>
              <a:buFont typeface="Corbel" pitchFamily="34" charset="0"/>
              <a:buChar char="•"/>
              <a:tabLst>
                <a:tab pos="355600" algn="l"/>
                <a:tab pos="356235" algn="l"/>
              </a:tabLst>
            </a:pPr>
            <a:r>
              <a:rPr lang="en-US" sz="2000" spc="-5" dirty="0"/>
              <a:t>In the stable patient, </a:t>
            </a:r>
            <a:r>
              <a:rPr lang="en-US" sz="2000" dirty="0"/>
              <a:t>a </a:t>
            </a:r>
            <a:r>
              <a:rPr lang="en-US" sz="2000" spc="-5" dirty="0"/>
              <a:t>spiral CT scan (if available) </a:t>
            </a:r>
            <a:r>
              <a:rPr lang="en-US" sz="2000" spc="-10" dirty="0"/>
              <a:t>with </a:t>
            </a:r>
            <a:r>
              <a:rPr lang="en-US" sz="2000" spc="-5" dirty="0"/>
              <a:t>intravenous  contrast will provide information on soft tissue, bony structures, wound  trajectory, </a:t>
            </a:r>
            <a:r>
              <a:rPr lang="en-US" sz="2000" dirty="0"/>
              <a:t>and </a:t>
            </a:r>
            <a:r>
              <a:rPr lang="en-US" sz="2000" spc="-5" dirty="0"/>
              <a:t>vascular</a:t>
            </a:r>
            <a:r>
              <a:rPr lang="en-US" sz="2000" spc="10" dirty="0"/>
              <a:t> </a:t>
            </a:r>
            <a:r>
              <a:rPr lang="en-US" sz="2000" spc="-5" dirty="0"/>
              <a:t>injuries.</a:t>
            </a:r>
            <a:endParaRPr lang="en-US" sz="2000" dirty="0"/>
          </a:p>
          <a:p>
            <a:pPr marL="297815" indent="-182880" defTabSz="914400">
              <a:lnSpc>
                <a:spcPct val="90000"/>
              </a:lnSpc>
              <a:buClr>
                <a:schemeClr val="tx1"/>
              </a:buClr>
              <a:buSzPct val="80000"/>
              <a:buFont typeface="Corbel" pitchFamily="34" charset="0"/>
              <a:buChar char="•"/>
              <a:tabLst>
                <a:tab pos="355600" algn="l"/>
                <a:tab pos="356235" algn="l"/>
              </a:tabLst>
            </a:pPr>
            <a:r>
              <a:rPr lang="en-US" sz="2000" spc="-5" dirty="0"/>
              <a:t>Specifically look </a:t>
            </a:r>
            <a:r>
              <a:rPr lang="en-US" sz="2000" dirty="0"/>
              <a:t>out </a:t>
            </a:r>
            <a:r>
              <a:rPr lang="en-US" sz="2000" spc="-5" dirty="0"/>
              <a:t>for intimal injuries of the</a:t>
            </a:r>
            <a:r>
              <a:rPr lang="en-US" sz="2000" spc="80" dirty="0"/>
              <a:t> </a:t>
            </a:r>
            <a:r>
              <a:rPr lang="en-US" sz="2000" spc="-5" dirty="0"/>
              <a:t>carotids.</a:t>
            </a:r>
            <a:endParaRPr lang="en-US" sz="2000" dirty="0"/>
          </a:p>
          <a:p>
            <a:pPr marL="355600" indent="-182880" defTabSz="914400">
              <a:lnSpc>
                <a:spcPct val="90000"/>
              </a:lnSpc>
              <a:buClr>
                <a:schemeClr val="tx1"/>
              </a:buClr>
              <a:buSzPct val="80000"/>
              <a:buFont typeface="Corbel" pitchFamily="34" charset="0"/>
              <a:buChar char="•"/>
              <a:tabLst>
                <a:tab pos="355600" algn="l"/>
                <a:tab pos="356235" algn="l"/>
              </a:tabLst>
            </a:pPr>
            <a:r>
              <a:rPr lang="en-US" sz="2000" dirty="0"/>
              <a:t>Oral </a:t>
            </a:r>
            <a:r>
              <a:rPr lang="en-US" sz="2000" spc="-5" dirty="0"/>
              <a:t>contrast can </a:t>
            </a:r>
            <a:r>
              <a:rPr lang="en-US" sz="2000" dirty="0"/>
              <a:t>be </a:t>
            </a:r>
            <a:r>
              <a:rPr lang="en-US" sz="2000" spc="-5" dirty="0"/>
              <a:t>given </a:t>
            </a:r>
            <a:r>
              <a:rPr lang="en-US" sz="2000" dirty="0"/>
              <a:t>if </a:t>
            </a:r>
            <a:r>
              <a:rPr lang="en-US" sz="2000" spc="-5" dirty="0"/>
              <a:t>required to identify</a:t>
            </a:r>
            <a:r>
              <a:rPr lang="en-US" sz="2000" spc="25" dirty="0"/>
              <a:t> </a:t>
            </a:r>
            <a:r>
              <a:rPr lang="en-US" sz="2000" dirty="0"/>
              <a:t>leaks.</a:t>
            </a:r>
          </a:p>
          <a:p>
            <a:pPr indent="-182880" defTabSz="914400">
              <a:lnSpc>
                <a:spcPct val="90000"/>
              </a:lnSpc>
              <a:spcBef>
                <a:spcPts val="50"/>
              </a:spcBef>
              <a:buClr>
                <a:schemeClr val="tx1"/>
              </a:buClr>
              <a:buSzPct val="80000"/>
              <a:buFont typeface="Corbel" pitchFamily="34" charset="0"/>
              <a:buChar char="•"/>
            </a:pPr>
            <a:endParaRPr lang="en-US" sz="2000" dirty="0"/>
          </a:p>
          <a:p>
            <a:pPr marL="458470" indent="-342900" defTabSz="914400">
              <a:lnSpc>
                <a:spcPct val="90000"/>
              </a:lnSpc>
              <a:buClr>
                <a:schemeClr val="tx1"/>
              </a:buClr>
              <a:buSzPct val="80000"/>
              <a:buFont typeface="Wingdings" panose="05000000000000000000" pitchFamily="2" charset="2"/>
              <a:buChar char="q"/>
            </a:pPr>
            <a:r>
              <a:rPr lang="en-US" sz="2400" b="1" u="sng" spc="-5" dirty="0">
                <a:uFill>
                  <a:solidFill>
                    <a:srgbClr val="FFFFFF"/>
                  </a:solidFill>
                </a:uFill>
              </a:rPr>
              <a:t>Color Flow </a:t>
            </a:r>
            <a:r>
              <a:rPr lang="en-US" sz="2400" b="1" spc="-5" dirty="0">
                <a:uFill>
                  <a:solidFill>
                    <a:srgbClr val="FFFFFF"/>
                  </a:solidFill>
                </a:uFill>
              </a:rPr>
              <a:t>Doppler</a:t>
            </a:r>
            <a:r>
              <a:rPr lang="en-US" sz="2400" b="1" spc="-25" dirty="0">
                <a:uFill>
                  <a:solidFill>
                    <a:srgbClr val="FFFFFF"/>
                  </a:solidFill>
                </a:uFill>
              </a:rPr>
              <a:t> </a:t>
            </a:r>
            <a:r>
              <a:rPr lang="en-US" sz="2400" b="1" spc="-5" dirty="0">
                <a:uFill>
                  <a:solidFill>
                    <a:srgbClr val="FFFFFF"/>
                  </a:solidFill>
                </a:uFill>
              </a:rPr>
              <a:t>(CFD)</a:t>
            </a:r>
            <a:endParaRPr lang="en-US" sz="2400" dirty="0"/>
          </a:p>
          <a:p>
            <a:pPr marL="355600" marR="613410" indent="-182880" defTabSz="914400">
              <a:lnSpc>
                <a:spcPct val="90000"/>
              </a:lnSpc>
              <a:spcBef>
                <a:spcPts val="430"/>
              </a:spcBef>
              <a:buClr>
                <a:schemeClr val="tx1"/>
              </a:buClr>
              <a:buSzPct val="80000"/>
              <a:buFont typeface="Corbel" pitchFamily="34" charset="0"/>
              <a:buChar char="•"/>
              <a:tabLst>
                <a:tab pos="355600" algn="l"/>
                <a:tab pos="356235" algn="l"/>
              </a:tabLst>
            </a:pPr>
            <a:r>
              <a:rPr lang="en-US" sz="2000" spc="-5" dirty="0"/>
              <a:t>Color flow Doppler </a:t>
            </a:r>
            <a:r>
              <a:rPr lang="en-US" sz="2000" dirty="0"/>
              <a:t>has been </a:t>
            </a:r>
            <a:r>
              <a:rPr lang="en-US" sz="2000" spc="-5" dirty="0"/>
              <a:t>suggested </a:t>
            </a:r>
            <a:r>
              <a:rPr lang="en-US" sz="2000" dirty="0"/>
              <a:t>as a </a:t>
            </a:r>
            <a:r>
              <a:rPr lang="en-US" sz="2000" spc="-5" dirty="0"/>
              <a:t>reliable </a:t>
            </a:r>
            <a:r>
              <a:rPr lang="en-US" sz="2000" dirty="0"/>
              <a:t>alternative </a:t>
            </a:r>
            <a:r>
              <a:rPr lang="en-US" sz="2000" spc="-5" dirty="0"/>
              <a:t>to  angiography in the evaluation </a:t>
            </a:r>
            <a:r>
              <a:rPr lang="en-US" sz="2000" dirty="0"/>
              <a:t>of</a:t>
            </a:r>
            <a:r>
              <a:rPr lang="en-US" sz="2000" spc="30" dirty="0"/>
              <a:t> </a:t>
            </a:r>
            <a:r>
              <a:rPr lang="en-US" sz="2000" spc="-5" dirty="0"/>
              <a:t>PNI.</a:t>
            </a:r>
            <a:endParaRPr lang="en-US" sz="2000" dirty="0"/>
          </a:p>
        </p:txBody>
      </p:sp>
    </p:spTree>
    <p:extLst>
      <p:ext uri="{BB962C8B-B14F-4D97-AF65-F5344CB8AC3E}">
        <p14:creationId xmlns:p14="http://schemas.microsoft.com/office/powerpoint/2010/main" val="405541671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object 3"/>
          <p:cNvSpPr txBox="1">
            <a:spLocks noGrp="1"/>
          </p:cNvSpPr>
          <p:nvPr>
            <p:ph type="title"/>
          </p:nvPr>
        </p:nvSpPr>
        <p:spPr>
          <a:xfrm>
            <a:off x="1143000" y="609600"/>
            <a:ext cx="9875520" cy="1356360"/>
          </a:xfrm>
          <a:prstGeom prst="rect">
            <a:avLst/>
          </a:prstGeom>
        </p:spPr>
        <p:txBody>
          <a:bodyPr vert="horz" lIns="0" tIns="12700" rIns="0" bIns="0" rtlCol="0">
            <a:normAutofit/>
          </a:bodyPr>
          <a:lstStyle/>
          <a:p>
            <a:pPr marL="12700">
              <a:spcBef>
                <a:spcPts val="100"/>
              </a:spcBef>
            </a:pPr>
            <a:r>
              <a:rPr b="1" spc="-5" dirty="0">
                <a:latin typeface="Tahoma"/>
                <a:cs typeface="Tahoma"/>
              </a:rPr>
              <a:t>Management</a:t>
            </a:r>
            <a:endParaRPr lang="en-US" b="1" spc="-5">
              <a:latin typeface="Tahoma"/>
              <a:cs typeface="Tahoma"/>
            </a:endParaRPr>
          </a:p>
        </p:txBody>
      </p:sp>
      <p:sp>
        <p:nvSpPr>
          <p:cNvPr id="3" name="Content Placeholder 2"/>
          <p:cNvSpPr>
            <a:spLocks noGrp="1"/>
          </p:cNvSpPr>
          <p:nvPr>
            <p:ph idx="1"/>
          </p:nvPr>
        </p:nvSpPr>
        <p:spPr>
          <a:xfrm>
            <a:off x="533400" y="1828800"/>
            <a:ext cx="11125200" cy="4785360"/>
          </a:xfrm>
        </p:spPr>
        <p:txBody>
          <a:bodyPr>
            <a:normAutofit/>
          </a:bodyPr>
          <a:lstStyle/>
          <a:p>
            <a:pPr>
              <a:buClr>
                <a:srgbClr val="FFC000"/>
              </a:buClr>
              <a:buSzPct val="113000"/>
              <a:buFont typeface="Wingdings" panose="05000000000000000000" pitchFamily="2" charset="2"/>
              <a:buChar char="§"/>
            </a:pPr>
            <a:r>
              <a:rPr lang="en-US" sz="2800" spc="-5" dirty="0">
                <a:latin typeface="Tahoma"/>
                <a:cs typeface="Tahoma"/>
              </a:rPr>
              <a:t>Consider early intubation </a:t>
            </a:r>
            <a:r>
              <a:rPr lang="en-US" sz="2800" dirty="0">
                <a:latin typeface="Tahoma"/>
                <a:cs typeface="Tahoma"/>
              </a:rPr>
              <a:t>or </a:t>
            </a:r>
            <a:r>
              <a:rPr lang="en-US" sz="2800" spc="-5" dirty="0">
                <a:latin typeface="Tahoma"/>
                <a:cs typeface="Tahoma"/>
              </a:rPr>
              <a:t>surgical</a:t>
            </a:r>
            <a:r>
              <a:rPr lang="en-US" sz="2800" spc="20" dirty="0">
                <a:latin typeface="Tahoma"/>
                <a:cs typeface="Tahoma"/>
              </a:rPr>
              <a:t> </a:t>
            </a:r>
            <a:r>
              <a:rPr lang="en-US" sz="2800" spc="-5" dirty="0">
                <a:latin typeface="Tahoma"/>
                <a:cs typeface="Tahoma"/>
              </a:rPr>
              <a:t>airway</a:t>
            </a:r>
          </a:p>
          <a:p>
            <a:pPr>
              <a:buClr>
                <a:srgbClr val="FFC000"/>
              </a:buClr>
              <a:buSzPct val="113000"/>
              <a:buFont typeface="Wingdings" panose="05000000000000000000" pitchFamily="2" charset="2"/>
              <a:buChar char="§"/>
            </a:pPr>
            <a:r>
              <a:rPr lang="en-US" sz="2800" spc="-5" dirty="0">
                <a:latin typeface="Tahoma"/>
                <a:cs typeface="Tahoma"/>
              </a:rPr>
              <a:t>If all the investigations </a:t>
            </a:r>
            <a:r>
              <a:rPr lang="en-US" sz="2800" dirty="0">
                <a:latin typeface="Tahoma"/>
                <a:cs typeface="Tahoma"/>
              </a:rPr>
              <a:t>are </a:t>
            </a:r>
            <a:r>
              <a:rPr lang="en-US" sz="2800" spc="-5" dirty="0">
                <a:latin typeface="Tahoma"/>
                <a:cs typeface="Tahoma"/>
              </a:rPr>
              <a:t>normal,</a:t>
            </a:r>
            <a:r>
              <a:rPr lang="en-US" sz="2800" spc="10" dirty="0">
                <a:latin typeface="Tahoma"/>
                <a:cs typeface="Tahoma"/>
              </a:rPr>
              <a:t> </a:t>
            </a:r>
            <a:r>
              <a:rPr lang="en-US" sz="2800" spc="-5" dirty="0">
                <a:latin typeface="Tahoma"/>
                <a:cs typeface="Tahoma"/>
              </a:rPr>
              <a:t>the </a:t>
            </a:r>
            <a:r>
              <a:rPr lang="en-US" sz="2800" dirty="0">
                <a:latin typeface="Tahoma"/>
                <a:cs typeface="Tahoma"/>
              </a:rPr>
              <a:t>patient may be observed </a:t>
            </a:r>
            <a:r>
              <a:rPr lang="en-US" sz="2800" spc="-5" dirty="0">
                <a:latin typeface="Tahoma"/>
                <a:cs typeface="Tahoma"/>
              </a:rPr>
              <a:t>over-night</a:t>
            </a:r>
            <a:r>
              <a:rPr lang="en-US" sz="2800" spc="-60" dirty="0">
                <a:latin typeface="Tahoma"/>
                <a:cs typeface="Tahoma"/>
              </a:rPr>
              <a:t> </a:t>
            </a:r>
            <a:r>
              <a:rPr lang="en-US" sz="2800" spc="-10" dirty="0">
                <a:latin typeface="Tahoma"/>
                <a:cs typeface="Tahoma"/>
              </a:rPr>
              <a:t>and </a:t>
            </a:r>
            <a:r>
              <a:rPr lang="en-US" sz="2800" b="1" spc="-5" dirty="0">
                <a:latin typeface="Tahoma"/>
                <a:cs typeface="Tahoma"/>
              </a:rPr>
              <a:t>discharged </a:t>
            </a:r>
            <a:r>
              <a:rPr lang="en-US" sz="2800" b="1" dirty="0">
                <a:latin typeface="Tahoma"/>
                <a:cs typeface="Tahoma"/>
              </a:rPr>
              <a:t>home</a:t>
            </a:r>
            <a:r>
              <a:rPr lang="en-US" sz="2800" dirty="0">
                <a:latin typeface="Tahoma"/>
                <a:cs typeface="Tahoma"/>
              </a:rPr>
              <a:t> if </a:t>
            </a:r>
            <a:r>
              <a:rPr lang="en-US" sz="2800" spc="-5" dirty="0">
                <a:latin typeface="Tahoma"/>
                <a:cs typeface="Tahoma"/>
              </a:rPr>
              <a:t>there </a:t>
            </a:r>
            <a:r>
              <a:rPr lang="en-US" sz="2800" dirty="0">
                <a:latin typeface="Tahoma"/>
                <a:cs typeface="Tahoma"/>
              </a:rPr>
              <a:t>is </a:t>
            </a:r>
            <a:r>
              <a:rPr lang="en-US" sz="2800" spc="-5" dirty="0">
                <a:latin typeface="Tahoma"/>
                <a:cs typeface="Tahoma"/>
              </a:rPr>
              <a:t>no</a:t>
            </a:r>
            <a:r>
              <a:rPr lang="en-US" sz="2800" spc="-30" dirty="0">
                <a:latin typeface="Tahoma"/>
                <a:cs typeface="Tahoma"/>
              </a:rPr>
              <a:t> </a:t>
            </a:r>
            <a:r>
              <a:rPr lang="en-US" sz="2800" spc="-5" dirty="0">
                <a:latin typeface="Tahoma"/>
                <a:cs typeface="Tahoma"/>
              </a:rPr>
              <a:t>deterioration.</a:t>
            </a:r>
            <a:endParaRPr lang="en-US" sz="2800" dirty="0">
              <a:latin typeface="Tahoma"/>
              <a:cs typeface="Tahoma"/>
            </a:endParaRPr>
          </a:p>
          <a:p>
            <a:pPr>
              <a:buClr>
                <a:srgbClr val="FFC000"/>
              </a:buClr>
              <a:buSzPct val="113000"/>
              <a:buFont typeface="Wingdings" panose="05000000000000000000" pitchFamily="2" charset="2"/>
              <a:buChar char="§"/>
            </a:pPr>
            <a:r>
              <a:rPr lang="en-US" sz="2800" dirty="0">
                <a:latin typeface="Tahoma"/>
                <a:cs typeface="Tahoma"/>
              </a:rPr>
              <a:t>A </a:t>
            </a:r>
            <a:r>
              <a:rPr lang="en-US" sz="2800" spc="-10" dirty="0">
                <a:latin typeface="Tahoma"/>
                <a:cs typeface="Tahoma"/>
              </a:rPr>
              <a:t>hemothorax</a:t>
            </a:r>
            <a:r>
              <a:rPr lang="en-US" sz="2800" spc="-5" dirty="0">
                <a:latin typeface="Tahoma"/>
                <a:cs typeface="Tahoma"/>
              </a:rPr>
              <a:t> </a:t>
            </a:r>
            <a:r>
              <a:rPr lang="en-US" sz="2800" spc="-10" dirty="0">
                <a:latin typeface="Tahoma"/>
                <a:cs typeface="Tahoma"/>
              </a:rPr>
              <a:t>should </a:t>
            </a:r>
            <a:r>
              <a:rPr lang="en-US" sz="2800" dirty="0">
                <a:latin typeface="Tahoma"/>
                <a:cs typeface="Tahoma"/>
              </a:rPr>
              <a:t>be </a:t>
            </a:r>
            <a:r>
              <a:rPr lang="en-US" sz="2800" spc="-5" dirty="0">
                <a:latin typeface="Tahoma"/>
                <a:cs typeface="Tahoma"/>
              </a:rPr>
              <a:t>managed accordingly.</a:t>
            </a:r>
          </a:p>
          <a:p>
            <a:pPr>
              <a:buClr>
                <a:srgbClr val="FFC000"/>
              </a:buClr>
              <a:buSzPct val="113000"/>
              <a:buFont typeface="Wingdings" panose="05000000000000000000" pitchFamily="2" charset="2"/>
              <a:buChar char="§"/>
            </a:pPr>
            <a:r>
              <a:rPr lang="en-US" sz="2800" spc="-5" dirty="0">
                <a:latin typeface="Tahoma"/>
                <a:cs typeface="Tahoma"/>
              </a:rPr>
              <a:t>If the patient is bleeding or airway compromised or investigations are abnormal, </a:t>
            </a:r>
            <a:r>
              <a:rPr lang="en-US" sz="2800" b="1" spc="-5" dirty="0">
                <a:latin typeface="Tahoma"/>
                <a:cs typeface="Tahoma"/>
              </a:rPr>
              <a:t>immediate surgical  intervention </a:t>
            </a:r>
            <a:r>
              <a:rPr lang="en-US" sz="2800" spc="-5" dirty="0">
                <a:latin typeface="Tahoma"/>
                <a:cs typeface="Tahoma"/>
              </a:rPr>
              <a:t>is required.</a:t>
            </a:r>
          </a:p>
          <a:p>
            <a:pPr>
              <a:buClr>
                <a:srgbClr val="FFC000"/>
              </a:buClr>
              <a:buSzPct val="113000"/>
              <a:buFont typeface="Wingdings" panose="05000000000000000000" pitchFamily="2" charset="2"/>
              <a:buChar char="§"/>
            </a:pPr>
            <a:r>
              <a:rPr lang="en-US" sz="2800" spc="-10" dirty="0">
                <a:latin typeface="Tahoma"/>
                <a:cs typeface="Tahoma"/>
              </a:rPr>
              <a:t>Small </a:t>
            </a:r>
            <a:r>
              <a:rPr lang="en-US" sz="2800" spc="-5" dirty="0">
                <a:latin typeface="Tahoma"/>
                <a:cs typeface="Tahoma"/>
              </a:rPr>
              <a:t>pharyngeal and tracheal </a:t>
            </a:r>
            <a:r>
              <a:rPr lang="en-US" sz="2800" spc="-10" dirty="0">
                <a:latin typeface="Tahoma"/>
                <a:cs typeface="Tahoma"/>
              </a:rPr>
              <a:t>injuries </a:t>
            </a:r>
            <a:r>
              <a:rPr lang="en-US" sz="2800" spc="-5" dirty="0">
                <a:latin typeface="Tahoma"/>
                <a:cs typeface="Tahoma"/>
              </a:rPr>
              <a:t>can</a:t>
            </a:r>
            <a:r>
              <a:rPr lang="en-US" sz="2800" spc="80" dirty="0">
                <a:latin typeface="Tahoma"/>
                <a:cs typeface="Tahoma"/>
              </a:rPr>
              <a:t> </a:t>
            </a:r>
            <a:r>
              <a:rPr lang="en-US" sz="2800" dirty="0">
                <a:latin typeface="Tahoma"/>
                <a:cs typeface="Tahoma"/>
              </a:rPr>
              <a:t>be treated </a:t>
            </a:r>
            <a:r>
              <a:rPr lang="en-US" sz="2800" b="1" spc="-5" dirty="0">
                <a:latin typeface="Tahoma"/>
                <a:cs typeface="Tahoma"/>
              </a:rPr>
              <a:t>conservatively</a:t>
            </a:r>
            <a:endParaRPr lang="en-US" sz="2800" b="1" dirty="0">
              <a:latin typeface="Tahoma"/>
              <a:cs typeface="Tahoma"/>
            </a:endParaRPr>
          </a:p>
          <a:p>
            <a:pPr>
              <a:buClr>
                <a:srgbClr val="FFC000"/>
              </a:buClr>
              <a:buSzPct val="113000"/>
              <a:buFont typeface="Wingdings" panose="05000000000000000000" pitchFamily="2" charset="2"/>
              <a:buChar char="§"/>
            </a:pPr>
            <a:endParaRPr lang="en-US" sz="2800" spc="-5" dirty="0">
              <a:latin typeface="Tahoma"/>
              <a:cs typeface="Tahoma"/>
            </a:endParaRPr>
          </a:p>
          <a:p>
            <a:pPr>
              <a:buClr>
                <a:srgbClr val="FFC000"/>
              </a:buClr>
              <a:buSzPct val="113000"/>
              <a:buFont typeface="Wingdings" panose="05000000000000000000" pitchFamily="2" charset="2"/>
              <a:buChar char="§"/>
            </a:pPr>
            <a:endParaRPr lang="en-US" sz="2800" spc="-5" dirty="0">
              <a:latin typeface="Tahoma"/>
              <a:cs typeface="Tahoma"/>
            </a:endParaRPr>
          </a:p>
          <a:p>
            <a:pPr>
              <a:buClr>
                <a:srgbClr val="FFC000"/>
              </a:buClr>
              <a:buSzPct val="113000"/>
              <a:buFont typeface="Wingdings" panose="05000000000000000000" pitchFamily="2" charset="2"/>
              <a:buChar char="§"/>
            </a:pPr>
            <a:endParaRPr lang="en-US" sz="2800" dirty="0">
              <a:latin typeface="Tahoma"/>
              <a:cs typeface="Tahoma"/>
            </a:endParaRPr>
          </a:p>
          <a:p>
            <a:pPr>
              <a:buClr>
                <a:srgbClr val="FFC000"/>
              </a:buClr>
              <a:buFont typeface="Wingdings" panose="05000000000000000000" pitchFamily="2" charset="2"/>
              <a:buChar char="q"/>
            </a:pPr>
            <a:endParaRPr lang="en-US" sz="2800" dirty="0">
              <a:latin typeface="Tahoma"/>
              <a:cs typeface="Tahoma"/>
            </a:endParaRPr>
          </a:p>
          <a:p>
            <a:pPr>
              <a:buClr>
                <a:srgbClr val="FFC000"/>
              </a:buClr>
              <a:buFont typeface="Wingdings" panose="05000000000000000000" pitchFamily="2" charset="2"/>
              <a:buChar char="q"/>
            </a:pPr>
            <a:endParaRPr lang="en-US" sz="2800" dirty="0">
              <a:latin typeface="Tahoma"/>
              <a:cs typeface="Tahoma"/>
            </a:endParaRPr>
          </a:p>
          <a:p>
            <a:pPr>
              <a:buClr>
                <a:srgbClr val="FFC000"/>
              </a:buClr>
              <a:buFont typeface="Wingdings" panose="05000000000000000000" pitchFamily="2" charset="2"/>
              <a:buChar char="q"/>
            </a:pPr>
            <a:endParaRPr lang="en-US" sz="2800" spc="-5" dirty="0">
              <a:latin typeface="Tahoma"/>
              <a:cs typeface="Tahoma"/>
            </a:endParaRPr>
          </a:p>
          <a:p>
            <a:pPr>
              <a:buClr>
                <a:srgbClr val="FFC000"/>
              </a:buClr>
              <a:buFont typeface="Wingdings" panose="05000000000000000000" pitchFamily="2" charset="2"/>
              <a:buChar char="q"/>
            </a:pPr>
            <a:endParaRPr lang="en-US" sz="2800" dirty="0"/>
          </a:p>
        </p:txBody>
      </p:sp>
    </p:spTree>
    <p:extLst>
      <p:ext uri="{BB962C8B-B14F-4D97-AF65-F5344CB8AC3E}">
        <p14:creationId xmlns:p14="http://schemas.microsoft.com/office/powerpoint/2010/main" val="30753591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7E62F6-FB00-A44B-A466-D458A7E12052}"/>
              </a:ext>
            </a:extLst>
          </p:cNvPr>
          <p:cNvSpPr>
            <a:spLocks noGrp="1"/>
          </p:cNvSpPr>
          <p:nvPr>
            <p:ph type="ctrTitle"/>
          </p:nvPr>
        </p:nvSpPr>
        <p:spPr>
          <a:xfrm>
            <a:off x="643467" y="643466"/>
            <a:ext cx="3602736" cy="5269651"/>
          </a:xfrm>
        </p:spPr>
        <p:txBody>
          <a:bodyPr vert="horz" lIns="91440" tIns="45720" rIns="91440" bIns="45720" rtlCol="0" anchor="ctr">
            <a:normAutofit/>
          </a:bodyPr>
          <a:lstStyle/>
          <a:p>
            <a:pPr>
              <a:lnSpc>
                <a:spcPct val="90000"/>
              </a:lnSpc>
            </a:pPr>
            <a:r>
              <a:rPr lang="en-US" sz="4400" spc="-5" dirty="0"/>
              <a:t>Blunt neck</a:t>
            </a:r>
            <a:r>
              <a:rPr lang="en-US" sz="4400" spc="-65" dirty="0"/>
              <a:t> </a:t>
            </a:r>
            <a:r>
              <a:rPr lang="en-US" sz="4400" spc="-5" dirty="0"/>
              <a:t>trauma</a:t>
            </a:r>
            <a:endParaRPr lang="en-US" sz="4400" dirty="0"/>
          </a:p>
        </p:txBody>
      </p:sp>
      <p:cxnSp>
        <p:nvCxnSpPr>
          <p:cNvPr id="14" name="Straight Connector 13">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FB1995D0-B7E7-554D-A5EC-BC8F55EF7494}"/>
              </a:ext>
            </a:extLst>
          </p:cNvPr>
          <p:cNvSpPr>
            <a:spLocks noGrp="1"/>
          </p:cNvSpPr>
          <p:nvPr>
            <p:ph type="subTitle" idx="1"/>
          </p:nvPr>
        </p:nvSpPr>
        <p:spPr>
          <a:xfrm>
            <a:off x="5014325" y="794175"/>
            <a:ext cx="6796675" cy="5269650"/>
          </a:xfrm>
          <a:prstGeom prst="rect">
            <a:avLst/>
          </a:prstGeom>
        </p:spPr>
        <p:txBody>
          <a:bodyPr vert="horz" lIns="91440" tIns="45720" rIns="91440" bIns="45720" rtlCol="0" anchor="ctr">
            <a:normAutofit/>
          </a:bodyPr>
          <a:lstStyle/>
          <a:p>
            <a:pPr marL="295910" indent="-182880" algn="l">
              <a:spcBef>
                <a:spcPts val="320"/>
              </a:spcBef>
              <a:buFont typeface="Corbel" pitchFamily="34" charset="0"/>
              <a:buChar char="•"/>
              <a:tabLst>
                <a:tab pos="296545" algn="l"/>
              </a:tabLst>
            </a:pPr>
            <a:r>
              <a:rPr lang="en-US" sz="3200" spc="-5" dirty="0"/>
              <a:t>motor </a:t>
            </a:r>
            <a:r>
              <a:rPr lang="en-US" sz="3200" dirty="0"/>
              <a:t>vehicle </a:t>
            </a:r>
            <a:r>
              <a:rPr lang="en-US" sz="3200" spc="-5" dirty="0"/>
              <a:t>accidents and</a:t>
            </a:r>
            <a:r>
              <a:rPr lang="en-US" sz="3200" spc="-100" dirty="0"/>
              <a:t> </a:t>
            </a:r>
            <a:r>
              <a:rPr lang="en-US" sz="3200" dirty="0"/>
              <a:t>sports</a:t>
            </a:r>
          </a:p>
          <a:p>
            <a:pPr marL="295910" marR="795655" indent="-182880" algn="l">
              <a:spcBef>
                <a:spcPts val="650"/>
              </a:spcBef>
              <a:buFont typeface="Corbel" pitchFamily="34" charset="0"/>
              <a:buChar char="•"/>
              <a:tabLst>
                <a:tab pos="296545" algn="l"/>
              </a:tabLst>
            </a:pPr>
            <a:r>
              <a:rPr lang="en-US" sz="3200" dirty="0"/>
              <a:t>result </a:t>
            </a:r>
            <a:r>
              <a:rPr lang="en-US" sz="3200" spc="-5" dirty="0"/>
              <a:t>in laryngeal, vascular,</a:t>
            </a:r>
            <a:r>
              <a:rPr lang="en-US" sz="3200" spc="-125" dirty="0"/>
              <a:t> </a:t>
            </a:r>
            <a:r>
              <a:rPr lang="en-US" sz="3200" spc="-5" dirty="0"/>
              <a:t>and  digestive</a:t>
            </a:r>
            <a:r>
              <a:rPr lang="en-US" sz="3200" spc="-25" dirty="0"/>
              <a:t> </a:t>
            </a:r>
            <a:r>
              <a:rPr lang="en-US" sz="3200" spc="-10" dirty="0"/>
              <a:t>injury</a:t>
            </a:r>
            <a:endParaRPr lang="en-US" sz="3200" dirty="0"/>
          </a:p>
          <a:p>
            <a:pPr marL="295910" marR="5080" indent="-182880" algn="l">
              <a:spcBef>
                <a:spcPts val="590"/>
              </a:spcBef>
              <a:buFont typeface="Corbel" pitchFamily="34" charset="0"/>
              <a:buChar char="•"/>
              <a:tabLst>
                <a:tab pos="296545" algn="l"/>
              </a:tabLst>
            </a:pPr>
            <a:r>
              <a:rPr lang="en-US" sz="3200" spc="-5" dirty="0"/>
              <a:t>easily underdiagnosed </a:t>
            </a:r>
            <a:r>
              <a:rPr lang="en-US" sz="3200" dirty="0"/>
              <a:t>because</a:t>
            </a:r>
            <a:r>
              <a:rPr lang="en-US" sz="3200" spc="-105" dirty="0"/>
              <a:t> </a:t>
            </a:r>
            <a:r>
              <a:rPr lang="en-US" sz="3200" spc="-5" dirty="0"/>
              <a:t>their  onset </a:t>
            </a:r>
            <a:r>
              <a:rPr lang="en-US" sz="3200" dirty="0"/>
              <a:t>can </a:t>
            </a:r>
            <a:r>
              <a:rPr lang="en-US" sz="3200" spc="-5" dirty="0"/>
              <a:t>be</a:t>
            </a:r>
            <a:r>
              <a:rPr lang="en-US" sz="3200" spc="-50" dirty="0"/>
              <a:t> </a:t>
            </a:r>
            <a:r>
              <a:rPr lang="en-US" sz="3200" spc="-5" dirty="0"/>
              <a:t>delayed</a:t>
            </a:r>
            <a:endParaRPr lang="en-US" sz="3200" dirty="0"/>
          </a:p>
          <a:p>
            <a:pPr marL="295910" indent="-182880" algn="l">
              <a:spcBef>
                <a:spcPts val="165"/>
              </a:spcBef>
              <a:buFont typeface="Corbel" pitchFamily="34" charset="0"/>
              <a:buChar char="•"/>
              <a:tabLst>
                <a:tab pos="296545" algn="l"/>
              </a:tabLst>
            </a:pPr>
            <a:r>
              <a:rPr lang="en-US" sz="3200" spc="-5" dirty="0"/>
              <a:t>occult </a:t>
            </a:r>
            <a:r>
              <a:rPr lang="en-US" sz="3200" dirty="0"/>
              <a:t>cervical spine</a:t>
            </a:r>
            <a:r>
              <a:rPr lang="en-US" sz="3200" spc="-85" dirty="0"/>
              <a:t> </a:t>
            </a:r>
            <a:r>
              <a:rPr lang="en-US" sz="3200" spc="-10" dirty="0"/>
              <a:t>injury</a:t>
            </a:r>
            <a:endParaRPr lang="en-US" sz="3200" dirty="0"/>
          </a:p>
          <a:p>
            <a:pPr marL="295910" indent="-182880" algn="l">
              <a:spcBef>
                <a:spcPts val="215"/>
              </a:spcBef>
              <a:buFont typeface="Corbel" pitchFamily="34" charset="0"/>
              <a:buChar char="•"/>
              <a:tabLst>
                <a:tab pos="296545" algn="l"/>
              </a:tabLst>
            </a:pPr>
            <a:r>
              <a:rPr lang="en-US" sz="3200" spc="-5" dirty="0"/>
              <a:t>Strangulation</a:t>
            </a:r>
            <a:endParaRPr lang="en-US" sz="3200" dirty="0"/>
          </a:p>
          <a:p>
            <a:pPr marL="295910" indent="-182880" algn="l">
              <a:spcBef>
                <a:spcPts val="220"/>
              </a:spcBef>
              <a:buFont typeface="Corbel" pitchFamily="34" charset="0"/>
              <a:buChar char="•"/>
              <a:tabLst>
                <a:tab pos="296545" algn="l"/>
              </a:tabLst>
            </a:pPr>
            <a:r>
              <a:rPr lang="en-US" sz="3200" spc="-5" dirty="0"/>
              <a:t>Blows from fists </a:t>
            </a:r>
            <a:r>
              <a:rPr lang="en-US" sz="3200" spc="-10" dirty="0"/>
              <a:t>or </a:t>
            </a:r>
            <a:r>
              <a:rPr lang="en-US" sz="3200" spc="-5" dirty="0"/>
              <a:t>feet</a:t>
            </a:r>
            <a:endParaRPr lang="en-US" sz="3200" dirty="0"/>
          </a:p>
          <a:p>
            <a:pPr marL="295910" indent="-182880" algn="l">
              <a:spcBef>
                <a:spcPts val="215"/>
              </a:spcBef>
              <a:buFont typeface="Corbel" pitchFamily="34" charset="0"/>
              <a:buChar char="•"/>
              <a:tabLst>
                <a:tab pos="296545" algn="l"/>
              </a:tabLst>
            </a:pPr>
            <a:r>
              <a:rPr lang="en-US" sz="3200" spc="-5" dirty="0"/>
              <a:t>Excessive</a:t>
            </a:r>
            <a:r>
              <a:rPr lang="en-US" sz="3200" spc="-40" dirty="0"/>
              <a:t> </a:t>
            </a:r>
            <a:r>
              <a:rPr lang="en-US" sz="3200" spc="-5" dirty="0"/>
              <a:t>manipulation</a:t>
            </a:r>
            <a:endParaRPr lang="en-US" sz="3200" dirty="0"/>
          </a:p>
        </p:txBody>
      </p:sp>
    </p:spTree>
    <p:extLst>
      <p:ext uri="{BB962C8B-B14F-4D97-AF65-F5344CB8AC3E}">
        <p14:creationId xmlns:p14="http://schemas.microsoft.com/office/powerpoint/2010/main" val="982397890"/>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5" descr="The radiologic figure of a skeleton">
            <a:extLst>
              <a:ext uri="{FF2B5EF4-FFF2-40B4-BE49-F238E27FC236}">
                <a16:creationId xmlns:a16="http://schemas.microsoft.com/office/drawing/2014/main" id="{31EE555E-3CE4-9A15-0423-B410EF0F6338}"/>
              </a:ext>
            </a:extLst>
          </p:cNvPr>
          <p:cNvPicPr>
            <a:picLocks noChangeAspect="1"/>
          </p:cNvPicPr>
          <p:nvPr/>
        </p:nvPicPr>
        <p:blipFill>
          <a:blip r:embed="rId2"/>
          <a:srcRect t="12039" b="3056"/>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F60C7704-7D68-4C16-8EA9-2E13DDE0C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alpha val="92000"/>
            </a:schemeClr>
          </a:solidFill>
          <a:ln w="1270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Content Placeholder 2">
            <a:extLst>
              <a:ext uri="{FF2B5EF4-FFF2-40B4-BE49-F238E27FC236}">
                <a16:creationId xmlns:a16="http://schemas.microsoft.com/office/drawing/2014/main" id="{4F4996F9-6F7F-AF42-AB73-4F855AE7A608}"/>
              </a:ext>
            </a:extLst>
          </p:cNvPr>
          <p:cNvSpPr>
            <a:spLocks noGrp="1"/>
          </p:cNvSpPr>
          <p:nvPr>
            <p:ph idx="1"/>
          </p:nvPr>
        </p:nvSpPr>
        <p:spPr>
          <a:xfrm>
            <a:off x="685800" y="1066800"/>
            <a:ext cx="10972800" cy="5029200"/>
          </a:xfrm>
        </p:spPr>
        <p:txBody>
          <a:bodyPr>
            <a:normAutofit/>
          </a:bodyPr>
          <a:lstStyle/>
          <a:p>
            <a:pPr marL="295910" marR="545465" indent="-283845">
              <a:spcBef>
                <a:spcPts val="105"/>
              </a:spcBef>
              <a:buClr>
                <a:srgbClr val="3891A7"/>
              </a:buClr>
              <a:buSzPct val="79687"/>
              <a:buFont typeface="Wingdings 2"/>
              <a:buChar char=""/>
              <a:tabLst>
                <a:tab pos="296545" algn="l"/>
              </a:tabLst>
            </a:pPr>
            <a:r>
              <a:rPr lang="en-US" sz="2800" spc="-5" dirty="0">
                <a:latin typeface="Arial"/>
                <a:cs typeface="Arial"/>
              </a:rPr>
              <a:t>Common </a:t>
            </a:r>
            <a:r>
              <a:rPr lang="en-US" sz="2800" dirty="0">
                <a:latin typeface="Arial"/>
                <a:cs typeface="Arial"/>
              </a:rPr>
              <a:t>to </a:t>
            </a:r>
            <a:r>
              <a:rPr lang="en-US" sz="2800" spc="-5" dirty="0">
                <a:latin typeface="Arial"/>
                <a:cs typeface="Arial"/>
              </a:rPr>
              <a:t>all traumatic mechanisms </a:t>
            </a:r>
            <a:r>
              <a:rPr lang="en-US" sz="2800" dirty="0">
                <a:latin typeface="Arial"/>
                <a:cs typeface="Arial"/>
              </a:rPr>
              <a:t>is </a:t>
            </a:r>
            <a:r>
              <a:rPr lang="en-US" sz="2800" spc="-5" dirty="0">
                <a:latin typeface="Arial"/>
                <a:cs typeface="Arial"/>
              </a:rPr>
              <a:t>the direct transfer </a:t>
            </a:r>
            <a:r>
              <a:rPr lang="en-US" sz="2800" dirty="0">
                <a:latin typeface="Arial"/>
                <a:cs typeface="Arial"/>
              </a:rPr>
              <a:t>of severe forces to the larynx.  </a:t>
            </a:r>
            <a:r>
              <a:rPr lang="en-US" sz="2800" spc="-5" dirty="0">
                <a:latin typeface="Arial"/>
                <a:cs typeface="Arial"/>
              </a:rPr>
              <a:t>These </a:t>
            </a:r>
            <a:r>
              <a:rPr lang="en-US" sz="2800" dirty="0">
                <a:latin typeface="Arial"/>
                <a:cs typeface="Arial"/>
              </a:rPr>
              <a:t>forces </a:t>
            </a:r>
            <a:r>
              <a:rPr lang="en-US" sz="2800" spc="-5" dirty="0">
                <a:latin typeface="Arial"/>
                <a:cs typeface="Arial"/>
              </a:rPr>
              <a:t>have </a:t>
            </a:r>
            <a:r>
              <a:rPr lang="en-US" sz="2800" dirty="0">
                <a:latin typeface="Arial"/>
                <a:cs typeface="Arial"/>
              </a:rPr>
              <a:t>the </a:t>
            </a:r>
            <a:r>
              <a:rPr lang="en-US" sz="2800" spc="-5" dirty="0">
                <a:latin typeface="Arial"/>
                <a:cs typeface="Arial"/>
              </a:rPr>
              <a:t>potential </a:t>
            </a:r>
            <a:r>
              <a:rPr lang="en-US" sz="2800" dirty="0">
                <a:latin typeface="Arial"/>
                <a:cs typeface="Arial"/>
              </a:rPr>
              <a:t>to </a:t>
            </a:r>
            <a:r>
              <a:rPr lang="en-US" sz="2800" spc="-5" dirty="0">
                <a:latin typeface="Arial"/>
                <a:cs typeface="Arial"/>
              </a:rPr>
              <a:t>produce  many devastating injuries, including </a:t>
            </a:r>
            <a:r>
              <a:rPr lang="en-US" sz="2800" dirty="0">
                <a:latin typeface="Arial"/>
                <a:cs typeface="Arial"/>
              </a:rPr>
              <a:t>mucosal  </a:t>
            </a:r>
            <a:r>
              <a:rPr lang="en-US" sz="2800" spc="-5" dirty="0">
                <a:latin typeface="Arial"/>
                <a:cs typeface="Arial"/>
              </a:rPr>
              <a:t>tears, dislocations, and</a:t>
            </a:r>
            <a:r>
              <a:rPr lang="en-US" sz="2800" spc="-25" dirty="0">
                <a:latin typeface="Arial"/>
                <a:cs typeface="Arial"/>
              </a:rPr>
              <a:t> </a:t>
            </a:r>
            <a:r>
              <a:rPr lang="en-US" sz="2800" spc="-5" dirty="0">
                <a:latin typeface="Arial"/>
                <a:cs typeface="Arial"/>
              </a:rPr>
              <a:t>fractures.</a:t>
            </a:r>
            <a:endParaRPr lang="en-US" sz="2800" dirty="0">
              <a:latin typeface="Arial"/>
              <a:cs typeface="Arial"/>
            </a:endParaRPr>
          </a:p>
          <a:p>
            <a:pPr marL="295910" marR="8255" indent="-283845">
              <a:spcBef>
                <a:spcPts val="605"/>
              </a:spcBef>
              <a:buClr>
                <a:srgbClr val="3891A7"/>
              </a:buClr>
              <a:buSzPct val="79687"/>
              <a:buFont typeface="Wingdings 2"/>
              <a:buChar char=""/>
              <a:tabLst>
                <a:tab pos="408305" algn="l"/>
                <a:tab pos="408940" algn="l"/>
              </a:tabLst>
            </a:pPr>
            <a:r>
              <a:rPr lang="en-US" sz="2800" dirty="0"/>
              <a:t>	</a:t>
            </a:r>
            <a:r>
              <a:rPr lang="en-US" sz="2800" spc="-5" dirty="0">
                <a:latin typeface="Arial"/>
                <a:cs typeface="Arial"/>
              </a:rPr>
              <a:t>Edema, hematoma, cartilage </a:t>
            </a:r>
            <a:r>
              <a:rPr lang="en-US" sz="2800" dirty="0">
                <a:latin typeface="Arial"/>
                <a:cs typeface="Arial"/>
              </a:rPr>
              <a:t>necrosis, voice  </a:t>
            </a:r>
            <a:r>
              <a:rPr lang="en-US" sz="2800" spc="-5" dirty="0">
                <a:latin typeface="Arial"/>
                <a:cs typeface="Arial"/>
              </a:rPr>
              <a:t>alteration, </a:t>
            </a:r>
            <a:r>
              <a:rPr lang="en-US" sz="2800" dirty="0">
                <a:latin typeface="Arial"/>
                <a:cs typeface="Arial"/>
              </a:rPr>
              <a:t>cord paralysis, </a:t>
            </a:r>
            <a:r>
              <a:rPr lang="en-US" sz="2800" spc="-5" dirty="0">
                <a:latin typeface="Arial"/>
                <a:cs typeface="Arial"/>
              </a:rPr>
              <a:t>aspiration, and</a:t>
            </a:r>
            <a:r>
              <a:rPr lang="en-US" sz="2800" spc="-85" dirty="0">
                <a:latin typeface="Arial"/>
                <a:cs typeface="Arial"/>
              </a:rPr>
              <a:t> </a:t>
            </a:r>
            <a:r>
              <a:rPr lang="en-US" sz="2800" dirty="0">
                <a:latin typeface="Arial"/>
                <a:cs typeface="Arial"/>
              </a:rPr>
              <a:t>airway  loss </a:t>
            </a:r>
            <a:r>
              <a:rPr lang="en-US" sz="2800" spc="-5" dirty="0">
                <a:latin typeface="Arial"/>
                <a:cs typeface="Arial"/>
              </a:rPr>
              <a:t>may accompany these</a:t>
            </a:r>
            <a:r>
              <a:rPr lang="en-US" sz="2800" spc="-65" dirty="0">
                <a:latin typeface="Arial"/>
                <a:cs typeface="Arial"/>
              </a:rPr>
              <a:t> </a:t>
            </a:r>
            <a:r>
              <a:rPr lang="en-US" sz="2800" spc="-5" dirty="0">
                <a:latin typeface="Arial"/>
                <a:cs typeface="Arial"/>
              </a:rPr>
              <a:t>injuries.</a:t>
            </a:r>
            <a:endParaRPr lang="en-US" sz="2800" dirty="0">
              <a:latin typeface="Arial"/>
              <a:cs typeface="Arial"/>
            </a:endParaRPr>
          </a:p>
          <a:p>
            <a:pPr marL="295910" marR="5080" indent="-283845">
              <a:spcBef>
                <a:spcPts val="600"/>
              </a:spcBef>
              <a:buClr>
                <a:srgbClr val="3891A7"/>
              </a:buClr>
              <a:buSzPct val="79687"/>
              <a:buFont typeface="Wingdings 2"/>
              <a:buChar char=""/>
              <a:tabLst>
                <a:tab pos="408305" algn="l"/>
                <a:tab pos="408940" algn="l"/>
              </a:tabLst>
            </a:pPr>
            <a:r>
              <a:rPr lang="en-US" sz="2800" dirty="0"/>
              <a:t>	</a:t>
            </a:r>
            <a:r>
              <a:rPr lang="en-US" sz="2800" spc="-5" dirty="0">
                <a:latin typeface="Arial"/>
                <a:cs typeface="Arial"/>
              </a:rPr>
              <a:t>Common </a:t>
            </a:r>
            <a:r>
              <a:rPr lang="en-US" sz="2800" dirty="0">
                <a:latin typeface="Arial"/>
                <a:cs typeface="Arial"/>
              </a:rPr>
              <a:t>signs of </a:t>
            </a:r>
            <a:r>
              <a:rPr lang="en-US" sz="2800" spc="-5" dirty="0">
                <a:latin typeface="Arial"/>
                <a:cs typeface="Arial"/>
              </a:rPr>
              <a:t>laryngeal injury include  </a:t>
            </a:r>
            <a:r>
              <a:rPr lang="en-US" sz="2800" spc="-25" dirty="0">
                <a:latin typeface="Arial"/>
                <a:cs typeface="Arial"/>
              </a:rPr>
              <a:t>stridor, </a:t>
            </a:r>
            <a:r>
              <a:rPr lang="en-US" sz="2800" spc="-5" dirty="0">
                <a:latin typeface="Arial"/>
                <a:cs typeface="Arial"/>
              </a:rPr>
              <a:t>subcutaneous emphysema,</a:t>
            </a:r>
            <a:r>
              <a:rPr lang="en-US" sz="2800" spc="-40" dirty="0">
                <a:latin typeface="Arial"/>
                <a:cs typeface="Arial"/>
              </a:rPr>
              <a:t> </a:t>
            </a:r>
            <a:r>
              <a:rPr lang="en-US" sz="2800" dirty="0">
                <a:latin typeface="Arial"/>
                <a:cs typeface="Arial"/>
              </a:rPr>
              <a:t>hemoptysis,  </a:t>
            </a:r>
            <a:r>
              <a:rPr lang="en-US" sz="2800" spc="-5" dirty="0">
                <a:latin typeface="Arial"/>
                <a:cs typeface="Arial"/>
              </a:rPr>
              <a:t>hematoma, </a:t>
            </a:r>
            <a:r>
              <a:rPr lang="en-US" sz="2800" dirty="0">
                <a:latin typeface="Arial"/>
                <a:cs typeface="Arial"/>
              </a:rPr>
              <a:t>ecchymosis, </a:t>
            </a:r>
            <a:r>
              <a:rPr lang="en-US" sz="2800" spc="-5" dirty="0">
                <a:latin typeface="Arial"/>
                <a:cs typeface="Arial"/>
              </a:rPr>
              <a:t>laryngeal tenderness,  </a:t>
            </a:r>
            <a:r>
              <a:rPr lang="en-US" sz="2800" dirty="0">
                <a:latin typeface="Arial"/>
                <a:cs typeface="Arial"/>
              </a:rPr>
              <a:t>vocal cord </a:t>
            </a:r>
            <a:r>
              <a:rPr lang="en-US" sz="2800" spc="-25" dirty="0">
                <a:latin typeface="Arial"/>
                <a:cs typeface="Arial"/>
              </a:rPr>
              <a:t>immobility, </a:t>
            </a:r>
            <a:r>
              <a:rPr lang="en-US" sz="2800" spc="-5" dirty="0">
                <a:latin typeface="Arial"/>
                <a:cs typeface="Arial"/>
              </a:rPr>
              <a:t>loss </a:t>
            </a:r>
            <a:r>
              <a:rPr lang="en-US" sz="2800" dirty="0">
                <a:latin typeface="Arial"/>
                <a:cs typeface="Arial"/>
              </a:rPr>
              <a:t>of </a:t>
            </a:r>
            <a:r>
              <a:rPr lang="en-US" sz="2800" spc="-5" dirty="0">
                <a:latin typeface="Arial"/>
                <a:cs typeface="Arial"/>
              </a:rPr>
              <a:t>anatomical  landmarks, and bony</a:t>
            </a:r>
            <a:r>
              <a:rPr lang="en-US" sz="2800" spc="-45" dirty="0">
                <a:latin typeface="Arial"/>
                <a:cs typeface="Arial"/>
              </a:rPr>
              <a:t> </a:t>
            </a:r>
            <a:r>
              <a:rPr lang="en-US" sz="2800" dirty="0">
                <a:latin typeface="Arial"/>
                <a:cs typeface="Arial"/>
              </a:rPr>
              <a:t>crepitus.</a:t>
            </a:r>
          </a:p>
        </p:txBody>
      </p:sp>
    </p:spTree>
    <p:extLst>
      <p:ext uri="{BB962C8B-B14F-4D97-AF65-F5344CB8AC3E}">
        <p14:creationId xmlns:p14="http://schemas.microsoft.com/office/powerpoint/2010/main" val="429229941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مستطيل 3"/>
          <p:cNvSpPr/>
          <p:nvPr/>
        </p:nvSpPr>
        <p:spPr>
          <a:xfrm>
            <a:off x="492760" y="243840"/>
            <a:ext cx="11201400" cy="135636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spc="100" dirty="0">
                <a:latin typeface="+mj-lt"/>
                <a:ea typeface="+mj-ea"/>
                <a:cs typeface="+mj-cs"/>
              </a:rPr>
              <a:t>Laryngeal </a:t>
            </a:r>
            <a:r>
              <a:rPr lang="en-US" sz="4400" spc="-5" dirty="0">
                <a:latin typeface="+mj-lt"/>
                <a:ea typeface="+mj-ea"/>
                <a:cs typeface="+mj-cs"/>
              </a:rPr>
              <a:t>injuries </a:t>
            </a:r>
            <a:r>
              <a:rPr lang="en-US" sz="4400" spc="100" dirty="0">
                <a:latin typeface="+mj-lt"/>
                <a:ea typeface="+mj-ea"/>
                <a:cs typeface="+mj-cs"/>
              </a:rPr>
              <a:t>vary </a:t>
            </a:r>
            <a:r>
              <a:rPr lang="en-US" sz="4400" spc="-5" dirty="0">
                <a:latin typeface="+mj-lt"/>
                <a:ea typeface="+mj-ea"/>
                <a:cs typeface="+mj-cs"/>
              </a:rPr>
              <a:t>by  </a:t>
            </a:r>
            <a:r>
              <a:rPr lang="en-US" sz="4400" spc="100" dirty="0">
                <a:latin typeface="+mj-lt"/>
                <a:ea typeface="+mj-ea"/>
                <a:cs typeface="+mj-cs"/>
              </a:rPr>
              <a:t>anatomical</a:t>
            </a:r>
            <a:r>
              <a:rPr lang="en-US" sz="4400" spc="10" dirty="0">
                <a:latin typeface="+mj-lt"/>
                <a:ea typeface="+mj-ea"/>
                <a:cs typeface="+mj-cs"/>
              </a:rPr>
              <a:t> </a:t>
            </a:r>
            <a:r>
              <a:rPr lang="en-US" sz="4400" spc="-5" dirty="0">
                <a:latin typeface="+mj-lt"/>
                <a:ea typeface="+mj-ea"/>
                <a:cs typeface="+mj-cs"/>
              </a:rPr>
              <a:t>location</a:t>
            </a:r>
            <a:endParaRPr lang="en-US" sz="4400" dirty="0">
              <a:latin typeface="+mj-lt"/>
              <a:ea typeface="+mj-ea"/>
              <a:cs typeface="+mj-cs"/>
            </a:endParaRPr>
          </a:p>
        </p:txBody>
      </p:sp>
      <p:sp>
        <p:nvSpPr>
          <p:cNvPr id="3" name="عنصر نائب للمحتوى 2"/>
          <p:cNvSpPr>
            <a:spLocks noGrp="1"/>
          </p:cNvSpPr>
          <p:nvPr>
            <p:ph idx="1"/>
          </p:nvPr>
        </p:nvSpPr>
        <p:spPr>
          <a:xfrm>
            <a:off x="381000" y="1699259"/>
            <a:ext cx="11313160" cy="5166360"/>
          </a:xfrm>
        </p:spPr>
        <p:txBody>
          <a:bodyPr vert="horz" lIns="91440" tIns="45720" rIns="91440" bIns="45720" rtlCol="0">
            <a:normAutofit/>
          </a:bodyPr>
          <a:lstStyle/>
          <a:p>
            <a:pPr>
              <a:buFont typeface="Wingdings" panose="05000000000000000000" pitchFamily="2" charset="2"/>
              <a:buChar char="ü"/>
            </a:pPr>
            <a:r>
              <a:rPr lang="en-US" sz="2800" b="1" spc="-5" dirty="0" err="1"/>
              <a:t>Supraglottis</a:t>
            </a:r>
            <a:r>
              <a:rPr lang="en-US" sz="2800" spc="-5" dirty="0"/>
              <a:t>: </a:t>
            </a:r>
            <a:r>
              <a:rPr lang="en-US" sz="2800" spc="-15" dirty="0"/>
              <a:t>Traumatic </a:t>
            </a:r>
            <a:r>
              <a:rPr lang="en-US" sz="2800" spc="-5" dirty="0"/>
              <a:t>forces commonly  produce horizontal fractures of the  thyroid alae and disruption </a:t>
            </a:r>
            <a:r>
              <a:rPr lang="en-US" sz="2800" dirty="0"/>
              <a:t>of the  </a:t>
            </a:r>
            <a:r>
              <a:rPr lang="en-US" sz="2800" spc="-5" dirty="0" err="1"/>
              <a:t>hyoepiglottic</a:t>
            </a:r>
            <a:r>
              <a:rPr lang="en-US" sz="2800" spc="-5" dirty="0"/>
              <a:t> </a:t>
            </a:r>
            <a:r>
              <a:rPr lang="en-US" sz="2800" dirty="0"/>
              <a:t>ligament with subsequent  </a:t>
            </a:r>
            <a:r>
              <a:rPr lang="en-US" sz="2800" spc="-5" dirty="0"/>
              <a:t>superior and posterior displacement </a:t>
            </a:r>
            <a:r>
              <a:rPr lang="en-US" sz="2800" dirty="0"/>
              <a:t>of  the</a:t>
            </a:r>
            <a:r>
              <a:rPr lang="en-US" sz="2800" spc="-5" dirty="0"/>
              <a:t> epiglottis.</a:t>
            </a:r>
          </a:p>
          <a:p>
            <a:pPr marL="455930" marR="941069" indent="-342900">
              <a:spcBef>
                <a:spcPts val="105"/>
              </a:spcBef>
              <a:buFont typeface="Wingdings" panose="05000000000000000000" pitchFamily="2" charset="2"/>
              <a:buChar char="ü"/>
              <a:tabLst>
                <a:tab pos="296545" algn="l"/>
              </a:tabLst>
            </a:pPr>
            <a:r>
              <a:rPr lang="en-US" sz="2800" b="1" dirty="0"/>
              <a:t>Glottis: </a:t>
            </a:r>
            <a:r>
              <a:rPr lang="en-US" sz="2800" spc="-15" dirty="0"/>
              <a:t>Traumatic </a:t>
            </a:r>
            <a:r>
              <a:rPr lang="en-US" sz="2800" dirty="0"/>
              <a:t>force results in</a:t>
            </a:r>
            <a:r>
              <a:rPr lang="en-US" sz="2800" spc="-165" dirty="0"/>
              <a:t> </a:t>
            </a:r>
            <a:r>
              <a:rPr lang="en-US" sz="2800" dirty="0"/>
              <a:t>cruciate  fractures of the thyroid </a:t>
            </a:r>
            <a:r>
              <a:rPr lang="en-US" sz="2800" spc="-5" dirty="0"/>
              <a:t>cartilage near </a:t>
            </a:r>
            <a:r>
              <a:rPr lang="en-US" sz="2800" dirty="0"/>
              <a:t>the  </a:t>
            </a:r>
            <a:r>
              <a:rPr lang="en-US" sz="2800" spc="-5" dirty="0"/>
              <a:t>attachment </a:t>
            </a:r>
            <a:r>
              <a:rPr lang="en-US" sz="2800" dirty="0"/>
              <a:t>of the </a:t>
            </a:r>
            <a:r>
              <a:rPr lang="en-US" sz="2800" spc="-5" dirty="0"/>
              <a:t>true </a:t>
            </a:r>
            <a:r>
              <a:rPr lang="en-US" sz="2800" dirty="0"/>
              <a:t>vocal</a:t>
            </a:r>
            <a:r>
              <a:rPr lang="en-US" sz="2800" spc="-90" dirty="0"/>
              <a:t> </a:t>
            </a:r>
            <a:r>
              <a:rPr lang="en-US" sz="2800" dirty="0"/>
              <a:t>cords.</a:t>
            </a:r>
          </a:p>
          <a:p>
            <a:pPr marL="455930" marR="249554" indent="-342900">
              <a:spcBef>
                <a:spcPts val="600"/>
              </a:spcBef>
              <a:buFont typeface="Wingdings" panose="05000000000000000000" pitchFamily="2" charset="2"/>
              <a:buChar char="ü"/>
              <a:tabLst>
                <a:tab pos="296545" algn="l"/>
              </a:tabLst>
            </a:pPr>
            <a:r>
              <a:rPr lang="en-US" sz="2800" b="1" dirty="0" err="1"/>
              <a:t>Subglottis</a:t>
            </a:r>
            <a:r>
              <a:rPr lang="en-US" sz="2800" b="1" dirty="0"/>
              <a:t>: </a:t>
            </a:r>
            <a:r>
              <a:rPr lang="en-US" sz="2800" dirty="0"/>
              <a:t>Crushing forces to </a:t>
            </a:r>
            <a:r>
              <a:rPr lang="en-US" sz="2800" spc="-5" dirty="0"/>
              <a:t>the </a:t>
            </a:r>
            <a:r>
              <a:rPr lang="en-US" sz="2800" dirty="0"/>
              <a:t>cricoid  </a:t>
            </a:r>
            <a:r>
              <a:rPr lang="en-US" sz="2800" spc="-5" dirty="0"/>
              <a:t>cartilage </a:t>
            </a:r>
            <a:r>
              <a:rPr lang="en-US" sz="2800" dirty="0"/>
              <a:t>cause </a:t>
            </a:r>
            <a:r>
              <a:rPr lang="en-US" sz="2800" spc="-5" dirty="0"/>
              <a:t>injury </a:t>
            </a:r>
            <a:r>
              <a:rPr lang="en-US" sz="2800" dirty="0"/>
              <a:t>to the cricothyroid joint  </a:t>
            </a:r>
            <a:r>
              <a:rPr lang="en-US" sz="2800" spc="-5" dirty="0"/>
              <a:t>and may </a:t>
            </a:r>
            <a:r>
              <a:rPr lang="en-US" sz="2800" dirty="0"/>
              <a:t>result in </a:t>
            </a:r>
            <a:r>
              <a:rPr lang="en-US" sz="2800" spc="-5" dirty="0"/>
              <a:t>bilateral </a:t>
            </a:r>
            <a:r>
              <a:rPr lang="en-US" sz="2800" dirty="0"/>
              <a:t>vocal cord</a:t>
            </a:r>
            <a:r>
              <a:rPr lang="en-US" sz="2800" spc="-114" dirty="0"/>
              <a:t> </a:t>
            </a:r>
            <a:r>
              <a:rPr lang="en-US" sz="2800" dirty="0"/>
              <a:t>paralysis  from recurrent </a:t>
            </a:r>
            <a:r>
              <a:rPr lang="en-US" sz="2800" spc="-5" dirty="0"/>
              <a:t>laryngeal nerve</a:t>
            </a:r>
            <a:r>
              <a:rPr lang="en-US" sz="2800" spc="-105" dirty="0"/>
              <a:t> </a:t>
            </a:r>
            <a:r>
              <a:rPr lang="en-US" sz="2800" spc="-5" dirty="0"/>
              <a:t>damage.</a:t>
            </a:r>
            <a:endParaRPr lang="en-US" sz="2800" dirty="0"/>
          </a:p>
          <a:p>
            <a:pPr marL="455930" marR="5080" indent="-342900">
              <a:spcBef>
                <a:spcPts val="605"/>
              </a:spcBef>
              <a:buFont typeface="Wingdings" panose="05000000000000000000" pitchFamily="2" charset="2"/>
              <a:buChar char="ü"/>
              <a:tabLst>
                <a:tab pos="296545" algn="l"/>
              </a:tabLst>
            </a:pPr>
            <a:r>
              <a:rPr lang="en-US" sz="2800" b="1" dirty="0"/>
              <a:t>Hyoid bone</a:t>
            </a:r>
            <a:r>
              <a:rPr lang="en-US" sz="2800" dirty="0"/>
              <a:t>: </a:t>
            </a:r>
            <a:r>
              <a:rPr lang="en-US" sz="2800" spc="-5" dirty="0"/>
              <a:t>Found more commonly </a:t>
            </a:r>
            <a:r>
              <a:rPr lang="en-US" sz="2800" dirty="0"/>
              <a:t>in</a:t>
            </a:r>
            <a:r>
              <a:rPr lang="en-US" sz="2800" spc="-100" dirty="0"/>
              <a:t> </a:t>
            </a:r>
            <a:r>
              <a:rPr lang="en-US" sz="2800" spc="-5" dirty="0"/>
              <a:t>women,  </a:t>
            </a:r>
            <a:r>
              <a:rPr lang="en-US" sz="2800" dirty="0"/>
              <a:t>hyoid fractures </a:t>
            </a:r>
            <a:r>
              <a:rPr lang="en-US" sz="2800" spc="-5" dirty="0"/>
              <a:t>tend </a:t>
            </a:r>
            <a:r>
              <a:rPr lang="en-US" sz="2800" dirty="0"/>
              <a:t>to occur in the </a:t>
            </a:r>
            <a:r>
              <a:rPr lang="en-US" sz="2800" spc="-5" dirty="0"/>
              <a:t>central part  </a:t>
            </a:r>
            <a:r>
              <a:rPr lang="en-US" sz="2800" dirty="0"/>
              <a:t>of </a:t>
            </a:r>
            <a:r>
              <a:rPr lang="en-US" sz="2800" spc="-5" dirty="0"/>
              <a:t>the hyoid bone because </a:t>
            </a:r>
            <a:r>
              <a:rPr lang="en-US" sz="2800" dirty="0"/>
              <a:t>of </a:t>
            </a:r>
            <a:r>
              <a:rPr lang="en-US" sz="2800" spc="-5" dirty="0"/>
              <a:t>the inherent  strength </a:t>
            </a:r>
            <a:r>
              <a:rPr lang="en-US" sz="2800" dirty="0"/>
              <a:t>of the</a:t>
            </a:r>
            <a:r>
              <a:rPr lang="en-US" sz="2800" spc="-55" dirty="0"/>
              <a:t> </a:t>
            </a:r>
            <a:r>
              <a:rPr lang="en-US" sz="2800" spc="-5" dirty="0"/>
              <a:t>cornua.</a:t>
            </a:r>
          </a:p>
        </p:txBody>
      </p:sp>
    </p:spTree>
    <p:extLst>
      <p:ext uri="{BB962C8B-B14F-4D97-AF65-F5344CB8AC3E}">
        <p14:creationId xmlns:p14="http://schemas.microsoft.com/office/powerpoint/2010/main" val="328278486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4F5ADC4-1B64-1F9E-920F-67980CF25ABB}"/>
              </a:ext>
            </a:extLst>
          </p:cNvPr>
          <p:cNvSpPr>
            <a:spLocks noGrp="1"/>
          </p:cNvSpPr>
          <p:nvPr>
            <p:ph idx="1"/>
          </p:nvPr>
        </p:nvSpPr>
        <p:spPr>
          <a:xfrm>
            <a:off x="762000" y="1219200"/>
            <a:ext cx="10253871" cy="4876800"/>
          </a:xfrm>
        </p:spPr>
        <p:txBody>
          <a:bodyPr/>
          <a:lstStyle/>
          <a:p>
            <a:pPr marL="172720" marR="659130" indent="-342900">
              <a:spcBef>
                <a:spcPts val="105"/>
              </a:spcBef>
              <a:buFont typeface="Wingdings" panose="05000000000000000000" pitchFamily="2" charset="2"/>
              <a:buChar char="ü"/>
            </a:pPr>
            <a:r>
              <a:rPr lang="en-US" sz="2400" b="1" dirty="0">
                <a:latin typeface="Arial"/>
                <a:cs typeface="Arial"/>
              </a:rPr>
              <a:t> Cricoarytenoid joint</a:t>
            </a:r>
            <a:r>
              <a:rPr lang="en-US" sz="2400" dirty="0">
                <a:latin typeface="Arial"/>
                <a:cs typeface="Arial"/>
              </a:rPr>
              <a:t>: Traumatic forces that  displace the thyroid alae medially or cause  compression of the larynx against the cervical  vertebrae often result in cricoarytenoid  dislocation. This injury generally occurs  unilaterally.</a:t>
            </a:r>
          </a:p>
          <a:p>
            <a:pPr marL="0" marR="659130" indent="0">
              <a:spcBef>
                <a:spcPts val="105"/>
              </a:spcBef>
              <a:buNone/>
            </a:pPr>
            <a:endParaRPr lang="en-US" sz="2400" dirty="0">
              <a:latin typeface="Arial"/>
              <a:cs typeface="Arial"/>
            </a:endParaRPr>
          </a:p>
          <a:p>
            <a:pPr marL="172720" marR="5080" indent="-342900">
              <a:spcBef>
                <a:spcPts val="5"/>
              </a:spcBef>
              <a:buFont typeface="Wingdings" panose="05000000000000000000" pitchFamily="2" charset="2"/>
              <a:buChar char="ü"/>
            </a:pPr>
            <a:r>
              <a:rPr lang="en-US" sz="2400" b="1" dirty="0">
                <a:latin typeface="Arial"/>
                <a:cs typeface="Arial"/>
              </a:rPr>
              <a:t>Cricothyroid joint</a:t>
            </a:r>
            <a:r>
              <a:rPr lang="en-US" sz="2400" dirty="0">
                <a:latin typeface="Arial"/>
                <a:cs typeface="Arial"/>
              </a:rPr>
              <a:t>: Injury occurs when traumatic  forces to the anterior portion of the neck cause  the inferior cornu of the thyroid cartilage to be  displaced posterior to the cricoid cartilage. This  dislocation limits cricothyroid muscle function and  therefore pitch control. Injury to the recurrent  laryngeal nerve may also contribute to vocal cord  paralysis</a:t>
            </a:r>
          </a:p>
          <a:p>
            <a:endParaRPr lang="en-US" dirty="0"/>
          </a:p>
        </p:txBody>
      </p:sp>
    </p:spTree>
    <p:extLst>
      <p:ext uri="{BB962C8B-B14F-4D97-AF65-F5344CB8AC3E}">
        <p14:creationId xmlns:p14="http://schemas.microsoft.com/office/powerpoint/2010/main" val="416342077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504" r="11504" b="4819"/>
          <a:stretch/>
        </p:blipFill>
        <p:spPr>
          <a:xfrm>
            <a:off x="1447800" y="1219200"/>
            <a:ext cx="9601200" cy="5448300"/>
          </a:xfrm>
          <a:prstGeom prst="rect">
            <a:avLst/>
          </a:prstGeom>
        </p:spPr>
      </p:pic>
      <p:sp>
        <p:nvSpPr>
          <p:cNvPr id="2" name="Google Shape;849;p26">
            <a:extLst>
              <a:ext uri="{FF2B5EF4-FFF2-40B4-BE49-F238E27FC236}">
                <a16:creationId xmlns:a16="http://schemas.microsoft.com/office/drawing/2014/main" id="{C9E1F62C-E447-A18E-3FB7-833AE4EFF907}"/>
              </a:ext>
            </a:extLst>
          </p:cNvPr>
          <p:cNvSpPr txBox="1">
            <a:spLocks noGrp="1"/>
          </p:cNvSpPr>
          <p:nvPr>
            <p:ph type="title"/>
          </p:nvPr>
        </p:nvSpPr>
        <p:spPr>
          <a:xfrm>
            <a:off x="685800" y="121920"/>
            <a:ext cx="10058400" cy="109728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US" sz="2800" dirty="0">
                <a:latin typeface="ADLaM Display" panose="02010000000000000000" pitchFamily="2" charset="0"/>
                <a:ea typeface="ADLaM Display" panose="02010000000000000000" pitchFamily="2" charset="0"/>
                <a:cs typeface="ADLaM Display" panose="02010000000000000000" pitchFamily="2" charset="0"/>
              </a:rPr>
              <a:t>Classification and treatment of laryngotracheal trauma </a:t>
            </a:r>
            <a:endParaRPr sz="28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4707179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9"/>
        <p:cNvGrpSpPr/>
        <p:nvPr/>
      </p:nvGrpSpPr>
      <p:grpSpPr>
        <a:xfrm>
          <a:off x="0" y="0"/>
          <a:ext cx="0" cy="0"/>
          <a:chOff x="0" y="0"/>
          <a:chExt cx="0" cy="0"/>
        </a:xfrm>
      </p:grpSpPr>
      <p:sp>
        <p:nvSpPr>
          <p:cNvPr id="448" name="Rectangle 445">
            <a:extLst>
              <a:ext uri="{FF2B5EF4-FFF2-40B4-BE49-F238E27FC236}">
                <a16:creationId xmlns:a16="http://schemas.microsoft.com/office/drawing/2014/main" id="{29E7461E-D3EF-467C-90B0-A07159CA6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0" name="Google Shape;440;p5"/>
          <p:cNvSpPr txBox="1">
            <a:spLocks noGrp="1"/>
          </p:cNvSpPr>
          <p:nvPr>
            <p:ph type="title"/>
          </p:nvPr>
        </p:nvSpPr>
        <p:spPr>
          <a:xfrm>
            <a:off x="533400" y="234239"/>
            <a:ext cx="3912583" cy="1356360"/>
          </a:xfrm>
          <a:prstGeom prst="rect">
            <a:avLst/>
          </a:prstGeom>
        </p:spPr>
        <p:txBody>
          <a:bodyPr spcFirstLastPara="1" vert="horz" lIns="91440" tIns="45720" rIns="91440" bIns="45720" rtlCol="0" anchor="ctr" anchorCtr="0">
            <a:normAutofit/>
          </a:bodyPr>
          <a:lstStyle/>
          <a:p>
            <a:pPr>
              <a:lnSpc>
                <a:spcPct val="90000"/>
              </a:lnSpc>
              <a:spcBef>
                <a:spcPct val="0"/>
              </a:spcBef>
            </a:pPr>
            <a:r>
              <a:rPr lang="en-US" sz="3200" dirty="0">
                <a:latin typeface="+mj-lt"/>
                <a:ea typeface="+mj-ea"/>
                <a:cs typeface="+mj-cs"/>
              </a:rPr>
              <a:t>Anatomy of the neck</a:t>
            </a:r>
          </a:p>
        </p:txBody>
      </p:sp>
      <p:pic>
        <p:nvPicPr>
          <p:cNvPr id="441" name="Google Shape;441;p5" descr="1280px-Musculi_coli_base,_my_edits_for_tringles,_labeled_triangles.svg"/>
          <p:cNvPicPr preferRelativeResize="0"/>
          <p:nvPr/>
        </p:nvPicPr>
        <p:blipFill rotWithShape="1">
          <a:blip r:embed="rId3"/>
          <a:stretch/>
        </p:blipFill>
        <p:spPr>
          <a:xfrm>
            <a:off x="5910204" y="1373504"/>
            <a:ext cx="6045576" cy="4110992"/>
          </a:xfrm>
          <a:prstGeom prst="rect">
            <a:avLst/>
          </a:prstGeom>
          <a:noFill/>
        </p:spPr>
      </p:pic>
      <p:sp>
        <p:nvSpPr>
          <p:cNvPr id="8" name="Content Placeholder 2">
            <a:extLst>
              <a:ext uri="{FF2B5EF4-FFF2-40B4-BE49-F238E27FC236}">
                <a16:creationId xmlns:a16="http://schemas.microsoft.com/office/drawing/2014/main" id="{1C337C83-651B-B129-1404-4AA7FFE2EFCA}"/>
              </a:ext>
            </a:extLst>
          </p:cNvPr>
          <p:cNvSpPr txBox="1">
            <a:spLocks/>
          </p:cNvSpPr>
          <p:nvPr/>
        </p:nvSpPr>
        <p:spPr>
          <a:xfrm>
            <a:off x="231140" y="1373504"/>
            <a:ext cx="5864859" cy="5027296"/>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342900"/>
            <a:r>
              <a:rPr lang="en-US" sz="2400" dirty="0"/>
              <a:t>the neck is </a:t>
            </a:r>
            <a:r>
              <a:rPr lang="en-US" sz="2400" dirty="0" err="1"/>
              <a:t>devided</a:t>
            </a:r>
            <a:r>
              <a:rPr lang="en-US" sz="2400" dirty="0"/>
              <a:t> into 2 </a:t>
            </a:r>
            <a:r>
              <a:rPr lang="en-US" sz="2400" dirty="0" err="1"/>
              <a:t>triangels</a:t>
            </a:r>
            <a:r>
              <a:rPr lang="en-US" sz="2400" dirty="0"/>
              <a:t> anterior and </a:t>
            </a:r>
            <a:r>
              <a:rPr lang="en-US" sz="2400" dirty="0" err="1"/>
              <a:t>posteriour</a:t>
            </a:r>
            <a:r>
              <a:rPr lang="en-US" sz="2400" dirty="0"/>
              <a:t> separated by </a:t>
            </a:r>
            <a:r>
              <a:rPr lang="en-US" sz="2400" b="1" dirty="0">
                <a:solidFill>
                  <a:srgbClr val="FF0000"/>
                </a:solidFill>
              </a:rPr>
              <a:t>Sternocleidomastoid</a:t>
            </a:r>
            <a:r>
              <a:rPr lang="en-US" sz="2400" dirty="0"/>
              <a:t> muscle.</a:t>
            </a:r>
          </a:p>
          <a:p>
            <a:pPr marL="0"/>
            <a:endParaRPr lang="en-US" sz="2400" dirty="0"/>
          </a:p>
          <a:p>
            <a:pPr marL="285750" marR="0" lvl="0">
              <a:spcBef>
                <a:spcPts val="0"/>
              </a:spcBef>
              <a:spcAft>
                <a:spcPts val="0"/>
              </a:spcAft>
            </a:pPr>
            <a:r>
              <a:rPr lang="en-US" sz="2400" dirty="0"/>
              <a:t>Posterior triangle is bordered posteriorly by </a:t>
            </a:r>
            <a:r>
              <a:rPr lang="en-US" sz="2400" b="1" dirty="0">
                <a:solidFill>
                  <a:srgbClr val="FF0000"/>
                </a:solidFill>
              </a:rPr>
              <a:t>Trapezius</a:t>
            </a:r>
            <a:r>
              <a:rPr lang="en-US" sz="2400" dirty="0">
                <a:solidFill>
                  <a:srgbClr val="FF0000"/>
                </a:solidFill>
              </a:rPr>
              <a:t> </a:t>
            </a:r>
            <a:r>
              <a:rPr lang="en-US" sz="2400" dirty="0"/>
              <a:t>muscle divided to</a:t>
            </a:r>
          </a:p>
          <a:p>
            <a:pPr marL="0" marR="0" lvl="0" indent="0">
              <a:spcBef>
                <a:spcPts val="0"/>
              </a:spcBef>
              <a:spcAft>
                <a:spcPts val="0"/>
              </a:spcAft>
              <a:buNone/>
            </a:pPr>
            <a:r>
              <a:rPr lang="en-US" sz="2400" dirty="0"/>
              <a:t>   (</a:t>
            </a:r>
            <a:r>
              <a:rPr lang="en-US" sz="2400" b="0" i="0" u="none" strike="noStrike" cap="none" dirty="0">
                <a:sym typeface="Arial"/>
              </a:rPr>
              <a:t>Occipital </a:t>
            </a:r>
            <a:r>
              <a:rPr lang="en-US" sz="2400" dirty="0"/>
              <a:t>triangle</a:t>
            </a:r>
            <a:r>
              <a:rPr lang="en-US" sz="2400" b="0" i="0" u="none" strike="noStrike" cap="none" dirty="0">
                <a:sym typeface="Arial"/>
              </a:rPr>
              <a:t> ,Subclavian </a:t>
            </a:r>
            <a:r>
              <a:rPr lang="en-US" sz="2400" dirty="0"/>
              <a:t>triangle</a:t>
            </a:r>
            <a:r>
              <a:rPr lang="en-US" sz="2400" b="0" i="0" u="none" strike="noStrike" cap="none" dirty="0">
                <a:sym typeface="Arial"/>
              </a:rPr>
              <a:t>)</a:t>
            </a:r>
          </a:p>
          <a:p>
            <a:pPr marL="285750" marR="0" lvl="0">
              <a:spcBef>
                <a:spcPts val="0"/>
              </a:spcBef>
              <a:spcAft>
                <a:spcPts val="0"/>
              </a:spcAft>
            </a:pPr>
            <a:endParaRPr lang="en-US" sz="2400" b="0" i="0" u="none" strike="noStrike" cap="none" dirty="0">
              <a:sym typeface="Arial"/>
            </a:endParaRPr>
          </a:p>
          <a:p>
            <a:pPr marL="285750">
              <a:spcBef>
                <a:spcPts val="0"/>
              </a:spcBef>
            </a:pPr>
            <a:r>
              <a:rPr lang="en-US" sz="2400" dirty="0"/>
              <a:t>Anterior Triangle is divided to:</a:t>
            </a:r>
            <a:br>
              <a:rPr lang="en-US" sz="2400" dirty="0"/>
            </a:br>
            <a:r>
              <a:rPr lang="en-US" sz="2400" dirty="0"/>
              <a:t>1. Submandibular triangle 2. Submental Triangle 3. Carotid  4.Muscular triangle </a:t>
            </a:r>
          </a:p>
          <a:p>
            <a:pPr marL="342900"/>
            <a:r>
              <a:rPr lang="en-US" sz="2400" dirty="0"/>
              <a:t>Boarders of anterior triangle:</a:t>
            </a:r>
            <a:br>
              <a:rPr lang="en-US" sz="2400" dirty="0"/>
            </a:br>
            <a:r>
              <a:rPr lang="en-US" sz="2400" b="1" dirty="0">
                <a:solidFill>
                  <a:srgbClr val="FF0000"/>
                </a:solidFill>
              </a:rPr>
              <a:t>Superiorly</a:t>
            </a:r>
            <a:r>
              <a:rPr lang="en-US" sz="2400" dirty="0"/>
              <a:t> – inferior border of the mandible.</a:t>
            </a:r>
            <a:br>
              <a:rPr lang="en-US" sz="2400" dirty="0"/>
            </a:br>
            <a:r>
              <a:rPr lang="en-US" sz="2400" b="1" dirty="0">
                <a:solidFill>
                  <a:srgbClr val="FF0000"/>
                </a:solidFill>
              </a:rPr>
              <a:t>Laterally</a:t>
            </a:r>
            <a:r>
              <a:rPr lang="en-US" sz="2400" dirty="0"/>
              <a:t> – anterior border of the sternocleidomastoid.</a:t>
            </a:r>
            <a:br>
              <a:rPr lang="en-US" sz="2400" dirty="0"/>
            </a:br>
            <a:r>
              <a:rPr lang="en-US" sz="2400" b="1" dirty="0">
                <a:solidFill>
                  <a:srgbClr val="FF0000"/>
                </a:solidFill>
              </a:rPr>
              <a:t>Medially</a:t>
            </a:r>
            <a:r>
              <a:rPr lang="en-US" sz="2400" dirty="0"/>
              <a:t> – sagittal line down the midline of the neck.</a:t>
            </a:r>
          </a:p>
          <a:p>
            <a:pPr marL="342900"/>
            <a:endParaRPr lang="en-US" sz="2000" dirty="0"/>
          </a:p>
          <a:p>
            <a:endParaRPr lang="en-US" sz="2000" dirty="0"/>
          </a:p>
          <a:p>
            <a:endParaRPr lang="en-US" sz="2000"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
          <p:cNvSpPr txBox="1">
            <a:spLocks noGrp="1"/>
          </p:cNvSpPr>
          <p:nvPr>
            <p:ph type="title"/>
          </p:nvPr>
        </p:nvSpPr>
        <p:spPr>
          <a:xfrm>
            <a:off x="5931836" y="369663"/>
            <a:ext cx="6228080" cy="631613"/>
          </a:xfrm>
          <a:prstGeom prst="rect">
            <a:avLst/>
          </a:prstGeom>
          <a:noFill/>
          <a:ln>
            <a:noFill/>
          </a:ln>
        </p:spPr>
        <p:txBody>
          <a:bodyPr spcFirstLastPara="1" vert="horz" wrap="square" lIns="121900" tIns="121900" rIns="121900" bIns="121900" rtlCol="0" anchor="ctr" anchorCtr="0">
            <a:noAutofit/>
          </a:bodyPr>
          <a:lstStyle/>
          <a:p>
            <a:r>
              <a:rPr lang="en-US"/>
              <a:t>Anatomy of the neck</a:t>
            </a:r>
            <a:endParaRPr/>
          </a:p>
        </p:txBody>
      </p:sp>
      <p:pic>
        <p:nvPicPr>
          <p:cNvPr id="448" name="Google Shape;448;p6"/>
          <p:cNvPicPr preferRelativeResize="0"/>
          <p:nvPr/>
        </p:nvPicPr>
        <p:blipFill rotWithShape="1">
          <a:blip r:embed="rId3">
            <a:alphaModFix/>
          </a:blip>
          <a:srcRect r="21095" b="39961"/>
          <a:stretch/>
        </p:blipFill>
        <p:spPr>
          <a:xfrm>
            <a:off x="508000" y="671407"/>
            <a:ext cx="5486400" cy="6178127"/>
          </a:xfrm>
          <a:prstGeom prst="rect">
            <a:avLst/>
          </a:prstGeom>
          <a:noFill/>
          <a:ln>
            <a:noFill/>
          </a:ln>
        </p:spPr>
      </p:pic>
      <p:sp>
        <p:nvSpPr>
          <p:cNvPr id="449" name="Google Shape;449;p6"/>
          <p:cNvSpPr txBox="1"/>
          <p:nvPr/>
        </p:nvSpPr>
        <p:spPr>
          <a:xfrm>
            <a:off x="5791201" y="4140200"/>
            <a:ext cx="1008380" cy="697701"/>
          </a:xfrm>
          <a:prstGeom prst="rect">
            <a:avLst/>
          </a:prstGeom>
          <a:noFill/>
          <a:ln>
            <a:noFill/>
          </a:ln>
        </p:spPr>
        <p:txBody>
          <a:bodyPr spcFirstLastPara="1" wrap="square" lIns="121900" tIns="60933" rIns="121900" bIns="60933" anchor="t" anchorCtr="0">
            <a:spAutoFit/>
          </a:bodyPr>
          <a:lstStyle/>
          <a:p>
            <a:r>
              <a:rPr lang="en-US" sz="1867">
                <a:solidFill>
                  <a:srgbClr val="000000"/>
                </a:solidFill>
                <a:latin typeface="Arial"/>
                <a:ea typeface="Arial"/>
                <a:cs typeface="Arial"/>
                <a:sym typeface="Arial"/>
              </a:rPr>
              <a:t>Carotid</a:t>
            </a:r>
            <a:endParaRPr sz="1867">
              <a:solidFill>
                <a:srgbClr val="000000"/>
              </a:solidFill>
              <a:latin typeface="Arial"/>
              <a:ea typeface="Arial"/>
              <a:cs typeface="Arial"/>
              <a:sym typeface="Arial"/>
            </a:endParaRPr>
          </a:p>
          <a:p>
            <a:r>
              <a:rPr lang="en-US" sz="1867">
                <a:solidFill>
                  <a:srgbClr val="000000"/>
                </a:solidFill>
                <a:latin typeface="Arial"/>
                <a:ea typeface="Arial"/>
                <a:cs typeface="Arial"/>
                <a:sym typeface="Arial"/>
              </a:rPr>
              <a:t>sheath</a:t>
            </a:r>
            <a:endParaRPr sz="1867">
              <a:solidFill>
                <a:srgbClr val="000000"/>
              </a:solidFill>
              <a:latin typeface="Arial"/>
              <a:ea typeface="Arial"/>
              <a:cs typeface="Arial"/>
              <a:sym typeface="Arial"/>
            </a:endParaRPr>
          </a:p>
        </p:txBody>
      </p:sp>
      <p:sp>
        <p:nvSpPr>
          <p:cNvPr id="450" name="Google Shape;450;p6"/>
          <p:cNvSpPr/>
          <p:nvPr/>
        </p:nvSpPr>
        <p:spPr>
          <a:xfrm>
            <a:off x="3657600" y="4648200"/>
            <a:ext cx="1451187" cy="543560"/>
          </a:xfrm>
          <a:custGeom>
            <a:avLst/>
            <a:gdLst/>
            <a:ahLst/>
            <a:cxnLst/>
            <a:rect l="l" t="t" r="r" b="b"/>
            <a:pathLst>
              <a:path w="1088131" h="407951" extrusionOk="0">
                <a:moveTo>
                  <a:pt x="213558" y="85597"/>
                </a:moveTo>
                <a:cubicBezTo>
                  <a:pt x="163393" y="105917"/>
                  <a:pt x="-42347" y="143382"/>
                  <a:pt x="7818" y="207517"/>
                </a:cubicBezTo>
                <a:cubicBezTo>
                  <a:pt x="57983" y="271652"/>
                  <a:pt x="252928" y="390397"/>
                  <a:pt x="465018" y="405637"/>
                </a:cubicBezTo>
                <a:cubicBezTo>
                  <a:pt x="677108" y="420877"/>
                  <a:pt x="978733" y="358647"/>
                  <a:pt x="1066998" y="283717"/>
                </a:cubicBezTo>
                <a:cubicBezTo>
                  <a:pt x="1155263" y="208787"/>
                  <a:pt x="940633" y="86867"/>
                  <a:pt x="906978" y="32257"/>
                </a:cubicBezTo>
                <a:cubicBezTo>
                  <a:pt x="873323" y="-22353"/>
                  <a:pt x="897453" y="8762"/>
                  <a:pt x="899358" y="9397"/>
                </a:cubicBezTo>
              </a:path>
            </a:pathLst>
          </a:custGeom>
          <a:noFill/>
          <a:ln w="25400" cap="flat" cmpd="sng">
            <a:solidFill>
              <a:srgbClr val="000000"/>
            </a:solidFill>
            <a:prstDash val="dash"/>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cxnSp>
        <p:nvCxnSpPr>
          <p:cNvPr id="452" name="Google Shape;452;p6"/>
          <p:cNvCxnSpPr>
            <a:stCxn id="449" idx="1"/>
            <a:endCxn id="450" idx="3"/>
          </p:cNvCxnSpPr>
          <p:nvPr/>
        </p:nvCxnSpPr>
        <p:spPr>
          <a:xfrm flipH="1">
            <a:off x="5080800" y="4489051"/>
            <a:ext cx="710401" cy="536729"/>
          </a:xfrm>
          <a:prstGeom prst="straightConnector1">
            <a:avLst/>
          </a:prstGeom>
          <a:noFill/>
          <a:ln w="28575" cap="flat" cmpd="sng">
            <a:solidFill>
              <a:srgbClr val="000000"/>
            </a:solidFill>
            <a:prstDash val="dash"/>
            <a:round/>
            <a:headEnd type="none" w="sm" len="sm"/>
            <a:tailEnd type="none" w="sm" len="sm"/>
          </a:ln>
        </p:spPr>
      </p:cxnSp>
      <p:sp>
        <p:nvSpPr>
          <p:cNvPr id="453" name="Google Shape;453;p6"/>
          <p:cNvSpPr/>
          <p:nvPr/>
        </p:nvSpPr>
        <p:spPr>
          <a:xfrm>
            <a:off x="4165600" y="1600200"/>
            <a:ext cx="1146387" cy="397933"/>
          </a:xfrm>
          <a:custGeom>
            <a:avLst/>
            <a:gdLst/>
            <a:ahLst/>
            <a:cxnLst/>
            <a:rect l="l" t="t" r="r" b="b"/>
            <a:pathLst>
              <a:path w="860018" h="298262" extrusionOk="0">
                <a:moveTo>
                  <a:pt x="158443" y="46410"/>
                </a:moveTo>
                <a:cubicBezTo>
                  <a:pt x="120978" y="73080"/>
                  <a:pt x="-32057" y="141025"/>
                  <a:pt x="6043" y="191190"/>
                </a:cubicBezTo>
                <a:cubicBezTo>
                  <a:pt x="44143" y="241355"/>
                  <a:pt x="181303" y="293425"/>
                  <a:pt x="348943" y="297870"/>
                </a:cubicBezTo>
                <a:cubicBezTo>
                  <a:pt x="516583" y="302315"/>
                  <a:pt x="774393" y="268660"/>
                  <a:pt x="844243" y="214050"/>
                </a:cubicBezTo>
                <a:cubicBezTo>
                  <a:pt x="914093" y="159440"/>
                  <a:pt x="731213" y="64825"/>
                  <a:pt x="699463" y="23550"/>
                </a:cubicBezTo>
                <a:cubicBezTo>
                  <a:pt x="667713" y="-17725"/>
                  <a:pt x="684223" y="7675"/>
                  <a:pt x="684223" y="8310"/>
                </a:cubicBezTo>
              </a:path>
            </a:pathLst>
          </a:custGeom>
          <a:noFill/>
          <a:ln w="25400" cap="flat" cmpd="sng">
            <a:solidFill>
              <a:srgbClr val="000000"/>
            </a:solidFill>
            <a:prstDash val="dash"/>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454" name="Google Shape;454;p6"/>
          <p:cNvSpPr txBox="1"/>
          <p:nvPr/>
        </p:nvSpPr>
        <p:spPr>
          <a:xfrm>
            <a:off x="5578687" y="3327401"/>
            <a:ext cx="1034627" cy="410379"/>
          </a:xfrm>
          <a:prstGeom prst="rect">
            <a:avLst/>
          </a:prstGeom>
          <a:noFill/>
          <a:ln>
            <a:noFill/>
          </a:ln>
        </p:spPr>
        <p:txBody>
          <a:bodyPr spcFirstLastPara="1" wrap="square" lIns="121900" tIns="60933" rIns="121900" bIns="60933" anchor="t" anchorCtr="0">
            <a:spAutoFit/>
          </a:bodyPr>
          <a:lstStyle/>
          <a:p>
            <a:r>
              <a:rPr lang="en-US" sz="1867">
                <a:solidFill>
                  <a:srgbClr val="000000"/>
                </a:solidFill>
                <a:latin typeface="Arial"/>
                <a:ea typeface="Arial"/>
                <a:cs typeface="Arial"/>
                <a:sym typeface="Arial"/>
              </a:rPr>
              <a:t>Thyroid</a:t>
            </a:r>
            <a:endParaRPr sz="1867">
              <a:solidFill>
                <a:srgbClr val="000000"/>
              </a:solidFill>
              <a:latin typeface="Arial"/>
              <a:ea typeface="Arial"/>
              <a:cs typeface="Arial"/>
              <a:sym typeface="Arial"/>
            </a:endParaRPr>
          </a:p>
        </p:txBody>
      </p:sp>
      <p:cxnSp>
        <p:nvCxnSpPr>
          <p:cNvPr id="456" name="Google Shape;456;p6"/>
          <p:cNvCxnSpPr>
            <a:stCxn id="454" idx="1"/>
          </p:cNvCxnSpPr>
          <p:nvPr/>
        </p:nvCxnSpPr>
        <p:spPr>
          <a:xfrm flipH="1" flipV="1">
            <a:off x="4368687" y="3428670"/>
            <a:ext cx="1210000" cy="103921"/>
          </a:xfrm>
          <a:prstGeom prst="straightConnector1">
            <a:avLst/>
          </a:prstGeom>
          <a:noFill/>
          <a:ln w="19050" cap="flat" cmpd="sng">
            <a:solidFill>
              <a:srgbClr val="000000"/>
            </a:solidFill>
            <a:prstDash val="solid"/>
            <a:round/>
            <a:headEnd type="none" w="sm" len="sm"/>
            <a:tailEnd type="none" w="sm" len="sm"/>
          </a:ln>
        </p:spPr>
      </p:cxnSp>
      <p:sp>
        <p:nvSpPr>
          <p:cNvPr id="457" name="Google Shape;457;p6"/>
          <p:cNvSpPr txBox="1"/>
          <p:nvPr/>
        </p:nvSpPr>
        <p:spPr>
          <a:xfrm>
            <a:off x="5750560" y="1998134"/>
            <a:ext cx="1336040" cy="410379"/>
          </a:xfrm>
          <a:prstGeom prst="rect">
            <a:avLst/>
          </a:prstGeom>
          <a:noFill/>
          <a:ln>
            <a:noFill/>
          </a:ln>
        </p:spPr>
        <p:txBody>
          <a:bodyPr spcFirstLastPara="1" wrap="square" lIns="121900" tIns="60933" rIns="121900" bIns="60933" anchor="t" anchorCtr="0">
            <a:spAutoFit/>
          </a:bodyPr>
          <a:lstStyle/>
          <a:p>
            <a:r>
              <a:rPr lang="en-US" sz="1867">
                <a:solidFill>
                  <a:srgbClr val="000000"/>
                </a:solidFill>
                <a:latin typeface="Arial"/>
                <a:ea typeface="Arial"/>
                <a:cs typeface="Arial"/>
                <a:sym typeface="Arial"/>
              </a:rPr>
              <a:t>Airway</a:t>
            </a:r>
            <a:endParaRPr sz="1867">
              <a:solidFill>
                <a:srgbClr val="000000"/>
              </a:solidFill>
              <a:latin typeface="Arial"/>
              <a:ea typeface="Arial"/>
              <a:cs typeface="Arial"/>
              <a:sym typeface="Arial"/>
            </a:endParaRPr>
          </a:p>
        </p:txBody>
      </p:sp>
      <p:cxnSp>
        <p:nvCxnSpPr>
          <p:cNvPr id="459" name="Google Shape;459;p6"/>
          <p:cNvCxnSpPr>
            <a:cxnSpLocks/>
            <a:stCxn id="457" idx="1"/>
          </p:cNvCxnSpPr>
          <p:nvPr/>
        </p:nvCxnSpPr>
        <p:spPr>
          <a:xfrm flipH="1" flipV="1">
            <a:off x="3759360" y="2006203"/>
            <a:ext cx="1991200" cy="197121"/>
          </a:xfrm>
          <a:prstGeom prst="straightConnector1">
            <a:avLst/>
          </a:prstGeom>
          <a:noFill/>
          <a:ln w="28575" cap="flat" cmpd="sng">
            <a:solidFill>
              <a:srgbClr val="000000"/>
            </a:solidFill>
            <a:prstDash val="solid"/>
            <a:round/>
            <a:headEnd type="none" w="sm" len="sm"/>
            <a:tailEnd type="none" w="sm" len="sm"/>
          </a:ln>
        </p:spPr>
      </p:cxnSp>
      <p:sp>
        <p:nvSpPr>
          <p:cNvPr id="4" name="مربع نص 3">
            <a:extLst>
              <a:ext uri="{FF2B5EF4-FFF2-40B4-BE49-F238E27FC236}">
                <a16:creationId xmlns:a16="http://schemas.microsoft.com/office/drawing/2014/main" id="{494F52E7-1638-A669-4131-449A5D72ACF7}"/>
              </a:ext>
            </a:extLst>
          </p:cNvPr>
          <p:cNvSpPr txBox="1"/>
          <p:nvPr/>
        </p:nvSpPr>
        <p:spPr>
          <a:xfrm>
            <a:off x="7086600" y="2203323"/>
            <a:ext cx="4876398" cy="1938992"/>
          </a:xfrm>
          <a:prstGeom prst="rect">
            <a:avLst/>
          </a:prstGeom>
          <a:noFill/>
        </p:spPr>
        <p:txBody>
          <a:bodyPr wrap="square">
            <a:spAutoFit/>
          </a:bodyPr>
          <a:lstStyle/>
          <a:p>
            <a:pPr marL="0" lvl="0" indent="0" algn="l" rtl="0">
              <a:lnSpc>
                <a:spcPct val="100000"/>
              </a:lnSpc>
              <a:spcBef>
                <a:spcPts val="0"/>
              </a:spcBef>
              <a:spcAft>
                <a:spcPts val="0"/>
              </a:spcAft>
              <a:buSzPts val="1100"/>
              <a:buNone/>
            </a:pPr>
            <a:r>
              <a:rPr lang="en-US" sz="2400" dirty="0"/>
              <a:t>The three structures located in the carotid sheath include the common</a:t>
            </a:r>
          </a:p>
          <a:p>
            <a:pPr marL="0" lvl="0" indent="0" algn="l" rtl="0">
              <a:lnSpc>
                <a:spcPct val="100000"/>
              </a:lnSpc>
              <a:spcBef>
                <a:spcPts val="0"/>
              </a:spcBef>
              <a:spcAft>
                <a:spcPts val="0"/>
              </a:spcAft>
              <a:buSzPts val="1100"/>
              <a:buNone/>
            </a:pPr>
            <a:r>
              <a:rPr lang="en-US" sz="2400" dirty="0"/>
              <a:t>-carotid artery</a:t>
            </a:r>
          </a:p>
          <a:p>
            <a:pPr marL="0" lvl="0" indent="0" algn="l" rtl="0">
              <a:lnSpc>
                <a:spcPct val="100000"/>
              </a:lnSpc>
              <a:spcBef>
                <a:spcPts val="0"/>
              </a:spcBef>
              <a:spcAft>
                <a:spcPts val="0"/>
              </a:spcAft>
              <a:buSzPts val="1100"/>
              <a:buNone/>
            </a:pPr>
            <a:r>
              <a:rPr lang="en-US" sz="2400" dirty="0"/>
              <a:t>- internal jugular vein</a:t>
            </a:r>
          </a:p>
          <a:p>
            <a:pPr marL="0" lvl="0" indent="0" algn="l" rtl="0">
              <a:lnSpc>
                <a:spcPct val="100000"/>
              </a:lnSpc>
              <a:spcBef>
                <a:spcPts val="0"/>
              </a:spcBef>
              <a:spcAft>
                <a:spcPts val="0"/>
              </a:spcAft>
              <a:buSzPts val="1100"/>
              <a:buNone/>
            </a:pPr>
            <a:r>
              <a:rPr lang="en-US" sz="2400" dirty="0"/>
              <a:t> -</a:t>
            </a:r>
            <a:r>
              <a:rPr lang="en-US" sz="2400" b="1" dirty="0" err="1"/>
              <a:t>vagus</a:t>
            </a:r>
            <a:r>
              <a:rPr lang="en-US" sz="2400" b="1" dirty="0"/>
              <a:t> </a:t>
            </a:r>
            <a:r>
              <a:rPr lang="en-US" sz="2400" dirty="0"/>
              <a:t>nerve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500"/>
                                        <p:tgtEl>
                                          <p:spTgt spid="449"/>
                                        </p:tgtEl>
                                      </p:cBhvr>
                                    </p:animEffect>
                                  </p:childTnLst>
                                </p:cTn>
                              </p:par>
                              <p:par>
                                <p:cTn id="8" presetID="10" presetClass="entr" presetSubtype="0" fill="hold" nodeType="withEffect">
                                  <p:stCondLst>
                                    <p:cond delay="0"/>
                                  </p:stCondLst>
                                  <p:childTnLst>
                                    <p:set>
                                      <p:cBhvr>
                                        <p:cTn id="9" dur="1" fill="hold">
                                          <p:stCondLst>
                                            <p:cond delay="0"/>
                                          </p:stCondLst>
                                        </p:cTn>
                                        <p:tgtEl>
                                          <p:spTgt spid="452"/>
                                        </p:tgtEl>
                                        <p:attrNameLst>
                                          <p:attrName>style.visibility</p:attrName>
                                        </p:attrNameLst>
                                      </p:cBhvr>
                                      <p:to>
                                        <p:strVal val="visible"/>
                                      </p:to>
                                    </p:set>
                                    <p:animEffect transition="in" filter="fade">
                                      <p:cBhvr>
                                        <p:cTn id="10" dur="500"/>
                                        <p:tgtEl>
                                          <p:spTgt spid="452"/>
                                        </p:tgtEl>
                                      </p:cBhvr>
                                    </p:animEffect>
                                  </p:childTnLst>
                                </p:cTn>
                              </p:par>
                              <p:par>
                                <p:cTn id="11" presetID="10" presetClass="entr" presetSubtype="0" fill="hold" nodeType="withEffect">
                                  <p:stCondLst>
                                    <p:cond delay="0"/>
                                  </p:stCondLst>
                                  <p:childTnLst>
                                    <p:set>
                                      <p:cBhvr>
                                        <p:cTn id="12" dur="1" fill="hold">
                                          <p:stCondLst>
                                            <p:cond delay="0"/>
                                          </p:stCondLst>
                                        </p:cTn>
                                        <p:tgtEl>
                                          <p:spTgt spid="450"/>
                                        </p:tgtEl>
                                        <p:attrNameLst>
                                          <p:attrName>style.visibility</p:attrName>
                                        </p:attrNameLst>
                                      </p:cBhvr>
                                      <p:to>
                                        <p:strVal val="visible"/>
                                      </p:to>
                                    </p:set>
                                    <p:animEffect transition="in" filter="fade">
                                      <p:cBhvr>
                                        <p:cTn id="13" dur="500"/>
                                        <p:tgtEl>
                                          <p:spTgt spid="450"/>
                                        </p:tgtEl>
                                      </p:cBhvr>
                                    </p:animEffect>
                                  </p:childTnLst>
                                </p:cTn>
                              </p:par>
                              <p:par>
                                <p:cTn id="14" presetID="10" presetClass="entr" presetSubtype="0" fill="hold" nodeType="withEffect">
                                  <p:stCondLst>
                                    <p:cond delay="0"/>
                                  </p:stCondLst>
                                  <p:childTnLst>
                                    <p:set>
                                      <p:cBhvr>
                                        <p:cTn id="15" dur="1" fill="hold">
                                          <p:stCondLst>
                                            <p:cond delay="0"/>
                                          </p:stCondLst>
                                        </p:cTn>
                                        <p:tgtEl>
                                          <p:spTgt spid="453"/>
                                        </p:tgtEl>
                                        <p:attrNameLst>
                                          <p:attrName>style.visibility</p:attrName>
                                        </p:attrNameLst>
                                      </p:cBhvr>
                                      <p:to>
                                        <p:strVal val="visible"/>
                                      </p:to>
                                    </p:set>
                                    <p:animEffect transition="in" filter="fade">
                                      <p:cBhvr>
                                        <p:cTn id="16" dur="500"/>
                                        <p:tgtEl>
                                          <p:spTgt spid="45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4"/>
                                        </p:tgtEl>
                                        <p:attrNameLst>
                                          <p:attrName>style.visibility</p:attrName>
                                        </p:attrNameLst>
                                      </p:cBhvr>
                                      <p:to>
                                        <p:strVal val="visible"/>
                                      </p:to>
                                    </p:set>
                                    <p:animEffect transition="in" filter="fade">
                                      <p:cBhvr>
                                        <p:cTn id="21" dur="500"/>
                                        <p:tgtEl>
                                          <p:spTgt spid="454"/>
                                        </p:tgtEl>
                                      </p:cBhvr>
                                    </p:animEffect>
                                  </p:childTnLst>
                                </p:cTn>
                              </p:par>
                              <p:par>
                                <p:cTn id="22" presetID="10" presetClass="entr" presetSubtype="0" fill="hold" nodeType="withEffect">
                                  <p:stCondLst>
                                    <p:cond delay="0"/>
                                  </p:stCondLst>
                                  <p:childTnLst>
                                    <p:set>
                                      <p:cBhvr>
                                        <p:cTn id="23" dur="1" fill="hold">
                                          <p:stCondLst>
                                            <p:cond delay="0"/>
                                          </p:stCondLst>
                                        </p:cTn>
                                        <p:tgtEl>
                                          <p:spTgt spid="456"/>
                                        </p:tgtEl>
                                        <p:attrNameLst>
                                          <p:attrName>style.visibility</p:attrName>
                                        </p:attrNameLst>
                                      </p:cBhvr>
                                      <p:to>
                                        <p:strVal val="visible"/>
                                      </p:to>
                                    </p:set>
                                    <p:animEffect transition="in" filter="fade">
                                      <p:cBhvr>
                                        <p:cTn id="24" dur="500"/>
                                        <p:tgtEl>
                                          <p:spTgt spid="456"/>
                                        </p:tgtEl>
                                      </p:cBhvr>
                                    </p:animEffect>
                                  </p:childTnLst>
                                </p:cTn>
                              </p:par>
                              <p:par>
                                <p:cTn id="25" presetID="10" presetClass="entr" presetSubtype="0" fill="hold" nodeType="withEffect">
                                  <p:stCondLst>
                                    <p:cond delay="0"/>
                                  </p:stCondLst>
                                  <p:childTnLst>
                                    <p:set>
                                      <p:cBhvr>
                                        <p:cTn id="26" dur="1" fill="hold">
                                          <p:stCondLst>
                                            <p:cond delay="0"/>
                                          </p:stCondLst>
                                        </p:cTn>
                                        <p:tgtEl>
                                          <p:spTgt spid="457"/>
                                        </p:tgtEl>
                                        <p:attrNameLst>
                                          <p:attrName>style.visibility</p:attrName>
                                        </p:attrNameLst>
                                      </p:cBhvr>
                                      <p:to>
                                        <p:strVal val="visible"/>
                                      </p:to>
                                    </p:set>
                                    <p:animEffect transition="in" filter="fade">
                                      <p:cBhvr>
                                        <p:cTn id="27" dur="500"/>
                                        <p:tgtEl>
                                          <p:spTgt spid="457"/>
                                        </p:tgtEl>
                                      </p:cBhvr>
                                    </p:animEffect>
                                  </p:childTnLst>
                                </p:cTn>
                              </p:par>
                              <p:par>
                                <p:cTn id="28" presetID="10" presetClass="entr" presetSubtype="0" fill="hold" nodeType="withEffect">
                                  <p:stCondLst>
                                    <p:cond delay="0"/>
                                  </p:stCondLst>
                                  <p:childTnLst>
                                    <p:set>
                                      <p:cBhvr>
                                        <p:cTn id="29" dur="1" fill="hold">
                                          <p:stCondLst>
                                            <p:cond delay="0"/>
                                          </p:stCondLst>
                                        </p:cTn>
                                        <p:tgtEl>
                                          <p:spTgt spid="459"/>
                                        </p:tgtEl>
                                        <p:attrNameLst>
                                          <p:attrName>style.visibility</p:attrName>
                                        </p:attrNameLst>
                                      </p:cBhvr>
                                      <p:to>
                                        <p:strVal val="visible"/>
                                      </p:to>
                                    </p:set>
                                    <p:animEffect transition="in" filter="fade">
                                      <p:cBhvr>
                                        <p:cTn id="30"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63"/>
        <p:cNvGrpSpPr/>
        <p:nvPr/>
      </p:nvGrpSpPr>
      <p:grpSpPr>
        <a:xfrm>
          <a:off x="0" y="0"/>
          <a:ext cx="0" cy="0"/>
          <a:chOff x="0" y="0"/>
          <a:chExt cx="0" cy="0"/>
        </a:xfrm>
      </p:grpSpPr>
      <p:sp>
        <p:nvSpPr>
          <p:cNvPr id="464" name="Google Shape;464;p7"/>
          <p:cNvSpPr txBox="1">
            <a:spLocks noGrp="1"/>
          </p:cNvSpPr>
          <p:nvPr>
            <p:ph type="body" idx="1"/>
          </p:nvPr>
        </p:nvSpPr>
        <p:spPr>
          <a:xfrm>
            <a:off x="112548" y="1066801"/>
            <a:ext cx="11774652" cy="5067300"/>
          </a:xfrm>
          <a:prstGeom prst="rect">
            <a:avLst/>
          </a:prstGeom>
          <a:noFill/>
          <a:ln>
            <a:noFill/>
          </a:ln>
        </p:spPr>
        <p:txBody>
          <a:bodyPr spcFirstLastPara="1" vert="horz" wrap="square" lIns="121900" tIns="121900" rIns="121900" bIns="121900" rtlCol="0" anchor="t" anchorCtr="0">
            <a:noAutofit/>
          </a:bodyPr>
          <a:lstStyle/>
          <a:p>
            <a:pPr>
              <a:lnSpc>
                <a:spcPct val="170000"/>
              </a:lnSpc>
            </a:pPr>
            <a:r>
              <a:rPr lang="en-US" sz="2400" dirty="0"/>
              <a:t>In the setting of penetrating trauma, the neck is divided into three anatomic zones  in order to summarize structures that are at risk for potential injury.</a:t>
            </a:r>
            <a:endParaRPr sz="2400" dirty="0"/>
          </a:p>
          <a:p>
            <a:pPr indent="-304792">
              <a:lnSpc>
                <a:spcPct val="170000"/>
              </a:lnSpc>
              <a:buNone/>
            </a:pPr>
            <a:endParaRPr sz="2400" dirty="0"/>
          </a:p>
        </p:txBody>
      </p:sp>
      <p:sp>
        <p:nvSpPr>
          <p:cNvPr id="465" name="Google Shape;465;p7"/>
          <p:cNvSpPr txBox="1">
            <a:spLocks noGrp="1"/>
          </p:cNvSpPr>
          <p:nvPr>
            <p:ph type="title"/>
          </p:nvPr>
        </p:nvSpPr>
        <p:spPr>
          <a:xfrm>
            <a:off x="960120" y="392854"/>
            <a:ext cx="10271760" cy="754380"/>
          </a:xfrm>
          <a:prstGeom prst="rect">
            <a:avLst/>
          </a:prstGeom>
          <a:noFill/>
          <a:ln>
            <a:noFill/>
          </a:ln>
        </p:spPr>
        <p:txBody>
          <a:bodyPr spcFirstLastPara="1" vert="horz" wrap="square" lIns="121900" tIns="121900" rIns="121900" bIns="121900" rtlCol="0" anchor="ctr" anchorCtr="0">
            <a:noAutofit/>
          </a:bodyPr>
          <a:lstStyle/>
          <a:p>
            <a:r>
              <a:rPr lang="en-US" dirty="0"/>
              <a:t>Neck Zones</a:t>
            </a:r>
            <a:endParaRPr dirty="0"/>
          </a:p>
        </p:txBody>
      </p:sp>
      <p:sp>
        <p:nvSpPr>
          <p:cNvPr id="500" name="Google Shape;500;p7"/>
          <p:cNvSpPr/>
          <p:nvPr/>
        </p:nvSpPr>
        <p:spPr>
          <a:xfrm>
            <a:off x="304800" y="2743200"/>
            <a:ext cx="3648287" cy="5469467"/>
          </a:xfrm>
          <a:prstGeom prst="rect">
            <a:avLst/>
          </a:prstGeom>
          <a:noFill/>
          <a:ln>
            <a:noFill/>
          </a:ln>
        </p:spPr>
        <p:txBody>
          <a:bodyPr spcFirstLastPara="1" wrap="square" lIns="121900" tIns="121900" rIns="121900" bIns="121900" anchor="t" anchorCtr="0">
            <a:noAutofit/>
          </a:bodyPr>
          <a:lstStyle/>
          <a:p>
            <a:pPr marL="609585" indent="-389457">
              <a:lnSpc>
                <a:spcPct val="170000"/>
              </a:lnSpc>
              <a:buClr>
                <a:schemeClr val="dk1"/>
              </a:buClr>
              <a:buSzPts val="1000"/>
              <a:buFont typeface="Pompiere"/>
              <a:buChar char="●"/>
            </a:pPr>
            <a:r>
              <a:rPr lang="en-US" sz="2400" dirty="0">
                <a:solidFill>
                  <a:schemeClr val="dk1"/>
                </a:solidFill>
                <a:latin typeface="Hind"/>
                <a:ea typeface="Hind"/>
                <a:cs typeface="Hind"/>
                <a:sym typeface="Hind"/>
              </a:rPr>
              <a:t>Remember that the neck zones are numbered in the  direction of carotid blood flow.</a:t>
            </a:r>
            <a:endParaRPr sz="2400" dirty="0">
              <a:solidFill>
                <a:schemeClr val="dk1"/>
              </a:solidFill>
              <a:latin typeface="Hind"/>
              <a:ea typeface="Hind"/>
              <a:cs typeface="Hind"/>
              <a:sym typeface="Hind"/>
            </a:endParaRPr>
          </a:p>
        </p:txBody>
      </p:sp>
      <p:pic>
        <p:nvPicPr>
          <p:cNvPr id="2" name="Content Placeholder 4">
            <a:extLst>
              <a:ext uri="{FF2B5EF4-FFF2-40B4-BE49-F238E27FC236}">
                <a16:creationId xmlns:a16="http://schemas.microsoft.com/office/drawing/2014/main" id="{8B698CC7-82A0-52F9-4BA8-74BD8EA2A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833" y="2738284"/>
            <a:ext cx="8318620" cy="3886200"/>
          </a:xfrm>
          <a:prstGeom prst="rect">
            <a:avLst/>
          </a:prstGeom>
          <a:noFill/>
          <a:ln>
            <a:noFill/>
          </a:ln>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t="6123" r="1493"/>
          <a:stretch/>
        </p:blipFill>
        <p:spPr>
          <a:xfrm>
            <a:off x="152400" y="282198"/>
            <a:ext cx="11887200" cy="6347202"/>
          </a:xfrm>
        </p:spPr>
      </p:pic>
    </p:spTree>
    <p:extLst>
      <p:ext uri="{BB962C8B-B14F-4D97-AF65-F5344CB8AC3E}">
        <p14:creationId xmlns:p14="http://schemas.microsoft.com/office/powerpoint/2010/main" val="61663304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normAutofit/>
          </a:bodyPr>
          <a:lstStyle/>
          <a:p>
            <a:r>
              <a:rPr lang="en-US" b="1"/>
              <a:t>Anterior</a:t>
            </a:r>
            <a:r>
              <a:rPr lang="en-US" b="1" spc="-90"/>
              <a:t> </a:t>
            </a:r>
            <a:r>
              <a:rPr lang="en-US" b="1" spc="-5"/>
              <a:t>triangle-Zone </a:t>
            </a:r>
            <a:r>
              <a:rPr lang="en-US" b="1" spc="-5">
                <a:latin typeface="Tahoma"/>
                <a:cs typeface="Tahoma"/>
              </a:rPr>
              <a:t>I</a:t>
            </a:r>
            <a:br>
              <a:rPr lang="en-US" b="1">
                <a:latin typeface="Tahoma"/>
                <a:cs typeface="Tahoma"/>
              </a:rPr>
            </a:br>
            <a:endParaRPr lang="en-US" dirty="0"/>
          </a:p>
        </p:txBody>
      </p:sp>
      <p:graphicFrame>
        <p:nvGraphicFramePr>
          <p:cNvPr id="5" name="Content Placeholder 2">
            <a:extLst>
              <a:ext uri="{FF2B5EF4-FFF2-40B4-BE49-F238E27FC236}">
                <a16:creationId xmlns:a16="http://schemas.microsoft.com/office/drawing/2014/main" id="{E6367D1E-1559-3058-D184-18A5482DBE3F}"/>
              </a:ext>
            </a:extLst>
          </p:cNvPr>
          <p:cNvGraphicFramePr>
            <a:graphicFrameLocks noGrp="1"/>
          </p:cNvGraphicFramePr>
          <p:nvPr>
            <p:ph idx="1"/>
            <p:extLst>
              <p:ext uri="{D42A27DB-BD31-4B8C-83A1-F6EECF244321}">
                <p14:modId xmlns:p14="http://schemas.microsoft.com/office/powerpoint/2010/main" val="3583655051"/>
              </p:ext>
            </p:extLst>
          </p:nvPr>
        </p:nvGraphicFramePr>
        <p:xfrm>
          <a:off x="609600" y="1965960"/>
          <a:ext cx="10406063" cy="4130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id="{9D76E1C0-5377-6992-524F-3F74EE8A44BE}"/>
              </a:ext>
            </a:extLst>
          </p:cNvPr>
          <p:cNvPicPr>
            <a:picLocks noChangeAspect="1"/>
          </p:cNvPicPr>
          <p:nvPr/>
        </p:nvPicPr>
        <p:blipFill rotWithShape="1">
          <a:blip r:embed="rId7">
            <a:extLst>
              <a:ext uri="{28A0092B-C50C-407E-A947-70E740481C1C}">
                <a14:useLocalDpi xmlns:a14="http://schemas.microsoft.com/office/drawing/2010/main" val="0"/>
              </a:ext>
            </a:extLst>
          </a:blip>
          <a:srcRect b="13113"/>
          <a:stretch/>
        </p:blipFill>
        <p:spPr>
          <a:xfrm>
            <a:off x="9144000" y="-83821"/>
            <a:ext cx="3048000" cy="2648303"/>
          </a:xfrm>
          <a:prstGeom prst="rect">
            <a:avLst/>
          </a:prstGeom>
        </p:spPr>
      </p:pic>
      <p:sp>
        <p:nvSpPr>
          <p:cNvPr id="7" name="Google Shape;570;p9">
            <a:extLst>
              <a:ext uri="{FF2B5EF4-FFF2-40B4-BE49-F238E27FC236}">
                <a16:creationId xmlns:a16="http://schemas.microsoft.com/office/drawing/2014/main" id="{8B50504F-9BD8-BCC0-C07A-604FDDDC7456}"/>
              </a:ext>
            </a:extLst>
          </p:cNvPr>
          <p:cNvSpPr/>
          <p:nvPr/>
        </p:nvSpPr>
        <p:spPr>
          <a:xfrm>
            <a:off x="8613058" y="1902156"/>
            <a:ext cx="533400" cy="304800"/>
          </a:xfrm>
          <a:prstGeom prst="rightArrow">
            <a:avLst>
              <a:gd name="adj1" fmla="val 50000"/>
              <a:gd name="adj2" fmla="val 50000"/>
            </a:avLst>
          </a:prstGeom>
          <a:solidFill>
            <a:schemeClr val="accent1"/>
          </a:solidFill>
          <a:ln w="25400" cap="flat" cmpd="sng">
            <a:solidFill>
              <a:srgbClr val="478C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مربع نص 8">
            <a:extLst>
              <a:ext uri="{FF2B5EF4-FFF2-40B4-BE49-F238E27FC236}">
                <a16:creationId xmlns:a16="http://schemas.microsoft.com/office/drawing/2014/main" id="{E2BCFD9C-F57F-01C9-7E3D-8F64988C8FF0}"/>
              </a:ext>
            </a:extLst>
          </p:cNvPr>
          <p:cNvSpPr txBox="1"/>
          <p:nvPr/>
        </p:nvSpPr>
        <p:spPr>
          <a:xfrm>
            <a:off x="1566202" y="1287780"/>
            <a:ext cx="6098458" cy="646331"/>
          </a:xfrm>
          <a:prstGeom prst="rect">
            <a:avLst/>
          </a:prstGeom>
          <a:noFill/>
        </p:spPr>
        <p:txBody>
          <a:bodyPr wrap="square">
            <a:spAutoFit/>
          </a:bodyPr>
          <a:lstStyle/>
          <a:p>
            <a:r>
              <a:rPr lang="en-US" sz="1800" u="sng" dirty="0"/>
              <a:t>Borders</a:t>
            </a:r>
            <a:r>
              <a:rPr lang="en-US" sz="1800" dirty="0"/>
              <a:t> : Clavicles and sternal notch, Cricoid cartilage</a:t>
            </a:r>
          </a:p>
          <a:p>
            <a:endParaRPr lang="en-US" dirty="0"/>
          </a:p>
        </p:txBody>
      </p:sp>
    </p:spTree>
    <p:extLst>
      <p:ext uri="{BB962C8B-B14F-4D97-AF65-F5344CB8AC3E}">
        <p14:creationId xmlns:p14="http://schemas.microsoft.com/office/powerpoint/2010/main" val="364943576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normAutofit/>
          </a:bodyPr>
          <a:lstStyle/>
          <a:p>
            <a:r>
              <a:rPr lang="en-US" b="1" dirty="0">
                <a:solidFill>
                  <a:schemeClr val="tx2">
                    <a:lumMod val="75000"/>
                  </a:schemeClr>
                </a:solidFill>
              </a:rPr>
              <a:t>Anterior</a:t>
            </a:r>
            <a:r>
              <a:rPr lang="en-US" b="1" spc="-90" dirty="0">
                <a:solidFill>
                  <a:schemeClr val="tx2">
                    <a:lumMod val="75000"/>
                  </a:schemeClr>
                </a:solidFill>
              </a:rPr>
              <a:t> </a:t>
            </a:r>
            <a:r>
              <a:rPr lang="en-US" b="1" spc="-5" dirty="0">
                <a:solidFill>
                  <a:schemeClr val="tx2">
                    <a:lumMod val="75000"/>
                  </a:schemeClr>
                </a:solidFill>
              </a:rPr>
              <a:t>triangle-Zone </a:t>
            </a:r>
            <a:r>
              <a:rPr lang="en-US" b="1" spc="-5" dirty="0">
                <a:solidFill>
                  <a:schemeClr val="tx2"/>
                </a:solidFill>
                <a:latin typeface="Tahoma"/>
                <a:cs typeface="Tahoma"/>
              </a:rPr>
              <a:t>II</a:t>
            </a:r>
            <a:endParaRPr lang="en-US" dirty="0"/>
          </a:p>
        </p:txBody>
      </p:sp>
      <p:graphicFrame>
        <p:nvGraphicFramePr>
          <p:cNvPr id="5" name="Content Placeholder 2">
            <a:extLst>
              <a:ext uri="{FF2B5EF4-FFF2-40B4-BE49-F238E27FC236}">
                <a16:creationId xmlns:a16="http://schemas.microsoft.com/office/drawing/2014/main" id="{E6367D1E-1559-3058-D184-18A5482DBE3F}"/>
              </a:ext>
            </a:extLst>
          </p:cNvPr>
          <p:cNvGraphicFramePr>
            <a:graphicFrameLocks noGrp="1"/>
          </p:cNvGraphicFramePr>
          <p:nvPr>
            <p:ph idx="1"/>
            <p:extLst>
              <p:ext uri="{D42A27DB-BD31-4B8C-83A1-F6EECF244321}">
                <p14:modId xmlns:p14="http://schemas.microsoft.com/office/powerpoint/2010/main" val="582896647"/>
              </p:ext>
            </p:extLst>
          </p:nvPr>
        </p:nvGraphicFramePr>
        <p:xfrm>
          <a:off x="609600" y="1965960"/>
          <a:ext cx="10406063" cy="4130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id="{9D76E1C0-5377-6992-524F-3F74EE8A44BE}"/>
              </a:ext>
            </a:extLst>
          </p:cNvPr>
          <p:cNvPicPr>
            <a:picLocks noChangeAspect="1"/>
          </p:cNvPicPr>
          <p:nvPr/>
        </p:nvPicPr>
        <p:blipFill rotWithShape="1">
          <a:blip r:embed="rId7">
            <a:extLst>
              <a:ext uri="{28A0092B-C50C-407E-A947-70E740481C1C}">
                <a14:useLocalDpi xmlns:a14="http://schemas.microsoft.com/office/drawing/2010/main" val="0"/>
              </a:ext>
            </a:extLst>
          </a:blip>
          <a:srcRect b="13113"/>
          <a:stretch/>
        </p:blipFill>
        <p:spPr>
          <a:xfrm>
            <a:off x="9144000" y="-83820"/>
            <a:ext cx="2852420" cy="2478370"/>
          </a:xfrm>
          <a:prstGeom prst="rect">
            <a:avLst/>
          </a:prstGeom>
        </p:spPr>
      </p:pic>
      <p:sp>
        <p:nvSpPr>
          <p:cNvPr id="7" name="Google Shape;570;p9">
            <a:extLst>
              <a:ext uri="{FF2B5EF4-FFF2-40B4-BE49-F238E27FC236}">
                <a16:creationId xmlns:a16="http://schemas.microsoft.com/office/drawing/2014/main" id="{8B50504F-9BD8-BCC0-C07A-604FDDDC7456}"/>
              </a:ext>
            </a:extLst>
          </p:cNvPr>
          <p:cNvSpPr/>
          <p:nvPr/>
        </p:nvSpPr>
        <p:spPr>
          <a:xfrm>
            <a:off x="8877300" y="1447800"/>
            <a:ext cx="533400" cy="304800"/>
          </a:xfrm>
          <a:prstGeom prst="rightArrow">
            <a:avLst>
              <a:gd name="adj1" fmla="val 50000"/>
              <a:gd name="adj2" fmla="val 50000"/>
            </a:avLst>
          </a:prstGeom>
          <a:solidFill>
            <a:schemeClr val="accent1"/>
          </a:solidFill>
          <a:ln w="25400" cap="flat" cmpd="sng">
            <a:solidFill>
              <a:srgbClr val="478C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مربع نص 8">
            <a:extLst>
              <a:ext uri="{FF2B5EF4-FFF2-40B4-BE49-F238E27FC236}">
                <a16:creationId xmlns:a16="http://schemas.microsoft.com/office/drawing/2014/main" id="{3B3B156D-3383-7578-572C-BEA87660AF0A}"/>
              </a:ext>
            </a:extLst>
          </p:cNvPr>
          <p:cNvSpPr txBox="1"/>
          <p:nvPr/>
        </p:nvSpPr>
        <p:spPr>
          <a:xfrm>
            <a:off x="1560871" y="1567934"/>
            <a:ext cx="6098458" cy="369332"/>
          </a:xfrm>
          <a:prstGeom prst="rect">
            <a:avLst/>
          </a:prstGeom>
          <a:noFill/>
        </p:spPr>
        <p:txBody>
          <a:bodyPr wrap="square">
            <a:spAutoFit/>
          </a:bodyPr>
          <a:lstStyle/>
          <a:p>
            <a:pPr marL="0" lvl="0" indent="0" algn="l" rtl="0">
              <a:lnSpc>
                <a:spcPct val="100000"/>
              </a:lnSpc>
              <a:spcBef>
                <a:spcPts val="0"/>
              </a:spcBef>
              <a:spcAft>
                <a:spcPts val="0"/>
              </a:spcAft>
              <a:buSzPts val="1000"/>
              <a:buNone/>
            </a:pPr>
            <a:r>
              <a:rPr lang="en-US" sz="1800" u="sng" dirty="0"/>
              <a:t>Borders :</a:t>
            </a:r>
            <a:r>
              <a:rPr lang="en-US" sz="1800" dirty="0"/>
              <a:t>Cricoid cartilage ,Angle of the mandible</a:t>
            </a:r>
          </a:p>
        </p:txBody>
      </p:sp>
    </p:spTree>
    <p:extLst>
      <p:ext uri="{BB962C8B-B14F-4D97-AF65-F5344CB8AC3E}">
        <p14:creationId xmlns:p14="http://schemas.microsoft.com/office/powerpoint/2010/main" val="387036863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690" y="57338"/>
            <a:ext cx="9875520" cy="1356360"/>
          </a:xfrm>
        </p:spPr>
        <p:txBody>
          <a:bodyPr>
            <a:normAutofit/>
          </a:bodyPr>
          <a:lstStyle/>
          <a:p>
            <a:r>
              <a:rPr lang="en-US" b="1" dirty="0"/>
              <a:t>Anterior</a:t>
            </a:r>
            <a:r>
              <a:rPr lang="en-US" b="1" spc="-90" dirty="0"/>
              <a:t> </a:t>
            </a:r>
            <a:r>
              <a:rPr lang="en-US" b="1" spc="-5" dirty="0"/>
              <a:t>triangle-Zone </a:t>
            </a:r>
            <a:r>
              <a:rPr lang="en-US" b="1" spc="-5" dirty="0">
                <a:latin typeface="Tahoma"/>
                <a:cs typeface="Tahoma"/>
              </a:rPr>
              <a:t>III</a:t>
            </a:r>
            <a:endParaRPr lang="en-US" dirty="0"/>
          </a:p>
        </p:txBody>
      </p:sp>
      <p:graphicFrame>
        <p:nvGraphicFramePr>
          <p:cNvPr id="5" name="Content Placeholder 2">
            <a:extLst>
              <a:ext uri="{FF2B5EF4-FFF2-40B4-BE49-F238E27FC236}">
                <a16:creationId xmlns:a16="http://schemas.microsoft.com/office/drawing/2014/main" id="{92F1A9C5-20E0-8A96-39D9-C94BF92F65EA}"/>
              </a:ext>
            </a:extLst>
          </p:cNvPr>
          <p:cNvGraphicFramePr>
            <a:graphicFrameLocks noGrp="1"/>
          </p:cNvGraphicFramePr>
          <p:nvPr>
            <p:ph idx="1"/>
            <p:extLst>
              <p:ext uri="{D42A27DB-BD31-4B8C-83A1-F6EECF244321}">
                <p14:modId xmlns:p14="http://schemas.microsoft.com/office/powerpoint/2010/main" val="3960705363"/>
              </p:ext>
            </p:extLst>
          </p:nvPr>
        </p:nvGraphicFramePr>
        <p:xfrm>
          <a:off x="685800" y="1143000"/>
          <a:ext cx="108204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5">
            <a:extLst>
              <a:ext uri="{FF2B5EF4-FFF2-40B4-BE49-F238E27FC236}">
                <a16:creationId xmlns:a16="http://schemas.microsoft.com/office/drawing/2014/main" id="{401E5B59-3039-C8E1-BBE9-599A6D8DCED9}"/>
              </a:ext>
            </a:extLst>
          </p:cNvPr>
          <p:cNvPicPr>
            <a:picLocks noChangeAspect="1"/>
          </p:cNvPicPr>
          <p:nvPr/>
        </p:nvPicPr>
        <p:blipFill rotWithShape="1">
          <a:blip r:embed="rId7">
            <a:extLst>
              <a:ext uri="{28A0092B-C50C-407E-A947-70E740481C1C}">
                <a14:useLocalDpi xmlns:a14="http://schemas.microsoft.com/office/drawing/2010/main" val="0"/>
              </a:ext>
            </a:extLst>
          </a:blip>
          <a:srcRect b="13113"/>
          <a:stretch/>
        </p:blipFill>
        <p:spPr>
          <a:xfrm>
            <a:off x="9144000" y="-83820"/>
            <a:ext cx="2852420" cy="2345955"/>
          </a:xfrm>
          <a:prstGeom prst="rect">
            <a:avLst/>
          </a:prstGeom>
        </p:spPr>
      </p:pic>
      <p:sp>
        <p:nvSpPr>
          <p:cNvPr id="6" name="Google Shape;570;p9">
            <a:extLst>
              <a:ext uri="{FF2B5EF4-FFF2-40B4-BE49-F238E27FC236}">
                <a16:creationId xmlns:a16="http://schemas.microsoft.com/office/drawing/2014/main" id="{5D7CAAFD-20CA-813D-BEBD-18D6E79BB0BB}"/>
              </a:ext>
            </a:extLst>
          </p:cNvPr>
          <p:cNvSpPr/>
          <p:nvPr/>
        </p:nvSpPr>
        <p:spPr>
          <a:xfrm>
            <a:off x="8839200" y="1076632"/>
            <a:ext cx="533400" cy="304800"/>
          </a:xfrm>
          <a:prstGeom prst="rightArrow">
            <a:avLst>
              <a:gd name="adj1" fmla="val 50000"/>
              <a:gd name="adj2" fmla="val 50000"/>
            </a:avLst>
          </a:prstGeom>
          <a:solidFill>
            <a:schemeClr val="accent1"/>
          </a:solidFill>
          <a:ln w="25400" cap="flat" cmpd="sng">
            <a:solidFill>
              <a:srgbClr val="478C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مربع نص 8">
            <a:extLst>
              <a:ext uri="{FF2B5EF4-FFF2-40B4-BE49-F238E27FC236}">
                <a16:creationId xmlns:a16="http://schemas.microsoft.com/office/drawing/2014/main" id="{6A20107B-313C-EE34-156D-85330C9D97BA}"/>
              </a:ext>
            </a:extLst>
          </p:cNvPr>
          <p:cNvSpPr txBox="1"/>
          <p:nvPr/>
        </p:nvSpPr>
        <p:spPr>
          <a:xfrm>
            <a:off x="915425" y="1044366"/>
            <a:ext cx="6105832" cy="369332"/>
          </a:xfrm>
          <a:prstGeom prst="rect">
            <a:avLst/>
          </a:prstGeom>
          <a:noFill/>
        </p:spPr>
        <p:txBody>
          <a:bodyPr wrap="square">
            <a:spAutoFit/>
          </a:bodyPr>
          <a:lstStyle/>
          <a:p>
            <a:pPr marL="0" lvl="0" indent="0" algn="l" rtl="0">
              <a:lnSpc>
                <a:spcPct val="100000"/>
              </a:lnSpc>
              <a:spcBef>
                <a:spcPts val="0"/>
              </a:spcBef>
              <a:spcAft>
                <a:spcPts val="0"/>
              </a:spcAft>
              <a:buSzPts val="1000"/>
              <a:buNone/>
            </a:pPr>
            <a:r>
              <a:rPr lang="en-US" sz="1800" u="sng" dirty="0"/>
              <a:t>Borders :</a:t>
            </a:r>
            <a:r>
              <a:rPr lang="en-US" sz="1800" dirty="0"/>
              <a:t>Angle of mandible, Base of skull</a:t>
            </a:r>
          </a:p>
        </p:txBody>
      </p:sp>
    </p:spTree>
    <p:extLst>
      <p:ext uri="{BB962C8B-B14F-4D97-AF65-F5344CB8AC3E}">
        <p14:creationId xmlns:p14="http://schemas.microsoft.com/office/powerpoint/2010/main" val="5812100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كامل">
  <a:themeElements>
    <a:clrScheme name="تكامل">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تكامل">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كامل">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الأساس">
  <a:themeElements>
    <a:clrScheme name="الأساس">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الأساس">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الأساس">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TM03457444[[fn=الأساس]]</Template>
  <TotalTime>1889</TotalTime>
  <Words>1675</Words>
  <Application>Microsoft Office PowerPoint</Application>
  <PresentationFormat>شاشة عريضة</PresentationFormat>
  <Paragraphs>160</Paragraphs>
  <Slides>26</Slides>
  <Notes>8</Notes>
  <HiddenSlides>0</HiddenSlides>
  <MMClips>0</MMClips>
  <ScaleCrop>false</ScaleCrop>
  <HeadingPairs>
    <vt:vector size="6" baseType="variant">
      <vt:variant>
        <vt:lpstr>الخطوط المستخدمة</vt:lpstr>
      </vt:variant>
      <vt:variant>
        <vt:i4>14</vt:i4>
      </vt:variant>
      <vt:variant>
        <vt:lpstr>نسق</vt:lpstr>
      </vt:variant>
      <vt:variant>
        <vt:i4>2</vt:i4>
      </vt:variant>
      <vt:variant>
        <vt:lpstr>عناوين الشرائح</vt:lpstr>
      </vt:variant>
      <vt:variant>
        <vt:i4>26</vt:i4>
      </vt:variant>
    </vt:vector>
  </HeadingPairs>
  <TitlesOfParts>
    <vt:vector size="42" baseType="lpstr">
      <vt:lpstr>ADLaM Display</vt:lpstr>
      <vt:lpstr>Arial</vt:lpstr>
      <vt:lpstr>Arial Black</vt:lpstr>
      <vt:lpstr>Calibri</vt:lpstr>
      <vt:lpstr>Corbel</vt:lpstr>
      <vt:lpstr>Hind</vt:lpstr>
      <vt:lpstr>Pompiere</vt:lpstr>
      <vt:lpstr>Roboto Condensed Light</vt:lpstr>
      <vt:lpstr>Tahoma</vt:lpstr>
      <vt:lpstr>Tw Cen MT</vt:lpstr>
      <vt:lpstr>Tw Cen MT Condensed</vt:lpstr>
      <vt:lpstr>Wingdings</vt:lpstr>
      <vt:lpstr>Wingdings 2</vt:lpstr>
      <vt:lpstr>Wingdings 3</vt:lpstr>
      <vt:lpstr>تكامل</vt:lpstr>
      <vt:lpstr>الأساس</vt:lpstr>
      <vt:lpstr>Neck Injury  Supervised by  Dr. mohammad asem  </vt:lpstr>
      <vt:lpstr>Introduction </vt:lpstr>
      <vt:lpstr>Anatomy of the neck</vt:lpstr>
      <vt:lpstr>Anatomy of the neck</vt:lpstr>
      <vt:lpstr>Neck Zones</vt:lpstr>
      <vt:lpstr>عرض تقديمي في PowerPoint</vt:lpstr>
      <vt:lpstr>Anterior triangle-Zone I </vt:lpstr>
      <vt:lpstr>Anterior triangle-Zone II</vt:lpstr>
      <vt:lpstr>Anterior triangle-Zone III</vt:lpstr>
      <vt:lpstr>Penetrating neck injuries</vt:lpstr>
      <vt:lpstr>Classification of penetrating neck injuries</vt:lpstr>
      <vt:lpstr>Posterior triangle injuries</vt:lpstr>
      <vt:lpstr>عرض تقديمي في PowerPoint</vt:lpstr>
      <vt:lpstr>Signs/Symptoms/Hard signs of penetrating neck injuries </vt:lpstr>
      <vt:lpstr>Signs/Symptoms/Hard signs</vt:lpstr>
      <vt:lpstr>عرض تقديمي في PowerPoint</vt:lpstr>
      <vt:lpstr>What Are the First Steps in the Management of a Penetrating Neck Wound? </vt:lpstr>
      <vt:lpstr>عرض تقديمي في PowerPoint</vt:lpstr>
      <vt:lpstr>عرض تقديمي في PowerPoint</vt:lpstr>
      <vt:lpstr>Investigation </vt:lpstr>
      <vt:lpstr>Management</vt:lpstr>
      <vt:lpstr>Blunt neck trauma</vt:lpstr>
      <vt:lpstr>عرض تقديمي في PowerPoint</vt:lpstr>
      <vt:lpstr>عرض تقديمي في PowerPoint</vt:lpstr>
      <vt:lpstr>عرض تقديمي في PowerPoint</vt:lpstr>
      <vt:lpstr>Classification and treatment of laryngotracheal trauma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Penetrating neck injuries</dc:title>
  <dc:creator>User</dc:creator>
  <cp:lastModifiedBy>Sondos Yousef AlQatawna</cp:lastModifiedBy>
  <cp:revision>40</cp:revision>
  <dcterms:created xsi:type="dcterms:W3CDTF">2020-12-21T15:30:08Z</dcterms:created>
  <dcterms:modified xsi:type="dcterms:W3CDTF">2024-09-14T14:25:17Z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2015-03-13T00:00:00Z</vt:filetime>
  </property>
  <property fmtid="{D5CDD505-2E9C-101B-9397-08002B2CF9AE}" pid="3" name="Creator">
    <vt:lpwstr>Microsoft® PowerPoint® 2013</vt:lpwstr>
  </property>
  <property fmtid="{D5CDD505-2E9C-101B-9397-08002B2CF9AE}" pid="4" name="LastSaved">
    <vt:filetime>2020-12-21T00:00:00Z</vt:filetime>
  </property>
</Properties>
</file>