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71" r:id="rId15"/>
    <p:sldId id="275" r:id="rId16"/>
    <p:sldId id="270" r:id="rId17"/>
    <p:sldId id="267" r:id="rId18"/>
    <p:sldId id="269" r:id="rId19"/>
    <p:sldId id="274" r:id="rId20"/>
    <p:sldId id="27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1" r:id="rId32"/>
    <p:sldId id="290" r:id="rId33"/>
    <p:sldId id="286" r:id="rId34"/>
    <p:sldId id="287" r:id="rId35"/>
    <p:sldId id="288" r:id="rId36"/>
    <p:sldId id="289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76F12D-2985-47C3-A07C-9F03DD159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83A19-1DC2-46DB-B3A1-ECF7C417E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919E1-43AC-4CED-9500-DF4C100BDBF7}" type="datetimeFigureOut">
              <a:rPr lang="en-US" smtClean="0"/>
              <a:t>17/05/2022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D6289-F1C3-4041-A186-E428808BD1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7ECA2-D3CC-4290-9914-977FED6D36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98A85-43CB-4CDC-8FF1-647F52B29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1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7A66-B7EB-42C9-B5DD-873741A09959}" type="datetimeFigureOut">
              <a:rPr lang="en-US" smtClean="0"/>
              <a:t>17/05/2022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B4569-3B6E-468D-B981-DA515F47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4569-3B6E-468D-B981-DA515F47B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6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34071"/>
            <a:chOff x="-329674" y="-51881"/>
            <a:chExt cx="12515851" cy="6934071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15853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17/05/2022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17/05/2022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17/05/2022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Endocrine system-II.</a:t>
            </a:r>
            <a:br>
              <a:rPr lang="en-US" dirty="0" smtClean="0"/>
            </a:br>
            <a:r>
              <a:rPr lang="en-US" dirty="0"/>
              <a:t>THYROID NEOPLASMS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err="1" smtClean="0"/>
              <a:t>Dr.Eman</a:t>
            </a:r>
            <a:r>
              <a:rPr lang="en-US" dirty="0" smtClean="0"/>
              <a:t> Krieshan, M.D</a:t>
            </a:r>
            <a:r>
              <a:rPr lang="en-US" dirty="0" smtClean="0"/>
              <a:t>.</a:t>
            </a:r>
          </a:p>
          <a:p>
            <a:pPr algn="r"/>
            <a:r>
              <a:rPr lang="en-US" dirty="0" smtClean="0"/>
              <a:t>17-5-2022</a:t>
            </a:r>
            <a:endParaRPr lang="en-US" dirty="0" smtClean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Papillary </a:t>
            </a:r>
            <a:r>
              <a:rPr lang="en-US" dirty="0" smtClean="0"/>
              <a:t>Carcinoma.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The </a:t>
            </a:r>
            <a:r>
              <a:rPr lang="en-US" dirty="0">
                <a:latin typeface="+mj-lt"/>
              </a:rPr>
              <a:t>most common types of </a:t>
            </a:r>
            <a:r>
              <a:rPr lang="en-US" dirty="0" smtClean="0">
                <a:latin typeface="+mj-lt"/>
              </a:rPr>
              <a:t>thyroid carcinoma.</a:t>
            </a:r>
          </a:p>
          <a:p>
            <a:pPr fontAlgn="base"/>
            <a:r>
              <a:rPr lang="en-US" dirty="0">
                <a:latin typeface="+mj-lt"/>
              </a:rPr>
              <a:t>Female predominance; F:M ratio = ~3:1</a:t>
            </a:r>
          </a:p>
          <a:p>
            <a:pPr fontAlgn="base"/>
            <a:r>
              <a:rPr lang="en-US" dirty="0">
                <a:latin typeface="+mj-lt"/>
              </a:rPr>
              <a:t>Median age of diagnosis in 50s</a:t>
            </a:r>
          </a:p>
          <a:p>
            <a:r>
              <a:rPr lang="en-US" dirty="0" smtClean="0">
                <a:latin typeface="+mj-lt"/>
              </a:rPr>
              <a:t>Ionizing </a:t>
            </a:r>
            <a:r>
              <a:rPr lang="en-US" dirty="0">
                <a:latin typeface="+mj-lt"/>
              </a:rPr>
              <a:t>radiation is the best established risk </a:t>
            </a:r>
            <a:r>
              <a:rPr lang="en-US" dirty="0" smtClean="0">
                <a:latin typeface="+mj-lt"/>
              </a:rPr>
              <a:t>factor.</a:t>
            </a:r>
          </a:p>
          <a:p>
            <a:r>
              <a:rPr lang="en-US" dirty="0">
                <a:latin typeface="+mj-lt"/>
              </a:rPr>
              <a:t>Mainly 2 genes are involved:</a:t>
            </a:r>
          </a:p>
          <a:p>
            <a:r>
              <a:rPr lang="en-US" dirty="0">
                <a:latin typeface="+mj-lt"/>
              </a:rPr>
              <a:t>1. BRAF amplification.</a:t>
            </a:r>
          </a:p>
          <a:p>
            <a:r>
              <a:rPr lang="en-US" dirty="0">
                <a:latin typeface="+mj-lt"/>
              </a:rPr>
              <a:t>2. RET gene rearrangment 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38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3756" y="-442255"/>
            <a:ext cx="6281873" cy="524862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j-lt"/>
              </a:rPr>
              <a:t>Presented as Painless </a:t>
            </a:r>
            <a:r>
              <a:rPr lang="en-US" sz="2000" dirty="0">
                <a:latin typeface="+mj-lt"/>
              </a:rPr>
              <a:t>palpable thyroid </a:t>
            </a:r>
            <a:r>
              <a:rPr lang="en-US" sz="2000" dirty="0" smtClean="0">
                <a:latin typeface="+mj-lt"/>
              </a:rPr>
              <a:t>mass.</a:t>
            </a:r>
          </a:p>
          <a:p>
            <a:pPr fontAlgn="base"/>
            <a:r>
              <a:rPr lang="en-US" sz="2000" dirty="0" smtClean="0">
                <a:latin typeface="+mj-lt"/>
              </a:rPr>
              <a:t>The </a:t>
            </a:r>
            <a:r>
              <a:rPr lang="en-US" sz="2000" dirty="0">
                <a:latin typeface="+mj-lt"/>
              </a:rPr>
              <a:t>diagnosis is first rendered on ultrasound guided pre-operative fine needle aspiration cytology</a:t>
            </a:r>
          </a:p>
          <a:p>
            <a:pPr fontAlgn="base"/>
            <a:r>
              <a:rPr lang="en-US" sz="2000" dirty="0">
                <a:latin typeface="+mj-lt"/>
              </a:rPr>
              <a:t>Surgical pathology report of a resected specimen provides further information about the subtyping (i.e., variant) and </a:t>
            </a:r>
            <a:r>
              <a:rPr lang="en-US" sz="2000" dirty="0" err="1">
                <a:latin typeface="+mj-lt"/>
              </a:rPr>
              <a:t>microstaging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Commonly treated with surgical </a:t>
            </a:r>
            <a:r>
              <a:rPr lang="en-US" sz="2000" dirty="0" smtClean="0">
                <a:latin typeface="+mj-lt"/>
              </a:rPr>
              <a:t>resection.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7170" name="Picture 2" descr="An external file that holds a picture, illustration, etc.&#10;Object name is medi-98-e16659-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435" y="3332097"/>
            <a:ext cx="2648565" cy="352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189" y="781089"/>
            <a:ext cx="9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ultrasound guided pre-operative fine needle aspiration cytology.</a:t>
            </a:r>
          </a:p>
        </p:txBody>
      </p:sp>
      <p:sp>
        <p:nvSpPr>
          <p:cNvPr id="3" name="object 3"/>
          <p:cNvSpPr/>
          <p:nvPr/>
        </p:nvSpPr>
        <p:spPr>
          <a:xfrm>
            <a:off x="835409" y="2023407"/>
            <a:ext cx="2837689" cy="28740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210" t="15837" r="23953" b="25053"/>
          <a:stretch/>
        </p:blipFill>
        <p:spPr>
          <a:xfrm>
            <a:off x="3835830" y="1974468"/>
            <a:ext cx="4367359" cy="2971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13" t="14989" r="25621" b="19121"/>
          <a:stretch/>
        </p:blipFill>
        <p:spPr>
          <a:xfrm>
            <a:off x="8365922" y="2023407"/>
            <a:ext cx="3828081" cy="28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Solid or cystic mass with papillary </a:t>
            </a:r>
            <a:r>
              <a:rPr lang="en-US" dirty="0" smtClean="0"/>
              <a:t>projections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15" t="16382" r="26148" b="23958"/>
          <a:stretch/>
        </p:blipFill>
        <p:spPr>
          <a:xfrm>
            <a:off x="5118447" y="2092036"/>
            <a:ext cx="6276109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Defined by two cardinal features: </a:t>
            </a: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true </a:t>
            </a:r>
            <a:r>
              <a:rPr lang="en-US" dirty="0"/>
              <a:t>papillae with a fibrovascular </a:t>
            </a:r>
            <a:r>
              <a:rPr lang="en-US" dirty="0" smtClean="0"/>
              <a:t>core.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nuclear features of papillary </a:t>
            </a:r>
            <a:r>
              <a:rPr lang="en-US" dirty="0" smtClean="0"/>
              <a:t>carcinoma.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19" y="3688414"/>
            <a:ext cx="4070095" cy="30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092" t="16193" r="12519" b="19224"/>
          <a:stretch/>
        </p:blipFill>
        <p:spPr>
          <a:xfrm>
            <a:off x="7010915" y="3998380"/>
            <a:ext cx="5181085" cy="2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73" y="898176"/>
            <a:ext cx="6156960" cy="40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4"/>
          <p:cNvSpPr/>
          <p:nvPr/>
        </p:nvSpPr>
        <p:spPr>
          <a:xfrm>
            <a:off x="9158252" y="419273"/>
            <a:ext cx="2550423" cy="1828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545577" y="54167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irregular nuclear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contour.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nuclear groove.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nuclear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pseudoinclusion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70" t="16050" r="25264" b="20179"/>
          <a:stretch/>
        </p:blipFill>
        <p:spPr>
          <a:xfrm>
            <a:off x="0" y="1301858"/>
            <a:ext cx="5801514" cy="4138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470" t="15413" r="25264" b="17849"/>
          <a:stretch/>
        </p:blipFill>
        <p:spPr>
          <a:xfrm>
            <a:off x="6199322" y="1301858"/>
            <a:ext cx="5747657" cy="42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0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Follicular </a:t>
            </a:r>
            <a:r>
              <a:rPr lang="en-US" spc="-5" dirty="0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Carcinoma.</a:t>
            </a:r>
            <a:r>
              <a:rPr lang="en-US" dirty="0">
                <a:latin typeface="Calibri"/>
                <a:cs typeface="Calibri"/>
              </a:rPr>
              <a:t/>
            </a:r>
            <a:br>
              <a:rPr lang="en-US" dirty="0">
                <a:latin typeface="Calibri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Thyroid carcinoma with follicular differentiation but no papillary nuclear </a:t>
            </a:r>
            <a:r>
              <a:rPr lang="en-US" dirty="0" smtClean="0"/>
              <a:t>feature.</a:t>
            </a:r>
          </a:p>
          <a:p>
            <a:pPr fontAlgn="base"/>
            <a:r>
              <a:rPr lang="en-US" dirty="0" smtClean="0"/>
              <a:t>Follicular </a:t>
            </a:r>
            <a:r>
              <a:rPr lang="en-US" dirty="0"/>
              <a:t>lesion with capsular or vascular invasion but without papillary nuclear </a:t>
            </a:r>
            <a:r>
              <a:rPr lang="en-US" dirty="0" smtClean="0"/>
              <a:t>features.</a:t>
            </a:r>
          </a:p>
          <a:p>
            <a:pPr fontAlgn="base"/>
            <a:r>
              <a:rPr lang="en-US" dirty="0"/>
              <a:t>More common in women and in areas with dietary iodine  deficiency .</a:t>
            </a:r>
          </a:p>
          <a:p>
            <a:pPr fontAlgn="base"/>
            <a:r>
              <a:rPr lang="en-US" dirty="0"/>
              <a:t>The peak incidence between the ages of 40 and 60 </a:t>
            </a:r>
            <a:r>
              <a:rPr lang="en-US" dirty="0" smtClean="0"/>
              <a:t>years.</a:t>
            </a:r>
          </a:p>
          <a:p>
            <a:pPr fontAlgn="base"/>
            <a:r>
              <a:rPr lang="en-US" b="1" spc="-5" dirty="0">
                <a:latin typeface="Calibri"/>
                <a:cs typeface="Calibri"/>
              </a:rPr>
              <a:t>GENETIC</a:t>
            </a:r>
            <a:r>
              <a:rPr lang="en-US" b="1" spc="-60" dirty="0">
                <a:latin typeface="Calibri"/>
                <a:cs typeface="Calibri"/>
              </a:rPr>
              <a:t> </a:t>
            </a:r>
            <a:r>
              <a:rPr lang="en-US" b="1" spc="-50" dirty="0" smtClean="0">
                <a:latin typeface="Calibri"/>
                <a:cs typeface="Calibri"/>
              </a:rPr>
              <a:t>FACTORS: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Gain-of-function point mutations of RAS and </a:t>
            </a:r>
            <a:r>
              <a:rPr lang="en-US" dirty="0" smtClean="0"/>
              <a:t>PIK3CA.</a:t>
            </a: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Loss-of-function mutations of </a:t>
            </a:r>
            <a:r>
              <a:rPr lang="en-US" dirty="0" smtClean="0"/>
              <a:t>PTEN.</a:t>
            </a:r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8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 smtClean="0"/>
              <a:t>1. Minimally </a:t>
            </a:r>
            <a:r>
              <a:rPr lang="en-US" dirty="0"/>
              <a:t>invasive follicular carcinoma</a:t>
            </a:r>
          </a:p>
          <a:p>
            <a:pPr lvl="1" fontAlgn="base"/>
            <a:r>
              <a:rPr lang="en-US" dirty="0"/>
              <a:t>With capsular invasion </a:t>
            </a:r>
            <a:r>
              <a:rPr lang="en-US" dirty="0" smtClean="0"/>
              <a:t>.</a:t>
            </a:r>
            <a:endParaRPr lang="en-US" dirty="0"/>
          </a:p>
          <a:p>
            <a:pPr lvl="1" fontAlgn="base"/>
            <a:r>
              <a:rPr lang="en-US" dirty="0"/>
              <a:t>With </a:t>
            </a:r>
            <a:r>
              <a:rPr lang="en-US" dirty="0" smtClean="0"/>
              <a:t> </a:t>
            </a:r>
            <a:r>
              <a:rPr lang="en-US" dirty="0"/>
              <a:t>vascular invasion</a:t>
            </a:r>
          </a:p>
          <a:p>
            <a:pPr fontAlgn="base"/>
            <a:r>
              <a:rPr lang="en-US" dirty="0" smtClean="0"/>
              <a:t>2. Widely invasive.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endParaRPr lang="en-US" dirty="0"/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75" y="3370219"/>
            <a:ext cx="5726179" cy="355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 smtClean="0"/>
              <a:t>Usually </a:t>
            </a:r>
            <a:r>
              <a:rPr lang="en-US" dirty="0"/>
              <a:t>"cold" on radionuclide scan</a:t>
            </a:r>
          </a:p>
          <a:p>
            <a:pPr fontAlgn="base"/>
            <a:r>
              <a:rPr lang="en-US" dirty="0" smtClean="0"/>
              <a:t>Does </a:t>
            </a:r>
            <a:r>
              <a:rPr lang="en-US" dirty="0"/>
              <a:t>not metastasize through lymphatics but does spread to lungs, liver, bone, brain via blood vessels</a:t>
            </a:r>
          </a:p>
          <a:p>
            <a:pPr fontAlgn="base"/>
            <a:r>
              <a:rPr lang="en-US" dirty="0"/>
              <a:t>Less than 5% with ipsilateral </a:t>
            </a:r>
            <a:r>
              <a:rPr lang="en-US" dirty="0" smtClean="0"/>
              <a:t>lymphadenopathy.</a:t>
            </a:r>
          </a:p>
          <a:p>
            <a:pPr fontAlgn="base"/>
            <a:r>
              <a:rPr lang="en-US" sz="2000" b="1" u="sng" dirty="0" smtClean="0">
                <a:solidFill>
                  <a:schemeClr val="accent2">
                    <a:lumMod val="75000"/>
                  </a:schemeClr>
                </a:solidFill>
              </a:rPr>
              <a:t>Treatment:</a:t>
            </a:r>
            <a:endParaRPr lang="en-US" sz="20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thyroidectomy and radioactive iodine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No nodal dissection is needed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9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NEOPLASMS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Thyroid tumors range from circumscribed, benign </a:t>
            </a:r>
            <a:r>
              <a:rPr lang="en-US" dirty="0" smtClean="0"/>
              <a:t>adenomas </a:t>
            </a:r>
            <a:r>
              <a:rPr lang="en-US" dirty="0"/>
              <a:t>to highly aggressive, anaplastic </a:t>
            </a:r>
            <a:r>
              <a:rPr lang="en-US" dirty="0" smtClean="0"/>
              <a:t>carcinomas.</a:t>
            </a:r>
            <a:endParaRPr lang="en-US" dirty="0"/>
          </a:p>
          <a:p>
            <a:r>
              <a:rPr lang="en-US" dirty="0" smtClean="0"/>
              <a:t>Fortunately</a:t>
            </a:r>
            <a:r>
              <a:rPr lang="en-US" dirty="0"/>
              <a:t>, the overwhelming majority of solitary nodules of the thyroid prove to be either 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benign adenomas.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localized</a:t>
            </a:r>
            <a:r>
              <a:rPr lang="en-US" dirty="0"/>
              <a:t>, non-neoplastic conditions ,</a:t>
            </a:r>
            <a:r>
              <a:rPr lang="en-US" dirty="0" err="1" smtClean="0"/>
              <a:t>e.g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dominant </a:t>
            </a:r>
            <a:r>
              <a:rPr lang="en-US" dirty="0"/>
              <a:t>nodule in multinodular </a:t>
            </a:r>
            <a:r>
              <a:rPr lang="en-US" dirty="0" smtClean="0"/>
              <a:t>goiter.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simple cysts.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foci of </a:t>
            </a:r>
            <a:r>
              <a:rPr lang="en-US" dirty="0" smtClean="0"/>
              <a:t>thyroiditis.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1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635" y="241483"/>
            <a:ext cx="6281873" cy="5248622"/>
          </a:xfrm>
        </p:spPr>
        <p:txBody>
          <a:bodyPr/>
          <a:lstStyle/>
          <a:p>
            <a:pPr fontAlgn="base"/>
            <a:r>
              <a:rPr lang="en-US" dirty="0"/>
              <a:t>Tan to brown solid cut surface, can have cystic changes and hemorrhage</a:t>
            </a:r>
          </a:p>
          <a:p>
            <a:pPr fontAlgn="base"/>
            <a:r>
              <a:rPr lang="en-US" dirty="0"/>
              <a:t>Minimally invasive: usually single encapsulated nodule, with thickened and irregular capsule</a:t>
            </a:r>
          </a:p>
          <a:p>
            <a:pPr fontAlgn="base"/>
            <a:r>
              <a:rPr lang="en-US" dirty="0"/>
              <a:t>Widely invasive: extensive permeation of capsule or no </a:t>
            </a:r>
            <a:r>
              <a:rPr lang="en-US" dirty="0" smtClean="0"/>
              <a:t>capsule.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733" t="16518" r="50569" b="19553"/>
          <a:stretch/>
        </p:blipFill>
        <p:spPr>
          <a:xfrm>
            <a:off x="5355770" y="3462504"/>
            <a:ext cx="2063933" cy="3003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283" t="55982" r="37115" b="21161"/>
          <a:stretch/>
        </p:blipFill>
        <p:spPr>
          <a:xfrm>
            <a:off x="7842467" y="3970344"/>
            <a:ext cx="3331029" cy="167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solid pattern of follicles (small, normal sized or </a:t>
            </a:r>
            <a:r>
              <a:rPr lang="en-US" dirty="0" smtClean="0"/>
              <a:t>large).</a:t>
            </a:r>
          </a:p>
          <a:p>
            <a:r>
              <a:rPr lang="en-US" dirty="0"/>
              <a:t>No nuclear features of papillary thyroid carcinoma</a:t>
            </a:r>
          </a:p>
          <a:p>
            <a:r>
              <a:rPr lang="en-US" dirty="0"/>
              <a:t>Invasion of adjacent thyroid parenchyma, capsule (complete penetration) or blood vessels (in or beyond the capsule)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633" t="15089" r="25470" b="19130"/>
          <a:stretch/>
        </p:blipFill>
        <p:spPr>
          <a:xfrm>
            <a:off x="4062548" y="1953987"/>
            <a:ext cx="3461658" cy="2565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332" t="15804" r="25570" b="19732"/>
          <a:stretch/>
        </p:blipFill>
        <p:spPr>
          <a:xfrm>
            <a:off x="156754" y="2005973"/>
            <a:ext cx="3474720" cy="251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7463" t="42946" r="20951" b="30983"/>
          <a:stretch/>
        </p:blipFill>
        <p:spPr>
          <a:xfrm>
            <a:off x="8321040" y="2005973"/>
            <a:ext cx="3709852" cy="25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. Anaplastic </a:t>
            </a:r>
            <a:r>
              <a:rPr lang="en-US" dirty="0" smtClean="0"/>
              <a:t>Carcinoma.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highly aggressive thyroid malignancy composed of undifferentiated follicular thyroid </a:t>
            </a:r>
            <a:r>
              <a:rPr lang="en-US" dirty="0" smtClean="0"/>
              <a:t>cells,</a:t>
            </a:r>
            <a:r>
              <a:rPr lang="en-US" dirty="0"/>
              <a:t> devoid of </a:t>
            </a:r>
            <a:r>
              <a:rPr lang="en-US" dirty="0" smtClean="0"/>
              <a:t>morphologic features of </a:t>
            </a:r>
            <a:r>
              <a:rPr lang="en-US" dirty="0"/>
              <a:t>thyroid </a:t>
            </a:r>
            <a:r>
              <a:rPr lang="en-US" dirty="0" smtClean="0"/>
              <a:t>origin.</a:t>
            </a:r>
          </a:p>
          <a:p>
            <a:r>
              <a:rPr lang="en-US" dirty="0"/>
              <a:t>Medium age 60 - 70 years with incidence to rise with age, F:M = </a:t>
            </a:r>
            <a:r>
              <a:rPr lang="en-US" dirty="0" smtClean="0"/>
              <a:t>2:1.</a:t>
            </a:r>
          </a:p>
          <a:p>
            <a:r>
              <a:rPr lang="en-US" dirty="0" smtClean="0"/>
              <a:t>Higher </a:t>
            </a:r>
            <a:r>
              <a:rPr lang="en-US" dirty="0"/>
              <a:t>incidence in areas of dietary iodine </a:t>
            </a:r>
            <a:r>
              <a:rPr lang="en-US" dirty="0" smtClean="0"/>
              <a:t>deficiency.</a:t>
            </a:r>
          </a:p>
          <a:p>
            <a:r>
              <a:rPr lang="en-US" b="1" spc="-5" dirty="0">
                <a:latin typeface="Calibri"/>
                <a:cs typeface="Calibri"/>
              </a:rPr>
              <a:t>GENETIC</a:t>
            </a:r>
            <a:r>
              <a:rPr lang="en-US" b="1" spc="-35" dirty="0">
                <a:latin typeface="Calibri"/>
                <a:cs typeface="Calibri"/>
              </a:rPr>
              <a:t> </a:t>
            </a:r>
            <a:r>
              <a:rPr lang="en-US" b="1" spc="-50" dirty="0" smtClean="0">
                <a:latin typeface="Calibri"/>
                <a:cs typeface="Calibri"/>
              </a:rPr>
              <a:t>FACTORS: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Inactivation of </a:t>
            </a:r>
            <a:r>
              <a:rPr lang="en-US" dirty="0" smtClean="0"/>
              <a:t>TP53.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Rapidly enlarging, bulky neck mass invades adjacent structures causing hoarseness, dysphagia, </a:t>
            </a:r>
            <a:r>
              <a:rPr lang="en-US" dirty="0" smtClean="0"/>
              <a:t>dyspnea.</a:t>
            </a:r>
          </a:p>
          <a:p>
            <a:pPr fontAlgn="base"/>
            <a:r>
              <a:rPr lang="en-US" dirty="0"/>
              <a:t>fixed to the underlying </a:t>
            </a:r>
            <a:r>
              <a:rPr lang="en-US" dirty="0" smtClean="0"/>
              <a:t>structures.</a:t>
            </a:r>
          </a:p>
          <a:p>
            <a:pPr fontAlgn="base"/>
            <a:r>
              <a:rPr lang="en-US" dirty="0" err="1"/>
              <a:t>Extrathyroidal</a:t>
            </a:r>
            <a:r>
              <a:rPr lang="en-US" dirty="0"/>
              <a:t> extension in majority of cases</a:t>
            </a:r>
          </a:p>
          <a:p>
            <a:pPr fontAlgn="base"/>
            <a:r>
              <a:rPr lang="en-US" dirty="0"/>
              <a:t>Regional nodal metastases and vocal cord paralysis present in up to 40% and 30%, respectively</a:t>
            </a:r>
          </a:p>
          <a:p>
            <a:pPr fontAlgn="base"/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Treatment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/>
              <a:t>Radiation therapy, surgery when feasible or </a:t>
            </a:r>
            <a:r>
              <a:rPr lang="en-US" dirty="0" err="1"/>
              <a:t>chemoradiation</a:t>
            </a:r>
            <a:r>
              <a:rPr lang="en-US" dirty="0"/>
              <a:t> either concurrently or sequentially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Bulky solid mass (mean: 6 cm) with zones of </a:t>
            </a:r>
            <a:r>
              <a:rPr lang="en-US" dirty="0" smtClean="0"/>
              <a:t>necrosis </a:t>
            </a:r>
            <a:r>
              <a:rPr lang="en-US" dirty="0"/>
              <a:t>or variegated </a:t>
            </a:r>
            <a:r>
              <a:rPr lang="en-US" dirty="0" smtClean="0"/>
              <a:t>appearance.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99" t="9553" r="31292" b="7411"/>
          <a:stretch/>
        </p:blipFill>
        <p:spPr>
          <a:xfrm>
            <a:off x="6270171" y="2491273"/>
            <a:ext cx="4310743" cy="38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3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Common features include </a:t>
            </a:r>
            <a:r>
              <a:rPr lang="en-US" dirty="0" smtClean="0"/>
              <a:t>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widely </a:t>
            </a:r>
            <a:r>
              <a:rPr lang="en-US" dirty="0"/>
              <a:t>invasive </a:t>
            </a:r>
            <a:r>
              <a:rPr lang="en-US" dirty="0" smtClean="0"/>
              <a:t>growth.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extensive </a:t>
            </a:r>
            <a:r>
              <a:rPr lang="en-US" dirty="0"/>
              <a:t>tumor </a:t>
            </a:r>
            <a:r>
              <a:rPr lang="en-US" dirty="0" smtClean="0"/>
              <a:t>necrosis.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marked </a:t>
            </a:r>
            <a:r>
              <a:rPr lang="en-US" dirty="0"/>
              <a:t>nuclear </a:t>
            </a:r>
            <a:r>
              <a:rPr lang="en-US" dirty="0" err="1"/>
              <a:t>pleomorphism</a:t>
            </a:r>
            <a:r>
              <a:rPr lang="en-US" dirty="0"/>
              <a:t> </a:t>
            </a:r>
            <a:r>
              <a:rPr lang="en-US" dirty="0" smtClean="0"/>
              <a:t>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high </a:t>
            </a:r>
            <a:r>
              <a:rPr lang="en-US" dirty="0"/>
              <a:t>mitotic activity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11" t="16161" r="20148" b="14375"/>
          <a:stretch/>
        </p:blipFill>
        <p:spPr>
          <a:xfrm>
            <a:off x="4627775" y="3715618"/>
            <a:ext cx="3392818" cy="218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312" t="15804" r="20249" b="14196"/>
          <a:stretch/>
        </p:blipFill>
        <p:spPr>
          <a:xfrm>
            <a:off x="8751429" y="3709878"/>
            <a:ext cx="3379727" cy="22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7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	Medullary </a:t>
            </a:r>
            <a:r>
              <a:rPr lang="en-US" dirty="0" smtClean="0"/>
              <a:t>Carcinoma.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Neuroendocrine tumor derived from C cells (formerly called </a:t>
            </a:r>
            <a:r>
              <a:rPr lang="en-US" dirty="0" err="1"/>
              <a:t>parafollicular</a:t>
            </a:r>
            <a:r>
              <a:rPr lang="en-US" dirty="0"/>
              <a:t> cells</a:t>
            </a:r>
            <a:r>
              <a:rPr lang="en-US" dirty="0" smtClean="0"/>
              <a:t>), </a:t>
            </a:r>
            <a:r>
              <a:rPr lang="en-US" dirty="0"/>
              <a:t>which secrete calcitonin</a:t>
            </a:r>
          </a:p>
          <a:p>
            <a:pPr fontAlgn="base"/>
            <a:r>
              <a:rPr lang="en-US" dirty="0"/>
              <a:t>1 - 2% of thyroid carcinomas</a:t>
            </a:r>
          </a:p>
          <a:p>
            <a:pPr fontAlgn="base"/>
            <a:r>
              <a:rPr lang="en-US" dirty="0"/>
              <a:t>Either sporadic (nonhereditary) or familial (hereditary)</a:t>
            </a:r>
          </a:p>
          <a:p>
            <a:pPr lvl="1" fontAlgn="base"/>
            <a:r>
              <a:rPr lang="en-US" b="1" dirty="0"/>
              <a:t>Sporadic</a:t>
            </a:r>
            <a:r>
              <a:rPr lang="en-US" dirty="0"/>
              <a:t>: 70%, age 40 - 60, solitary</a:t>
            </a:r>
          </a:p>
          <a:p>
            <a:pPr lvl="1" fontAlgn="base"/>
            <a:r>
              <a:rPr lang="en-US" b="1" dirty="0"/>
              <a:t>Familial</a:t>
            </a:r>
            <a:r>
              <a:rPr lang="en-US" dirty="0"/>
              <a:t>: 30%, younger patients (mean age 35</a:t>
            </a:r>
            <a:r>
              <a:rPr lang="en-US" dirty="0" smtClean="0"/>
              <a:t>).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dirty="0"/>
              <a:t>Occurring in the setting of MEN syndrome 2A or  2B,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dirty="0" smtClean="0"/>
              <a:t>familial </a:t>
            </a:r>
            <a:r>
              <a:rPr lang="en-US" dirty="0"/>
              <a:t>medullary thyroid carcinoma without an  associated MEN syndrome</a:t>
            </a:r>
          </a:p>
          <a:p>
            <a:pPr lvl="1" fontAlgn="base"/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651" y="4576763"/>
            <a:ext cx="3077506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8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57" y="327427"/>
            <a:ext cx="8351116" cy="65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37" y="1029266"/>
            <a:ext cx="6386558" cy="47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enign vs malignant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Thyroid nodule most likely to be malignant if: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Solitary.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Nodules in younger patients 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Nodules in males 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Nodules that </a:t>
            </a:r>
            <a:r>
              <a:rPr lang="en-US" dirty="0" smtClean="0"/>
              <a:t>doesn’t take </a:t>
            </a:r>
            <a:r>
              <a:rPr lang="en-US" dirty="0"/>
              <a:t>up radioactive iodine in imaging  studies </a:t>
            </a:r>
            <a:r>
              <a:rPr lang="en-US" dirty="0" smtClean="0"/>
              <a:t>(cold nodules).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1266" b="-1006"/>
          <a:stretch/>
        </p:blipFill>
        <p:spPr bwMode="auto">
          <a:xfrm>
            <a:off x="6223755" y="3737987"/>
            <a:ext cx="1169822" cy="270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9" t="1" b="-4399"/>
          <a:stretch/>
        </p:blipFill>
        <p:spPr bwMode="auto">
          <a:xfrm>
            <a:off x="8638618" y="3737987"/>
            <a:ext cx="1332176" cy="27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Presents </a:t>
            </a:r>
            <a:r>
              <a:rPr lang="en-US" dirty="0"/>
              <a:t>with painless thyroid mass, cold on scanning</a:t>
            </a:r>
          </a:p>
          <a:p>
            <a:r>
              <a:rPr lang="en-US" dirty="0"/>
              <a:t>Up to 75% of patients have nodal </a:t>
            </a:r>
            <a:r>
              <a:rPr lang="en-US" dirty="0" smtClean="0"/>
              <a:t>metastasis.</a:t>
            </a:r>
          </a:p>
          <a:p>
            <a:r>
              <a:rPr lang="en-US" dirty="0" smtClean="0"/>
              <a:t>Serum </a:t>
            </a:r>
            <a:r>
              <a:rPr lang="en-US" dirty="0"/>
              <a:t>calcitonin correlates with tumor burden 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Patients with metastasis may have severe diarrhea and flushing</a:t>
            </a:r>
          </a:p>
          <a:p>
            <a:r>
              <a:rPr lang="en-US" dirty="0"/>
              <a:t>Some tumors may produce ACTH or CRH (Cushing syndrome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 smtClean="0"/>
              <a:t>Sporadic</a:t>
            </a:r>
            <a:r>
              <a:rPr lang="en-US" dirty="0"/>
              <a:t>: typically presents as a single circumscribed but </a:t>
            </a:r>
            <a:r>
              <a:rPr lang="en-US" dirty="0" err="1"/>
              <a:t>nonencapsulated</a:t>
            </a:r>
            <a:r>
              <a:rPr lang="en-US" dirty="0"/>
              <a:t>, gray-tan mass</a:t>
            </a:r>
          </a:p>
          <a:p>
            <a:pPr fontAlgn="base"/>
            <a:r>
              <a:rPr lang="en-US" b="1" dirty="0"/>
              <a:t>Familial</a:t>
            </a:r>
            <a:r>
              <a:rPr lang="en-US" dirty="0"/>
              <a:t>: generally bilateral / multiple </a:t>
            </a:r>
            <a:r>
              <a:rPr lang="en-US" dirty="0" smtClean="0"/>
              <a:t>foci.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10" t="16517" r="20049" b="15447"/>
          <a:stretch/>
        </p:blipFill>
        <p:spPr>
          <a:xfrm>
            <a:off x="7908446" y="3161211"/>
            <a:ext cx="3704435" cy="2325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633" t="15982" r="25570" b="14911"/>
          <a:stretch/>
        </p:blipFill>
        <p:spPr>
          <a:xfrm>
            <a:off x="4715797" y="3161211"/>
            <a:ext cx="2980088" cy="23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 </a:t>
            </a:r>
            <a:r>
              <a:rPr lang="en-US" dirty="0" smtClean="0"/>
              <a:t>variety </a:t>
            </a:r>
            <a:r>
              <a:rPr lang="en-US" dirty="0"/>
              <a:t>of </a:t>
            </a:r>
            <a:r>
              <a:rPr lang="en-US" dirty="0" smtClean="0"/>
              <a:t>morphology:</a:t>
            </a:r>
          </a:p>
          <a:p>
            <a:r>
              <a:rPr lang="en-US" dirty="0" smtClean="0"/>
              <a:t>Round.</a:t>
            </a:r>
          </a:p>
          <a:p>
            <a:r>
              <a:rPr lang="en-US" dirty="0" smtClean="0"/>
              <a:t>Plasmacytoid.</a:t>
            </a:r>
          </a:p>
          <a:p>
            <a:r>
              <a:rPr lang="en-US" dirty="0" smtClean="0"/>
              <a:t> </a:t>
            </a:r>
            <a:r>
              <a:rPr lang="en-US" dirty="0"/>
              <a:t>polygonal </a:t>
            </a:r>
          </a:p>
          <a:p>
            <a:r>
              <a:rPr lang="en-US" dirty="0" smtClean="0"/>
              <a:t>spindle cells. 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7419703" y="2886891"/>
            <a:ext cx="744583" cy="15806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64286" y="349252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In:</a:t>
            </a:r>
          </a:p>
        </p:txBody>
      </p:sp>
      <p:sp>
        <p:nvSpPr>
          <p:cNvPr id="6" name="Left Brace 5"/>
          <p:cNvSpPr/>
          <p:nvPr/>
        </p:nvSpPr>
        <p:spPr>
          <a:xfrm>
            <a:off x="8867903" y="2886891"/>
            <a:ext cx="1828800" cy="15119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19274" y="2839482"/>
            <a:ext cx="11086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nests.</a:t>
            </a:r>
          </a:p>
          <a:p>
            <a:endParaRPr lang="en-US" dirty="0"/>
          </a:p>
          <a:p>
            <a:r>
              <a:rPr lang="en-US" dirty="0" smtClean="0"/>
              <a:t>Cords</a:t>
            </a:r>
          </a:p>
          <a:p>
            <a:endParaRPr lang="en-US" dirty="0"/>
          </a:p>
          <a:p>
            <a:r>
              <a:rPr lang="en-US" dirty="0"/>
              <a:t>follicles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211383" y="48433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Eosinophilic to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amphophilic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granular cytoplasm due to secretory granules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4119" y="5778864"/>
            <a:ext cx="498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Stroma has amyloid deposits from calcitonin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29" t="15804" r="25268" b="12946"/>
          <a:stretch/>
        </p:blipFill>
        <p:spPr>
          <a:xfrm>
            <a:off x="261257" y="1994939"/>
            <a:ext cx="3513909" cy="2759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35" t="16518" r="25771" b="17946"/>
          <a:stretch/>
        </p:blipFill>
        <p:spPr>
          <a:xfrm>
            <a:off x="4127863" y="1994938"/>
            <a:ext cx="3722914" cy="2799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235" t="15446" r="25972" b="16875"/>
          <a:stretch/>
        </p:blipFill>
        <p:spPr>
          <a:xfrm>
            <a:off x="8386354" y="1994938"/>
            <a:ext cx="3518263" cy="27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Neoplastic </a:t>
            </a:r>
            <a:r>
              <a:rPr lang="en-US" spc="-25" dirty="0"/>
              <a:t>thyroid</a:t>
            </a:r>
            <a:r>
              <a:rPr lang="en-US" spc="-65" dirty="0"/>
              <a:t> </a:t>
            </a:r>
            <a:r>
              <a:rPr lang="en-US" dirty="0"/>
              <a:t>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spc="-5" dirty="0">
                <a:solidFill>
                  <a:srgbClr val="FF0000"/>
                </a:solidFill>
                <a:latin typeface="Calibri"/>
                <a:cs typeface="Calibri"/>
              </a:rPr>
              <a:t>Benign</a:t>
            </a:r>
            <a:r>
              <a:rPr lang="en-US" sz="2000" spc="-5" dirty="0" smtClean="0">
                <a:latin typeface="Calibri"/>
                <a:cs typeface="Calibri"/>
              </a:rPr>
              <a:t>:</a:t>
            </a:r>
          </a:p>
          <a:p>
            <a:pPr marR="508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000" spc="-5" dirty="0" smtClean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follicular </a:t>
            </a:r>
            <a:r>
              <a:rPr lang="en-US" sz="2000" spc="-5" dirty="0">
                <a:latin typeface="Calibri"/>
                <a:cs typeface="Calibri"/>
              </a:rPr>
              <a:t>adenoma </a:t>
            </a:r>
            <a:r>
              <a:rPr lang="en-US" sz="2000" spc="-5" dirty="0" smtClean="0">
                <a:latin typeface="Calibri"/>
                <a:cs typeface="Calibri"/>
              </a:rPr>
              <a:t>.</a:t>
            </a:r>
          </a:p>
          <a:p>
            <a:pPr marL="12700" marR="5080">
              <a:spcBef>
                <a:spcPts val="100"/>
              </a:spcBef>
            </a:pPr>
            <a:endParaRPr lang="en-US" sz="2000" spc="-5" dirty="0" smtClean="0">
              <a:latin typeface="Calibri"/>
              <a:cs typeface="Calibri"/>
            </a:endParaRPr>
          </a:p>
          <a:p>
            <a:pPr marL="12700" marR="5080">
              <a:spcBef>
                <a:spcPts val="100"/>
              </a:spcBef>
            </a:pPr>
            <a:r>
              <a:rPr lang="en-US" sz="2000" spc="-5" dirty="0" smtClean="0">
                <a:latin typeface="Calibri"/>
                <a:cs typeface="Calibri"/>
              </a:rPr>
              <a:t> </a:t>
            </a:r>
            <a:r>
              <a:rPr lang="en-US" sz="2000" spc="-10" dirty="0">
                <a:solidFill>
                  <a:srgbClr val="FF0000"/>
                </a:solidFill>
                <a:latin typeface="Calibri"/>
                <a:cs typeface="Calibri"/>
              </a:rPr>
              <a:t>Malignant</a:t>
            </a:r>
            <a:r>
              <a:rPr lang="en-US" sz="2000" spc="-10" dirty="0">
                <a:latin typeface="Calibri"/>
                <a:cs typeface="Calibri"/>
              </a:rPr>
              <a:t>:</a:t>
            </a:r>
            <a:endParaRPr lang="en-US" sz="2000" dirty="0">
              <a:latin typeface="Calibri"/>
              <a:cs typeface="Calibri"/>
            </a:endParaRPr>
          </a:p>
          <a:p>
            <a:pPr marL="297815" indent="-285750">
              <a:spcBef>
                <a:spcPts val="405"/>
              </a:spcBef>
              <a:buSzPct val="96666"/>
              <a:buFont typeface="Wingdings" panose="05000000000000000000" pitchFamily="2" charset="2"/>
              <a:buChar char="Ø"/>
              <a:tabLst>
                <a:tab pos="303530" algn="l"/>
              </a:tabLst>
            </a:pPr>
            <a:r>
              <a:rPr lang="en-US" sz="2000" spc="-5" dirty="0">
                <a:latin typeface="Calibri"/>
                <a:cs typeface="Calibri"/>
              </a:rPr>
              <a:t>Papillary carcinoma (accounting for more than 85% </a:t>
            </a:r>
            <a:r>
              <a:rPr lang="en-US" sz="2000" spc="-5" dirty="0" smtClean="0">
                <a:latin typeface="Calibri"/>
                <a:cs typeface="Calibri"/>
              </a:rPr>
              <a:t>of cases</a:t>
            </a:r>
            <a:r>
              <a:rPr lang="en-US" sz="2000" spc="-5" dirty="0">
                <a:latin typeface="Calibri"/>
                <a:cs typeface="Calibri"/>
              </a:rPr>
              <a:t>)</a:t>
            </a:r>
          </a:p>
          <a:p>
            <a:pPr marL="297815" indent="-285750">
              <a:spcBef>
                <a:spcPts val="405"/>
              </a:spcBef>
              <a:buSzPct val="96666"/>
              <a:buFont typeface="Wingdings" panose="05000000000000000000" pitchFamily="2" charset="2"/>
              <a:buChar char="Ø"/>
              <a:tabLst>
                <a:tab pos="303530" algn="l"/>
              </a:tabLst>
            </a:pPr>
            <a:r>
              <a:rPr lang="en-US" sz="2000" spc="-5" dirty="0" smtClean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Follicular carcinoma (5% to 15% of cases)</a:t>
            </a:r>
          </a:p>
          <a:p>
            <a:pPr marL="297815" indent="-285750">
              <a:spcBef>
                <a:spcPts val="405"/>
              </a:spcBef>
              <a:buSzPct val="96666"/>
              <a:buFont typeface="Wingdings" panose="05000000000000000000" pitchFamily="2" charset="2"/>
              <a:buChar char="Ø"/>
              <a:tabLst>
                <a:tab pos="303530" algn="l"/>
              </a:tabLst>
            </a:pPr>
            <a:r>
              <a:rPr lang="en-US" sz="2000" spc="-5" dirty="0" smtClean="0">
                <a:latin typeface="Calibri"/>
                <a:cs typeface="Calibri"/>
              </a:rPr>
              <a:t>Anaplastic </a:t>
            </a:r>
            <a:r>
              <a:rPr lang="en-US" sz="2000" spc="-5" dirty="0">
                <a:latin typeface="Calibri"/>
                <a:cs typeface="Calibri"/>
              </a:rPr>
              <a:t>(undifferentiated) carcinoma (&lt;5% of cases)</a:t>
            </a:r>
          </a:p>
          <a:p>
            <a:pPr marL="297815" indent="-285750">
              <a:spcBef>
                <a:spcPts val="405"/>
              </a:spcBef>
              <a:buSzPct val="96666"/>
              <a:buFont typeface="Wingdings" panose="05000000000000000000" pitchFamily="2" charset="2"/>
              <a:buChar char="Ø"/>
              <a:tabLst>
                <a:tab pos="303530" algn="l"/>
              </a:tabLst>
            </a:pPr>
            <a:r>
              <a:rPr lang="en-US" sz="2000" spc="-5" dirty="0" smtClean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Medullary carcinoma (5% of cases)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70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Follicular</a:t>
            </a:r>
            <a:r>
              <a:rPr lang="en-US" spc="-75" dirty="0"/>
              <a:t> </a:t>
            </a:r>
            <a:r>
              <a:rPr lang="en-US" dirty="0"/>
              <a:t>adenoma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Adenomas of the thyroid are benign neoplasms derived from follicular </a:t>
            </a:r>
            <a:r>
              <a:rPr lang="en-US" dirty="0" smtClean="0"/>
              <a:t>epithelium.</a:t>
            </a:r>
          </a:p>
          <a:p>
            <a:r>
              <a:rPr lang="en-US" dirty="0"/>
              <a:t>Follicular adenomas usually are </a:t>
            </a:r>
            <a:r>
              <a:rPr lang="en-US" dirty="0" smtClean="0"/>
              <a:t>solitary, DDX??</a:t>
            </a:r>
          </a:p>
          <a:p>
            <a:r>
              <a:rPr lang="en-US" dirty="0"/>
              <a:t>the vast majority of </a:t>
            </a:r>
            <a:r>
              <a:rPr lang="en-US" dirty="0" smtClean="0"/>
              <a:t>adenomas </a:t>
            </a:r>
            <a:r>
              <a:rPr lang="en-US" dirty="0"/>
              <a:t>are nonfunctional, a small proportion produce thyroid hormones (toxic adenomas), causing clinically apparent </a:t>
            </a:r>
            <a:r>
              <a:rPr lang="en-US" dirty="0" smtClean="0"/>
              <a:t>thyrotoxicosis.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53" y="3578146"/>
            <a:ext cx="5035659" cy="29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9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Solitary, encapsulated, variable size (1 - 10 cm</a:t>
            </a:r>
            <a:r>
              <a:rPr lang="en-US" dirty="0" smtClean="0"/>
              <a:t>).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231" t="16518" r="25570" b="19732"/>
          <a:stretch/>
        </p:blipFill>
        <p:spPr>
          <a:xfrm>
            <a:off x="5118447" y="2530827"/>
            <a:ext cx="5456720" cy="38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Closely packed </a:t>
            </a:r>
            <a:r>
              <a:rPr lang="en-US" dirty="0" smtClean="0"/>
              <a:t>follicles.</a:t>
            </a:r>
          </a:p>
          <a:p>
            <a:r>
              <a:rPr lang="en-US" dirty="0"/>
              <a:t>Completely enveloped by thin fibrous capsule</a:t>
            </a:r>
          </a:p>
          <a:p>
            <a:r>
              <a:rPr lang="en-US" dirty="0"/>
              <a:t>surrounding thyroid tissue shows signs of </a:t>
            </a:r>
            <a:r>
              <a:rPr lang="en-US" dirty="0" smtClean="0"/>
              <a:t>compression.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07" t="9018" r="18040" b="5446"/>
          <a:stretch/>
        </p:blipFill>
        <p:spPr>
          <a:xfrm>
            <a:off x="5749293" y="2926080"/>
            <a:ext cx="4544238" cy="34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800" dirty="0" smtClean="0">
                <a:latin typeface="+mj-lt"/>
              </a:rPr>
              <a:t>Lobectomy </a:t>
            </a:r>
            <a:r>
              <a:rPr lang="en-US" sz="2800" dirty="0">
                <a:latin typeface="+mj-lt"/>
              </a:rPr>
              <a:t>(not enucleation</a:t>
            </a:r>
            <a:r>
              <a:rPr lang="en-US" sz="2800" dirty="0" smtClean="0">
                <a:latin typeface="+mj-lt"/>
              </a:rPr>
              <a:t>).</a:t>
            </a:r>
          </a:p>
          <a:p>
            <a:pPr fontAlgn="base"/>
            <a:endParaRPr lang="en-US" sz="2800" dirty="0" smtClean="0">
              <a:latin typeface="+mj-lt"/>
            </a:endParaRPr>
          </a:p>
          <a:p>
            <a:pPr marL="298450" indent="-285750">
              <a:spcBef>
                <a:spcPts val="745"/>
              </a:spcBef>
              <a:tabLst>
                <a:tab pos="526415" algn="l"/>
                <a:tab pos="527050" algn="l"/>
              </a:tabLst>
            </a:pPr>
            <a:r>
              <a:rPr lang="en-US" sz="2800" dirty="0">
                <a:latin typeface="+mj-lt"/>
                <a:cs typeface="Calibri"/>
              </a:rPr>
              <a:t>Carry an </a:t>
            </a:r>
            <a:r>
              <a:rPr lang="en-US" sz="2800" spc="-20" dirty="0">
                <a:latin typeface="+mj-lt"/>
                <a:cs typeface="Calibri"/>
              </a:rPr>
              <a:t>excellent</a:t>
            </a:r>
            <a:r>
              <a:rPr lang="en-US" sz="2800" spc="5" dirty="0">
                <a:latin typeface="+mj-lt"/>
                <a:cs typeface="Calibri"/>
              </a:rPr>
              <a:t> </a:t>
            </a:r>
            <a:r>
              <a:rPr lang="en-US" sz="2800" spc="-10" dirty="0" smtClean="0">
                <a:latin typeface="+mj-lt"/>
                <a:cs typeface="Calibri"/>
              </a:rPr>
              <a:t>prognosis</a:t>
            </a:r>
            <a:endParaRPr lang="en-US" sz="2800" dirty="0" smtClean="0">
              <a:latin typeface="+mj-lt"/>
              <a:cs typeface="Calibri"/>
            </a:endParaRPr>
          </a:p>
          <a:p>
            <a:pPr marL="298450" indent="-285750">
              <a:spcBef>
                <a:spcPts val="745"/>
              </a:spcBef>
              <a:buFont typeface="Wingdings" panose="05000000000000000000" pitchFamily="2" charset="2"/>
              <a:buChar char="Ø"/>
              <a:tabLst>
                <a:tab pos="526415" algn="l"/>
                <a:tab pos="527050" algn="l"/>
              </a:tabLst>
            </a:pPr>
            <a:r>
              <a:rPr lang="en-US" sz="2800" dirty="0" smtClean="0">
                <a:latin typeface="+mj-lt"/>
                <a:cs typeface="Calibri"/>
              </a:rPr>
              <a:t>do </a:t>
            </a:r>
            <a:r>
              <a:rPr lang="en-US" sz="2800" dirty="0">
                <a:latin typeface="+mj-lt"/>
                <a:cs typeface="Calibri"/>
              </a:rPr>
              <a:t>not </a:t>
            </a:r>
            <a:r>
              <a:rPr lang="en-US" sz="2800" spc="-15" dirty="0">
                <a:latin typeface="+mj-lt"/>
                <a:cs typeface="Calibri"/>
              </a:rPr>
              <a:t>recur </a:t>
            </a:r>
            <a:r>
              <a:rPr lang="en-US" sz="2800" spc="-5" dirty="0">
                <a:latin typeface="+mj-lt"/>
                <a:cs typeface="Calibri"/>
              </a:rPr>
              <a:t>or</a:t>
            </a:r>
            <a:r>
              <a:rPr lang="en-US" sz="2800" spc="-10" dirty="0">
                <a:latin typeface="+mj-lt"/>
                <a:cs typeface="Calibri"/>
              </a:rPr>
              <a:t> </a:t>
            </a:r>
            <a:r>
              <a:rPr lang="en-US" sz="2800" spc="-20" dirty="0" smtClean="0">
                <a:latin typeface="+mj-lt"/>
                <a:cs typeface="Calibri"/>
              </a:rPr>
              <a:t>metastasize.</a:t>
            </a:r>
            <a:endParaRPr lang="en-US" sz="280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2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5" dirty="0"/>
              <a:t>Thyroid</a:t>
            </a:r>
            <a:r>
              <a:rPr lang="en-US" spc="-35" dirty="0"/>
              <a:t> </a:t>
            </a:r>
            <a:r>
              <a:rPr lang="en-US" spc="-15" dirty="0"/>
              <a:t>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1% of all cancer in U.S., 0.2% of all cancer </a:t>
            </a:r>
            <a:r>
              <a:rPr lang="en-US" dirty="0" smtClean="0"/>
              <a:t>deaths.</a:t>
            </a:r>
          </a:p>
          <a:p>
            <a:pPr fontAlgn="base"/>
            <a:r>
              <a:rPr lang="en-US" dirty="0"/>
              <a:t>Increasing incidence due to new diagnostic practices which detect smaller </a:t>
            </a:r>
            <a:r>
              <a:rPr lang="en-US" dirty="0" smtClean="0"/>
              <a:t>tumors.</a:t>
            </a:r>
          </a:p>
          <a:p>
            <a:pPr fontAlgn="base"/>
            <a:r>
              <a:rPr lang="en-US" dirty="0"/>
              <a:t>20 year survival is 90%, because most are indolent papillary carcinomas</a:t>
            </a:r>
          </a:p>
          <a:p>
            <a:pPr fontAlgn="base"/>
            <a:r>
              <a:rPr lang="en-US" dirty="0" smtClean="0"/>
              <a:t>A </a:t>
            </a:r>
            <a:r>
              <a:rPr lang="en-US" dirty="0"/>
              <a:t>female predominance has been noted  among patients who develop thyroid  carcinoma in the early and middle adult </a:t>
            </a:r>
            <a:r>
              <a:rPr lang="en-US" dirty="0" smtClean="0"/>
              <a:t>years (</a:t>
            </a:r>
            <a:r>
              <a:rPr lang="en-US" dirty="0"/>
              <a:t>Often estrogen receptor </a:t>
            </a:r>
            <a:r>
              <a:rPr lang="en-US" dirty="0" smtClean="0"/>
              <a:t>positive).</a:t>
            </a:r>
            <a:endParaRPr lang="en-US" dirty="0"/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3C72521E4EE498250BCFC3588EAF8" ma:contentTypeVersion="4" ma:contentTypeDescription="Create a new document." ma:contentTypeScope="" ma:versionID="f379bdb86385d437c40248a7db96be05">
  <xsd:schema xmlns:xsd="http://www.w3.org/2001/XMLSchema" xmlns:xs="http://www.w3.org/2001/XMLSchema" xmlns:p="http://schemas.microsoft.com/office/2006/metadata/properties" xmlns:ns2="c9a7a535-2d41-4ea0-b5d2-60f1eb7fbe30" targetNamespace="http://schemas.microsoft.com/office/2006/metadata/properties" ma:root="true" ma:fieldsID="3ad48cd864f16927c1f2a7bf6f2fb2e3" ns2:_="">
    <xsd:import namespace="c9a7a535-2d41-4ea0-b5d2-60f1eb7fbe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7a535-2d41-4ea0-b5d2-60f1eb7fb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7C683C-DA35-4A0E-ADD0-CC297892D8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FFB00E-614B-4AEB-A5D8-5381B8CA9E35}"/>
</file>

<file path=customXml/itemProps3.xml><?xml version="1.0" encoding="utf-8"?>
<ds:datastoreItem xmlns:ds="http://schemas.openxmlformats.org/officeDocument/2006/customXml" ds:itemID="{3C239BB0-53B8-40A5-8BB9-15D2ED1AEBC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tf16401370_wac</Template>
  <TotalTime>0</TotalTime>
  <Words>1023</Words>
  <Application>Microsoft Office PowerPoint</Application>
  <PresentationFormat>Widescreen</PresentationFormat>
  <Paragraphs>201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Rockwell</vt:lpstr>
      <vt:lpstr>Wingdings</vt:lpstr>
      <vt:lpstr>Atlas</vt:lpstr>
      <vt:lpstr>Endocrine system-II. THYROID NEOPLASMS</vt:lpstr>
      <vt:lpstr>THYROID NEOPLASMS</vt:lpstr>
      <vt:lpstr>Benign vs malignant</vt:lpstr>
      <vt:lpstr>Neoplastic thyroid lesions</vt:lpstr>
      <vt:lpstr>Follicular adenoma</vt:lpstr>
      <vt:lpstr>Morphology </vt:lpstr>
      <vt:lpstr>Histology </vt:lpstr>
      <vt:lpstr>Treatment</vt:lpstr>
      <vt:lpstr>Thyroid carcinoma</vt:lpstr>
      <vt:lpstr>1. Papillary Carcinoma.</vt:lpstr>
      <vt:lpstr>Clinical features.</vt:lpstr>
      <vt:lpstr>PowerPoint Presentation</vt:lpstr>
      <vt:lpstr>Morphology </vt:lpstr>
      <vt:lpstr>Histology. </vt:lpstr>
      <vt:lpstr>PowerPoint Presentation</vt:lpstr>
      <vt:lpstr>PowerPoint Presentation</vt:lpstr>
      <vt:lpstr>2. Follicular Carcinoma. </vt:lpstr>
      <vt:lpstr>Two types</vt:lpstr>
      <vt:lpstr>Clinical features</vt:lpstr>
      <vt:lpstr>Morphology </vt:lpstr>
      <vt:lpstr>Histology </vt:lpstr>
      <vt:lpstr>PowerPoint Presentation</vt:lpstr>
      <vt:lpstr>3. . Anaplastic Carcinoma.</vt:lpstr>
      <vt:lpstr>Clinical features </vt:lpstr>
      <vt:lpstr>Morphology </vt:lpstr>
      <vt:lpstr>Histology </vt:lpstr>
      <vt:lpstr>4. Medullary Carcinoma.</vt:lpstr>
      <vt:lpstr>PowerPoint Presentation</vt:lpstr>
      <vt:lpstr>PowerPoint Presentation</vt:lpstr>
      <vt:lpstr>Clinical features</vt:lpstr>
      <vt:lpstr>Morphology </vt:lpstr>
      <vt:lpstr>Histology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2022-05-14T14:34:32Z</dcterms:created>
  <dcterms:modified xsi:type="dcterms:W3CDTF">2022-05-17T01:35:09Z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0x0101005753C72521E4EE498250BCFC3588EAF8</vt:lpwstr>
  </property>
</Properties>
</file>