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7" r:id="rId3"/>
    <p:sldId id="258" r:id="rId4"/>
    <p:sldId id="259" r:id="rId5"/>
    <p:sldId id="264" r:id="rId6"/>
    <p:sldId id="260" r:id="rId7"/>
    <p:sldId id="261" r:id="rId8"/>
    <p:sldId id="262" r:id="rId9"/>
    <p:sldId id="263"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01" autoAdjust="0"/>
  </p:normalViewPr>
  <p:slideViewPr>
    <p:cSldViewPr snapToGrid="0">
      <p:cViewPr varScale="1">
        <p:scale>
          <a:sx n="85" d="100"/>
          <a:sy n="85" d="100"/>
        </p:scale>
        <p:origin x="4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5AF62-AEE1-4C6F-9868-E649842186D4}"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EB88-E7BC-456A-AE54-D895926FEE34}" type="slidenum">
              <a:rPr lang="en-US" smtClean="0"/>
              <a:t>‹#›</a:t>
            </a:fld>
            <a:endParaRPr lang="en-US"/>
          </a:p>
        </p:txBody>
      </p:sp>
    </p:spTree>
    <p:extLst>
      <p:ext uri="{BB962C8B-B14F-4D97-AF65-F5344CB8AC3E}">
        <p14:creationId xmlns:p14="http://schemas.microsoft.com/office/powerpoint/2010/main" val="7604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3EB88-E7BC-456A-AE54-D895926FEE34}" type="slidenum">
              <a:rPr lang="en-US" smtClean="0"/>
              <a:t>10</a:t>
            </a:fld>
            <a:endParaRPr lang="en-US"/>
          </a:p>
        </p:txBody>
      </p:sp>
    </p:spTree>
    <p:extLst>
      <p:ext uri="{BB962C8B-B14F-4D97-AF65-F5344CB8AC3E}">
        <p14:creationId xmlns:p14="http://schemas.microsoft.com/office/powerpoint/2010/main" val="2935009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F7E6AB-B585-49C7-A3BE-52E9A46A12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1601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F876D6-80B5-4C39-8D72-B436A69CDD5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8744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38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98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18802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40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09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191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07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26245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76D6-80B5-4C39-8D72-B436A69CDD5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E6AB-B585-49C7-A3BE-52E9A46A12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17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F876D6-80B5-4C39-8D72-B436A69CDD5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139413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F876D6-80B5-4C39-8D72-B436A69CDD51}"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7E6AB-B585-49C7-A3BE-52E9A46A12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06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F876D6-80B5-4C39-8D72-B436A69CDD51}"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7E6AB-B585-49C7-A3BE-52E9A46A1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88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76D6-80B5-4C39-8D72-B436A69CDD51}"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22525674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F876D6-80B5-4C39-8D72-B436A69CDD5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E6AB-B585-49C7-A3BE-52E9A46A12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1690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F876D6-80B5-4C39-8D72-B436A69CDD5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E6AB-B585-49C7-A3BE-52E9A46A12DB}" type="slidenum">
              <a:rPr lang="en-US" smtClean="0"/>
              <a:t>‹#›</a:t>
            </a:fld>
            <a:endParaRPr lang="en-US"/>
          </a:p>
        </p:txBody>
      </p:sp>
    </p:spTree>
    <p:extLst>
      <p:ext uri="{BB962C8B-B14F-4D97-AF65-F5344CB8AC3E}">
        <p14:creationId xmlns:p14="http://schemas.microsoft.com/office/powerpoint/2010/main" val="193964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876D6-80B5-4C39-8D72-B436A69CDD51}" type="datetimeFigureOut">
              <a:rPr lang="en-US" smtClean="0"/>
              <a:t>11/9/2020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F7E6AB-B585-49C7-A3BE-52E9A46A12DB}" type="slidenum">
              <a:rPr lang="en-US" smtClean="0"/>
              <a:t>‹#›</a:t>
            </a:fld>
            <a:endParaRPr lang="en-US"/>
          </a:p>
        </p:txBody>
      </p:sp>
    </p:spTree>
    <p:extLst>
      <p:ext uri="{BB962C8B-B14F-4D97-AF65-F5344CB8AC3E}">
        <p14:creationId xmlns:p14="http://schemas.microsoft.com/office/powerpoint/2010/main" val="2350393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5883" y="1255059"/>
            <a:ext cx="4159624" cy="2321859"/>
          </a:xfrm>
        </p:spPr>
        <p:txBody>
          <a:bodyPr>
            <a:normAutofit/>
          </a:bodyPr>
          <a:lstStyle/>
          <a:p>
            <a:r>
              <a:rPr lang="en-US" sz="4500" dirty="0" smtClean="0">
                <a:solidFill>
                  <a:srgbClr val="C00000"/>
                </a:solidFill>
              </a:rPr>
              <a:t>Disseminated intravascular coagulation</a:t>
            </a:r>
            <a:endParaRPr lang="en-US" sz="4500" dirty="0">
              <a:solidFill>
                <a:srgbClr val="C00000"/>
              </a:solidFill>
            </a:endParaRPr>
          </a:p>
        </p:txBody>
      </p:sp>
      <p:sp>
        <p:nvSpPr>
          <p:cNvPr id="6" name="Content Placeholder 2"/>
          <p:cNvSpPr txBox="1">
            <a:spLocks/>
          </p:cNvSpPr>
          <p:nvPr/>
        </p:nvSpPr>
        <p:spPr>
          <a:xfrm>
            <a:off x="-649942" y="4356784"/>
            <a:ext cx="8189259" cy="10578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dirty="0" smtClean="0"/>
              <a:t>Majed Dwairi</a:t>
            </a:r>
          </a:p>
          <a:p>
            <a:r>
              <a:rPr lang="en-US" dirty="0" smtClean="0"/>
              <a:t>Mohannad Yamin</a:t>
            </a:r>
            <a:endParaRPr lang="en-US" dirty="0"/>
          </a:p>
        </p:txBody>
      </p:sp>
      <p:sp>
        <p:nvSpPr>
          <p:cNvPr id="7" name="Content Placeholder 2"/>
          <p:cNvSpPr txBox="1">
            <a:spLocks/>
          </p:cNvSpPr>
          <p:nvPr/>
        </p:nvSpPr>
        <p:spPr>
          <a:xfrm>
            <a:off x="6656295" y="4572900"/>
            <a:ext cx="3025587" cy="53589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dirty="0"/>
              <a:t>Dr. Mohammad Alanii  </a:t>
            </a:r>
            <a:endParaRPr lang="en-US" dirty="0"/>
          </a:p>
        </p:txBody>
      </p:sp>
    </p:spTree>
    <p:extLst>
      <p:ext uri="{BB962C8B-B14F-4D97-AF65-F5344CB8AC3E}">
        <p14:creationId xmlns:p14="http://schemas.microsoft.com/office/powerpoint/2010/main" val="22471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85191" y="874643"/>
            <a:ext cx="9738724" cy="5695124"/>
          </a:xfrm>
        </p:spPr>
        <p:txBody>
          <a:bodyPr/>
          <a:lstStyle/>
          <a:p>
            <a:r>
              <a:rPr lang="en-US" dirty="0"/>
              <a:t>Acute DIC is a consumption coagulopathy state where excess thrombin is generated to such a high degree that it overcomes the large amounts of natural anticoagulants normally present in the </a:t>
            </a:r>
            <a:r>
              <a:rPr lang="en-US" dirty="0" smtClean="0"/>
              <a:t>plasma, </a:t>
            </a:r>
            <a:r>
              <a:rPr lang="en-US" dirty="0"/>
              <a:t>In acute DIC, an explosive generation of thrombin depletes clotting factors and platelets and activates the fibrinolytic </a:t>
            </a:r>
            <a:r>
              <a:rPr lang="en-US" dirty="0" smtClean="0"/>
              <a:t>system→ </a:t>
            </a:r>
            <a:r>
              <a:rPr lang="en-US" dirty="0"/>
              <a:t>Bleeding into the subcutaneous tissues, skin, and mucous membranes occurs, along with occlusion of blood vessels caused by fibrin in the microcirculation</a:t>
            </a:r>
            <a:r>
              <a:rPr lang="en-US" dirty="0" smtClean="0"/>
              <a:t>.</a:t>
            </a:r>
          </a:p>
          <a:p>
            <a:r>
              <a:rPr lang="en-US" dirty="0"/>
              <a:t>In chronic DIC, the process is the same, but it is less explosive. Usually there is time for compensatory responses to take place, which diminish the likelihood of bleeding but give rise to a hypercoagulable state. These changes in the blood can be detected by testing the coagulation system. </a:t>
            </a:r>
          </a:p>
        </p:txBody>
      </p:sp>
    </p:spTree>
    <p:extLst>
      <p:ext uri="{BB962C8B-B14F-4D97-AF65-F5344CB8AC3E}">
        <p14:creationId xmlns:p14="http://schemas.microsoft.com/office/powerpoint/2010/main" val="397322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191" y="477078"/>
            <a:ext cx="10394707" cy="5265255"/>
          </a:xfrm>
        </p:spPr>
        <p:txBody>
          <a:bodyPr/>
          <a:lstStyle/>
          <a:p>
            <a:endParaRPr lang="en-US" dirty="0" smtClean="0"/>
          </a:p>
          <a:p>
            <a:r>
              <a:rPr lang="en-US" dirty="0" smtClean="0"/>
              <a:t>Slowly </a:t>
            </a:r>
            <a:r>
              <a:rPr lang="en-US" dirty="0"/>
              <a:t>evolving DIC primarily causes venous thromboembolic manifestations </a:t>
            </a:r>
            <a:r>
              <a:rPr lang="en-US" dirty="0" smtClean="0"/>
              <a:t>( </a:t>
            </a:r>
            <a:r>
              <a:rPr lang="en-US" dirty="0"/>
              <a:t>deep venous thrombosis, pulmonary embolism), although occasionally cardiac valve vegetations occur; abnormal bleeding is uncommon. </a:t>
            </a:r>
            <a:endParaRPr lang="en-US" dirty="0" smtClean="0"/>
          </a:p>
          <a:p>
            <a:endParaRPr lang="en-US" dirty="0"/>
          </a:p>
          <a:p>
            <a:r>
              <a:rPr lang="en-US" dirty="0"/>
              <a:t>Severe, rapidly evolving DIC, in contrast, causes thrombocytopenia, depletion of plasma coagulation factors and fibrinogen, and bleeding. Bleeding into organs, along with microvascular thromboses, may cause dysfunction and failure in multiple organs. Delayed dissolution of fibrin polymers by fibrinolysis may result in the mechanical disruption of RBCs, producing schistocytes and mild intravascular hemolysis</a:t>
            </a:r>
          </a:p>
          <a:p>
            <a:endParaRPr lang="en-US" dirty="0" smtClean="0"/>
          </a:p>
        </p:txBody>
      </p:sp>
    </p:spTree>
    <p:extLst>
      <p:ext uri="{BB962C8B-B14F-4D97-AF65-F5344CB8AC3E}">
        <p14:creationId xmlns:p14="http://schemas.microsoft.com/office/powerpoint/2010/main" val="1114154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49" y="475236"/>
            <a:ext cx="9601196" cy="1303867"/>
          </a:xfrm>
        </p:spPr>
        <p:txBody>
          <a:bodyPr/>
          <a:lstStyle/>
          <a:p>
            <a:r>
              <a:rPr lang="en-US" dirty="0" smtClean="0">
                <a:solidFill>
                  <a:srgbClr val="C00000"/>
                </a:solidFill>
              </a:rPr>
              <a:t>Signs &amp; symptoms</a:t>
            </a:r>
            <a:endParaRPr lang="en-US" dirty="0">
              <a:solidFill>
                <a:srgbClr val="C00000"/>
              </a:solidFill>
            </a:endParaRPr>
          </a:p>
        </p:txBody>
      </p:sp>
      <p:sp>
        <p:nvSpPr>
          <p:cNvPr id="3" name="Content Placeholder 2"/>
          <p:cNvSpPr>
            <a:spLocks noGrp="1"/>
          </p:cNvSpPr>
          <p:nvPr>
            <p:ph idx="1"/>
          </p:nvPr>
        </p:nvSpPr>
        <p:spPr>
          <a:xfrm>
            <a:off x="1045266" y="1779103"/>
            <a:ext cx="9922562" cy="3925956"/>
          </a:xfrm>
        </p:spPr>
        <p:txBody>
          <a:bodyPr>
            <a:normAutofit lnSpcReduction="10000"/>
          </a:bodyPr>
          <a:lstStyle/>
          <a:p>
            <a:pPr marL="0" indent="0">
              <a:buNone/>
            </a:pPr>
            <a:r>
              <a:rPr lang="en-US" sz="3300" dirty="0" smtClean="0">
                <a:solidFill>
                  <a:schemeClr val="tx1"/>
                </a:solidFill>
              </a:rPr>
              <a:t>1- </a:t>
            </a:r>
            <a:r>
              <a:rPr lang="en-US" sz="3300" b="1" dirty="0" smtClean="0">
                <a:solidFill>
                  <a:schemeClr val="tx1"/>
                </a:solidFill>
              </a:rPr>
              <a:t>Circulatory signs </a:t>
            </a:r>
          </a:p>
          <a:p>
            <a:pPr marL="0" indent="0">
              <a:buNone/>
            </a:pPr>
            <a:r>
              <a:rPr lang="en-US" sz="3300" b="1" dirty="0" smtClean="0">
                <a:solidFill>
                  <a:schemeClr val="tx1"/>
                </a:solidFill>
              </a:rPr>
              <a:t>Signs </a:t>
            </a:r>
            <a:r>
              <a:rPr lang="en-US" sz="3300" b="1" dirty="0">
                <a:solidFill>
                  <a:schemeClr val="tx1"/>
                </a:solidFill>
              </a:rPr>
              <a:t>of diffuse or localized thrombosis</a:t>
            </a:r>
          </a:p>
          <a:p>
            <a:pPr marL="0" indent="0">
              <a:buNone/>
            </a:pPr>
            <a:r>
              <a:rPr lang="en-US" sz="3300" b="1" dirty="0">
                <a:solidFill>
                  <a:schemeClr val="tx1"/>
                </a:solidFill>
              </a:rPr>
              <a:t>Signs of spontaneous and life-threatening hemorrhage</a:t>
            </a:r>
            <a:r>
              <a:rPr lang="en-US" sz="3300" b="1" dirty="0"/>
              <a:t> </a:t>
            </a:r>
            <a:endParaRPr lang="en-US" sz="3300" b="1" dirty="0" smtClean="0"/>
          </a:p>
          <a:p>
            <a:pPr marL="0" indent="0">
              <a:buNone/>
            </a:pPr>
            <a:r>
              <a:rPr lang="en-US" sz="3300" dirty="0" smtClean="0">
                <a:solidFill>
                  <a:schemeClr val="tx1"/>
                </a:solidFill>
              </a:rPr>
              <a:t>2- </a:t>
            </a:r>
            <a:r>
              <a:rPr lang="en-US" sz="3300" b="1" dirty="0" smtClean="0">
                <a:solidFill>
                  <a:schemeClr val="tx1"/>
                </a:solidFill>
              </a:rPr>
              <a:t>Cardiovascular signs </a:t>
            </a:r>
          </a:p>
          <a:p>
            <a:r>
              <a:rPr lang="en-US" sz="3300" b="1" dirty="0" smtClean="0">
                <a:solidFill>
                  <a:schemeClr val="tx1"/>
                </a:solidFill>
              </a:rPr>
              <a:t>Hypotension</a:t>
            </a:r>
          </a:p>
          <a:p>
            <a:r>
              <a:rPr lang="en-US" sz="3300" b="1" dirty="0" smtClean="0">
                <a:solidFill>
                  <a:schemeClr val="tx1"/>
                </a:solidFill>
              </a:rPr>
              <a:t>Tachycardia</a:t>
            </a:r>
          </a:p>
          <a:p>
            <a:pPr marL="0" indent="0">
              <a:buNone/>
            </a:pPr>
            <a:endParaRPr lang="en-US" sz="3300" dirty="0">
              <a:solidFill>
                <a:schemeClr val="tx1"/>
              </a:solidFill>
            </a:endParaRPr>
          </a:p>
          <a:p>
            <a:endParaRPr lang="en-US" sz="4200" dirty="0">
              <a:solidFill>
                <a:schemeClr val="tx1"/>
              </a:solidFill>
            </a:endParaRPr>
          </a:p>
          <a:p>
            <a:endParaRPr lang="en-US" sz="4200" dirty="0">
              <a:solidFill>
                <a:schemeClr val="tx1"/>
              </a:solidFill>
            </a:endParaRPr>
          </a:p>
        </p:txBody>
      </p:sp>
    </p:spTree>
    <p:extLst>
      <p:ext uri="{BB962C8B-B14F-4D97-AF65-F5344CB8AC3E}">
        <p14:creationId xmlns:p14="http://schemas.microsoft.com/office/powerpoint/2010/main" val="205702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103243"/>
            <a:ext cx="9601196" cy="4772625"/>
          </a:xfrm>
        </p:spPr>
        <p:txBody>
          <a:bodyPr>
            <a:normAutofit fontScale="77500" lnSpcReduction="20000"/>
          </a:bodyPr>
          <a:lstStyle/>
          <a:p>
            <a:pPr marL="0" indent="0">
              <a:buNone/>
            </a:pPr>
            <a:r>
              <a:rPr lang="en-US" sz="3200" dirty="0">
                <a:solidFill>
                  <a:schemeClr val="tx1"/>
                </a:solidFill>
              </a:rPr>
              <a:t>3- </a:t>
            </a:r>
            <a:r>
              <a:rPr lang="en-US" sz="3200" b="1" dirty="0">
                <a:solidFill>
                  <a:schemeClr val="tx1"/>
                </a:solidFill>
              </a:rPr>
              <a:t>Gastrointestinal signs</a:t>
            </a:r>
          </a:p>
          <a:p>
            <a:r>
              <a:rPr lang="en-US" sz="3200" b="1" dirty="0">
                <a:solidFill>
                  <a:schemeClr val="tx1"/>
                </a:solidFill>
              </a:rPr>
              <a:t>Hematemesis (</a:t>
            </a:r>
            <a:r>
              <a:rPr lang="en-US" sz="3200" dirty="0">
                <a:solidFill>
                  <a:schemeClr val="tx1"/>
                </a:solidFill>
              </a:rPr>
              <a:t>vomiting blood</a:t>
            </a:r>
            <a:r>
              <a:rPr lang="en-US" sz="3200" b="1" dirty="0">
                <a:solidFill>
                  <a:schemeClr val="tx1"/>
                </a:solidFill>
              </a:rPr>
              <a:t>)</a:t>
            </a:r>
          </a:p>
          <a:p>
            <a:r>
              <a:rPr lang="en-US" sz="3200" b="1" dirty="0">
                <a:solidFill>
                  <a:schemeClr val="tx1"/>
                </a:solidFill>
              </a:rPr>
              <a:t>Hematochezia (</a:t>
            </a:r>
            <a:r>
              <a:rPr lang="en-US" sz="3200" dirty="0">
                <a:solidFill>
                  <a:schemeClr val="tx1"/>
                </a:solidFill>
              </a:rPr>
              <a:t>fresh blood per-rectum</a:t>
            </a:r>
            <a:r>
              <a:rPr lang="en-US" sz="3200" b="1" dirty="0">
                <a:solidFill>
                  <a:schemeClr val="tx1"/>
                </a:solidFill>
              </a:rPr>
              <a:t>) </a:t>
            </a:r>
          </a:p>
          <a:p>
            <a:pPr marL="0" indent="0">
              <a:buNone/>
            </a:pPr>
            <a:r>
              <a:rPr lang="en-US" sz="3200" dirty="0">
                <a:solidFill>
                  <a:schemeClr val="tx1"/>
                </a:solidFill>
              </a:rPr>
              <a:t>4-</a:t>
            </a:r>
            <a:r>
              <a:rPr lang="en-US" sz="3200" b="1" dirty="0">
                <a:solidFill>
                  <a:schemeClr val="tx1"/>
                </a:solidFill>
              </a:rPr>
              <a:t> Genitourinary signs </a:t>
            </a:r>
          </a:p>
          <a:p>
            <a:r>
              <a:rPr lang="en-US" sz="3200" b="1" dirty="0">
                <a:solidFill>
                  <a:schemeClr val="tx1"/>
                </a:solidFill>
              </a:rPr>
              <a:t>Hematuria</a:t>
            </a:r>
          </a:p>
          <a:p>
            <a:r>
              <a:rPr lang="en-US" sz="3200" b="1" dirty="0" smtClean="0">
                <a:solidFill>
                  <a:schemeClr val="tx1"/>
                </a:solidFill>
              </a:rPr>
              <a:t>Menorrhagia </a:t>
            </a:r>
            <a:r>
              <a:rPr lang="en-US" sz="3200" b="1" dirty="0">
                <a:solidFill>
                  <a:schemeClr val="tx1"/>
                </a:solidFill>
              </a:rPr>
              <a:t>(</a:t>
            </a:r>
            <a:r>
              <a:rPr lang="en-US" sz="3200" dirty="0">
                <a:solidFill>
                  <a:schemeClr val="tx1"/>
                </a:solidFill>
              </a:rPr>
              <a:t>heavy menstrual bleeding)</a:t>
            </a:r>
            <a:endParaRPr lang="en-US" sz="3200" b="1" dirty="0">
              <a:solidFill>
                <a:schemeClr val="tx1"/>
              </a:solidFill>
            </a:endParaRPr>
          </a:p>
          <a:p>
            <a:r>
              <a:rPr lang="en-US" sz="3200" b="1" dirty="0">
                <a:solidFill>
                  <a:schemeClr val="tx1"/>
                </a:solidFill>
              </a:rPr>
              <a:t>Uterine hemorrhage</a:t>
            </a:r>
          </a:p>
          <a:p>
            <a:pPr marL="0" indent="0">
              <a:buNone/>
            </a:pPr>
            <a:r>
              <a:rPr lang="en-US" sz="3200" dirty="0" smtClean="0">
                <a:solidFill>
                  <a:schemeClr val="tx1"/>
                </a:solidFill>
              </a:rPr>
              <a:t>5- </a:t>
            </a:r>
            <a:r>
              <a:rPr lang="en-US" sz="3200" b="1" dirty="0">
                <a:solidFill>
                  <a:schemeClr val="tx1"/>
                </a:solidFill>
              </a:rPr>
              <a:t>Dermatologic signs </a:t>
            </a:r>
          </a:p>
          <a:p>
            <a:pPr marL="0" indent="0">
              <a:buFontTx/>
              <a:buChar char="-"/>
            </a:pPr>
            <a:r>
              <a:rPr lang="en-US" b="1" dirty="0" smtClean="0">
                <a:solidFill>
                  <a:schemeClr val="tx1"/>
                </a:solidFill>
              </a:rPr>
              <a:t>-Ecchymosis </a:t>
            </a:r>
            <a:r>
              <a:rPr lang="en-US" b="1" dirty="0">
                <a:solidFill>
                  <a:schemeClr val="tx1"/>
                </a:solidFill>
              </a:rPr>
              <a:t>(</a:t>
            </a:r>
            <a:r>
              <a:rPr lang="en-US" dirty="0">
                <a:solidFill>
                  <a:schemeClr val="tx1"/>
                </a:solidFill>
              </a:rPr>
              <a:t> bruises</a:t>
            </a:r>
            <a:r>
              <a:rPr lang="en-US" b="1" dirty="0">
                <a:solidFill>
                  <a:schemeClr val="tx1"/>
                </a:solidFill>
              </a:rPr>
              <a:t>)                                   </a:t>
            </a:r>
          </a:p>
          <a:p>
            <a:pPr marL="0" indent="0">
              <a:buFontTx/>
              <a:buChar char="-"/>
            </a:pPr>
            <a:r>
              <a:rPr lang="en-US" b="1" dirty="0">
                <a:solidFill>
                  <a:schemeClr val="tx1"/>
                </a:solidFill>
              </a:rPr>
              <a:t>-Purpura (</a:t>
            </a:r>
            <a:r>
              <a:rPr lang="en-US" dirty="0">
                <a:solidFill>
                  <a:schemeClr val="tx1"/>
                </a:solidFill>
              </a:rPr>
              <a:t>red or purple discolored spots on the skin that do not blanch on applying pressure</a:t>
            </a:r>
            <a:r>
              <a:rPr lang="en-US" b="1" dirty="0">
                <a:solidFill>
                  <a:schemeClr val="tx1"/>
                </a:solidFill>
              </a:rPr>
              <a:t>)                    </a:t>
            </a:r>
          </a:p>
          <a:p>
            <a:pPr marL="0" indent="0">
              <a:buNone/>
            </a:pPr>
            <a:r>
              <a:rPr lang="en-US" b="1" dirty="0">
                <a:solidFill>
                  <a:schemeClr val="tx1"/>
                </a:solidFill>
              </a:rPr>
              <a:t>- Bleeding from mucosal sites          -Petechiae</a:t>
            </a:r>
          </a:p>
          <a:p>
            <a:endParaRPr lang="en-US" dirty="0">
              <a:solidFill>
                <a:schemeClr val="tx1"/>
              </a:solidFill>
            </a:endParaRPr>
          </a:p>
        </p:txBody>
      </p:sp>
    </p:spTree>
    <p:extLst>
      <p:ext uri="{BB962C8B-B14F-4D97-AF65-F5344CB8AC3E}">
        <p14:creationId xmlns:p14="http://schemas.microsoft.com/office/powerpoint/2010/main" val="253688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3711" t="5683" r="3903" b="7439"/>
          <a:stretch/>
        </p:blipFill>
        <p:spPr>
          <a:xfrm>
            <a:off x="2276063" y="3571431"/>
            <a:ext cx="4234070" cy="2701474"/>
          </a:xfr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206" t="9852" r="7107" b="2108"/>
          <a:stretch/>
        </p:blipFill>
        <p:spPr>
          <a:xfrm>
            <a:off x="6510133" y="693219"/>
            <a:ext cx="4353340" cy="33209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91" y="693219"/>
            <a:ext cx="3525181" cy="2778820"/>
          </a:xfrm>
          <a:prstGeom prst="rect">
            <a:avLst/>
          </a:prstGeom>
        </p:spPr>
      </p:pic>
    </p:spTree>
    <p:extLst>
      <p:ext uri="{BB962C8B-B14F-4D97-AF65-F5344CB8AC3E}">
        <p14:creationId xmlns:p14="http://schemas.microsoft.com/office/powerpoint/2010/main" val="309989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Complication </a:t>
            </a:r>
            <a:endParaRPr lang="ar-JO" dirty="0"/>
          </a:p>
        </p:txBody>
      </p:sp>
    </p:spTree>
    <p:extLst>
      <p:ext uri="{BB962C8B-B14F-4D97-AF65-F5344CB8AC3E}">
        <p14:creationId xmlns:p14="http://schemas.microsoft.com/office/powerpoint/2010/main" val="198493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492" y="755840"/>
            <a:ext cx="10019143" cy="5386341"/>
          </a:xfrm>
        </p:spPr>
        <p:txBody>
          <a:bodyPr>
            <a:normAutofit lnSpcReduction="10000"/>
          </a:bodyPr>
          <a:lstStyle/>
          <a:p>
            <a:pPr algn="l" rtl="0"/>
            <a:r>
              <a:rPr lang="en-US" b="1" dirty="0"/>
              <a:t>DIC can cause complications, especially when it isn’t treated properly. Complications can occur from both the excessive clotting that happens in the early stages of the condition and the absence of clotting factors in the later stages. Complications include:</a:t>
            </a:r>
          </a:p>
          <a:p>
            <a:pPr algn="l" rtl="0"/>
            <a:endParaRPr lang="en-US" b="1" dirty="0"/>
          </a:p>
          <a:p>
            <a:pPr marL="457200" indent="-457200" algn="l" rtl="0">
              <a:buFont typeface="+mj-lt"/>
              <a:buAutoNum type="arabicPeriod"/>
            </a:pPr>
            <a:r>
              <a:rPr lang="en-US" b="1" dirty="0"/>
              <a:t>blood clots that cause a lack of oxygen to limbs and </a:t>
            </a:r>
            <a:r>
              <a:rPr lang="en-US" b="1" dirty="0" smtClean="0"/>
              <a:t>organs thus causing necrosis.</a:t>
            </a:r>
            <a:endParaRPr lang="en-US" b="1" dirty="0"/>
          </a:p>
          <a:p>
            <a:pPr marL="457200" indent="-457200" algn="l" rtl="0">
              <a:buFont typeface="+mj-lt"/>
              <a:buAutoNum type="arabicPeriod"/>
            </a:pPr>
            <a:r>
              <a:rPr lang="en-US" b="1" dirty="0" smtClean="0"/>
              <a:t>Stroke.</a:t>
            </a:r>
            <a:endParaRPr lang="en-US" b="1" dirty="0"/>
          </a:p>
          <a:p>
            <a:pPr marL="457200" indent="-457200" algn="l" rtl="0">
              <a:buFont typeface="+mj-lt"/>
              <a:buAutoNum type="arabicPeriod"/>
            </a:pPr>
            <a:r>
              <a:rPr lang="en-US" b="1" dirty="0"/>
              <a:t>excessive bleeding that may lead to </a:t>
            </a:r>
            <a:r>
              <a:rPr lang="en-US" b="1" dirty="0" smtClean="0"/>
              <a:t>death.</a:t>
            </a:r>
            <a:endParaRPr lang="en-US" b="1" dirty="0"/>
          </a:p>
          <a:p>
            <a:pPr marL="457200" indent="-457200" algn="l" rtl="0">
              <a:buFont typeface="+mj-lt"/>
              <a:buAutoNum type="arabicPeriod"/>
            </a:pPr>
            <a:r>
              <a:rPr lang="en-US" b="1" dirty="0"/>
              <a:t>Acute kidney injury.</a:t>
            </a:r>
          </a:p>
          <a:p>
            <a:pPr marL="457200" indent="-457200" algn="l" rtl="0">
              <a:buFont typeface="+mj-lt"/>
              <a:buAutoNum type="arabicPeriod"/>
            </a:pPr>
            <a:r>
              <a:rPr lang="en-US" b="1" dirty="0"/>
              <a:t>Change in mental status due to if either thrombi or hemorrhage to areas of the brain </a:t>
            </a:r>
            <a:r>
              <a:rPr lang="en-US" b="1" dirty="0" smtClean="0"/>
              <a:t>arise.</a:t>
            </a:r>
          </a:p>
          <a:p>
            <a:pPr marL="457200" indent="-457200" algn="l" rtl="0">
              <a:buFont typeface="+mj-lt"/>
              <a:buAutoNum type="arabicPeriod"/>
            </a:pPr>
            <a:endParaRPr lang="en-US" b="1" dirty="0" smtClean="0"/>
          </a:p>
        </p:txBody>
      </p:sp>
    </p:spTree>
    <p:extLst>
      <p:ext uri="{BB962C8B-B14F-4D97-AF65-F5344CB8AC3E}">
        <p14:creationId xmlns:p14="http://schemas.microsoft.com/office/powerpoint/2010/main" val="766283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7546" y="875914"/>
            <a:ext cx="9601196" cy="3318936"/>
          </a:xfrm>
        </p:spPr>
        <p:txBody>
          <a:bodyPr/>
          <a:lstStyle/>
          <a:p>
            <a:pPr marL="0" lvl="0" indent="0" algn="l" rtl="0">
              <a:buClr>
                <a:srgbClr val="83992A"/>
              </a:buClr>
              <a:buNone/>
            </a:pPr>
            <a:r>
              <a:rPr lang="en-US" b="1" dirty="0" smtClean="0">
                <a:solidFill>
                  <a:prstClr val="black">
                    <a:lumMod val="85000"/>
                    <a:lumOff val="15000"/>
                  </a:prstClr>
                </a:solidFill>
                <a:effectLst>
                  <a:outerShdw blurRad="38100" dist="38100" dir="2700000" algn="tl">
                    <a:srgbClr val="000000">
                      <a:alpha val="43137"/>
                    </a:srgbClr>
                  </a:outerShdw>
                </a:effectLst>
              </a:rPr>
              <a:t>7. Respiratory dysfunction leading to dyspnea and hemoptysis. </a:t>
            </a:r>
            <a:endParaRPr lang="en-US" b="1" dirty="0">
              <a:solidFill>
                <a:prstClr val="black">
                  <a:lumMod val="85000"/>
                  <a:lumOff val="15000"/>
                </a:prstClr>
              </a:solidFill>
              <a:effectLst>
                <a:outerShdw blurRad="38100" dist="38100" dir="2700000" algn="tl">
                  <a:srgbClr val="000000">
                    <a:alpha val="43137"/>
                  </a:srgbClr>
                </a:outerShdw>
              </a:effectLst>
            </a:endParaRPr>
          </a:p>
          <a:p>
            <a:pPr marL="0" lvl="0" indent="0" algn="l" rtl="0">
              <a:buClr>
                <a:srgbClr val="83992A"/>
              </a:buClr>
              <a:buNone/>
            </a:pPr>
            <a:r>
              <a:rPr lang="en-US" b="1" dirty="0" smtClean="0">
                <a:solidFill>
                  <a:prstClr val="black">
                    <a:lumMod val="85000"/>
                    <a:lumOff val="15000"/>
                  </a:prstClr>
                </a:solidFill>
                <a:effectLst>
                  <a:outerShdw blurRad="38100" dist="38100" dir="2700000" algn="tl">
                    <a:srgbClr val="000000">
                      <a:alpha val="43137"/>
                    </a:srgbClr>
                  </a:outerShdw>
                </a:effectLst>
              </a:rPr>
              <a:t>8. Hepatic </a:t>
            </a:r>
            <a:r>
              <a:rPr lang="en-US" b="1" dirty="0">
                <a:solidFill>
                  <a:prstClr val="black">
                    <a:lumMod val="85000"/>
                    <a:lumOff val="15000"/>
                  </a:prstClr>
                </a:solidFill>
                <a:effectLst>
                  <a:outerShdw blurRad="38100" dist="38100" dir="2700000" algn="tl">
                    <a:srgbClr val="000000">
                      <a:alpha val="43137"/>
                    </a:srgbClr>
                  </a:outerShdw>
                </a:effectLst>
              </a:rPr>
              <a:t>dysfunction.</a:t>
            </a:r>
          </a:p>
          <a:p>
            <a:pPr marL="0" lvl="0" indent="0" algn="l" rtl="0">
              <a:buClr>
                <a:srgbClr val="83992A"/>
              </a:buClr>
              <a:buNone/>
            </a:pPr>
            <a:r>
              <a:rPr lang="en-US" b="1" dirty="0" smtClean="0">
                <a:solidFill>
                  <a:prstClr val="black">
                    <a:lumMod val="85000"/>
                    <a:lumOff val="15000"/>
                  </a:prstClr>
                </a:solidFill>
                <a:effectLst>
                  <a:outerShdw blurRad="38100" dist="38100" dir="2700000" algn="tl">
                    <a:srgbClr val="000000">
                      <a:alpha val="43137"/>
                    </a:srgbClr>
                  </a:outerShdw>
                </a:effectLst>
              </a:rPr>
              <a:t>9. Cardiac </a:t>
            </a:r>
            <a:r>
              <a:rPr lang="en-US" b="1" dirty="0">
                <a:solidFill>
                  <a:prstClr val="black">
                    <a:lumMod val="85000"/>
                    <a:lumOff val="15000"/>
                  </a:prstClr>
                </a:solidFill>
                <a:effectLst>
                  <a:outerShdw blurRad="38100" dist="38100" dir="2700000" algn="tl">
                    <a:srgbClr val="000000">
                      <a:alpha val="43137"/>
                    </a:srgbClr>
                  </a:outerShdw>
                </a:effectLst>
              </a:rPr>
              <a:t>tamponade.</a:t>
            </a:r>
          </a:p>
          <a:p>
            <a:pPr marL="0" lvl="0" indent="0" algn="l" rtl="0">
              <a:buClr>
                <a:srgbClr val="83992A"/>
              </a:buClr>
              <a:buNone/>
            </a:pPr>
            <a:r>
              <a:rPr lang="en-US" b="1" dirty="0" smtClean="0">
                <a:solidFill>
                  <a:prstClr val="black">
                    <a:lumMod val="85000"/>
                    <a:lumOff val="15000"/>
                  </a:prstClr>
                </a:solidFill>
                <a:effectLst>
                  <a:outerShdw blurRad="38100" dist="38100" dir="2700000" algn="tl">
                    <a:srgbClr val="000000">
                      <a:alpha val="43137"/>
                    </a:srgbClr>
                  </a:outerShdw>
                </a:effectLst>
              </a:rPr>
              <a:t>10. </a:t>
            </a:r>
            <a:r>
              <a:rPr lang="en-US" b="1" dirty="0" err="1" smtClean="0">
                <a:solidFill>
                  <a:prstClr val="black">
                    <a:lumMod val="85000"/>
                    <a:lumOff val="15000"/>
                  </a:prstClr>
                </a:solidFill>
                <a:effectLst>
                  <a:outerShdw blurRad="38100" dist="38100" dir="2700000" algn="tl">
                    <a:srgbClr val="000000">
                      <a:alpha val="43137"/>
                    </a:srgbClr>
                  </a:outerShdw>
                </a:effectLst>
              </a:rPr>
              <a:t>Hemothorax</a:t>
            </a:r>
            <a:r>
              <a:rPr lang="en-US" b="1" dirty="0">
                <a:solidFill>
                  <a:prstClr val="black">
                    <a:lumMod val="85000"/>
                    <a:lumOff val="15000"/>
                  </a:prstClr>
                </a:solidFill>
                <a:effectLst>
                  <a:outerShdw blurRad="38100" dist="38100" dir="2700000" algn="tl">
                    <a:srgbClr val="000000">
                      <a:alpha val="43137"/>
                    </a:srgbClr>
                  </a:outerShdw>
                </a:effectLst>
              </a:rPr>
              <a:t>.</a:t>
            </a:r>
          </a:p>
          <a:p>
            <a:pPr marL="0" lvl="0" indent="0" algn="l" rtl="0">
              <a:buClr>
                <a:srgbClr val="83992A"/>
              </a:buClr>
              <a:buNone/>
            </a:pPr>
            <a:r>
              <a:rPr lang="en-US" b="1" dirty="0" smtClean="0">
                <a:solidFill>
                  <a:prstClr val="black">
                    <a:lumMod val="85000"/>
                    <a:lumOff val="15000"/>
                  </a:prstClr>
                </a:solidFill>
                <a:effectLst>
                  <a:outerShdw blurRad="38100" dist="38100" dir="2700000" algn="tl">
                    <a:srgbClr val="000000">
                      <a:alpha val="43137"/>
                    </a:srgbClr>
                  </a:outerShdw>
                </a:effectLst>
              </a:rPr>
              <a:t>11. Intracerebral hematoma.</a:t>
            </a:r>
            <a:endParaRPr lang="ar-JO" b="1" dirty="0">
              <a:solidFill>
                <a:prstClr val="black">
                  <a:lumMod val="85000"/>
                  <a:lumOff val="15000"/>
                </a:prstClr>
              </a:solidFill>
              <a:effectLst>
                <a:outerShdw blurRad="38100" dist="38100" dir="2700000" algn="tl">
                  <a:srgbClr val="000000">
                    <a:alpha val="43137"/>
                  </a:srgbClr>
                </a:outerShdw>
              </a:effectLst>
            </a:endParaRPr>
          </a:p>
          <a:p>
            <a:endParaRPr lang="ar-JO" dirty="0"/>
          </a:p>
        </p:txBody>
      </p:sp>
    </p:spTree>
    <p:extLst>
      <p:ext uri="{BB962C8B-B14F-4D97-AF65-F5344CB8AC3E}">
        <p14:creationId xmlns:p14="http://schemas.microsoft.com/office/powerpoint/2010/main" val="36155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History </a:t>
            </a:r>
            <a:endParaRPr lang="ar-JO" dirty="0"/>
          </a:p>
        </p:txBody>
      </p:sp>
    </p:spTree>
    <p:extLst>
      <p:ext uri="{BB962C8B-B14F-4D97-AF65-F5344CB8AC3E}">
        <p14:creationId xmlns:p14="http://schemas.microsoft.com/office/powerpoint/2010/main" val="3172957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929" y="681950"/>
            <a:ext cx="10730344" cy="5423286"/>
          </a:xfrm>
        </p:spPr>
        <p:txBody>
          <a:bodyPr>
            <a:normAutofit lnSpcReduction="10000"/>
          </a:bodyPr>
          <a:lstStyle/>
          <a:p>
            <a:pPr algn="l" rtl="0"/>
            <a:r>
              <a:rPr lang="en-US" dirty="0">
                <a:solidFill>
                  <a:srgbClr val="000000"/>
                </a:solidFill>
                <a:latin typeface="Times New Roman" panose="02020603050405020304" pitchFamily="18" charset="0"/>
              </a:rPr>
              <a:t>a recent history of severe infections or trauma as well as hepatic failure, obstetric </a:t>
            </a:r>
            <a:endParaRPr lang="en-US" dirty="0" smtClean="0">
              <a:solidFill>
                <a:srgbClr val="000000"/>
              </a:solidFill>
              <a:latin typeface="Times New Roman" panose="02020603050405020304" pitchFamily="18" charset="0"/>
            </a:endParaRPr>
          </a:p>
          <a:p>
            <a:pPr marL="0" indent="0" algn="l" rtl="0">
              <a:buNone/>
            </a:pPr>
            <a:r>
              <a:rPr lang="en-US" dirty="0" smtClean="0">
                <a:solidFill>
                  <a:srgbClr val="000000"/>
                </a:solidFill>
                <a:latin typeface="Times New Roman" panose="02020603050405020304" pitchFamily="18" charset="0"/>
              </a:rPr>
              <a:t>complications</a:t>
            </a:r>
            <a:r>
              <a:rPr lang="en-US" dirty="0">
                <a:solidFill>
                  <a:srgbClr val="000000"/>
                </a:solidFill>
                <a:latin typeface="Times New Roman" panose="02020603050405020304" pitchFamily="18" charset="0"/>
              </a:rPr>
              <a:t>, and </a:t>
            </a:r>
            <a:r>
              <a:rPr lang="en-US" dirty="0" smtClean="0">
                <a:solidFill>
                  <a:srgbClr val="000000"/>
                </a:solidFill>
                <a:latin typeface="Times New Roman" panose="02020603050405020304" pitchFamily="18" charset="0"/>
              </a:rPr>
              <a:t>malignancy.</a:t>
            </a:r>
          </a:p>
          <a:p>
            <a:pPr algn="l" rtl="0"/>
            <a:r>
              <a:rPr lang="en-US" dirty="0">
                <a:solidFill>
                  <a:srgbClr val="000000"/>
                </a:solidFill>
                <a:latin typeface="Times New Roman" panose="02020603050405020304" pitchFamily="18" charset="0"/>
              </a:rPr>
              <a:t>A remote history of deep vein or arterial thromboses may also be suggestive of </a:t>
            </a:r>
            <a:r>
              <a:rPr lang="en-US" dirty="0" smtClean="0">
                <a:solidFill>
                  <a:srgbClr val="000000"/>
                </a:solidFill>
                <a:latin typeface="Times New Roman" panose="02020603050405020304" pitchFamily="18" charset="0"/>
              </a:rPr>
              <a:t>DIC.</a:t>
            </a:r>
          </a:p>
          <a:p>
            <a:pPr algn="l" rtl="0"/>
            <a:r>
              <a:rPr lang="en-US" dirty="0">
                <a:solidFill>
                  <a:srgbClr val="000000"/>
                </a:solidFill>
                <a:latin typeface="Times New Roman" panose="02020603050405020304" pitchFamily="18" charset="0"/>
              </a:rPr>
              <a:t> experience bleeding from multiple sites including gingiva, areas of trauma or surgery, the vagina, the rectum, or through devices such as urinary </a:t>
            </a:r>
            <a:r>
              <a:rPr lang="en-US" dirty="0" smtClean="0">
                <a:solidFill>
                  <a:srgbClr val="000000"/>
                </a:solidFill>
                <a:latin typeface="Times New Roman" panose="02020603050405020304" pitchFamily="18" charset="0"/>
              </a:rPr>
              <a:t>catheters.</a:t>
            </a:r>
          </a:p>
          <a:p>
            <a:pPr algn="l" rtl="0"/>
            <a:endParaRPr lang="en-US" dirty="0">
              <a:solidFill>
                <a:srgbClr val="000000"/>
              </a:solidFill>
              <a:latin typeface="Times New Roman" panose="02020603050405020304" pitchFamily="18" charset="0"/>
            </a:endParaRPr>
          </a:p>
          <a:p>
            <a:pPr algn="l" rtl="0"/>
            <a:r>
              <a:rPr lang="en-US" dirty="0">
                <a:solidFill>
                  <a:srgbClr val="000000"/>
                </a:solidFill>
                <a:latin typeface="Times New Roman" panose="02020603050405020304" pitchFamily="18" charset="0"/>
              </a:rPr>
              <a:t> Symptoms </a:t>
            </a:r>
            <a:r>
              <a:rPr lang="en-US" dirty="0" smtClean="0">
                <a:solidFill>
                  <a:srgbClr val="000000"/>
                </a:solidFill>
                <a:latin typeface="Times New Roman" panose="02020603050405020304" pitchFamily="18" charset="0"/>
              </a:rPr>
              <a:t>of </a:t>
            </a:r>
            <a:r>
              <a:rPr lang="en-US" dirty="0">
                <a:solidFill>
                  <a:srgbClr val="000000"/>
                </a:solidFill>
                <a:latin typeface="Times New Roman" panose="02020603050405020304" pitchFamily="18" charset="0"/>
              </a:rPr>
              <a:t>hematuria, oliguria, and anuria may be seen if concomitant renal failure from DIC results</a:t>
            </a:r>
            <a:r>
              <a:rPr lang="en-US" dirty="0" smtClean="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ndParaRPr>
          </a:p>
          <a:p>
            <a:pPr algn="l" rtl="0"/>
            <a:r>
              <a:rPr lang="en-US" dirty="0">
                <a:solidFill>
                  <a:srgbClr val="000000"/>
                </a:solidFill>
                <a:latin typeface="Times New Roman" panose="02020603050405020304" pitchFamily="18" charset="0"/>
              </a:rPr>
              <a:t> dyspnea and hemoptysis if pulmonary hemorrhage or pulmonary embolism is </a:t>
            </a:r>
            <a:r>
              <a:rPr lang="en-US" dirty="0" smtClean="0">
                <a:solidFill>
                  <a:srgbClr val="000000"/>
                </a:solidFill>
                <a:latin typeface="Times New Roman" panose="02020603050405020304" pitchFamily="18" charset="0"/>
              </a:rPr>
              <a:t>occurring. </a:t>
            </a:r>
          </a:p>
          <a:p>
            <a:pPr algn="l" rtl="0"/>
            <a:r>
              <a:rPr lang="en-US" dirty="0">
                <a:solidFill>
                  <a:srgbClr val="000000"/>
                </a:solidFill>
                <a:latin typeface="Times New Roman" panose="02020603050405020304" pitchFamily="18" charset="0"/>
              </a:rPr>
              <a:t>A patient could also experience chest pain if arterial occlusion of a coronary artery develops</a:t>
            </a:r>
          </a:p>
        </p:txBody>
      </p:sp>
    </p:spTree>
    <p:extLst>
      <p:ext uri="{BB962C8B-B14F-4D97-AF65-F5344CB8AC3E}">
        <p14:creationId xmlns:p14="http://schemas.microsoft.com/office/powerpoint/2010/main" val="241656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Introduction</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Definition: systemic </a:t>
            </a:r>
            <a:r>
              <a:rPr lang="en-US" b="1" dirty="0"/>
              <a:t>activation of blood coagulation, which results in generation and deposition of fibrin, leading to microvascular thrombi in various organs and contributing to multiple organ dysfunction syndrome (MODS</a:t>
            </a:r>
            <a:r>
              <a:rPr lang="en-US" b="1" dirty="0" smtClean="0"/>
              <a:t>).</a:t>
            </a:r>
          </a:p>
          <a:p>
            <a:r>
              <a:rPr lang="en-US" b="1" dirty="0" smtClean="0"/>
              <a:t> </a:t>
            </a:r>
            <a:r>
              <a:rPr lang="en-US" b="1" dirty="0"/>
              <a:t>Consumption and subsequent exhaustion of coagulation proteins and platelets (from ongoing activation of coagulation) may induce severe bleeding, though </a:t>
            </a:r>
            <a:r>
              <a:rPr lang="en-US" b="1" dirty="0" smtClean="0"/>
              <a:t>micro clot </a:t>
            </a:r>
            <a:r>
              <a:rPr lang="en-US" b="1" dirty="0"/>
              <a:t>formation may occur in the absence of severe clotting factor depletion and bleeding.</a:t>
            </a:r>
          </a:p>
        </p:txBody>
      </p:sp>
    </p:spTree>
    <p:extLst>
      <p:ext uri="{BB962C8B-B14F-4D97-AF65-F5344CB8AC3E}">
        <p14:creationId xmlns:p14="http://schemas.microsoft.com/office/powerpoint/2010/main" val="196038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Examination </a:t>
            </a:r>
            <a:endParaRPr lang="ar-JO" dirty="0"/>
          </a:p>
        </p:txBody>
      </p:sp>
      <p:sp>
        <p:nvSpPr>
          <p:cNvPr id="5" name="Subtitle 4"/>
          <p:cNvSpPr>
            <a:spLocks noGrp="1"/>
          </p:cNvSpPr>
          <p:nvPr>
            <p:ph type="subTitle" idx="1"/>
          </p:nvPr>
        </p:nvSpPr>
        <p:spPr/>
        <p:txBody>
          <a:bodyPr/>
          <a:lstStyle/>
          <a:p>
            <a:endParaRPr lang="ar-JO"/>
          </a:p>
        </p:txBody>
      </p:sp>
    </p:spTree>
    <p:extLst>
      <p:ext uri="{BB962C8B-B14F-4D97-AF65-F5344CB8AC3E}">
        <p14:creationId xmlns:p14="http://schemas.microsoft.com/office/powerpoint/2010/main" val="15564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65018"/>
            <a:ext cx="10185397" cy="5210850"/>
          </a:xfrm>
        </p:spPr>
        <p:txBody>
          <a:bodyPr>
            <a:normAutofit lnSpcReduction="10000"/>
          </a:bodyPr>
          <a:lstStyle/>
          <a:p>
            <a:pPr algn="l" rtl="0"/>
            <a:r>
              <a:rPr lang="en-US" dirty="0" smtClean="0">
                <a:solidFill>
                  <a:srgbClr val="000000"/>
                </a:solidFill>
                <a:latin typeface="Times New Roman" panose="02020603050405020304" pitchFamily="18" charset="0"/>
              </a:rPr>
              <a:t>obvious bleeding, or frank hemorrhage in various areas of the body may be noted by inspection.</a:t>
            </a:r>
          </a:p>
          <a:p>
            <a:pPr algn="l" rtl="0"/>
            <a:endParaRPr lang="en-US" dirty="0" smtClean="0">
              <a:solidFill>
                <a:srgbClr val="000000"/>
              </a:solidFill>
              <a:latin typeface="Times New Roman" panose="02020603050405020304" pitchFamily="18" charset="0"/>
            </a:endParaRPr>
          </a:p>
          <a:p>
            <a:pPr algn="l" rtl="0"/>
            <a:r>
              <a:rPr lang="en-US" dirty="0" smtClean="0">
                <a:solidFill>
                  <a:srgbClr val="000000"/>
                </a:solidFill>
                <a:latin typeface="Times New Roman" panose="02020603050405020304" pitchFamily="18" charset="0"/>
              </a:rPr>
              <a:t>Skin lesions including ecchymosis, hematomas.</a:t>
            </a:r>
          </a:p>
          <a:p>
            <a:pPr algn="l" rtl="0"/>
            <a:endParaRPr lang="en-US" dirty="0" smtClean="0">
              <a:solidFill>
                <a:srgbClr val="000000"/>
              </a:solidFill>
              <a:latin typeface="Times New Roman" panose="02020603050405020304" pitchFamily="18" charset="0"/>
            </a:endParaRPr>
          </a:p>
          <a:p>
            <a:pPr algn="l" rtl="0"/>
            <a:r>
              <a:rPr lang="en-US" dirty="0">
                <a:solidFill>
                  <a:srgbClr val="000000"/>
                </a:solidFill>
                <a:latin typeface="Times New Roman" panose="02020603050405020304" pitchFamily="18" charset="0"/>
              </a:rPr>
              <a:t> jaundice from liver </a:t>
            </a:r>
            <a:r>
              <a:rPr lang="en-US" dirty="0" smtClean="0">
                <a:solidFill>
                  <a:srgbClr val="000000"/>
                </a:solidFill>
                <a:latin typeface="Times New Roman" panose="02020603050405020304" pitchFamily="18" charset="0"/>
              </a:rPr>
              <a:t>failure.</a:t>
            </a:r>
          </a:p>
          <a:p>
            <a:pPr algn="l" rtl="0"/>
            <a:endParaRPr lang="en-US" dirty="0">
              <a:solidFill>
                <a:srgbClr val="000000"/>
              </a:solidFill>
              <a:latin typeface="Times New Roman" panose="02020603050405020304" pitchFamily="18" charset="0"/>
            </a:endParaRPr>
          </a:p>
          <a:p>
            <a:pPr algn="l" rtl="0"/>
            <a:r>
              <a:rPr lang="en-US" dirty="0">
                <a:solidFill>
                  <a:srgbClr val="000000"/>
                </a:solidFill>
                <a:latin typeface="Times New Roman" panose="02020603050405020304" pitchFamily="18" charset="0"/>
              </a:rPr>
              <a:t>necrosis, and gangrene may also </a:t>
            </a:r>
            <a:r>
              <a:rPr lang="en-US" dirty="0" smtClean="0">
                <a:solidFill>
                  <a:srgbClr val="000000"/>
                </a:solidFill>
                <a:latin typeface="Times New Roman" panose="02020603050405020304" pitchFamily="18" charset="0"/>
              </a:rPr>
              <a:t>arise.</a:t>
            </a:r>
          </a:p>
          <a:p>
            <a:pPr algn="l" rtl="0"/>
            <a:endParaRPr lang="en-US" dirty="0">
              <a:solidFill>
                <a:srgbClr val="000000"/>
              </a:solidFill>
              <a:latin typeface="Times New Roman" panose="02020603050405020304" pitchFamily="18" charset="0"/>
            </a:endParaRPr>
          </a:p>
          <a:p>
            <a:pPr algn="l" rtl="0"/>
            <a:r>
              <a:rPr lang="en-US" dirty="0">
                <a:solidFill>
                  <a:srgbClr val="000000"/>
                </a:solidFill>
                <a:latin typeface="Times New Roman" panose="02020603050405020304" pitchFamily="18" charset="0"/>
              </a:rPr>
              <a:t>Excessive coagulation may lead to widespread purpura, </a:t>
            </a:r>
            <a:r>
              <a:rPr lang="en-US" dirty="0" err="1">
                <a:solidFill>
                  <a:srgbClr val="000000"/>
                </a:solidFill>
                <a:latin typeface="Times New Roman" panose="02020603050405020304" pitchFamily="18" charset="0"/>
              </a:rPr>
              <a:t>petechiae</a:t>
            </a:r>
            <a:r>
              <a:rPr lang="en-US" dirty="0">
                <a:solidFill>
                  <a:srgbClr val="000000"/>
                </a:solidFill>
                <a:latin typeface="Times New Roman" panose="02020603050405020304" pitchFamily="18" charset="0"/>
              </a:rPr>
              <a:t>, and </a:t>
            </a:r>
            <a:r>
              <a:rPr lang="en-US" dirty="0" smtClean="0">
                <a:solidFill>
                  <a:srgbClr val="000000"/>
                </a:solidFill>
                <a:latin typeface="Times New Roman" panose="02020603050405020304" pitchFamily="18" charset="0"/>
              </a:rPr>
              <a:t>cyanosis.</a:t>
            </a:r>
            <a:endParaRPr lang="ar-JO" dirty="0"/>
          </a:p>
        </p:txBody>
      </p:sp>
    </p:spTree>
    <p:extLst>
      <p:ext uri="{BB962C8B-B14F-4D97-AF65-F5344CB8AC3E}">
        <p14:creationId xmlns:p14="http://schemas.microsoft.com/office/powerpoint/2010/main" val="3704588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680" y="2018144"/>
            <a:ext cx="5486640" cy="4109684"/>
          </a:xfrm>
        </p:spPr>
      </p:pic>
    </p:spTree>
    <p:extLst>
      <p:ext uri="{BB962C8B-B14F-4D97-AF65-F5344CB8AC3E}">
        <p14:creationId xmlns:p14="http://schemas.microsoft.com/office/powerpoint/2010/main" val="124232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ECCYHMOSIS  </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157099" y="1192537"/>
            <a:ext cx="3189364" cy="5800437"/>
          </a:xfrm>
        </p:spPr>
      </p:pic>
    </p:spTree>
    <p:extLst>
      <p:ext uri="{BB962C8B-B14F-4D97-AF65-F5344CB8AC3E}">
        <p14:creationId xmlns:p14="http://schemas.microsoft.com/office/powerpoint/2010/main" val="95141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75" y="668096"/>
            <a:ext cx="9601196" cy="1303867"/>
          </a:xfrm>
        </p:spPr>
        <p:txBody>
          <a:bodyPr/>
          <a:lstStyle/>
          <a:p>
            <a:r>
              <a:rPr lang="en-US" dirty="0" smtClean="0"/>
              <a:t>PURPURA AND PETECHIAE </a:t>
            </a:r>
            <a:endParaRPr lang="ar-JO"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8539" y="2669309"/>
            <a:ext cx="5176624" cy="30387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29" y="2310384"/>
            <a:ext cx="5239036" cy="3924161"/>
          </a:xfrm>
          <a:prstGeom prst="rect">
            <a:avLst/>
          </a:prstGeom>
        </p:spPr>
      </p:pic>
    </p:spTree>
    <p:extLst>
      <p:ext uri="{BB962C8B-B14F-4D97-AF65-F5344CB8AC3E}">
        <p14:creationId xmlns:p14="http://schemas.microsoft.com/office/powerpoint/2010/main" val="1612714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NECROSIS AND GANGRENE </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7279" y="2285999"/>
            <a:ext cx="5746865" cy="3829747"/>
          </a:xfrm>
        </p:spPr>
      </p:pic>
    </p:spTree>
    <p:extLst>
      <p:ext uri="{BB962C8B-B14F-4D97-AF65-F5344CB8AC3E}">
        <p14:creationId xmlns:p14="http://schemas.microsoft.com/office/powerpoint/2010/main" val="4250248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Investigation </a:t>
            </a:r>
            <a:endParaRPr lang="ar-JO" dirty="0"/>
          </a:p>
        </p:txBody>
      </p:sp>
      <p:sp>
        <p:nvSpPr>
          <p:cNvPr id="5" name="Subtitle 4"/>
          <p:cNvSpPr>
            <a:spLocks noGrp="1"/>
          </p:cNvSpPr>
          <p:nvPr>
            <p:ph type="subTitle" idx="1"/>
          </p:nvPr>
        </p:nvSpPr>
        <p:spPr/>
        <p:txBody>
          <a:bodyPr/>
          <a:lstStyle/>
          <a:p>
            <a:endParaRPr lang="ar-JO"/>
          </a:p>
        </p:txBody>
      </p:sp>
    </p:spTree>
    <p:extLst>
      <p:ext uri="{BB962C8B-B14F-4D97-AF65-F5344CB8AC3E}">
        <p14:creationId xmlns:p14="http://schemas.microsoft.com/office/powerpoint/2010/main" val="3514107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964" y="701964"/>
            <a:ext cx="10194633" cy="5173904"/>
          </a:xfrm>
        </p:spPr>
        <p:txBody>
          <a:bodyPr/>
          <a:lstStyle/>
          <a:p>
            <a:pPr algn="l" rtl="0"/>
            <a:r>
              <a:rPr lang="en-US" dirty="0">
                <a:solidFill>
                  <a:srgbClr val="000000"/>
                </a:solidFill>
                <a:latin typeface="Times New Roman" panose="02020603050405020304" pitchFamily="18" charset="0"/>
              </a:rPr>
              <a:t>No single history, physical exam, or laboratory component can lead to a diagnosis of or rule out DIC; therefore, a combination of both </a:t>
            </a:r>
            <a:r>
              <a:rPr lang="en-US" b="1" i="1" u="sng" dirty="0">
                <a:solidFill>
                  <a:srgbClr val="FF0000"/>
                </a:solidFill>
                <a:effectLst>
                  <a:outerShdw blurRad="38100" dist="38100" dir="2700000" algn="tl">
                    <a:srgbClr val="000000">
                      <a:alpha val="43137"/>
                    </a:srgbClr>
                  </a:outerShdw>
                </a:effectLst>
                <a:latin typeface="Times New Roman" panose="02020603050405020304" pitchFamily="18" charset="0"/>
              </a:rPr>
              <a:t>subjective, objective, and laboratory findings</a:t>
            </a:r>
            <a:r>
              <a:rPr lang="en-US" dirty="0">
                <a:solidFill>
                  <a:srgbClr val="000000"/>
                </a:solidFill>
                <a:latin typeface="Times New Roman" panose="02020603050405020304" pitchFamily="18" charset="0"/>
              </a:rPr>
              <a:t> should be utilized to make a diagnosis of </a:t>
            </a:r>
            <a:r>
              <a:rPr lang="en-US" dirty="0" smtClean="0">
                <a:solidFill>
                  <a:srgbClr val="000000"/>
                </a:solidFill>
                <a:latin typeface="Times New Roman" panose="02020603050405020304" pitchFamily="18" charset="0"/>
              </a:rPr>
              <a:t>DIC.</a:t>
            </a:r>
          </a:p>
          <a:p>
            <a:pPr algn="l" rtl="0"/>
            <a:endParaRPr lang="en-US" dirty="0">
              <a:solidFill>
                <a:srgbClr val="000000"/>
              </a:solidFill>
              <a:latin typeface="Times New Roman" panose="02020603050405020304" pitchFamily="18" charset="0"/>
            </a:endParaRPr>
          </a:p>
          <a:p>
            <a:pPr algn="l" rtl="0"/>
            <a:r>
              <a:rPr lang="en-US" dirty="0"/>
              <a:t> A specific scoring system to assess for the presence of DIC was established in 2007. This score </a:t>
            </a:r>
            <a:r>
              <a:rPr lang="en-US" b="1" dirty="0">
                <a:solidFill>
                  <a:srgbClr val="FF0000"/>
                </a:solidFill>
                <a:effectLst>
                  <a:outerShdw blurRad="38100" dist="38100" dir="2700000" algn="tl">
                    <a:srgbClr val="000000">
                      <a:alpha val="43137"/>
                    </a:srgbClr>
                  </a:outerShdw>
                </a:effectLst>
              </a:rPr>
              <a:t>includes platelet count, fibrin markers such as D-dimer</a:t>
            </a:r>
            <a:r>
              <a:rPr lang="en-US" dirty="0"/>
              <a:t>, </a:t>
            </a:r>
            <a:r>
              <a:rPr lang="en-US" b="1" dirty="0">
                <a:solidFill>
                  <a:srgbClr val="FF0000"/>
                </a:solidFill>
                <a:effectLst>
                  <a:outerShdw blurRad="38100" dist="38100" dir="2700000" algn="tl">
                    <a:srgbClr val="000000">
                      <a:alpha val="43137"/>
                    </a:srgbClr>
                  </a:outerShdw>
                </a:effectLst>
              </a:rPr>
              <a:t>prolonged PT, and fibrinogen level </a:t>
            </a:r>
            <a:r>
              <a:rPr lang="en-US" dirty="0"/>
              <a:t>with a </a:t>
            </a:r>
            <a:r>
              <a:rPr lang="en-US" sz="2800" b="1" dirty="0">
                <a:solidFill>
                  <a:srgbClr val="FF0000"/>
                </a:solidFill>
                <a:effectLst>
                  <a:outerShdw blurRad="38100" dist="38100" dir="2700000" algn="tl">
                    <a:srgbClr val="000000">
                      <a:alpha val="43137"/>
                    </a:srgbClr>
                  </a:outerShdw>
                </a:effectLst>
              </a:rPr>
              <a:t>score over five</a:t>
            </a:r>
            <a:r>
              <a:rPr lang="en-US" dirty="0"/>
              <a:t> indicating a high likelihood for overt </a:t>
            </a:r>
            <a:r>
              <a:rPr lang="en-US" dirty="0" smtClean="0"/>
              <a:t>DIC. </a:t>
            </a:r>
            <a:endParaRPr lang="ar-JO" dirty="0"/>
          </a:p>
        </p:txBody>
      </p:sp>
    </p:spTree>
    <p:extLst>
      <p:ext uri="{BB962C8B-B14F-4D97-AF65-F5344CB8AC3E}">
        <p14:creationId xmlns:p14="http://schemas.microsoft.com/office/powerpoint/2010/main" val="1624099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818" y="523521"/>
            <a:ext cx="9144000" cy="5752848"/>
          </a:xfrm>
          <a:prstGeom prst="rect">
            <a:avLst/>
          </a:prstGeom>
        </p:spPr>
      </p:pic>
    </p:spTree>
    <p:extLst>
      <p:ext uri="{BB962C8B-B14F-4D97-AF65-F5344CB8AC3E}">
        <p14:creationId xmlns:p14="http://schemas.microsoft.com/office/powerpoint/2010/main" val="789152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Treatment </a:t>
            </a:r>
            <a:endParaRPr lang="ar-JO" dirty="0"/>
          </a:p>
        </p:txBody>
      </p:sp>
    </p:spTree>
    <p:extLst>
      <p:ext uri="{BB962C8B-B14F-4D97-AF65-F5344CB8AC3E}">
        <p14:creationId xmlns:p14="http://schemas.microsoft.com/office/powerpoint/2010/main" val="355640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192" y="1538725"/>
            <a:ext cx="10394707" cy="4849652"/>
          </a:xfrm>
        </p:spPr>
        <p:txBody>
          <a:bodyPr/>
          <a:lstStyle/>
          <a:p>
            <a:r>
              <a:rPr lang="en-US" dirty="0"/>
              <a:t>DIC is not a kind of independent disease, </a:t>
            </a:r>
            <a:r>
              <a:rPr lang="en-US" dirty="0" smtClean="0"/>
              <a:t>but a middle process </a:t>
            </a:r>
            <a:r>
              <a:rPr lang="en-US" dirty="0"/>
              <a:t>or complication of some diseases</a:t>
            </a:r>
            <a:r>
              <a:rPr lang="en-US" dirty="0" smtClean="0"/>
              <a:t>.</a:t>
            </a:r>
          </a:p>
          <a:p>
            <a:r>
              <a:rPr lang="en-US" dirty="0" smtClean="0"/>
              <a:t> </a:t>
            </a:r>
            <a:r>
              <a:rPr lang="en-US" dirty="0"/>
              <a:t>It is essentially an imbalance between the coagulation process and anticoagulation process. It is a syndrome characterized by massive activation and consumption of coagulation proteins, fibrinolytic proteins and platelets</a:t>
            </a:r>
            <a:r>
              <a:rPr lang="en-US" dirty="0" smtClean="0"/>
              <a:t>.</a:t>
            </a:r>
          </a:p>
          <a:p>
            <a:r>
              <a:rPr lang="en-US" dirty="0" smtClean="0"/>
              <a:t> </a:t>
            </a:r>
            <a:r>
              <a:rPr lang="en-US" dirty="0"/>
              <a:t>Coagulation is usually confined to a localized area by the combination of blood flow and circulating inhibitors of coagulation, especially antithrombin II. If the stimulus to coagulation is too great, these control mechanisms can be overwhelmed, leading to the syndrome of DIC.</a:t>
            </a:r>
          </a:p>
        </p:txBody>
      </p:sp>
    </p:spTree>
    <p:extLst>
      <p:ext uri="{BB962C8B-B14F-4D97-AF65-F5344CB8AC3E}">
        <p14:creationId xmlns:p14="http://schemas.microsoft.com/office/powerpoint/2010/main" val="3797249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909" y="738909"/>
            <a:ext cx="10157688" cy="5136959"/>
          </a:xfrm>
        </p:spPr>
        <p:txBody>
          <a:bodyPr/>
          <a:lstStyle/>
          <a:p>
            <a:pPr algn="l" rtl="0"/>
            <a:r>
              <a:rPr lang="en-US" dirty="0">
                <a:solidFill>
                  <a:srgbClr val="000000"/>
                </a:solidFill>
                <a:latin typeface="Times New Roman" panose="02020603050405020304" pitchFamily="18" charset="0"/>
              </a:rPr>
              <a:t>The treatment for DIC centers on</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rPr>
              <a:t> addressing the underlying disorder</a:t>
            </a:r>
            <a:r>
              <a:rPr lang="en-US" dirty="0">
                <a:solidFill>
                  <a:srgbClr val="000000"/>
                </a:solidFill>
                <a:latin typeface="Times New Roman" panose="02020603050405020304" pitchFamily="18" charset="0"/>
              </a:rPr>
              <a:t>, which ultimately led to this </a:t>
            </a:r>
            <a:r>
              <a:rPr lang="en-US" dirty="0" smtClean="0">
                <a:solidFill>
                  <a:srgbClr val="000000"/>
                </a:solidFill>
                <a:latin typeface="Times New Roman" panose="02020603050405020304" pitchFamily="18" charset="0"/>
              </a:rPr>
              <a:t>condition, such as:-</a:t>
            </a:r>
          </a:p>
          <a:p>
            <a:pPr marL="457200" indent="-457200" algn="l" rtl="0">
              <a:buFont typeface="+mj-lt"/>
              <a:buAutoNum type="arabicPeriod"/>
            </a:pP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 antibiotics and human activated protein </a:t>
            </a: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C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for severe </a:t>
            </a: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sepsis.</a:t>
            </a:r>
          </a:p>
          <a:p>
            <a:pPr marL="457200" indent="-457200" algn="l" rtl="0">
              <a:buFont typeface="+mj-lt"/>
              <a:buAutoNum type="arabicPeriod"/>
            </a:pPr>
            <a:endPar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endParaRPr>
          </a:p>
          <a:p>
            <a:pPr marL="457200" indent="-457200" algn="l" rtl="0">
              <a:buFont typeface="+mj-lt"/>
              <a:buAutoNum type="arabicPeriod"/>
            </a:pP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possible delivery for placental </a:t>
            </a: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abruption.</a:t>
            </a:r>
            <a:endParaRPr lang="en-US" b="1" dirty="0">
              <a:solidFill>
                <a:srgbClr val="000000"/>
              </a:solidFill>
              <a:effectLst>
                <a:outerShdw blurRad="38100" dist="38100" dir="2700000" algn="tl">
                  <a:srgbClr val="000000">
                    <a:alpha val="43137"/>
                  </a:srgbClr>
                </a:outerShdw>
              </a:effectLst>
              <a:latin typeface="Times New Roman" panose="02020603050405020304" pitchFamily="18" charset="0"/>
            </a:endParaRPr>
          </a:p>
          <a:p>
            <a:pPr marL="457200" indent="-457200" algn="l" rtl="0">
              <a:buFont typeface="+mj-lt"/>
              <a:buAutoNum type="arabicPeriod"/>
            </a:pP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possible exploratory surgical intervention for </a:t>
            </a:r>
            <a:r>
              <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rPr>
              <a:t>trauma.</a:t>
            </a:r>
          </a:p>
          <a:p>
            <a:pPr marL="457200" indent="-457200" algn="l" rtl="0">
              <a:buFont typeface="+mj-lt"/>
              <a:buAutoNum type="arabicPeriod"/>
            </a:pPr>
            <a:endParaRPr lang="en-US" b="1" dirty="0">
              <a:solidFill>
                <a:srgbClr val="000000"/>
              </a:solidFill>
              <a:effectLst>
                <a:outerShdw blurRad="38100" dist="38100" dir="2700000" algn="tl">
                  <a:srgbClr val="000000">
                    <a:alpha val="43137"/>
                  </a:srgbClr>
                </a:outerShdw>
              </a:effectLst>
              <a:latin typeface="Times New Roman" panose="02020603050405020304" pitchFamily="18" charset="0"/>
            </a:endParaRPr>
          </a:p>
          <a:p>
            <a:pPr algn="l" rtl="0"/>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rPr>
              <a:t>Platelet and plasma transfusions </a:t>
            </a:r>
            <a:r>
              <a:rPr lang="en-US" dirty="0">
                <a:solidFill>
                  <a:srgbClr val="000000"/>
                </a:solidFill>
                <a:latin typeface="Times New Roman" panose="02020603050405020304" pitchFamily="18" charset="0"/>
              </a:rPr>
              <a:t>should only be considered in patients with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active bleeding or a high risk of bleeding or those patients requiring an invasive procedure</a:t>
            </a:r>
            <a:endParaRPr lang="en-US" b="1" dirty="0" smtClean="0">
              <a:solidFill>
                <a:srgbClr val="000000"/>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611021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618" y="711200"/>
            <a:ext cx="10129979" cy="5164668"/>
          </a:xfrm>
        </p:spPr>
        <p:txBody>
          <a:bodyPr/>
          <a:lstStyle/>
          <a:p>
            <a:pPr algn="l" rtl="0"/>
            <a:r>
              <a:rPr lang="en-US" dirty="0">
                <a:solidFill>
                  <a:schemeClr val="tx1"/>
                </a:solidFill>
                <a:latin typeface="Times New Roman" panose="02020603050405020304" pitchFamily="18" charset="0"/>
              </a:rPr>
              <a:t>Likewise,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rPr>
              <a:t>fresh frozen plasma</a:t>
            </a:r>
            <a:r>
              <a:rPr lang="en-US" dirty="0">
                <a:solidFill>
                  <a:schemeClr val="tx1"/>
                </a:solidFill>
                <a:latin typeface="Times New Roman" panose="02020603050405020304" pitchFamily="18" charset="0"/>
              </a:rPr>
              <a:t>, typically at a dose of 15 mL/kg to 30 mL/kg, and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rPr>
              <a:t>cryoprecipitate</a:t>
            </a:r>
            <a:r>
              <a:rPr lang="en-US" dirty="0">
                <a:solidFill>
                  <a:schemeClr val="tx1"/>
                </a:solidFill>
                <a:latin typeface="Times New Roman" panose="02020603050405020304" pitchFamily="18" charset="0"/>
              </a:rPr>
              <a:t> can be transfused to replenish coagulation </a:t>
            </a:r>
            <a:r>
              <a:rPr lang="en-US" dirty="0" smtClean="0">
                <a:solidFill>
                  <a:schemeClr val="tx1"/>
                </a:solidFill>
                <a:latin typeface="Times New Roman" panose="02020603050405020304" pitchFamily="18" charset="0"/>
              </a:rPr>
              <a:t>factors.</a:t>
            </a:r>
          </a:p>
          <a:p>
            <a:pPr algn="l" rtl="0"/>
            <a:endParaRPr lang="en-US" dirty="0">
              <a:solidFill>
                <a:schemeClr val="tx1"/>
              </a:solidFill>
              <a:latin typeface="Times New Roman" panose="02020603050405020304" pitchFamily="18" charset="0"/>
            </a:endParaRPr>
          </a:p>
          <a:p>
            <a:pPr algn="l" rtl="0"/>
            <a:endParaRPr lang="en-US" dirty="0" smtClean="0">
              <a:solidFill>
                <a:schemeClr val="tx1"/>
              </a:solidFill>
              <a:latin typeface="Times New Roman" panose="02020603050405020304" pitchFamily="18" charset="0"/>
            </a:endParaRPr>
          </a:p>
          <a:p>
            <a:pPr algn="l" rtl="0"/>
            <a:endParaRPr lang="en-US" dirty="0" smtClean="0">
              <a:solidFill>
                <a:srgbClr val="000000"/>
              </a:solidFill>
              <a:latin typeface="Times New Roman" panose="02020603050405020304" pitchFamily="18" charset="0"/>
            </a:endParaRPr>
          </a:p>
          <a:p>
            <a:pPr algn="l" rtl="0"/>
            <a:endParaRPr lang="en-US" dirty="0">
              <a:solidFill>
                <a:srgbClr val="000000"/>
              </a:solidFill>
              <a:latin typeface="Times New Roman" panose="02020603050405020304" pitchFamily="18" charset="0"/>
            </a:endParaRPr>
          </a:p>
          <a:p>
            <a:pPr algn="l" rtl="0"/>
            <a:r>
              <a:rPr lang="en-US" dirty="0" smtClean="0">
                <a:solidFill>
                  <a:srgbClr val="000000"/>
                </a:solidFill>
                <a:latin typeface="Times New Roman" panose="02020603050405020304" pitchFamily="18" charset="0"/>
              </a:rPr>
              <a:t>Patients </a:t>
            </a:r>
            <a:r>
              <a:rPr lang="en-US" dirty="0">
                <a:solidFill>
                  <a:srgbClr val="000000"/>
                </a:solidFill>
                <a:latin typeface="Times New Roman" panose="02020603050405020304" pitchFamily="18" charset="0"/>
              </a:rPr>
              <a:t>with DIC </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rPr>
              <a:t>who are not actively bleeding </a:t>
            </a:r>
            <a:r>
              <a:rPr lang="en-US" dirty="0">
                <a:solidFill>
                  <a:srgbClr val="000000"/>
                </a:solidFill>
                <a:latin typeface="Times New Roman" panose="02020603050405020304" pitchFamily="18" charset="0"/>
              </a:rPr>
              <a:t>should receive </a:t>
            </a:r>
            <a:r>
              <a:rPr lang="en-US" dirty="0" smtClean="0">
                <a:solidFill>
                  <a:srgbClr val="000000"/>
                </a:solidFill>
                <a:latin typeface="Times New Roman" panose="02020603050405020304" pitchFamily="18" charset="0"/>
              </a:rPr>
              <a:t>prophylactic</a:t>
            </a:r>
          </a:p>
          <a:p>
            <a:pPr marL="0" indent="0" algn="l" rtl="0">
              <a:buNone/>
            </a:pPr>
            <a:r>
              <a:rPr lang="en-US" dirty="0" smtClean="0">
                <a:solidFill>
                  <a:srgbClr val="000000"/>
                </a:solidFill>
                <a:latin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rPr>
              <a:t>anticoagulation with heparin or low molecular weight heparin (LMWH</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rPr>
              <a:t>).</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endParaRPr>
          </a:p>
          <a:p>
            <a:pPr algn="l" rtl="0"/>
            <a:endPar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542" y="1187643"/>
            <a:ext cx="1703949" cy="25388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1715" y="4724979"/>
            <a:ext cx="2169776" cy="1627332"/>
          </a:xfrm>
          <a:prstGeom prst="rect">
            <a:avLst/>
          </a:prstGeom>
        </p:spPr>
      </p:pic>
    </p:spTree>
    <p:extLst>
      <p:ext uri="{BB962C8B-B14F-4D97-AF65-F5344CB8AC3E}">
        <p14:creationId xmlns:p14="http://schemas.microsoft.com/office/powerpoint/2010/main" val="3016491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6944" y="387927"/>
            <a:ext cx="4572552" cy="7273301"/>
          </a:xfrm>
        </p:spPr>
      </p:pic>
    </p:spTree>
    <p:extLst>
      <p:ext uri="{BB962C8B-B14F-4D97-AF65-F5344CB8AC3E}">
        <p14:creationId xmlns:p14="http://schemas.microsoft.com/office/powerpoint/2010/main" val="1465215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END</a:t>
            </a:r>
          </a:p>
          <a:p>
            <a:pPr marL="0" indent="0">
              <a:buNone/>
            </a:pPr>
            <a:endParaRPr lang="ar-JO" dirty="0"/>
          </a:p>
        </p:txBody>
      </p:sp>
    </p:spTree>
    <p:extLst>
      <p:ext uri="{BB962C8B-B14F-4D97-AF65-F5344CB8AC3E}">
        <p14:creationId xmlns:p14="http://schemas.microsoft.com/office/powerpoint/2010/main" val="16585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Epidemiology</a:t>
            </a:r>
          </a:p>
        </p:txBody>
      </p:sp>
      <p:sp>
        <p:nvSpPr>
          <p:cNvPr id="3" name="Content Placeholder 2"/>
          <p:cNvSpPr>
            <a:spLocks noGrp="1"/>
          </p:cNvSpPr>
          <p:nvPr>
            <p:ph idx="1"/>
          </p:nvPr>
        </p:nvSpPr>
        <p:spPr/>
        <p:txBody>
          <a:bodyPr/>
          <a:lstStyle/>
          <a:p>
            <a:r>
              <a:rPr lang="en-US" dirty="0" smtClean="0"/>
              <a:t>DIC </a:t>
            </a:r>
            <a:r>
              <a:rPr lang="en-US" dirty="0"/>
              <a:t>may occur in 30-50% of patients with sepsis, and it develops in an estimated 1% of all hospitalized patients</a:t>
            </a:r>
            <a:r>
              <a:rPr lang="en-US" dirty="0" smtClean="0"/>
              <a:t>. </a:t>
            </a:r>
          </a:p>
          <a:p>
            <a:r>
              <a:rPr lang="en-US" dirty="0" smtClean="0"/>
              <a:t>DIC </a:t>
            </a:r>
            <a:r>
              <a:rPr lang="en-US" dirty="0"/>
              <a:t>occurs at all ages and in all races, and no particular sex predisposition has been noted.</a:t>
            </a:r>
          </a:p>
        </p:txBody>
      </p:sp>
    </p:spTree>
    <p:extLst>
      <p:ext uri="{BB962C8B-B14F-4D97-AF65-F5344CB8AC3E}">
        <p14:creationId xmlns:p14="http://schemas.microsoft.com/office/powerpoint/2010/main" val="157736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9027" y="487016"/>
            <a:ext cx="11628781" cy="904462"/>
          </a:xfrm>
        </p:spPr>
        <p:txBody>
          <a:bodyPr>
            <a:normAutofit/>
          </a:bodyPr>
          <a:lstStyle/>
          <a:p>
            <a:r>
              <a:rPr lang="en-US" sz="3700" dirty="0">
                <a:solidFill>
                  <a:srgbClr val="C00000"/>
                </a:solidFill>
              </a:rPr>
              <a:t>What are the conditions predisposing to </a:t>
            </a:r>
            <a:r>
              <a:rPr lang="en-US" sz="3700" dirty="0" smtClean="0">
                <a:solidFill>
                  <a:srgbClr val="C00000"/>
                </a:solidFill>
              </a:rPr>
              <a:t>DIC?</a:t>
            </a:r>
            <a:endParaRPr lang="en-US" sz="3700" dirty="0">
              <a:solidFill>
                <a:srgbClr val="C00000"/>
              </a:solidFill>
            </a:endParaRPr>
          </a:p>
        </p:txBody>
      </p:sp>
      <p:sp>
        <p:nvSpPr>
          <p:cNvPr id="3" name="Content Placeholder 2"/>
          <p:cNvSpPr>
            <a:spLocks noGrp="1"/>
          </p:cNvSpPr>
          <p:nvPr>
            <p:ph idx="1"/>
          </p:nvPr>
        </p:nvSpPr>
        <p:spPr>
          <a:xfrm>
            <a:off x="705679" y="1162878"/>
            <a:ext cx="10682942" cy="5543551"/>
          </a:xfrm>
        </p:spPr>
        <p:txBody>
          <a:bodyPr>
            <a:normAutofit/>
          </a:bodyPr>
          <a:lstStyle/>
          <a:p>
            <a:r>
              <a:rPr lang="en-US" dirty="0" smtClean="0"/>
              <a:t>Complications </a:t>
            </a:r>
            <a:r>
              <a:rPr lang="en-US" dirty="0"/>
              <a:t>of obstetrics </a:t>
            </a:r>
            <a:r>
              <a:rPr lang="en-US" dirty="0" smtClean="0"/>
              <a:t>(abruptio </a:t>
            </a:r>
            <a:r>
              <a:rPr lang="en-US" dirty="0"/>
              <a:t>placentae, saline-induced therapeutic abortion, retained dead fetus or products of conception, amniotic fluid embolism): Placental tissue with tissue factor activity enters or is exposed to the maternal circulation</a:t>
            </a:r>
            <a:r>
              <a:rPr lang="en-US" dirty="0" smtClean="0"/>
              <a:t>.</a:t>
            </a:r>
          </a:p>
          <a:p>
            <a:r>
              <a:rPr lang="en-US" dirty="0" smtClean="0"/>
              <a:t> </a:t>
            </a:r>
            <a:r>
              <a:rPr lang="en-US" dirty="0"/>
              <a:t>Infection, particularly with gram-negative organisms: Gram-negative endotoxin causes generation or exposure of tissue factor activity in phagocytic, endothelial, and tissue cells. </a:t>
            </a:r>
            <a:endParaRPr lang="en-US" dirty="0" smtClean="0"/>
          </a:p>
          <a:p>
            <a:r>
              <a:rPr lang="en-US" dirty="0" smtClean="0"/>
              <a:t>Cancer</a:t>
            </a:r>
            <a:r>
              <a:rPr lang="en-US" dirty="0"/>
              <a:t>, particularly mucin-secreting adenocarcinomas of the pancreas, adenocarcinomas of the prostate, and acute promyelocytic leukemia: Tumor cells express and expose (or release) tissue factor. </a:t>
            </a:r>
            <a:endParaRPr lang="en-US" dirty="0" smtClean="0"/>
          </a:p>
          <a:p>
            <a:r>
              <a:rPr lang="en-US" dirty="0" smtClean="0"/>
              <a:t>Shock </a:t>
            </a:r>
            <a:r>
              <a:rPr lang="en-US" dirty="0"/>
              <a:t>due to any condition that causes ischemic tissue injury and exposure or release of tissue factor</a:t>
            </a:r>
            <a:r>
              <a:rPr lang="en-US" dirty="0" smtClean="0"/>
              <a:t>.</a:t>
            </a:r>
          </a:p>
        </p:txBody>
      </p:sp>
    </p:spTree>
    <p:extLst>
      <p:ext uri="{BB962C8B-B14F-4D97-AF65-F5344CB8AC3E}">
        <p14:creationId xmlns:p14="http://schemas.microsoft.com/office/powerpoint/2010/main" val="241327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65" y="318052"/>
            <a:ext cx="10396882" cy="1151965"/>
          </a:xfrm>
        </p:spPr>
        <p:txBody>
          <a:bodyPr/>
          <a:lstStyle/>
          <a:p>
            <a:r>
              <a:rPr lang="en-US" dirty="0">
                <a:solidFill>
                  <a:srgbClr val="C00000"/>
                </a:solidFill>
              </a:rPr>
              <a:t>Normal Hemostasis</a:t>
            </a:r>
          </a:p>
        </p:txBody>
      </p:sp>
      <p:sp>
        <p:nvSpPr>
          <p:cNvPr id="3" name="Content Placeholder 2"/>
          <p:cNvSpPr>
            <a:spLocks noGrp="1"/>
          </p:cNvSpPr>
          <p:nvPr>
            <p:ph idx="1"/>
          </p:nvPr>
        </p:nvSpPr>
        <p:spPr>
          <a:xfrm>
            <a:off x="464965" y="1251356"/>
            <a:ext cx="11080508" cy="4887569"/>
          </a:xfrm>
        </p:spPr>
        <p:txBody>
          <a:bodyPr>
            <a:normAutofit fontScale="92500"/>
          </a:bodyPr>
          <a:lstStyle/>
          <a:p>
            <a:r>
              <a:rPr lang="en-US" dirty="0" smtClean="0">
                <a:latin typeface="Arial Rounded MT Bold" panose="020F0704030504030204" pitchFamily="34" charset="0"/>
                <a:cs typeface="Arial" panose="020B0604020202020204" pitchFamily="34" charset="0"/>
              </a:rPr>
              <a:t> </a:t>
            </a:r>
            <a:r>
              <a:rPr lang="en-US" dirty="0">
                <a:latin typeface="+mj-lt"/>
                <a:cs typeface="Arial" panose="020B0604020202020204" pitchFamily="34" charset="0"/>
              </a:rPr>
              <a:t>To understand DIC, it is best to first review the normal physiology of clot formation</a:t>
            </a:r>
            <a:r>
              <a:rPr lang="en-US" dirty="0" smtClean="0">
                <a:latin typeface="+mj-lt"/>
                <a:cs typeface="Arial" panose="020B0604020202020204" pitchFamily="34" charset="0"/>
              </a:rPr>
              <a:t>.</a:t>
            </a:r>
          </a:p>
          <a:p>
            <a:r>
              <a:rPr lang="en-US" dirty="0" smtClean="0">
                <a:latin typeface="+mj-lt"/>
                <a:cs typeface="Arial" panose="020B0604020202020204" pitchFamily="34" charset="0"/>
              </a:rPr>
              <a:t>Its start with transient vasoconstriction (local myogenic spasm) to limit the blood flow to the injured area.</a:t>
            </a:r>
          </a:p>
          <a:p>
            <a:r>
              <a:rPr lang="en-US" dirty="0" smtClean="0">
                <a:latin typeface="+mj-lt"/>
                <a:cs typeface="Arial" panose="020B0604020202020204" pitchFamily="34" charset="0"/>
              </a:rPr>
              <a:t> it </a:t>
            </a:r>
            <a:r>
              <a:rPr lang="en-US" dirty="0">
                <a:latin typeface="+mj-lt"/>
                <a:cs typeface="Arial" panose="020B0604020202020204" pitchFamily="34" charset="0"/>
              </a:rPr>
              <a:t>is a localized process that results in a primary platelet plug through platelet adhesion and aggregation followed by a secondary fibrin clot through the activation of the coagulation </a:t>
            </a:r>
            <a:r>
              <a:rPr lang="en-US" dirty="0" smtClean="0">
                <a:latin typeface="+mj-lt"/>
                <a:cs typeface="Arial" panose="020B0604020202020204" pitchFamily="34" charset="0"/>
              </a:rPr>
              <a:t>cascade</a:t>
            </a:r>
            <a:r>
              <a:rPr lang="en-US" dirty="0">
                <a:latin typeface="+mj-lt"/>
                <a:cs typeface="Arial" panose="020B0604020202020204" pitchFamily="34" charset="0"/>
              </a:rPr>
              <a:t>, which occurs in a series of enzymatic steps that lead to the formation of thrombin. Thrombin then converts soluble fibrinogen to an insoluble clot of fibrin polymers, which forms a mesh that incorporates the previously formed platelet plug as well as RBCs, if present. </a:t>
            </a:r>
            <a:r>
              <a:rPr lang="en-US" dirty="0" smtClean="0">
                <a:latin typeface="+mj-lt"/>
                <a:cs typeface="Arial" panose="020B0604020202020204" pitchFamily="34" charset="0"/>
              </a:rPr>
              <a:t>this </a:t>
            </a:r>
            <a:r>
              <a:rPr lang="en-US" dirty="0">
                <a:latin typeface="+mj-lt"/>
                <a:cs typeface="Arial" panose="020B0604020202020204" pitchFamily="34" charset="0"/>
              </a:rPr>
              <a:t>secondary hemostasis coagulation </a:t>
            </a:r>
            <a:r>
              <a:rPr lang="en-US" dirty="0" smtClean="0">
                <a:latin typeface="+mj-lt"/>
                <a:cs typeface="Arial" panose="020B0604020202020204" pitchFamily="34" charset="0"/>
              </a:rPr>
              <a:t>cascade </a:t>
            </a:r>
            <a:r>
              <a:rPr lang="en-US" dirty="0">
                <a:latin typeface="+mj-lt"/>
                <a:cs typeface="Arial" panose="020B0604020202020204" pitchFamily="34" charset="0"/>
              </a:rPr>
              <a:t>thought to be initiated either through tissue factor (TF) release into the bloodstream, which activates factor VII and then the extrinsic system, or through disruption of the endothelium exposing collagen and the subendothelium directly to blood. This results in platelet aggregation, which </a:t>
            </a:r>
            <a:r>
              <a:rPr lang="en-US" dirty="0" smtClean="0">
                <a:latin typeface="+mj-lt"/>
                <a:cs typeface="Arial" panose="020B0604020202020204" pitchFamily="34" charset="0"/>
              </a:rPr>
              <a:t>in </a:t>
            </a:r>
            <a:r>
              <a:rPr lang="en-US" dirty="0">
                <a:latin typeface="+mj-lt"/>
                <a:cs typeface="Arial" panose="020B0604020202020204" pitchFamily="34" charset="0"/>
              </a:rPr>
              <a:t>thought to activate factor XII in vivo and subsequently the rest of the intrinsic (contact) </a:t>
            </a:r>
            <a:r>
              <a:rPr lang="en-US" dirty="0" smtClean="0">
                <a:latin typeface="+mj-lt"/>
                <a:cs typeface="Arial" panose="020B0604020202020204" pitchFamily="34" charset="0"/>
              </a:rPr>
              <a:t>cascade.</a:t>
            </a:r>
          </a:p>
        </p:txBody>
      </p:sp>
    </p:spTree>
    <p:extLst>
      <p:ext uri="{BB962C8B-B14F-4D97-AF65-F5344CB8AC3E}">
        <p14:creationId xmlns:p14="http://schemas.microsoft.com/office/powerpoint/2010/main" val="283266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55374" y="675861"/>
            <a:ext cx="10833652" cy="491987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Once a fibrin clot is produced, it is stabilized by covalent cross-linking through the actions of factor XIII. The last step of the healing process is for blood clots to be reorganized and resorbed by fibrinolysis so that unimpeded blood flow through the originally damaged vessel can be reestablished..</a:t>
            </a:r>
            <a:endParaRPr lang="en-US" dirty="0">
              <a:cs typeface="Arial" panose="020B0604020202020204" pitchFamily="34" charset="0"/>
            </a:endParaRPr>
          </a:p>
          <a:p>
            <a:endParaRPr lang="en-US" dirty="0" smtClean="0"/>
          </a:p>
          <a:p>
            <a:r>
              <a:rPr lang="en-US" dirty="0" smtClean="0"/>
              <a:t>The body initiate pathway to breakdown the clot →fibrinolytic pathway is activated in DIC </a:t>
            </a:r>
            <a:r>
              <a:rPr lang="en-US" sz="1200" dirty="0"/>
              <a:t>,</a:t>
            </a:r>
            <a:r>
              <a:rPr lang="en-US" dirty="0" smtClean="0"/>
              <a:t>Stimulation of endothelial cells by cytokines causes the release of tissue plasminogen activator  from endothelial cells. Both </a:t>
            </a:r>
            <a:r>
              <a:rPr lang="en-US" dirty="0"/>
              <a:t>tissue plasminogen activator</a:t>
            </a:r>
            <a:r>
              <a:rPr lang="en-US" dirty="0" smtClean="0"/>
              <a:t> and plasminogen attach to fibrin polymers, and plasmin (generated by tPA cleavage of plasminogen) cleaves fibrin into D-dimers and other fibrin degradation products. DIC can, therefore, cause both thrombosis and bleeding (if the consumption of platelets and/or coagulation factors is excessive).</a:t>
            </a:r>
          </a:p>
        </p:txBody>
      </p:sp>
    </p:spTree>
    <p:extLst>
      <p:ext uri="{BB962C8B-B14F-4D97-AF65-F5344CB8AC3E}">
        <p14:creationId xmlns:p14="http://schemas.microsoft.com/office/powerpoint/2010/main" val="223602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653" y="364642"/>
            <a:ext cx="11062252" cy="6099519"/>
          </a:xfrm>
          <a:prstGeom prst="rect">
            <a:avLst/>
          </a:prstGeom>
        </p:spPr>
      </p:pic>
    </p:spTree>
    <p:extLst>
      <p:ext uri="{BB962C8B-B14F-4D97-AF65-F5344CB8AC3E}">
        <p14:creationId xmlns:p14="http://schemas.microsoft.com/office/powerpoint/2010/main" val="105932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pathogenesis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a:t>Some medical condition release procoagulants that tips the scale in favor of clot formation</a:t>
            </a:r>
            <a:r>
              <a:rPr lang="en-US" dirty="0" smtClean="0"/>
              <a:t>.</a:t>
            </a:r>
          </a:p>
          <a:p>
            <a:r>
              <a:rPr lang="en-US" dirty="0" smtClean="0"/>
              <a:t>Release </a:t>
            </a:r>
            <a:r>
              <a:rPr lang="en-US" dirty="0"/>
              <a:t>of procoagulants, </a:t>
            </a:r>
            <a:r>
              <a:rPr lang="en-US" dirty="0" smtClean="0"/>
              <a:t>(tissue </a:t>
            </a:r>
            <a:r>
              <a:rPr lang="en-US" dirty="0"/>
              <a:t>factors, bacterial components, enzymes/major endothelial </a:t>
            </a:r>
            <a:r>
              <a:rPr lang="en-US" dirty="0" smtClean="0"/>
              <a:t>injury) </a:t>
            </a:r>
            <a:r>
              <a:rPr lang="en-US" dirty="0"/>
              <a:t>→ excessive activation of coagulation cascade → thrombosis of small/medium blood vessels → activation of </a:t>
            </a:r>
            <a:r>
              <a:rPr lang="en-US" dirty="0" smtClean="0"/>
              <a:t>fibrinolysis </a:t>
            </a:r>
            <a:r>
              <a:rPr lang="en-US" dirty="0"/>
              <a:t>to resolve clots → </a:t>
            </a:r>
            <a:r>
              <a:rPr lang="en-US" dirty="0" smtClean="0"/>
              <a:t>fibrin </a:t>
            </a:r>
            <a:r>
              <a:rPr lang="en-US" dirty="0"/>
              <a:t>degradation products released into circulation → interfere with platelet aggregation, clot </a:t>
            </a:r>
            <a:r>
              <a:rPr lang="en-US" dirty="0" smtClean="0"/>
              <a:t>formation</a:t>
            </a:r>
          </a:p>
          <a:p>
            <a:r>
              <a:rPr lang="en-US" dirty="0" smtClean="0"/>
              <a:t> </a:t>
            </a:r>
            <a:r>
              <a:rPr lang="en-US" dirty="0"/>
              <a:t>Depletion of platelets, </a:t>
            </a:r>
            <a:r>
              <a:rPr lang="en-US" dirty="0" smtClean="0"/>
              <a:t>fibrin</a:t>
            </a:r>
            <a:r>
              <a:rPr lang="en-US" dirty="0"/>
              <a:t>, coagulation factors → consumption </a:t>
            </a:r>
            <a:r>
              <a:rPr lang="en-US" dirty="0" smtClean="0"/>
              <a:t>coagulopathy</a:t>
            </a:r>
          </a:p>
          <a:p>
            <a:r>
              <a:rPr lang="en-US" dirty="0" smtClean="0"/>
              <a:t> </a:t>
            </a:r>
            <a:r>
              <a:rPr lang="en-US" dirty="0"/>
              <a:t>Acquired, paradoxical process of thrombosis, bleeding</a:t>
            </a:r>
          </a:p>
        </p:txBody>
      </p:sp>
    </p:spTree>
    <p:extLst>
      <p:ext uri="{BB962C8B-B14F-4D97-AF65-F5344CB8AC3E}">
        <p14:creationId xmlns:p14="http://schemas.microsoft.com/office/powerpoint/2010/main" val="3807608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407</TotalTime>
  <Words>1448</Words>
  <Application>Microsoft Office PowerPoint</Application>
  <PresentationFormat>Widescreen</PresentationFormat>
  <Paragraphs>113</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Rounded MT Bold</vt:lpstr>
      <vt:lpstr>Calibri</vt:lpstr>
      <vt:lpstr>Garamond</vt:lpstr>
      <vt:lpstr>Times New Roman</vt:lpstr>
      <vt:lpstr>Organic</vt:lpstr>
      <vt:lpstr>Disseminated intravascular coagulation</vt:lpstr>
      <vt:lpstr>Introduction</vt:lpstr>
      <vt:lpstr>PowerPoint Presentation</vt:lpstr>
      <vt:lpstr>Epidemiology</vt:lpstr>
      <vt:lpstr>What are the conditions predisposing to DIC?</vt:lpstr>
      <vt:lpstr>Normal Hemostasis</vt:lpstr>
      <vt:lpstr>PowerPoint Presentation</vt:lpstr>
      <vt:lpstr>PowerPoint Presentation</vt:lpstr>
      <vt:lpstr>pathogenesis</vt:lpstr>
      <vt:lpstr> </vt:lpstr>
      <vt:lpstr>PowerPoint Presentation</vt:lpstr>
      <vt:lpstr>Signs &amp; symptoms</vt:lpstr>
      <vt:lpstr>PowerPoint Presentation</vt:lpstr>
      <vt:lpstr>PowerPoint Presentation</vt:lpstr>
      <vt:lpstr>Complication </vt:lpstr>
      <vt:lpstr>PowerPoint Presentation</vt:lpstr>
      <vt:lpstr>PowerPoint Presentation</vt:lpstr>
      <vt:lpstr>History </vt:lpstr>
      <vt:lpstr>PowerPoint Presentation</vt:lpstr>
      <vt:lpstr>Physical Examination </vt:lpstr>
      <vt:lpstr>PowerPoint Presentation</vt:lpstr>
      <vt:lpstr>BLEEDING</vt:lpstr>
      <vt:lpstr>ECCYHMOSIS  </vt:lpstr>
      <vt:lpstr>PURPURA AND PETECHIAE </vt:lpstr>
      <vt:lpstr>NECROSIS AND GANGRENE </vt:lpstr>
      <vt:lpstr>Investigation </vt:lpstr>
      <vt:lpstr>PowerPoint Presentation</vt:lpstr>
      <vt:lpstr>PowerPoint Presentation</vt:lpstr>
      <vt:lpstr>Treatment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Disseminated intravascular coagulation</dc:title>
  <dc:creator>DELL</dc:creator>
  <cp:lastModifiedBy>DELL</cp:lastModifiedBy>
  <cp:revision>19</cp:revision>
  <dcterms:created xsi:type="dcterms:W3CDTF">2020-11-08T19:13:01Z</dcterms:created>
  <dcterms:modified xsi:type="dcterms:W3CDTF">2020-11-09T09:00:53Z</dcterms:modified>
</cp:coreProperties>
</file>