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sldIdLst>
    <p:sldId id="256" r:id="rId2"/>
    <p:sldId id="258" r:id="rId3"/>
    <p:sldId id="259" r:id="rId4"/>
    <p:sldId id="260" r:id="rId5"/>
    <p:sldId id="269" r:id="rId6"/>
    <p:sldId id="270" r:id="rId7"/>
    <p:sldId id="261" r:id="rId8"/>
    <p:sldId id="262" r:id="rId9"/>
    <p:sldId id="263" r:id="rId10"/>
    <p:sldId id="264" r:id="rId11"/>
    <p:sldId id="303" r:id="rId12"/>
    <p:sldId id="265" r:id="rId13"/>
    <p:sldId id="304" r:id="rId14"/>
    <p:sldId id="300" r:id="rId15"/>
    <p:sldId id="266" r:id="rId16"/>
    <p:sldId id="301" r:id="rId17"/>
    <p:sldId id="302" r:id="rId18"/>
    <p:sldId id="267" r:id="rId19"/>
    <p:sldId id="268" r:id="rId20"/>
    <p:sldId id="305" r:id="rId21"/>
    <p:sldId id="271" r:id="rId22"/>
    <p:sldId id="306" r:id="rId23"/>
    <p:sldId id="272" r:id="rId24"/>
    <p:sldId id="273" r:id="rId25"/>
    <p:sldId id="328" r:id="rId26"/>
    <p:sldId id="274" r:id="rId27"/>
    <p:sldId id="309" r:id="rId28"/>
    <p:sldId id="311" r:id="rId29"/>
    <p:sldId id="314" r:id="rId30"/>
    <p:sldId id="315" r:id="rId31"/>
    <p:sldId id="316" r:id="rId32"/>
    <p:sldId id="317" r:id="rId33"/>
    <p:sldId id="320" r:id="rId34"/>
    <p:sldId id="321" r:id="rId35"/>
    <p:sldId id="326" r:id="rId36"/>
    <p:sldId id="322" r:id="rId37"/>
    <p:sldId id="325" r:id="rId38"/>
    <p:sldId id="327" r:id="rId39"/>
    <p:sldId id="308" r:id="rId40"/>
    <p:sldId id="275" r:id="rId41"/>
    <p:sldId id="324" r:id="rId42"/>
    <p:sldId id="276" r:id="rId43"/>
    <p:sldId id="277" r:id="rId44"/>
    <p:sldId id="278" r:id="rId45"/>
    <p:sldId id="312" r:id="rId46"/>
    <p:sldId id="279" r:id="rId47"/>
    <p:sldId id="280" r:id="rId48"/>
    <p:sldId id="371" r:id="rId49"/>
    <p:sldId id="372" r:id="rId50"/>
    <p:sldId id="373" r:id="rId51"/>
    <p:sldId id="378" r:id="rId52"/>
    <p:sldId id="379" r:id="rId53"/>
    <p:sldId id="281" r:id="rId54"/>
    <p:sldId id="376" r:id="rId55"/>
    <p:sldId id="282" r:id="rId56"/>
    <p:sldId id="283" r:id="rId57"/>
    <p:sldId id="375" r:id="rId58"/>
    <p:sldId id="284"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075" y="-1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05C782D-6571-4F3D-B753-16FB06973AF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2467" name="Rectangle 3">
            <a:extLst>
              <a:ext uri="{FF2B5EF4-FFF2-40B4-BE49-F238E27FC236}">
                <a16:creationId xmlns:a16="http://schemas.microsoft.com/office/drawing/2014/main" id="{24E2B7A9-2806-46D0-B7A3-95B90F92B72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2468" name="Rectangle 4">
            <a:extLst>
              <a:ext uri="{FF2B5EF4-FFF2-40B4-BE49-F238E27FC236}">
                <a16:creationId xmlns:a16="http://schemas.microsoft.com/office/drawing/2014/main" id="{637014FE-0BF8-448D-AF19-1D250A7DBA8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a:extLst>
              <a:ext uri="{FF2B5EF4-FFF2-40B4-BE49-F238E27FC236}">
                <a16:creationId xmlns:a16="http://schemas.microsoft.com/office/drawing/2014/main" id="{B917A572-B3E0-468C-B81C-C61135DF559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a:extLst>
              <a:ext uri="{FF2B5EF4-FFF2-40B4-BE49-F238E27FC236}">
                <a16:creationId xmlns:a16="http://schemas.microsoft.com/office/drawing/2014/main" id="{58330641-48E5-4F8D-9E6C-7495A258EB7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2471" name="Rectangle 7">
            <a:extLst>
              <a:ext uri="{FF2B5EF4-FFF2-40B4-BE49-F238E27FC236}">
                <a16:creationId xmlns:a16="http://schemas.microsoft.com/office/drawing/2014/main" id="{947138F8-5762-4764-AD05-F7395101654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370B862-1906-4531-A102-7D2E1F6732D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94F1666-0ACE-4B64-BEDE-74DEA9C291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EC699E-91A4-49DE-A25B-7300C416F1EB}" type="slidenum">
              <a:rPr lang="en-US" altLang="en-US"/>
              <a:pPr/>
              <a:t>25</a:t>
            </a:fld>
            <a:endParaRPr lang="en-US" altLang="en-US"/>
          </a:p>
        </p:txBody>
      </p:sp>
      <p:sp>
        <p:nvSpPr>
          <p:cNvPr id="63491" name="Rectangle 2">
            <a:extLst>
              <a:ext uri="{FF2B5EF4-FFF2-40B4-BE49-F238E27FC236}">
                <a16:creationId xmlns:a16="http://schemas.microsoft.com/office/drawing/2014/main" id="{B309EB48-4E2E-4442-9FA5-D8F4084F74A6}"/>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4C6CA22-AD4E-4DF3-B8BB-88060FE3ECD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Sharply demarcated, erythematous plaques with silvery-white, micaceous scales on lower chest, abdomen and pubic area, characterisitic of psoriasis.</a:t>
            </a:r>
          </a:p>
        </p:txBody>
      </p:sp>
      <p:sp>
        <p:nvSpPr>
          <p:cNvPr id="63493" name="Text Box 4">
            <a:extLst>
              <a:ext uri="{FF2B5EF4-FFF2-40B4-BE49-F238E27FC236}">
                <a16:creationId xmlns:a16="http://schemas.microsoft.com/office/drawing/2014/main" id="{749BEE3E-38FF-4364-8ADE-C68C83DF00E8}"/>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E9F0ED7-7D5A-4701-BE75-E62FA64852C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8099CC-5A2F-4AC0-B077-D6A12EBBF64B}" type="slidenum">
              <a:rPr lang="en-US" altLang="en-US"/>
              <a:pPr/>
              <a:t>35</a:t>
            </a:fld>
            <a:endParaRPr lang="en-US" altLang="en-US"/>
          </a:p>
        </p:txBody>
      </p:sp>
      <p:sp>
        <p:nvSpPr>
          <p:cNvPr id="72707" name="Rectangle 2">
            <a:extLst>
              <a:ext uri="{FF2B5EF4-FFF2-40B4-BE49-F238E27FC236}">
                <a16:creationId xmlns:a16="http://schemas.microsoft.com/office/drawing/2014/main" id="{F63528F9-5C53-4EA0-9E38-11FD65F6775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5389881-0838-493F-944A-509E76E8F727}"/>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5-34.</a:t>
            </a:r>
            <a:r>
              <a:rPr lang="en-US" altLang="en-US">
                <a:latin typeface="Arial" panose="020B0604020202020204" pitchFamily="34" charset="0"/>
              </a:rPr>
              <a:t> Psoriatic arthritis is an inflammatory arthritis associated with psoriasis. The exact prevalence of each of its many forms has been difficult to establish (</a:t>
            </a:r>
            <a:r>
              <a:rPr lang="en-US" altLang="en-US" b="1">
                <a:latin typeface="Arial" panose="020B0604020202020204" pitchFamily="34" charset="0"/>
              </a:rPr>
              <a:t>A</a:t>
            </a:r>
            <a:r>
              <a:rPr lang="en-US" altLang="en-US">
                <a:latin typeface="Arial" panose="020B0604020202020204" pitchFamily="34" charset="0"/>
              </a:rPr>
              <a:t>; </a:t>
            </a:r>
            <a:r>
              <a:rPr lang="en-US" altLang="en-US" i="1">
                <a:latin typeface="Arial" panose="020B0604020202020204" pitchFamily="34" charset="0"/>
              </a:rPr>
              <a:t>numbers in columns are percents</a:t>
            </a:r>
            <a:r>
              <a:rPr lang="en-US" altLang="en-US">
                <a:latin typeface="Arial" panose="020B0604020202020204" pitchFamily="34" charset="0"/>
              </a:rPr>
              <a:t>). The disease pattern may change with time in an individual patient, and some patients may show overlapping features. Psoriasis and psoriatic arthritis are relatively more common in whites and are very uncommon among Africans, Chinese, and Native North Americans of unmixed ancestry. Distal interphalangeal joints are frequently affected in psoriatic arthritis (</a:t>
            </a:r>
            <a:r>
              <a:rPr lang="en-US" altLang="en-US" b="1">
                <a:latin typeface="Arial" panose="020B0604020202020204" pitchFamily="34" charset="0"/>
              </a:rPr>
              <a:t>B-D</a:t>
            </a:r>
            <a:r>
              <a:rPr lang="en-US" altLang="en-US">
                <a:latin typeface="Arial" panose="020B0604020202020204" pitchFamily="34" charset="0"/>
              </a:rPr>
              <a:t>). The nails often show pitting (</a:t>
            </a:r>
            <a:r>
              <a:rPr lang="en-US" altLang="en-US" b="1">
                <a:latin typeface="Arial" panose="020B0604020202020204" pitchFamily="34" charset="0"/>
              </a:rPr>
              <a:t>E</a:t>
            </a:r>
            <a:r>
              <a:rPr lang="en-US" altLang="en-US">
                <a:latin typeface="Arial" panose="020B0604020202020204" pitchFamily="34" charset="0"/>
              </a:rPr>
              <a:t>), discoloration, onycholysis (</a:t>
            </a:r>
            <a:r>
              <a:rPr lang="en-US" altLang="en-US" i="1">
                <a:latin typeface="Arial" panose="020B0604020202020204" pitchFamily="34" charset="0"/>
              </a:rPr>
              <a:t>see</a:t>
            </a:r>
            <a:r>
              <a:rPr lang="en-US" altLang="en-US">
                <a:latin typeface="Arial" panose="020B0604020202020204" pitchFamily="34" charset="0"/>
              </a:rPr>
              <a:t> ]; </a:t>
            </a:r>
            <a:r>
              <a:rPr lang="en-US" altLang="en-US" b="1">
                <a:latin typeface="Arial" panose="020B0604020202020204" pitchFamily="34" charset="0"/>
              </a:rPr>
              <a:t>D, G</a:t>
            </a:r>
            <a:r>
              <a:rPr lang="en-US" altLang="en-US">
                <a:latin typeface="Arial" panose="020B0604020202020204" pitchFamily="34" charset="0"/>
              </a:rPr>
              <a:t>, </a:t>
            </a:r>
            <a:r>
              <a:rPr lang="en-US" altLang="en-US" b="1">
                <a:latin typeface="Arial" panose="020B0604020202020204" pitchFamily="34" charset="0"/>
              </a:rPr>
              <a:t>H, J</a:t>
            </a:r>
            <a:r>
              <a:rPr lang="en-US" altLang="en-US">
                <a:latin typeface="Arial" panose="020B0604020202020204" pitchFamily="34" charset="0"/>
              </a:rPr>
              <a:t> </a:t>
            </a:r>
            <a:r>
              <a:rPr lang="en-US" altLang="en-US" i="1">
                <a:latin typeface="Arial" panose="020B0604020202020204" pitchFamily="34" charset="0"/>
              </a:rPr>
              <a:t>from</a:t>
            </a:r>
            <a:r>
              <a:rPr lang="en-US" altLang="en-US">
                <a:latin typeface="Arial" panose="020B0604020202020204" pitchFamily="34" charset="0"/>
              </a:rPr>
              <a:t> the American College of Rheumatology []; with permission.)</a:t>
            </a:r>
          </a:p>
        </p:txBody>
      </p:sp>
      <p:sp>
        <p:nvSpPr>
          <p:cNvPr id="72709" name="Text Box 4">
            <a:extLst>
              <a:ext uri="{FF2B5EF4-FFF2-40B4-BE49-F238E27FC236}">
                <a16:creationId xmlns:a16="http://schemas.microsoft.com/office/drawing/2014/main" id="{D9A9A385-B24C-4DA3-A275-67DADCFE18EA}"/>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A4EAB00-C800-4969-83A1-29DEFE0A791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9FF96A-0FA6-4FF2-9651-471BD1640C1F}" type="slidenum">
              <a:rPr lang="en-US" altLang="en-US"/>
              <a:pPr/>
              <a:t>36</a:t>
            </a:fld>
            <a:endParaRPr lang="en-US" altLang="en-US"/>
          </a:p>
        </p:txBody>
      </p:sp>
      <p:sp>
        <p:nvSpPr>
          <p:cNvPr id="73731" name="Rectangle 2">
            <a:extLst>
              <a:ext uri="{FF2B5EF4-FFF2-40B4-BE49-F238E27FC236}">
                <a16:creationId xmlns:a16="http://schemas.microsoft.com/office/drawing/2014/main" id="{301C459A-A926-4F77-9F3B-40EB7E9358C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B66179F-84B1-489D-8924-AC13B329DF08}"/>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5-11.</a:t>
            </a:r>
            <a:r>
              <a:rPr lang="en-US" altLang="en-US">
                <a:latin typeface="Arial" panose="020B0604020202020204" pitchFamily="34" charset="0"/>
              </a:rPr>
              <a:t> Psoriasis can involve both the fingernails and toenails, with the morphology ranging from minor abnormalities to disabling nail dystrophy. Characteristics of nail psoriasis include: pits, which are approximately 1-mm indentations that vary in number from nail to nail [best seen in </a:t>
            </a:r>
            <a:r>
              <a:rPr lang="en-US" altLang="en-US" b="1">
                <a:latin typeface="Arial" panose="020B0604020202020204" pitchFamily="34" charset="0"/>
              </a:rPr>
              <a:t>(a)</a:t>
            </a:r>
            <a:r>
              <a:rPr lang="en-US" altLang="en-US">
                <a:latin typeface="Arial" panose="020B0604020202020204" pitchFamily="34" charset="0"/>
              </a:rPr>
              <a:t>]; 'oil spots', or yellow-brown areas of discoloration [best seen in </a:t>
            </a:r>
            <a:r>
              <a:rPr lang="en-US" altLang="en-US" b="1">
                <a:latin typeface="Arial" panose="020B0604020202020204" pitchFamily="34" charset="0"/>
              </a:rPr>
              <a:t>(b)</a:t>
            </a:r>
            <a:r>
              <a:rPr lang="en-US" altLang="en-US">
                <a:latin typeface="Arial" panose="020B0604020202020204" pitchFamily="34" charset="0"/>
              </a:rPr>
              <a:t>]; and onycholysis (separation of the nail plate from the nail bed), subungal debris, and thickening and crumbling of the nail plate </a:t>
            </a:r>
            <a:r>
              <a:rPr lang="en-US" altLang="en-US" b="1">
                <a:latin typeface="Arial" panose="020B0604020202020204" pitchFamily="34" charset="0"/>
              </a:rPr>
              <a:t>(c)</a:t>
            </a:r>
            <a:r>
              <a:rPr lang="en-US" altLang="en-US">
                <a:latin typeface="Arial" panose="020B0604020202020204" pitchFamily="34" charset="0"/>
              </a:rPr>
              <a:t>. Nails can be affected distally or proximally </a:t>
            </a:r>
            <a:r>
              <a:rPr lang="en-US" altLang="en-US" b="1">
                <a:latin typeface="Arial" panose="020B0604020202020204" pitchFamily="34" charset="0"/>
              </a:rPr>
              <a:t>(d)</a:t>
            </a:r>
            <a:r>
              <a:rPr lang="en-US" altLang="en-US">
                <a:latin typeface="Arial" panose="020B0604020202020204" pitchFamily="34" charset="0"/>
              </a:rPr>
              <a:t>.</a:t>
            </a:r>
          </a:p>
        </p:txBody>
      </p:sp>
      <p:sp>
        <p:nvSpPr>
          <p:cNvPr id="73733" name="Text Box 4">
            <a:extLst>
              <a:ext uri="{FF2B5EF4-FFF2-40B4-BE49-F238E27FC236}">
                <a16:creationId xmlns:a16="http://schemas.microsoft.com/office/drawing/2014/main" id="{F6964AEC-9E18-4F73-9400-62ACE2260A9C}"/>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819DC61-7C68-4B15-AAEE-FC16F86736C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770BE8-3C84-4F56-8FBD-465C22FAFC96}" type="slidenum">
              <a:rPr lang="en-US" altLang="en-US"/>
              <a:pPr/>
              <a:t>37</a:t>
            </a:fld>
            <a:endParaRPr lang="en-US" altLang="en-US"/>
          </a:p>
        </p:txBody>
      </p:sp>
      <p:sp>
        <p:nvSpPr>
          <p:cNvPr id="74755" name="Rectangle 2">
            <a:extLst>
              <a:ext uri="{FF2B5EF4-FFF2-40B4-BE49-F238E27FC236}">
                <a16:creationId xmlns:a16="http://schemas.microsoft.com/office/drawing/2014/main" id="{BDC42ED6-E53D-4086-AEF1-FDF26B336B6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B6888984-7D1C-48F5-BB19-358E65A47AA3}"/>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5-34.</a:t>
            </a:r>
            <a:r>
              <a:rPr lang="en-US" altLang="en-US">
                <a:latin typeface="Arial" panose="020B0604020202020204" pitchFamily="34" charset="0"/>
              </a:rPr>
              <a:t> Psoriatic arthritis is an inflammatory arthritis associated with psoriasis. The exact prevalence of each of its many forms has been difficult to establish (</a:t>
            </a:r>
            <a:r>
              <a:rPr lang="en-US" altLang="en-US" b="1">
                <a:latin typeface="Arial" panose="020B0604020202020204" pitchFamily="34" charset="0"/>
              </a:rPr>
              <a:t>A</a:t>
            </a:r>
            <a:r>
              <a:rPr lang="en-US" altLang="en-US">
                <a:latin typeface="Arial" panose="020B0604020202020204" pitchFamily="34" charset="0"/>
              </a:rPr>
              <a:t>; </a:t>
            </a:r>
            <a:r>
              <a:rPr lang="en-US" altLang="en-US" i="1">
                <a:latin typeface="Arial" panose="020B0604020202020204" pitchFamily="34" charset="0"/>
              </a:rPr>
              <a:t>numbers in columns are percents</a:t>
            </a:r>
            <a:r>
              <a:rPr lang="en-US" altLang="en-US">
                <a:latin typeface="Arial" panose="020B0604020202020204" pitchFamily="34" charset="0"/>
              </a:rPr>
              <a:t>). The disease pattern may change with time in an individual patient, and some patients may show overlapping features. Psoriasis and psoriatic arthritis are relatively more common in whites and are very uncommon among Africans, Chinese, and Native North Americans of unmixed ancestry. Distal interphalangeal joints are frequently affected in psoriatic arthritis (</a:t>
            </a:r>
            <a:r>
              <a:rPr lang="en-US" altLang="en-US" b="1">
                <a:latin typeface="Arial" panose="020B0604020202020204" pitchFamily="34" charset="0"/>
              </a:rPr>
              <a:t>B-D</a:t>
            </a:r>
            <a:r>
              <a:rPr lang="en-US" altLang="en-US">
                <a:latin typeface="Arial" panose="020B0604020202020204" pitchFamily="34" charset="0"/>
              </a:rPr>
              <a:t>). The nails often show pitting (</a:t>
            </a:r>
            <a:r>
              <a:rPr lang="en-US" altLang="en-US" b="1">
                <a:latin typeface="Arial" panose="020B0604020202020204" pitchFamily="34" charset="0"/>
              </a:rPr>
              <a:t>E</a:t>
            </a:r>
            <a:r>
              <a:rPr lang="en-US" altLang="en-US">
                <a:latin typeface="Arial" panose="020B0604020202020204" pitchFamily="34" charset="0"/>
              </a:rPr>
              <a:t>), discoloration, onycholysis (</a:t>
            </a:r>
            <a:r>
              <a:rPr lang="en-US" altLang="en-US" i="1">
                <a:latin typeface="Arial" panose="020B0604020202020204" pitchFamily="34" charset="0"/>
              </a:rPr>
              <a:t>see</a:t>
            </a:r>
            <a:r>
              <a:rPr lang="en-US" altLang="en-US">
                <a:latin typeface="Arial" panose="020B0604020202020204" pitchFamily="34" charset="0"/>
              </a:rPr>
              <a:t> ]; </a:t>
            </a:r>
            <a:r>
              <a:rPr lang="en-US" altLang="en-US" b="1">
                <a:latin typeface="Arial" panose="020B0604020202020204" pitchFamily="34" charset="0"/>
              </a:rPr>
              <a:t>D, G</a:t>
            </a:r>
            <a:r>
              <a:rPr lang="en-US" altLang="en-US">
                <a:latin typeface="Arial" panose="020B0604020202020204" pitchFamily="34" charset="0"/>
              </a:rPr>
              <a:t>, </a:t>
            </a:r>
            <a:r>
              <a:rPr lang="en-US" altLang="en-US" b="1">
                <a:latin typeface="Arial" panose="020B0604020202020204" pitchFamily="34" charset="0"/>
              </a:rPr>
              <a:t>H, J</a:t>
            </a:r>
            <a:r>
              <a:rPr lang="en-US" altLang="en-US">
                <a:latin typeface="Arial" panose="020B0604020202020204" pitchFamily="34" charset="0"/>
              </a:rPr>
              <a:t> </a:t>
            </a:r>
            <a:r>
              <a:rPr lang="en-US" altLang="en-US" i="1">
                <a:latin typeface="Arial" panose="020B0604020202020204" pitchFamily="34" charset="0"/>
              </a:rPr>
              <a:t>from</a:t>
            </a:r>
            <a:r>
              <a:rPr lang="en-US" altLang="en-US">
                <a:latin typeface="Arial" panose="020B0604020202020204" pitchFamily="34" charset="0"/>
              </a:rPr>
              <a:t> the American College of Rheumatology []; with permission.)</a:t>
            </a:r>
          </a:p>
        </p:txBody>
      </p:sp>
      <p:sp>
        <p:nvSpPr>
          <p:cNvPr id="74757" name="Text Box 4">
            <a:extLst>
              <a:ext uri="{FF2B5EF4-FFF2-40B4-BE49-F238E27FC236}">
                <a16:creationId xmlns:a16="http://schemas.microsoft.com/office/drawing/2014/main" id="{592F501F-F182-446A-A4A3-DC4C079FA71D}"/>
              </a:ext>
            </a:extLst>
          </p:cNvPr>
          <p:cNvSpPr txBox="1">
            <a:spLocks noChangeArrowheads="1"/>
          </p:cNvSpPr>
          <p:nvPr/>
        </p:nvSpPr>
        <p:spPr bwMode="auto">
          <a:xfrm>
            <a:off x="914400" y="64928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6A26BE3-1050-4BD1-8155-499E739C64C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0FE71D-B881-4563-B798-386F0055DB68}" type="slidenum">
              <a:rPr lang="en-US" altLang="en-US"/>
              <a:pPr/>
              <a:t>38</a:t>
            </a:fld>
            <a:endParaRPr lang="en-US" altLang="en-US"/>
          </a:p>
        </p:txBody>
      </p:sp>
      <p:sp>
        <p:nvSpPr>
          <p:cNvPr id="75779" name="Rectangle 2">
            <a:extLst>
              <a:ext uri="{FF2B5EF4-FFF2-40B4-BE49-F238E27FC236}">
                <a16:creationId xmlns:a16="http://schemas.microsoft.com/office/drawing/2014/main" id="{26FB24AD-0AF7-42E5-AB18-93091C888ACF}"/>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71D1FC7C-386A-4AFB-8634-DE2E9F5755CA}"/>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5-34.</a:t>
            </a:r>
            <a:r>
              <a:rPr lang="en-US" altLang="en-US">
                <a:latin typeface="Arial" panose="020B0604020202020204" pitchFamily="34" charset="0"/>
              </a:rPr>
              <a:t> Psoriatic arthritis is an inflammatory arthritis associated with psoriasis. The exact prevalence of each of its many forms has been difficult to establish (</a:t>
            </a:r>
            <a:r>
              <a:rPr lang="en-US" altLang="en-US" b="1">
                <a:latin typeface="Arial" panose="020B0604020202020204" pitchFamily="34" charset="0"/>
              </a:rPr>
              <a:t>A</a:t>
            </a:r>
            <a:r>
              <a:rPr lang="en-US" altLang="en-US">
                <a:latin typeface="Arial" panose="020B0604020202020204" pitchFamily="34" charset="0"/>
              </a:rPr>
              <a:t>; </a:t>
            </a:r>
            <a:r>
              <a:rPr lang="en-US" altLang="en-US" i="1">
                <a:latin typeface="Arial" panose="020B0604020202020204" pitchFamily="34" charset="0"/>
              </a:rPr>
              <a:t>numbers in columns are percents</a:t>
            </a:r>
            <a:r>
              <a:rPr lang="en-US" altLang="en-US">
                <a:latin typeface="Arial" panose="020B0604020202020204" pitchFamily="34" charset="0"/>
              </a:rPr>
              <a:t>). The disease pattern may change with time in an individual patient, and some patients may show overlapping features. Psoriasis and psoriatic arthritis are relatively more common in whites and are very uncommon among Africans, Chinese, and Native North Americans of unmixed ancestry. Distal interphalangeal joints are frequently affected in psoriatic arthritis (</a:t>
            </a:r>
            <a:r>
              <a:rPr lang="en-US" altLang="en-US" b="1">
                <a:latin typeface="Arial" panose="020B0604020202020204" pitchFamily="34" charset="0"/>
              </a:rPr>
              <a:t>B-D</a:t>
            </a:r>
            <a:r>
              <a:rPr lang="en-US" altLang="en-US">
                <a:latin typeface="Arial" panose="020B0604020202020204" pitchFamily="34" charset="0"/>
              </a:rPr>
              <a:t>). The nails often show pitting (</a:t>
            </a:r>
            <a:r>
              <a:rPr lang="en-US" altLang="en-US" b="1">
                <a:latin typeface="Arial" panose="020B0604020202020204" pitchFamily="34" charset="0"/>
              </a:rPr>
              <a:t>E</a:t>
            </a:r>
            <a:r>
              <a:rPr lang="en-US" altLang="en-US">
                <a:latin typeface="Arial" panose="020B0604020202020204" pitchFamily="34" charset="0"/>
              </a:rPr>
              <a:t>), discoloration, onycholysis (</a:t>
            </a:r>
            <a:r>
              <a:rPr lang="en-US" altLang="en-US" i="1">
                <a:latin typeface="Arial" panose="020B0604020202020204" pitchFamily="34" charset="0"/>
              </a:rPr>
              <a:t>see</a:t>
            </a:r>
            <a:r>
              <a:rPr lang="en-US" altLang="en-US">
                <a:latin typeface="Arial" panose="020B0604020202020204" pitchFamily="34" charset="0"/>
              </a:rPr>
              <a:t> ]; </a:t>
            </a:r>
            <a:r>
              <a:rPr lang="en-US" altLang="en-US" b="1">
                <a:latin typeface="Arial" panose="020B0604020202020204" pitchFamily="34" charset="0"/>
              </a:rPr>
              <a:t>D, G</a:t>
            </a:r>
            <a:r>
              <a:rPr lang="en-US" altLang="en-US">
                <a:latin typeface="Arial" panose="020B0604020202020204" pitchFamily="34" charset="0"/>
              </a:rPr>
              <a:t>, </a:t>
            </a:r>
            <a:r>
              <a:rPr lang="en-US" altLang="en-US" b="1">
                <a:latin typeface="Arial" panose="020B0604020202020204" pitchFamily="34" charset="0"/>
              </a:rPr>
              <a:t>H, J</a:t>
            </a:r>
            <a:r>
              <a:rPr lang="en-US" altLang="en-US">
                <a:latin typeface="Arial" panose="020B0604020202020204" pitchFamily="34" charset="0"/>
              </a:rPr>
              <a:t> </a:t>
            </a:r>
            <a:r>
              <a:rPr lang="en-US" altLang="en-US" i="1">
                <a:latin typeface="Arial" panose="020B0604020202020204" pitchFamily="34" charset="0"/>
              </a:rPr>
              <a:t>from</a:t>
            </a:r>
            <a:r>
              <a:rPr lang="en-US" altLang="en-US">
                <a:latin typeface="Arial" panose="020B0604020202020204" pitchFamily="34" charset="0"/>
              </a:rPr>
              <a:t> the American College of Rheumatology []; with permission.)</a:t>
            </a:r>
          </a:p>
        </p:txBody>
      </p:sp>
      <p:sp>
        <p:nvSpPr>
          <p:cNvPr id="75781" name="Text Box 4">
            <a:extLst>
              <a:ext uri="{FF2B5EF4-FFF2-40B4-BE49-F238E27FC236}">
                <a16:creationId xmlns:a16="http://schemas.microsoft.com/office/drawing/2014/main" id="{9934DE37-3013-4973-9230-3C7AF776CE90}"/>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5B197D0-C298-4FDF-900B-507AF10578E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EC9A8C-6816-4C53-850A-608479F8FC7A}" type="slidenum">
              <a:rPr lang="en-US" altLang="en-US"/>
              <a:pPr/>
              <a:t>39</a:t>
            </a:fld>
            <a:endParaRPr lang="en-US" altLang="en-US"/>
          </a:p>
        </p:txBody>
      </p:sp>
      <p:sp>
        <p:nvSpPr>
          <p:cNvPr id="76803" name="Rectangle 2">
            <a:extLst>
              <a:ext uri="{FF2B5EF4-FFF2-40B4-BE49-F238E27FC236}">
                <a16:creationId xmlns:a16="http://schemas.microsoft.com/office/drawing/2014/main" id="{ED379391-B0FC-4879-BC8D-BED54F45F06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2CF3316-91E5-42F2-BD85-6001BA5C77CF}"/>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5-2.</a:t>
            </a:r>
            <a:r>
              <a:rPr lang="en-US" altLang="en-US">
                <a:latin typeface="Arial" panose="020B0604020202020204" pitchFamily="34" charset="0"/>
              </a:rPr>
              <a:t> Histologically, psoriasis is characterized by hyperproliferation of the epidermis with associated dilation of blood vessels in the papillary dermis and a perivascular lymphocytic infiltrate. Early lesions may have associated spongiosis or entirely normal epidermis. As lesions evolve, classic psoriasiform or 'regular' hyperplasia develops, with thinning of suprapapillary plates and mounds of parakeratosis with neutrophils seen migrating toward the parakeratotic peaks. Intracorneal collections of neutrophils (Munroe microabscesses) are seen, with collections of both neutrophils and lymphocytes in the spinous layer (spongiform pustules of Kogoj) seen less frequently.</a:t>
            </a:r>
          </a:p>
        </p:txBody>
      </p:sp>
      <p:sp>
        <p:nvSpPr>
          <p:cNvPr id="76805" name="Text Box 4">
            <a:extLst>
              <a:ext uri="{FF2B5EF4-FFF2-40B4-BE49-F238E27FC236}">
                <a16:creationId xmlns:a16="http://schemas.microsoft.com/office/drawing/2014/main" id="{067E0934-41E6-4747-98F4-D96E20119993}"/>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B1DF5E8-3A63-4022-A143-262F846D44D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D7E7D6-06E7-4126-A954-3106293F3A1D}" type="slidenum">
              <a:rPr lang="en-US" altLang="en-US"/>
              <a:pPr/>
              <a:t>41</a:t>
            </a:fld>
            <a:endParaRPr lang="en-US" altLang="en-US"/>
          </a:p>
        </p:txBody>
      </p:sp>
      <p:sp>
        <p:nvSpPr>
          <p:cNvPr id="77827" name="Rectangle 2">
            <a:extLst>
              <a:ext uri="{FF2B5EF4-FFF2-40B4-BE49-F238E27FC236}">
                <a16:creationId xmlns:a16="http://schemas.microsoft.com/office/drawing/2014/main" id="{D743D3E9-FB98-4A12-85B6-195AF27B337B}"/>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2B877DF9-CE36-44F9-A2A0-52C0660AA298}"/>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6-27.</a:t>
            </a:r>
            <a:r>
              <a:rPr lang="en-US" altLang="en-US">
                <a:latin typeface="Arial" panose="020B0604020202020204" pitchFamily="34" charset="0"/>
              </a:rPr>
              <a:t> For a T-cell to become activated, two different signals are required to be delivered during contact with the antigen-presenting cell (APC). The first signal (signal 1) occurs on presentation of antigen by the APC to the na&amp;#239;ve T-cell. The antigen, in association with major histocompatibility complex (MHC) molecules expressed by the APC, is recognized by the T-cell receptor (TCR-CD3) on the surface of T-cells and binding occurs. Binding or pairing between cell surface molecules on na&amp;#239;ve T-cells and APCs provides the costimulatory signal (signal 2). A protein molecule on the surface of the APC binds to a protein molecule on the surface of the T-cell. Receptor pairs important in the generation of signal 2 are leukocyte function-associated antigen (LFA)-3 with CD2, CD80 with CD28, and intracellular adhesion molecule 1 (ICAM-1) with LFA-1. Drugs have been developed to interfere with each of these pathways, including alefacept, abatacept, and efalizumab, respectively. Signal 2 can be disrupted by interference with receptor pair binding, blocking activation of T-cells, which may become anergic. Alefacept has been approved in psoriasis and has shown benefit in an open trial in PsA (</a:t>
            </a:r>
            <a:r>
              <a:rPr lang="en-US" altLang="en-US" i="1">
                <a:latin typeface="Arial" panose="020B0604020202020204" pitchFamily="34" charset="0"/>
              </a:rPr>
              <a:t>see </a:t>
            </a:r>
            <a:r>
              <a:rPr lang="en-US" altLang="en-US">
                <a:latin typeface="Arial" panose="020B0604020202020204" pitchFamily="34" charset="0"/>
              </a:rPr>
              <a:t>].</a:t>
            </a:r>
          </a:p>
        </p:txBody>
      </p:sp>
      <p:sp>
        <p:nvSpPr>
          <p:cNvPr id="77829" name="Text Box 4">
            <a:extLst>
              <a:ext uri="{FF2B5EF4-FFF2-40B4-BE49-F238E27FC236}">
                <a16:creationId xmlns:a16="http://schemas.microsoft.com/office/drawing/2014/main" id="{A26D25B6-E577-4429-B4AA-6DDB9A92CD3B}"/>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53DF2F3-A78E-488A-9081-F1FA60F7D57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CFF4D6-AA6A-49B9-8776-F572E6F8285A}" type="slidenum">
              <a:rPr lang="en-US" altLang="en-US"/>
              <a:pPr/>
              <a:t>45</a:t>
            </a:fld>
            <a:endParaRPr lang="en-US" altLang="en-US"/>
          </a:p>
        </p:txBody>
      </p:sp>
      <p:sp>
        <p:nvSpPr>
          <p:cNvPr id="78851" name="Rectangle 2">
            <a:extLst>
              <a:ext uri="{FF2B5EF4-FFF2-40B4-BE49-F238E27FC236}">
                <a16:creationId xmlns:a16="http://schemas.microsoft.com/office/drawing/2014/main" id="{C1679BEE-A2E2-4E9E-B97E-87EC9407155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A036908-B953-47DA-800D-BA8745F95851}"/>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5-4.</a:t>
            </a:r>
            <a:r>
              <a:rPr lang="en-US" altLang="en-US">
                <a:latin typeface="Arial" panose="020B0604020202020204" pitchFamily="34" charset="0"/>
              </a:rPr>
              <a:t> As psoriasis is treated, plaques may first clear centrally and take on an annular morphology </a:t>
            </a:r>
            <a:r>
              <a:rPr lang="en-US" altLang="en-US" b="1">
                <a:latin typeface="Arial" panose="020B0604020202020204" pitchFamily="34" charset="0"/>
              </a:rPr>
              <a:t>(a,b)</a:t>
            </a:r>
            <a:r>
              <a:rPr lang="en-US" altLang="en-US">
                <a:latin typeface="Arial" panose="020B0604020202020204" pitchFamily="34" charset="0"/>
              </a:rPr>
              <a:t> that can be mistaken for other dermatologic entities such as fungal infections or mycosis fungoides.</a:t>
            </a:r>
          </a:p>
        </p:txBody>
      </p:sp>
      <p:sp>
        <p:nvSpPr>
          <p:cNvPr id="78853" name="Text Box 4">
            <a:extLst>
              <a:ext uri="{FF2B5EF4-FFF2-40B4-BE49-F238E27FC236}">
                <a16:creationId xmlns:a16="http://schemas.microsoft.com/office/drawing/2014/main" id="{AAA7EC30-4F2A-4FA8-A0ED-CEFEA0D883C6}"/>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67186C2-297A-4368-BA7C-0094FE95388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0534AC-2DBA-4941-9349-3922272A0AD1}" type="slidenum">
              <a:rPr lang="en-US" altLang="en-US"/>
              <a:pPr/>
              <a:t>48</a:t>
            </a:fld>
            <a:endParaRPr lang="en-US" altLang="en-US"/>
          </a:p>
        </p:txBody>
      </p:sp>
      <p:sp>
        <p:nvSpPr>
          <p:cNvPr id="79875" name="Rectangle 2">
            <a:extLst>
              <a:ext uri="{FF2B5EF4-FFF2-40B4-BE49-F238E27FC236}">
                <a16:creationId xmlns:a16="http://schemas.microsoft.com/office/drawing/2014/main" id="{312EDA59-6752-465D-9815-4C9F4326226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2C615ED-2A7E-4623-902F-21C5C66EB5F1}"/>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10-29.</a:t>
            </a:r>
            <a:r>
              <a:rPr lang="en-US" altLang="en-US">
                <a:latin typeface="Arial" panose="020B0604020202020204" pitchFamily="34" charset="0"/>
              </a:rPr>
              <a:t> Occupational hand eczema from an anaerobic sealant containing methacrylates.</a:t>
            </a:r>
          </a:p>
        </p:txBody>
      </p:sp>
      <p:sp>
        <p:nvSpPr>
          <p:cNvPr id="79877" name="Text Box 4">
            <a:extLst>
              <a:ext uri="{FF2B5EF4-FFF2-40B4-BE49-F238E27FC236}">
                <a16:creationId xmlns:a16="http://schemas.microsoft.com/office/drawing/2014/main" id="{A2E56895-11DC-4298-AA16-FB3094FD5203}"/>
              </a:ext>
            </a:extLst>
          </p:cNvPr>
          <p:cNvSpPr txBox="1">
            <a:spLocks noChangeArrowheads="1"/>
          </p:cNvSpPr>
          <p:nvPr/>
        </p:nvSpPr>
        <p:spPr bwMode="auto">
          <a:xfrm>
            <a:off x="914400" y="64293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20B890A-E258-465D-973A-7B6B31B0F1F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7F4431-E6F0-44A9-88AE-4F4B2F60971A}" type="slidenum">
              <a:rPr lang="en-US" altLang="en-US"/>
              <a:pPr/>
              <a:t>49</a:t>
            </a:fld>
            <a:endParaRPr lang="en-US" altLang="en-US"/>
          </a:p>
        </p:txBody>
      </p:sp>
      <p:sp>
        <p:nvSpPr>
          <p:cNvPr id="80899" name="Rectangle 2">
            <a:extLst>
              <a:ext uri="{FF2B5EF4-FFF2-40B4-BE49-F238E27FC236}">
                <a16:creationId xmlns:a16="http://schemas.microsoft.com/office/drawing/2014/main" id="{00C014A6-93AD-4013-814C-8E42919EC89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25EBA81-1B45-455B-8A09-CB110367136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Erythematous, edematous, eroded plaque on child's anticubital fossa, atopic dermatitis.</a:t>
            </a:r>
          </a:p>
        </p:txBody>
      </p:sp>
      <p:sp>
        <p:nvSpPr>
          <p:cNvPr id="80901" name="Text Box 4">
            <a:extLst>
              <a:ext uri="{FF2B5EF4-FFF2-40B4-BE49-F238E27FC236}">
                <a16:creationId xmlns:a16="http://schemas.microsoft.com/office/drawing/2014/main" id="{14887857-655B-44E0-90DA-E705832CFBD4}"/>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35BDE84-EF22-4CE9-9E1A-A3F0C571BBE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46D53B-60BF-468F-9371-D0195DEFE457}" type="slidenum">
              <a:rPr lang="en-US" altLang="en-US"/>
              <a:pPr/>
              <a:t>50</a:t>
            </a:fld>
            <a:endParaRPr lang="en-US" altLang="en-US"/>
          </a:p>
        </p:txBody>
      </p:sp>
      <p:sp>
        <p:nvSpPr>
          <p:cNvPr id="81923" name="Rectangle 2">
            <a:extLst>
              <a:ext uri="{FF2B5EF4-FFF2-40B4-BE49-F238E27FC236}">
                <a16:creationId xmlns:a16="http://schemas.microsoft.com/office/drawing/2014/main" id="{A5E1F13B-A744-4532-AE40-88FF7CD9A5A6}"/>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C2E27E3B-3385-4030-977B-913A88D31449}"/>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10-10.</a:t>
            </a:r>
            <a:r>
              <a:rPr lang="en-US" altLang="en-US">
                <a:latin typeface="Arial" panose="020B0604020202020204" pitchFamily="34" charset="0"/>
              </a:rPr>
              <a:t> Face involvement in atopic dermatitis. Eczematous plaques consist of edema, erythema, fissuring, and oozing. Face involvement is very common in the infantile stage of the disease, as are the extensor areas and the scalp. The diaper area is usually spared. At least 60% to 70% of patients present in the first few months of age and 95% of patients by 5 years.</a:t>
            </a:r>
          </a:p>
        </p:txBody>
      </p:sp>
      <p:sp>
        <p:nvSpPr>
          <p:cNvPr id="81925" name="Text Box 4">
            <a:extLst>
              <a:ext uri="{FF2B5EF4-FFF2-40B4-BE49-F238E27FC236}">
                <a16:creationId xmlns:a16="http://schemas.microsoft.com/office/drawing/2014/main" id="{FB8EE4FD-65DD-46D3-90B0-95F7241A78D2}"/>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CB1480A-BA5B-4F83-B7FC-87CD77BF0BA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2D5B68-7804-4881-82EB-BE5615A7AC0A}" type="slidenum">
              <a:rPr lang="en-US" altLang="en-US"/>
              <a:pPr/>
              <a:t>27</a:t>
            </a:fld>
            <a:endParaRPr lang="en-US" altLang="en-US"/>
          </a:p>
        </p:txBody>
      </p:sp>
      <p:sp>
        <p:nvSpPr>
          <p:cNvPr id="64515" name="Rectangle 2">
            <a:extLst>
              <a:ext uri="{FF2B5EF4-FFF2-40B4-BE49-F238E27FC236}">
                <a16:creationId xmlns:a16="http://schemas.microsoft.com/office/drawing/2014/main" id="{8FA223E6-428A-4CDC-9AD0-8618475CA72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DCBB79C-38A7-40E5-A262-C66169042FFC}"/>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5-3.</a:t>
            </a:r>
            <a:r>
              <a:rPr lang="en-US" altLang="en-US">
                <a:latin typeface="Arial" panose="020B0604020202020204" pitchFamily="34" charset="0"/>
              </a:rPr>
              <a:t> Plaque psoriasis lesions tend to be well demarcated with varying degrees of erythema, scale, and induration. </a:t>
            </a:r>
            <a:r>
              <a:rPr lang="en-US" altLang="en-US" b="1">
                <a:latin typeface="Arial" panose="020B0604020202020204" pitchFamily="34" charset="0"/>
              </a:rPr>
              <a:t>(a)</a:t>
            </a:r>
            <a:r>
              <a:rPr lang="en-US" altLang="en-US">
                <a:latin typeface="Arial" panose="020B0604020202020204" pitchFamily="34" charset="0"/>
              </a:rPr>
              <a:t> depicts thin plaques with minimal fine scale and erythema. </a:t>
            </a:r>
            <a:r>
              <a:rPr lang="en-US" altLang="en-US" b="1">
                <a:latin typeface="Arial" panose="020B0604020202020204" pitchFamily="34" charset="0"/>
              </a:rPr>
              <a:t>(b)</a:t>
            </a:r>
            <a:r>
              <a:rPr lang="en-US" altLang="en-US">
                <a:latin typeface="Arial" panose="020B0604020202020204" pitchFamily="34" charset="0"/>
              </a:rPr>
              <a:t> depicts more indurated plaques with coarser scale that covers more of the lesion. </a:t>
            </a:r>
            <a:r>
              <a:rPr lang="en-US" altLang="en-US" b="1">
                <a:latin typeface="Arial" panose="020B0604020202020204" pitchFamily="34" charset="0"/>
              </a:rPr>
              <a:t>(c)</a:t>
            </a:r>
            <a:r>
              <a:rPr lang="en-US" altLang="en-US">
                <a:latin typeface="Arial" panose="020B0604020202020204" pitchFamily="34" charset="0"/>
              </a:rPr>
              <a:t> depicts a plaque with beefy red erythema and coarse scaling that is often seen in untreated cases. </a:t>
            </a:r>
            <a:r>
              <a:rPr lang="en-US" altLang="en-US" b="1">
                <a:latin typeface="Arial" panose="020B0604020202020204" pitchFamily="34" charset="0"/>
              </a:rPr>
              <a:t>(d)</a:t>
            </a:r>
            <a:r>
              <a:rPr lang="en-US" altLang="en-US">
                <a:latin typeface="Arial" panose="020B0604020202020204" pitchFamily="34" charset="0"/>
              </a:rPr>
              <a:t> shows coarse, tenacious 'silvery' scaling which are elevated 1-2 mm above normal skin.</a:t>
            </a:r>
          </a:p>
        </p:txBody>
      </p:sp>
      <p:sp>
        <p:nvSpPr>
          <p:cNvPr id="64517" name="Text Box 4">
            <a:extLst>
              <a:ext uri="{FF2B5EF4-FFF2-40B4-BE49-F238E27FC236}">
                <a16:creationId xmlns:a16="http://schemas.microsoft.com/office/drawing/2014/main" id="{476B17F3-DFD3-4820-8660-779838726AFC}"/>
              </a:ext>
            </a:extLst>
          </p:cNvPr>
          <p:cNvSpPr txBox="1">
            <a:spLocks noChangeArrowheads="1"/>
          </p:cNvSpPr>
          <p:nvPr/>
        </p:nvSpPr>
        <p:spPr bwMode="auto">
          <a:xfrm>
            <a:off x="914400" y="47148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D6C8A07-1740-4543-97F8-884096CEE0F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0EC353-FAF1-46C0-A9A6-25DCA906E5A5}" type="slidenum">
              <a:rPr lang="en-US" altLang="en-US"/>
              <a:pPr/>
              <a:t>51</a:t>
            </a:fld>
            <a:endParaRPr lang="en-US" altLang="en-US"/>
          </a:p>
        </p:txBody>
      </p:sp>
      <p:sp>
        <p:nvSpPr>
          <p:cNvPr id="82947" name="Rectangle 2">
            <a:extLst>
              <a:ext uri="{FF2B5EF4-FFF2-40B4-BE49-F238E27FC236}">
                <a16:creationId xmlns:a16="http://schemas.microsoft.com/office/drawing/2014/main" id="{5CE2E525-33ED-4C64-84CF-87AA92E8BFB1}"/>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CAC12F4-06C2-4F50-97E6-0BFC6F8C32E8}"/>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9-10.</a:t>
            </a:r>
            <a:r>
              <a:rPr lang="en-US" altLang="en-US">
                <a:latin typeface="Arial" panose="020B0604020202020204" pitchFamily="34" charset="0"/>
              </a:rPr>
              <a:t> Nummular eczema. This common disease variant of atopic dermatitis is characterized by well-circumscribed, circular lesions that occur primarily on the extensor surfaces of the extremities and on the trunk. Lesions are typically less pruritic than those of classic atopic dermatitis and are not usually associated with atopy. Nummular eczema can also be very recalcitrant to standard therapy.</a:t>
            </a:r>
          </a:p>
        </p:txBody>
      </p:sp>
      <p:sp>
        <p:nvSpPr>
          <p:cNvPr id="82949" name="Text Box 4">
            <a:extLst>
              <a:ext uri="{FF2B5EF4-FFF2-40B4-BE49-F238E27FC236}">
                <a16:creationId xmlns:a16="http://schemas.microsoft.com/office/drawing/2014/main" id="{B63504B1-F68D-4BB2-AD29-5CEA5DFC6A89}"/>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100A656-FCA7-4F65-A459-4BCA0BB75D2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492341-03CA-4C1C-B740-C4F5A10D5561}" type="slidenum">
              <a:rPr lang="en-US" altLang="en-US"/>
              <a:pPr/>
              <a:t>52</a:t>
            </a:fld>
            <a:endParaRPr lang="en-US" altLang="en-US"/>
          </a:p>
        </p:txBody>
      </p:sp>
      <p:sp>
        <p:nvSpPr>
          <p:cNvPr id="83971" name="Rectangle 2">
            <a:extLst>
              <a:ext uri="{FF2B5EF4-FFF2-40B4-BE49-F238E27FC236}">
                <a16:creationId xmlns:a16="http://schemas.microsoft.com/office/drawing/2014/main" id="{E47E8F6F-4582-446F-9556-5E45D6F76D2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4D9804B3-7ABC-401F-B212-A56664ABBB8E}"/>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10-13.</a:t>
            </a:r>
            <a:r>
              <a:rPr lang="en-US" altLang="en-US">
                <a:latin typeface="Arial" panose="020B0604020202020204" pitchFamily="34" charset="0"/>
              </a:rPr>
              <a:t> Nummular dermatitis. "Coin-shaped" lesions consisting of plaques of extremely pruritic, erythematous, follicular coalescent papules, oozing, and crusting are the hallmark of this condition. The plaques are exudative and can be confused with impetigo or atopic dermatitis. Lesions can occur anywhere, particularly on the lower legs. Treatment consists of topical steroids and moisturization of the skin. A course of systemic antibiotics is often helpful. Antihistamines (hydroxyzine or diphenhydramine) and 10% liquor carbonis detergent (LCD) added to the topical steroid are helpful.</a:t>
            </a:r>
          </a:p>
        </p:txBody>
      </p:sp>
      <p:sp>
        <p:nvSpPr>
          <p:cNvPr id="83973" name="Text Box 4">
            <a:extLst>
              <a:ext uri="{FF2B5EF4-FFF2-40B4-BE49-F238E27FC236}">
                <a16:creationId xmlns:a16="http://schemas.microsoft.com/office/drawing/2014/main" id="{00333C56-D9E6-44D8-807B-4FD87D3D51EF}"/>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5F5628C-60D3-4A78-A001-C865DBFD36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1689DD-BEC8-42AD-BB24-B5EBD9348203}" type="slidenum">
              <a:rPr lang="en-US" altLang="en-US"/>
              <a:pPr/>
              <a:t>54</a:t>
            </a:fld>
            <a:endParaRPr lang="en-US" altLang="en-US"/>
          </a:p>
        </p:txBody>
      </p:sp>
      <p:sp>
        <p:nvSpPr>
          <p:cNvPr id="84995" name="Rectangle 2">
            <a:extLst>
              <a:ext uri="{FF2B5EF4-FFF2-40B4-BE49-F238E27FC236}">
                <a16:creationId xmlns:a16="http://schemas.microsoft.com/office/drawing/2014/main" id="{F2BE0765-D444-4C18-8170-1F49F7835FD3}"/>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36670920-B6EC-4125-8AAF-7667D697255C}"/>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9-6.</a:t>
            </a:r>
            <a:r>
              <a:rPr lang="en-US" altLang="en-US">
                <a:latin typeface="Arial" panose="020B0604020202020204" pitchFamily="34" charset="0"/>
              </a:rPr>
              <a:t> Atopic facies associated with atopic dermatitis. In this child, note the presence of allergic shiners, Dennie-Morgan lines, and central facial clearing in addition to his widespread facial and scalp dermatitis. These features indicate atopic disease.</a:t>
            </a:r>
          </a:p>
        </p:txBody>
      </p:sp>
      <p:sp>
        <p:nvSpPr>
          <p:cNvPr id="84997" name="Text Box 4">
            <a:extLst>
              <a:ext uri="{FF2B5EF4-FFF2-40B4-BE49-F238E27FC236}">
                <a16:creationId xmlns:a16="http://schemas.microsoft.com/office/drawing/2014/main" id="{87AEA050-6EE8-4521-9CFE-2B5FA21F26CA}"/>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E78B3643-EDBB-4720-9B27-8E0503C44BD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C192C8-7026-4DCD-A013-00A85EF68D3F}" type="slidenum">
              <a:rPr lang="en-US" altLang="en-US"/>
              <a:pPr/>
              <a:t>57</a:t>
            </a:fld>
            <a:endParaRPr lang="en-US" altLang="en-US"/>
          </a:p>
        </p:txBody>
      </p:sp>
      <p:sp>
        <p:nvSpPr>
          <p:cNvPr id="86019" name="Rectangle 2">
            <a:extLst>
              <a:ext uri="{FF2B5EF4-FFF2-40B4-BE49-F238E27FC236}">
                <a16:creationId xmlns:a16="http://schemas.microsoft.com/office/drawing/2014/main" id="{C605CF27-FCF2-40AD-B987-1BBAA3DA7F48}"/>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B56908D8-6DE1-41DB-9639-A0795DC63FB8}"/>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9-5.</a:t>
            </a:r>
            <a:r>
              <a:rPr lang="en-US" altLang="en-US">
                <a:latin typeface="Arial" panose="020B0604020202020204" pitchFamily="34" charset="0"/>
              </a:rPr>
              <a:t> Intense pruritus as a hallmark of atopic dermatitis. This young child has numerous linear excoriations typical of severe pruritus and secondary scratching. The liberal use of scheduled antihistamines and adequate skin hydration are essential to control itching and minimize traumatic injury with entry of microorganisms into the abraded skin.</a:t>
            </a:r>
          </a:p>
        </p:txBody>
      </p:sp>
      <p:sp>
        <p:nvSpPr>
          <p:cNvPr id="86021" name="Text Box 4">
            <a:extLst>
              <a:ext uri="{FF2B5EF4-FFF2-40B4-BE49-F238E27FC236}">
                <a16:creationId xmlns:a16="http://schemas.microsoft.com/office/drawing/2014/main" id="{806D44D2-990C-40D6-83F0-F8CFC08FBC48}"/>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63186B7-5BA6-4C8B-AF49-4203D33BF4D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0FE2D0-4956-47BC-9FC4-BF89B0E1495A}" type="slidenum">
              <a:rPr lang="en-US" altLang="en-US"/>
              <a:pPr/>
              <a:t>28</a:t>
            </a:fld>
            <a:endParaRPr lang="en-US" altLang="en-US"/>
          </a:p>
        </p:txBody>
      </p:sp>
      <p:sp>
        <p:nvSpPr>
          <p:cNvPr id="65539" name="Rectangle 2">
            <a:extLst>
              <a:ext uri="{FF2B5EF4-FFF2-40B4-BE49-F238E27FC236}">
                <a16:creationId xmlns:a16="http://schemas.microsoft.com/office/drawing/2014/main" id="{2DDD8D14-4774-4CC9-BFA7-9806319114D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7768109A-DCCB-4E2E-942D-B10254293451}"/>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5-3.</a:t>
            </a:r>
            <a:r>
              <a:rPr lang="en-US" altLang="en-US">
                <a:latin typeface="Arial" panose="020B0604020202020204" pitchFamily="34" charset="0"/>
              </a:rPr>
              <a:t> Plaque psoriasis lesions tend to be well demarcated with varying degrees of erythema, scale, and induration. </a:t>
            </a:r>
            <a:r>
              <a:rPr lang="en-US" altLang="en-US" b="1">
                <a:latin typeface="Arial" panose="020B0604020202020204" pitchFamily="34" charset="0"/>
              </a:rPr>
              <a:t>(a)</a:t>
            </a:r>
            <a:r>
              <a:rPr lang="en-US" altLang="en-US">
                <a:latin typeface="Arial" panose="020B0604020202020204" pitchFamily="34" charset="0"/>
              </a:rPr>
              <a:t> depicts thin plaques with minimal fine scale and erythema. </a:t>
            </a:r>
            <a:r>
              <a:rPr lang="en-US" altLang="en-US" b="1">
                <a:latin typeface="Arial" panose="020B0604020202020204" pitchFamily="34" charset="0"/>
              </a:rPr>
              <a:t>(b)</a:t>
            </a:r>
            <a:r>
              <a:rPr lang="en-US" altLang="en-US">
                <a:latin typeface="Arial" panose="020B0604020202020204" pitchFamily="34" charset="0"/>
              </a:rPr>
              <a:t> depicts more indurated plaques with coarser scale that covers more of the lesion. </a:t>
            </a:r>
            <a:r>
              <a:rPr lang="en-US" altLang="en-US" b="1">
                <a:latin typeface="Arial" panose="020B0604020202020204" pitchFamily="34" charset="0"/>
              </a:rPr>
              <a:t>(c)</a:t>
            </a:r>
            <a:r>
              <a:rPr lang="en-US" altLang="en-US">
                <a:latin typeface="Arial" panose="020B0604020202020204" pitchFamily="34" charset="0"/>
              </a:rPr>
              <a:t> depicts a plaque with beefy red erythema and coarse scaling that is often seen in untreated cases. </a:t>
            </a:r>
            <a:r>
              <a:rPr lang="en-US" altLang="en-US" b="1">
                <a:latin typeface="Arial" panose="020B0604020202020204" pitchFamily="34" charset="0"/>
              </a:rPr>
              <a:t>(d)</a:t>
            </a:r>
            <a:r>
              <a:rPr lang="en-US" altLang="en-US">
                <a:latin typeface="Arial" panose="020B0604020202020204" pitchFamily="34" charset="0"/>
              </a:rPr>
              <a:t> shows coarse, tenacious 'silvery' scaling which are elevated 1-2 mm above normal skin.</a:t>
            </a:r>
          </a:p>
        </p:txBody>
      </p:sp>
      <p:sp>
        <p:nvSpPr>
          <p:cNvPr id="65541" name="Text Box 4">
            <a:extLst>
              <a:ext uri="{FF2B5EF4-FFF2-40B4-BE49-F238E27FC236}">
                <a16:creationId xmlns:a16="http://schemas.microsoft.com/office/drawing/2014/main" id="{EAB24206-0CEE-4924-83D7-BA3F52D57195}"/>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1BD3397-01B9-4022-9EFF-88F1734F823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1D30CC-7911-4BF7-A98F-C5D48E8CCB57}" type="slidenum">
              <a:rPr lang="en-US" altLang="en-US"/>
              <a:pPr/>
              <a:t>29</a:t>
            </a:fld>
            <a:endParaRPr lang="en-US" altLang="en-US"/>
          </a:p>
        </p:txBody>
      </p:sp>
      <p:sp>
        <p:nvSpPr>
          <p:cNvPr id="66563" name="Rectangle 2">
            <a:extLst>
              <a:ext uri="{FF2B5EF4-FFF2-40B4-BE49-F238E27FC236}">
                <a16:creationId xmlns:a16="http://schemas.microsoft.com/office/drawing/2014/main" id="{039F5BD6-F930-4BEA-8E16-F059C68F522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17181FC-DFBB-497B-98F8-6CD7136051EE}"/>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5-5.</a:t>
            </a:r>
            <a:r>
              <a:rPr lang="en-US" altLang="en-US">
                <a:latin typeface="Arial" panose="020B0604020202020204" pitchFamily="34" charset="0"/>
              </a:rPr>
              <a:t> Guttate lesions </a:t>
            </a:r>
            <a:r>
              <a:rPr lang="en-US" altLang="en-US" b="1">
                <a:latin typeface="Arial" panose="020B0604020202020204" pitchFamily="34" charset="0"/>
              </a:rPr>
              <a:t>(a,b)</a:t>
            </a:r>
            <a:r>
              <a:rPr lang="en-US" altLang="en-US">
                <a:latin typeface="Arial" panose="020B0604020202020204" pitchFamily="34" charset="0"/>
              </a:rPr>
              <a:t> tend to be small scaly papules with bright red erythema and scale. Guttate psoriasis often presents in young adults and children following triggers including streptococcal pharyngitis, viral infections, medications, major stressors, or abrupt withdrawal of treatments (particularly corticosteroids or cyclosporine). Guttate psoriasis tends to respond well to topical agents and phototherapy.</a:t>
            </a:r>
          </a:p>
        </p:txBody>
      </p:sp>
      <p:sp>
        <p:nvSpPr>
          <p:cNvPr id="66565" name="Text Box 4">
            <a:extLst>
              <a:ext uri="{FF2B5EF4-FFF2-40B4-BE49-F238E27FC236}">
                <a16:creationId xmlns:a16="http://schemas.microsoft.com/office/drawing/2014/main" id="{D425290E-4F4D-473B-B86E-87041DE1C169}"/>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30CE6ED-4B30-4664-AFC4-EA422E53DDC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4175F6-241A-4980-8D07-76A7DABC9480}" type="slidenum">
              <a:rPr lang="en-US" altLang="en-US"/>
              <a:pPr/>
              <a:t>30</a:t>
            </a:fld>
            <a:endParaRPr lang="en-US" altLang="en-US"/>
          </a:p>
        </p:txBody>
      </p:sp>
      <p:sp>
        <p:nvSpPr>
          <p:cNvPr id="67587" name="Rectangle 2">
            <a:extLst>
              <a:ext uri="{FF2B5EF4-FFF2-40B4-BE49-F238E27FC236}">
                <a16:creationId xmlns:a16="http://schemas.microsoft.com/office/drawing/2014/main" id="{49E00AEB-28D8-4A67-9BE1-BE356176FDC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A0F4186-1E22-4BA8-84B1-604E2140EB65}"/>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5-7.</a:t>
            </a:r>
            <a:r>
              <a:rPr lang="en-US" altLang="en-US">
                <a:latin typeface="Arial" panose="020B0604020202020204" pitchFamily="34" charset="0"/>
              </a:rPr>
              <a:t> The distribution of plaques is often critical to making a diagnosis of psoriasis. The umbilicus </a:t>
            </a:r>
            <a:r>
              <a:rPr lang="en-US" altLang="en-US" b="1">
                <a:latin typeface="Arial" panose="020B0604020202020204" pitchFamily="34" charset="0"/>
              </a:rPr>
              <a:t>(a)</a:t>
            </a:r>
            <a:r>
              <a:rPr lang="en-US" altLang="en-US">
                <a:latin typeface="Arial" panose="020B0604020202020204" pitchFamily="34" charset="0"/>
              </a:rPr>
              <a:t> and scalp </a:t>
            </a:r>
            <a:r>
              <a:rPr lang="en-US" altLang="en-US" b="1">
                <a:latin typeface="Arial" panose="020B0604020202020204" pitchFamily="34" charset="0"/>
              </a:rPr>
              <a:t>(b)</a:t>
            </a:r>
            <a:r>
              <a:rPr lang="en-US" altLang="en-US">
                <a:latin typeface="Arial" panose="020B0604020202020204" pitchFamily="34" charset="0"/>
              </a:rPr>
              <a:t> are classically involved. Inverse psoriasis is defined as psoriasis in body folds </a:t>
            </a:r>
            <a:r>
              <a:rPr lang="en-US" altLang="en-US" b="1">
                <a:latin typeface="Arial" panose="020B0604020202020204" pitchFamily="34" charset="0"/>
              </a:rPr>
              <a:t>(c)</a:t>
            </a:r>
            <a:r>
              <a:rPr lang="en-US" altLang="en-US">
                <a:latin typeface="Arial" panose="020B0604020202020204" pitchFamily="34" charset="0"/>
              </a:rPr>
              <a:t>, axillae, and groin. It is often mistaken for intertrigo and fungal infections. Inverse lesions tend to be well-demarcated patches with minimal scale that tend to macerate and become secondarily infected with bacteria and yeast.</a:t>
            </a:r>
          </a:p>
        </p:txBody>
      </p:sp>
      <p:sp>
        <p:nvSpPr>
          <p:cNvPr id="67589" name="Text Box 4">
            <a:extLst>
              <a:ext uri="{FF2B5EF4-FFF2-40B4-BE49-F238E27FC236}">
                <a16:creationId xmlns:a16="http://schemas.microsoft.com/office/drawing/2014/main" id="{38D1DBE8-5484-49DC-BF0D-228ED65C4899}"/>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43D11A7-5AA5-4C56-A756-72D53EDFB0B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105EE7-CC28-4335-860D-50F95E01D180}" type="slidenum">
              <a:rPr lang="en-US" altLang="en-US"/>
              <a:pPr/>
              <a:t>31</a:t>
            </a:fld>
            <a:endParaRPr lang="en-US" altLang="en-US"/>
          </a:p>
        </p:txBody>
      </p:sp>
      <p:sp>
        <p:nvSpPr>
          <p:cNvPr id="68611" name="Rectangle 2">
            <a:extLst>
              <a:ext uri="{FF2B5EF4-FFF2-40B4-BE49-F238E27FC236}">
                <a16:creationId xmlns:a16="http://schemas.microsoft.com/office/drawing/2014/main" id="{947E156B-4AD0-4C2B-AB5E-2C80FE09529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E6304A6D-B3B4-4CF1-8F72-0F8DAC6F6507}"/>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5-8.</a:t>
            </a:r>
            <a:r>
              <a:rPr lang="en-US" altLang="en-US">
                <a:latin typeface="Arial" panose="020B0604020202020204" pitchFamily="34" charset="0"/>
              </a:rPr>
              <a:t> Psoriasis affecting the palms and soles, the palmoplantar variant, has two variants: pustular and non-pustular. Non-pustular psoriasis </a:t>
            </a:r>
            <a:r>
              <a:rPr lang="en-US" altLang="en-US" b="1">
                <a:latin typeface="Arial" panose="020B0604020202020204" pitchFamily="34" charset="0"/>
              </a:rPr>
              <a:t>(a,b)</a:t>
            </a:r>
            <a:r>
              <a:rPr lang="en-US" altLang="en-US">
                <a:latin typeface="Arial" panose="020B0604020202020204" pitchFamily="34" charset="0"/>
              </a:rPr>
              <a:t> consists of typically well-demarcated hyperkeratotic plaques with scaling and fissuring, and can be difficult to differentiate from other disease such as hand eczema and contact dermatitis. Pustular palmoplantar disease is depicted in </a:t>
            </a:r>
            <a:r>
              <a:rPr lang="en-US" altLang="en-US" b="1">
                <a:latin typeface="Arial" panose="020B0604020202020204" pitchFamily="34" charset="0"/>
              </a:rPr>
              <a:t>(c)</a:t>
            </a:r>
            <a:r>
              <a:rPr lang="en-US" altLang="en-US">
                <a:latin typeface="Arial" panose="020B0604020202020204" pitchFamily="34" charset="0"/>
              </a:rPr>
              <a:t>. Palmoplantar disease, unlike other psoriasis variants such as guttate psoriasis, is not associated with the PSORS1 susceptibility locus (HLA-C) []. Palmoplantar disease is difficult to treat with a topical regimen, and despite the limited body surface area involved, this disease can be very disabling and often requires systemic therapy, phototherapy, or photochemotherapy.</a:t>
            </a:r>
          </a:p>
        </p:txBody>
      </p:sp>
      <p:sp>
        <p:nvSpPr>
          <p:cNvPr id="68613" name="Text Box 4">
            <a:extLst>
              <a:ext uri="{FF2B5EF4-FFF2-40B4-BE49-F238E27FC236}">
                <a16:creationId xmlns:a16="http://schemas.microsoft.com/office/drawing/2014/main" id="{936C4FA2-4B6E-45E2-B396-8CE880E951DD}"/>
              </a:ext>
            </a:extLst>
          </p:cNvPr>
          <p:cNvSpPr txBox="1">
            <a:spLocks noChangeArrowheads="1"/>
          </p:cNvSpPr>
          <p:nvPr/>
        </p:nvSpPr>
        <p:spPr bwMode="auto">
          <a:xfrm>
            <a:off x="914400" y="49180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3EBAE9F-047C-4B01-AA1B-78BC9D6C0C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C80F94-A983-4EDF-85D7-21F10806C2CE}" type="slidenum">
              <a:rPr lang="en-US" altLang="en-US"/>
              <a:pPr/>
              <a:t>32</a:t>
            </a:fld>
            <a:endParaRPr lang="en-US" altLang="en-US"/>
          </a:p>
        </p:txBody>
      </p:sp>
      <p:sp>
        <p:nvSpPr>
          <p:cNvPr id="69635" name="Rectangle 2">
            <a:extLst>
              <a:ext uri="{FF2B5EF4-FFF2-40B4-BE49-F238E27FC236}">
                <a16:creationId xmlns:a16="http://schemas.microsoft.com/office/drawing/2014/main" id="{45152186-FD96-4E92-9CB6-A76A7F66C581}"/>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606D235-4B32-49ED-81BA-CBB419D6822A}"/>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5-9.</a:t>
            </a:r>
            <a:r>
              <a:rPr lang="en-US" altLang="en-US">
                <a:latin typeface="Arial" panose="020B0604020202020204" pitchFamily="34" charset="0"/>
              </a:rPr>
              <a:t> Erythrodermic psoriasis is a severe form of psoriasis characterized by widespread erythema, scaling, occasionally pustules [as shown in </a:t>
            </a:r>
            <a:r>
              <a:rPr lang="en-US" altLang="en-US" b="1">
                <a:latin typeface="Arial" panose="020B0604020202020204" pitchFamily="34" charset="0"/>
              </a:rPr>
              <a:t>(a,b)</a:t>
            </a:r>
            <a:r>
              <a:rPr lang="en-US" altLang="en-US">
                <a:latin typeface="Arial" panose="020B0604020202020204" pitchFamily="34" charset="0"/>
              </a:rPr>
              <a:t>], and often systemic illness including fever, hypotension, insensible fluid losses, and hypoalbuminemia. Erythrodermic psoriasis can be spontaneous but usually is associated with a trigger factor such as abrupt discontinuation of corticosteroids or other treatments, medications known to flare psoriasis such as lithium or beta-blockers, and infection. Erythrodermic flares often require in-patient hospitalization in critical care units for management. It is important to differentiate from infection (sepsis) and other causes of erythroderma, such as Sézary syndrome, eczema, pytyriasis rubra pilaris, drug eruptions, and seborrheic dermatitis.</a:t>
            </a:r>
          </a:p>
        </p:txBody>
      </p:sp>
      <p:sp>
        <p:nvSpPr>
          <p:cNvPr id="69637" name="Text Box 4">
            <a:extLst>
              <a:ext uri="{FF2B5EF4-FFF2-40B4-BE49-F238E27FC236}">
                <a16:creationId xmlns:a16="http://schemas.microsoft.com/office/drawing/2014/main" id="{6BF0090B-EB95-486C-A0C8-B137270AB2EE}"/>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3FD6485-0595-46DF-A40D-64B90E015B1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BDE1BC-F88A-437F-8F50-ADDAB18B2C40}" type="slidenum">
              <a:rPr lang="en-US" altLang="en-US"/>
              <a:pPr/>
              <a:t>33</a:t>
            </a:fld>
            <a:endParaRPr lang="en-US" altLang="en-US"/>
          </a:p>
        </p:txBody>
      </p:sp>
      <p:sp>
        <p:nvSpPr>
          <p:cNvPr id="70659" name="Rectangle 2">
            <a:extLst>
              <a:ext uri="{FF2B5EF4-FFF2-40B4-BE49-F238E27FC236}">
                <a16:creationId xmlns:a16="http://schemas.microsoft.com/office/drawing/2014/main" id="{6FE6F919-90FE-481E-ADE0-EE8149EBB55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1A3C8F1-7076-4BE0-8F0B-93AECDE34BE8}"/>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5-10.</a:t>
            </a:r>
            <a:r>
              <a:rPr lang="en-US" altLang="en-US">
                <a:latin typeface="Arial" panose="020B0604020202020204" pitchFamily="34" charset="0"/>
              </a:rPr>
              <a:t> Pustular psoriasis </a:t>
            </a:r>
            <a:r>
              <a:rPr lang="en-US" altLang="en-US" b="1">
                <a:latin typeface="Arial" panose="020B0604020202020204" pitchFamily="34" charset="0"/>
              </a:rPr>
              <a:t>(a)</a:t>
            </a:r>
            <a:r>
              <a:rPr lang="en-US" altLang="en-US">
                <a:latin typeface="Arial" panose="020B0604020202020204" pitchFamily="34" charset="0"/>
              </a:rPr>
              <a:t> can occur as the primary form of psoriasis in an individual patient or in patients with established plaque-type psoriasis. Pustules usually develop after the rapid onset of erythema, rapidly, often with 'lakes of pus' forming at the edges of existing plaques </a:t>
            </a:r>
            <a:r>
              <a:rPr lang="en-US" altLang="en-US" b="1">
                <a:latin typeface="Arial" panose="020B0604020202020204" pitchFamily="34" charset="0"/>
              </a:rPr>
              <a:t>(b)</a:t>
            </a:r>
            <a:r>
              <a:rPr lang="en-US" altLang="en-US">
                <a:latin typeface="Arial" panose="020B0604020202020204" pitchFamily="34" charset="0"/>
              </a:rPr>
              <a:t>. Acitretin (in patients not of child-bearing potential) is usually the treatment of choice.</a:t>
            </a:r>
          </a:p>
        </p:txBody>
      </p:sp>
      <p:sp>
        <p:nvSpPr>
          <p:cNvPr id="70661" name="Text Box 4">
            <a:extLst>
              <a:ext uri="{FF2B5EF4-FFF2-40B4-BE49-F238E27FC236}">
                <a16:creationId xmlns:a16="http://schemas.microsoft.com/office/drawing/2014/main" id="{C615FEA0-41E3-48DB-9337-DA115F6F7018}"/>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5327962-B544-47FC-B02D-18DEC7F9A2C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A0770C-9889-44BC-9B9E-73801DB2F5ED}" type="slidenum">
              <a:rPr lang="en-US" altLang="en-US"/>
              <a:pPr/>
              <a:t>34</a:t>
            </a:fld>
            <a:endParaRPr lang="en-US" altLang="en-US"/>
          </a:p>
        </p:txBody>
      </p:sp>
      <p:sp>
        <p:nvSpPr>
          <p:cNvPr id="71683" name="Rectangle 2">
            <a:extLst>
              <a:ext uri="{FF2B5EF4-FFF2-40B4-BE49-F238E27FC236}">
                <a16:creationId xmlns:a16="http://schemas.microsoft.com/office/drawing/2014/main" id="{9C038F67-2D6C-4736-B9A0-C5DC5FE2FA3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FB19538-16F3-4A33-9F68-777672158A2D}"/>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rPr>
              <a:t>Figure 5-10.</a:t>
            </a:r>
            <a:r>
              <a:rPr lang="en-US" altLang="en-US">
                <a:latin typeface="Arial" panose="020B0604020202020204" pitchFamily="34" charset="0"/>
              </a:rPr>
              <a:t> Pustular psoriasis </a:t>
            </a:r>
            <a:r>
              <a:rPr lang="en-US" altLang="en-US" b="1">
                <a:latin typeface="Arial" panose="020B0604020202020204" pitchFamily="34" charset="0"/>
              </a:rPr>
              <a:t>(a)</a:t>
            </a:r>
            <a:r>
              <a:rPr lang="en-US" altLang="en-US">
                <a:latin typeface="Arial" panose="020B0604020202020204" pitchFamily="34" charset="0"/>
              </a:rPr>
              <a:t> can occur as the primary form of psoriasis in an individual patient or in patients with established plaque-type psoriasis. Pustules usually develop after the rapid onset of erythema, rapidly, often with 'lakes of pus' forming at the edges of existing plaques </a:t>
            </a:r>
            <a:r>
              <a:rPr lang="en-US" altLang="en-US" b="1">
                <a:latin typeface="Arial" panose="020B0604020202020204" pitchFamily="34" charset="0"/>
              </a:rPr>
              <a:t>(b)</a:t>
            </a:r>
            <a:r>
              <a:rPr lang="en-US" altLang="en-US">
                <a:latin typeface="Arial" panose="020B0604020202020204" pitchFamily="34" charset="0"/>
              </a:rPr>
              <a:t>. Acitretin (in patients not of child-bearing potential) is usually the treatment of choice.</a:t>
            </a:r>
          </a:p>
        </p:txBody>
      </p:sp>
      <p:sp>
        <p:nvSpPr>
          <p:cNvPr id="71685" name="Text Box 4">
            <a:extLst>
              <a:ext uri="{FF2B5EF4-FFF2-40B4-BE49-F238E27FC236}">
                <a16:creationId xmlns:a16="http://schemas.microsoft.com/office/drawing/2014/main" id="{C9C2F2E5-0DDC-4DBF-A910-5DEB5DD6E897}"/>
              </a:ext>
            </a:extLst>
          </p:cNvPr>
          <p:cNvSpPr txBox="1">
            <a:spLocks noChangeArrowheads="1"/>
          </p:cNvSpPr>
          <p:nvPr/>
        </p:nvSpPr>
        <p:spPr bwMode="auto">
          <a:xfrm>
            <a:off x="914400" y="6594475"/>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33F8BC1-B95D-48DD-B26F-4D2AC6E72D74}"/>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68A741DE-B105-431A-B24E-78C7BF6CCB0F}"/>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BAED71F1-58F1-4137-8B74-65296FA9BCB4}"/>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A0034657-5C2B-4AF4-A420-879522D68DB5}"/>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C292AA4A-97B8-414C-B4DA-E8A6A7F3C5CE}"/>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5E533DD3-5BB6-49F5-A80E-B283689EB1DC}"/>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 name="Freeform 8">
              <a:extLst>
                <a:ext uri="{FF2B5EF4-FFF2-40B4-BE49-F238E27FC236}">
                  <a16:creationId xmlns:a16="http://schemas.microsoft.com/office/drawing/2014/main" id="{A480CE88-6BCD-40F9-99C5-2B8F01A406F8}"/>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C73FB0B2-8F37-4DCB-89A0-88AB54946F26}"/>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EBDD97C1-9F6B-4309-B3C1-A2375165B6EB}"/>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3" name="Freeform 11">
              <a:extLst>
                <a:ext uri="{FF2B5EF4-FFF2-40B4-BE49-F238E27FC236}">
                  <a16:creationId xmlns:a16="http://schemas.microsoft.com/office/drawing/2014/main" id="{B3E856D3-3663-47F8-849C-297E5A108D60}"/>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20A19B00-966E-4D3D-8D6C-80986800A52C}"/>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CD5EC700-4AB6-4C6B-8736-81AC1CBBAA0D}"/>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38F0C8CF-8DE1-434E-AB21-C6C09671DC7C}"/>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7DA649D9-5515-46ED-92A8-56A44FD27D6E}"/>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2E17B9D6-7FC2-4AAC-9567-9D834096F1CF}"/>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DBF0B59C-29BE-40BA-B68C-5BE79E5E51C1}"/>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 name="Freeform 18">
              <a:extLst>
                <a:ext uri="{FF2B5EF4-FFF2-40B4-BE49-F238E27FC236}">
                  <a16:creationId xmlns:a16="http://schemas.microsoft.com/office/drawing/2014/main" id="{41055296-871F-4857-83E9-AB3199A707F7}"/>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1" name="Freeform 19">
              <a:extLst>
                <a:ext uri="{FF2B5EF4-FFF2-40B4-BE49-F238E27FC236}">
                  <a16:creationId xmlns:a16="http://schemas.microsoft.com/office/drawing/2014/main" id="{99CA9E62-CA0E-461D-A4D0-4230842FB19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2AABCF60-92D4-473B-8F5F-46C5B8016554}"/>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3" name="Freeform 21">
              <a:extLst>
                <a:ext uri="{FF2B5EF4-FFF2-40B4-BE49-F238E27FC236}">
                  <a16:creationId xmlns:a16="http://schemas.microsoft.com/office/drawing/2014/main" id="{9F991A4C-BC52-41EE-A50C-D1BFD62654FF}"/>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CFFCBFE5-5E30-495A-9F2C-D4C4C1487B1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5" name="Freeform 23">
              <a:extLst>
                <a:ext uri="{FF2B5EF4-FFF2-40B4-BE49-F238E27FC236}">
                  <a16:creationId xmlns:a16="http://schemas.microsoft.com/office/drawing/2014/main" id="{83048CD5-3F8E-4E87-8E1D-D47B219D66B6}"/>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6" name="Freeform 24">
              <a:extLst>
                <a:ext uri="{FF2B5EF4-FFF2-40B4-BE49-F238E27FC236}">
                  <a16:creationId xmlns:a16="http://schemas.microsoft.com/office/drawing/2014/main" id="{C2148E6F-1C32-422D-B2EB-1D24BDDF1C14}"/>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7" name="Freeform 25">
              <a:extLst>
                <a:ext uri="{FF2B5EF4-FFF2-40B4-BE49-F238E27FC236}">
                  <a16:creationId xmlns:a16="http://schemas.microsoft.com/office/drawing/2014/main" id="{D5FECC7B-A994-4851-A1C3-ACDE1723FCD7}"/>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8C76C9D1-CE06-4469-BB43-77B1D21D1A2D}"/>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9" name="Freeform 27">
              <a:extLst>
                <a:ext uri="{FF2B5EF4-FFF2-40B4-BE49-F238E27FC236}">
                  <a16:creationId xmlns:a16="http://schemas.microsoft.com/office/drawing/2014/main" id="{59C375C4-237D-413D-8E04-E0D6EE3EA5BE}"/>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0" name="Freeform 28">
              <a:extLst>
                <a:ext uri="{FF2B5EF4-FFF2-40B4-BE49-F238E27FC236}">
                  <a16:creationId xmlns:a16="http://schemas.microsoft.com/office/drawing/2014/main" id="{02404E26-F476-4544-B863-B2A7FA742B24}"/>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544FC9DB-15A1-41E5-A5FB-A4CEE0465A0D}"/>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2" name="Freeform 30">
              <a:extLst>
                <a:ext uri="{FF2B5EF4-FFF2-40B4-BE49-F238E27FC236}">
                  <a16:creationId xmlns:a16="http://schemas.microsoft.com/office/drawing/2014/main" id="{75DF7C0B-EA59-4E94-A2D7-27D9B0EE407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EBB7E410-A947-4DEF-A309-054DBD0F2802}"/>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4" name="Freeform 32">
              <a:extLst>
                <a:ext uri="{FF2B5EF4-FFF2-40B4-BE49-F238E27FC236}">
                  <a16:creationId xmlns:a16="http://schemas.microsoft.com/office/drawing/2014/main" id="{16BA5B1E-0E3B-47CC-85C8-0867A9517B0D}"/>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5" name="Freeform 33">
              <a:extLst>
                <a:ext uri="{FF2B5EF4-FFF2-40B4-BE49-F238E27FC236}">
                  <a16:creationId xmlns:a16="http://schemas.microsoft.com/office/drawing/2014/main" id="{A73DBDA9-1C95-4F41-80F3-C0C9AE46ADBA}"/>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6" name="Freeform 34">
              <a:extLst>
                <a:ext uri="{FF2B5EF4-FFF2-40B4-BE49-F238E27FC236}">
                  <a16:creationId xmlns:a16="http://schemas.microsoft.com/office/drawing/2014/main" id="{A483E2BF-CB8B-4E80-AE23-B7D021BB5595}"/>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7" name="Freeform 35">
              <a:extLst>
                <a:ext uri="{FF2B5EF4-FFF2-40B4-BE49-F238E27FC236}">
                  <a16:creationId xmlns:a16="http://schemas.microsoft.com/office/drawing/2014/main" id="{6C9C0C47-AB84-4181-ABD1-7F25480D124D}"/>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8" name="Freeform 36">
              <a:extLst>
                <a:ext uri="{FF2B5EF4-FFF2-40B4-BE49-F238E27FC236}">
                  <a16:creationId xmlns:a16="http://schemas.microsoft.com/office/drawing/2014/main" id="{8D83D46E-0090-4558-8647-95E8703792BD}"/>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9" name="Freeform 37">
              <a:extLst>
                <a:ext uri="{FF2B5EF4-FFF2-40B4-BE49-F238E27FC236}">
                  <a16:creationId xmlns:a16="http://schemas.microsoft.com/office/drawing/2014/main" id="{1488E9F9-D8A0-41BC-96BB-9D613D41E15A}"/>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0" name="Freeform 38">
              <a:extLst>
                <a:ext uri="{FF2B5EF4-FFF2-40B4-BE49-F238E27FC236}">
                  <a16:creationId xmlns:a16="http://schemas.microsoft.com/office/drawing/2014/main" id="{41E25150-AAF4-4AEE-8EC7-0E60353F1651}"/>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nvGrpSpPr>
            <p:cNvPr id="41" name="Group 39">
              <a:extLst>
                <a:ext uri="{FF2B5EF4-FFF2-40B4-BE49-F238E27FC236}">
                  <a16:creationId xmlns:a16="http://schemas.microsoft.com/office/drawing/2014/main" id="{DDA4D96F-D0A6-4459-90DE-D4ED5A9FED45}"/>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5CCDBEE7-E41F-49D5-BC2D-BD4A6B5A1FA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3" name="Freeform 41">
                <a:extLst>
                  <a:ext uri="{FF2B5EF4-FFF2-40B4-BE49-F238E27FC236}">
                    <a16:creationId xmlns:a16="http://schemas.microsoft.com/office/drawing/2014/main" id="{9864EFB3-5856-4A7D-9CE9-D841A249F1BA}"/>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sp>
        <p:nvSpPr>
          <p:cNvPr id="6186"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618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44" name="Rectangle 44">
            <a:extLst>
              <a:ext uri="{FF2B5EF4-FFF2-40B4-BE49-F238E27FC236}">
                <a16:creationId xmlns:a16="http://schemas.microsoft.com/office/drawing/2014/main" id="{E0A34486-1885-444D-8DAF-7470A6629255}"/>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3BA6D353-96A3-4074-BDFF-18BDFCA3BB9D}"/>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628612CA-8EFA-4842-BD2A-511946DFDB4C}"/>
              </a:ext>
            </a:extLst>
          </p:cNvPr>
          <p:cNvSpPr>
            <a:spLocks noGrp="1" noChangeArrowheads="1"/>
          </p:cNvSpPr>
          <p:nvPr>
            <p:ph type="sldNum" sz="quarter" idx="12"/>
          </p:nvPr>
        </p:nvSpPr>
        <p:spPr/>
        <p:txBody>
          <a:bodyPr/>
          <a:lstStyle>
            <a:lvl1pPr>
              <a:defRPr/>
            </a:lvl1pPr>
          </a:lstStyle>
          <a:p>
            <a:fld id="{C91EA725-63CA-4766-B331-2462B496704D}" type="slidenum">
              <a:rPr lang="en-US" altLang="en-US"/>
              <a:pPr/>
              <a:t>‹#›</a:t>
            </a:fld>
            <a:endParaRPr lang="en-US" altLang="en-US"/>
          </a:p>
        </p:txBody>
      </p:sp>
    </p:spTree>
    <p:extLst>
      <p:ext uri="{BB962C8B-B14F-4D97-AF65-F5344CB8AC3E}">
        <p14:creationId xmlns:p14="http://schemas.microsoft.com/office/powerpoint/2010/main" val="282519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5CC113B-A393-4E21-852D-491F386445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1C080625-1077-4983-BA2F-A52E61FE9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0B0C74DB-B822-4526-B087-06DEF9A2944A}"/>
              </a:ext>
            </a:extLst>
          </p:cNvPr>
          <p:cNvSpPr>
            <a:spLocks noGrp="1" noChangeArrowheads="1"/>
          </p:cNvSpPr>
          <p:nvPr>
            <p:ph type="sldNum" sz="quarter" idx="12"/>
          </p:nvPr>
        </p:nvSpPr>
        <p:spPr>
          <a:ln/>
        </p:spPr>
        <p:txBody>
          <a:bodyPr/>
          <a:lstStyle>
            <a:lvl1pPr>
              <a:defRPr/>
            </a:lvl1pPr>
          </a:lstStyle>
          <a:p>
            <a:fld id="{E2D28490-CDD0-4062-9E36-F0F558CD3104}" type="slidenum">
              <a:rPr lang="en-US" altLang="en-US"/>
              <a:pPr/>
              <a:t>‹#›</a:t>
            </a:fld>
            <a:endParaRPr lang="en-US" altLang="en-US"/>
          </a:p>
        </p:txBody>
      </p:sp>
    </p:spTree>
    <p:extLst>
      <p:ext uri="{BB962C8B-B14F-4D97-AF65-F5344CB8AC3E}">
        <p14:creationId xmlns:p14="http://schemas.microsoft.com/office/powerpoint/2010/main" val="38085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E3CE111D-0C0D-4327-9B89-5A96F3926A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BA865FC-3924-4B9C-8891-A119C5EB18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98A0B5D-BAC1-4A70-AF0B-BBAEB2D61850}"/>
              </a:ext>
            </a:extLst>
          </p:cNvPr>
          <p:cNvSpPr>
            <a:spLocks noGrp="1" noChangeArrowheads="1"/>
          </p:cNvSpPr>
          <p:nvPr>
            <p:ph type="sldNum" sz="quarter" idx="12"/>
          </p:nvPr>
        </p:nvSpPr>
        <p:spPr>
          <a:ln/>
        </p:spPr>
        <p:txBody>
          <a:bodyPr/>
          <a:lstStyle>
            <a:lvl1pPr>
              <a:defRPr/>
            </a:lvl1pPr>
          </a:lstStyle>
          <a:p>
            <a:fld id="{333F4F56-D268-47E4-BC3A-77821353487A}" type="slidenum">
              <a:rPr lang="en-US" altLang="en-US"/>
              <a:pPr/>
              <a:t>‹#›</a:t>
            </a:fld>
            <a:endParaRPr lang="en-US" altLang="en-US"/>
          </a:p>
        </p:txBody>
      </p:sp>
    </p:spTree>
    <p:extLst>
      <p:ext uri="{BB962C8B-B14F-4D97-AF65-F5344CB8AC3E}">
        <p14:creationId xmlns:p14="http://schemas.microsoft.com/office/powerpoint/2010/main" val="3404562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4">
            <a:extLst>
              <a:ext uri="{FF2B5EF4-FFF2-40B4-BE49-F238E27FC236}">
                <a16:creationId xmlns:a16="http://schemas.microsoft.com/office/drawing/2014/main" id="{0A2FB879-21F6-43AA-BBBC-DFC99DACE6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BCF925CE-B7DE-48E7-A7C1-D74A94479A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28202458-1107-4162-B13B-5D7AF48084B1}"/>
              </a:ext>
            </a:extLst>
          </p:cNvPr>
          <p:cNvSpPr>
            <a:spLocks noGrp="1" noChangeArrowheads="1"/>
          </p:cNvSpPr>
          <p:nvPr>
            <p:ph type="sldNum" sz="quarter" idx="12"/>
          </p:nvPr>
        </p:nvSpPr>
        <p:spPr>
          <a:ln/>
        </p:spPr>
        <p:txBody>
          <a:bodyPr/>
          <a:lstStyle>
            <a:lvl1pPr>
              <a:defRPr/>
            </a:lvl1pPr>
          </a:lstStyle>
          <a:p>
            <a:fld id="{C73B3D7B-E5E1-4FDD-A4F7-F230FF71B14C}" type="slidenum">
              <a:rPr lang="en-US" altLang="en-US"/>
              <a:pPr/>
              <a:t>‹#›</a:t>
            </a:fld>
            <a:endParaRPr lang="en-US" altLang="en-US"/>
          </a:p>
        </p:txBody>
      </p:sp>
    </p:spTree>
    <p:extLst>
      <p:ext uri="{BB962C8B-B14F-4D97-AF65-F5344CB8AC3E}">
        <p14:creationId xmlns:p14="http://schemas.microsoft.com/office/powerpoint/2010/main" val="337878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BE8325C9-5ED0-448D-9F52-D40764B985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4244143-D777-44EA-B08C-205F635FD5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DE8B6F78-E471-49C6-B103-96208E674F06}"/>
              </a:ext>
            </a:extLst>
          </p:cNvPr>
          <p:cNvSpPr>
            <a:spLocks noGrp="1" noChangeArrowheads="1"/>
          </p:cNvSpPr>
          <p:nvPr>
            <p:ph type="sldNum" sz="quarter" idx="12"/>
          </p:nvPr>
        </p:nvSpPr>
        <p:spPr>
          <a:ln/>
        </p:spPr>
        <p:txBody>
          <a:bodyPr/>
          <a:lstStyle>
            <a:lvl1pPr>
              <a:defRPr/>
            </a:lvl1pPr>
          </a:lstStyle>
          <a:p>
            <a:fld id="{9105EF5C-4BCF-49DC-9DF3-20EE31823DA2}" type="slidenum">
              <a:rPr lang="en-US" altLang="en-US"/>
              <a:pPr/>
              <a:t>‹#›</a:t>
            </a:fld>
            <a:endParaRPr lang="en-US" altLang="en-US"/>
          </a:p>
        </p:txBody>
      </p:sp>
    </p:spTree>
    <p:extLst>
      <p:ext uri="{BB962C8B-B14F-4D97-AF65-F5344CB8AC3E}">
        <p14:creationId xmlns:p14="http://schemas.microsoft.com/office/powerpoint/2010/main" val="161287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14193E43-BAC4-4079-A569-D504017532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62C17D5D-D6C7-432C-A84F-B20EE752EC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8DC8F4C-5BAD-4D6C-B3DF-978BBDC80D75}"/>
              </a:ext>
            </a:extLst>
          </p:cNvPr>
          <p:cNvSpPr>
            <a:spLocks noGrp="1" noChangeArrowheads="1"/>
          </p:cNvSpPr>
          <p:nvPr>
            <p:ph type="sldNum" sz="quarter" idx="12"/>
          </p:nvPr>
        </p:nvSpPr>
        <p:spPr>
          <a:ln/>
        </p:spPr>
        <p:txBody>
          <a:bodyPr/>
          <a:lstStyle>
            <a:lvl1pPr>
              <a:defRPr/>
            </a:lvl1pPr>
          </a:lstStyle>
          <a:p>
            <a:fld id="{C7CB7B4E-E788-45C7-A5DD-103ADFB2DB0D}" type="slidenum">
              <a:rPr lang="en-US" altLang="en-US"/>
              <a:pPr/>
              <a:t>‹#›</a:t>
            </a:fld>
            <a:endParaRPr lang="en-US" altLang="en-US"/>
          </a:p>
        </p:txBody>
      </p:sp>
    </p:spTree>
    <p:extLst>
      <p:ext uri="{BB962C8B-B14F-4D97-AF65-F5344CB8AC3E}">
        <p14:creationId xmlns:p14="http://schemas.microsoft.com/office/powerpoint/2010/main" val="203505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D61C6EEE-09D8-4761-A403-0DFD2AD8AC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B654888A-6D46-4D30-AA6E-3A35F9A451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5F225BC4-CF29-454F-86EB-F204BCE22908}"/>
              </a:ext>
            </a:extLst>
          </p:cNvPr>
          <p:cNvSpPr>
            <a:spLocks noGrp="1" noChangeArrowheads="1"/>
          </p:cNvSpPr>
          <p:nvPr>
            <p:ph type="sldNum" sz="quarter" idx="12"/>
          </p:nvPr>
        </p:nvSpPr>
        <p:spPr>
          <a:ln/>
        </p:spPr>
        <p:txBody>
          <a:bodyPr/>
          <a:lstStyle>
            <a:lvl1pPr>
              <a:defRPr/>
            </a:lvl1pPr>
          </a:lstStyle>
          <a:p>
            <a:fld id="{8A31FEFF-5882-4B3A-B6A7-01AE15BA974F}" type="slidenum">
              <a:rPr lang="en-US" altLang="en-US"/>
              <a:pPr/>
              <a:t>‹#›</a:t>
            </a:fld>
            <a:endParaRPr lang="en-US" altLang="en-US"/>
          </a:p>
        </p:txBody>
      </p:sp>
    </p:spTree>
    <p:extLst>
      <p:ext uri="{BB962C8B-B14F-4D97-AF65-F5344CB8AC3E}">
        <p14:creationId xmlns:p14="http://schemas.microsoft.com/office/powerpoint/2010/main" val="263673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112F73D4-DF75-47A7-8E54-076A965E73B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56696EF7-DBF7-432F-AC12-686B3467EB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106E87DA-8A9F-4BB1-8F2F-4DEF11A32F30}"/>
              </a:ext>
            </a:extLst>
          </p:cNvPr>
          <p:cNvSpPr>
            <a:spLocks noGrp="1" noChangeArrowheads="1"/>
          </p:cNvSpPr>
          <p:nvPr>
            <p:ph type="sldNum" sz="quarter" idx="12"/>
          </p:nvPr>
        </p:nvSpPr>
        <p:spPr>
          <a:ln/>
        </p:spPr>
        <p:txBody>
          <a:bodyPr/>
          <a:lstStyle>
            <a:lvl1pPr>
              <a:defRPr/>
            </a:lvl1pPr>
          </a:lstStyle>
          <a:p>
            <a:fld id="{57B1DC05-5703-48BF-B75E-E1ECDB98E89A}" type="slidenum">
              <a:rPr lang="en-US" altLang="en-US"/>
              <a:pPr/>
              <a:t>‹#›</a:t>
            </a:fld>
            <a:endParaRPr lang="en-US" altLang="en-US"/>
          </a:p>
        </p:txBody>
      </p:sp>
    </p:spTree>
    <p:extLst>
      <p:ext uri="{BB962C8B-B14F-4D97-AF65-F5344CB8AC3E}">
        <p14:creationId xmlns:p14="http://schemas.microsoft.com/office/powerpoint/2010/main" val="330512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ABFECB6-40C4-42D9-B3BB-6BF2F59562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FBCCD195-0554-4C3C-B968-2022C079F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6A36EA56-3E9E-4A7C-AE33-2639DE218AEE}"/>
              </a:ext>
            </a:extLst>
          </p:cNvPr>
          <p:cNvSpPr>
            <a:spLocks noGrp="1" noChangeArrowheads="1"/>
          </p:cNvSpPr>
          <p:nvPr>
            <p:ph type="sldNum" sz="quarter" idx="12"/>
          </p:nvPr>
        </p:nvSpPr>
        <p:spPr>
          <a:ln/>
        </p:spPr>
        <p:txBody>
          <a:bodyPr/>
          <a:lstStyle>
            <a:lvl1pPr>
              <a:defRPr/>
            </a:lvl1pPr>
          </a:lstStyle>
          <a:p>
            <a:fld id="{DFC1403C-E30C-46BE-B7A0-EC74AAEFBF42}" type="slidenum">
              <a:rPr lang="en-US" altLang="en-US"/>
              <a:pPr/>
              <a:t>‹#›</a:t>
            </a:fld>
            <a:endParaRPr lang="en-US" altLang="en-US"/>
          </a:p>
        </p:txBody>
      </p:sp>
    </p:spTree>
    <p:extLst>
      <p:ext uri="{BB962C8B-B14F-4D97-AF65-F5344CB8AC3E}">
        <p14:creationId xmlns:p14="http://schemas.microsoft.com/office/powerpoint/2010/main" val="265879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37709293-2F7F-4E28-AFBA-0E29D37A1D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097BCEA2-0EAF-4565-8E92-53665111D9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ECE52104-BA08-4E56-9402-C61583BCDE3F}"/>
              </a:ext>
            </a:extLst>
          </p:cNvPr>
          <p:cNvSpPr>
            <a:spLocks noGrp="1" noChangeArrowheads="1"/>
          </p:cNvSpPr>
          <p:nvPr>
            <p:ph type="sldNum" sz="quarter" idx="12"/>
          </p:nvPr>
        </p:nvSpPr>
        <p:spPr>
          <a:ln/>
        </p:spPr>
        <p:txBody>
          <a:bodyPr/>
          <a:lstStyle>
            <a:lvl1pPr>
              <a:defRPr/>
            </a:lvl1pPr>
          </a:lstStyle>
          <a:p>
            <a:fld id="{E4379A6D-3FD8-43EC-B797-53C7D1827972}" type="slidenum">
              <a:rPr lang="en-US" altLang="en-US"/>
              <a:pPr/>
              <a:t>‹#›</a:t>
            </a:fld>
            <a:endParaRPr lang="en-US" altLang="en-US"/>
          </a:p>
        </p:txBody>
      </p:sp>
    </p:spTree>
    <p:extLst>
      <p:ext uri="{BB962C8B-B14F-4D97-AF65-F5344CB8AC3E}">
        <p14:creationId xmlns:p14="http://schemas.microsoft.com/office/powerpoint/2010/main" val="19583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73AD3D0B-537F-4D2E-8CC5-2EBA44E87B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6DCA673B-854D-43DB-8958-83D756C58E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21E17608-71CD-4D32-91D8-8E928053B318}"/>
              </a:ext>
            </a:extLst>
          </p:cNvPr>
          <p:cNvSpPr>
            <a:spLocks noGrp="1" noChangeArrowheads="1"/>
          </p:cNvSpPr>
          <p:nvPr>
            <p:ph type="sldNum" sz="quarter" idx="12"/>
          </p:nvPr>
        </p:nvSpPr>
        <p:spPr>
          <a:ln/>
        </p:spPr>
        <p:txBody>
          <a:bodyPr/>
          <a:lstStyle>
            <a:lvl1pPr>
              <a:defRPr/>
            </a:lvl1pPr>
          </a:lstStyle>
          <a:p>
            <a:fld id="{A5BC5285-E155-4983-8F7F-BFD5221CB587}" type="slidenum">
              <a:rPr lang="en-US" altLang="en-US"/>
              <a:pPr/>
              <a:t>‹#›</a:t>
            </a:fld>
            <a:endParaRPr lang="en-US" altLang="en-US"/>
          </a:p>
        </p:txBody>
      </p:sp>
    </p:spTree>
    <p:extLst>
      <p:ext uri="{BB962C8B-B14F-4D97-AF65-F5344CB8AC3E}">
        <p14:creationId xmlns:p14="http://schemas.microsoft.com/office/powerpoint/2010/main" val="134342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59145D62-0805-4D62-B13D-C06DE5E06E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80581F3-AC53-4511-A764-0DDC5251B7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41FA0AA-8102-47F0-A884-FDD7FDD3D3F0}"/>
              </a:ext>
            </a:extLst>
          </p:cNvPr>
          <p:cNvSpPr>
            <a:spLocks noGrp="1" noChangeArrowheads="1"/>
          </p:cNvSpPr>
          <p:nvPr>
            <p:ph type="sldNum" sz="quarter" idx="12"/>
          </p:nvPr>
        </p:nvSpPr>
        <p:spPr>
          <a:ln/>
        </p:spPr>
        <p:txBody>
          <a:bodyPr/>
          <a:lstStyle>
            <a:lvl1pPr>
              <a:defRPr/>
            </a:lvl1pPr>
          </a:lstStyle>
          <a:p>
            <a:fld id="{242F8D76-41E7-4287-8EF5-C2733A98473E}" type="slidenum">
              <a:rPr lang="en-US" altLang="en-US"/>
              <a:pPr/>
              <a:t>‹#›</a:t>
            </a:fld>
            <a:endParaRPr lang="en-US" altLang="en-US"/>
          </a:p>
        </p:txBody>
      </p:sp>
    </p:spTree>
    <p:extLst>
      <p:ext uri="{BB962C8B-B14F-4D97-AF65-F5344CB8AC3E}">
        <p14:creationId xmlns:p14="http://schemas.microsoft.com/office/powerpoint/2010/main" val="233339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E7BD335-DC0F-4A70-9A29-9679EE57E995}"/>
              </a:ext>
            </a:extLst>
          </p:cNvPr>
          <p:cNvGrpSpPr>
            <a:grpSpLocks/>
          </p:cNvGrpSpPr>
          <p:nvPr/>
        </p:nvGrpSpPr>
        <p:grpSpPr bwMode="auto">
          <a:xfrm>
            <a:off x="0" y="0"/>
            <a:ext cx="9144000" cy="6856413"/>
            <a:chOff x="0" y="0"/>
            <a:chExt cx="5760" cy="4319"/>
          </a:xfrm>
        </p:grpSpPr>
        <p:sp>
          <p:nvSpPr>
            <p:cNvPr id="5123" name="Freeform 3">
              <a:extLst>
                <a:ext uri="{FF2B5EF4-FFF2-40B4-BE49-F238E27FC236}">
                  <a16:creationId xmlns:a16="http://schemas.microsoft.com/office/drawing/2014/main" id="{5F4F4047-1E02-40F0-A157-33BE920A1358}"/>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24" name="Freeform 4">
              <a:extLst>
                <a:ext uri="{FF2B5EF4-FFF2-40B4-BE49-F238E27FC236}">
                  <a16:creationId xmlns:a16="http://schemas.microsoft.com/office/drawing/2014/main" id="{EE981A3B-7A04-4689-9689-502DCE97D9B5}"/>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25" name="Freeform 5">
              <a:extLst>
                <a:ext uri="{FF2B5EF4-FFF2-40B4-BE49-F238E27FC236}">
                  <a16:creationId xmlns:a16="http://schemas.microsoft.com/office/drawing/2014/main" id="{C0D238D4-9C81-4BAA-BE90-F4E19C952266}"/>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35" name="Freeform 6">
              <a:extLst>
                <a:ext uri="{FF2B5EF4-FFF2-40B4-BE49-F238E27FC236}">
                  <a16:creationId xmlns:a16="http://schemas.microsoft.com/office/drawing/2014/main" id="{12892FE9-094A-48CA-9E5D-A3E964DDFD78}"/>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Freeform 7">
              <a:extLst>
                <a:ext uri="{FF2B5EF4-FFF2-40B4-BE49-F238E27FC236}">
                  <a16:creationId xmlns:a16="http://schemas.microsoft.com/office/drawing/2014/main" id="{1B4F7D02-59A2-4153-8C2E-770F6CCA76A6}"/>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37" name="Freeform 8">
              <a:extLst>
                <a:ext uri="{FF2B5EF4-FFF2-40B4-BE49-F238E27FC236}">
                  <a16:creationId xmlns:a16="http://schemas.microsoft.com/office/drawing/2014/main" id="{ED6A6642-1047-4575-8A37-7923D85AA76B}"/>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75AA83B-B859-44E9-9D31-32B3537E611B}"/>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0">
              <a:extLst>
                <a:ext uri="{FF2B5EF4-FFF2-40B4-BE49-F238E27FC236}">
                  <a16:creationId xmlns:a16="http://schemas.microsoft.com/office/drawing/2014/main" id="{0DABD083-EAC8-4DBC-A3F0-68004DA9804B}"/>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0" name="Freeform 11">
              <a:extLst>
                <a:ext uri="{FF2B5EF4-FFF2-40B4-BE49-F238E27FC236}">
                  <a16:creationId xmlns:a16="http://schemas.microsoft.com/office/drawing/2014/main" id="{8A13A805-DC00-442B-A0EF-7A1F0CFF79B4}"/>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2">
              <a:extLst>
                <a:ext uri="{FF2B5EF4-FFF2-40B4-BE49-F238E27FC236}">
                  <a16:creationId xmlns:a16="http://schemas.microsoft.com/office/drawing/2014/main" id="{3001A038-79A2-46AF-BA46-823B3F0F8FBA}"/>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2" name="Freeform 13">
              <a:extLst>
                <a:ext uri="{FF2B5EF4-FFF2-40B4-BE49-F238E27FC236}">
                  <a16:creationId xmlns:a16="http://schemas.microsoft.com/office/drawing/2014/main" id="{FE636E3E-B0FA-4422-936B-2EDFBFB22C3D}"/>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4">
              <a:extLst>
                <a:ext uri="{FF2B5EF4-FFF2-40B4-BE49-F238E27FC236}">
                  <a16:creationId xmlns:a16="http://schemas.microsoft.com/office/drawing/2014/main" id="{5F832FE6-67E9-4366-AFF4-7CA99CDD73C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4" name="Freeform 15">
              <a:extLst>
                <a:ext uri="{FF2B5EF4-FFF2-40B4-BE49-F238E27FC236}">
                  <a16:creationId xmlns:a16="http://schemas.microsoft.com/office/drawing/2014/main" id="{04BBA81C-64B2-4F65-96A6-D89036014D0E}"/>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a:extLst>
                <a:ext uri="{FF2B5EF4-FFF2-40B4-BE49-F238E27FC236}">
                  <a16:creationId xmlns:a16="http://schemas.microsoft.com/office/drawing/2014/main" id="{968BC89E-919F-421D-AE13-C116D71518D1}"/>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37" name="Freeform 17">
              <a:extLst>
                <a:ext uri="{FF2B5EF4-FFF2-40B4-BE49-F238E27FC236}">
                  <a16:creationId xmlns:a16="http://schemas.microsoft.com/office/drawing/2014/main" id="{9D307696-0EE6-4D52-9C68-BEFFD053D187}"/>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38" name="Freeform 18">
              <a:extLst>
                <a:ext uri="{FF2B5EF4-FFF2-40B4-BE49-F238E27FC236}">
                  <a16:creationId xmlns:a16="http://schemas.microsoft.com/office/drawing/2014/main" id="{C63DDDE4-F398-47D1-8514-B70A3F343410}"/>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8" name="Freeform 19">
              <a:extLst>
                <a:ext uri="{FF2B5EF4-FFF2-40B4-BE49-F238E27FC236}">
                  <a16:creationId xmlns:a16="http://schemas.microsoft.com/office/drawing/2014/main" id="{E934C077-9762-485D-BE25-D275EDADDCB7}"/>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0">
              <a:extLst>
                <a:ext uri="{FF2B5EF4-FFF2-40B4-BE49-F238E27FC236}">
                  <a16:creationId xmlns:a16="http://schemas.microsoft.com/office/drawing/2014/main" id="{188EF1D6-DD20-4913-AAAD-795BAA72F9F7}"/>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0" name="Freeform 21">
              <a:extLst>
                <a:ext uri="{FF2B5EF4-FFF2-40B4-BE49-F238E27FC236}">
                  <a16:creationId xmlns:a16="http://schemas.microsoft.com/office/drawing/2014/main" id="{51BEB832-8A25-4DD1-AB17-F14B18313DE0}"/>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a:extLst>
                <a:ext uri="{FF2B5EF4-FFF2-40B4-BE49-F238E27FC236}">
                  <a16:creationId xmlns:a16="http://schemas.microsoft.com/office/drawing/2014/main" id="{5BB61D18-6719-4CE7-B0F9-5F169144F0C1}"/>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43" name="Freeform 23">
              <a:extLst>
                <a:ext uri="{FF2B5EF4-FFF2-40B4-BE49-F238E27FC236}">
                  <a16:creationId xmlns:a16="http://schemas.microsoft.com/office/drawing/2014/main" id="{83ED7526-D4A2-4E02-9169-51C8DB5DA99F}"/>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5144" name="Freeform 24">
              <a:extLst>
                <a:ext uri="{FF2B5EF4-FFF2-40B4-BE49-F238E27FC236}">
                  <a16:creationId xmlns:a16="http://schemas.microsoft.com/office/drawing/2014/main" id="{D737317D-3BD7-4270-B4FC-FA554B1C380C}"/>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4" name="Freeform 25">
              <a:extLst>
                <a:ext uri="{FF2B5EF4-FFF2-40B4-BE49-F238E27FC236}">
                  <a16:creationId xmlns:a16="http://schemas.microsoft.com/office/drawing/2014/main" id="{E5B6EE06-8213-45C9-83BC-502A4BE8014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a:extLst>
                <a:ext uri="{FF2B5EF4-FFF2-40B4-BE49-F238E27FC236}">
                  <a16:creationId xmlns:a16="http://schemas.microsoft.com/office/drawing/2014/main" id="{F5F40964-B9C1-4F25-B5A4-6A6162F48E2B}"/>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47" name="Freeform 27">
              <a:extLst>
                <a:ext uri="{FF2B5EF4-FFF2-40B4-BE49-F238E27FC236}">
                  <a16:creationId xmlns:a16="http://schemas.microsoft.com/office/drawing/2014/main" id="{A93DBEAA-C0C5-4AC7-9AD8-525132B46E65}"/>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7" name="Freeform 28">
              <a:extLst>
                <a:ext uri="{FF2B5EF4-FFF2-40B4-BE49-F238E27FC236}">
                  <a16:creationId xmlns:a16="http://schemas.microsoft.com/office/drawing/2014/main" id="{EB80B79D-2A71-4805-AEE5-8F198E8BEE22}"/>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29">
              <a:extLst>
                <a:ext uri="{FF2B5EF4-FFF2-40B4-BE49-F238E27FC236}">
                  <a16:creationId xmlns:a16="http://schemas.microsoft.com/office/drawing/2014/main" id="{B55B517F-CB7E-42BC-BF8E-407AEAEAC515}"/>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9" name="Freeform 30">
              <a:extLst>
                <a:ext uri="{FF2B5EF4-FFF2-40B4-BE49-F238E27FC236}">
                  <a16:creationId xmlns:a16="http://schemas.microsoft.com/office/drawing/2014/main" id="{67306097-D483-40F0-AE9A-67FE61002270}"/>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1">
              <a:extLst>
                <a:ext uri="{FF2B5EF4-FFF2-40B4-BE49-F238E27FC236}">
                  <a16:creationId xmlns:a16="http://schemas.microsoft.com/office/drawing/2014/main" id="{14FC7FD1-ADAD-4FD1-8CE5-AFCB6CB60811}"/>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2" name="Freeform 32">
              <a:extLst>
                <a:ext uri="{FF2B5EF4-FFF2-40B4-BE49-F238E27FC236}">
                  <a16:creationId xmlns:a16="http://schemas.microsoft.com/office/drawing/2014/main" id="{F9B853E6-7FDB-491A-822F-A8F00A5AB502}"/>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3" name="Freeform 33">
              <a:extLst>
                <a:ext uri="{FF2B5EF4-FFF2-40B4-BE49-F238E27FC236}">
                  <a16:creationId xmlns:a16="http://schemas.microsoft.com/office/drawing/2014/main" id="{D4B617D4-BC26-4613-9D47-03BAB10DD901}"/>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4" name="Freeform 34">
              <a:extLst>
                <a:ext uri="{FF2B5EF4-FFF2-40B4-BE49-F238E27FC236}">
                  <a16:creationId xmlns:a16="http://schemas.microsoft.com/office/drawing/2014/main" id="{F0037DAE-93A4-4144-B578-A96328B69F9B}"/>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5" name="Freeform 35">
              <a:extLst>
                <a:ext uri="{FF2B5EF4-FFF2-40B4-BE49-F238E27FC236}">
                  <a16:creationId xmlns:a16="http://schemas.microsoft.com/office/drawing/2014/main" id="{C55177F4-13B6-47E9-9DFC-72FA4429B3E3}"/>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6" name="Freeform 36">
              <a:extLst>
                <a:ext uri="{FF2B5EF4-FFF2-40B4-BE49-F238E27FC236}">
                  <a16:creationId xmlns:a16="http://schemas.microsoft.com/office/drawing/2014/main" id="{5172EFA8-5528-4D4C-871B-2E959487EDA2}"/>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7" name="Freeform 37">
              <a:extLst>
                <a:ext uri="{FF2B5EF4-FFF2-40B4-BE49-F238E27FC236}">
                  <a16:creationId xmlns:a16="http://schemas.microsoft.com/office/drawing/2014/main" id="{485863F9-4C89-45C4-A45B-0CA277426F39}"/>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58" name="Freeform 38">
              <a:extLst>
                <a:ext uri="{FF2B5EF4-FFF2-40B4-BE49-F238E27FC236}">
                  <a16:creationId xmlns:a16="http://schemas.microsoft.com/office/drawing/2014/main" id="{974473B5-15E3-458D-95B3-5BC8591228C9}"/>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nvGrpSpPr>
            <p:cNvPr id="1068" name="Group 39">
              <a:extLst>
                <a:ext uri="{FF2B5EF4-FFF2-40B4-BE49-F238E27FC236}">
                  <a16:creationId xmlns:a16="http://schemas.microsoft.com/office/drawing/2014/main" id="{FA06D08A-4B6E-4687-AFDB-9D81D321831B}"/>
                </a:ext>
              </a:extLst>
            </p:cNvPr>
            <p:cNvGrpSpPr>
              <a:grpSpLocks/>
            </p:cNvGrpSpPr>
            <p:nvPr userDrawn="1"/>
          </p:nvGrpSpPr>
          <p:grpSpPr bwMode="auto">
            <a:xfrm>
              <a:off x="0" y="1632"/>
              <a:ext cx="5758" cy="1858"/>
              <a:chOff x="0" y="1632"/>
              <a:chExt cx="5758" cy="1858"/>
            </a:xfrm>
          </p:grpSpPr>
          <p:sp>
            <p:nvSpPr>
              <p:cNvPr id="5160" name="Freeform 40">
                <a:extLst>
                  <a:ext uri="{FF2B5EF4-FFF2-40B4-BE49-F238E27FC236}">
                    <a16:creationId xmlns:a16="http://schemas.microsoft.com/office/drawing/2014/main" id="{2471CA8B-2C52-49FE-849E-2FAA36DF675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5161" name="Freeform 41">
                <a:extLst>
                  <a:ext uri="{FF2B5EF4-FFF2-40B4-BE49-F238E27FC236}">
                    <a16:creationId xmlns:a16="http://schemas.microsoft.com/office/drawing/2014/main" id="{4586F0CF-67D2-4459-8200-D49BE96F33F2}"/>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sp>
        <p:nvSpPr>
          <p:cNvPr id="5162" name="Rectangle 42">
            <a:extLst>
              <a:ext uri="{FF2B5EF4-FFF2-40B4-BE49-F238E27FC236}">
                <a16:creationId xmlns:a16="http://schemas.microsoft.com/office/drawing/2014/main" id="{E8FB885B-A405-49FF-AA49-ED0A35969191}"/>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63" name="Rectangle 43">
            <a:extLst>
              <a:ext uri="{FF2B5EF4-FFF2-40B4-BE49-F238E27FC236}">
                <a16:creationId xmlns:a16="http://schemas.microsoft.com/office/drawing/2014/main" id="{AC717E98-4EE4-416E-B827-04231F8C5AA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64" name="Rectangle 44">
            <a:extLst>
              <a:ext uri="{FF2B5EF4-FFF2-40B4-BE49-F238E27FC236}">
                <a16:creationId xmlns:a16="http://schemas.microsoft.com/office/drawing/2014/main" id="{857E220E-6F69-468D-B0E2-AE41554FC5B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5165" name="Rectangle 45">
            <a:extLst>
              <a:ext uri="{FF2B5EF4-FFF2-40B4-BE49-F238E27FC236}">
                <a16:creationId xmlns:a16="http://schemas.microsoft.com/office/drawing/2014/main" id="{9E0BB0FC-FC72-4CD5-962E-D5CE6F23EAA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5166" name="Rectangle 46">
            <a:extLst>
              <a:ext uri="{FF2B5EF4-FFF2-40B4-BE49-F238E27FC236}">
                <a16:creationId xmlns:a16="http://schemas.microsoft.com/office/drawing/2014/main" id="{B18033BE-A7EF-4FE0-AA77-3B4BBA6CC38B}"/>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3372C73-E262-44F9-A771-BBA2DB4D11D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6.wmf"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wmf"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2.xml" /><Relationship Id="rId1" Type="http://schemas.openxmlformats.org/officeDocument/2006/relationships/slideLayout" Target="../slideLayouts/slideLayout12.xml" /><Relationship Id="rId4" Type="http://schemas.openxmlformats.org/officeDocument/2006/relationships/image" Target="../media/image13.jpeg" /></Relationships>
</file>

<file path=ppt/slides/_rels/slide2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2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3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7.xml" /><Relationship Id="rId1" Type="http://schemas.openxmlformats.org/officeDocument/2006/relationships/slideLayout" Target="../slideLayouts/slideLayout12.xml" /><Relationship Id="rId4" Type="http://schemas.openxmlformats.org/officeDocument/2006/relationships/image" Target="../media/image19.jpeg" /></Relationships>
</file>

<file path=ppt/slides/_rels/slide3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8.xml" /><Relationship Id="rId1" Type="http://schemas.openxmlformats.org/officeDocument/2006/relationships/slideLayout" Target="../slideLayouts/slideLayout12.xml" /></Relationships>
</file>

<file path=ppt/slides/_rels/slide34.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3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0.xml" /><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11.xml" /><Relationship Id="rId1" Type="http://schemas.openxmlformats.org/officeDocument/2006/relationships/slideLayout" Target="../slideLayouts/slideLayout12.xml" /><Relationship Id="rId4" Type="http://schemas.openxmlformats.org/officeDocument/2006/relationships/image" Target="../media/image24.jpeg" /></Relationships>
</file>

<file path=ppt/slides/_rels/slide37.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2.xml" /><Relationship Id="rId1" Type="http://schemas.openxmlformats.org/officeDocument/2006/relationships/slideLayout" Target="../slideLayouts/slideLayout12.xml" /></Relationships>
</file>

<file path=ppt/slides/_rels/slide38.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13.xml" /><Relationship Id="rId1" Type="http://schemas.openxmlformats.org/officeDocument/2006/relationships/slideLayout" Target="../slideLayouts/slideLayout12.xml" /></Relationships>
</file>

<file path=ppt/slides/_rels/slide39.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14.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notesSlide" Target="../notesSlides/notesSlide15.xml" /><Relationship Id="rId1" Type="http://schemas.openxmlformats.org/officeDocument/2006/relationships/slideLayout" Target="../slideLayouts/slideLayout1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notesSlide" Target="../notesSlides/notesSlide16.xml" /><Relationship Id="rId1" Type="http://schemas.openxmlformats.org/officeDocument/2006/relationships/slideLayout" Target="../slideLayouts/slideLayout1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notesSlide" Target="../notesSlides/notesSlide17.xml" /><Relationship Id="rId1" Type="http://schemas.openxmlformats.org/officeDocument/2006/relationships/slideLayout" Target="../slideLayouts/slideLayout12.xml" /></Relationships>
</file>

<file path=ppt/slides/_rels/slide49.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18.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0.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notesSlide" Target="../notesSlides/notesSlide19.xml" /><Relationship Id="rId1" Type="http://schemas.openxmlformats.org/officeDocument/2006/relationships/slideLayout" Target="../slideLayouts/slideLayout12.xml" /></Relationships>
</file>

<file path=ppt/slides/_rels/slide51.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notesSlide" Target="../notesSlides/notesSlide20.xml" /><Relationship Id="rId1" Type="http://schemas.openxmlformats.org/officeDocument/2006/relationships/slideLayout" Target="../slideLayouts/slideLayout12.xml" /></Relationships>
</file>

<file path=ppt/slides/_rels/slide52.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21.xml" /><Relationship Id="rId1" Type="http://schemas.openxmlformats.org/officeDocument/2006/relationships/slideLayout" Target="../slideLayouts/slideLayout1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22.xml" /><Relationship Id="rId1" Type="http://schemas.openxmlformats.org/officeDocument/2006/relationships/slideLayout" Target="../slideLayouts/slideLayout1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23.xml" /><Relationship Id="rId1" Type="http://schemas.openxmlformats.org/officeDocument/2006/relationships/slideLayout" Target="../slideLayouts/slideLayout1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767ADF-B8B2-4D38-82DA-4D59C601B401}"/>
              </a:ext>
            </a:extLst>
          </p:cNvPr>
          <p:cNvSpPr>
            <a:spLocks noGrp="1" noChangeArrowheads="1"/>
          </p:cNvSpPr>
          <p:nvPr>
            <p:ph type="ctrTitle"/>
          </p:nvPr>
        </p:nvSpPr>
        <p:spPr/>
        <p:txBody>
          <a:bodyPr/>
          <a:lstStyle/>
          <a:p>
            <a:pPr eaLnBrk="1" hangingPunct="1">
              <a:defRPr/>
            </a:pPr>
            <a:r>
              <a:rPr lang="en-US">
                <a:solidFill>
                  <a:srgbClr val="FFFF00"/>
                </a:solidFill>
              </a:rPr>
              <a:t>Pharmacotherapy of</a:t>
            </a:r>
            <a:br>
              <a:rPr lang="en-US">
                <a:solidFill>
                  <a:srgbClr val="FFFF00"/>
                </a:solidFill>
              </a:rPr>
            </a:br>
            <a:r>
              <a:rPr lang="en-US">
                <a:solidFill>
                  <a:srgbClr val="FFFF00"/>
                </a:solidFill>
              </a:rPr>
              <a:t>Common Skin Diseases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1AEAD55-B393-497B-AD73-60D86166E92D}"/>
              </a:ext>
            </a:extLst>
          </p:cNvPr>
          <p:cNvSpPr>
            <a:spLocks noGrp="1" noChangeArrowheads="1"/>
          </p:cNvSpPr>
          <p:nvPr>
            <p:ph type="title"/>
          </p:nvPr>
        </p:nvSpPr>
        <p:spPr/>
        <p:txBody>
          <a:bodyPr/>
          <a:lstStyle/>
          <a:p>
            <a:pPr eaLnBrk="1" hangingPunct="1">
              <a:defRPr/>
            </a:pPr>
            <a:r>
              <a:rPr lang="en-US" sz="4000">
                <a:solidFill>
                  <a:srgbClr val="FFFF00"/>
                </a:solidFill>
              </a:rPr>
              <a:t>Acne Vulgaris Therapeutic Agents</a:t>
            </a:r>
            <a:br>
              <a:rPr lang="en-US" sz="4000">
                <a:solidFill>
                  <a:srgbClr val="FFFF00"/>
                </a:solidFill>
              </a:rPr>
            </a:br>
            <a:r>
              <a:rPr lang="en-US" sz="4000">
                <a:solidFill>
                  <a:srgbClr val="FFFF00"/>
                </a:solidFill>
              </a:rPr>
              <a:t>Oral Isotretinoin</a:t>
            </a:r>
          </a:p>
        </p:txBody>
      </p:sp>
      <p:sp>
        <p:nvSpPr>
          <p:cNvPr id="15363" name="Rectangle 3">
            <a:extLst>
              <a:ext uri="{FF2B5EF4-FFF2-40B4-BE49-F238E27FC236}">
                <a16:creationId xmlns:a16="http://schemas.microsoft.com/office/drawing/2014/main" id="{DC65D248-6195-41C0-A248-33DF6000480A}"/>
              </a:ext>
            </a:extLst>
          </p:cNvPr>
          <p:cNvSpPr>
            <a:spLocks noGrp="1" noChangeArrowheads="1"/>
          </p:cNvSpPr>
          <p:nvPr>
            <p:ph type="body" idx="1"/>
          </p:nvPr>
        </p:nvSpPr>
        <p:spPr/>
        <p:txBody>
          <a:bodyPr/>
          <a:lstStyle/>
          <a:p>
            <a:pPr eaLnBrk="1" hangingPunct="1">
              <a:lnSpc>
                <a:spcPct val="80000"/>
              </a:lnSpc>
              <a:defRPr/>
            </a:pPr>
            <a:r>
              <a:rPr lang="en-US" sz="2800"/>
              <a:t>Nodulocystic acne or refractory acne</a:t>
            </a:r>
          </a:p>
          <a:p>
            <a:pPr eaLnBrk="1" hangingPunct="1">
              <a:lnSpc>
                <a:spcPct val="80000"/>
              </a:lnSpc>
              <a:defRPr/>
            </a:pPr>
            <a:r>
              <a:rPr lang="en-US" sz="2800"/>
              <a:t>1.0 mg/kg/d with food for 16 to 20 wks.</a:t>
            </a:r>
          </a:p>
          <a:p>
            <a:pPr eaLnBrk="1" hangingPunct="1">
              <a:lnSpc>
                <a:spcPct val="80000"/>
              </a:lnSpc>
              <a:defRPr/>
            </a:pPr>
            <a:r>
              <a:rPr lang="en-US" sz="2800" u="sng"/>
              <a:t>Teratogenicity</a:t>
            </a:r>
            <a:r>
              <a:rPr lang="en-US" sz="2800"/>
              <a:t>, extreme xerosis, increased liver function tests &amp; triglycerides, etc.</a:t>
            </a:r>
          </a:p>
          <a:p>
            <a:pPr eaLnBrk="1" hangingPunct="1">
              <a:lnSpc>
                <a:spcPct val="80000"/>
              </a:lnSpc>
              <a:defRPr/>
            </a:pPr>
            <a:r>
              <a:rPr lang="en-US" sz="2800" b="1">
                <a:solidFill>
                  <a:srgbClr val="FFFF00"/>
                </a:solidFill>
              </a:rPr>
              <a:t>March 1, 2006: FDA iPledge Begins</a:t>
            </a:r>
          </a:p>
          <a:p>
            <a:pPr lvl="1" eaLnBrk="1" hangingPunct="1">
              <a:lnSpc>
                <a:spcPct val="80000"/>
              </a:lnSpc>
              <a:defRPr/>
            </a:pPr>
            <a:r>
              <a:rPr lang="en-US" sz="2400"/>
              <a:t>To prevent use in pregnant women </a:t>
            </a:r>
          </a:p>
          <a:p>
            <a:pPr lvl="1" eaLnBrk="1" hangingPunct="1">
              <a:lnSpc>
                <a:spcPct val="80000"/>
              </a:lnSpc>
              <a:defRPr/>
            </a:pPr>
            <a:r>
              <a:rPr lang="en-US" sz="2400"/>
              <a:t>Pt, MD, &amp; Pharmacist must register with FDA</a:t>
            </a:r>
          </a:p>
          <a:p>
            <a:pPr lvl="1" eaLnBrk="1" hangingPunct="1">
              <a:lnSpc>
                <a:spcPct val="80000"/>
              </a:lnSpc>
              <a:defRPr/>
            </a:pPr>
            <a:r>
              <a:rPr lang="en-US" sz="2400"/>
              <a:t>All women of child bearing age must list 2 forms of contraception to register</a:t>
            </a:r>
          </a:p>
          <a:p>
            <a:pPr eaLnBrk="1" hangingPunct="1">
              <a:lnSpc>
                <a:spcPct val="80000"/>
              </a:lnSpc>
              <a:defRPr/>
            </a:pPr>
            <a:r>
              <a:rPr lang="en-US" sz="2800"/>
              <a:t>No evidence to support increased risk of depression and suicide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acne%203">
            <a:extLst>
              <a:ext uri="{FF2B5EF4-FFF2-40B4-BE49-F238E27FC236}">
                <a16:creationId xmlns:a16="http://schemas.microsoft.com/office/drawing/2014/main" id="{0AAF478E-E91D-49DF-8BFD-EE5FD63C1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338"/>
            <a:ext cx="85344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C3E5A53-B5BE-4E51-9199-F91EBEDF6E7B}"/>
              </a:ext>
            </a:extLst>
          </p:cNvPr>
          <p:cNvSpPr>
            <a:spLocks noGrp="1" noChangeArrowheads="1"/>
          </p:cNvSpPr>
          <p:nvPr>
            <p:ph type="title"/>
          </p:nvPr>
        </p:nvSpPr>
        <p:spPr/>
        <p:txBody>
          <a:bodyPr/>
          <a:lstStyle/>
          <a:p>
            <a:pPr eaLnBrk="1" hangingPunct="1">
              <a:defRPr/>
            </a:pPr>
            <a:r>
              <a:rPr lang="en-US" sz="4000">
                <a:solidFill>
                  <a:srgbClr val="FFFF00"/>
                </a:solidFill>
              </a:rPr>
              <a:t>Acne Vulgaris Therapy</a:t>
            </a:r>
            <a:br>
              <a:rPr lang="en-US" sz="4000">
                <a:solidFill>
                  <a:srgbClr val="FFFF00"/>
                </a:solidFill>
              </a:rPr>
            </a:br>
            <a:r>
              <a:rPr lang="en-US" sz="4000">
                <a:solidFill>
                  <a:srgbClr val="FFFF00"/>
                </a:solidFill>
              </a:rPr>
              <a:t>Comedonal Acne  </a:t>
            </a:r>
          </a:p>
        </p:txBody>
      </p:sp>
      <p:sp>
        <p:nvSpPr>
          <p:cNvPr id="16387" name="Rectangle 3">
            <a:extLst>
              <a:ext uri="{FF2B5EF4-FFF2-40B4-BE49-F238E27FC236}">
                <a16:creationId xmlns:a16="http://schemas.microsoft.com/office/drawing/2014/main" id="{C9B20073-8AA2-4AF9-BBD5-F397EF61C484}"/>
              </a:ext>
            </a:extLst>
          </p:cNvPr>
          <p:cNvSpPr>
            <a:spLocks noGrp="1" noChangeArrowheads="1"/>
          </p:cNvSpPr>
          <p:nvPr>
            <p:ph type="body" idx="1"/>
          </p:nvPr>
        </p:nvSpPr>
        <p:spPr/>
        <p:txBody>
          <a:bodyPr/>
          <a:lstStyle/>
          <a:p>
            <a:pPr eaLnBrk="1" hangingPunct="1">
              <a:defRPr/>
            </a:pPr>
            <a:r>
              <a:rPr lang="en-US"/>
              <a:t>Topical tretinoin cream or gel at bedtime</a:t>
            </a:r>
            <a:br>
              <a:rPr lang="en-US"/>
            </a:br>
            <a:r>
              <a:rPr lang="en-US"/>
              <a:t>* Apply a small amount (pea-sized) to affected regions of face.</a:t>
            </a:r>
            <a:br>
              <a:rPr lang="en-US"/>
            </a:br>
            <a:r>
              <a:rPr lang="en-US"/>
              <a:t>* Apply to dry face, not wet.</a:t>
            </a:r>
            <a:br>
              <a:rPr lang="en-US"/>
            </a:br>
            <a:r>
              <a:rPr lang="en-US"/>
              <a:t>* Try applying every other night if irritating</a:t>
            </a:r>
          </a:p>
          <a:p>
            <a:pPr eaLnBrk="1" hangingPunct="1">
              <a:defRPr/>
            </a:pPr>
            <a:r>
              <a:rPr lang="en-US"/>
              <a:t>Consider adding a topical antibiotic or topical benzoyl peroxide in the morning.</a:t>
            </a:r>
          </a:p>
          <a:p>
            <a:pPr eaLnBrk="1" hangingPunct="1">
              <a:buFont typeface="Wingdings" panose="05000000000000000000" pitchFamily="2" charset="2"/>
              <a:buNone/>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cne%201">
            <a:extLst>
              <a:ext uri="{FF2B5EF4-FFF2-40B4-BE49-F238E27FC236}">
                <a16:creationId xmlns:a16="http://schemas.microsoft.com/office/drawing/2014/main" id="{5EA788E1-353A-42A1-9E46-C7F8AD930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0"/>
            <a:ext cx="5732462"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C39A139C-3289-480B-96AC-F2F0572D2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0"/>
            <a:ext cx="46656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D7590E4-5F28-41A6-AB6A-E74CAE45F909}"/>
              </a:ext>
            </a:extLst>
          </p:cNvPr>
          <p:cNvSpPr>
            <a:spLocks noGrp="1" noChangeArrowheads="1"/>
          </p:cNvSpPr>
          <p:nvPr>
            <p:ph type="title"/>
          </p:nvPr>
        </p:nvSpPr>
        <p:spPr/>
        <p:txBody>
          <a:bodyPr/>
          <a:lstStyle/>
          <a:p>
            <a:pPr eaLnBrk="1" hangingPunct="1">
              <a:defRPr/>
            </a:pPr>
            <a:r>
              <a:rPr lang="en-US" sz="4000">
                <a:solidFill>
                  <a:srgbClr val="FFFF00"/>
                </a:solidFill>
              </a:rPr>
              <a:t>Acne Vulgaris Therapy</a:t>
            </a:r>
            <a:br>
              <a:rPr lang="en-US" sz="4000">
                <a:solidFill>
                  <a:srgbClr val="FFFF00"/>
                </a:solidFill>
              </a:rPr>
            </a:br>
            <a:r>
              <a:rPr lang="en-US" sz="4000">
                <a:solidFill>
                  <a:srgbClr val="FFFF00"/>
                </a:solidFill>
              </a:rPr>
              <a:t>Papular Acne </a:t>
            </a:r>
          </a:p>
        </p:txBody>
      </p:sp>
      <p:sp>
        <p:nvSpPr>
          <p:cNvPr id="17411" name="Rectangle 3">
            <a:extLst>
              <a:ext uri="{FF2B5EF4-FFF2-40B4-BE49-F238E27FC236}">
                <a16:creationId xmlns:a16="http://schemas.microsoft.com/office/drawing/2014/main" id="{2343B999-A637-44BB-807D-8FCAD7C7D5B0}"/>
              </a:ext>
            </a:extLst>
          </p:cNvPr>
          <p:cNvSpPr>
            <a:spLocks noGrp="1" noChangeArrowheads="1"/>
          </p:cNvSpPr>
          <p:nvPr>
            <p:ph type="body" idx="1"/>
          </p:nvPr>
        </p:nvSpPr>
        <p:spPr/>
        <p:txBody>
          <a:bodyPr/>
          <a:lstStyle/>
          <a:p>
            <a:pPr eaLnBrk="1" hangingPunct="1">
              <a:defRPr/>
            </a:pPr>
            <a:r>
              <a:rPr lang="en-US"/>
              <a:t>As per Comedonal Acne</a:t>
            </a:r>
          </a:p>
          <a:p>
            <a:pPr eaLnBrk="1" hangingPunct="1">
              <a:defRPr/>
            </a:pPr>
            <a:r>
              <a:rPr lang="en-US"/>
              <a:t>Add oral antibiotic if moderately severe or if chest and back are involved.</a:t>
            </a:r>
            <a:br>
              <a:rPr lang="en-US"/>
            </a:br>
            <a:r>
              <a:rPr lang="en-US"/>
              <a:t>* Continue oral antibiotic for at least 6 to 8 weeks then slowly decrease daily dose to avoid flare-ups.</a:t>
            </a:r>
            <a:br>
              <a:rPr lang="en-US"/>
            </a:br>
            <a:r>
              <a:rPr lang="en-US"/>
              <a:t>* Do not abandon a given therapy until a 6 week trial has been completed.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10D6E7F8-C58C-44BE-877E-24C4D9DCE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9088"/>
            <a:ext cx="7315200" cy="631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cne%202">
            <a:extLst>
              <a:ext uri="{FF2B5EF4-FFF2-40B4-BE49-F238E27FC236}">
                <a16:creationId xmlns:a16="http://schemas.microsoft.com/office/drawing/2014/main" id="{C3746637-59E7-4BCD-BB58-DAE6695D7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3700"/>
            <a:ext cx="89916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93359B-F1CB-4D7F-96DA-B7A7A85483EA}"/>
              </a:ext>
            </a:extLst>
          </p:cNvPr>
          <p:cNvSpPr>
            <a:spLocks noGrp="1" noChangeArrowheads="1"/>
          </p:cNvSpPr>
          <p:nvPr>
            <p:ph type="title"/>
          </p:nvPr>
        </p:nvSpPr>
        <p:spPr/>
        <p:txBody>
          <a:bodyPr/>
          <a:lstStyle/>
          <a:p>
            <a:pPr eaLnBrk="1" hangingPunct="1">
              <a:defRPr/>
            </a:pPr>
            <a:r>
              <a:rPr lang="en-US" sz="4000">
                <a:solidFill>
                  <a:srgbClr val="FFFF00"/>
                </a:solidFill>
              </a:rPr>
              <a:t>Acne Vulgaris Therapy Papulopustular/Nodulocystic Acne </a:t>
            </a:r>
          </a:p>
        </p:txBody>
      </p:sp>
      <p:sp>
        <p:nvSpPr>
          <p:cNvPr id="18435" name="Rectangle 3">
            <a:extLst>
              <a:ext uri="{FF2B5EF4-FFF2-40B4-BE49-F238E27FC236}">
                <a16:creationId xmlns:a16="http://schemas.microsoft.com/office/drawing/2014/main" id="{B577A239-DEBA-4D63-A2D3-1EA764514414}"/>
              </a:ext>
            </a:extLst>
          </p:cNvPr>
          <p:cNvSpPr>
            <a:spLocks noGrp="1" noChangeArrowheads="1"/>
          </p:cNvSpPr>
          <p:nvPr>
            <p:ph type="body" idx="1"/>
          </p:nvPr>
        </p:nvSpPr>
        <p:spPr>
          <a:xfrm>
            <a:off x="457200" y="2174875"/>
            <a:ext cx="8229600" cy="4530725"/>
          </a:xfrm>
        </p:spPr>
        <p:txBody>
          <a:bodyPr/>
          <a:lstStyle/>
          <a:p>
            <a:pPr eaLnBrk="1" hangingPunct="1">
              <a:defRPr/>
            </a:pPr>
            <a:r>
              <a:rPr lang="en-US"/>
              <a:t>As per Papular Acne</a:t>
            </a:r>
          </a:p>
          <a:p>
            <a:pPr eaLnBrk="1" hangingPunct="1">
              <a:defRPr/>
            </a:pPr>
            <a:r>
              <a:rPr lang="en-US"/>
              <a:t>If severe consider Isotretinoin </a:t>
            </a:r>
            <a:br>
              <a:rPr lang="en-US"/>
            </a:br>
            <a:r>
              <a:rPr lang="en-US"/>
              <a:t>* Recommend Dermatology referral.</a:t>
            </a:r>
            <a:br>
              <a:rPr lang="en-US"/>
            </a:br>
            <a:r>
              <a:rPr lang="en-US"/>
              <a:t>* All other acne treatment is stopped.</a:t>
            </a:r>
            <a:br>
              <a:rPr lang="en-US"/>
            </a:br>
            <a:r>
              <a:rPr lang="en-US"/>
              <a:t>* Contraceptive counseling important. Oral contraceptives are safe with isotretinoin.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69AC515-9D99-42A1-9561-6C076576B6DC}"/>
              </a:ext>
            </a:extLst>
          </p:cNvPr>
          <p:cNvSpPr>
            <a:spLocks noGrp="1" noChangeArrowheads="1"/>
          </p:cNvSpPr>
          <p:nvPr>
            <p:ph type="title"/>
          </p:nvPr>
        </p:nvSpPr>
        <p:spPr>
          <a:xfrm>
            <a:off x="457200" y="533400"/>
            <a:ext cx="8229600" cy="1143000"/>
          </a:xfrm>
        </p:spPr>
        <p:txBody>
          <a:bodyPr/>
          <a:lstStyle/>
          <a:p>
            <a:pPr eaLnBrk="1" hangingPunct="1">
              <a:defRPr/>
            </a:pPr>
            <a:r>
              <a:rPr lang="en-US" sz="4000">
                <a:solidFill>
                  <a:srgbClr val="FFFF00"/>
                </a:solidFill>
              </a:rPr>
              <a:t>Pitfalls of Therapy for </a:t>
            </a:r>
            <a:br>
              <a:rPr lang="en-US" sz="4000">
                <a:solidFill>
                  <a:srgbClr val="FFFF00"/>
                </a:solidFill>
              </a:rPr>
            </a:br>
            <a:r>
              <a:rPr lang="en-US" sz="4000">
                <a:solidFill>
                  <a:srgbClr val="FFFF00"/>
                </a:solidFill>
              </a:rPr>
              <a:t>Acne Vulgaris </a:t>
            </a:r>
            <a:br>
              <a:rPr lang="en-US" sz="4000">
                <a:solidFill>
                  <a:srgbClr val="FFFF00"/>
                </a:solidFill>
              </a:rPr>
            </a:br>
            <a:endParaRPr lang="en-US" sz="4000">
              <a:solidFill>
                <a:srgbClr val="FFFF00"/>
              </a:solidFill>
            </a:endParaRPr>
          </a:p>
        </p:txBody>
      </p:sp>
      <p:sp>
        <p:nvSpPr>
          <p:cNvPr id="19459" name="Rectangle 3">
            <a:extLst>
              <a:ext uri="{FF2B5EF4-FFF2-40B4-BE49-F238E27FC236}">
                <a16:creationId xmlns:a16="http://schemas.microsoft.com/office/drawing/2014/main" id="{53EF3313-0F68-4867-9ECC-9B7FD4C16972}"/>
              </a:ext>
            </a:extLst>
          </p:cNvPr>
          <p:cNvSpPr>
            <a:spLocks noGrp="1" noChangeArrowheads="1"/>
          </p:cNvSpPr>
          <p:nvPr>
            <p:ph type="body" idx="1"/>
          </p:nvPr>
        </p:nvSpPr>
        <p:spPr/>
        <p:txBody>
          <a:bodyPr/>
          <a:lstStyle/>
          <a:p>
            <a:pPr eaLnBrk="1" hangingPunct="1">
              <a:lnSpc>
                <a:spcPct val="90000"/>
              </a:lnSpc>
              <a:defRPr/>
            </a:pPr>
            <a:r>
              <a:rPr lang="en-US"/>
              <a:t>Not waiting 6-8 weeks to establish a response to starting therapy.</a:t>
            </a:r>
          </a:p>
          <a:p>
            <a:pPr eaLnBrk="1" hangingPunct="1">
              <a:lnSpc>
                <a:spcPct val="90000"/>
              </a:lnSpc>
              <a:defRPr/>
            </a:pPr>
            <a:r>
              <a:rPr lang="en-US"/>
              <a:t>Ignoring the impact of cosmetics, skin cleansers, hair lubricants, picking, OCPs, occupational exposures, stress, and hormones on a patient’s acne.</a:t>
            </a:r>
          </a:p>
          <a:p>
            <a:pPr eaLnBrk="1" hangingPunct="1">
              <a:lnSpc>
                <a:spcPct val="90000"/>
              </a:lnSpc>
              <a:defRPr/>
            </a:pPr>
            <a:r>
              <a:rPr lang="en-US"/>
              <a:t>Poor patient education on how to counteract the drying effects of topical therapy.</a:t>
            </a:r>
          </a:p>
          <a:p>
            <a:pPr eaLnBrk="1" hangingPunct="1">
              <a:lnSpc>
                <a:spcPct val="90000"/>
              </a:lnSpc>
              <a:buFont typeface="Wingdings" panose="05000000000000000000" pitchFamily="2" charset="2"/>
              <a:buNone/>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18A783-4CBE-4C6D-BE29-35ED2404D3C4}"/>
              </a:ext>
            </a:extLst>
          </p:cNvPr>
          <p:cNvSpPr>
            <a:spLocks noGrp="1" noChangeArrowheads="1"/>
          </p:cNvSpPr>
          <p:nvPr>
            <p:ph type="title"/>
          </p:nvPr>
        </p:nvSpPr>
        <p:spPr>
          <a:xfrm>
            <a:off x="457200" y="457200"/>
            <a:ext cx="8229600" cy="1143000"/>
          </a:xfrm>
        </p:spPr>
        <p:txBody>
          <a:bodyPr/>
          <a:lstStyle/>
          <a:p>
            <a:pPr eaLnBrk="1" hangingPunct="1">
              <a:defRPr/>
            </a:pPr>
            <a:r>
              <a:rPr lang="en-US" sz="4000" b="1">
                <a:solidFill>
                  <a:srgbClr val="FFFF00"/>
                </a:solidFill>
              </a:rPr>
              <a:t>Dermatologic Therapy </a:t>
            </a:r>
            <a:br>
              <a:rPr lang="en-US" sz="4000" b="1">
                <a:solidFill>
                  <a:srgbClr val="FFFF00"/>
                </a:solidFill>
              </a:rPr>
            </a:br>
            <a:r>
              <a:rPr lang="en-US" sz="4000" b="1">
                <a:solidFill>
                  <a:srgbClr val="FFFF00"/>
                </a:solidFill>
              </a:rPr>
              <a:t>Lecture Outline</a:t>
            </a:r>
            <a:br>
              <a:rPr lang="en-US" sz="4000">
                <a:solidFill>
                  <a:srgbClr val="FFFF00"/>
                </a:solidFill>
              </a:rPr>
            </a:br>
            <a:endParaRPr lang="en-US" sz="4000">
              <a:solidFill>
                <a:srgbClr val="FFFF00"/>
              </a:solidFill>
            </a:endParaRPr>
          </a:p>
        </p:txBody>
      </p:sp>
      <p:sp>
        <p:nvSpPr>
          <p:cNvPr id="4099" name="Rectangle 4">
            <a:extLst>
              <a:ext uri="{FF2B5EF4-FFF2-40B4-BE49-F238E27FC236}">
                <a16:creationId xmlns:a16="http://schemas.microsoft.com/office/drawing/2014/main" id="{02A3401B-DE1F-4D1B-B998-6864BE5611B7}"/>
              </a:ext>
            </a:extLst>
          </p:cNvPr>
          <p:cNvSpPr>
            <a:spLocks noChangeArrowheads="1"/>
          </p:cNvSpPr>
          <p:nvPr/>
        </p:nvSpPr>
        <p:spPr bwMode="auto">
          <a:xfrm>
            <a:off x="457200" y="1993900"/>
            <a:ext cx="8305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romanUcPeriod"/>
            </a:pPr>
            <a:r>
              <a:rPr lang="en-US" altLang="en-US" sz="3600"/>
              <a:t>           Acne Vulgaris and Rosacea</a:t>
            </a:r>
          </a:p>
          <a:p>
            <a:r>
              <a:rPr lang="en-US" altLang="en-US" sz="3600"/>
              <a:t>II. 		Psoriasis</a:t>
            </a:r>
          </a:p>
          <a:p>
            <a:r>
              <a:rPr lang="en-US" altLang="en-US" sz="3600"/>
              <a:t>III. 		Eczema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an_with_rosacea">
            <a:extLst>
              <a:ext uri="{FF2B5EF4-FFF2-40B4-BE49-F238E27FC236}">
                <a16:creationId xmlns:a16="http://schemas.microsoft.com/office/drawing/2014/main" id="{1EC216AA-8AE5-4B57-8D03-94091B6ED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514350"/>
            <a:ext cx="47529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D8BFEDD-C2C7-45F1-8B12-6DCE8C50A4DF}"/>
              </a:ext>
            </a:extLst>
          </p:cNvPr>
          <p:cNvSpPr>
            <a:spLocks noGrp="1" noChangeArrowheads="1"/>
          </p:cNvSpPr>
          <p:nvPr>
            <p:ph type="title"/>
          </p:nvPr>
        </p:nvSpPr>
        <p:spPr/>
        <p:txBody>
          <a:bodyPr/>
          <a:lstStyle/>
          <a:p>
            <a:pPr eaLnBrk="1" hangingPunct="1">
              <a:defRPr/>
            </a:pPr>
            <a:r>
              <a:rPr lang="en-US" sz="4000">
                <a:solidFill>
                  <a:srgbClr val="FFFF00"/>
                </a:solidFill>
                <a:effectLst/>
              </a:rPr>
              <a:t>Acne Rosacea</a:t>
            </a:r>
            <a:br>
              <a:rPr lang="en-US" sz="4000">
                <a:solidFill>
                  <a:srgbClr val="FFFF00"/>
                </a:solidFill>
              </a:rPr>
            </a:br>
            <a:r>
              <a:rPr lang="en-US" sz="4000">
                <a:solidFill>
                  <a:srgbClr val="FFFF00"/>
                </a:solidFill>
              </a:rPr>
              <a:t>Therapeutic Considerations </a:t>
            </a:r>
          </a:p>
        </p:txBody>
      </p:sp>
      <p:sp>
        <p:nvSpPr>
          <p:cNvPr id="23555" name="Rectangle 3">
            <a:extLst>
              <a:ext uri="{FF2B5EF4-FFF2-40B4-BE49-F238E27FC236}">
                <a16:creationId xmlns:a16="http://schemas.microsoft.com/office/drawing/2014/main" id="{3F8F56FD-1EDE-4D86-A8EF-3BEDA40DC749}"/>
              </a:ext>
            </a:extLst>
          </p:cNvPr>
          <p:cNvSpPr>
            <a:spLocks noGrp="1" noChangeArrowheads="1"/>
          </p:cNvSpPr>
          <p:nvPr>
            <p:ph type="body" idx="1"/>
          </p:nvPr>
        </p:nvSpPr>
        <p:spPr/>
        <p:txBody>
          <a:bodyPr/>
          <a:lstStyle/>
          <a:p>
            <a:pPr eaLnBrk="1" hangingPunct="1">
              <a:defRPr/>
            </a:pPr>
            <a:r>
              <a:rPr lang="en-US"/>
              <a:t>NO COMEDONES: No place for topical comedolytics (tretinoin, benzoyl peroxide).</a:t>
            </a:r>
            <a:br>
              <a:rPr lang="en-US"/>
            </a:br>
            <a:endParaRPr lang="en-US"/>
          </a:p>
          <a:p>
            <a:pPr eaLnBrk="1" hangingPunct="1">
              <a:defRPr/>
            </a:pPr>
            <a:r>
              <a:rPr lang="en-US" i="1"/>
              <a:t>P. acnes</a:t>
            </a:r>
            <a:r>
              <a:rPr lang="en-US"/>
              <a:t> bacteria not important: Topical erythromycin and clindamycin not helpful.</a:t>
            </a:r>
            <a:br>
              <a:rPr lang="en-US"/>
            </a:br>
            <a:endParaRPr lang="en-US"/>
          </a:p>
          <a:p>
            <a:pPr eaLnBrk="1" hangingPunct="1">
              <a:defRPr/>
            </a:pPr>
            <a:r>
              <a:rPr lang="en-US"/>
              <a:t>Vascular instability leads to flushing.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woman_with_rosacea">
            <a:extLst>
              <a:ext uri="{FF2B5EF4-FFF2-40B4-BE49-F238E27FC236}">
                <a16:creationId xmlns:a16="http://schemas.microsoft.com/office/drawing/2014/main" id="{59FB5F46-E766-455D-8CBD-467439C48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80963"/>
            <a:ext cx="463867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8E5A057-AF89-4CB5-B810-364FE3167E1B}"/>
              </a:ext>
            </a:extLst>
          </p:cNvPr>
          <p:cNvSpPr>
            <a:spLocks noGrp="1" noChangeArrowheads="1"/>
          </p:cNvSpPr>
          <p:nvPr>
            <p:ph type="title"/>
          </p:nvPr>
        </p:nvSpPr>
        <p:spPr/>
        <p:txBody>
          <a:bodyPr/>
          <a:lstStyle/>
          <a:p>
            <a:pPr eaLnBrk="1" hangingPunct="1">
              <a:defRPr/>
            </a:pPr>
            <a:r>
              <a:rPr lang="en-US" sz="4000">
                <a:solidFill>
                  <a:srgbClr val="FFFF00"/>
                </a:solidFill>
              </a:rPr>
              <a:t>Therapy of Acne Rosacea</a:t>
            </a:r>
            <a:br>
              <a:rPr lang="en-US" sz="4000">
                <a:solidFill>
                  <a:srgbClr val="FFFF00"/>
                </a:solidFill>
              </a:rPr>
            </a:br>
            <a:endParaRPr lang="en-US" sz="4000">
              <a:solidFill>
                <a:srgbClr val="FFFF00"/>
              </a:solidFill>
            </a:endParaRPr>
          </a:p>
        </p:txBody>
      </p:sp>
      <p:sp>
        <p:nvSpPr>
          <p:cNvPr id="24579" name="Rectangle 3">
            <a:extLst>
              <a:ext uri="{FF2B5EF4-FFF2-40B4-BE49-F238E27FC236}">
                <a16:creationId xmlns:a16="http://schemas.microsoft.com/office/drawing/2014/main" id="{7878C50F-489B-4FC1-BFCD-E014DA74ADC8}"/>
              </a:ext>
            </a:extLst>
          </p:cNvPr>
          <p:cNvSpPr>
            <a:spLocks noGrp="1" noChangeArrowheads="1"/>
          </p:cNvSpPr>
          <p:nvPr>
            <p:ph type="body" idx="1"/>
          </p:nvPr>
        </p:nvSpPr>
        <p:spPr/>
        <p:txBody>
          <a:bodyPr/>
          <a:lstStyle/>
          <a:p>
            <a:pPr eaLnBrk="1" hangingPunct="1">
              <a:defRPr/>
            </a:pPr>
            <a:r>
              <a:rPr lang="en-US"/>
              <a:t>Topical metronidazole cream or gel bid</a:t>
            </a:r>
            <a:br>
              <a:rPr lang="en-US"/>
            </a:br>
            <a:endParaRPr lang="en-US"/>
          </a:p>
          <a:p>
            <a:pPr eaLnBrk="1" hangingPunct="1">
              <a:defRPr/>
            </a:pPr>
            <a:r>
              <a:rPr lang="en-US"/>
              <a:t>If moderately severe add oral antibiotics</a:t>
            </a:r>
            <a:br>
              <a:rPr lang="en-US"/>
            </a:br>
            <a:r>
              <a:rPr lang="en-US"/>
              <a:t>* Tetracycline , Doxycyline, Minocycline</a:t>
            </a:r>
            <a:br>
              <a:rPr lang="en-US"/>
            </a:br>
            <a:r>
              <a:rPr lang="en-US"/>
              <a:t>* Erythromycin</a:t>
            </a:r>
            <a:br>
              <a:rPr lang="en-US"/>
            </a:br>
            <a:endParaRPr lang="en-US"/>
          </a:p>
          <a:p>
            <a:pPr eaLnBrk="1" hangingPunct="1">
              <a:defRPr/>
            </a:pPr>
            <a:r>
              <a:rPr lang="en-US"/>
              <a:t>Topical sulfur containing lotions/creams are occasionally helpful.</a:t>
            </a:r>
          </a:p>
          <a:p>
            <a:pPr eaLnBrk="1" hangingPunct="1">
              <a:buFont typeface="Wingdings" panose="05000000000000000000" pitchFamily="2" charset="2"/>
              <a:buNone/>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2FFDBA5-6F45-4070-8295-54ED092B3950}"/>
              </a:ext>
            </a:extLst>
          </p:cNvPr>
          <p:cNvSpPr>
            <a:spLocks noGrp="1" noChangeArrowheads="1"/>
          </p:cNvSpPr>
          <p:nvPr>
            <p:ph type="title"/>
          </p:nvPr>
        </p:nvSpPr>
        <p:spPr/>
        <p:txBody>
          <a:bodyPr/>
          <a:lstStyle/>
          <a:p>
            <a:pPr eaLnBrk="1" hangingPunct="1">
              <a:defRPr/>
            </a:pPr>
            <a:r>
              <a:rPr lang="en-US" sz="4000">
                <a:solidFill>
                  <a:srgbClr val="FFFF00"/>
                </a:solidFill>
              </a:rPr>
              <a:t>Pitfalls of Acne Rosacea Therapy </a:t>
            </a:r>
          </a:p>
        </p:txBody>
      </p:sp>
      <p:sp>
        <p:nvSpPr>
          <p:cNvPr id="25603" name="Rectangle 3">
            <a:extLst>
              <a:ext uri="{FF2B5EF4-FFF2-40B4-BE49-F238E27FC236}">
                <a16:creationId xmlns:a16="http://schemas.microsoft.com/office/drawing/2014/main" id="{B3EC7C04-568D-459A-9DDA-338F7A5E9BB0}"/>
              </a:ext>
            </a:extLst>
          </p:cNvPr>
          <p:cNvSpPr>
            <a:spLocks noGrp="1" noChangeArrowheads="1"/>
          </p:cNvSpPr>
          <p:nvPr>
            <p:ph type="body" idx="1"/>
          </p:nvPr>
        </p:nvSpPr>
        <p:spPr/>
        <p:txBody>
          <a:bodyPr/>
          <a:lstStyle/>
          <a:p>
            <a:pPr eaLnBrk="1" hangingPunct="1">
              <a:defRPr/>
            </a:pPr>
            <a:r>
              <a:rPr lang="en-US"/>
              <a:t>Not waiting 6-8 weeks to establish a response to starting therapy.</a:t>
            </a:r>
            <a:br>
              <a:rPr lang="en-US"/>
            </a:br>
            <a:endParaRPr lang="en-US"/>
          </a:p>
          <a:p>
            <a:pPr eaLnBrk="1" hangingPunct="1">
              <a:defRPr/>
            </a:pPr>
            <a:r>
              <a:rPr lang="en-US"/>
              <a:t>Ignoring the impact of cosmetics, skin cleansers, skin care products, topical steroids, stress, and other </a:t>
            </a:r>
            <a:r>
              <a:rPr lang="en-US">
                <a:solidFill>
                  <a:srgbClr val="FFFF00"/>
                </a:solidFill>
              </a:rPr>
              <a:t>triggers</a:t>
            </a:r>
            <a:r>
              <a:rPr lang="en-US"/>
              <a:t> on a patient’s rosacea.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01A632A-8F17-48E1-82DB-AF3E59479FBD}"/>
              </a:ext>
            </a:extLst>
          </p:cNvPr>
          <p:cNvSpPr>
            <a:spLocks noGrp="1" noChangeArrowheads="1"/>
          </p:cNvSpPr>
          <p:nvPr>
            <p:ph type="title"/>
          </p:nvPr>
        </p:nvSpPr>
        <p:spPr/>
        <p:txBody>
          <a:bodyPr/>
          <a:lstStyle/>
          <a:p>
            <a:pPr eaLnBrk="1" hangingPunct="1"/>
            <a:r>
              <a:rPr lang="en-US" altLang="en-US" sz="4000">
                <a:solidFill>
                  <a:srgbClr val="FFFF00"/>
                </a:solidFill>
                <a:effectLst/>
              </a:rPr>
              <a:t> Psoriasis</a:t>
            </a:r>
          </a:p>
        </p:txBody>
      </p:sp>
      <p:pic>
        <p:nvPicPr>
          <p:cNvPr id="27651" name="Picture 3" descr="tempImage">
            <a:extLst>
              <a:ext uri="{FF2B5EF4-FFF2-40B4-BE49-F238E27FC236}">
                <a16:creationId xmlns:a16="http://schemas.microsoft.com/office/drawing/2014/main" id="{EE7998B3-160B-4DAC-B864-CA3E7988D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958975"/>
            <a:ext cx="46291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098AA4D-299D-4BC3-9082-E2A4DE95E0A4}"/>
              </a:ext>
            </a:extLst>
          </p:cNvPr>
          <p:cNvSpPr>
            <a:spLocks noGrp="1" noChangeArrowheads="1"/>
          </p:cNvSpPr>
          <p:nvPr>
            <p:ph type="title"/>
          </p:nvPr>
        </p:nvSpPr>
        <p:spPr/>
        <p:txBody>
          <a:bodyPr/>
          <a:lstStyle/>
          <a:p>
            <a:pPr eaLnBrk="1" hangingPunct="1"/>
            <a:r>
              <a:rPr lang="en-US" altLang="en-US">
                <a:solidFill>
                  <a:srgbClr val="FFFF00"/>
                </a:solidFill>
                <a:effectLst/>
              </a:rPr>
              <a:t>Psoriasis </a:t>
            </a:r>
          </a:p>
        </p:txBody>
      </p:sp>
      <p:sp>
        <p:nvSpPr>
          <p:cNvPr id="26627" name="Rectangle 3">
            <a:extLst>
              <a:ext uri="{FF2B5EF4-FFF2-40B4-BE49-F238E27FC236}">
                <a16:creationId xmlns:a16="http://schemas.microsoft.com/office/drawing/2014/main" id="{A4A48FDA-ABD2-484C-BE77-624A465B48A6}"/>
              </a:ext>
            </a:extLst>
          </p:cNvPr>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sz="2800"/>
              <a:t>Defined: A chronic eruption of scaly plaques on the extensor surfaces that may involve the scalp and nails.</a:t>
            </a:r>
            <a:br>
              <a:rPr lang="en-US" sz="2800"/>
            </a:br>
            <a:endParaRPr lang="en-US" sz="2800"/>
          </a:p>
          <a:p>
            <a:pPr eaLnBrk="1" hangingPunct="1">
              <a:lnSpc>
                <a:spcPct val="80000"/>
              </a:lnSpc>
              <a:defRPr/>
            </a:pPr>
            <a:r>
              <a:rPr lang="en-US" sz="2800"/>
              <a:t>Types: Vulgaris, Guttate, Pustular, Erythrodermic, Scalp, Palmoplantar, Nail.</a:t>
            </a:r>
            <a:br>
              <a:rPr lang="en-US" sz="2800"/>
            </a:br>
            <a:endParaRPr lang="en-US" sz="2800"/>
          </a:p>
          <a:p>
            <a:pPr eaLnBrk="1" hangingPunct="1">
              <a:lnSpc>
                <a:spcPct val="80000"/>
              </a:lnSpc>
              <a:defRPr/>
            </a:pPr>
            <a:r>
              <a:rPr lang="en-US" sz="2800"/>
              <a:t>Primary Lesion: well-defined plaque with thick silvery scale.</a:t>
            </a:r>
            <a:br>
              <a:rPr lang="en-US" sz="2800"/>
            </a:br>
            <a:endParaRPr lang="en-US" sz="2800"/>
          </a:p>
          <a:p>
            <a:pPr eaLnBrk="1" hangingPunct="1">
              <a:lnSpc>
                <a:spcPct val="80000"/>
              </a:lnSpc>
              <a:defRPr/>
            </a:pPr>
            <a:r>
              <a:rPr lang="en-US" sz="2800"/>
              <a:t>Keys to Dx: Distribution; Pitting of nails.</a:t>
            </a:r>
            <a:br>
              <a:rPr lang="en-US" sz="2800" b="1"/>
            </a:br>
            <a:br>
              <a:rPr lang="en-US" sz="2800" b="1"/>
            </a:br>
            <a:endParaRPr lang="en-US" sz="2800"/>
          </a:p>
          <a:p>
            <a:pPr eaLnBrk="1" hangingPunct="1">
              <a:lnSpc>
                <a:spcPct val="80000"/>
              </a:lnSpc>
              <a:buFont typeface="Wingdings" panose="05000000000000000000" pitchFamily="2" charset="2"/>
              <a:buNone/>
              <a:defRPr/>
            </a:pPr>
            <a:endParaRPr 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04A14B3-98C3-4956-BFCB-3CED6D0E5DB3}"/>
              </a:ext>
            </a:extLst>
          </p:cNvPr>
          <p:cNvSpPr>
            <a:spLocks noGrp="1" noChangeArrowheads="1"/>
          </p:cNvSpPr>
          <p:nvPr>
            <p:ph type="title"/>
          </p:nvPr>
        </p:nvSpPr>
        <p:spPr/>
        <p:txBody>
          <a:bodyPr/>
          <a:lstStyle/>
          <a:p>
            <a:pPr eaLnBrk="1" hangingPunct="1"/>
            <a:r>
              <a:rPr lang="en-US" altLang="en-US" sz="4000">
                <a:solidFill>
                  <a:srgbClr val="FFFF00"/>
                </a:solidFill>
                <a:effectLst/>
              </a:rPr>
              <a:t> Plaque-type Psoriasis Vulgaris</a:t>
            </a:r>
          </a:p>
        </p:txBody>
      </p:sp>
      <p:pic>
        <p:nvPicPr>
          <p:cNvPr id="29699" name="Picture 3" descr="tempImage">
            <a:extLst>
              <a:ext uri="{FF2B5EF4-FFF2-40B4-BE49-F238E27FC236}">
                <a16:creationId xmlns:a16="http://schemas.microsoft.com/office/drawing/2014/main" id="{FF252C5D-9434-4ADF-80A9-5A9818348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descr="tempImage">
            <a:extLst>
              <a:ext uri="{FF2B5EF4-FFF2-40B4-BE49-F238E27FC236}">
                <a16:creationId xmlns:a16="http://schemas.microsoft.com/office/drawing/2014/main" id="{C91CF1AD-1E0C-40EF-AE88-0EDDD645D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0"/>
            <a:ext cx="73152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393CB91-26C7-48F7-AF15-CFC108879CC8}"/>
              </a:ext>
            </a:extLst>
          </p:cNvPr>
          <p:cNvSpPr>
            <a:spLocks noGrp="1" noChangeArrowheads="1"/>
          </p:cNvSpPr>
          <p:nvPr>
            <p:ph type="title"/>
          </p:nvPr>
        </p:nvSpPr>
        <p:spPr/>
        <p:txBody>
          <a:bodyPr/>
          <a:lstStyle/>
          <a:p>
            <a:pPr eaLnBrk="1" hangingPunct="1"/>
            <a:r>
              <a:rPr lang="en-US" altLang="en-US" sz="4000">
                <a:solidFill>
                  <a:srgbClr val="FFFF00"/>
                </a:solidFill>
                <a:effectLst/>
              </a:rPr>
              <a:t>Plaque-type Psoriasis Vulgaris</a:t>
            </a:r>
          </a:p>
        </p:txBody>
      </p:sp>
      <p:pic>
        <p:nvPicPr>
          <p:cNvPr id="30723" name="Picture 3" descr="tempImage">
            <a:extLst>
              <a:ext uri="{FF2B5EF4-FFF2-40B4-BE49-F238E27FC236}">
                <a16:creationId xmlns:a16="http://schemas.microsoft.com/office/drawing/2014/main" id="{E9292127-220A-4297-8CA3-856894C3A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384300"/>
            <a:ext cx="7129462"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7D37F1-6E88-45C1-A656-220C5805B7B5}"/>
              </a:ext>
            </a:extLst>
          </p:cNvPr>
          <p:cNvSpPr>
            <a:spLocks noGrp="1" noChangeArrowheads="1"/>
          </p:cNvSpPr>
          <p:nvPr>
            <p:ph type="title"/>
          </p:nvPr>
        </p:nvSpPr>
        <p:spPr/>
        <p:txBody>
          <a:bodyPr/>
          <a:lstStyle/>
          <a:p>
            <a:pPr eaLnBrk="1" hangingPunct="1"/>
            <a:r>
              <a:rPr lang="en-US" altLang="en-US" sz="4000">
                <a:solidFill>
                  <a:srgbClr val="FFFF00"/>
                </a:solidFill>
                <a:effectLst/>
              </a:rPr>
              <a:t> Guttate Psoriasis</a:t>
            </a:r>
          </a:p>
        </p:txBody>
      </p:sp>
      <p:pic>
        <p:nvPicPr>
          <p:cNvPr id="31747" name="Picture 3" descr="tempImage">
            <a:extLst>
              <a:ext uri="{FF2B5EF4-FFF2-40B4-BE49-F238E27FC236}">
                <a16:creationId xmlns:a16="http://schemas.microsoft.com/office/drawing/2014/main" id="{A0508329-CD39-4C10-BD7C-DF413902988A}"/>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368425" y="1524000"/>
            <a:ext cx="6480175"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82C114D-C04A-4D6F-B12A-D417C0470540}"/>
              </a:ext>
            </a:extLst>
          </p:cNvPr>
          <p:cNvSpPr>
            <a:spLocks noGrp="1" noChangeArrowheads="1"/>
          </p:cNvSpPr>
          <p:nvPr>
            <p:ph type="title"/>
          </p:nvPr>
        </p:nvSpPr>
        <p:spPr/>
        <p:txBody>
          <a:bodyPr/>
          <a:lstStyle/>
          <a:p>
            <a:pPr eaLnBrk="1" hangingPunct="1">
              <a:defRPr/>
            </a:pPr>
            <a:r>
              <a:rPr lang="en-US" b="1">
                <a:solidFill>
                  <a:srgbClr val="FFFF00"/>
                </a:solidFill>
              </a:rPr>
              <a:t>Acne Vulgaris and Rosacea</a:t>
            </a:r>
            <a:r>
              <a:rPr lang="en-US">
                <a:solidFill>
                  <a:srgbClr val="FFFF00"/>
                </a:solidFill>
              </a:rPr>
              <a:t> </a:t>
            </a:r>
          </a:p>
        </p:txBody>
      </p:sp>
      <p:sp>
        <p:nvSpPr>
          <p:cNvPr id="10243" name="Rectangle 3">
            <a:extLst>
              <a:ext uri="{FF2B5EF4-FFF2-40B4-BE49-F238E27FC236}">
                <a16:creationId xmlns:a16="http://schemas.microsoft.com/office/drawing/2014/main" id="{4D541BBF-7F5B-46ED-9A1B-0DCC6631D68C}"/>
              </a:ext>
            </a:extLst>
          </p:cNvPr>
          <p:cNvSpPr>
            <a:spLocks noGrp="1" noChangeArrowheads="1"/>
          </p:cNvSpPr>
          <p:nvPr>
            <p:ph type="body" idx="1"/>
          </p:nvPr>
        </p:nvSpPr>
        <p:spPr>
          <a:xfrm>
            <a:off x="228600" y="1524000"/>
            <a:ext cx="8686800" cy="4530725"/>
          </a:xfrm>
        </p:spPr>
        <p:txBody>
          <a:bodyPr/>
          <a:lstStyle/>
          <a:p>
            <a:pPr eaLnBrk="1" hangingPunct="1">
              <a:defRPr/>
            </a:pPr>
            <a:r>
              <a:rPr lang="en-US"/>
              <a:t>Defined: Chronic papulopustular eruption affecting the pilosebaceous units of the face and trunk.</a:t>
            </a:r>
          </a:p>
          <a:p>
            <a:pPr eaLnBrk="1" hangingPunct="1">
              <a:defRPr/>
            </a:pPr>
            <a:r>
              <a:rPr lang="en-US"/>
              <a:t>Types: Comedonal, Papulopustular, Nodulocystic, Conglobata, Fulminans, Rosacea.</a:t>
            </a:r>
          </a:p>
          <a:p>
            <a:pPr eaLnBrk="1" hangingPunct="1">
              <a:defRPr/>
            </a:pPr>
            <a:r>
              <a:rPr lang="en-US"/>
              <a:t>Primary Lesion: red papule/nodule, pustule, comedones (white and black heads).</a:t>
            </a:r>
          </a:p>
          <a:p>
            <a:pPr eaLnBrk="1" hangingPunct="1">
              <a:defRPr/>
            </a:pPr>
            <a:r>
              <a:rPr lang="en-US"/>
              <a:t>Keys to Dx: Age, Flushing?</a:t>
            </a:r>
          </a:p>
          <a:p>
            <a:pPr eaLnBrk="1" hangingPunct="1">
              <a:buFont typeface="Wingdings" panose="05000000000000000000" pitchFamily="2" charset="2"/>
              <a:buNone/>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4203374-2A2D-423F-8CEF-53F1D42CECFF}"/>
              </a:ext>
            </a:extLst>
          </p:cNvPr>
          <p:cNvSpPr>
            <a:spLocks noGrp="1" noChangeArrowheads="1"/>
          </p:cNvSpPr>
          <p:nvPr>
            <p:ph type="title"/>
          </p:nvPr>
        </p:nvSpPr>
        <p:spPr/>
        <p:txBody>
          <a:bodyPr/>
          <a:lstStyle/>
          <a:p>
            <a:pPr eaLnBrk="1" hangingPunct="1"/>
            <a:r>
              <a:rPr lang="en-US" altLang="en-US" sz="4000">
                <a:solidFill>
                  <a:srgbClr val="FFFF00"/>
                </a:solidFill>
                <a:effectLst/>
              </a:rPr>
              <a:t> Scalp Psoriasis</a:t>
            </a:r>
          </a:p>
        </p:txBody>
      </p:sp>
      <p:pic>
        <p:nvPicPr>
          <p:cNvPr id="32771" name="Picture 3" descr="tempImage">
            <a:extLst>
              <a:ext uri="{FF2B5EF4-FFF2-40B4-BE49-F238E27FC236}">
                <a16:creationId xmlns:a16="http://schemas.microsoft.com/office/drawing/2014/main" id="{3BC91E9E-B466-4209-9424-B309B6CAF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958975"/>
            <a:ext cx="6057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27A54A3-8C47-4282-9814-829F9BDDDFFC}"/>
              </a:ext>
            </a:extLst>
          </p:cNvPr>
          <p:cNvSpPr>
            <a:spLocks noGrp="1" noChangeArrowheads="1"/>
          </p:cNvSpPr>
          <p:nvPr>
            <p:ph type="title"/>
          </p:nvPr>
        </p:nvSpPr>
        <p:spPr/>
        <p:txBody>
          <a:bodyPr/>
          <a:lstStyle/>
          <a:p>
            <a:pPr eaLnBrk="1" hangingPunct="1"/>
            <a:r>
              <a:rPr lang="en-US" altLang="en-US" sz="4000">
                <a:solidFill>
                  <a:srgbClr val="FFFF00"/>
                </a:solidFill>
                <a:effectLst/>
              </a:rPr>
              <a:t> Palmoplantar Psoriasis</a:t>
            </a:r>
          </a:p>
        </p:txBody>
      </p:sp>
      <p:pic>
        <p:nvPicPr>
          <p:cNvPr id="33795" name="Picture 3" descr="tempImage">
            <a:extLst>
              <a:ext uri="{FF2B5EF4-FFF2-40B4-BE49-F238E27FC236}">
                <a16:creationId xmlns:a16="http://schemas.microsoft.com/office/drawing/2014/main" id="{7E02E9F1-D71C-410A-A210-1FDD25E75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58975"/>
            <a:ext cx="7315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C665646-AD43-4437-AFA7-EC9C35633695}"/>
              </a:ext>
            </a:extLst>
          </p:cNvPr>
          <p:cNvSpPr>
            <a:spLocks noGrp="1" noChangeArrowheads="1"/>
          </p:cNvSpPr>
          <p:nvPr>
            <p:ph type="title"/>
          </p:nvPr>
        </p:nvSpPr>
        <p:spPr/>
        <p:txBody>
          <a:bodyPr/>
          <a:lstStyle/>
          <a:p>
            <a:pPr eaLnBrk="1" hangingPunct="1"/>
            <a:r>
              <a:rPr lang="en-US" altLang="en-US" sz="4000">
                <a:solidFill>
                  <a:srgbClr val="FFFF00"/>
                </a:solidFill>
                <a:effectLst/>
              </a:rPr>
              <a:t> Erythrodermic Psoriasis</a:t>
            </a:r>
          </a:p>
        </p:txBody>
      </p:sp>
      <p:pic>
        <p:nvPicPr>
          <p:cNvPr id="34819" name="Picture 3" descr="tempImage">
            <a:extLst>
              <a:ext uri="{FF2B5EF4-FFF2-40B4-BE49-F238E27FC236}">
                <a16:creationId xmlns:a16="http://schemas.microsoft.com/office/drawing/2014/main" id="{3AD24307-941B-4E8F-AA8C-174C9E496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90"/>
          <a:stretch>
            <a:fillRect/>
          </a:stretch>
        </p:blipFill>
        <p:spPr bwMode="auto">
          <a:xfrm>
            <a:off x="152400" y="2057400"/>
            <a:ext cx="44196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descr="tempImage">
            <a:extLst>
              <a:ext uri="{FF2B5EF4-FFF2-40B4-BE49-F238E27FC236}">
                <a16:creationId xmlns:a16="http://schemas.microsoft.com/office/drawing/2014/main" id="{5178970A-C96B-4C97-BEEA-E9334A963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54"/>
          <a:stretch>
            <a:fillRect/>
          </a:stretch>
        </p:blipFill>
        <p:spPr bwMode="auto">
          <a:xfrm>
            <a:off x="4572000" y="2057400"/>
            <a:ext cx="4419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F783CCE-2AF4-4713-9C81-6881FC9E8FF3}"/>
              </a:ext>
            </a:extLst>
          </p:cNvPr>
          <p:cNvSpPr>
            <a:spLocks noGrp="1" noChangeArrowheads="1"/>
          </p:cNvSpPr>
          <p:nvPr>
            <p:ph type="title"/>
          </p:nvPr>
        </p:nvSpPr>
        <p:spPr/>
        <p:txBody>
          <a:bodyPr/>
          <a:lstStyle/>
          <a:p>
            <a:pPr eaLnBrk="1" hangingPunct="1"/>
            <a:r>
              <a:rPr lang="en-US" altLang="en-US" sz="4000">
                <a:solidFill>
                  <a:srgbClr val="FFFF00"/>
                </a:solidFill>
                <a:effectLst/>
              </a:rPr>
              <a:t> Pustular Psoriasis</a:t>
            </a:r>
          </a:p>
        </p:txBody>
      </p:sp>
      <p:pic>
        <p:nvPicPr>
          <p:cNvPr id="35843" name="Picture 3" descr="tempImage">
            <a:extLst>
              <a:ext uri="{FF2B5EF4-FFF2-40B4-BE49-F238E27FC236}">
                <a16:creationId xmlns:a16="http://schemas.microsoft.com/office/drawing/2014/main" id="{6DF0F0FB-9299-4177-A640-216A05A93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53" b="3433"/>
          <a:stretch>
            <a:fillRect/>
          </a:stretch>
        </p:blipFill>
        <p:spPr bwMode="auto">
          <a:xfrm>
            <a:off x="1543050" y="2057400"/>
            <a:ext cx="60579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BE3EDE0-9A3C-4EB5-8281-B47588BABD39}"/>
              </a:ext>
            </a:extLst>
          </p:cNvPr>
          <p:cNvSpPr>
            <a:spLocks noGrp="1" noChangeArrowheads="1"/>
          </p:cNvSpPr>
          <p:nvPr>
            <p:ph type="title"/>
          </p:nvPr>
        </p:nvSpPr>
        <p:spPr/>
        <p:txBody>
          <a:bodyPr/>
          <a:lstStyle/>
          <a:p>
            <a:pPr eaLnBrk="1" hangingPunct="1"/>
            <a:r>
              <a:rPr lang="en-US" altLang="en-US" sz="4000">
                <a:solidFill>
                  <a:srgbClr val="FFFF00"/>
                </a:solidFill>
                <a:effectLst/>
              </a:rPr>
              <a:t> Pustular Psoriasis</a:t>
            </a:r>
          </a:p>
        </p:txBody>
      </p:sp>
      <p:pic>
        <p:nvPicPr>
          <p:cNvPr id="36867" name="Picture 3" descr="tempImage">
            <a:extLst>
              <a:ext uri="{FF2B5EF4-FFF2-40B4-BE49-F238E27FC236}">
                <a16:creationId xmlns:a16="http://schemas.microsoft.com/office/drawing/2014/main" id="{789BA2E1-DAFD-4AB1-BF23-B463ABE23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958975"/>
            <a:ext cx="6057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A216441-F97C-4EE1-A40B-7AF602BD24DA}"/>
              </a:ext>
            </a:extLst>
          </p:cNvPr>
          <p:cNvSpPr>
            <a:spLocks noGrp="1" noChangeArrowheads="1"/>
          </p:cNvSpPr>
          <p:nvPr>
            <p:ph type="title"/>
          </p:nvPr>
        </p:nvSpPr>
        <p:spPr>
          <a:xfrm>
            <a:off x="457200" y="254000"/>
            <a:ext cx="8229600" cy="1143000"/>
          </a:xfrm>
        </p:spPr>
        <p:txBody>
          <a:bodyPr/>
          <a:lstStyle/>
          <a:p>
            <a:pPr eaLnBrk="1" hangingPunct="1"/>
            <a:r>
              <a:rPr lang="en-US" altLang="en-US" sz="4000">
                <a:solidFill>
                  <a:srgbClr val="FFFF00"/>
                </a:solidFill>
                <a:effectLst/>
              </a:rPr>
              <a:t> Pitted Nails of Psoriasis</a:t>
            </a:r>
          </a:p>
        </p:txBody>
      </p:sp>
      <p:pic>
        <p:nvPicPr>
          <p:cNvPr id="37891" name="Picture 3" descr="tempImage">
            <a:extLst>
              <a:ext uri="{FF2B5EF4-FFF2-40B4-BE49-F238E27FC236}">
                <a16:creationId xmlns:a16="http://schemas.microsoft.com/office/drawing/2014/main" id="{36D68314-8303-4CCD-891B-24942B6F6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181725"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45D369D-BF9F-4A88-A7CD-4628ADE57588}"/>
              </a:ext>
            </a:extLst>
          </p:cNvPr>
          <p:cNvSpPr>
            <a:spLocks noGrp="1" noChangeArrowheads="1"/>
          </p:cNvSpPr>
          <p:nvPr>
            <p:ph type="title"/>
          </p:nvPr>
        </p:nvSpPr>
        <p:spPr/>
        <p:txBody>
          <a:bodyPr/>
          <a:lstStyle/>
          <a:p>
            <a:pPr eaLnBrk="1" hangingPunct="1"/>
            <a:r>
              <a:rPr lang="en-US" altLang="en-US" sz="4000">
                <a:solidFill>
                  <a:srgbClr val="FFFF00"/>
                </a:solidFill>
                <a:effectLst/>
              </a:rPr>
              <a:t> Psoriatic Nail Disease</a:t>
            </a:r>
          </a:p>
        </p:txBody>
      </p:sp>
      <p:pic>
        <p:nvPicPr>
          <p:cNvPr id="38915" name="Picture 3" descr="tempImage">
            <a:extLst>
              <a:ext uri="{FF2B5EF4-FFF2-40B4-BE49-F238E27FC236}">
                <a16:creationId xmlns:a16="http://schemas.microsoft.com/office/drawing/2014/main" id="{AE80E7E6-C077-4549-AC92-27791477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2227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descr="tempImage">
            <a:extLst>
              <a:ext uri="{FF2B5EF4-FFF2-40B4-BE49-F238E27FC236}">
                <a16:creationId xmlns:a16="http://schemas.microsoft.com/office/drawing/2014/main" id="{6A73360B-CB63-488A-965B-19939C8C6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53"/>
          <a:stretch>
            <a:fillRect/>
          </a:stretch>
        </p:blipFill>
        <p:spPr bwMode="auto">
          <a:xfrm>
            <a:off x="4572000" y="1752600"/>
            <a:ext cx="451008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CA2EFF5-149C-4EA9-BE0D-F6670338A0C2}"/>
              </a:ext>
            </a:extLst>
          </p:cNvPr>
          <p:cNvSpPr>
            <a:spLocks noGrp="1" noChangeArrowheads="1"/>
          </p:cNvSpPr>
          <p:nvPr>
            <p:ph type="title"/>
          </p:nvPr>
        </p:nvSpPr>
        <p:spPr>
          <a:xfrm>
            <a:off x="457200" y="254000"/>
            <a:ext cx="8229600" cy="1143000"/>
          </a:xfrm>
        </p:spPr>
        <p:txBody>
          <a:bodyPr/>
          <a:lstStyle/>
          <a:p>
            <a:pPr eaLnBrk="1" hangingPunct="1"/>
            <a:r>
              <a:rPr lang="en-US" altLang="en-US" sz="3200">
                <a:solidFill>
                  <a:srgbClr val="FFFF00"/>
                </a:solidFill>
                <a:effectLst/>
              </a:rPr>
              <a:t> Clinical features of psoriatic arthritis</a:t>
            </a:r>
          </a:p>
        </p:txBody>
      </p:sp>
      <p:pic>
        <p:nvPicPr>
          <p:cNvPr id="39939" name="Picture 3" descr="tempImage">
            <a:extLst>
              <a:ext uri="{FF2B5EF4-FFF2-40B4-BE49-F238E27FC236}">
                <a16:creationId xmlns:a16="http://schemas.microsoft.com/office/drawing/2014/main" id="{BD1CDABF-8984-45E5-98A4-93870A5BD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58975"/>
            <a:ext cx="73152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DAF1948-879D-4D2E-8953-78907B5DD3A5}"/>
              </a:ext>
            </a:extLst>
          </p:cNvPr>
          <p:cNvSpPr>
            <a:spLocks noGrp="1" noChangeArrowheads="1"/>
          </p:cNvSpPr>
          <p:nvPr>
            <p:ph type="title"/>
          </p:nvPr>
        </p:nvSpPr>
        <p:spPr>
          <a:xfrm>
            <a:off x="457200" y="254000"/>
            <a:ext cx="8229600" cy="1143000"/>
          </a:xfrm>
        </p:spPr>
        <p:txBody>
          <a:bodyPr/>
          <a:lstStyle/>
          <a:p>
            <a:pPr eaLnBrk="1" hangingPunct="1"/>
            <a:r>
              <a:rPr lang="en-US" altLang="en-US" sz="3200">
                <a:solidFill>
                  <a:srgbClr val="FFFF00"/>
                </a:solidFill>
                <a:effectLst/>
              </a:rPr>
              <a:t> Clinical features of psoriatic arthritis</a:t>
            </a:r>
          </a:p>
        </p:txBody>
      </p:sp>
      <p:pic>
        <p:nvPicPr>
          <p:cNvPr id="40963" name="Picture 3" descr="tempImage">
            <a:extLst>
              <a:ext uri="{FF2B5EF4-FFF2-40B4-BE49-F238E27FC236}">
                <a16:creationId xmlns:a16="http://schemas.microsoft.com/office/drawing/2014/main" id="{EA1EBCD7-9E19-4BFE-B449-E3BBB04BE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58975"/>
            <a:ext cx="70294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3F6FCB8-748C-4F26-A85E-DB02D83FC4BE}"/>
              </a:ext>
            </a:extLst>
          </p:cNvPr>
          <p:cNvSpPr>
            <a:spLocks noGrp="1" noChangeArrowheads="1"/>
          </p:cNvSpPr>
          <p:nvPr>
            <p:ph type="title"/>
          </p:nvPr>
        </p:nvSpPr>
        <p:spPr/>
        <p:txBody>
          <a:bodyPr/>
          <a:lstStyle/>
          <a:p>
            <a:pPr eaLnBrk="1" hangingPunct="1"/>
            <a:r>
              <a:rPr lang="en-US" altLang="en-US" sz="4000">
                <a:solidFill>
                  <a:srgbClr val="FFFF00"/>
                </a:solidFill>
                <a:effectLst/>
              </a:rPr>
              <a:t> Histopathology of psoriasis</a:t>
            </a:r>
          </a:p>
        </p:txBody>
      </p:sp>
      <p:pic>
        <p:nvPicPr>
          <p:cNvPr id="41987" name="Picture 3" descr="tempImage">
            <a:extLst>
              <a:ext uri="{FF2B5EF4-FFF2-40B4-BE49-F238E27FC236}">
                <a16:creationId xmlns:a16="http://schemas.microsoft.com/office/drawing/2014/main" id="{81325F35-9BFF-45DE-B587-AF36816DBA7C}"/>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2153"/>
          <a:stretch>
            <a:fillRect/>
          </a:stretch>
        </p:blipFill>
        <p:spPr bwMode="auto">
          <a:xfrm>
            <a:off x="1535113" y="1752600"/>
            <a:ext cx="60737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700C88B-84EB-4935-ACE5-C083C2DAF57B}"/>
              </a:ext>
            </a:extLst>
          </p:cNvPr>
          <p:cNvSpPr>
            <a:spLocks noGrp="1" noChangeArrowheads="1"/>
          </p:cNvSpPr>
          <p:nvPr>
            <p:ph type="title"/>
          </p:nvPr>
        </p:nvSpPr>
        <p:spPr/>
        <p:txBody>
          <a:bodyPr/>
          <a:lstStyle/>
          <a:p>
            <a:pPr eaLnBrk="1" hangingPunct="1">
              <a:defRPr/>
            </a:pPr>
            <a:r>
              <a:rPr lang="en-US" sz="4000">
                <a:solidFill>
                  <a:srgbClr val="FFFF00"/>
                </a:solidFill>
              </a:rPr>
              <a:t>Acne Pathophysiology </a:t>
            </a:r>
            <a:br>
              <a:rPr lang="en-US" sz="4000">
                <a:solidFill>
                  <a:srgbClr val="FFFF00"/>
                </a:solidFill>
              </a:rPr>
            </a:br>
            <a:r>
              <a:rPr lang="en-US" sz="4000">
                <a:solidFill>
                  <a:srgbClr val="FFFF00"/>
                </a:solidFill>
              </a:rPr>
              <a:t>The Formation of the Comedo</a:t>
            </a:r>
          </a:p>
        </p:txBody>
      </p:sp>
      <p:sp>
        <p:nvSpPr>
          <p:cNvPr id="11267" name="Rectangle 3">
            <a:extLst>
              <a:ext uri="{FF2B5EF4-FFF2-40B4-BE49-F238E27FC236}">
                <a16:creationId xmlns:a16="http://schemas.microsoft.com/office/drawing/2014/main" id="{FAEEEB89-7A2A-42CB-A4B8-C96BCF69ABFC}"/>
              </a:ext>
            </a:extLst>
          </p:cNvPr>
          <p:cNvSpPr>
            <a:spLocks noGrp="1" noChangeArrowheads="1"/>
          </p:cNvSpPr>
          <p:nvPr>
            <p:ph type="body" idx="1"/>
          </p:nvPr>
        </p:nvSpPr>
        <p:spPr/>
        <p:txBody>
          <a:bodyPr/>
          <a:lstStyle/>
          <a:p>
            <a:pPr eaLnBrk="1" hangingPunct="1">
              <a:lnSpc>
                <a:spcPct val="90000"/>
              </a:lnSpc>
              <a:defRPr/>
            </a:pPr>
            <a:r>
              <a:rPr lang="en-US"/>
              <a:t>Early microcomedo: sebaceous canal distends with sticky corneocytes.</a:t>
            </a:r>
          </a:p>
          <a:p>
            <a:pPr eaLnBrk="1" hangingPunct="1">
              <a:lnSpc>
                <a:spcPct val="90000"/>
              </a:lnSpc>
              <a:defRPr/>
            </a:pPr>
            <a:r>
              <a:rPr lang="en-US"/>
              <a:t>Late microcomedo: colonization with </a:t>
            </a:r>
            <a:r>
              <a:rPr lang="en-US" i="1"/>
              <a:t>Propionibacterium acnes.</a:t>
            </a:r>
            <a:endParaRPr lang="en-US"/>
          </a:p>
          <a:p>
            <a:pPr eaLnBrk="1" hangingPunct="1">
              <a:lnSpc>
                <a:spcPct val="90000"/>
              </a:lnSpc>
              <a:defRPr/>
            </a:pPr>
            <a:r>
              <a:rPr lang="en-US"/>
              <a:t>Mature closed comedo (white head): densely packed corneocytes, solid masses of </a:t>
            </a:r>
            <a:r>
              <a:rPr lang="en-US" i="1"/>
              <a:t> P. acnes</a:t>
            </a:r>
            <a:r>
              <a:rPr lang="en-US"/>
              <a:t>, few small hairs.</a:t>
            </a:r>
          </a:p>
          <a:p>
            <a:pPr eaLnBrk="1" hangingPunct="1">
              <a:lnSpc>
                <a:spcPct val="90000"/>
              </a:lnSpc>
              <a:defRPr/>
            </a:pPr>
            <a:r>
              <a:rPr lang="en-US"/>
              <a:t>Open comedo (black head): sticky corneocytes, bacteria, oxidized lipids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9C88719-C907-41E3-8C42-B5EDFE7CF1B9}"/>
              </a:ext>
            </a:extLst>
          </p:cNvPr>
          <p:cNvSpPr>
            <a:spLocks noGrp="1" noChangeArrowheads="1"/>
          </p:cNvSpPr>
          <p:nvPr>
            <p:ph type="title"/>
          </p:nvPr>
        </p:nvSpPr>
        <p:spPr/>
        <p:txBody>
          <a:bodyPr/>
          <a:lstStyle/>
          <a:p>
            <a:pPr eaLnBrk="1" hangingPunct="1"/>
            <a:r>
              <a:rPr lang="en-US" altLang="en-US">
                <a:solidFill>
                  <a:srgbClr val="FFFF00"/>
                </a:solidFill>
                <a:effectLst/>
              </a:rPr>
              <a:t>Psoriasis: Pathophysiology  </a:t>
            </a:r>
          </a:p>
        </p:txBody>
      </p:sp>
      <p:sp>
        <p:nvSpPr>
          <p:cNvPr id="27651" name="Rectangle 3">
            <a:extLst>
              <a:ext uri="{FF2B5EF4-FFF2-40B4-BE49-F238E27FC236}">
                <a16:creationId xmlns:a16="http://schemas.microsoft.com/office/drawing/2014/main" id="{E85C18B1-58E9-44A3-8DEA-6CC04CB2AD3D}"/>
              </a:ext>
            </a:extLst>
          </p:cNvPr>
          <p:cNvSpPr>
            <a:spLocks noGrp="1" noChangeArrowheads="1"/>
          </p:cNvSpPr>
          <p:nvPr>
            <p:ph type="body" idx="1"/>
          </p:nvPr>
        </p:nvSpPr>
        <p:spPr>
          <a:xfrm>
            <a:off x="457200" y="1600200"/>
            <a:ext cx="8686800" cy="4530725"/>
          </a:xfrm>
        </p:spPr>
        <p:txBody>
          <a:bodyPr/>
          <a:lstStyle/>
          <a:p>
            <a:pPr eaLnBrk="1" hangingPunct="1">
              <a:defRPr/>
            </a:pPr>
            <a:r>
              <a:rPr lang="en-US"/>
              <a:t>Etiology unknown: possible genetic, environmental, physical factors? </a:t>
            </a:r>
          </a:p>
          <a:p>
            <a:pPr eaLnBrk="1" hangingPunct="1">
              <a:defRPr/>
            </a:pPr>
            <a:r>
              <a:rPr lang="en-US"/>
              <a:t>Main defect: rapid turnover of epidermal maturation (differentiation).</a:t>
            </a:r>
            <a:br>
              <a:rPr lang="en-US"/>
            </a:br>
            <a:r>
              <a:rPr lang="en-US"/>
              <a:t>***Normal epidermal transit time = 30 days</a:t>
            </a:r>
            <a:br>
              <a:rPr lang="en-US"/>
            </a:br>
            <a:r>
              <a:rPr lang="en-US"/>
              <a:t>***Psoriasis epidermal transit time = 7-14 days</a:t>
            </a:r>
          </a:p>
          <a:p>
            <a:pPr eaLnBrk="1" hangingPunct="1">
              <a:defRPr/>
            </a:pPr>
            <a:r>
              <a:rPr lang="en-US"/>
              <a:t>T cell mediated cytokine release (eg. TNFa)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6C35573-BE6D-4BDE-8120-692982135924}"/>
              </a:ext>
            </a:extLst>
          </p:cNvPr>
          <p:cNvSpPr>
            <a:spLocks noGrp="1" noChangeArrowheads="1"/>
          </p:cNvSpPr>
          <p:nvPr>
            <p:ph type="title"/>
          </p:nvPr>
        </p:nvSpPr>
        <p:spPr/>
        <p:txBody>
          <a:bodyPr/>
          <a:lstStyle/>
          <a:p>
            <a:pPr eaLnBrk="1" hangingPunct="1">
              <a:defRPr/>
            </a:pPr>
            <a:r>
              <a:rPr lang="en-US" sz="2800" b="1"/>
              <a:t> T-cell activation requires two signals</a:t>
            </a:r>
          </a:p>
        </p:txBody>
      </p:sp>
      <p:pic>
        <p:nvPicPr>
          <p:cNvPr id="44035" name="Picture 3" descr="tempImage">
            <a:extLst>
              <a:ext uri="{FF2B5EF4-FFF2-40B4-BE49-F238E27FC236}">
                <a16:creationId xmlns:a16="http://schemas.microsoft.com/office/drawing/2014/main" id="{97A34549-D664-4FE9-AF60-3CC11C475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958975"/>
            <a:ext cx="61023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849060D-BAAC-4383-82B8-ABBD08810A86}"/>
              </a:ext>
            </a:extLst>
          </p:cNvPr>
          <p:cNvSpPr>
            <a:spLocks noGrp="1" noChangeArrowheads="1"/>
          </p:cNvSpPr>
          <p:nvPr>
            <p:ph type="title"/>
          </p:nvPr>
        </p:nvSpPr>
        <p:spPr/>
        <p:txBody>
          <a:bodyPr/>
          <a:lstStyle/>
          <a:p>
            <a:pPr eaLnBrk="1" hangingPunct="1">
              <a:defRPr/>
            </a:pPr>
            <a:r>
              <a:rPr lang="en-US" sz="4000">
                <a:solidFill>
                  <a:srgbClr val="FFFF00"/>
                </a:solidFill>
              </a:rPr>
              <a:t>Psoriasis: Therapeutic Modalities </a:t>
            </a:r>
          </a:p>
        </p:txBody>
      </p:sp>
      <p:sp>
        <p:nvSpPr>
          <p:cNvPr id="28675" name="Rectangle 3">
            <a:extLst>
              <a:ext uri="{FF2B5EF4-FFF2-40B4-BE49-F238E27FC236}">
                <a16:creationId xmlns:a16="http://schemas.microsoft.com/office/drawing/2014/main" id="{3E89EECE-0FD4-4B8E-BEC9-E830D9986517}"/>
              </a:ext>
            </a:extLst>
          </p:cNvPr>
          <p:cNvSpPr>
            <a:spLocks noGrp="1" noChangeArrowheads="1"/>
          </p:cNvSpPr>
          <p:nvPr>
            <p:ph type="body" idx="1"/>
          </p:nvPr>
        </p:nvSpPr>
        <p:spPr/>
        <p:txBody>
          <a:bodyPr/>
          <a:lstStyle/>
          <a:p>
            <a:pPr eaLnBrk="1" hangingPunct="1">
              <a:defRPr/>
            </a:pPr>
            <a:r>
              <a:rPr lang="en-US" sz="2800"/>
              <a:t>Topical steroid creams and ointments</a:t>
            </a:r>
          </a:p>
          <a:p>
            <a:pPr eaLnBrk="1" hangingPunct="1">
              <a:defRPr/>
            </a:pPr>
            <a:r>
              <a:rPr lang="en-US" sz="2800"/>
              <a:t>Topical calcipotriene cream and ointment</a:t>
            </a:r>
          </a:p>
          <a:p>
            <a:pPr eaLnBrk="1" hangingPunct="1">
              <a:defRPr/>
            </a:pPr>
            <a:r>
              <a:rPr lang="en-US" sz="2800"/>
              <a:t>Topical tazarotene (retinoid) gel</a:t>
            </a:r>
          </a:p>
          <a:p>
            <a:pPr eaLnBrk="1" hangingPunct="1">
              <a:defRPr/>
            </a:pPr>
            <a:r>
              <a:rPr lang="en-US" sz="2800"/>
              <a:t>Topical tar containing ointments</a:t>
            </a:r>
          </a:p>
          <a:p>
            <a:pPr eaLnBrk="1" hangingPunct="1">
              <a:defRPr/>
            </a:pPr>
            <a:r>
              <a:rPr lang="en-US" sz="2800"/>
              <a:t>Phototherapy (UVB &amp; PUVA)</a:t>
            </a:r>
          </a:p>
          <a:p>
            <a:pPr eaLnBrk="1" hangingPunct="1">
              <a:defRPr/>
            </a:pPr>
            <a:r>
              <a:rPr lang="en-US" sz="2800"/>
              <a:t>Oral methotrexate, acitretin (retinoid), or cyclosporine</a:t>
            </a:r>
          </a:p>
          <a:p>
            <a:pPr eaLnBrk="1" hangingPunct="1">
              <a:defRPr/>
            </a:pPr>
            <a:r>
              <a:rPr lang="en-US" sz="2800"/>
              <a:t>Injectable biologic response modifiers</a:t>
            </a:r>
          </a:p>
          <a:p>
            <a:pPr lvl="1" eaLnBrk="1" hangingPunct="1">
              <a:defRPr/>
            </a:pPr>
            <a:r>
              <a:rPr lang="en-US" sz="2400"/>
              <a:t> etanercept, efalizumab, adalimumab, infliximab, </a:t>
            </a:r>
          </a:p>
          <a:p>
            <a:pPr eaLnBrk="1" hangingPunct="1">
              <a:defRPr/>
            </a:pPr>
            <a:endParaRPr lang="en-U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AE0AA56-DE6E-4121-A698-A4794A084964}"/>
              </a:ext>
            </a:extLst>
          </p:cNvPr>
          <p:cNvSpPr>
            <a:spLocks noGrp="1" noChangeArrowheads="1"/>
          </p:cNvSpPr>
          <p:nvPr>
            <p:ph type="title"/>
          </p:nvPr>
        </p:nvSpPr>
        <p:spPr>
          <a:xfrm>
            <a:off x="228600" y="277813"/>
            <a:ext cx="8686800" cy="1143000"/>
          </a:xfrm>
        </p:spPr>
        <p:txBody>
          <a:bodyPr/>
          <a:lstStyle/>
          <a:p>
            <a:pPr eaLnBrk="1" hangingPunct="1"/>
            <a:r>
              <a:rPr lang="en-US" altLang="en-US" sz="4000">
                <a:solidFill>
                  <a:srgbClr val="FFFF00"/>
                </a:solidFill>
                <a:effectLst/>
              </a:rPr>
              <a:t>Topical Steroid Potency Rankings</a:t>
            </a:r>
            <a:br>
              <a:rPr lang="en-US" altLang="en-US" sz="4000">
                <a:solidFill>
                  <a:srgbClr val="FFFF00"/>
                </a:solidFill>
                <a:effectLst/>
              </a:rPr>
            </a:br>
            <a:r>
              <a:rPr lang="en-US" altLang="en-US" sz="4000">
                <a:solidFill>
                  <a:srgbClr val="FFFF00"/>
                </a:solidFill>
                <a:effectLst/>
              </a:rPr>
              <a:t>I= Strongest, VII= Weakest  </a:t>
            </a:r>
          </a:p>
        </p:txBody>
      </p:sp>
      <p:sp>
        <p:nvSpPr>
          <p:cNvPr id="29699" name="Rectangle 3">
            <a:extLst>
              <a:ext uri="{FF2B5EF4-FFF2-40B4-BE49-F238E27FC236}">
                <a16:creationId xmlns:a16="http://schemas.microsoft.com/office/drawing/2014/main" id="{AEAB4FBC-6446-4903-BDAC-8929AABDE391}"/>
              </a:ext>
            </a:extLst>
          </p:cNvPr>
          <p:cNvSpPr>
            <a:spLocks noGrp="1" noChangeArrowheads="1"/>
          </p:cNvSpPr>
          <p:nvPr>
            <p:ph type="body" idx="1"/>
          </p:nvPr>
        </p:nvSpPr>
        <p:spPr/>
        <p:txBody>
          <a:bodyPr/>
          <a:lstStyle/>
          <a:p>
            <a:pPr eaLnBrk="1" hangingPunct="1">
              <a:lnSpc>
                <a:spcPct val="90000"/>
              </a:lnSpc>
              <a:defRPr/>
            </a:pPr>
            <a:r>
              <a:rPr lang="en-US" sz="2400"/>
              <a:t>Class I*</a:t>
            </a:r>
            <a:br>
              <a:rPr lang="en-US" sz="2400"/>
            </a:br>
            <a:r>
              <a:rPr lang="en-US" sz="2400"/>
              <a:t>-Betamethasone diproprionate 0.05 % oint  (Diprolene)</a:t>
            </a:r>
            <a:br>
              <a:rPr lang="en-US" sz="2400"/>
            </a:br>
            <a:r>
              <a:rPr lang="en-US" sz="2400"/>
              <a:t>-Clobetasol propionate 0.05% oint &amp; cream (Temovate)</a:t>
            </a:r>
          </a:p>
          <a:p>
            <a:pPr eaLnBrk="1" hangingPunct="1">
              <a:lnSpc>
                <a:spcPct val="90000"/>
              </a:lnSpc>
              <a:defRPr/>
            </a:pPr>
            <a:r>
              <a:rPr lang="en-US" sz="2400"/>
              <a:t>Class II*</a:t>
            </a:r>
            <a:br>
              <a:rPr lang="en-US" sz="2400"/>
            </a:br>
            <a:r>
              <a:rPr lang="en-US" sz="2400"/>
              <a:t>-Flucinonide 0.05% oint (Lidex)</a:t>
            </a:r>
            <a:br>
              <a:rPr lang="en-US" sz="2400"/>
            </a:br>
            <a:r>
              <a:rPr lang="en-US" sz="2400"/>
              <a:t>-Amcinonide 0.1% oint (Cyclocort)</a:t>
            </a:r>
            <a:br>
              <a:rPr lang="en-US" sz="2400"/>
            </a:br>
            <a:br>
              <a:rPr lang="en-US" sz="2400"/>
            </a:br>
            <a:r>
              <a:rPr lang="en-US" sz="2400" b="1"/>
              <a:t>*NEVER ON FACE OR SKIN FOLDS</a:t>
            </a:r>
            <a:endParaRPr lang="en-US" sz="2400"/>
          </a:p>
          <a:p>
            <a:pPr eaLnBrk="1" hangingPunct="1">
              <a:lnSpc>
                <a:spcPct val="90000"/>
              </a:lnSpc>
              <a:defRPr/>
            </a:pPr>
            <a:r>
              <a:rPr lang="en-US" sz="2400"/>
              <a:t>Class III</a:t>
            </a:r>
            <a:br>
              <a:rPr lang="en-US" sz="2400"/>
            </a:br>
            <a:r>
              <a:rPr lang="en-US" sz="2400"/>
              <a:t> 	-Triamcinolone acetonide 0.1% oint (Aristocort)</a:t>
            </a:r>
            <a:br>
              <a:rPr lang="en-US" sz="2400"/>
            </a:br>
            <a:r>
              <a:rPr lang="en-US" sz="2400"/>
              <a:t> 	-Amcinonide 0.1% cream (Cyclocort)</a:t>
            </a:r>
            <a:br>
              <a:rPr lang="en-US" sz="2400"/>
            </a:br>
            <a:r>
              <a:rPr lang="en-US" sz="2400"/>
              <a:t> 	-Halcinonide 0.1% oint  (Halog)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F0B15DF-131C-4030-A05D-80E0C5C24E80}"/>
              </a:ext>
            </a:extLst>
          </p:cNvPr>
          <p:cNvSpPr>
            <a:spLocks noGrp="1" noChangeArrowheads="1"/>
          </p:cNvSpPr>
          <p:nvPr>
            <p:ph type="title"/>
          </p:nvPr>
        </p:nvSpPr>
        <p:spPr>
          <a:xfrm>
            <a:off x="457200" y="277813"/>
            <a:ext cx="8686800" cy="1143000"/>
          </a:xfrm>
        </p:spPr>
        <p:txBody>
          <a:bodyPr/>
          <a:lstStyle/>
          <a:p>
            <a:pPr eaLnBrk="1" hangingPunct="1"/>
            <a:r>
              <a:rPr lang="en-US" altLang="en-US" sz="4000">
                <a:solidFill>
                  <a:srgbClr val="FFFF00"/>
                </a:solidFill>
                <a:effectLst/>
              </a:rPr>
              <a:t>Topical Steroid Potency Rankings</a:t>
            </a:r>
            <a:br>
              <a:rPr lang="en-US" altLang="en-US" sz="4000">
                <a:solidFill>
                  <a:srgbClr val="FFFF00"/>
                </a:solidFill>
                <a:effectLst/>
              </a:rPr>
            </a:br>
            <a:r>
              <a:rPr lang="en-US" altLang="en-US" sz="4000">
                <a:solidFill>
                  <a:srgbClr val="FFFF00"/>
                </a:solidFill>
                <a:effectLst/>
              </a:rPr>
              <a:t>I= Strongest, VII= Weakest</a:t>
            </a:r>
          </a:p>
        </p:txBody>
      </p:sp>
      <p:sp>
        <p:nvSpPr>
          <p:cNvPr id="30723" name="Rectangle 3">
            <a:extLst>
              <a:ext uri="{FF2B5EF4-FFF2-40B4-BE49-F238E27FC236}">
                <a16:creationId xmlns:a16="http://schemas.microsoft.com/office/drawing/2014/main" id="{6FF5449E-5ABD-4A23-8F90-727DBEBF56ED}"/>
              </a:ext>
            </a:extLst>
          </p:cNvPr>
          <p:cNvSpPr>
            <a:spLocks noGrp="1" noChangeArrowheads="1"/>
          </p:cNvSpPr>
          <p:nvPr>
            <p:ph type="body" idx="1"/>
          </p:nvPr>
        </p:nvSpPr>
        <p:spPr/>
        <p:txBody>
          <a:bodyPr/>
          <a:lstStyle/>
          <a:p>
            <a:pPr eaLnBrk="1" hangingPunct="1">
              <a:lnSpc>
                <a:spcPct val="90000"/>
              </a:lnSpc>
              <a:defRPr/>
            </a:pPr>
            <a:r>
              <a:rPr lang="en-US" sz="2400"/>
              <a:t>Class IV</a:t>
            </a:r>
            <a:br>
              <a:rPr lang="en-US" sz="2400"/>
            </a:br>
            <a:r>
              <a:rPr lang="en-US" sz="2400"/>
              <a:t> 	-Hydrocortisone valerate 0.2% oint (Westcort)</a:t>
            </a:r>
            <a:br>
              <a:rPr lang="en-US" sz="2400"/>
            </a:br>
            <a:r>
              <a:rPr lang="en-US" sz="2400"/>
              <a:t> 	-Halcinonide 0.1% cream (Halog)</a:t>
            </a:r>
          </a:p>
          <a:p>
            <a:pPr eaLnBrk="1" hangingPunct="1">
              <a:lnSpc>
                <a:spcPct val="90000"/>
              </a:lnSpc>
              <a:defRPr/>
            </a:pPr>
            <a:r>
              <a:rPr lang="en-US" sz="2400"/>
              <a:t>Class V</a:t>
            </a:r>
            <a:br>
              <a:rPr lang="en-US" sz="2400"/>
            </a:br>
            <a:r>
              <a:rPr lang="en-US" sz="2400"/>
              <a:t>-Triamcinolone acetonide 0.025% oint (Aristocort)</a:t>
            </a:r>
            <a:br>
              <a:rPr lang="en-US" sz="2400"/>
            </a:br>
            <a:r>
              <a:rPr lang="en-US" sz="2400"/>
              <a:t>-Betamethasone valerate 0.1% cream  (Valisone)</a:t>
            </a:r>
          </a:p>
          <a:p>
            <a:pPr eaLnBrk="1" hangingPunct="1">
              <a:lnSpc>
                <a:spcPct val="90000"/>
              </a:lnSpc>
              <a:defRPr/>
            </a:pPr>
            <a:r>
              <a:rPr lang="en-US" sz="2400"/>
              <a:t>Class VI</a:t>
            </a:r>
            <a:br>
              <a:rPr lang="en-US" sz="2400"/>
            </a:br>
            <a:r>
              <a:rPr lang="en-US" sz="2400"/>
              <a:t>-Desonide 0.05% oint &amp; cream (Desowen)</a:t>
            </a:r>
            <a:br>
              <a:rPr lang="en-US" sz="2400"/>
            </a:br>
            <a:r>
              <a:rPr lang="en-US" sz="2400"/>
              <a:t>-Triamcinolone acetonide 0.025% cream (Aristocort)</a:t>
            </a:r>
          </a:p>
          <a:p>
            <a:pPr eaLnBrk="1" hangingPunct="1">
              <a:lnSpc>
                <a:spcPct val="90000"/>
              </a:lnSpc>
              <a:defRPr/>
            </a:pPr>
            <a:r>
              <a:rPr lang="en-US" sz="2400"/>
              <a:t>Class VII*</a:t>
            </a:r>
            <a:br>
              <a:rPr lang="en-US" sz="2400"/>
            </a:br>
            <a:r>
              <a:rPr lang="en-US" sz="2400"/>
              <a:t> 	-Hydrocortisone 0.5%, 1%, 2.5% oint and cream</a:t>
            </a:r>
            <a:br>
              <a:rPr lang="en-US" sz="2400"/>
            </a:br>
            <a:r>
              <a:rPr lang="en-US" sz="2400" b="1"/>
              <a:t>* Safe for the face and skin folds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EA5F626-0659-4325-AA83-86E081439C22}"/>
              </a:ext>
            </a:extLst>
          </p:cNvPr>
          <p:cNvSpPr>
            <a:spLocks noGrp="1" noChangeArrowheads="1"/>
          </p:cNvSpPr>
          <p:nvPr>
            <p:ph type="title"/>
          </p:nvPr>
        </p:nvSpPr>
        <p:spPr>
          <a:xfrm>
            <a:off x="457200" y="254000"/>
            <a:ext cx="8229600" cy="1143000"/>
          </a:xfrm>
        </p:spPr>
        <p:txBody>
          <a:bodyPr/>
          <a:lstStyle/>
          <a:p>
            <a:pPr eaLnBrk="1" hangingPunct="1"/>
            <a:r>
              <a:rPr lang="en-US" altLang="en-US" sz="4000">
                <a:solidFill>
                  <a:srgbClr val="FFFF00"/>
                </a:solidFill>
                <a:effectLst/>
              </a:rPr>
              <a:t> Partially cleared psoriasis</a:t>
            </a:r>
          </a:p>
        </p:txBody>
      </p:sp>
      <p:pic>
        <p:nvPicPr>
          <p:cNvPr id="48131" name="Picture 3" descr="tempImage">
            <a:extLst>
              <a:ext uri="{FF2B5EF4-FFF2-40B4-BE49-F238E27FC236}">
                <a16:creationId xmlns:a16="http://schemas.microsoft.com/office/drawing/2014/main" id="{8F988AC1-031F-49E6-93E4-BDF000AA9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1600200"/>
            <a:ext cx="6073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1B95B65-47BC-492F-902C-BAF4544873B1}"/>
              </a:ext>
            </a:extLst>
          </p:cNvPr>
          <p:cNvSpPr>
            <a:spLocks noGrp="1" noChangeArrowheads="1"/>
          </p:cNvSpPr>
          <p:nvPr>
            <p:ph type="title"/>
          </p:nvPr>
        </p:nvSpPr>
        <p:spPr/>
        <p:txBody>
          <a:bodyPr/>
          <a:lstStyle/>
          <a:p>
            <a:pPr eaLnBrk="1" hangingPunct="1">
              <a:defRPr/>
            </a:pPr>
            <a:r>
              <a:rPr lang="en-US" sz="4000">
                <a:solidFill>
                  <a:srgbClr val="FFFF00"/>
                </a:solidFill>
              </a:rPr>
              <a:t>Limited Plaque Psoriasis Therapy</a:t>
            </a:r>
            <a:br>
              <a:rPr lang="en-US" sz="4000">
                <a:solidFill>
                  <a:srgbClr val="FFFF00"/>
                </a:solidFill>
              </a:rPr>
            </a:br>
            <a:endParaRPr lang="en-US" sz="4000">
              <a:solidFill>
                <a:srgbClr val="FFFF00"/>
              </a:solidFill>
            </a:endParaRPr>
          </a:p>
        </p:txBody>
      </p:sp>
      <p:sp>
        <p:nvSpPr>
          <p:cNvPr id="31747" name="Rectangle 3">
            <a:extLst>
              <a:ext uri="{FF2B5EF4-FFF2-40B4-BE49-F238E27FC236}">
                <a16:creationId xmlns:a16="http://schemas.microsoft.com/office/drawing/2014/main" id="{6AB19147-167B-4994-A27F-9C7F3BB0858B}"/>
              </a:ext>
            </a:extLst>
          </p:cNvPr>
          <p:cNvSpPr>
            <a:spLocks noGrp="1" noChangeArrowheads="1"/>
          </p:cNvSpPr>
          <p:nvPr>
            <p:ph type="body" idx="1"/>
          </p:nvPr>
        </p:nvSpPr>
        <p:spPr>
          <a:xfrm>
            <a:off x="228600" y="1219200"/>
            <a:ext cx="8686800" cy="5638800"/>
          </a:xfrm>
        </p:spPr>
        <p:txBody>
          <a:bodyPr/>
          <a:lstStyle/>
          <a:p>
            <a:pPr eaLnBrk="1" hangingPunct="1">
              <a:lnSpc>
                <a:spcPct val="90000"/>
              </a:lnSpc>
              <a:defRPr/>
            </a:pPr>
            <a:r>
              <a:rPr lang="en-US" sz="2400"/>
              <a:t>Topical Steroids</a:t>
            </a:r>
            <a:br>
              <a:rPr lang="en-US" sz="2400"/>
            </a:br>
            <a:r>
              <a:rPr lang="en-US" sz="2400"/>
              <a:t>* Class I or II for short term (14 days) control.</a:t>
            </a:r>
            <a:br>
              <a:rPr lang="en-US" sz="2400"/>
            </a:br>
            <a:r>
              <a:rPr lang="en-US" sz="2400"/>
              <a:t>* Class III-IV for daily maintenance therapy.</a:t>
            </a:r>
            <a:br>
              <a:rPr lang="en-US" sz="2400"/>
            </a:br>
            <a:endParaRPr lang="en-US" sz="2400"/>
          </a:p>
          <a:p>
            <a:pPr eaLnBrk="1" hangingPunct="1">
              <a:lnSpc>
                <a:spcPct val="90000"/>
              </a:lnSpc>
              <a:defRPr/>
            </a:pPr>
            <a:r>
              <a:rPr lang="en-US" sz="2400"/>
              <a:t>Topical calcipotriene 0.005% cream/ointment (Dovonex)</a:t>
            </a:r>
            <a:br>
              <a:rPr lang="en-US" sz="2400"/>
            </a:br>
            <a:r>
              <a:rPr lang="en-US" sz="2400"/>
              <a:t>* Apply twice daily +/- topical steroids</a:t>
            </a:r>
            <a:br>
              <a:rPr lang="en-US" sz="2400"/>
            </a:br>
            <a:endParaRPr lang="en-US" sz="2400"/>
          </a:p>
          <a:p>
            <a:pPr eaLnBrk="1" hangingPunct="1">
              <a:lnSpc>
                <a:spcPct val="90000"/>
              </a:lnSpc>
              <a:defRPr/>
            </a:pPr>
            <a:r>
              <a:rPr lang="en-US" sz="2400"/>
              <a:t>Topical tazarotene 0.1%, 0.05% gel (Tazorac): </a:t>
            </a:r>
            <a:r>
              <a:rPr lang="en-US" sz="2400" b="1"/>
              <a:t>Should not be used in pregnant women.</a:t>
            </a:r>
            <a:br>
              <a:rPr lang="en-US" sz="2400"/>
            </a:br>
            <a:r>
              <a:rPr lang="en-US" sz="2400"/>
              <a:t>* Apply once daily +/- topical steroids</a:t>
            </a:r>
            <a:br>
              <a:rPr lang="en-US" sz="2400"/>
            </a:br>
            <a:endParaRPr lang="en-US" sz="2400"/>
          </a:p>
          <a:p>
            <a:pPr eaLnBrk="1" hangingPunct="1">
              <a:lnSpc>
                <a:spcPct val="90000"/>
              </a:lnSpc>
              <a:defRPr/>
            </a:pPr>
            <a:r>
              <a:rPr lang="en-US" sz="2400"/>
              <a:t>Topical tar containing ointments </a:t>
            </a:r>
            <a:br>
              <a:rPr lang="en-US" sz="2400"/>
            </a:br>
            <a:r>
              <a:rPr lang="en-US" sz="2400"/>
              <a:t>* short contact therapy to bid applications</a:t>
            </a:r>
            <a:br>
              <a:rPr lang="en-US" sz="2400"/>
            </a:br>
            <a:br>
              <a:rPr lang="en-US" sz="2400"/>
            </a:br>
            <a:endParaRPr 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320094D-F1C3-43D7-A976-7C7C707A7AD7}"/>
              </a:ext>
            </a:extLst>
          </p:cNvPr>
          <p:cNvSpPr>
            <a:spLocks noGrp="1" noChangeArrowheads="1"/>
          </p:cNvSpPr>
          <p:nvPr>
            <p:ph type="title"/>
          </p:nvPr>
        </p:nvSpPr>
        <p:spPr/>
        <p:txBody>
          <a:bodyPr/>
          <a:lstStyle/>
          <a:p>
            <a:pPr eaLnBrk="1" hangingPunct="1"/>
            <a:r>
              <a:rPr lang="en-US" altLang="en-US">
                <a:solidFill>
                  <a:srgbClr val="FFFF00"/>
                </a:solidFill>
                <a:effectLst/>
              </a:rPr>
              <a:t>Eczema </a:t>
            </a:r>
          </a:p>
        </p:txBody>
      </p:sp>
      <p:sp>
        <p:nvSpPr>
          <p:cNvPr id="32771" name="Rectangle 3">
            <a:extLst>
              <a:ext uri="{FF2B5EF4-FFF2-40B4-BE49-F238E27FC236}">
                <a16:creationId xmlns:a16="http://schemas.microsoft.com/office/drawing/2014/main" id="{743ABAF4-F4E2-42DF-8AE4-B7984741178A}"/>
              </a:ext>
            </a:extLst>
          </p:cNvPr>
          <p:cNvSpPr>
            <a:spLocks noGrp="1" noChangeArrowheads="1"/>
          </p:cNvSpPr>
          <p:nvPr>
            <p:ph type="body" idx="1"/>
          </p:nvPr>
        </p:nvSpPr>
        <p:spPr/>
        <p:txBody>
          <a:bodyPr/>
          <a:lstStyle/>
          <a:p>
            <a:pPr eaLnBrk="1" hangingPunct="1">
              <a:lnSpc>
                <a:spcPct val="90000"/>
              </a:lnSpc>
              <a:defRPr/>
            </a:pPr>
            <a:r>
              <a:rPr lang="en-US"/>
              <a:t>Defined: Inflamed, pruritic skin (dermatitis) not due, exclusively, to external factors (allergens, sunlight, cold, heat, fungus, etc.).</a:t>
            </a:r>
          </a:p>
          <a:p>
            <a:pPr eaLnBrk="1" hangingPunct="1">
              <a:lnSpc>
                <a:spcPct val="90000"/>
              </a:lnSpc>
              <a:defRPr/>
            </a:pPr>
            <a:r>
              <a:rPr lang="en-US"/>
              <a:t>Types: Atopic, Asteatotic, Hand, Nummular, Stasis (Dermatitis).</a:t>
            </a:r>
          </a:p>
          <a:p>
            <a:pPr eaLnBrk="1" hangingPunct="1">
              <a:lnSpc>
                <a:spcPct val="90000"/>
              </a:lnSpc>
              <a:defRPr/>
            </a:pPr>
            <a:r>
              <a:rPr lang="en-US"/>
              <a:t>Primary Lesion: ill-defined scaly red patch.</a:t>
            </a:r>
          </a:p>
          <a:p>
            <a:pPr eaLnBrk="1" hangingPunct="1">
              <a:lnSpc>
                <a:spcPct val="90000"/>
              </a:lnSpc>
              <a:defRPr/>
            </a:pPr>
            <a:r>
              <a:rPr lang="en-US"/>
              <a:t>Keys to Dx: Rule out external factors as the sole cause of the eruption.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4337A58-E4AA-4866-8FBC-6EFAF8D08FEF}"/>
              </a:ext>
            </a:extLst>
          </p:cNvPr>
          <p:cNvSpPr>
            <a:spLocks noGrp="1" noChangeArrowheads="1"/>
          </p:cNvSpPr>
          <p:nvPr>
            <p:ph type="title"/>
          </p:nvPr>
        </p:nvSpPr>
        <p:spPr/>
        <p:txBody>
          <a:bodyPr/>
          <a:lstStyle/>
          <a:p>
            <a:pPr eaLnBrk="1" hangingPunct="1"/>
            <a:r>
              <a:rPr lang="en-US" altLang="en-US" sz="4000">
                <a:solidFill>
                  <a:srgbClr val="FFFF00"/>
                </a:solidFill>
                <a:effectLst/>
              </a:rPr>
              <a:t> Hand eczema</a:t>
            </a:r>
          </a:p>
        </p:txBody>
      </p:sp>
      <p:pic>
        <p:nvPicPr>
          <p:cNvPr id="51203" name="Picture 3" descr="tempImage">
            <a:extLst>
              <a:ext uri="{FF2B5EF4-FFF2-40B4-BE49-F238E27FC236}">
                <a16:creationId xmlns:a16="http://schemas.microsoft.com/office/drawing/2014/main" id="{EB913375-1327-4F86-8932-52AF16B52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58975"/>
            <a:ext cx="73152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A87D460-1CD9-4498-B389-CD0C216BC1B5}"/>
              </a:ext>
            </a:extLst>
          </p:cNvPr>
          <p:cNvSpPr>
            <a:spLocks noGrp="1" noChangeArrowheads="1"/>
          </p:cNvSpPr>
          <p:nvPr>
            <p:ph type="title"/>
          </p:nvPr>
        </p:nvSpPr>
        <p:spPr/>
        <p:txBody>
          <a:bodyPr/>
          <a:lstStyle/>
          <a:p>
            <a:pPr eaLnBrk="1" hangingPunct="1"/>
            <a:r>
              <a:rPr lang="en-US" altLang="en-US" sz="4000">
                <a:solidFill>
                  <a:srgbClr val="FFFF00"/>
                </a:solidFill>
                <a:effectLst/>
              </a:rPr>
              <a:t> Atopic dermatitis</a:t>
            </a:r>
          </a:p>
        </p:txBody>
      </p:sp>
      <p:pic>
        <p:nvPicPr>
          <p:cNvPr id="52227" name="Picture 3" descr="tempImage">
            <a:extLst>
              <a:ext uri="{FF2B5EF4-FFF2-40B4-BE49-F238E27FC236}">
                <a16:creationId xmlns:a16="http://schemas.microsoft.com/office/drawing/2014/main" id="{8A39F191-272F-4315-8F98-02BD0CD64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958975"/>
            <a:ext cx="69278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5D59866E-07DC-4F60-94DC-BBB452015EBC}"/>
              </a:ext>
            </a:extLst>
          </p:cNvPr>
          <p:cNvSpPr>
            <a:spLocks noGrp="1" noChangeArrowheads="1"/>
          </p:cNvSpPr>
          <p:nvPr>
            <p:ph type="title"/>
          </p:nvPr>
        </p:nvSpPr>
        <p:spPr/>
        <p:txBody>
          <a:bodyPr/>
          <a:lstStyle/>
          <a:p>
            <a:pPr eaLnBrk="1" hangingPunct="1">
              <a:defRPr/>
            </a:pPr>
            <a:r>
              <a:rPr lang="en-US" sz="4000">
                <a:solidFill>
                  <a:srgbClr val="FFFF00"/>
                </a:solidFill>
              </a:rPr>
              <a:t>The Fate of the Closed Comedo</a:t>
            </a:r>
            <a:br>
              <a:rPr lang="en-US" sz="4000">
                <a:solidFill>
                  <a:srgbClr val="FFFF00"/>
                </a:solidFill>
              </a:rPr>
            </a:br>
            <a:endParaRPr lang="en-US" sz="4000">
              <a:solidFill>
                <a:srgbClr val="FFFF00"/>
              </a:solidFill>
            </a:endParaRPr>
          </a:p>
        </p:txBody>
      </p:sp>
      <p:sp>
        <p:nvSpPr>
          <p:cNvPr id="7171" name="Rectangle 5">
            <a:extLst>
              <a:ext uri="{FF2B5EF4-FFF2-40B4-BE49-F238E27FC236}">
                <a16:creationId xmlns:a16="http://schemas.microsoft.com/office/drawing/2014/main" id="{BEAF2E64-2F5F-48DF-87BE-ACEA2093E1D8}"/>
              </a:ext>
            </a:extLst>
          </p:cNvPr>
          <p:cNvSpPr>
            <a:spLocks noChangeArrowheads="1"/>
          </p:cNvSpPr>
          <p:nvPr/>
        </p:nvSpPr>
        <p:spPr bwMode="auto">
          <a:xfrm>
            <a:off x="642938" y="1630363"/>
            <a:ext cx="7858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t>Closed comedo (“Time bomb of acne”) </a:t>
            </a:r>
            <a:endParaRPr lang="en-US" altLang="en-US" sz="3200">
              <a:sym typeface="Symbol" panose="05050102010706020507" pitchFamily="18" charset="2"/>
            </a:endParaRPr>
          </a:p>
          <a:p>
            <a:pPr algn="ctr"/>
            <a:r>
              <a:rPr lang="en-US" altLang="en-US" sz="3200">
                <a:sym typeface="Symbol" panose="05050102010706020507" pitchFamily="18" charset="2"/>
              </a:rPr>
              <a:t>           </a:t>
            </a:r>
            <a:endParaRPr lang="en-US" altLang="en-US" sz="3200"/>
          </a:p>
        </p:txBody>
      </p:sp>
      <p:sp>
        <p:nvSpPr>
          <p:cNvPr id="7172" name="Text Box 6">
            <a:extLst>
              <a:ext uri="{FF2B5EF4-FFF2-40B4-BE49-F238E27FC236}">
                <a16:creationId xmlns:a16="http://schemas.microsoft.com/office/drawing/2014/main" id="{6F40C7E8-65B6-4D22-9DAD-E5DC32187497}"/>
              </a:ext>
            </a:extLst>
          </p:cNvPr>
          <p:cNvSpPr txBox="1">
            <a:spLocks noChangeArrowheads="1"/>
          </p:cNvSpPr>
          <p:nvPr/>
        </p:nvSpPr>
        <p:spPr bwMode="auto">
          <a:xfrm>
            <a:off x="152400" y="3657600"/>
            <a:ext cx="485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sym typeface="Symbol" panose="05050102010706020507" pitchFamily="18" charset="2"/>
              </a:rPr>
              <a:t>Rupture and Inflammation</a:t>
            </a:r>
          </a:p>
          <a:p>
            <a:endParaRPr lang="en-US" altLang="en-US" sz="3200"/>
          </a:p>
        </p:txBody>
      </p:sp>
      <p:sp>
        <p:nvSpPr>
          <p:cNvPr id="7173" name="Text Box 7">
            <a:extLst>
              <a:ext uri="{FF2B5EF4-FFF2-40B4-BE49-F238E27FC236}">
                <a16:creationId xmlns:a16="http://schemas.microsoft.com/office/drawing/2014/main" id="{116DA7BD-2702-47F1-B878-447F7168676D}"/>
              </a:ext>
            </a:extLst>
          </p:cNvPr>
          <p:cNvSpPr txBox="1">
            <a:spLocks noChangeArrowheads="1"/>
          </p:cNvSpPr>
          <p:nvPr/>
        </p:nvSpPr>
        <p:spPr bwMode="auto">
          <a:xfrm>
            <a:off x="5486400" y="3657600"/>
            <a:ext cx="28225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t>Open Comedo</a:t>
            </a:r>
            <a:endParaRPr lang="en-US" altLang="en-US" sz="3200">
              <a:sym typeface="Symbol" panose="05050102010706020507" pitchFamily="18" charset="2"/>
            </a:endParaRPr>
          </a:p>
          <a:p>
            <a:endParaRPr lang="en-US" altLang="en-US" sz="3200"/>
          </a:p>
        </p:txBody>
      </p:sp>
      <p:sp>
        <p:nvSpPr>
          <p:cNvPr id="7174" name="Line 8">
            <a:extLst>
              <a:ext uri="{FF2B5EF4-FFF2-40B4-BE49-F238E27FC236}">
                <a16:creationId xmlns:a16="http://schemas.microsoft.com/office/drawing/2014/main" id="{B3E3C332-2E5B-4B6A-9B09-55A54BD8A64E}"/>
              </a:ext>
            </a:extLst>
          </p:cNvPr>
          <p:cNvSpPr>
            <a:spLocks noChangeShapeType="1"/>
          </p:cNvSpPr>
          <p:nvPr/>
        </p:nvSpPr>
        <p:spPr bwMode="auto">
          <a:xfrm flipH="1">
            <a:off x="2590800" y="2286000"/>
            <a:ext cx="1981200" cy="1143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9">
            <a:extLst>
              <a:ext uri="{FF2B5EF4-FFF2-40B4-BE49-F238E27FC236}">
                <a16:creationId xmlns:a16="http://schemas.microsoft.com/office/drawing/2014/main" id="{F6E9D422-AABE-4A85-86C2-CD081FDC2B33}"/>
              </a:ext>
            </a:extLst>
          </p:cNvPr>
          <p:cNvSpPr>
            <a:spLocks noChangeShapeType="1"/>
          </p:cNvSpPr>
          <p:nvPr/>
        </p:nvSpPr>
        <p:spPr bwMode="auto">
          <a:xfrm>
            <a:off x="4572000" y="2286000"/>
            <a:ext cx="1828800" cy="1143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10">
            <a:extLst>
              <a:ext uri="{FF2B5EF4-FFF2-40B4-BE49-F238E27FC236}">
                <a16:creationId xmlns:a16="http://schemas.microsoft.com/office/drawing/2014/main" id="{2253F565-0660-4338-A9FC-49E21C5C5322}"/>
              </a:ext>
            </a:extLst>
          </p:cNvPr>
          <p:cNvSpPr>
            <a:spLocks noChangeShapeType="1"/>
          </p:cNvSpPr>
          <p:nvPr/>
        </p:nvSpPr>
        <p:spPr bwMode="auto">
          <a:xfrm flipH="1">
            <a:off x="2667000" y="41910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Text Box 11">
            <a:extLst>
              <a:ext uri="{FF2B5EF4-FFF2-40B4-BE49-F238E27FC236}">
                <a16:creationId xmlns:a16="http://schemas.microsoft.com/office/drawing/2014/main" id="{615E49AB-5C2F-495D-ADD0-BDF5749BD371}"/>
              </a:ext>
            </a:extLst>
          </p:cNvPr>
          <p:cNvSpPr txBox="1">
            <a:spLocks noChangeArrowheads="1"/>
          </p:cNvSpPr>
          <p:nvPr/>
        </p:nvSpPr>
        <p:spPr bwMode="auto">
          <a:xfrm>
            <a:off x="498475" y="5029200"/>
            <a:ext cx="43783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sym typeface="Symbol" panose="05050102010706020507" pitchFamily="18" charset="2"/>
              </a:rPr>
              <a:t>Potent chemoattractant</a:t>
            </a:r>
          </a:p>
          <a:p>
            <a:pPr algn="ctr"/>
            <a:r>
              <a:rPr lang="en-US" altLang="en-US" sz="3200">
                <a:sym typeface="Symbol" panose="05050102010706020507" pitchFamily="18" charset="2"/>
              </a:rPr>
              <a:t>for neutrophils</a:t>
            </a:r>
          </a:p>
          <a:p>
            <a:pPr algn="ctr"/>
            <a:endParaRPr lang="en-US" altLang="en-US" sz="3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A1D0C7D-FC21-40F2-B409-CACD476899F9}"/>
              </a:ext>
            </a:extLst>
          </p:cNvPr>
          <p:cNvSpPr>
            <a:spLocks noGrp="1" noChangeArrowheads="1"/>
          </p:cNvSpPr>
          <p:nvPr>
            <p:ph type="title"/>
          </p:nvPr>
        </p:nvSpPr>
        <p:spPr/>
        <p:txBody>
          <a:bodyPr/>
          <a:lstStyle/>
          <a:p>
            <a:pPr eaLnBrk="1" hangingPunct="1"/>
            <a:r>
              <a:rPr lang="en-US" altLang="en-US" sz="3600">
                <a:solidFill>
                  <a:srgbClr val="FFFF00"/>
                </a:solidFill>
                <a:effectLst/>
              </a:rPr>
              <a:t> Face involvement in atopic dermatitis</a:t>
            </a:r>
          </a:p>
        </p:txBody>
      </p:sp>
      <p:pic>
        <p:nvPicPr>
          <p:cNvPr id="53251" name="Picture 3" descr="tempImage">
            <a:extLst>
              <a:ext uri="{FF2B5EF4-FFF2-40B4-BE49-F238E27FC236}">
                <a16:creationId xmlns:a16="http://schemas.microsoft.com/office/drawing/2014/main" id="{8E8595C0-53F9-4251-BB12-B7584CD4B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613" y="1958975"/>
            <a:ext cx="4168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6664E65-8FFC-4504-9A0F-A9B59C1F7435}"/>
              </a:ext>
            </a:extLst>
          </p:cNvPr>
          <p:cNvSpPr>
            <a:spLocks noGrp="1" noChangeArrowheads="1"/>
          </p:cNvSpPr>
          <p:nvPr>
            <p:ph type="title"/>
          </p:nvPr>
        </p:nvSpPr>
        <p:spPr/>
        <p:txBody>
          <a:bodyPr/>
          <a:lstStyle/>
          <a:p>
            <a:pPr eaLnBrk="1" hangingPunct="1"/>
            <a:r>
              <a:rPr lang="en-US" altLang="en-US" sz="4000">
                <a:solidFill>
                  <a:srgbClr val="FFFF00"/>
                </a:solidFill>
                <a:effectLst/>
              </a:rPr>
              <a:t> Nummular eczema</a:t>
            </a:r>
          </a:p>
        </p:txBody>
      </p:sp>
      <p:pic>
        <p:nvPicPr>
          <p:cNvPr id="54275" name="Picture 3" descr="tempImage">
            <a:extLst>
              <a:ext uri="{FF2B5EF4-FFF2-40B4-BE49-F238E27FC236}">
                <a16:creationId xmlns:a16="http://schemas.microsoft.com/office/drawing/2014/main" id="{6631A516-CD59-4F12-9EE5-22EC28E2F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958975"/>
            <a:ext cx="30003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B4910F2-DE6D-48E4-82B2-C497421636BE}"/>
              </a:ext>
            </a:extLst>
          </p:cNvPr>
          <p:cNvSpPr>
            <a:spLocks noGrp="1" noChangeArrowheads="1"/>
          </p:cNvSpPr>
          <p:nvPr>
            <p:ph type="title"/>
          </p:nvPr>
        </p:nvSpPr>
        <p:spPr/>
        <p:txBody>
          <a:bodyPr/>
          <a:lstStyle/>
          <a:p>
            <a:pPr eaLnBrk="1" hangingPunct="1"/>
            <a:r>
              <a:rPr lang="en-US" altLang="en-US" sz="4000">
                <a:solidFill>
                  <a:srgbClr val="FFFF00"/>
                </a:solidFill>
                <a:effectLst/>
              </a:rPr>
              <a:t> Nummular eczema</a:t>
            </a:r>
          </a:p>
        </p:txBody>
      </p:sp>
      <p:pic>
        <p:nvPicPr>
          <p:cNvPr id="55299" name="Picture 3" descr="tempImage">
            <a:extLst>
              <a:ext uri="{FF2B5EF4-FFF2-40B4-BE49-F238E27FC236}">
                <a16:creationId xmlns:a16="http://schemas.microsoft.com/office/drawing/2014/main" id="{F14500B9-D9C0-41DF-B8D5-12BD9CB0F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497" t="487" r="10947"/>
          <a:stretch>
            <a:fillRect/>
          </a:stretch>
        </p:blipFill>
        <p:spPr bwMode="auto">
          <a:xfrm>
            <a:off x="2971800" y="1676400"/>
            <a:ext cx="3200400"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B92C572-F5EA-4F76-9798-A544D3CFDF31}"/>
              </a:ext>
            </a:extLst>
          </p:cNvPr>
          <p:cNvSpPr>
            <a:spLocks noGrp="1" noChangeArrowheads="1"/>
          </p:cNvSpPr>
          <p:nvPr>
            <p:ph type="title"/>
          </p:nvPr>
        </p:nvSpPr>
        <p:spPr/>
        <p:txBody>
          <a:bodyPr/>
          <a:lstStyle/>
          <a:p>
            <a:pPr eaLnBrk="1" hangingPunct="1">
              <a:defRPr/>
            </a:pPr>
            <a:r>
              <a:rPr lang="en-US">
                <a:solidFill>
                  <a:srgbClr val="FFFF00"/>
                </a:solidFill>
              </a:rPr>
              <a:t>Eczema: Pathophysiology </a:t>
            </a:r>
          </a:p>
        </p:txBody>
      </p:sp>
      <p:sp>
        <p:nvSpPr>
          <p:cNvPr id="33795" name="Rectangle 3">
            <a:extLst>
              <a:ext uri="{FF2B5EF4-FFF2-40B4-BE49-F238E27FC236}">
                <a16:creationId xmlns:a16="http://schemas.microsoft.com/office/drawing/2014/main" id="{195C1277-80A7-4A97-886A-C96875F34EF2}"/>
              </a:ext>
            </a:extLst>
          </p:cNvPr>
          <p:cNvSpPr>
            <a:spLocks noGrp="1" noChangeArrowheads="1"/>
          </p:cNvSpPr>
          <p:nvPr>
            <p:ph type="body" idx="1"/>
          </p:nvPr>
        </p:nvSpPr>
        <p:spPr>
          <a:xfrm>
            <a:off x="457200" y="1600200"/>
            <a:ext cx="8686800" cy="4530725"/>
          </a:xfrm>
        </p:spPr>
        <p:txBody>
          <a:bodyPr/>
          <a:lstStyle/>
          <a:p>
            <a:pPr eaLnBrk="1" hangingPunct="1">
              <a:defRPr/>
            </a:pPr>
            <a:r>
              <a:rPr lang="en-US"/>
              <a:t>Etiology unknown: genetic and environmental factors play a strong role.</a:t>
            </a:r>
            <a:br>
              <a:rPr lang="en-US"/>
            </a:br>
            <a:r>
              <a:rPr lang="en-US"/>
              <a:t> </a:t>
            </a:r>
          </a:p>
          <a:p>
            <a:pPr eaLnBrk="1" hangingPunct="1">
              <a:defRPr/>
            </a:pPr>
            <a:r>
              <a:rPr lang="en-US"/>
              <a:t>Histology: Spongiosis = intercellular edema within the epidermis. Acute and chronic inflammatory cells.</a:t>
            </a:r>
            <a:br>
              <a:rPr lang="en-US"/>
            </a:br>
            <a:endParaRPr lang="en-US"/>
          </a:p>
          <a:p>
            <a:pPr eaLnBrk="1" hangingPunct="1">
              <a:defRPr/>
            </a:pPr>
            <a:r>
              <a:rPr lang="en-US"/>
              <a:t>T cell mediated cytokine release (TH2 type)</a:t>
            </a:r>
          </a:p>
          <a:p>
            <a:pPr eaLnBrk="1" hangingPunct="1">
              <a:buFont typeface="Wingdings" panose="05000000000000000000" pitchFamily="2" charset="2"/>
              <a:buNone/>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645D7C4-80B7-41AD-9752-53F0DB7CAFB0}"/>
              </a:ext>
            </a:extLst>
          </p:cNvPr>
          <p:cNvSpPr>
            <a:spLocks noGrp="1" noChangeArrowheads="1"/>
          </p:cNvSpPr>
          <p:nvPr>
            <p:ph type="title"/>
          </p:nvPr>
        </p:nvSpPr>
        <p:spPr/>
        <p:txBody>
          <a:bodyPr/>
          <a:lstStyle/>
          <a:p>
            <a:pPr eaLnBrk="1" hangingPunct="1"/>
            <a:r>
              <a:rPr lang="en-US" altLang="en-US" sz="4000">
                <a:solidFill>
                  <a:srgbClr val="FFFF00"/>
                </a:solidFill>
                <a:effectLst/>
              </a:rPr>
              <a:t> Atopic eczema</a:t>
            </a:r>
          </a:p>
        </p:txBody>
      </p:sp>
      <p:pic>
        <p:nvPicPr>
          <p:cNvPr id="57347" name="Picture 3" descr="tempImage">
            <a:extLst>
              <a:ext uri="{FF2B5EF4-FFF2-40B4-BE49-F238E27FC236}">
                <a16:creationId xmlns:a16="http://schemas.microsoft.com/office/drawing/2014/main" id="{0D990C51-ACD9-480F-B410-F8DEEF2DD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1958975"/>
            <a:ext cx="2984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0A7E498-A7FD-4974-A934-DE23D8628865}"/>
              </a:ext>
            </a:extLst>
          </p:cNvPr>
          <p:cNvSpPr>
            <a:spLocks noGrp="1" noChangeArrowheads="1"/>
          </p:cNvSpPr>
          <p:nvPr>
            <p:ph type="title"/>
          </p:nvPr>
        </p:nvSpPr>
        <p:spPr>
          <a:xfrm>
            <a:off x="228600" y="609600"/>
            <a:ext cx="8686800" cy="712788"/>
          </a:xfrm>
        </p:spPr>
        <p:txBody>
          <a:bodyPr/>
          <a:lstStyle/>
          <a:p>
            <a:pPr eaLnBrk="1" hangingPunct="1">
              <a:defRPr/>
            </a:pPr>
            <a:r>
              <a:rPr lang="en-US" sz="4000">
                <a:solidFill>
                  <a:srgbClr val="FFFF00"/>
                </a:solidFill>
              </a:rPr>
              <a:t>Therapy of Mild to Moderate Eczema </a:t>
            </a:r>
            <a:br>
              <a:rPr lang="en-US" sz="4000">
                <a:solidFill>
                  <a:srgbClr val="FFFF00"/>
                </a:solidFill>
              </a:rPr>
            </a:br>
            <a:endParaRPr lang="en-US" sz="4000">
              <a:solidFill>
                <a:srgbClr val="FFFF00"/>
              </a:solidFill>
            </a:endParaRPr>
          </a:p>
        </p:txBody>
      </p:sp>
      <p:sp>
        <p:nvSpPr>
          <p:cNvPr id="34819" name="Rectangle 3">
            <a:extLst>
              <a:ext uri="{FF2B5EF4-FFF2-40B4-BE49-F238E27FC236}">
                <a16:creationId xmlns:a16="http://schemas.microsoft.com/office/drawing/2014/main" id="{BD67269A-A621-40BC-90B0-0BA887A5CAA2}"/>
              </a:ext>
            </a:extLst>
          </p:cNvPr>
          <p:cNvSpPr>
            <a:spLocks noGrp="1" noChangeArrowheads="1"/>
          </p:cNvSpPr>
          <p:nvPr>
            <p:ph type="body" idx="1"/>
          </p:nvPr>
        </p:nvSpPr>
        <p:spPr/>
        <p:txBody>
          <a:bodyPr/>
          <a:lstStyle/>
          <a:p>
            <a:pPr eaLnBrk="1" hangingPunct="1">
              <a:defRPr/>
            </a:pPr>
            <a:r>
              <a:rPr lang="en-US"/>
              <a:t>Correct diagnosis! Rule out allergic or irritant contact dermatitis, dermatophyte infections, drug reactions, etc.</a:t>
            </a:r>
            <a:br>
              <a:rPr lang="en-US"/>
            </a:br>
            <a:endParaRPr lang="en-US"/>
          </a:p>
          <a:p>
            <a:pPr eaLnBrk="1" hangingPunct="1">
              <a:defRPr/>
            </a:pPr>
            <a:r>
              <a:rPr lang="en-US"/>
              <a:t>Good skin care: Mild superfatted skin cleanser (unscented Dove, Basis, etc.), lukewarm not hot showers, lubricate skin frequently with unscented lotions/creams.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097BD475-DE40-488E-995C-52240D13BE99}"/>
              </a:ext>
            </a:extLst>
          </p:cNvPr>
          <p:cNvSpPr>
            <a:spLocks noGrp="1" noChangeArrowheads="1"/>
          </p:cNvSpPr>
          <p:nvPr>
            <p:ph type="body" idx="1"/>
          </p:nvPr>
        </p:nvSpPr>
        <p:spPr>
          <a:xfrm>
            <a:off x="457200" y="1143000"/>
            <a:ext cx="8229600" cy="5715000"/>
          </a:xfrm>
        </p:spPr>
        <p:txBody>
          <a:bodyPr/>
          <a:lstStyle/>
          <a:p>
            <a:pPr eaLnBrk="1" hangingPunct="1">
              <a:lnSpc>
                <a:spcPct val="90000"/>
              </a:lnSpc>
              <a:defRPr/>
            </a:pPr>
            <a:r>
              <a:rPr lang="en-US" sz="2800"/>
              <a:t>Topical steroids only for flares</a:t>
            </a:r>
          </a:p>
          <a:p>
            <a:pPr lvl="1" eaLnBrk="1" hangingPunct="1">
              <a:lnSpc>
                <a:spcPct val="90000"/>
              </a:lnSpc>
              <a:defRPr/>
            </a:pPr>
            <a:r>
              <a:rPr lang="en-US" sz="2400"/>
              <a:t>Class I or II for short term (14 days) control of severe flares in adults. Class III or IV for children.</a:t>
            </a:r>
          </a:p>
          <a:p>
            <a:pPr lvl="1" eaLnBrk="1" hangingPunct="1">
              <a:lnSpc>
                <a:spcPct val="90000"/>
              </a:lnSpc>
              <a:defRPr/>
            </a:pPr>
            <a:r>
              <a:rPr lang="en-US" sz="2400"/>
              <a:t>Class IV - VII for mild flares in adults. Class VI or VII in children.</a:t>
            </a:r>
          </a:p>
          <a:p>
            <a:pPr eaLnBrk="1" hangingPunct="1">
              <a:lnSpc>
                <a:spcPct val="90000"/>
              </a:lnSpc>
              <a:defRPr/>
            </a:pPr>
            <a:r>
              <a:rPr lang="en-US" sz="2800"/>
              <a:t>Consider topical  or oral antibiotics if crusted</a:t>
            </a:r>
          </a:p>
          <a:p>
            <a:pPr eaLnBrk="1" hangingPunct="1">
              <a:lnSpc>
                <a:spcPct val="90000"/>
              </a:lnSpc>
              <a:defRPr/>
            </a:pPr>
            <a:r>
              <a:rPr lang="en-US" sz="2800"/>
              <a:t>Consider topical tacrolimus or topical pimecrolimus ($$$) for refractory disease.</a:t>
            </a:r>
          </a:p>
          <a:p>
            <a:pPr lvl="1" eaLnBrk="1" hangingPunct="1">
              <a:lnSpc>
                <a:spcPct val="90000"/>
              </a:lnSpc>
              <a:defRPr/>
            </a:pPr>
            <a:r>
              <a:rPr lang="en-US" sz="2400"/>
              <a:t>Both are calcineurin inhibitors that inhibit T cell proliferation</a:t>
            </a:r>
          </a:p>
          <a:p>
            <a:pPr lvl="1" eaLnBrk="1" hangingPunct="1">
              <a:lnSpc>
                <a:spcPct val="90000"/>
              </a:lnSpc>
              <a:defRPr/>
            </a:pPr>
            <a:r>
              <a:rPr lang="en-US" sz="2400"/>
              <a:t>NO SKIN ATROPHY</a:t>
            </a:r>
          </a:p>
          <a:p>
            <a:pPr lvl="1" eaLnBrk="1" hangingPunct="1">
              <a:lnSpc>
                <a:spcPct val="90000"/>
              </a:lnSpc>
              <a:defRPr/>
            </a:pPr>
            <a:r>
              <a:rPr lang="en-US" sz="2400"/>
              <a:t>FDA is concerned about long term use (Skin cancers, lymphomas ???)</a:t>
            </a:r>
          </a:p>
          <a:p>
            <a:pPr lvl="1" eaLnBrk="1" hangingPunct="1">
              <a:lnSpc>
                <a:spcPct val="90000"/>
              </a:lnSpc>
              <a:defRPr/>
            </a:pPr>
            <a:r>
              <a:rPr lang="en-US" sz="2400"/>
              <a:t>Dermatologists are not concerned</a:t>
            </a:r>
          </a:p>
          <a:p>
            <a:pPr eaLnBrk="1" hangingPunct="1">
              <a:lnSpc>
                <a:spcPct val="90000"/>
              </a:lnSpc>
              <a:defRPr/>
            </a:pPr>
            <a:endParaRPr lang="en-US" sz="2800"/>
          </a:p>
        </p:txBody>
      </p:sp>
      <p:sp>
        <p:nvSpPr>
          <p:cNvPr id="35845" name="Rectangle 5">
            <a:extLst>
              <a:ext uri="{FF2B5EF4-FFF2-40B4-BE49-F238E27FC236}">
                <a16:creationId xmlns:a16="http://schemas.microsoft.com/office/drawing/2014/main" id="{C9D456B2-A8B1-4767-8B64-8C214891B954}"/>
              </a:ext>
            </a:extLst>
          </p:cNvPr>
          <p:cNvSpPr>
            <a:spLocks noGrp="1" noChangeArrowheads="1"/>
          </p:cNvSpPr>
          <p:nvPr>
            <p:ph type="title"/>
          </p:nvPr>
        </p:nvSpPr>
        <p:spPr>
          <a:xfrm>
            <a:off x="228600" y="457200"/>
            <a:ext cx="8686800" cy="1143000"/>
          </a:xfrm>
        </p:spPr>
        <p:txBody>
          <a:bodyPr/>
          <a:lstStyle/>
          <a:p>
            <a:pPr eaLnBrk="1" hangingPunct="1">
              <a:defRPr/>
            </a:pPr>
            <a:r>
              <a:rPr lang="en-US" sz="4000">
                <a:solidFill>
                  <a:srgbClr val="FFFF00"/>
                </a:solidFill>
              </a:rPr>
              <a:t>Therapy of Mild to Moderate Eczema </a:t>
            </a:r>
            <a:br>
              <a:rPr lang="en-US" sz="4000">
                <a:solidFill>
                  <a:srgbClr val="FFFF00"/>
                </a:solidFill>
              </a:rPr>
            </a:br>
            <a:endParaRPr lang="en-US" sz="400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F504BA1-B8E3-4299-B2D5-A7A7D437B46D}"/>
              </a:ext>
            </a:extLst>
          </p:cNvPr>
          <p:cNvSpPr>
            <a:spLocks noGrp="1" noChangeArrowheads="1"/>
          </p:cNvSpPr>
          <p:nvPr>
            <p:ph type="title"/>
          </p:nvPr>
        </p:nvSpPr>
        <p:spPr/>
        <p:txBody>
          <a:bodyPr/>
          <a:lstStyle/>
          <a:p>
            <a:pPr eaLnBrk="1" hangingPunct="1"/>
            <a:r>
              <a:rPr lang="en-US" altLang="en-US" sz="3600">
                <a:solidFill>
                  <a:srgbClr val="FFFF00"/>
                </a:solidFill>
                <a:effectLst/>
              </a:rPr>
              <a:t> Intense pruritus in atopic dermatitis</a:t>
            </a:r>
          </a:p>
        </p:txBody>
      </p:sp>
      <p:pic>
        <p:nvPicPr>
          <p:cNvPr id="60419" name="Picture 3" descr="tempImage">
            <a:extLst>
              <a:ext uri="{FF2B5EF4-FFF2-40B4-BE49-F238E27FC236}">
                <a16:creationId xmlns:a16="http://schemas.microsoft.com/office/drawing/2014/main" id="{ADFD2B7D-DE3F-4F1D-871C-A1364D300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673" t="487" r="23654"/>
          <a:stretch>
            <a:fillRect/>
          </a:stretch>
        </p:blipFill>
        <p:spPr bwMode="auto">
          <a:xfrm>
            <a:off x="3124200" y="1676400"/>
            <a:ext cx="2895600"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7B41F81-59B1-4881-9E07-2BA23AB84DBE}"/>
              </a:ext>
            </a:extLst>
          </p:cNvPr>
          <p:cNvSpPr>
            <a:spLocks noGrp="1" noChangeArrowheads="1"/>
          </p:cNvSpPr>
          <p:nvPr>
            <p:ph type="title"/>
          </p:nvPr>
        </p:nvSpPr>
        <p:spPr/>
        <p:txBody>
          <a:bodyPr/>
          <a:lstStyle/>
          <a:p>
            <a:pPr eaLnBrk="1" hangingPunct="1">
              <a:defRPr/>
            </a:pPr>
            <a:r>
              <a:rPr lang="en-US" sz="4000">
                <a:solidFill>
                  <a:srgbClr val="FFFF00"/>
                </a:solidFill>
              </a:rPr>
              <a:t>Therapy of Severe and </a:t>
            </a:r>
            <a:br>
              <a:rPr lang="en-US" sz="4000">
                <a:solidFill>
                  <a:srgbClr val="FFFF00"/>
                </a:solidFill>
              </a:rPr>
            </a:br>
            <a:r>
              <a:rPr lang="en-US" sz="4000">
                <a:solidFill>
                  <a:srgbClr val="FFFF00"/>
                </a:solidFill>
              </a:rPr>
              <a:t>Widespread Eczema </a:t>
            </a:r>
          </a:p>
        </p:txBody>
      </p:sp>
      <p:sp>
        <p:nvSpPr>
          <p:cNvPr id="36867" name="Rectangle 3">
            <a:extLst>
              <a:ext uri="{FF2B5EF4-FFF2-40B4-BE49-F238E27FC236}">
                <a16:creationId xmlns:a16="http://schemas.microsoft.com/office/drawing/2014/main" id="{8CD4340B-8824-4E01-96A5-09C39D8E2B32}"/>
              </a:ext>
            </a:extLst>
          </p:cNvPr>
          <p:cNvSpPr>
            <a:spLocks noGrp="1" noChangeArrowheads="1"/>
          </p:cNvSpPr>
          <p:nvPr>
            <p:ph type="body" idx="1"/>
          </p:nvPr>
        </p:nvSpPr>
        <p:spPr/>
        <p:txBody>
          <a:bodyPr/>
          <a:lstStyle/>
          <a:p>
            <a:pPr eaLnBrk="1" hangingPunct="1">
              <a:defRPr/>
            </a:pPr>
            <a:r>
              <a:rPr lang="en-US"/>
              <a:t>Dermatology referral</a:t>
            </a:r>
            <a:br>
              <a:rPr lang="en-US"/>
            </a:br>
            <a:endParaRPr lang="en-US"/>
          </a:p>
          <a:p>
            <a:pPr eaLnBrk="1" hangingPunct="1">
              <a:defRPr/>
            </a:pPr>
            <a:r>
              <a:rPr lang="en-US"/>
              <a:t>Oral or intramuscular steroids</a:t>
            </a:r>
            <a:br>
              <a:rPr lang="en-US"/>
            </a:br>
            <a:endParaRPr lang="en-US"/>
          </a:p>
          <a:p>
            <a:pPr eaLnBrk="1" hangingPunct="1">
              <a:defRPr/>
            </a:pPr>
            <a:r>
              <a:rPr lang="en-US"/>
              <a:t>Phototherapy</a:t>
            </a:r>
            <a:br>
              <a:rPr lang="en-US"/>
            </a:br>
            <a:endParaRPr lang="en-US"/>
          </a:p>
          <a:p>
            <a:pPr eaLnBrk="1" hangingPunct="1">
              <a:defRPr/>
            </a:pPr>
            <a:r>
              <a:rPr lang="en-US"/>
              <a:t>Oral methotrexate</a:t>
            </a:r>
          </a:p>
          <a:p>
            <a:pPr eaLnBrk="1" hangingPunct="1">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2AAD4EA-2CD6-46F9-A06B-840E1EC1C647}"/>
              </a:ext>
            </a:extLst>
          </p:cNvPr>
          <p:cNvSpPr>
            <a:spLocks noGrp="1" noChangeArrowheads="1"/>
          </p:cNvSpPr>
          <p:nvPr>
            <p:ph type="title"/>
          </p:nvPr>
        </p:nvSpPr>
        <p:spPr/>
        <p:txBody>
          <a:bodyPr/>
          <a:lstStyle/>
          <a:p>
            <a:pPr eaLnBrk="1" hangingPunct="1">
              <a:defRPr/>
            </a:pPr>
            <a:r>
              <a:rPr lang="en-US">
                <a:solidFill>
                  <a:srgbClr val="FFFF00"/>
                </a:solidFill>
              </a:rPr>
              <a:t>Acne: Natural History </a:t>
            </a:r>
          </a:p>
        </p:txBody>
      </p:sp>
      <p:sp>
        <p:nvSpPr>
          <p:cNvPr id="22531" name="Rectangle 3">
            <a:extLst>
              <a:ext uri="{FF2B5EF4-FFF2-40B4-BE49-F238E27FC236}">
                <a16:creationId xmlns:a16="http://schemas.microsoft.com/office/drawing/2014/main" id="{48985B50-0855-470A-AC36-B446E316C407}"/>
              </a:ext>
            </a:extLst>
          </p:cNvPr>
          <p:cNvSpPr>
            <a:spLocks noGrp="1" noChangeArrowheads="1"/>
          </p:cNvSpPr>
          <p:nvPr>
            <p:ph type="body" idx="1"/>
          </p:nvPr>
        </p:nvSpPr>
        <p:spPr/>
        <p:txBody>
          <a:bodyPr/>
          <a:lstStyle/>
          <a:p>
            <a:pPr eaLnBrk="1" hangingPunct="1">
              <a:defRPr/>
            </a:pPr>
            <a:r>
              <a:rPr lang="en-US"/>
              <a:t>Comedonal: closed and open comedones</a:t>
            </a:r>
            <a:br>
              <a:rPr lang="en-US"/>
            </a:br>
            <a:endParaRPr lang="en-US"/>
          </a:p>
          <a:p>
            <a:pPr eaLnBrk="1" hangingPunct="1">
              <a:defRPr/>
            </a:pPr>
            <a:r>
              <a:rPr lang="en-US"/>
              <a:t>Papular: + red inflamed papules</a:t>
            </a:r>
            <a:br>
              <a:rPr lang="en-US"/>
            </a:br>
            <a:endParaRPr lang="en-US"/>
          </a:p>
          <a:p>
            <a:pPr eaLnBrk="1" hangingPunct="1">
              <a:defRPr/>
            </a:pPr>
            <a:r>
              <a:rPr lang="en-US"/>
              <a:t>Papulopustular: + pustules</a:t>
            </a:r>
            <a:br>
              <a:rPr lang="en-US"/>
            </a:br>
            <a:endParaRPr lang="en-US"/>
          </a:p>
          <a:p>
            <a:pPr eaLnBrk="1" hangingPunct="1">
              <a:defRPr/>
            </a:pPr>
            <a:r>
              <a:rPr lang="en-US"/>
              <a:t>Nodulocystic: + inflamed nodules/cysts</a:t>
            </a:r>
          </a:p>
          <a:p>
            <a:pPr eaLnBrk="1" hangingPunct="1">
              <a:buFont typeface="Wingdings" panose="05000000000000000000" pitchFamily="2" charset="2"/>
              <a:buNone/>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45DD590-003B-4911-BDB9-EBC27EBA66B7}"/>
              </a:ext>
            </a:extLst>
          </p:cNvPr>
          <p:cNvSpPr>
            <a:spLocks noGrp="1" noChangeArrowheads="1"/>
          </p:cNvSpPr>
          <p:nvPr>
            <p:ph type="title"/>
          </p:nvPr>
        </p:nvSpPr>
        <p:spPr>
          <a:xfrm>
            <a:off x="457200" y="457200"/>
            <a:ext cx="8229600" cy="1143000"/>
          </a:xfrm>
        </p:spPr>
        <p:txBody>
          <a:bodyPr/>
          <a:lstStyle/>
          <a:p>
            <a:pPr eaLnBrk="1" hangingPunct="1">
              <a:defRPr/>
            </a:pPr>
            <a:r>
              <a:rPr lang="en-US" sz="4000">
                <a:solidFill>
                  <a:srgbClr val="FFFF00"/>
                </a:solidFill>
              </a:rPr>
              <a:t>Acne Vulgaris Therapeutic Agents</a:t>
            </a:r>
            <a:br>
              <a:rPr lang="en-US" sz="4000">
                <a:solidFill>
                  <a:srgbClr val="FFFF00"/>
                </a:solidFill>
              </a:rPr>
            </a:br>
            <a:r>
              <a:rPr lang="en-US" sz="4000">
                <a:solidFill>
                  <a:srgbClr val="FFFF00"/>
                </a:solidFill>
              </a:rPr>
              <a:t>Classes of topical agents</a:t>
            </a:r>
            <a:br>
              <a:rPr lang="en-US" sz="4000">
                <a:solidFill>
                  <a:srgbClr val="FFFF00"/>
                </a:solidFill>
              </a:rPr>
            </a:br>
            <a:r>
              <a:rPr lang="en-US" sz="4000">
                <a:solidFill>
                  <a:srgbClr val="FFFF00"/>
                </a:solidFill>
              </a:rPr>
              <a:t> </a:t>
            </a:r>
          </a:p>
        </p:txBody>
      </p:sp>
      <p:sp>
        <p:nvSpPr>
          <p:cNvPr id="12291" name="Rectangle 3">
            <a:extLst>
              <a:ext uri="{FF2B5EF4-FFF2-40B4-BE49-F238E27FC236}">
                <a16:creationId xmlns:a16="http://schemas.microsoft.com/office/drawing/2014/main" id="{856ED804-50A0-48CC-A250-CEF0341C66ED}"/>
              </a:ext>
            </a:extLst>
          </p:cNvPr>
          <p:cNvSpPr>
            <a:spLocks noGrp="1" noChangeArrowheads="1"/>
          </p:cNvSpPr>
          <p:nvPr>
            <p:ph type="body" idx="1"/>
          </p:nvPr>
        </p:nvSpPr>
        <p:spPr/>
        <p:txBody>
          <a:bodyPr/>
          <a:lstStyle/>
          <a:p>
            <a:pPr eaLnBrk="1" hangingPunct="1">
              <a:lnSpc>
                <a:spcPct val="90000"/>
              </a:lnSpc>
              <a:defRPr/>
            </a:pPr>
            <a:r>
              <a:rPr lang="en-US" sz="2800"/>
              <a:t>Retinoids: tretinoin, adapalene  (micro gels, gels, creams, solutions)- comedolytic, shrink sebaceous glands</a:t>
            </a:r>
            <a:br>
              <a:rPr lang="en-US" sz="2800"/>
            </a:br>
            <a:r>
              <a:rPr lang="en-US" sz="2800"/>
              <a:t>	</a:t>
            </a:r>
            <a:r>
              <a:rPr lang="en-US" sz="2800" b="1">
                <a:solidFill>
                  <a:srgbClr val="FFFF00"/>
                </a:solidFill>
              </a:rPr>
              <a:t>Should not be used in pregnant women</a:t>
            </a:r>
            <a:endParaRPr lang="en-US" sz="2800">
              <a:solidFill>
                <a:srgbClr val="FFFF00"/>
              </a:solidFill>
            </a:endParaRPr>
          </a:p>
          <a:p>
            <a:pPr eaLnBrk="1" hangingPunct="1">
              <a:lnSpc>
                <a:spcPct val="90000"/>
              </a:lnSpc>
              <a:defRPr/>
            </a:pPr>
            <a:r>
              <a:rPr lang="en-US" sz="2800"/>
              <a:t>Antibiotics: </a:t>
            </a:r>
          </a:p>
          <a:p>
            <a:pPr lvl="1" eaLnBrk="1" hangingPunct="1">
              <a:lnSpc>
                <a:spcPct val="90000"/>
              </a:lnSpc>
              <a:defRPr/>
            </a:pPr>
            <a:r>
              <a:rPr lang="en-US" sz="2400"/>
              <a:t>Clindamycin &amp; Erythromycin (solution, gel, pads, lotion)- antibacterial </a:t>
            </a:r>
          </a:p>
          <a:p>
            <a:pPr lvl="1" eaLnBrk="1" hangingPunct="1">
              <a:lnSpc>
                <a:spcPct val="90000"/>
              </a:lnSpc>
              <a:defRPr/>
            </a:pPr>
            <a:r>
              <a:rPr lang="en-US" sz="2400"/>
              <a:t>Sulfur-containing products (lotion, cream)- antibacterial</a:t>
            </a:r>
          </a:p>
          <a:p>
            <a:pPr eaLnBrk="1" hangingPunct="1">
              <a:lnSpc>
                <a:spcPct val="90000"/>
              </a:lnSpc>
              <a:defRPr/>
            </a:pPr>
            <a:r>
              <a:rPr lang="en-US" sz="2800"/>
              <a:t>Benzoyl Peroxide (cream, gel)- antibacterial, comedolytic</a:t>
            </a:r>
          </a:p>
          <a:p>
            <a:pPr eaLnBrk="1" hangingPunct="1">
              <a:lnSpc>
                <a:spcPct val="90000"/>
              </a:lnSpc>
              <a:defRPr/>
            </a:pPr>
            <a:endParaRPr lang="en-US" sz="2800"/>
          </a:p>
          <a:p>
            <a:pPr eaLnBrk="1" hangingPunct="1">
              <a:lnSpc>
                <a:spcPct val="90000"/>
              </a:lnSpc>
              <a:buFont typeface="Wingdings" panose="05000000000000000000" pitchFamily="2" charset="2"/>
              <a:buNone/>
              <a:defRPr/>
            </a:pP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46EC378-C49B-4B11-9F51-59B35FA5856E}"/>
              </a:ext>
            </a:extLst>
          </p:cNvPr>
          <p:cNvSpPr>
            <a:spLocks noGrp="1" noChangeArrowheads="1"/>
          </p:cNvSpPr>
          <p:nvPr>
            <p:ph type="title"/>
          </p:nvPr>
        </p:nvSpPr>
        <p:spPr/>
        <p:txBody>
          <a:bodyPr/>
          <a:lstStyle/>
          <a:p>
            <a:pPr eaLnBrk="1" hangingPunct="1">
              <a:defRPr/>
            </a:pPr>
            <a:r>
              <a:rPr lang="en-US" sz="4000">
                <a:solidFill>
                  <a:srgbClr val="FFFF00"/>
                </a:solidFill>
              </a:rPr>
              <a:t>Acne Vulgaris Therapeutic Agents</a:t>
            </a:r>
            <a:br>
              <a:rPr lang="en-US" sz="4000">
                <a:solidFill>
                  <a:srgbClr val="FFFF00"/>
                </a:solidFill>
              </a:rPr>
            </a:br>
            <a:r>
              <a:rPr lang="en-US" sz="4000">
                <a:solidFill>
                  <a:srgbClr val="FFFF00"/>
                </a:solidFill>
              </a:rPr>
              <a:t>Classes of oral agents </a:t>
            </a:r>
          </a:p>
        </p:txBody>
      </p:sp>
      <p:sp>
        <p:nvSpPr>
          <p:cNvPr id="13315" name="Rectangle 3">
            <a:extLst>
              <a:ext uri="{FF2B5EF4-FFF2-40B4-BE49-F238E27FC236}">
                <a16:creationId xmlns:a16="http://schemas.microsoft.com/office/drawing/2014/main" id="{9FC3EE3E-1CF3-41A4-B84E-1FAA8D20C5B7}"/>
              </a:ext>
            </a:extLst>
          </p:cNvPr>
          <p:cNvSpPr>
            <a:spLocks noGrp="1" noChangeArrowheads="1"/>
          </p:cNvSpPr>
          <p:nvPr>
            <p:ph type="body" idx="1"/>
          </p:nvPr>
        </p:nvSpPr>
        <p:spPr/>
        <p:txBody>
          <a:bodyPr/>
          <a:lstStyle/>
          <a:p>
            <a:pPr eaLnBrk="1" hangingPunct="1">
              <a:defRPr/>
            </a:pPr>
            <a:r>
              <a:rPr lang="en-US"/>
              <a:t>Antibiotics</a:t>
            </a:r>
          </a:p>
          <a:p>
            <a:pPr eaLnBrk="1" hangingPunct="1">
              <a:defRPr/>
            </a:pPr>
            <a:r>
              <a:rPr lang="en-US"/>
              <a:t>Retinoid (Isotretinoin)</a:t>
            </a:r>
          </a:p>
          <a:p>
            <a:pPr eaLnBrk="1" hangingPunct="1">
              <a:defRPr/>
            </a:pPr>
            <a:r>
              <a:rPr lang="en-US"/>
              <a:t>Spironolactone</a:t>
            </a:r>
          </a:p>
          <a:p>
            <a:pPr lvl="1" eaLnBrk="1" hangingPunct="1">
              <a:defRPr/>
            </a:pPr>
            <a:r>
              <a:rPr lang="en-US"/>
              <a:t> Uncommonly used</a:t>
            </a:r>
          </a:p>
          <a:p>
            <a:pPr eaLnBrk="1" hangingPunct="1">
              <a:defRPr/>
            </a:pPr>
            <a:r>
              <a:rPr lang="en-US"/>
              <a:t>Oral contraceptives (low progesterone)</a:t>
            </a:r>
          </a:p>
          <a:p>
            <a:pPr lvl="1" eaLnBrk="1" hangingPunct="1">
              <a:defRPr/>
            </a:pPr>
            <a:r>
              <a:rPr lang="en-US"/>
              <a:t> Yasmin, Orthotricyclen</a:t>
            </a:r>
          </a:p>
          <a:p>
            <a:pPr lvl="1" eaLnBrk="1" hangingPunct="1">
              <a:defRPr/>
            </a:pPr>
            <a:r>
              <a:rPr lang="en-US"/>
              <a:t> Only for adjunctive therapy</a:t>
            </a:r>
          </a:p>
          <a:p>
            <a:pPr eaLnBrk="1" hangingPunct="1">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CCD1BA-B378-4FB8-8B1B-10970E284F27}"/>
              </a:ext>
            </a:extLst>
          </p:cNvPr>
          <p:cNvSpPr>
            <a:spLocks noGrp="1" noChangeArrowheads="1"/>
          </p:cNvSpPr>
          <p:nvPr>
            <p:ph type="title"/>
          </p:nvPr>
        </p:nvSpPr>
        <p:spPr/>
        <p:txBody>
          <a:bodyPr/>
          <a:lstStyle/>
          <a:p>
            <a:pPr eaLnBrk="1" hangingPunct="1">
              <a:defRPr/>
            </a:pPr>
            <a:r>
              <a:rPr lang="en-US" sz="4000">
                <a:solidFill>
                  <a:srgbClr val="FFFF00"/>
                </a:solidFill>
              </a:rPr>
              <a:t>Acne Vulgaris Therapeutic Agents</a:t>
            </a:r>
            <a:br>
              <a:rPr lang="en-US" sz="4000">
                <a:solidFill>
                  <a:srgbClr val="FFFF00"/>
                </a:solidFill>
              </a:rPr>
            </a:br>
            <a:r>
              <a:rPr lang="en-US" sz="4000">
                <a:solidFill>
                  <a:srgbClr val="FFFF00"/>
                </a:solidFill>
              </a:rPr>
              <a:t>Oral Antibiotics</a:t>
            </a:r>
          </a:p>
        </p:txBody>
      </p:sp>
      <p:sp>
        <p:nvSpPr>
          <p:cNvPr id="14339" name="Rectangle 3">
            <a:extLst>
              <a:ext uri="{FF2B5EF4-FFF2-40B4-BE49-F238E27FC236}">
                <a16:creationId xmlns:a16="http://schemas.microsoft.com/office/drawing/2014/main" id="{A9F2AAA3-EE4D-486A-996E-E04F9A92DC45}"/>
              </a:ext>
            </a:extLst>
          </p:cNvPr>
          <p:cNvSpPr>
            <a:spLocks noGrp="1" noChangeArrowheads="1"/>
          </p:cNvSpPr>
          <p:nvPr>
            <p:ph type="body" idx="1"/>
          </p:nvPr>
        </p:nvSpPr>
        <p:spPr/>
        <p:txBody>
          <a:bodyPr/>
          <a:lstStyle/>
          <a:p>
            <a:pPr eaLnBrk="1" hangingPunct="1">
              <a:defRPr/>
            </a:pPr>
            <a:r>
              <a:rPr lang="en-US" sz="2800"/>
              <a:t>Tetracycline: 500mg bid - tid </a:t>
            </a:r>
            <a:br>
              <a:rPr lang="en-US" sz="2800"/>
            </a:br>
            <a:r>
              <a:rPr lang="en-US" sz="2800"/>
              <a:t>(Photosensitivity, GI upset- empty stomach) </a:t>
            </a:r>
          </a:p>
          <a:p>
            <a:pPr eaLnBrk="1" hangingPunct="1">
              <a:defRPr/>
            </a:pPr>
            <a:r>
              <a:rPr lang="en-US" sz="2800"/>
              <a:t>Doxycycline: 100mg qd - bid </a:t>
            </a:r>
            <a:br>
              <a:rPr lang="en-US" sz="2800"/>
            </a:br>
            <a:r>
              <a:rPr lang="en-US" sz="2800"/>
              <a:t>(Photosensitivity, $$)</a:t>
            </a:r>
          </a:p>
          <a:p>
            <a:pPr eaLnBrk="1" hangingPunct="1">
              <a:defRPr/>
            </a:pPr>
            <a:r>
              <a:rPr lang="en-US" sz="2800"/>
              <a:t>Minocycline: 100mg qd </a:t>
            </a:r>
            <a:br>
              <a:rPr lang="en-US" sz="2800"/>
            </a:br>
            <a:r>
              <a:rPr lang="en-US" sz="2800"/>
              <a:t>(Dizziness, skin pigmentation, $$$)</a:t>
            </a:r>
          </a:p>
          <a:p>
            <a:pPr eaLnBrk="1" hangingPunct="1">
              <a:defRPr/>
            </a:pPr>
            <a:r>
              <a:rPr lang="en-US" sz="2800"/>
              <a:t>Erythromycin: 500mg bid-tid (GI upset)</a:t>
            </a:r>
          </a:p>
          <a:p>
            <a:pPr eaLnBrk="1" hangingPunct="1">
              <a:defRPr/>
            </a:pPr>
            <a:r>
              <a:rPr lang="en-US" sz="2800"/>
              <a:t>Trimethoprim/sulfamethoxazole: 800/160mg </a:t>
            </a:r>
            <a:br>
              <a:rPr lang="en-US" sz="2800"/>
            </a:br>
            <a:r>
              <a:rPr lang="en-US" sz="2800"/>
              <a:t>(1 DS tab) bid  (Photosensitivity, renal effects) </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400</TotalTime>
  <Words>2857</Words>
  <Application>Microsoft Office PowerPoint</Application>
  <PresentationFormat>عرض على الشاشة (4:3)</PresentationFormat>
  <Paragraphs>208</Paragraphs>
  <Slides>58</Slides>
  <Notes>23</Notes>
  <HiddenSlides>2</HiddenSlides>
  <MMClips>0</MMClips>
  <ScaleCrop>false</ScaleCrop>
  <HeadingPairs>
    <vt:vector size="4" baseType="variant">
      <vt:variant>
        <vt:lpstr>نسق</vt:lpstr>
      </vt:variant>
      <vt:variant>
        <vt:i4>1</vt:i4>
      </vt:variant>
      <vt:variant>
        <vt:lpstr>عناوين الشرائح</vt:lpstr>
      </vt:variant>
      <vt:variant>
        <vt:i4>58</vt:i4>
      </vt:variant>
    </vt:vector>
  </HeadingPairs>
  <TitlesOfParts>
    <vt:vector size="59" baseType="lpstr">
      <vt:lpstr>Beam</vt:lpstr>
      <vt:lpstr>Pharmacotherapy of Common Skin Diseases</vt:lpstr>
      <vt:lpstr>Dermatologic Therapy  Lecture Outline </vt:lpstr>
      <vt:lpstr>Acne Vulgaris and Rosacea </vt:lpstr>
      <vt:lpstr>Acne Pathophysiology  The Formation of the Comedo</vt:lpstr>
      <vt:lpstr>The Fate of the Closed Comedo </vt:lpstr>
      <vt:lpstr>Acne: Natural History </vt:lpstr>
      <vt:lpstr>Acne Vulgaris Therapeutic Agents Classes of topical agents  </vt:lpstr>
      <vt:lpstr>Acne Vulgaris Therapeutic Agents Classes of oral agents </vt:lpstr>
      <vt:lpstr>Acne Vulgaris Therapeutic Agents Oral Antibiotics</vt:lpstr>
      <vt:lpstr>Acne Vulgaris Therapeutic Agents Oral Isotretinoin</vt:lpstr>
      <vt:lpstr>عرض تقديمي في PowerPoint</vt:lpstr>
      <vt:lpstr>Acne Vulgaris Therapy Comedonal Acne  </vt:lpstr>
      <vt:lpstr>عرض تقديمي في PowerPoint</vt:lpstr>
      <vt:lpstr>عرض تقديمي في PowerPoint</vt:lpstr>
      <vt:lpstr>Acne Vulgaris Therapy Papular Acne </vt:lpstr>
      <vt:lpstr>عرض تقديمي في PowerPoint</vt:lpstr>
      <vt:lpstr>عرض تقديمي في PowerPoint</vt:lpstr>
      <vt:lpstr>Acne Vulgaris Therapy Papulopustular/Nodulocystic Acne </vt:lpstr>
      <vt:lpstr>Pitfalls of Therapy for  Acne Vulgaris  </vt:lpstr>
      <vt:lpstr>عرض تقديمي في PowerPoint</vt:lpstr>
      <vt:lpstr>Acne Rosacea Therapeutic Considerations </vt:lpstr>
      <vt:lpstr>عرض تقديمي في PowerPoint</vt:lpstr>
      <vt:lpstr>Therapy of Acne Rosacea </vt:lpstr>
      <vt:lpstr>Pitfalls of Acne Rosacea Therapy </vt:lpstr>
      <vt:lpstr> Psoriasis</vt:lpstr>
      <vt:lpstr>Psoriasis </vt:lpstr>
      <vt:lpstr> Plaque-type Psoriasis Vulgaris</vt:lpstr>
      <vt:lpstr>Plaque-type Psoriasis Vulgaris</vt:lpstr>
      <vt:lpstr> Guttate Psoriasis</vt:lpstr>
      <vt:lpstr> Scalp Psoriasis</vt:lpstr>
      <vt:lpstr> Palmoplantar Psoriasis</vt:lpstr>
      <vt:lpstr> Erythrodermic Psoriasis</vt:lpstr>
      <vt:lpstr> Pustular Psoriasis</vt:lpstr>
      <vt:lpstr> Pustular Psoriasis</vt:lpstr>
      <vt:lpstr> Pitted Nails of Psoriasis</vt:lpstr>
      <vt:lpstr> Psoriatic Nail Disease</vt:lpstr>
      <vt:lpstr> Clinical features of psoriatic arthritis</vt:lpstr>
      <vt:lpstr> Clinical features of psoriatic arthritis</vt:lpstr>
      <vt:lpstr> Histopathology of psoriasis</vt:lpstr>
      <vt:lpstr>Psoriasis: Pathophysiology  </vt:lpstr>
      <vt:lpstr> T-cell activation requires two signals</vt:lpstr>
      <vt:lpstr>Psoriasis: Therapeutic Modalities </vt:lpstr>
      <vt:lpstr>Topical Steroid Potency Rankings I= Strongest, VII= Weakest  </vt:lpstr>
      <vt:lpstr>Topical Steroid Potency Rankings I= Strongest, VII= Weakest</vt:lpstr>
      <vt:lpstr> Partially cleared psoriasis</vt:lpstr>
      <vt:lpstr>Limited Plaque Psoriasis Therapy </vt:lpstr>
      <vt:lpstr>Eczema </vt:lpstr>
      <vt:lpstr> Hand eczema</vt:lpstr>
      <vt:lpstr> Atopic dermatitis</vt:lpstr>
      <vt:lpstr> Face involvement in atopic dermatitis</vt:lpstr>
      <vt:lpstr> Nummular eczema</vt:lpstr>
      <vt:lpstr> Nummular eczema</vt:lpstr>
      <vt:lpstr>Eczema: Pathophysiology </vt:lpstr>
      <vt:lpstr> Atopic eczema</vt:lpstr>
      <vt:lpstr>Therapy of Mild to Moderate Eczema  </vt:lpstr>
      <vt:lpstr>Therapy of Mild to Moderate Eczema  </vt:lpstr>
      <vt:lpstr> Intense pruritus in atopic dermatitis</vt:lpstr>
      <vt:lpstr>Therapy of Severe and  Widespread Eczema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Pharmacotherapy of Common Skin Diseases</dc:title>
  <dc:creator>pc</dc:creator>
  <cp:lastModifiedBy>احمد المعايطه</cp:lastModifiedBy>
  <cp:revision>42</cp:revision>
  <dcterms:created xsi:type="dcterms:W3CDTF">2006-02-18T05:54:21Z</dcterms:created>
  <dcterms:modified xsi:type="dcterms:W3CDTF">2021-03-09T10:56:39Z</dcterms:modified>
</cp:coreProperties>
</file>