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2"/>
  </p:notesMasterIdLst>
  <p:sldIdLst>
    <p:sldId id="256" r:id="rId2"/>
    <p:sldId id="262" r:id="rId3"/>
    <p:sldId id="257" r:id="rId4"/>
    <p:sldId id="263" r:id="rId5"/>
    <p:sldId id="264" r:id="rId6"/>
    <p:sldId id="273" r:id="rId7"/>
    <p:sldId id="258" r:id="rId8"/>
    <p:sldId id="265" r:id="rId9"/>
    <p:sldId id="274" r:id="rId10"/>
    <p:sldId id="260" r:id="rId11"/>
    <p:sldId id="266" r:id="rId12"/>
    <p:sldId id="267" r:id="rId13"/>
    <p:sldId id="275" r:id="rId14"/>
    <p:sldId id="268" r:id="rId15"/>
    <p:sldId id="276" r:id="rId16"/>
    <p:sldId id="269" r:id="rId17"/>
    <p:sldId id="270" r:id="rId18"/>
    <p:sldId id="277" r:id="rId19"/>
    <p:sldId id="271" r:id="rId20"/>
    <p:sldId id="26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CC14F-D0C3-4694-BBED-A16F7A005274}" v="73" dt="2020-09-21T08:23:07.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7" d="100"/>
          <a:sy n="67" d="100"/>
        </p:scale>
        <p:origin x="8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9FE76-0D87-499C-92DA-D118BD88C7DA}" type="datetimeFigureOut">
              <a:rPr lang="en-US" smtClean="0"/>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2E01D-2944-4003-BEDB-EE7BC344619D}" type="slidenum">
              <a:rPr lang="en-US" smtClean="0"/>
              <a:t>‹#›</a:t>
            </a:fld>
            <a:endParaRPr lang="en-US"/>
          </a:p>
        </p:txBody>
      </p:sp>
    </p:spTree>
    <p:extLst>
      <p:ext uri="{BB962C8B-B14F-4D97-AF65-F5344CB8AC3E}">
        <p14:creationId xmlns:p14="http://schemas.microsoft.com/office/powerpoint/2010/main" val="110571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2E01D-2944-4003-BEDB-EE7BC344619D}" type="slidenum">
              <a:rPr lang="en-US" smtClean="0"/>
              <a:t>1</a:t>
            </a:fld>
            <a:endParaRPr lang="en-US"/>
          </a:p>
        </p:txBody>
      </p:sp>
    </p:spTree>
    <p:extLst>
      <p:ext uri="{BB962C8B-B14F-4D97-AF65-F5344CB8AC3E}">
        <p14:creationId xmlns:p14="http://schemas.microsoft.com/office/powerpoint/2010/main" val="369668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E44A4A-D0D9-49A7-AAAD-8C65AA18907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272688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44A4A-D0D9-49A7-AAAD-8C65AA18907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341786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44A4A-D0D9-49A7-AAAD-8C65AA18907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611C-ADAD-4FB4-86EF-3F3FC6DF366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1890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44A4A-D0D9-49A7-AAAD-8C65AA18907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1524687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44A4A-D0D9-49A7-AAAD-8C65AA18907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611C-ADAD-4FB4-86EF-3F3FC6DF366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3311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44A4A-D0D9-49A7-AAAD-8C65AA18907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1362191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44A4A-D0D9-49A7-AAAD-8C65AA18907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363061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44A4A-D0D9-49A7-AAAD-8C65AA18907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354164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44A4A-D0D9-49A7-AAAD-8C65AA18907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60781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44A4A-D0D9-49A7-AAAD-8C65AA18907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46540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E44A4A-D0D9-49A7-AAAD-8C65AA189071}"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1166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E44A4A-D0D9-49A7-AAAD-8C65AA189071}"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61015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E44A4A-D0D9-49A7-AAAD-8C65AA189071}"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44304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44A4A-D0D9-49A7-AAAD-8C65AA189071}"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424574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E44A4A-D0D9-49A7-AAAD-8C65AA189071}"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146546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E44A4A-D0D9-49A7-AAAD-8C65AA189071}"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2611C-ADAD-4FB4-86EF-3F3FC6DF3664}" type="slidenum">
              <a:rPr lang="en-US" smtClean="0"/>
              <a:t>‹#›</a:t>
            </a:fld>
            <a:endParaRPr lang="en-US"/>
          </a:p>
        </p:txBody>
      </p:sp>
    </p:spTree>
    <p:extLst>
      <p:ext uri="{BB962C8B-B14F-4D97-AF65-F5344CB8AC3E}">
        <p14:creationId xmlns:p14="http://schemas.microsoft.com/office/powerpoint/2010/main" val="130867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E44A4A-D0D9-49A7-AAAD-8C65AA189071}" type="datetimeFigureOut">
              <a:rPr lang="en-US" smtClean="0"/>
              <a:t>9/29/2020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AD2611C-ADAD-4FB4-86EF-3F3FC6DF3664}" type="slidenum">
              <a:rPr lang="en-US" smtClean="0"/>
              <a:t>‹#›</a:t>
            </a:fld>
            <a:endParaRPr lang="en-US"/>
          </a:p>
        </p:txBody>
      </p:sp>
    </p:spTree>
    <p:extLst>
      <p:ext uri="{BB962C8B-B14F-4D97-AF65-F5344CB8AC3E}">
        <p14:creationId xmlns:p14="http://schemas.microsoft.com/office/powerpoint/2010/main" val="36141736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4F67-26D2-4513-B891-BF93EAE7D55C}"/>
              </a:ext>
            </a:extLst>
          </p:cNvPr>
          <p:cNvSpPr>
            <a:spLocks noGrp="1"/>
          </p:cNvSpPr>
          <p:nvPr>
            <p:ph type="ctrTitle"/>
          </p:nvPr>
        </p:nvSpPr>
        <p:spPr/>
        <p:txBody>
          <a:bodyPr/>
          <a:lstStyle/>
          <a:p>
            <a:r>
              <a:rPr lang="en-US" dirty="0"/>
              <a:t>GI bleeding</a:t>
            </a:r>
          </a:p>
        </p:txBody>
      </p:sp>
      <p:sp>
        <p:nvSpPr>
          <p:cNvPr id="3" name="Subtitle 2">
            <a:extLst>
              <a:ext uri="{FF2B5EF4-FFF2-40B4-BE49-F238E27FC236}">
                <a16:creationId xmlns:a16="http://schemas.microsoft.com/office/drawing/2014/main" id="{71077A2D-B9F7-4C4C-BE34-849D4FFC84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7233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827909-0AA3-4523-A695-C8D184E75CE4}"/>
              </a:ext>
            </a:extLst>
          </p:cNvPr>
          <p:cNvSpPr/>
          <p:nvPr/>
        </p:nvSpPr>
        <p:spPr>
          <a:xfrm>
            <a:off x="769034" y="182880"/>
            <a:ext cx="8937674" cy="6093976"/>
          </a:xfrm>
          <a:prstGeom prst="rect">
            <a:avLst/>
          </a:prstGeom>
        </p:spPr>
        <p:txBody>
          <a:bodyPr wrap="square">
            <a:spAutoFit/>
          </a:bodyPr>
          <a:lstStyle/>
          <a:p>
            <a:r>
              <a:rPr lang="en-US" dirty="0"/>
              <a:t> </a:t>
            </a:r>
            <a:r>
              <a:rPr lang="en-US" sz="3600" dirty="0">
                <a:solidFill>
                  <a:srgbClr val="FF0000"/>
                </a:solidFill>
              </a:rPr>
              <a:t>Older Children</a:t>
            </a:r>
          </a:p>
          <a:p>
            <a:r>
              <a:rPr lang="en-US" dirty="0"/>
              <a:t>A. </a:t>
            </a:r>
            <a:r>
              <a:rPr lang="en-US" sz="2400" dirty="0">
                <a:solidFill>
                  <a:srgbClr val="0070C0"/>
                </a:solidFill>
              </a:rPr>
              <a:t>Upper GI</a:t>
            </a:r>
          </a:p>
          <a:p>
            <a:r>
              <a:rPr lang="en-US" dirty="0"/>
              <a:t>• Peptic ulcer disease</a:t>
            </a:r>
          </a:p>
          <a:p>
            <a:r>
              <a:rPr lang="en-US" dirty="0"/>
              <a:t>• Portal hypertension</a:t>
            </a:r>
          </a:p>
          <a:p>
            <a:r>
              <a:rPr lang="en-US" dirty="0"/>
              <a:t>• Arterio-venous malformation</a:t>
            </a:r>
          </a:p>
          <a:p>
            <a:r>
              <a:rPr lang="en-US" dirty="0"/>
              <a:t>• Tropical jejunitis</a:t>
            </a:r>
          </a:p>
          <a:p>
            <a:r>
              <a:rPr lang="en-US" dirty="0"/>
              <a:t>• Drug induced</a:t>
            </a:r>
          </a:p>
          <a:p>
            <a:r>
              <a:rPr lang="en-US" dirty="0"/>
              <a:t>B. </a:t>
            </a:r>
            <a:r>
              <a:rPr lang="en-US" sz="2400" dirty="0">
                <a:solidFill>
                  <a:srgbClr val="0070C0"/>
                </a:solidFill>
              </a:rPr>
              <a:t>Lower GI</a:t>
            </a:r>
          </a:p>
          <a:p>
            <a:r>
              <a:rPr lang="en-US" dirty="0"/>
              <a:t>• Meckel’s diverticulum or duplication</a:t>
            </a:r>
          </a:p>
          <a:p>
            <a:r>
              <a:rPr lang="en-US" dirty="0"/>
              <a:t>• Polyps</a:t>
            </a:r>
          </a:p>
          <a:p>
            <a:r>
              <a:rPr lang="en-US" dirty="0"/>
              <a:t>• Juvenile polyposis coli</a:t>
            </a:r>
          </a:p>
          <a:p>
            <a:r>
              <a:rPr lang="en-US" dirty="0"/>
              <a:t>• </a:t>
            </a:r>
            <a:r>
              <a:rPr lang="en-US" dirty="0" err="1"/>
              <a:t>Peutz-Jeghers</a:t>
            </a:r>
            <a:r>
              <a:rPr lang="en-US" dirty="0"/>
              <a:t> syndrome</a:t>
            </a:r>
          </a:p>
          <a:p>
            <a:r>
              <a:rPr lang="en-US" dirty="0"/>
              <a:t>• Familial adenomatous polyposis</a:t>
            </a:r>
          </a:p>
          <a:p>
            <a:r>
              <a:rPr lang="en-US" dirty="0"/>
              <a:t>• Helminthiasis</a:t>
            </a:r>
          </a:p>
          <a:p>
            <a:r>
              <a:rPr lang="en-US" dirty="0"/>
              <a:t>• Trauma</a:t>
            </a:r>
          </a:p>
          <a:p>
            <a:r>
              <a:rPr lang="en-US" dirty="0"/>
              <a:t>• Infective diarrhea</a:t>
            </a:r>
          </a:p>
          <a:p>
            <a:r>
              <a:rPr lang="en-US" dirty="0"/>
              <a:t>• Tuberculosis, amebiasis</a:t>
            </a:r>
          </a:p>
          <a:p>
            <a:r>
              <a:rPr lang="en-US" dirty="0"/>
              <a:t>• Henoch-</a:t>
            </a:r>
            <a:r>
              <a:rPr lang="en-US" dirty="0" err="1"/>
              <a:t>Schonlein</a:t>
            </a:r>
            <a:r>
              <a:rPr lang="en-US" dirty="0"/>
              <a:t> purpura</a:t>
            </a:r>
          </a:p>
          <a:p>
            <a:r>
              <a:rPr lang="en-US" dirty="0"/>
              <a:t>• Angiomatous malformations</a:t>
            </a:r>
          </a:p>
          <a:p>
            <a:r>
              <a:rPr lang="en-US" dirty="0"/>
              <a:t>• Tumors</a:t>
            </a:r>
          </a:p>
        </p:txBody>
      </p:sp>
    </p:spTree>
    <p:extLst>
      <p:ext uri="{BB962C8B-B14F-4D97-AF65-F5344CB8AC3E}">
        <p14:creationId xmlns:p14="http://schemas.microsoft.com/office/powerpoint/2010/main" val="92958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3D45B-1D0E-49C7-BF97-451E92796690}"/>
              </a:ext>
            </a:extLst>
          </p:cNvPr>
          <p:cNvSpPr/>
          <p:nvPr/>
        </p:nvSpPr>
        <p:spPr>
          <a:xfrm>
            <a:off x="492369" y="182880"/>
            <a:ext cx="9115864" cy="5293757"/>
          </a:xfrm>
          <a:prstGeom prst="rect">
            <a:avLst/>
          </a:prstGeom>
        </p:spPr>
        <p:txBody>
          <a:bodyPr wrap="square">
            <a:spAutoFit/>
          </a:bodyPr>
          <a:lstStyle/>
          <a:p>
            <a:r>
              <a:rPr lang="en-US" sz="2000" dirty="0">
                <a:solidFill>
                  <a:srgbClr val="FF0000"/>
                </a:solidFill>
                <a:highlight>
                  <a:srgbClr val="FFFF00"/>
                </a:highlight>
              </a:rPr>
              <a:t>Peptic ulcers</a:t>
            </a:r>
            <a:r>
              <a:rPr lang="en-US" sz="2000" dirty="0"/>
              <a:t>: in older children can develop acutely</a:t>
            </a:r>
          </a:p>
          <a:p>
            <a:r>
              <a:rPr lang="en-US" sz="2000" dirty="0"/>
              <a:t>following burns (Curling’s ulcer) head injury (Cushing’s ulcer), malignancy and sepsis. They are promptly diagnosed by endoscopy and treated with cold saline lavage, antacid, H2 receptor antagonists and treatment of the primary disease. They rarely require surgery.</a:t>
            </a:r>
          </a:p>
          <a:p>
            <a:r>
              <a:rPr lang="en-US" sz="2000" dirty="0"/>
              <a:t>Erosive gastritis: following ingestion of drugs is another cause of massive upper GI bleeding in children.</a:t>
            </a:r>
          </a:p>
          <a:p>
            <a:endParaRPr lang="en-US" sz="2000" dirty="0"/>
          </a:p>
          <a:p>
            <a:r>
              <a:rPr lang="en-US" sz="2000" dirty="0">
                <a:solidFill>
                  <a:srgbClr val="FF0000"/>
                </a:solidFill>
                <a:highlight>
                  <a:srgbClr val="FFFF00"/>
                </a:highlight>
              </a:rPr>
              <a:t>Portal hypertension</a:t>
            </a:r>
            <a:r>
              <a:rPr lang="en-US" sz="2000" dirty="0"/>
              <a:t>: in children can cause alarming upper GI bleeding in children. The common causes of portal hypertension  are extrahepatic portal obstruction, non-cirrhotic portal fibrosis and biliary or </a:t>
            </a:r>
            <a:r>
              <a:rPr lang="en-US" sz="2000" dirty="0" err="1"/>
              <a:t>postnecrotic</a:t>
            </a:r>
            <a:r>
              <a:rPr lang="en-US" sz="2000" dirty="0"/>
              <a:t> cirrhosis. </a:t>
            </a:r>
          </a:p>
          <a:p>
            <a:r>
              <a:rPr lang="en-US" sz="2000" dirty="0">
                <a:solidFill>
                  <a:srgbClr val="FF0000"/>
                </a:solidFill>
                <a:highlight>
                  <a:srgbClr val="FFFF00"/>
                </a:highlight>
              </a:rPr>
              <a:t>Arterio-venous malformation</a:t>
            </a:r>
            <a:r>
              <a:rPr lang="en-US" sz="2000" dirty="0"/>
              <a:t>: in the stomach or in the intestine can give rise to alarming bleeding. Diagnosis may be made by isotope tagged RBC scan or by Angiography.</a:t>
            </a:r>
          </a:p>
          <a:p>
            <a:r>
              <a:rPr lang="en-US" sz="2000" dirty="0">
                <a:solidFill>
                  <a:srgbClr val="FF0000"/>
                </a:solidFill>
                <a:highlight>
                  <a:srgbClr val="FFFF00"/>
                </a:highlight>
              </a:rPr>
              <a:t>Tropical jejunitis</a:t>
            </a:r>
            <a:r>
              <a:rPr lang="en-US" sz="2000" dirty="0"/>
              <a:t>: is a disease of tropical countries. Patients of tropical jejunitis present with features of intestinal obstruction and GI bleeding.</a:t>
            </a:r>
          </a:p>
          <a:p>
            <a:endParaRPr lang="en-US" dirty="0"/>
          </a:p>
        </p:txBody>
      </p:sp>
    </p:spTree>
    <p:extLst>
      <p:ext uri="{BB962C8B-B14F-4D97-AF65-F5344CB8AC3E}">
        <p14:creationId xmlns:p14="http://schemas.microsoft.com/office/powerpoint/2010/main" val="209603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0CB91B-81EE-46DA-9D5D-2F76B801D18A}"/>
              </a:ext>
            </a:extLst>
          </p:cNvPr>
          <p:cNvSpPr/>
          <p:nvPr/>
        </p:nvSpPr>
        <p:spPr>
          <a:xfrm>
            <a:off x="164122" y="177748"/>
            <a:ext cx="9894277" cy="6124754"/>
          </a:xfrm>
          <a:prstGeom prst="rect">
            <a:avLst/>
          </a:prstGeom>
        </p:spPr>
        <p:txBody>
          <a:bodyPr wrap="square">
            <a:spAutoFit/>
          </a:bodyPr>
          <a:lstStyle/>
          <a:p>
            <a:r>
              <a:rPr lang="en-US" sz="2800" dirty="0"/>
              <a:t>Patients with </a:t>
            </a:r>
            <a:r>
              <a:rPr lang="en-US" sz="2800" dirty="0">
                <a:solidFill>
                  <a:srgbClr val="FF0000"/>
                </a:solidFill>
                <a:highlight>
                  <a:srgbClr val="FFFF00"/>
                </a:highlight>
              </a:rPr>
              <a:t>Meckel’s diverticulum</a:t>
            </a:r>
            <a:r>
              <a:rPr lang="en-US" sz="2800" dirty="0"/>
              <a:t>: have episodic,</a:t>
            </a:r>
          </a:p>
          <a:p>
            <a:r>
              <a:rPr lang="en-US" sz="2800" dirty="0"/>
              <a:t>maroon colored massive bleeding. The diverticulum</a:t>
            </a:r>
          </a:p>
          <a:p>
            <a:r>
              <a:rPr lang="en-US" sz="2800" dirty="0"/>
              <a:t>is lined by ectopic gastric mucosa. Acid secreted from</a:t>
            </a:r>
          </a:p>
          <a:p>
            <a:r>
              <a:rPr lang="en-US" sz="2800" dirty="0"/>
              <a:t>the ectopic mucosa cause peptic ulcer on the adjacent</a:t>
            </a:r>
          </a:p>
          <a:p>
            <a:r>
              <a:rPr lang="en-US" sz="2800" dirty="0"/>
              <a:t>alkaline mucosa. Similar bleeding can occur in patients</a:t>
            </a:r>
          </a:p>
          <a:p>
            <a:r>
              <a:rPr lang="en-US" sz="2800" dirty="0"/>
              <a:t>with tubular duplication containing ectopic gastric</a:t>
            </a:r>
          </a:p>
          <a:p>
            <a:r>
              <a:rPr lang="en-US" sz="2800" dirty="0"/>
              <a:t>mucosa. Such patients are usually older. At times a</a:t>
            </a:r>
          </a:p>
          <a:p>
            <a:r>
              <a:rPr lang="en-US" sz="2800" dirty="0"/>
              <a:t>tender spot can be found in the abdomen. In 90% of</a:t>
            </a:r>
          </a:p>
          <a:p>
            <a:r>
              <a:rPr lang="en-US" sz="2800" dirty="0"/>
              <a:t>cases the diverticulum can be picked up by </a:t>
            </a:r>
            <a:r>
              <a:rPr lang="en-US" sz="2800" dirty="0">
                <a:highlight>
                  <a:srgbClr val="00FF00"/>
                </a:highlight>
              </a:rPr>
              <a:t>Tc 99m</a:t>
            </a:r>
          </a:p>
          <a:p>
            <a:r>
              <a:rPr lang="en-US" sz="2800" dirty="0" err="1">
                <a:highlight>
                  <a:srgbClr val="00FF00"/>
                </a:highlight>
              </a:rPr>
              <a:t>Pertechnitate</a:t>
            </a:r>
            <a:r>
              <a:rPr lang="en-US" sz="2800" dirty="0">
                <a:highlight>
                  <a:srgbClr val="00FF00"/>
                </a:highlight>
              </a:rPr>
              <a:t> </a:t>
            </a:r>
            <a:r>
              <a:rPr lang="en-US" sz="2800" dirty="0" err="1">
                <a:highlight>
                  <a:srgbClr val="00FF00"/>
                </a:highlight>
              </a:rPr>
              <a:t>scan</a:t>
            </a:r>
            <a:r>
              <a:rPr lang="en-US" sz="2800" dirty="0" err="1"/>
              <a:t>.Wedge</a:t>
            </a:r>
            <a:r>
              <a:rPr lang="en-US" sz="2800" dirty="0"/>
              <a:t> resection of the</a:t>
            </a:r>
          </a:p>
          <a:p>
            <a:r>
              <a:rPr lang="en-US" sz="2800" dirty="0"/>
              <a:t>diverticulum is performed if the adjacent ileum is</a:t>
            </a:r>
          </a:p>
          <a:p>
            <a:r>
              <a:rPr lang="en-US" sz="2800" dirty="0"/>
              <a:t>healthy. Resection and anastomosis with adjacent</a:t>
            </a:r>
          </a:p>
          <a:p>
            <a:r>
              <a:rPr lang="en-US" sz="2800" dirty="0"/>
              <a:t>ileum becomes necessary when the adjacent bowel is</a:t>
            </a:r>
          </a:p>
          <a:p>
            <a:r>
              <a:rPr lang="en-US" sz="2800" dirty="0"/>
              <a:t>Abnormal.</a:t>
            </a:r>
          </a:p>
        </p:txBody>
      </p:sp>
    </p:spTree>
    <p:extLst>
      <p:ext uri="{BB962C8B-B14F-4D97-AF65-F5344CB8AC3E}">
        <p14:creationId xmlns:p14="http://schemas.microsoft.com/office/powerpoint/2010/main" val="85109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52296B-3D14-44F4-A4B5-48C320B7A268}"/>
              </a:ext>
            </a:extLst>
          </p:cNvPr>
          <p:cNvPicPr>
            <a:picLocks noChangeAspect="1"/>
          </p:cNvPicPr>
          <p:nvPr/>
        </p:nvPicPr>
        <p:blipFill>
          <a:blip r:embed="rId2"/>
          <a:stretch>
            <a:fillRect/>
          </a:stretch>
        </p:blipFill>
        <p:spPr>
          <a:xfrm>
            <a:off x="3480423" y="0"/>
            <a:ext cx="5231153" cy="6858000"/>
          </a:xfrm>
          <a:prstGeom prst="rect">
            <a:avLst/>
          </a:prstGeom>
        </p:spPr>
      </p:pic>
    </p:spTree>
    <p:extLst>
      <p:ext uri="{BB962C8B-B14F-4D97-AF65-F5344CB8AC3E}">
        <p14:creationId xmlns:p14="http://schemas.microsoft.com/office/powerpoint/2010/main" val="3484202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42A1D7-A57A-4FE4-B144-749CD859543E}"/>
              </a:ext>
            </a:extLst>
          </p:cNvPr>
          <p:cNvSpPr/>
          <p:nvPr/>
        </p:nvSpPr>
        <p:spPr>
          <a:xfrm>
            <a:off x="318867" y="208062"/>
            <a:ext cx="9894278" cy="6555641"/>
          </a:xfrm>
          <a:prstGeom prst="rect">
            <a:avLst/>
          </a:prstGeom>
        </p:spPr>
        <p:txBody>
          <a:bodyPr wrap="square">
            <a:spAutoFit/>
          </a:bodyPr>
          <a:lstStyle/>
          <a:p>
            <a:r>
              <a:rPr lang="en-US" sz="2800" dirty="0"/>
              <a:t>The most common cause (80%) of rectal bleeding</a:t>
            </a:r>
          </a:p>
          <a:p>
            <a:r>
              <a:rPr lang="en-US" sz="2800" dirty="0"/>
              <a:t>in older children is an </a:t>
            </a:r>
            <a:r>
              <a:rPr lang="en-US" sz="2800" dirty="0">
                <a:solidFill>
                  <a:srgbClr val="FF0000"/>
                </a:solidFill>
                <a:highlight>
                  <a:srgbClr val="FFFF00"/>
                </a:highlight>
              </a:rPr>
              <a:t>isolated rectal polyp</a:t>
            </a:r>
            <a:r>
              <a:rPr lang="en-US" sz="2800" dirty="0"/>
              <a:t>. A rectal</a:t>
            </a:r>
          </a:p>
          <a:p>
            <a:r>
              <a:rPr lang="en-US" sz="2800" dirty="0"/>
              <a:t>polyp is often single in the rectum in 40% of cases.</a:t>
            </a:r>
          </a:p>
          <a:p>
            <a:r>
              <a:rPr lang="en-US" sz="2800" dirty="0"/>
              <a:t>They are easily picked up by per rectal examination</a:t>
            </a:r>
          </a:p>
          <a:p>
            <a:r>
              <a:rPr lang="en-US" sz="2800" dirty="0"/>
              <a:t>and are treated by excision. Some polyps may occur</a:t>
            </a:r>
          </a:p>
          <a:p>
            <a:r>
              <a:rPr lang="en-US" sz="2800" dirty="0"/>
              <a:t>at higher levels requiring colonoscopy or double</a:t>
            </a:r>
          </a:p>
          <a:p>
            <a:r>
              <a:rPr lang="en-US" sz="2800" dirty="0"/>
              <a:t>contrast </a:t>
            </a:r>
            <a:r>
              <a:rPr lang="en-US" sz="2800" dirty="0" err="1"/>
              <a:t>study.These</a:t>
            </a:r>
            <a:r>
              <a:rPr lang="en-US" sz="2800" dirty="0"/>
              <a:t> polyps may be two or three</a:t>
            </a:r>
          </a:p>
          <a:p>
            <a:r>
              <a:rPr lang="en-US" sz="2800" dirty="0"/>
              <a:t>in number. These polyps are inflammatory in origin</a:t>
            </a:r>
          </a:p>
          <a:p>
            <a:r>
              <a:rPr lang="en-US" sz="2800" dirty="0"/>
              <a:t>and are considered to be retention polyps. Since, these</a:t>
            </a:r>
          </a:p>
          <a:p>
            <a:r>
              <a:rPr lang="en-US" sz="2800" dirty="0"/>
              <a:t>polyps have normal colonic tissue arranged in</a:t>
            </a:r>
          </a:p>
          <a:p>
            <a:r>
              <a:rPr lang="en-US" sz="2800" dirty="0"/>
              <a:t>haphazard way they are also regarded as </a:t>
            </a:r>
            <a:r>
              <a:rPr lang="en-US" sz="2800" dirty="0" err="1"/>
              <a:t>hamartomatus</a:t>
            </a:r>
            <a:r>
              <a:rPr lang="en-US" sz="2800" dirty="0"/>
              <a:t> polyps. Polyps can easily be removed during</a:t>
            </a:r>
          </a:p>
          <a:p>
            <a:r>
              <a:rPr lang="en-US" sz="2800" dirty="0"/>
              <a:t>sigmoidoscopy or </a:t>
            </a:r>
            <a:r>
              <a:rPr lang="en-US" sz="2800" dirty="0" err="1"/>
              <a:t>colonscopy</a:t>
            </a:r>
            <a:r>
              <a:rPr lang="en-US" sz="2800" dirty="0"/>
              <a:t>. If the polyps are more</a:t>
            </a:r>
          </a:p>
          <a:p>
            <a:r>
              <a:rPr lang="en-US" sz="2800" dirty="0"/>
              <a:t>than five in number, periodic </a:t>
            </a:r>
            <a:r>
              <a:rPr lang="en-US" sz="2800" dirty="0" err="1"/>
              <a:t>colonoscopic</a:t>
            </a:r>
            <a:endParaRPr lang="en-US" sz="2800" dirty="0"/>
          </a:p>
          <a:p>
            <a:r>
              <a:rPr lang="en-US" sz="2800" dirty="0"/>
              <a:t>surveillance is mandatory</a:t>
            </a:r>
          </a:p>
        </p:txBody>
      </p:sp>
    </p:spTree>
    <p:extLst>
      <p:ext uri="{BB962C8B-B14F-4D97-AF65-F5344CB8AC3E}">
        <p14:creationId xmlns:p14="http://schemas.microsoft.com/office/powerpoint/2010/main" val="3565689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A02FCE9-F341-4C28-9F64-356F67FD9BEA}"/>
              </a:ext>
            </a:extLst>
          </p:cNvPr>
          <p:cNvPicPr>
            <a:picLocks noChangeAspect="1"/>
          </p:cNvPicPr>
          <p:nvPr/>
        </p:nvPicPr>
        <p:blipFill>
          <a:blip r:embed="rId2"/>
          <a:stretch>
            <a:fillRect/>
          </a:stretch>
        </p:blipFill>
        <p:spPr>
          <a:xfrm>
            <a:off x="2016595" y="1131994"/>
            <a:ext cx="8160686" cy="4590386"/>
          </a:xfrm>
          <a:prstGeom prst="rect">
            <a:avLst/>
          </a:prstGeom>
        </p:spPr>
      </p:pic>
    </p:spTree>
    <p:extLst>
      <p:ext uri="{BB962C8B-B14F-4D97-AF65-F5344CB8AC3E}">
        <p14:creationId xmlns:p14="http://schemas.microsoft.com/office/powerpoint/2010/main" val="357664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AC8E08-82FE-49D0-9FC4-C7064C18B92F}"/>
              </a:ext>
            </a:extLst>
          </p:cNvPr>
          <p:cNvSpPr/>
          <p:nvPr/>
        </p:nvSpPr>
        <p:spPr>
          <a:xfrm>
            <a:off x="206325" y="582360"/>
            <a:ext cx="10161563" cy="5909310"/>
          </a:xfrm>
          <a:prstGeom prst="rect">
            <a:avLst/>
          </a:prstGeom>
        </p:spPr>
        <p:txBody>
          <a:bodyPr wrap="square">
            <a:spAutoFit/>
          </a:bodyPr>
          <a:lstStyle/>
          <a:p>
            <a:r>
              <a:rPr lang="en-US" sz="2400" dirty="0">
                <a:solidFill>
                  <a:srgbClr val="FF0000"/>
                </a:solidFill>
                <a:highlight>
                  <a:srgbClr val="FFFF00"/>
                </a:highlight>
              </a:rPr>
              <a:t>Juvenile polyposis syndrome </a:t>
            </a:r>
            <a:r>
              <a:rPr lang="en-US" sz="2400" dirty="0"/>
              <a:t>is an uncommon condition and can occur in infancy or in older children. These patients present with features of rectal bleeding and protein loosing enteropathy. Morphologically these polyps resemble juvenile polyps but are multiple in number and can involve the entire GI tract.</a:t>
            </a:r>
          </a:p>
          <a:p>
            <a:r>
              <a:rPr lang="en-US" sz="2400" dirty="0"/>
              <a:t>Patients of </a:t>
            </a:r>
            <a:r>
              <a:rPr lang="en-US" sz="2400" dirty="0" err="1">
                <a:solidFill>
                  <a:srgbClr val="FF0000"/>
                </a:solidFill>
                <a:highlight>
                  <a:srgbClr val="FFFF00"/>
                </a:highlight>
              </a:rPr>
              <a:t>Peutz-Jeghers</a:t>
            </a:r>
            <a:r>
              <a:rPr lang="en-US" sz="2400" dirty="0">
                <a:solidFill>
                  <a:srgbClr val="FF0000"/>
                </a:solidFill>
                <a:highlight>
                  <a:srgbClr val="FFFF00"/>
                </a:highlight>
              </a:rPr>
              <a:t> syndrome </a:t>
            </a:r>
            <a:r>
              <a:rPr lang="en-US" sz="2400" dirty="0"/>
              <a:t>have </a:t>
            </a:r>
            <a:r>
              <a:rPr lang="en-US" sz="2400" dirty="0" err="1"/>
              <a:t>hamartomatous</a:t>
            </a:r>
            <a:r>
              <a:rPr lang="en-US" sz="2400" dirty="0"/>
              <a:t> (hamartoma of muscularis mucosae) polyps in the intestine along with pigmentations around buccal mucosa, conjunctiva and rectal mucosa. They are most commonly found in the small intestine. It has an autosomal dominant inheritance. Patients may present with colicky abdominal pain, features of intestinal obstruction or anemia. Patients with this syndrome may develop intestinal and extra-intestinal malignancies. </a:t>
            </a:r>
          </a:p>
          <a:p>
            <a:r>
              <a:rPr lang="en-US" sz="2400" dirty="0"/>
              <a:t>Rarely </a:t>
            </a:r>
            <a:r>
              <a:rPr lang="en-US" sz="2400" dirty="0">
                <a:solidFill>
                  <a:srgbClr val="FF0000"/>
                </a:solidFill>
                <a:highlight>
                  <a:srgbClr val="FFFF00"/>
                </a:highlight>
              </a:rPr>
              <a:t>a lymphoid polyp </a:t>
            </a:r>
            <a:r>
              <a:rPr lang="en-US" sz="2400" dirty="0"/>
              <a:t>in young children present with recurrent severe bleeding. They are usually diagnosed by colonoscopy and require surgery.</a:t>
            </a:r>
          </a:p>
          <a:p>
            <a:endParaRPr lang="en-US" dirty="0"/>
          </a:p>
        </p:txBody>
      </p:sp>
    </p:spTree>
    <p:extLst>
      <p:ext uri="{BB962C8B-B14F-4D97-AF65-F5344CB8AC3E}">
        <p14:creationId xmlns:p14="http://schemas.microsoft.com/office/powerpoint/2010/main" val="40005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1C798D-29EC-4F05-AF87-97B46F769D6C}"/>
              </a:ext>
            </a:extLst>
          </p:cNvPr>
          <p:cNvSpPr/>
          <p:nvPr/>
        </p:nvSpPr>
        <p:spPr>
          <a:xfrm>
            <a:off x="318868" y="139902"/>
            <a:ext cx="9458178" cy="5632311"/>
          </a:xfrm>
          <a:prstGeom prst="rect">
            <a:avLst/>
          </a:prstGeom>
        </p:spPr>
        <p:txBody>
          <a:bodyPr wrap="square">
            <a:spAutoFit/>
          </a:bodyPr>
          <a:lstStyle/>
          <a:p>
            <a:r>
              <a:rPr lang="en-US" sz="2400" dirty="0">
                <a:solidFill>
                  <a:srgbClr val="FF0000"/>
                </a:solidFill>
                <a:highlight>
                  <a:srgbClr val="FFFF00"/>
                </a:highlight>
              </a:rPr>
              <a:t>Familial adenomatous polyps </a:t>
            </a:r>
            <a:r>
              <a:rPr lang="en-US" sz="2400" dirty="0"/>
              <a:t>usually involve colon</a:t>
            </a:r>
          </a:p>
          <a:p>
            <a:r>
              <a:rPr lang="en-US" sz="2400" dirty="0"/>
              <a:t>and rectum of patients in their teens. It has autosomal</a:t>
            </a:r>
          </a:p>
          <a:p>
            <a:r>
              <a:rPr lang="en-US" sz="2400" dirty="0"/>
              <a:t>dominant transmission and the patients develop</a:t>
            </a:r>
          </a:p>
          <a:p>
            <a:r>
              <a:rPr lang="en-US" sz="2400" dirty="0"/>
              <a:t>cancer of colon at an early age. There is a deletion in</a:t>
            </a:r>
          </a:p>
          <a:p>
            <a:r>
              <a:rPr lang="en-US" sz="2400" dirty="0"/>
              <a:t>the long arm of chromosome.</a:t>
            </a:r>
          </a:p>
          <a:p>
            <a:r>
              <a:rPr lang="en-US" sz="2400" dirty="0"/>
              <a:t> The polyps can occur anywhere from stomach to anus. Patients present with diarrhea, bleeding per rectum and anemia.</a:t>
            </a:r>
          </a:p>
          <a:p>
            <a:r>
              <a:rPr lang="en-US" sz="2400" dirty="0"/>
              <a:t>Many patients are diagnosed during surveillance of</a:t>
            </a:r>
          </a:p>
          <a:p>
            <a:r>
              <a:rPr lang="en-US" sz="2400" dirty="0"/>
              <a:t>relatives of diagnosed patients. The investigations are</a:t>
            </a:r>
          </a:p>
          <a:p>
            <a:r>
              <a:rPr lang="en-US" sz="2400" dirty="0"/>
              <a:t>the same as for juvenile polyposis syndrome.</a:t>
            </a:r>
          </a:p>
          <a:p>
            <a:r>
              <a:rPr lang="en-US" sz="2400" dirty="0"/>
              <a:t>Total colectomy with rectal mucosectomy and</a:t>
            </a:r>
          </a:p>
          <a:p>
            <a:r>
              <a:rPr lang="en-US" sz="2400" dirty="0"/>
              <a:t>ileoanal pull though with or without a reservoir is</a:t>
            </a:r>
          </a:p>
          <a:p>
            <a:r>
              <a:rPr lang="en-US" sz="2400" dirty="0"/>
              <a:t>the preferred method of treatment in all symptomatic</a:t>
            </a:r>
          </a:p>
          <a:p>
            <a:r>
              <a:rPr lang="en-US" sz="2400" dirty="0"/>
              <a:t>patients. All these patients need regular endoscopic</a:t>
            </a:r>
          </a:p>
          <a:p>
            <a:r>
              <a:rPr lang="en-US" sz="2400" dirty="0"/>
              <a:t>follow-up.</a:t>
            </a:r>
          </a:p>
        </p:txBody>
      </p:sp>
    </p:spTree>
    <p:extLst>
      <p:ext uri="{BB962C8B-B14F-4D97-AF65-F5344CB8AC3E}">
        <p14:creationId xmlns:p14="http://schemas.microsoft.com/office/powerpoint/2010/main" val="2389486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8C2DAF8-7E5C-4E9A-841A-C3C98E509DC1}"/>
              </a:ext>
            </a:extLst>
          </p:cNvPr>
          <p:cNvPicPr>
            <a:picLocks noChangeAspect="1"/>
          </p:cNvPicPr>
          <p:nvPr/>
        </p:nvPicPr>
        <p:blipFill>
          <a:blip r:embed="rId2"/>
          <a:stretch>
            <a:fillRect/>
          </a:stretch>
        </p:blipFill>
        <p:spPr>
          <a:xfrm>
            <a:off x="2700338" y="1129573"/>
            <a:ext cx="4251093" cy="4590386"/>
          </a:xfrm>
          <a:prstGeom prst="rect">
            <a:avLst/>
          </a:prstGeom>
        </p:spPr>
      </p:pic>
    </p:spTree>
    <p:extLst>
      <p:ext uri="{BB962C8B-B14F-4D97-AF65-F5344CB8AC3E}">
        <p14:creationId xmlns:p14="http://schemas.microsoft.com/office/powerpoint/2010/main" val="21726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230667-9DB1-40B2-8465-17E04E615A21}"/>
              </a:ext>
            </a:extLst>
          </p:cNvPr>
          <p:cNvSpPr/>
          <p:nvPr/>
        </p:nvSpPr>
        <p:spPr>
          <a:xfrm>
            <a:off x="572085" y="622385"/>
            <a:ext cx="8811065" cy="2246769"/>
          </a:xfrm>
          <a:prstGeom prst="rect">
            <a:avLst/>
          </a:prstGeom>
        </p:spPr>
        <p:txBody>
          <a:bodyPr wrap="square">
            <a:spAutoFit/>
          </a:bodyPr>
          <a:lstStyle/>
          <a:p>
            <a:r>
              <a:rPr lang="en-US" sz="2800" dirty="0"/>
              <a:t>Some recent publications mention </a:t>
            </a:r>
            <a:r>
              <a:rPr lang="en-US" sz="2800" dirty="0">
                <a:solidFill>
                  <a:srgbClr val="FF0000"/>
                </a:solidFill>
                <a:highlight>
                  <a:srgbClr val="FFFF00"/>
                </a:highlight>
              </a:rPr>
              <a:t>hookworm</a:t>
            </a:r>
          </a:p>
          <a:p>
            <a:r>
              <a:rPr lang="en-US" sz="2800" dirty="0">
                <a:solidFill>
                  <a:srgbClr val="FF0000"/>
                </a:solidFill>
                <a:highlight>
                  <a:srgbClr val="FFFF00"/>
                </a:highlight>
              </a:rPr>
              <a:t>infestation </a:t>
            </a:r>
            <a:r>
              <a:rPr lang="en-US" sz="2800" dirty="0"/>
              <a:t>as a cause of massive gastrointestinal</a:t>
            </a:r>
          </a:p>
          <a:p>
            <a:r>
              <a:rPr lang="en-US" sz="2800" dirty="0" err="1"/>
              <a:t>bleeding.In</a:t>
            </a:r>
            <a:r>
              <a:rPr lang="en-US" sz="2800" dirty="0"/>
              <a:t> tropical countries amoebic colitis and</a:t>
            </a:r>
          </a:p>
          <a:p>
            <a:r>
              <a:rPr lang="en-US" sz="2800" dirty="0"/>
              <a:t>tuberculosis of large gut may present with recurrent</a:t>
            </a:r>
          </a:p>
          <a:p>
            <a:r>
              <a:rPr lang="en-US" sz="2800" dirty="0"/>
              <a:t>severe bleeding</a:t>
            </a:r>
          </a:p>
        </p:txBody>
      </p:sp>
    </p:spTree>
    <p:extLst>
      <p:ext uri="{BB962C8B-B14F-4D97-AF65-F5344CB8AC3E}">
        <p14:creationId xmlns:p14="http://schemas.microsoft.com/office/powerpoint/2010/main" val="50770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ABE39D-B6CC-44E3-9F58-50677D510D43}"/>
              </a:ext>
            </a:extLst>
          </p:cNvPr>
          <p:cNvSpPr>
            <a:spLocks noGrp="1"/>
          </p:cNvSpPr>
          <p:nvPr>
            <p:ph idx="4294967295"/>
          </p:nvPr>
        </p:nvSpPr>
        <p:spPr>
          <a:xfrm>
            <a:off x="576775" y="838224"/>
            <a:ext cx="8596313" cy="5492238"/>
          </a:xfrm>
        </p:spPr>
        <p:txBody>
          <a:bodyPr>
            <a:noAutofit/>
          </a:bodyPr>
          <a:lstStyle/>
          <a:p>
            <a:r>
              <a:rPr lang="en-US" sz="2400" dirty="0"/>
              <a:t> The patient may be vomiting  blood (site of bleeding is usually above the ligament of Treitz) or may be passing blood per anus (site of bleeding is below the duodenojejunal flexure). </a:t>
            </a:r>
          </a:p>
          <a:p>
            <a:r>
              <a:rPr lang="en-US" sz="2400" dirty="0"/>
              <a:t>In either situation the blood passed may be fresh or altered.</a:t>
            </a:r>
          </a:p>
          <a:p>
            <a:r>
              <a:rPr lang="en-US" sz="2400" dirty="0"/>
              <a:t> The bleeding may be severe enough to necessitate admission and treatment of hemorrhagic shock before initiating investigations toward a specific etiology and its subsequent treatment. </a:t>
            </a:r>
          </a:p>
          <a:p>
            <a:r>
              <a:rPr lang="en-US" sz="2400" dirty="0"/>
              <a:t>Fortunately in most children the bleeding ceases spontaneously</a:t>
            </a:r>
          </a:p>
        </p:txBody>
      </p:sp>
    </p:spTree>
    <p:extLst>
      <p:ext uri="{BB962C8B-B14F-4D97-AF65-F5344CB8AC3E}">
        <p14:creationId xmlns:p14="http://schemas.microsoft.com/office/powerpoint/2010/main" val="335413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3D80E2-CC07-482A-AD5D-4A8C9DE0CC60}"/>
              </a:ext>
            </a:extLst>
          </p:cNvPr>
          <p:cNvSpPr/>
          <p:nvPr/>
        </p:nvSpPr>
        <p:spPr>
          <a:xfrm>
            <a:off x="811235" y="254619"/>
            <a:ext cx="8543780" cy="5693866"/>
          </a:xfrm>
          <a:prstGeom prst="rect">
            <a:avLst/>
          </a:prstGeom>
        </p:spPr>
        <p:txBody>
          <a:bodyPr wrap="square">
            <a:spAutoFit/>
          </a:bodyPr>
          <a:lstStyle/>
          <a:p>
            <a:r>
              <a:rPr lang="en-US" dirty="0"/>
              <a:t> </a:t>
            </a:r>
            <a:r>
              <a:rPr lang="en-US" sz="3200" dirty="0"/>
              <a:t>Approach to a child with gastrointestinal bleeding</a:t>
            </a:r>
          </a:p>
          <a:p>
            <a:pPr marL="342900" indent="-342900">
              <a:buFont typeface="Wingdings" panose="05000000000000000000" pitchFamily="2" charset="2"/>
              <a:buChar char="Ø"/>
            </a:pPr>
            <a:r>
              <a:rPr lang="en-US" sz="2000" dirty="0"/>
              <a:t>Nasogastric tube</a:t>
            </a:r>
          </a:p>
          <a:p>
            <a:pPr marL="342900" indent="-342900">
              <a:buFont typeface="Wingdings" panose="05000000000000000000" pitchFamily="2" charset="2"/>
              <a:buChar char="Ø"/>
            </a:pPr>
            <a:r>
              <a:rPr lang="en-US" sz="2000" dirty="0"/>
              <a:t> Examination of abdomen for features of peritonitis or lump </a:t>
            </a:r>
          </a:p>
          <a:p>
            <a:pPr marL="342900" indent="-342900">
              <a:buFont typeface="Wingdings" panose="05000000000000000000" pitchFamily="2" charset="2"/>
              <a:buChar char="Ø"/>
            </a:pPr>
            <a:r>
              <a:rPr lang="en-US" sz="2000" dirty="0"/>
              <a:t>anorectal examination</a:t>
            </a:r>
          </a:p>
          <a:p>
            <a:pPr marL="342900" indent="-342900">
              <a:buFont typeface="Wingdings" panose="05000000000000000000" pitchFamily="2" charset="2"/>
              <a:buChar char="Ø"/>
            </a:pPr>
            <a:r>
              <a:rPr lang="en-US" sz="2000" dirty="0"/>
              <a:t>Platelet count, bleeding time, coagulation profile (P time,</a:t>
            </a:r>
          </a:p>
          <a:p>
            <a:r>
              <a:rPr lang="en-US" sz="2000" dirty="0" err="1"/>
              <a:t>aPT</a:t>
            </a:r>
            <a:r>
              <a:rPr lang="en-US" sz="2000" dirty="0"/>
              <a:t> time), (Ap. test to detect maternal blood in gut of</a:t>
            </a:r>
          </a:p>
          <a:p>
            <a:r>
              <a:rPr lang="en-US" sz="2000" dirty="0"/>
              <a:t>newborn)</a:t>
            </a:r>
          </a:p>
          <a:p>
            <a:pPr marL="342900" indent="-342900">
              <a:buFont typeface="Wingdings" panose="05000000000000000000" pitchFamily="2" charset="2"/>
              <a:buChar char="Ø"/>
            </a:pPr>
            <a:r>
              <a:rPr lang="en-US" sz="2000" dirty="0"/>
              <a:t>Plain abdominal roentgenogram</a:t>
            </a:r>
          </a:p>
          <a:p>
            <a:pPr marL="342900" indent="-342900">
              <a:buFont typeface="Wingdings" panose="05000000000000000000" pitchFamily="2" charset="2"/>
              <a:buChar char="Ø"/>
            </a:pPr>
            <a:r>
              <a:rPr lang="en-US" sz="2000" dirty="0"/>
              <a:t>Upper GI contrast study (barium or soluble contrast),</a:t>
            </a:r>
          </a:p>
          <a:p>
            <a:pPr marL="342900" indent="-342900">
              <a:buFont typeface="Wingdings" panose="05000000000000000000" pitchFamily="2" charset="2"/>
              <a:buChar char="Ø"/>
            </a:pPr>
            <a:r>
              <a:rPr lang="en-US" sz="2000" dirty="0"/>
              <a:t> Upper GI endoscopy</a:t>
            </a:r>
          </a:p>
          <a:p>
            <a:pPr marL="342900" indent="-342900">
              <a:buFont typeface="Wingdings" panose="05000000000000000000" pitchFamily="2" charset="2"/>
              <a:buChar char="Ø"/>
            </a:pPr>
            <a:r>
              <a:rPr lang="en-US" sz="2000" dirty="0"/>
              <a:t> Tc 99m isotope tagged RBC Scan.</a:t>
            </a:r>
          </a:p>
          <a:p>
            <a:pPr marL="342900" indent="-342900">
              <a:buFont typeface="Wingdings" panose="05000000000000000000" pitchFamily="2" charset="2"/>
              <a:buChar char="Ø"/>
            </a:pPr>
            <a:r>
              <a:rPr lang="en-US" sz="2000" dirty="0"/>
              <a:t> Lower GI contrast study (barium or soluble contrast),</a:t>
            </a:r>
          </a:p>
          <a:p>
            <a:pPr marL="342900" indent="-342900">
              <a:buFont typeface="Wingdings" panose="05000000000000000000" pitchFamily="2" charset="2"/>
              <a:buChar char="Ø"/>
            </a:pPr>
            <a:r>
              <a:rPr lang="en-US" sz="2000" dirty="0"/>
              <a:t> Lower GI endoscopy.</a:t>
            </a:r>
          </a:p>
          <a:p>
            <a:pPr marL="342900" indent="-342900">
              <a:buFont typeface="Wingdings" panose="05000000000000000000" pitchFamily="2" charset="2"/>
              <a:buChar char="Ø"/>
            </a:pPr>
            <a:r>
              <a:rPr lang="en-US" sz="2000" dirty="0"/>
              <a:t> Selective angiography</a:t>
            </a:r>
          </a:p>
          <a:p>
            <a:pPr marL="342900" indent="-342900">
              <a:buFont typeface="Wingdings" panose="05000000000000000000" pitchFamily="2" charset="2"/>
              <a:buChar char="Ø"/>
            </a:pPr>
            <a:r>
              <a:rPr lang="en-US" sz="2000" dirty="0"/>
              <a:t> Laparoscopy/Laparotomy</a:t>
            </a:r>
          </a:p>
          <a:p>
            <a:pPr marL="342900" indent="-342900">
              <a:buFont typeface="Wingdings" panose="05000000000000000000" pitchFamily="2" charset="2"/>
              <a:buChar char="Ø"/>
            </a:pPr>
            <a:r>
              <a:rPr lang="en-US" sz="2000" dirty="0"/>
              <a:t> Per operative endoscopy</a:t>
            </a:r>
          </a:p>
        </p:txBody>
      </p:sp>
    </p:spTree>
    <p:extLst>
      <p:ext uri="{BB962C8B-B14F-4D97-AF65-F5344CB8AC3E}">
        <p14:creationId xmlns:p14="http://schemas.microsoft.com/office/powerpoint/2010/main" val="381141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09FF5E-A18D-4862-8DA2-B67A211CA21E}"/>
              </a:ext>
            </a:extLst>
          </p:cNvPr>
          <p:cNvSpPr/>
          <p:nvPr/>
        </p:nvSpPr>
        <p:spPr>
          <a:xfrm>
            <a:off x="1116106" y="420377"/>
            <a:ext cx="8417859" cy="4893647"/>
          </a:xfrm>
          <a:prstGeom prst="rect">
            <a:avLst/>
          </a:prstGeom>
        </p:spPr>
        <p:txBody>
          <a:bodyPr wrap="square">
            <a:spAutoFit/>
          </a:bodyPr>
          <a:lstStyle/>
          <a:p>
            <a:r>
              <a:rPr lang="en-US" sz="2400" dirty="0">
                <a:highlight>
                  <a:srgbClr val="FFFF00"/>
                </a:highlight>
              </a:rPr>
              <a:t> </a:t>
            </a:r>
            <a:r>
              <a:rPr lang="en-US" sz="2400" b="1" u="sng" dirty="0">
                <a:highlight>
                  <a:srgbClr val="FFFF00"/>
                </a:highlight>
              </a:rPr>
              <a:t>Etiology of GI bleeding in the pediatric population</a:t>
            </a:r>
          </a:p>
          <a:p>
            <a:r>
              <a:rPr lang="en-US" sz="2400" dirty="0">
                <a:solidFill>
                  <a:srgbClr val="FF0000"/>
                </a:solidFill>
              </a:rPr>
              <a:t>Neonates</a:t>
            </a:r>
          </a:p>
          <a:p>
            <a:r>
              <a:rPr lang="en-US" sz="2400" dirty="0"/>
              <a:t>A. </a:t>
            </a:r>
            <a:r>
              <a:rPr lang="en-US" sz="2400" dirty="0">
                <a:solidFill>
                  <a:srgbClr val="0070C0"/>
                </a:solidFill>
              </a:rPr>
              <a:t>Upper GI</a:t>
            </a:r>
          </a:p>
          <a:p>
            <a:r>
              <a:rPr lang="en-US" sz="2400" dirty="0"/>
              <a:t>• Erosive gastritis</a:t>
            </a:r>
          </a:p>
          <a:p>
            <a:r>
              <a:rPr lang="en-US" sz="2400" dirty="0"/>
              <a:t>• Hemorrhagic disorders</a:t>
            </a:r>
          </a:p>
          <a:p>
            <a:r>
              <a:rPr lang="en-US" sz="2400" dirty="0"/>
              <a:t>• Swallowed maternal blood</a:t>
            </a:r>
          </a:p>
          <a:p>
            <a:r>
              <a:rPr lang="en-US" sz="2400" dirty="0"/>
              <a:t>• Trauma during nasogastric tube insertion</a:t>
            </a:r>
          </a:p>
          <a:p>
            <a:r>
              <a:rPr lang="en-US" sz="2400" dirty="0"/>
              <a:t>B. </a:t>
            </a:r>
            <a:r>
              <a:rPr lang="en-US" sz="2400" dirty="0">
                <a:solidFill>
                  <a:srgbClr val="0070C0"/>
                </a:solidFill>
              </a:rPr>
              <a:t>Lower GI</a:t>
            </a:r>
          </a:p>
          <a:p>
            <a:r>
              <a:rPr lang="en-US" sz="2400" dirty="0"/>
              <a:t>• </a:t>
            </a:r>
            <a:r>
              <a:rPr lang="en-US" sz="2400" dirty="0" err="1"/>
              <a:t>Necrotising</a:t>
            </a:r>
            <a:r>
              <a:rPr lang="en-US" sz="2400" dirty="0"/>
              <a:t> enterocolitis (NEC)</a:t>
            </a:r>
          </a:p>
          <a:p>
            <a:r>
              <a:rPr lang="en-US" sz="2400" dirty="0"/>
              <a:t>• Anal Fissure</a:t>
            </a:r>
          </a:p>
          <a:p>
            <a:r>
              <a:rPr lang="en-US" sz="2400" dirty="0"/>
              <a:t>• Malrotation with volvulus</a:t>
            </a:r>
          </a:p>
          <a:p>
            <a:r>
              <a:rPr lang="en-US" sz="2400" dirty="0"/>
              <a:t>• Infective diarrhea</a:t>
            </a:r>
          </a:p>
          <a:p>
            <a:r>
              <a:rPr lang="en-US" sz="2400" dirty="0"/>
              <a:t>• Following P/R examination</a:t>
            </a:r>
          </a:p>
        </p:txBody>
      </p:sp>
    </p:spTree>
    <p:extLst>
      <p:ext uri="{BB962C8B-B14F-4D97-AF65-F5344CB8AC3E}">
        <p14:creationId xmlns:p14="http://schemas.microsoft.com/office/powerpoint/2010/main" val="112317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A0CC55-B73F-4D5A-A0C7-064BF8D0BF81}"/>
              </a:ext>
            </a:extLst>
          </p:cNvPr>
          <p:cNvSpPr/>
          <p:nvPr/>
        </p:nvSpPr>
        <p:spPr>
          <a:xfrm>
            <a:off x="478301" y="390770"/>
            <a:ext cx="10077640" cy="6278642"/>
          </a:xfrm>
          <a:prstGeom prst="rect">
            <a:avLst/>
          </a:prstGeom>
        </p:spPr>
        <p:txBody>
          <a:bodyPr wrap="square">
            <a:spAutoFit/>
          </a:bodyPr>
          <a:lstStyle/>
          <a:p>
            <a:pPr marL="342900" indent="-342900">
              <a:buFont typeface="Wingdings" panose="05000000000000000000" pitchFamily="2" charset="2"/>
              <a:buChar char="Ø"/>
            </a:pPr>
            <a:r>
              <a:rPr lang="en-US" sz="2400" dirty="0"/>
              <a:t>A newborn with GI bleeding having history of</a:t>
            </a:r>
          </a:p>
          <a:p>
            <a:r>
              <a:rPr lang="en-US" sz="2400" dirty="0"/>
              <a:t>     perinatal stress may be suffering from </a:t>
            </a:r>
            <a:r>
              <a:rPr lang="en-US" sz="2400" dirty="0">
                <a:solidFill>
                  <a:srgbClr val="FF0000"/>
                </a:solidFill>
                <a:highlight>
                  <a:srgbClr val="FFFF00"/>
                </a:highlight>
              </a:rPr>
              <a:t>erosive gastritis</a:t>
            </a:r>
            <a:r>
              <a:rPr lang="en-US" sz="2400" dirty="0"/>
              <a:t>.</a:t>
            </a:r>
          </a:p>
          <a:p>
            <a:pPr marL="342900" indent="-342900">
              <a:buFont typeface="Wingdings" panose="05000000000000000000" pitchFamily="2" charset="2"/>
              <a:buChar char="Ø"/>
            </a:pPr>
            <a:r>
              <a:rPr lang="en-US" sz="2400" dirty="0"/>
              <a:t>A newborn being treated for septicemia may develop</a:t>
            </a:r>
          </a:p>
          <a:p>
            <a:r>
              <a:rPr lang="en-US" sz="2400" dirty="0"/>
              <a:t>     GI bleeding as a consequence of </a:t>
            </a:r>
            <a:r>
              <a:rPr lang="en-US" sz="2400" dirty="0">
                <a:solidFill>
                  <a:srgbClr val="FF0000"/>
                </a:solidFill>
                <a:highlight>
                  <a:srgbClr val="FFFF00"/>
                </a:highlight>
              </a:rPr>
              <a:t>consumptive coagulopathy</a:t>
            </a:r>
            <a:r>
              <a:rPr lang="en-US" sz="2400" dirty="0">
                <a:highlight>
                  <a:srgbClr val="FFFF00"/>
                </a:highlight>
              </a:rPr>
              <a:t> </a:t>
            </a:r>
            <a:r>
              <a:rPr lang="en-US" sz="2400" dirty="0"/>
              <a:t>(or DIC).</a:t>
            </a:r>
          </a:p>
          <a:p>
            <a:pPr marL="342900" indent="-342900">
              <a:buFont typeface="Wingdings" panose="05000000000000000000" pitchFamily="2" charset="2"/>
              <a:buChar char="Ø"/>
            </a:pPr>
            <a:r>
              <a:rPr lang="en-US" sz="2400" dirty="0"/>
              <a:t> Bleeding from the GI tract along with bleeding from sites in an otherwise normal newborn may be due to </a:t>
            </a:r>
            <a:r>
              <a:rPr lang="en-US" sz="2400" dirty="0">
                <a:solidFill>
                  <a:srgbClr val="FF0000"/>
                </a:solidFill>
                <a:highlight>
                  <a:srgbClr val="FFFF00"/>
                </a:highlight>
              </a:rPr>
              <a:t>hemorrhagic disease of the</a:t>
            </a:r>
          </a:p>
          <a:p>
            <a:r>
              <a:rPr lang="en-US" sz="2400" dirty="0">
                <a:solidFill>
                  <a:srgbClr val="FF0000"/>
                </a:solidFill>
                <a:highlight>
                  <a:srgbClr val="FFFF00"/>
                </a:highlight>
              </a:rPr>
              <a:t>    Newborn.</a:t>
            </a:r>
          </a:p>
          <a:p>
            <a:endParaRPr lang="en-US" sz="2400" dirty="0">
              <a:solidFill>
                <a:srgbClr val="FF0000"/>
              </a:solidFill>
              <a:highlight>
                <a:srgbClr val="FFFF00"/>
              </a:highlight>
            </a:endParaRPr>
          </a:p>
          <a:p>
            <a:pPr marL="342900" indent="-342900">
              <a:buFont typeface="Wingdings" panose="05000000000000000000" pitchFamily="2" charset="2"/>
              <a:buChar char="Ø"/>
            </a:pPr>
            <a:r>
              <a:rPr lang="en-US" sz="2400" dirty="0">
                <a:solidFill>
                  <a:srgbClr val="FF0000"/>
                </a:solidFill>
                <a:highlight>
                  <a:srgbClr val="FFFF00"/>
                </a:highlight>
              </a:rPr>
              <a:t>Maternal intake of drugs </a:t>
            </a:r>
            <a:r>
              <a:rPr lang="en-US" sz="2400" dirty="0"/>
              <a:t>like </a:t>
            </a:r>
            <a:r>
              <a:rPr lang="en-US" sz="2400" dirty="0" err="1"/>
              <a:t>sulphonamides</a:t>
            </a:r>
            <a:r>
              <a:rPr lang="en-US" sz="2400" dirty="0"/>
              <a:t> may interfere with</a:t>
            </a:r>
          </a:p>
          <a:p>
            <a:r>
              <a:rPr lang="en-US" sz="2400" dirty="0"/>
              <a:t>    vitamin K absorption in newborn or cause</a:t>
            </a:r>
          </a:p>
          <a:p>
            <a:r>
              <a:rPr lang="en-US" sz="2400" dirty="0"/>
              <a:t>    derangement of </a:t>
            </a:r>
            <a:r>
              <a:rPr lang="en-US" sz="2400" dirty="0" err="1"/>
              <a:t>livere</a:t>
            </a:r>
            <a:r>
              <a:rPr lang="en-US" sz="2400" dirty="0"/>
              <a:t> function and lead to bleeding</a:t>
            </a:r>
          </a:p>
          <a:p>
            <a:r>
              <a:rPr lang="en-US" sz="2400" dirty="0"/>
              <a:t>     in newborn .</a:t>
            </a:r>
          </a:p>
          <a:p>
            <a:pPr marL="342900" indent="-342900">
              <a:buFont typeface="Wingdings" panose="05000000000000000000" pitchFamily="2" charset="2"/>
              <a:buChar char="Ø"/>
            </a:pPr>
            <a:r>
              <a:rPr lang="en-US" sz="2400" dirty="0"/>
              <a:t>Ap. Test is performed to detect </a:t>
            </a:r>
            <a:r>
              <a:rPr lang="en-US" sz="2400" dirty="0">
                <a:solidFill>
                  <a:srgbClr val="FF0000"/>
                </a:solidFill>
                <a:highlight>
                  <a:srgbClr val="FFFF00"/>
                </a:highlight>
              </a:rPr>
              <a:t>maternal blood in the newborn’s vomitus.</a:t>
            </a:r>
            <a:r>
              <a:rPr lang="en-US" sz="2400" dirty="0"/>
              <a:t> A change in the color of a sample of vomitus</a:t>
            </a:r>
          </a:p>
          <a:p>
            <a:r>
              <a:rPr lang="en-US" sz="2400" dirty="0"/>
              <a:t>   following treatment with sodium hydroxide, confirms</a:t>
            </a:r>
          </a:p>
          <a:p>
            <a:r>
              <a:rPr lang="en-US" sz="2400" dirty="0"/>
              <a:t>   the presence of maternal blood.</a:t>
            </a:r>
          </a:p>
          <a:p>
            <a:endParaRPr lang="en-US" dirty="0"/>
          </a:p>
        </p:txBody>
      </p:sp>
    </p:spTree>
    <p:extLst>
      <p:ext uri="{BB962C8B-B14F-4D97-AF65-F5344CB8AC3E}">
        <p14:creationId xmlns:p14="http://schemas.microsoft.com/office/powerpoint/2010/main" val="164074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4E182-0754-48FA-AF9C-223FEBF68108}"/>
              </a:ext>
            </a:extLst>
          </p:cNvPr>
          <p:cNvSpPr/>
          <p:nvPr/>
        </p:nvSpPr>
        <p:spPr>
          <a:xfrm>
            <a:off x="318867" y="151619"/>
            <a:ext cx="9233096" cy="5693866"/>
          </a:xfrm>
          <a:prstGeom prst="rect">
            <a:avLst/>
          </a:prstGeom>
        </p:spPr>
        <p:txBody>
          <a:bodyPr wrap="square">
            <a:spAutoFit/>
          </a:bodyPr>
          <a:lstStyle/>
          <a:p>
            <a:pPr marL="457200" indent="-457200">
              <a:buFont typeface="Wingdings" panose="05000000000000000000" pitchFamily="2" charset="2"/>
              <a:buChar char="Ø"/>
            </a:pPr>
            <a:r>
              <a:rPr lang="en-US" sz="2800" dirty="0"/>
              <a:t>An upper GI bleed of more than 20 ml of blood is</a:t>
            </a:r>
          </a:p>
          <a:p>
            <a:r>
              <a:rPr lang="en-US" sz="2800" dirty="0"/>
              <a:t>sufficient for the appearance of altered blood in stool</a:t>
            </a:r>
          </a:p>
          <a:p>
            <a:pPr marL="457200" indent="-457200">
              <a:buFont typeface="Wingdings" panose="05000000000000000000" pitchFamily="2" charset="2"/>
              <a:buChar char="Ø"/>
            </a:pPr>
            <a:r>
              <a:rPr lang="en-US" sz="2800" dirty="0"/>
              <a:t>A patient with </a:t>
            </a:r>
            <a:r>
              <a:rPr lang="en-US" sz="2800" dirty="0">
                <a:solidFill>
                  <a:srgbClr val="FF0000"/>
                </a:solidFill>
                <a:highlight>
                  <a:srgbClr val="FFFF00"/>
                </a:highlight>
              </a:rPr>
              <a:t>malrotation of gut with volvulus </a:t>
            </a:r>
            <a:r>
              <a:rPr lang="en-US" sz="2800" dirty="0"/>
              <a:t>will have bilious vomiting with altered blood per anus.</a:t>
            </a:r>
          </a:p>
          <a:p>
            <a:pPr marL="457200" indent="-457200">
              <a:buFont typeface="Wingdings" panose="05000000000000000000" pitchFamily="2" charset="2"/>
              <a:buChar char="Ø"/>
            </a:pPr>
            <a:r>
              <a:rPr lang="en-US" sz="2800" dirty="0"/>
              <a:t> Contrary to popular belief </a:t>
            </a:r>
            <a:r>
              <a:rPr lang="en-US" sz="2800" dirty="0">
                <a:solidFill>
                  <a:srgbClr val="FF0000"/>
                </a:solidFill>
                <a:highlight>
                  <a:srgbClr val="FFFF00"/>
                </a:highlight>
              </a:rPr>
              <a:t>anal fissures </a:t>
            </a:r>
            <a:r>
              <a:rPr lang="en-US" sz="2800" dirty="0"/>
              <a:t>can result following either loose motion or constipation. Stools are streaked with blood.</a:t>
            </a:r>
          </a:p>
          <a:p>
            <a:pPr marL="457200" indent="-457200">
              <a:buFont typeface="Wingdings" panose="05000000000000000000" pitchFamily="2" charset="2"/>
              <a:buChar char="Ø"/>
            </a:pPr>
            <a:r>
              <a:rPr lang="en-US" sz="2800" dirty="0"/>
              <a:t>In </a:t>
            </a:r>
            <a:r>
              <a:rPr lang="en-US" sz="2800" dirty="0">
                <a:solidFill>
                  <a:srgbClr val="FF0000"/>
                </a:solidFill>
                <a:highlight>
                  <a:srgbClr val="FFFF00"/>
                </a:highlight>
              </a:rPr>
              <a:t>NEC</a:t>
            </a:r>
            <a:r>
              <a:rPr lang="en-US" sz="2800" dirty="0"/>
              <a:t> the </a:t>
            </a:r>
            <a:r>
              <a:rPr lang="en-US" sz="2800" dirty="0" err="1"/>
              <a:t>sool</a:t>
            </a:r>
            <a:r>
              <a:rPr lang="en-US" sz="2800" dirty="0"/>
              <a:t> is mixed with blood, which may</a:t>
            </a:r>
          </a:p>
          <a:p>
            <a:r>
              <a:rPr lang="en-US" sz="2800" dirty="0"/>
              <a:t>    be altered or bright red. Investigations include full          septic screening and straight radiogram </a:t>
            </a:r>
            <a:r>
              <a:rPr lang="en-US" sz="2800" dirty="0" err="1"/>
              <a:t>fo</a:t>
            </a:r>
            <a:r>
              <a:rPr lang="en-US" sz="2800" dirty="0"/>
              <a:t> the abdomen to detect the presence of gas in the bowel wall</a:t>
            </a:r>
          </a:p>
          <a:p>
            <a:r>
              <a:rPr lang="en-US" sz="2800" dirty="0"/>
              <a:t>(pneumatosis intestinalis), gas in the </a:t>
            </a:r>
            <a:r>
              <a:rPr lang="en-US" sz="2800" dirty="0" err="1"/>
              <a:t>protal</a:t>
            </a:r>
            <a:r>
              <a:rPr lang="en-US" sz="2800" dirty="0"/>
              <a:t> vein or</a:t>
            </a:r>
          </a:p>
          <a:p>
            <a:r>
              <a:rPr lang="en-US" sz="2800" dirty="0" err="1"/>
              <a:t>pneumoperitonium</a:t>
            </a:r>
            <a:r>
              <a:rPr lang="en-US" sz="2800" dirty="0"/>
              <a:t> appear</a:t>
            </a:r>
          </a:p>
        </p:txBody>
      </p:sp>
    </p:spTree>
    <p:extLst>
      <p:ext uri="{BB962C8B-B14F-4D97-AF65-F5344CB8AC3E}">
        <p14:creationId xmlns:p14="http://schemas.microsoft.com/office/powerpoint/2010/main" val="176652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73C48F-D919-4FBE-AE21-BC80D542EEBA}"/>
              </a:ext>
            </a:extLst>
          </p:cNvPr>
          <p:cNvPicPr>
            <a:picLocks noChangeAspect="1"/>
          </p:cNvPicPr>
          <p:nvPr/>
        </p:nvPicPr>
        <p:blipFill>
          <a:blip r:embed="rId2"/>
          <a:stretch>
            <a:fillRect/>
          </a:stretch>
        </p:blipFill>
        <p:spPr>
          <a:xfrm>
            <a:off x="2204611" y="0"/>
            <a:ext cx="7782777" cy="6858000"/>
          </a:xfrm>
          <a:prstGeom prst="rect">
            <a:avLst/>
          </a:prstGeom>
        </p:spPr>
      </p:pic>
    </p:spTree>
    <p:extLst>
      <p:ext uri="{BB962C8B-B14F-4D97-AF65-F5344CB8AC3E}">
        <p14:creationId xmlns:p14="http://schemas.microsoft.com/office/powerpoint/2010/main" val="77157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BE10EC-0E0E-42F8-9117-7B1ABC1E02BE}"/>
              </a:ext>
            </a:extLst>
          </p:cNvPr>
          <p:cNvSpPr/>
          <p:nvPr/>
        </p:nvSpPr>
        <p:spPr>
          <a:xfrm>
            <a:off x="2214282" y="537499"/>
            <a:ext cx="6096000" cy="5693866"/>
          </a:xfrm>
          <a:prstGeom prst="rect">
            <a:avLst/>
          </a:prstGeom>
        </p:spPr>
        <p:txBody>
          <a:bodyPr>
            <a:spAutoFit/>
          </a:bodyPr>
          <a:lstStyle/>
          <a:p>
            <a:r>
              <a:rPr lang="en-US" sz="2800" dirty="0">
                <a:solidFill>
                  <a:srgbClr val="FF0000"/>
                </a:solidFill>
              </a:rPr>
              <a:t> Infants</a:t>
            </a:r>
          </a:p>
          <a:p>
            <a:r>
              <a:rPr lang="en-US" sz="2800" dirty="0"/>
              <a:t>A. </a:t>
            </a:r>
            <a:r>
              <a:rPr lang="en-US" sz="2800" dirty="0">
                <a:solidFill>
                  <a:srgbClr val="0070C0"/>
                </a:solidFill>
              </a:rPr>
              <a:t>Upper GI</a:t>
            </a:r>
          </a:p>
          <a:p>
            <a:r>
              <a:rPr lang="en-US" sz="2800" dirty="0"/>
              <a:t>• Esophagitis</a:t>
            </a:r>
          </a:p>
          <a:p>
            <a:r>
              <a:rPr lang="en-US" sz="2800" dirty="0"/>
              <a:t>• Gastritis</a:t>
            </a:r>
          </a:p>
          <a:p>
            <a:r>
              <a:rPr lang="en-US" sz="2800" dirty="0"/>
              <a:t>• Infantile Hypertrophic Pyloric Stenosis (IHPS)</a:t>
            </a:r>
          </a:p>
          <a:p>
            <a:r>
              <a:rPr lang="en-US" sz="2800" dirty="0"/>
              <a:t>B. </a:t>
            </a:r>
            <a:r>
              <a:rPr lang="en-US" sz="2800" dirty="0">
                <a:solidFill>
                  <a:srgbClr val="0070C0"/>
                </a:solidFill>
              </a:rPr>
              <a:t>Lower GI</a:t>
            </a:r>
          </a:p>
          <a:p>
            <a:r>
              <a:rPr lang="en-US" sz="2800" dirty="0"/>
              <a:t>• Anal fissure</a:t>
            </a:r>
          </a:p>
          <a:p>
            <a:r>
              <a:rPr lang="en-US" sz="2800" dirty="0"/>
              <a:t>• Intussusception</a:t>
            </a:r>
          </a:p>
          <a:p>
            <a:r>
              <a:rPr lang="en-US" sz="2800" dirty="0"/>
              <a:t>• Gangrene of bowel</a:t>
            </a:r>
          </a:p>
          <a:p>
            <a:r>
              <a:rPr lang="en-US" sz="2800" dirty="0"/>
              <a:t>• Infective diarrhea</a:t>
            </a:r>
          </a:p>
          <a:p>
            <a:r>
              <a:rPr lang="en-US" sz="2800" dirty="0"/>
              <a:t>• Intestinal duplication</a:t>
            </a:r>
          </a:p>
          <a:p>
            <a:r>
              <a:rPr lang="en-US" sz="2800" dirty="0"/>
              <a:t>• Intestinal polyps (rarely)</a:t>
            </a:r>
          </a:p>
        </p:txBody>
      </p:sp>
    </p:spTree>
    <p:extLst>
      <p:ext uri="{BB962C8B-B14F-4D97-AF65-F5344CB8AC3E}">
        <p14:creationId xmlns:p14="http://schemas.microsoft.com/office/powerpoint/2010/main" val="167579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00DA72-E559-4487-8703-DFFAF7254AD6}"/>
              </a:ext>
            </a:extLst>
          </p:cNvPr>
          <p:cNvSpPr/>
          <p:nvPr/>
        </p:nvSpPr>
        <p:spPr>
          <a:xfrm>
            <a:off x="290733" y="130016"/>
            <a:ext cx="9767667" cy="7109639"/>
          </a:xfrm>
          <a:prstGeom prst="rect">
            <a:avLst/>
          </a:prstGeom>
        </p:spPr>
        <p:txBody>
          <a:bodyPr wrap="square">
            <a:spAutoFit/>
          </a:bodyPr>
          <a:lstStyle/>
          <a:p>
            <a:pPr marL="342900" indent="-342900">
              <a:buFont typeface="Wingdings" panose="05000000000000000000" pitchFamily="2" charset="2"/>
              <a:buChar char="Ø"/>
            </a:pPr>
            <a:r>
              <a:rPr lang="en-US" sz="2400" dirty="0"/>
              <a:t>Infants with </a:t>
            </a:r>
            <a:r>
              <a:rPr lang="en-US" sz="2400" dirty="0">
                <a:solidFill>
                  <a:srgbClr val="FF0000"/>
                </a:solidFill>
                <a:highlight>
                  <a:srgbClr val="FFFF00"/>
                </a:highlight>
              </a:rPr>
              <a:t>IHPS </a:t>
            </a:r>
            <a:r>
              <a:rPr lang="en-US" sz="2400" dirty="0"/>
              <a:t>rarely present with blood tinged </a:t>
            </a:r>
            <a:r>
              <a:rPr lang="en-US" sz="2400" dirty="0" err="1"/>
              <a:t>vomiting.They</a:t>
            </a:r>
            <a:r>
              <a:rPr lang="en-US" sz="2400" dirty="0"/>
              <a:t> usually present with nonbilious vomiting, show visible gastric peristalsis and may have a palpable pyloric tumor. </a:t>
            </a:r>
          </a:p>
          <a:p>
            <a:pPr marL="342900" indent="-342900">
              <a:buFont typeface="Wingdings" panose="05000000000000000000" pitchFamily="2" charset="2"/>
              <a:buChar char="Ø"/>
            </a:pPr>
            <a:r>
              <a:rPr lang="en-US" sz="2400" dirty="0"/>
              <a:t>Another cause of nonbilious vomiting mixed with streaks of blood is </a:t>
            </a:r>
            <a:r>
              <a:rPr lang="en-US" sz="2400" dirty="0">
                <a:solidFill>
                  <a:srgbClr val="FF0000"/>
                </a:solidFill>
                <a:highlight>
                  <a:srgbClr val="FFFF00"/>
                </a:highlight>
              </a:rPr>
              <a:t>Reflux esophagitis</a:t>
            </a:r>
            <a:r>
              <a:rPr lang="en-US" sz="2400" dirty="0"/>
              <a:t>. Upper GI contrast study, esophageal pH monitoring, esophageal manometry, technetium milk scanning and perhaps endoscopy help in reaching a diagnosis. Treatment consists of antacids, thickening of feeds, maintenance of upright posture, small frequent feeds and prokinetic agents. Rarely </a:t>
            </a:r>
            <a:r>
              <a:rPr lang="en-US" sz="2400" dirty="0" err="1"/>
              <a:t>antireflux</a:t>
            </a:r>
            <a:r>
              <a:rPr lang="en-US" sz="2400" dirty="0"/>
              <a:t> surgery is necessary.</a:t>
            </a:r>
          </a:p>
          <a:p>
            <a:pPr marL="342900" indent="-342900">
              <a:buFont typeface="Wingdings" panose="05000000000000000000" pitchFamily="2" charset="2"/>
              <a:buChar char="Ø"/>
            </a:pPr>
            <a:r>
              <a:rPr lang="en-US" sz="2400" dirty="0"/>
              <a:t>An important cause of lower GI bleeding between 2 months and 2 years is </a:t>
            </a:r>
            <a:r>
              <a:rPr lang="en-US" sz="2400" dirty="0">
                <a:solidFill>
                  <a:srgbClr val="FF0000"/>
                </a:solidFill>
                <a:highlight>
                  <a:srgbClr val="FFFF00"/>
                </a:highlight>
              </a:rPr>
              <a:t>intussusception</a:t>
            </a:r>
            <a:r>
              <a:rPr lang="en-US" sz="2400" dirty="0"/>
              <a:t>. Prior to bleeding which is classically described as “red current jelly”, the child has episodic abdominal pain. A sausage shaped lump in the abdomen is easily palpable. Ultrasonography examination is of great help in the diagnosis of a lump in the restless child. </a:t>
            </a:r>
          </a:p>
          <a:p>
            <a:pPr marL="342900" indent="-342900">
              <a:buFont typeface="Wingdings" panose="05000000000000000000" pitchFamily="2" charset="2"/>
              <a:buChar char="Ø"/>
            </a:pPr>
            <a:r>
              <a:rPr lang="en-US" sz="2400" dirty="0">
                <a:solidFill>
                  <a:srgbClr val="FF0000"/>
                </a:solidFill>
                <a:effectLst>
                  <a:outerShdw blurRad="38100" dist="38100" dir="2700000" algn="tl">
                    <a:srgbClr val="000000">
                      <a:alpha val="43137"/>
                    </a:srgbClr>
                  </a:outerShdw>
                </a:effectLst>
                <a:highlight>
                  <a:srgbClr val="FFFF00"/>
                </a:highlight>
              </a:rPr>
              <a:t>Infective</a:t>
            </a:r>
            <a:r>
              <a:rPr lang="en-US" sz="2400" dirty="0">
                <a:solidFill>
                  <a:srgbClr val="FF0000"/>
                </a:solidFill>
                <a:highlight>
                  <a:srgbClr val="FFFF00"/>
                </a:highlight>
              </a:rPr>
              <a:t> dysentery</a:t>
            </a:r>
            <a:r>
              <a:rPr lang="en-US" sz="2400" dirty="0"/>
              <a:t>. In such cases, stool is mixed with blood and mucus. </a:t>
            </a:r>
          </a:p>
          <a:p>
            <a:endParaRPr lang="en-US" sz="2400" dirty="0"/>
          </a:p>
        </p:txBody>
      </p:sp>
    </p:spTree>
    <p:extLst>
      <p:ext uri="{BB962C8B-B14F-4D97-AF65-F5344CB8AC3E}">
        <p14:creationId xmlns:p14="http://schemas.microsoft.com/office/powerpoint/2010/main" val="48723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1907873-D673-47A1-B44B-DA0E8137FD9E}"/>
              </a:ext>
            </a:extLst>
          </p:cNvPr>
          <p:cNvPicPr>
            <a:picLocks noChangeAspect="1"/>
          </p:cNvPicPr>
          <p:nvPr/>
        </p:nvPicPr>
        <p:blipFill rotWithShape="1">
          <a:blip r:embed="rId2"/>
          <a:srcRect t="35723" b="31579"/>
          <a:stretch/>
        </p:blipFill>
        <p:spPr>
          <a:xfrm>
            <a:off x="601757" y="571500"/>
            <a:ext cx="11021791" cy="5688623"/>
          </a:xfrm>
          <a:prstGeom prst="rect">
            <a:avLst/>
          </a:prstGeom>
        </p:spPr>
      </p:pic>
    </p:spTree>
    <p:extLst>
      <p:ext uri="{BB962C8B-B14F-4D97-AF65-F5344CB8AC3E}">
        <p14:creationId xmlns:p14="http://schemas.microsoft.com/office/powerpoint/2010/main" val="35147034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1472</Words>
  <Application>Microsoft Office PowerPoint</Application>
  <PresentationFormat>Widescreen</PresentationFormat>
  <Paragraphs>150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Trebuchet MS</vt:lpstr>
      <vt:lpstr>Wingdings</vt:lpstr>
      <vt:lpstr>Wingdings 3</vt:lpstr>
      <vt:lpstr>Facet</vt:lpstr>
      <vt:lpstr>GI bleeding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bleeding</dc:title>
  <dc:creator>Ibrahim Alsbou</dc:creator>
  <cp:lastModifiedBy>Ibrahim Alsbou</cp:lastModifiedBy>
  <cp:revision>5</cp:revision>
  <dcterms:created xsi:type="dcterms:W3CDTF">2020-09-28T09:50:37Z</dcterms:created>
  <dcterms:modified xsi:type="dcterms:W3CDTF">2020-09-29T09:07:28Z</dcterms:modified>
</cp:coreProperties>
</file>