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314" r:id="rId3"/>
    <p:sldId id="308" r:id="rId4"/>
    <p:sldId id="309" r:id="rId5"/>
    <p:sldId id="310" r:id="rId6"/>
    <p:sldId id="311" r:id="rId7"/>
    <p:sldId id="312" r:id="rId8"/>
    <p:sldId id="313" r:id="rId9"/>
    <p:sldId id="305" r:id="rId10"/>
    <p:sldId id="259" r:id="rId11"/>
    <p:sldId id="260" r:id="rId12"/>
    <p:sldId id="261" r:id="rId13"/>
    <p:sldId id="262" r:id="rId14"/>
    <p:sldId id="265" r:id="rId15"/>
    <p:sldId id="307" r:id="rId16"/>
    <p:sldId id="266" r:id="rId17"/>
    <p:sldId id="267" r:id="rId18"/>
    <p:sldId id="268" r:id="rId19"/>
    <p:sldId id="270" r:id="rId20"/>
    <p:sldId id="271" r:id="rId21"/>
    <p:sldId id="272" r:id="rId22"/>
    <p:sldId id="273" r:id="rId23"/>
    <p:sldId id="274" r:id="rId24"/>
    <p:sldId id="275" r:id="rId25"/>
    <p:sldId id="278" r:id="rId26"/>
    <p:sldId id="279" r:id="rId27"/>
    <p:sldId id="281" r:id="rId28"/>
    <p:sldId id="306" r:id="rId29"/>
    <p:sldId id="28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1F6B"/>
    <a:srgbClr val="9900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FA67-BF2D-4F18-BFEE-B7AF07978D74}" type="datetimeFigureOut">
              <a:rPr lang="en-MY" smtClean="0"/>
              <a:t>25/11/2020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1626-FF03-4AA0-AAC7-7F184E72BB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931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25454445-B45A-4C88-97AF-675D1A8DEE55}" type="slidenum">
              <a:rPr lang="ar-SA" smtClean="0">
                <a:latin typeface="Arial" charset="0"/>
              </a:rPr>
              <a:pPr eaLnBrk="1" hangingPunct="1"/>
              <a:t>7</a:t>
            </a:fld>
            <a:endParaRPr lang="en-GB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C4D17-D23C-4D43-9D27-268E1F659CD1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877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7E7F85-45C0-40DB-BE84-7FD00089D663}" type="slidenum">
              <a:rPr lang="ar-SA" smtClean="0"/>
              <a:pPr/>
              <a:t>28</a:t>
            </a:fld>
            <a:endParaRPr lang="en-GB" smtClean="0"/>
          </a:p>
        </p:txBody>
      </p:sp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bacteriuria  is the presence of bacteria in urine</a:t>
            </a:r>
          </a:p>
        </p:txBody>
      </p:sp>
      <p:sp>
        <p:nvSpPr>
          <p:cNvPr id="1187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930BB3-766D-4C2F-9B06-87BAF1209359}" type="slidenum">
              <a:rPr lang="ar-SA" sz="1200">
                <a:latin typeface="Times New Roman" pitchFamily="18" charset="0"/>
                <a:cs typeface="Times New Roman" pitchFamily="18" charset="0"/>
              </a:rPr>
              <a:pPr algn="r"/>
              <a:t>28</a:t>
            </a:fld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0F93-1B68-46F1-8D19-C55B65860085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773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06D6-D6B3-4C97-9C5D-C89882839C0F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12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28B1-AA2A-45F3-AD71-07589D52F6A1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658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8066-14A0-4C7F-8098-C999DD51A1D4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951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B71-CEA9-416D-8E1B-999F2E6AE5E6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36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2E847-B1B1-45E7-A1E2-715BDE89AAE8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094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160B-58A1-4567-9479-6A849A38A4A4}" type="datetime1">
              <a:rPr lang="en-MY" smtClean="0"/>
              <a:t>25/11/2020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339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6BB-BD3D-47A0-8E0F-79840676C8CB}" type="datetime1">
              <a:rPr lang="en-MY" smtClean="0"/>
              <a:t>25/11/2020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01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2903-C313-4A00-9E53-6923EAB66825}" type="datetime1">
              <a:rPr lang="en-MY" smtClean="0"/>
              <a:t>25/11/2020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611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7983-381A-41BC-BE03-531B141AB26D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784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A279-D35C-4071-AEBC-FCB0BB9E87C4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309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8B154-EAD5-4A50-94B8-561DF626C998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11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0405"/>
            <a:ext cx="304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3006999"/>
            <a:ext cx="82809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MEASURES </a:t>
            </a: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OF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     DISEASE FREQUENCY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436162" y="5791200"/>
            <a:ext cx="8098238" cy="646331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Prof  DR. Waqar Al – Kubaisy </a:t>
            </a:r>
            <a:endParaRPr lang="en-MY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32333" y="4725144"/>
            <a:ext cx="1575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4000" dirty="0">
                <a:latin typeface="Garamond" pitchFamily="18" charset="0"/>
              </a:rPr>
              <a:t>Part 2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903C4-4A20-4C11-946D-BEF0C4847AC2}" type="datetime1">
              <a:rPr lang="en-MY" smtClean="0"/>
              <a:t>25/11/2020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635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4800" y="54429"/>
            <a:ext cx="342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rtl="0"/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Period Prevalence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8600" y="918012"/>
            <a:ext cx="8763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includes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total individuals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who had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 of concern  at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any time  during the specific time period 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2018-2019.    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S0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Period .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</a:t>
            </a:r>
            <a:endParaRPr lang="en-US" sz="2400" b="1" u="sng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started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at a point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 time 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stop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at a point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 time </a:t>
            </a:r>
          </a:p>
          <a:p>
            <a:pPr algn="l"/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included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all persons with the dis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            </a:t>
            </a:r>
            <a:endParaRPr lang="en-US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Line 92"/>
          <p:cNvSpPr>
            <a:spLocks noChangeShapeType="1"/>
          </p:cNvSpPr>
          <p:nvPr/>
        </p:nvSpPr>
        <p:spPr bwMode="auto">
          <a:xfrm flipV="1">
            <a:off x="782380" y="3746385"/>
            <a:ext cx="7010400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 type="diamond" w="med" len="med"/>
            <a:tailEnd type="diamond" w="med" len="med"/>
          </a:ln>
        </p:spPr>
        <p:txBody>
          <a:bodyPr wrap="none" lIns="111502" tIns="55751" rIns="111502" bIns="55751" anchor="ctr"/>
          <a:lstStyle/>
          <a:p>
            <a:pPr>
              <a:defRPr/>
            </a:pPr>
            <a:endParaRPr lang="en-MY"/>
          </a:p>
        </p:txBody>
      </p:sp>
      <p:sp>
        <p:nvSpPr>
          <p:cNvPr id="5" name="Line 92"/>
          <p:cNvSpPr>
            <a:spLocks noChangeShapeType="1"/>
          </p:cNvSpPr>
          <p:nvPr/>
        </p:nvSpPr>
        <p:spPr bwMode="auto">
          <a:xfrm>
            <a:off x="7164388" y="3933056"/>
            <a:ext cx="1827212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339834" y="3226336"/>
            <a:ext cx="10080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2019. </a:t>
            </a:r>
            <a:endParaRPr lang="en-MY" sz="2800" dirty="0"/>
          </a:p>
        </p:txBody>
      </p:sp>
      <p:sp>
        <p:nvSpPr>
          <p:cNvPr id="7" name="Rectangle 6"/>
          <p:cNvSpPr/>
          <p:nvPr/>
        </p:nvSpPr>
        <p:spPr>
          <a:xfrm>
            <a:off x="1231790" y="3221392"/>
            <a:ext cx="89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2018</a:t>
            </a:r>
            <a:endParaRPr lang="en-MY" sz="2800" dirty="0"/>
          </a:p>
        </p:txBody>
      </p:sp>
      <p:sp>
        <p:nvSpPr>
          <p:cNvPr id="8" name="Line 92"/>
          <p:cNvSpPr>
            <a:spLocks noChangeShapeType="1"/>
          </p:cNvSpPr>
          <p:nvPr/>
        </p:nvSpPr>
        <p:spPr bwMode="auto">
          <a:xfrm>
            <a:off x="2783230" y="3933056"/>
            <a:ext cx="275991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9" name="Line 92"/>
          <p:cNvSpPr>
            <a:spLocks noChangeShapeType="1"/>
          </p:cNvSpPr>
          <p:nvPr/>
        </p:nvSpPr>
        <p:spPr bwMode="auto">
          <a:xfrm>
            <a:off x="4610100" y="6085238"/>
            <a:ext cx="2604201" cy="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0" name="Line 92"/>
          <p:cNvSpPr>
            <a:spLocks noChangeShapeType="1"/>
          </p:cNvSpPr>
          <p:nvPr/>
        </p:nvSpPr>
        <p:spPr bwMode="auto">
          <a:xfrm>
            <a:off x="4924309" y="4437112"/>
            <a:ext cx="2632381" cy="812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239305" y="4526934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that have carried over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the previous time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period  or</a:t>
            </a:r>
          </a:p>
        </p:txBody>
      </p:sp>
      <p:sp>
        <p:nvSpPr>
          <p:cNvPr id="12" name="Line 92"/>
          <p:cNvSpPr>
            <a:spLocks noChangeShapeType="1"/>
          </p:cNvSpPr>
          <p:nvPr/>
        </p:nvSpPr>
        <p:spPr bwMode="auto">
          <a:xfrm flipV="1">
            <a:off x="782380" y="4988599"/>
            <a:ext cx="7010400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 type="diamond" w="med" len="med"/>
            <a:tailEnd type="diamond" w="med" len="med"/>
          </a:ln>
        </p:spPr>
        <p:txBody>
          <a:bodyPr wrap="none" lIns="111502" tIns="55751" rIns="111502" bIns="55751" anchor="ctr"/>
          <a:lstStyle/>
          <a:p>
            <a:pPr>
              <a:defRPr/>
            </a:pPr>
            <a:endParaRPr lang="en-MY"/>
          </a:p>
        </p:txBody>
      </p:sp>
      <p:sp>
        <p:nvSpPr>
          <p:cNvPr id="13" name="Rectangle 12"/>
          <p:cNvSpPr/>
          <p:nvPr/>
        </p:nvSpPr>
        <p:spPr>
          <a:xfrm>
            <a:off x="332971" y="5034145"/>
            <a:ext cx="7223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have become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ill at the end of the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period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14" name="Line 92"/>
          <p:cNvSpPr>
            <a:spLocks noChangeShapeType="1"/>
          </p:cNvSpPr>
          <p:nvPr/>
        </p:nvSpPr>
        <p:spPr bwMode="auto">
          <a:xfrm>
            <a:off x="6520628" y="5273312"/>
            <a:ext cx="1827213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5" name="Rectangle 14"/>
          <p:cNvSpPr/>
          <p:nvPr/>
        </p:nvSpPr>
        <p:spPr>
          <a:xfrm>
            <a:off x="154719" y="5643281"/>
            <a:ext cx="8193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New cases (incidence) occurring within the time period </a:t>
            </a:r>
            <a:endParaRPr lang="en-US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119922"/>
            <a:ext cx="6748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recurrences during a succeeding time  period         </a:t>
            </a:r>
          </a:p>
        </p:txBody>
      </p:sp>
      <p:sp>
        <p:nvSpPr>
          <p:cNvPr id="17" name="Line 92"/>
          <p:cNvSpPr>
            <a:spLocks noChangeShapeType="1"/>
          </p:cNvSpPr>
          <p:nvPr/>
        </p:nvSpPr>
        <p:spPr bwMode="auto">
          <a:xfrm>
            <a:off x="4994509" y="6583258"/>
            <a:ext cx="2632381" cy="812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8" name="Line 92"/>
          <p:cNvSpPr>
            <a:spLocks noChangeShapeType="1"/>
          </p:cNvSpPr>
          <p:nvPr/>
        </p:nvSpPr>
        <p:spPr bwMode="auto">
          <a:xfrm>
            <a:off x="5340982" y="4221088"/>
            <a:ext cx="2604201" cy="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FA3E-6F92-49BF-A1F6-A7A4833C0913}" type="datetime1">
              <a:rPr lang="en-MY" smtClean="0"/>
              <a:t>25/11/2020</a:t>
            </a:fld>
            <a:endParaRPr lang="en-MY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70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36512" y="424989"/>
            <a:ext cx="921702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tabLst>
                <a:tab pos="266700" algn="l"/>
              </a:tabLst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Point Prevalence</a:t>
            </a:r>
            <a:endParaRPr lang="en-US" sz="3200" dirty="0">
              <a:solidFill>
                <a:srgbClr val="FF0000"/>
              </a:solidFill>
              <a:latin typeface="Garamond" pitchFamily="18" charset="0"/>
            </a:endParaRPr>
          </a:p>
          <a:p>
            <a:pPr algn="l">
              <a:tabLst>
                <a:tab pos="266700" algn="l"/>
              </a:tabLst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is the No. of cases of individuals with a disease, condition, or illness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at a </a:t>
            </a:r>
            <a:r>
              <a:rPr lang="en-US" sz="2400" b="1" u="sng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single specific point in time</a:t>
            </a:r>
          </a:p>
          <a:p>
            <a:pPr algn="l">
              <a:tabLst>
                <a:tab pos="266700" algn="l"/>
              </a:tabLst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No. of existing cases at point in time.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2636911"/>
            <a:ext cx="8763000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400" b="1" dirty="0">
                <a:solidFill>
                  <a:srgbClr val="003399"/>
                </a:solidFill>
              </a:rPr>
              <a:t>P =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2400" b="1" u="sng" dirty="0">
                <a:solidFill>
                  <a:srgbClr val="003399"/>
                </a:solidFill>
              </a:rPr>
              <a:t> of existing cases of a disease</a:t>
            </a:r>
            <a:r>
              <a:rPr lang="en-US" sz="2400" b="1" dirty="0">
                <a:solidFill>
                  <a:srgbClr val="003399"/>
                </a:solidFill>
              </a:rPr>
              <a:t>    X </a:t>
            </a:r>
            <a:r>
              <a:rPr lang="en-US" sz="2400" b="1" dirty="0" smtClean="0">
                <a:solidFill>
                  <a:srgbClr val="003399"/>
                </a:solidFill>
              </a:rPr>
              <a:t>100</a:t>
            </a:r>
          </a:p>
          <a:p>
            <a:pPr algn="l" rtl="0">
              <a:defRPr/>
            </a:pP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smtClean="0">
                <a:solidFill>
                  <a:srgbClr val="003399"/>
                </a:solidFill>
              </a:rPr>
              <a:t>       </a:t>
            </a:r>
            <a:r>
              <a:rPr lang="en-US" sz="2400" b="1" dirty="0">
                <a:solidFill>
                  <a:srgbClr val="003399"/>
                </a:solidFill>
              </a:rPr>
              <a:t>total population  at risk at a given point in time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6993" y="4077072"/>
            <a:ext cx="82296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tabLst>
                <a:tab pos="266700" algn="l"/>
              </a:tabLst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Point .P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tabLst>
                <a:tab pos="2667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measure the presence of the disease  or condition on a 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single short – time point </a:t>
            </a:r>
            <a:endParaRPr lang="en-MY" sz="2400" dirty="0">
              <a:solidFill>
                <a:srgbClr val="990099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36C03-0059-4740-856C-4CFD9597D7A1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7642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07" y="260648"/>
            <a:ext cx="8915400" cy="1631216"/>
          </a:xfrm>
          <a:prstGeom prst="rect">
            <a:avLst/>
          </a:prstGeom>
          <a:ln w="1587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b="1" u="sng" dirty="0"/>
              <a:t>example</a:t>
            </a:r>
            <a:endParaRPr lang="en-US" sz="2800" dirty="0"/>
          </a:p>
          <a:p>
            <a:pPr algn="just">
              <a:defRPr/>
            </a:pP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visual examination survey  conducted among individuals 52 - 85 years of age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 2017.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310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2477 persons examined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 cataracts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the time of the  survey.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2421177"/>
            <a:ext cx="6721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prevalence of cataract in  that age group was</a:t>
            </a:r>
            <a:endParaRPr lang="en-MY" sz="2400" dirty="0">
              <a:solidFill>
                <a:srgbClr val="00206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48513" y="3212976"/>
            <a:ext cx="8311919" cy="1200329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310 / 2477 X100 ,=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12.5%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prevalence of cataract among  population aging  52 - 85 years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 2017</a:t>
            </a:r>
          </a:p>
        </p:txBody>
      </p:sp>
      <p:sp>
        <p:nvSpPr>
          <p:cNvPr id="6" name="Rectangle 5"/>
          <p:cNvSpPr/>
          <p:nvPr/>
        </p:nvSpPr>
        <p:spPr>
          <a:xfrm>
            <a:off x="148513" y="4797152"/>
            <a:ext cx="82399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dirty="0">
                <a:solidFill>
                  <a:srgbClr val="FF0000"/>
                </a:solidFill>
                <a:latin typeface="Garamond" pitchFamily="18" charset="0"/>
              </a:rPr>
              <a:t>Point prevalence</a:t>
            </a:r>
            <a:r>
              <a:rPr lang="en-GB" sz="2600" dirty="0" smtClean="0">
                <a:latin typeface="Garamond" pitchFamily="18" charset="0"/>
              </a:rPr>
              <a:t>:</a:t>
            </a:r>
          </a:p>
          <a:p>
            <a:r>
              <a:rPr lang="en-GB" sz="2600" dirty="0" smtClean="0">
                <a:latin typeface="Garamond" pitchFamily="18" charset="0"/>
              </a:rPr>
              <a:t> </a:t>
            </a:r>
            <a:r>
              <a:rPr lang="en-GB" sz="2600" b="1" dirty="0">
                <a:latin typeface="Garamond" pitchFamily="18" charset="0"/>
              </a:rPr>
              <a:t>Number of cases present at a specified moment of time</a:t>
            </a:r>
          </a:p>
          <a:p>
            <a:r>
              <a:rPr lang="en-GB" sz="2600" b="1" dirty="0" smtClean="0">
                <a:latin typeface="Garamond" pitchFamily="18" charset="0"/>
              </a:rPr>
              <a:t>2017</a:t>
            </a:r>
            <a:endParaRPr lang="en-GB" sz="2600" b="1" dirty="0"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CB89-C4F1-4B33-8344-9DDBDA7384B4}" type="datetime1">
              <a:rPr lang="en-MY" smtClean="0"/>
              <a:t>25/11/2020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208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08" y="489167"/>
            <a:ext cx="8820472" cy="96302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b="1" dirty="0"/>
              <a:t>  </a:t>
            </a:r>
            <a:r>
              <a:rPr lang="en-US" sz="2400" b="1" dirty="0">
                <a:solidFill>
                  <a:srgbClr val="000000"/>
                </a:solidFill>
              </a:rPr>
              <a:t>Period Prevalence    =   </a:t>
            </a:r>
          </a:p>
          <a:p>
            <a:pPr algn="ctr">
              <a:lnSpc>
                <a:spcPct val="65000"/>
              </a:lnSpc>
            </a:pPr>
            <a:r>
              <a:rPr lang="en-US" sz="2400" b="1" dirty="0">
                <a:solidFill>
                  <a:srgbClr val="006699"/>
                </a:solidFill>
              </a:rPr>
              <a:t>  </a:t>
            </a:r>
            <a:r>
              <a:rPr lang="en-US" sz="2400" b="1" u="sng" dirty="0">
                <a:solidFill>
                  <a:srgbClr val="006699"/>
                </a:solidFill>
              </a:rPr>
              <a:t>№. of existing cases of a  disease </a:t>
            </a:r>
            <a:r>
              <a:rPr lang="en-US" sz="2400" b="1" u="sng" dirty="0">
                <a:solidFill>
                  <a:srgbClr val="FF0000"/>
                </a:solidFill>
              </a:rPr>
              <a:t>within time period </a:t>
            </a:r>
            <a:r>
              <a:rPr lang="en-US" sz="2400" b="1" dirty="0">
                <a:solidFill>
                  <a:srgbClr val="006699"/>
                </a:solidFill>
              </a:rPr>
              <a:t>X1000 Average </a:t>
            </a:r>
            <a:r>
              <a:rPr lang="en-US" sz="2400" b="1" dirty="0" smtClean="0">
                <a:solidFill>
                  <a:srgbClr val="006699"/>
                </a:solidFill>
              </a:rPr>
              <a:t>   study </a:t>
            </a:r>
            <a:r>
              <a:rPr lang="en-US" sz="2400" b="1" dirty="0">
                <a:solidFill>
                  <a:srgbClr val="006699"/>
                </a:solidFill>
              </a:rPr>
              <a:t>population within time period  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2008" y="1916832"/>
            <a:ext cx="8352928" cy="1200329"/>
          </a:xfrm>
          <a:prstGeom prst="rect">
            <a:avLst/>
          </a:prstGeom>
          <a:solidFill>
            <a:srgbClr val="CCFFF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2400" b="1" dirty="0">
                <a:solidFill>
                  <a:srgbClr val="000099"/>
                </a:solidFill>
              </a:rPr>
              <a:t>Point Prevalence  =</a:t>
            </a:r>
            <a:r>
              <a:rPr lang="en-US" sz="2400" b="1" dirty="0"/>
              <a:t>  </a:t>
            </a:r>
            <a:endParaRPr lang="en-US" sz="2400" b="1" dirty="0">
              <a:solidFill>
                <a:srgbClr val="002060"/>
              </a:solidFill>
              <a:latin typeface="Garamond" pitchFamily="18" charset="0"/>
            </a:endParaRPr>
          </a:p>
          <a:p>
            <a:pPr algn="l"/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№. of existing cases of  the disease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at a point in time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X1000</a:t>
            </a:r>
            <a:endParaRPr lang="en-US" sz="2400" dirty="0">
              <a:solidFill>
                <a:srgbClr val="002060"/>
              </a:solidFill>
              <a:latin typeface="Garamond" pitchFamily="18" charset="0"/>
            </a:endParaRPr>
          </a:p>
          <a:p>
            <a:pPr algn="l"/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              Total study population at a point in time  </a:t>
            </a:r>
            <a:endParaRPr lang="en-US" sz="24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3473462"/>
            <a:ext cx="898198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en-US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      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affecting the prevalence and incident rate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and out migration of susceptible or of the resistant (immune)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environmental quality (air and water sanitation)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social customs (tobacco smoke) and travel abroad.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reporting system.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preventing program (immunizatio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9E37-18C6-4640-9860-9C46F597761A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2007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38200" y="-42889"/>
            <a:ext cx="2971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Mortality rates</a:t>
            </a:r>
            <a:endParaRPr lang="en-MY" sz="28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9664" y="541311"/>
            <a:ext cx="90141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Analogous to incidence but refers to the process </a:t>
            </a:r>
            <a:r>
              <a:rPr lang="en-US" sz="2400" b="1" dirty="0" smtClean="0">
                <a:latin typeface="Garamond" pitchFamily="18" charset="0"/>
              </a:rPr>
              <a:t>of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dying </a:t>
            </a:r>
            <a:r>
              <a:rPr lang="en-US" sz="2400" b="1" dirty="0">
                <a:latin typeface="Garamond" pitchFamily="18" charset="0"/>
              </a:rPr>
              <a:t>rather than the process of becoming ill.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buClr>
                <a:srgbClr val="C00000"/>
              </a:buClr>
              <a:buSzPct val="100000"/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Crude death rate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: </a:t>
            </a:r>
            <a:r>
              <a:rPr lang="en-US" sz="2400" b="1" dirty="0" smtClean="0">
                <a:latin typeface="Garamond" pitchFamily="18" charset="0"/>
              </a:rPr>
              <a:t> =</a:t>
            </a:r>
            <a:endParaRPr lang="en-US" sz="2400" b="1" dirty="0"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u="sng" dirty="0" smtClean="0">
                <a:solidFill>
                  <a:srgbClr val="0070C0"/>
                </a:solidFill>
              </a:rPr>
              <a:t> № </a:t>
            </a:r>
            <a:r>
              <a:rPr lang="en-US" sz="2400" b="1" u="sng" dirty="0">
                <a:solidFill>
                  <a:srgbClr val="0070C0"/>
                </a:solidFill>
              </a:rPr>
              <a:t>of deaths in </a:t>
            </a:r>
            <a:r>
              <a:rPr lang="en-US" sz="2400" b="1" u="sng" dirty="0"/>
              <a:t>certain population </a:t>
            </a:r>
            <a:r>
              <a:rPr lang="en-US" sz="2400" b="1" u="sng" dirty="0">
                <a:solidFill>
                  <a:srgbClr val="FF0000"/>
                </a:solidFill>
              </a:rPr>
              <a:t>in a year </a:t>
            </a:r>
            <a:r>
              <a:rPr lang="en-US" sz="2400" b="1" u="sng" dirty="0">
                <a:solidFill>
                  <a:srgbClr val="0070C0"/>
                </a:solidFill>
              </a:rPr>
              <a:t>&amp; locality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  № </a:t>
            </a:r>
            <a:r>
              <a:rPr lang="en-US" sz="2400" b="1" dirty="0">
                <a:solidFill>
                  <a:srgbClr val="0070C0"/>
                </a:solidFill>
              </a:rPr>
              <a:t>of population in the same year and </a:t>
            </a:r>
            <a:r>
              <a:rPr lang="en-US" sz="2400" b="1" dirty="0" smtClean="0">
                <a:solidFill>
                  <a:srgbClr val="0070C0"/>
                </a:solidFill>
              </a:rPr>
              <a:t>locality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0928" y="2887682"/>
            <a:ext cx="91230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The crude death </a:t>
            </a:r>
            <a:r>
              <a:rPr lang="en-US" sz="2800" b="1" dirty="0" smtClean="0">
                <a:latin typeface="Garamond" pitchFamily="18" charset="0"/>
              </a:rPr>
              <a:t>rate is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calculated for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total population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irrespective </a:t>
            </a:r>
            <a:r>
              <a:rPr lang="en-US" sz="2400" b="1" dirty="0">
                <a:latin typeface="Garamond" pitchFamily="18" charset="0"/>
              </a:rPr>
              <a:t>of age, sex, or any other characteristics of importance in determining death </a:t>
            </a:r>
            <a:endParaRPr lang="en-US" sz="2400" b="1" dirty="0" smtClean="0"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 smtClean="0">
                <a:latin typeface="Garamond" pitchFamily="18" charset="0"/>
              </a:rPr>
              <a:t>If </a:t>
            </a:r>
            <a:r>
              <a:rPr lang="en-US" sz="2400" b="1" dirty="0">
                <a:latin typeface="Garamond" pitchFamily="18" charset="0"/>
              </a:rPr>
              <a:t>the population is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growing </a:t>
            </a:r>
            <a:r>
              <a:rPr lang="en-US" sz="2400" b="1" dirty="0">
                <a:latin typeface="Garamond" pitchFamily="18" charset="0"/>
              </a:rPr>
              <a:t>or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shrinking, </a:t>
            </a:r>
            <a:r>
              <a:rPr lang="en-US" sz="2400" b="1" dirty="0">
                <a:latin typeface="Garamond" pitchFamily="18" charset="0"/>
              </a:rPr>
              <a:t>use the population size at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the midpoint of the time interval </a:t>
            </a:r>
            <a:r>
              <a:rPr lang="en-US" sz="2400" b="1" dirty="0">
                <a:latin typeface="Garamond" pitchFamily="18" charset="0"/>
              </a:rPr>
              <a:t>as an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estimate of the average population at risk.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E.g. death rate for </a:t>
            </a:r>
            <a:r>
              <a:rPr lang="en-US" sz="2400" b="1" dirty="0" smtClean="0">
                <a:latin typeface="Garamond" pitchFamily="18" charset="0"/>
              </a:rPr>
              <a:t>1993</a:t>
            </a:r>
            <a:r>
              <a:rPr lang="en-US" sz="2400" b="1" dirty="0">
                <a:latin typeface="Garamond" pitchFamily="18" charset="0"/>
              </a:rPr>
              <a:t>, use population of July 1</a:t>
            </a:r>
            <a:r>
              <a:rPr lang="en-US" sz="2400" b="1" baseline="30000" dirty="0">
                <a:latin typeface="Garamond" pitchFamily="18" charset="0"/>
              </a:rPr>
              <a:t>st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1993 </a:t>
            </a:r>
            <a:r>
              <a:rPr lang="en-US" sz="2400" b="1" dirty="0">
                <a:latin typeface="Garamond" pitchFamily="18" charset="0"/>
              </a:rPr>
              <a:t>for the denominator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US" sz="2400" b="1" dirty="0">
                <a:latin typeface="Garamond" pitchFamily="18" charset="0"/>
              </a:rPr>
              <a:t> </a:t>
            </a:r>
            <a:endParaRPr lang="ar-EG" sz="2400" b="1" dirty="0"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D7D1-5B0B-4F57-B75F-AF1B4B0DA2AA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1865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58738"/>
            <a:ext cx="9324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2"/>
              <a:defRPr/>
            </a:pP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Age and sex specific death rate</a:t>
            </a:r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:</a:t>
            </a:r>
          </a:p>
          <a:p>
            <a:pPr marL="109728" algn="l" rtl="0" fontAlgn="auto">
              <a:spcAft>
                <a:spcPts val="0"/>
              </a:spcAft>
              <a:buClr>
                <a:srgbClr val="C00000"/>
              </a:buClr>
              <a:buSzPct val="100000"/>
              <a:defRPr/>
            </a:pPr>
            <a:endParaRPr lang="en-US" sz="2800" b="1" u="sng" dirty="0">
              <a:solidFill>
                <a:srgbClr val="C00000"/>
              </a:solidFill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          A.     Specific Death Rate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: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b="1" u="sng" dirty="0" smtClean="0">
                <a:solidFill>
                  <a:srgbClr val="002060"/>
                </a:solidFill>
                <a:latin typeface="Garamond" pitchFamily="18" charset="0"/>
              </a:rPr>
              <a:t> No</a:t>
            </a: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. of persons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dying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 in a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certain age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and a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certain year </a:t>
            </a:r>
            <a:r>
              <a:rPr lang="en-US" sz="24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and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area</a:t>
            </a:r>
            <a:r>
              <a:rPr lang="en-US" sz="2400" dirty="0">
                <a:latin typeface="Garamond" pitchFamily="18" charset="0"/>
              </a:rPr>
              <a:t>X100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0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 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Total </a:t>
            </a: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№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same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age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group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 the same year and same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area</a:t>
            </a:r>
            <a:endParaRPr lang="ar-EG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2060848"/>
            <a:ext cx="9324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 smtClean="0">
                <a:solidFill>
                  <a:srgbClr val="008000"/>
                </a:solidFill>
                <a:latin typeface="Garamond" pitchFamily="18" charset="0"/>
              </a:rPr>
              <a:t>        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8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8000"/>
                </a:solidFill>
                <a:latin typeface="Garamond" pitchFamily="18" charset="0"/>
              </a:rPr>
              <a:t>         Example </a:t>
            </a:r>
            <a:r>
              <a:rPr lang="en-US" sz="2400" b="1" dirty="0">
                <a:solidFill>
                  <a:srgbClr val="008000"/>
                </a:solidFill>
                <a:latin typeface="Garamond" pitchFamily="18" charset="0"/>
              </a:rPr>
              <a:t>of age specific mortality rates</a:t>
            </a:r>
            <a:r>
              <a:rPr lang="en-US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400" dirty="0" smtClean="0">
                <a:solidFill>
                  <a:srgbClr val="008000"/>
                </a:solidFill>
              </a:rPr>
              <a:t>: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2628" indent="-342900" algn="l" rtl="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     Infant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mortality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rate= 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solidFill>
                  <a:srgbClr val="0070C0"/>
                </a:solidFill>
              </a:rPr>
              <a:t>Total </a:t>
            </a:r>
            <a:r>
              <a:rPr lang="en-US" b="1" u="sng" dirty="0">
                <a:solidFill>
                  <a:srgbClr val="0070C0"/>
                </a:solidFill>
              </a:rPr>
              <a:t>№ of deaths </a:t>
            </a:r>
            <a:r>
              <a:rPr lang="en-US" b="1" u="sng" dirty="0">
                <a:solidFill>
                  <a:srgbClr val="FF0000"/>
                </a:solidFill>
              </a:rPr>
              <a:t>aged from zero to </a:t>
            </a:r>
            <a:r>
              <a:rPr lang="en-US" b="1" u="sng" dirty="0" err="1" smtClean="0">
                <a:solidFill>
                  <a:srgbClr val="FF0000"/>
                </a:solidFill>
              </a:rPr>
              <a:t>lessthan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>
                <a:solidFill>
                  <a:srgbClr val="FF0000"/>
                </a:solidFill>
              </a:rPr>
              <a:t>one </a:t>
            </a:r>
            <a:r>
              <a:rPr lang="en-US" b="1" u="sng" dirty="0" smtClean="0">
                <a:solidFill>
                  <a:srgbClr val="FF0000"/>
                </a:solidFill>
              </a:rPr>
              <a:t>year </a:t>
            </a:r>
            <a:r>
              <a:rPr lang="en-US" b="1" u="sng" dirty="0">
                <a:solidFill>
                  <a:srgbClr val="0070C0"/>
                </a:solidFill>
              </a:rPr>
              <a:t>during  </a:t>
            </a:r>
            <a:r>
              <a:rPr lang="en-US" b="1" u="sng" dirty="0" smtClean="0">
                <a:solidFill>
                  <a:srgbClr val="0070C0"/>
                </a:solidFill>
              </a:rPr>
              <a:t>a  year </a:t>
            </a:r>
            <a:r>
              <a:rPr lang="en-US" b="1" u="sng" dirty="0">
                <a:solidFill>
                  <a:srgbClr val="0070C0"/>
                </a:solidFill>
              </a:rPr>
              <a:t>and </a:t>
            </a:r>
            <a:r>
              <a:rPr lang="en-US" b="1" u="sng" dirty="0" smtClean="0">
                <a:solidFill>
                  <a:srgbClr val="0070C0"/>
                </a:solidFill>
              </a:rPr>
              <a:t>a </a:t>
            </a:r>
            <a:r>
              <a:rPr lang="en-US" b="1" u="sng" dirty="0">
                <a:solidFill>
                  <a:srgbClr val="0070C0"/>
                </a:solidFill>
              </a:rPr>
              <a:t>given </a:t>
            </a:r>
            <a:r>
              <a:rPr lang="en-US" b="1" u="sng" dirty="0" smtClean="0">
                <a:solidFill>
                  <a:srgbClr val="0070C0"/>
                </a:solidFill>
              </a:rPr>
              <a:t>locality X100</a:t>
            </a:r>
            <a:endParaRPr lang="en-US" b="1" u="sng" dirty="0">
              <a:solidFill>
                <a:srgbClr val="0070C0"/>
              </a:solidFill>
            </a:endParaRPr>
          </a:p>
          <a:p>
            <a:pPr marL="365760" indent="-256032" algn="ctr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70C0"/>
                </a:solidFill>
              </a:rPr>
              <a:t>Total </a:t>
            </a:r>
            <a:r>
              <a:rPr lang="en-US" sz="2400" b="1" u="sng" dirty="0">
                <a:solidFill>
                  <a:srgbClr val="0070C0"/>
                </a:solidFill>
              </a:rPr>
              <a:t>№ </a:t>
            </a:r>
            <a:r>
              <a:rPr lang="en-US" sz="2400" b="1" dirty="0">
                <a:solidFill>
                  <a:srgbClr val="0070C0"/>
                </a:solidFill>
              </a:rPr>
              <a:t>of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live births in </a:t>
            </a:r>
            <a:r>
              <a:rPr lang="en-US" sz="2400" b="1" dirty="0">
                <a:solidFill>
                  <a:srgbClr val="0070C0"/>
                </a:solidFill>
              </a:rPr>
              <a:t>the same Year and locality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14" y="4851325"/>
            <a:ext cx="8662750" cy="1260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SzPct val="100000"/>
              <a:buFont typeface="+mj-lt"/>
              <a:buAutoNum type="alphaUcPeriod" startAt="2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Sex Specific Death Rate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2200" b="1" u="sng" dirty="0" smtClean="0">
                <a:solidFill>
                  <a:srgbClr val="0070C0"/>
                </a:solidFill>
                <a:latin typeface="Garamond" pitchFamily="18" charset="0"/>
              </a:rPr>
              <a:t>№ </a:t>
            </a: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of </a:t>
            </a:r>
            <a:r>
              <a:rPr lang="en-US" sz="2200" b="1" u="sng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deaths</a:t>
            </a: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 in a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certain sex  </a:t>
            </a: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during </a:t>
            </a:r>
            <a:r>
              <a:rPr lang="en-US" sz="2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 </a:t>
            </a:r>
            <a:r>
              <a:rPr lang="en-US" sz="22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year</a:t>
            </a:r>
            <a:r>
              <a:rPr lang="en-US" sz="2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in a certain localit</a:t>
            </a:r>
            <a:r>
              <a:rPr lang="en-US" sz="2200" b="1" u="sng" dirty="0">
                <a:latin typeface="Garamond" pitchFamily="18" charset="0"/>
              </a:rPr>
              <a:t>y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X1000</a:t>
            </a:r>
          </a:p>
          <a:p>
            <a:pPr marL="624078" indent="-514350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Total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№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same sex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during the same year and locality</a:t>
            </a:r>
            <a:endParaRPr lang="ar-EG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6A60-B195-4DAC-BBEE-56382922CBE1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63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993" y="463550"/>
            <a:ext cx="8856985" cy="1077218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SzPct val="100000"/>
              <a:buFont typeface="+mj-lt"/>
              <a:buAutoNum type="arabicPeriod" startAt="3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Cause Specific Mortality Rate=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2000" b="1" u="sng" dirty="0" smtClean="0">
                <a:solidFill>
                  <a:srgbClr val="0070C0"/>
                </a:solidFill>
                <a:latin typeface="Garamond" pitchFamily="18" charset="0"/>
              </a:rPr>
              <a:t>Total </a:t>
            </a:r>
            <a:r>
              <a:rPr lang="en-US" sz="2000" b="1" u="sng" dirty="0">
                <a:solidFill>
                  <a:srgbClr val="0070C0"/>
                </a:solidFill>
                <a:latin typeface="Garamond" pitchFamily="18" charset="0"/>
              </a:rPr>
              <a:t>№ of deaths due </a:t>
            </a:r>
            <a:r>
              <a:rPr lang="en-US" sz="2000" b="1" u="sng" dirty="0" smtClean="0">
                <a:solidFill>
                  <a:srgbClr val="0070C0"/>
                </a:solidFill>
                <a:latin typeface="Garamond" pitchFamily="18" charset="0"/>
              </a:rPr>
              <a:t>to </a:t>
            </a:r>
            <a:r>
              <a:rPr lang="en-US" sz="2000" b="1" u="sng" dirty="0" smtClean="0">
                <a:latin typeface="Garamond" pitchFamily="18" charset="0"/>
              </a:rPr>
              <a:t>a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certain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cause </a:t>
            </a:r>
            <a:r>
              <a:rPr lang="en-US" sz="2000" b="1" u="sng" dirty="0" smtClean="0">
                <a:solidFill>
                  <a:srgbClr val="0070C0"/>
                </a:solidFill>
                <a:latin typeface="Garamond" pitchFamily="18" charset="0"/>
              </a:rPr>
              <a:t>during </a:t>
            </a:r>
            <a:r>
              <a:rPr lang="en-US" sz="2000" b="1" u="sng" dirty="0">
                <a:solidFill>
                  <a:srgbClr val="0070C0"/>
                </a:solidFill>
                <a:latin typeface="Garamond" pitchFamily="18" charset="0"/>
              </a:rPr>
              <a:t>a year &amp; a given </a:t>
            </a:r>
            <a:r>
              <a:rPr lang="en-US" sz="2000" b="1" u="sng" dirty="0" smtClean="0">
                <a:solidFill>
                  <a:srgbClr val="0070C0"/>
                </a:solidFill>
                <a:latin typeface="Garamond" pitchFamily="18" charset="0"/>
              </a:rPr>
              <a:t>locality 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X 100 </a:t>
            </a:r>
            <a:endParaRPr lang="en-US" sz="20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b="1" dirty="0">
                <a:latin typeface="Garamond" pitchFamily="18" charset="0"/>
              </a:rPr>
              <a:t>Estimated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midyear </a:t>
            </a:r>
            <a:r>
              <a:rPr lang="en-US" sz="2000" b="1" dirty="0">
                <a:latin typeface="Garamond" pitchFamily="18" charset="0"/>
              </a:rPr>
              <a:t>population during the same year and locality</a:t>
            </a:r>
            <a:endParaRPr lang="ar-EG" sz="20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204864"/>
            <a:ext cx="9124723" cy="1231106"/>
          </a:xfrm>
          <a:prstGeom prst="rect">
            <a:avLst/>
          </a:prstGeom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marL="109728" rtl="0" fontAlgn="auto">
              <a:spcAft>
                <a:spcPts val="0"/>
              </a:spcAft>
              <a:buSzPct val="101000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. Case Fatality Rate=</a:t>
            </a:r>
            <a:endParaRPr lang="en-US" sz="22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109728" rtl="0" fontAlgn="auto">
              <a:spcAft>
                <a:spcPts val="0"/>
              </a:spcAft>
              <a:buSzPct val="101000"/>
              <a:defRPr/>
            </a:pPr>
            <a:r>
              <a:rPr lang="en-US" sz="2200" b="1" u="sng" dirty="0" smtClean="0">
                <a:solidFill>
                  <a:srgbClr val="002060"/>
                </a:solidFill>
                <a:latin typeface="Garamond" pitchFamily="18" charset="0"/>
              </a:rPr>
              <a:t>Total </a:t>
            </a: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№. of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deaths from certain </a:t>
            </a:r>
            <a:r>
              <a:rPr lang="en-US" sz="2200" b="1" u="sng" dirty="0" smtClean="0">
                <a:solidFill>
                  <a:srgbClr val="FF0000"/>
                </a:solidFill>
                <a:latin typeface="Garamond" pitchFamily="18" charset="0"/>
              </a:rPr>
              <a:t>disease</a:t>
            </a:r>
            <a:r>
              <a:rPr lang="en-US" sz="2200" b="1" u="sng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in specific time &amp; place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     X1000</a:t>
            </a:r>
            <a:endParaRPr lang="en-US" sz="22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Total №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of those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having the same disease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in the same time &amp;place</a:t>
            </a:r>
            <a:endParaRPr lang="ar-EG" sz="23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57377" y="4005064"/>
            <a:ext cx="9372600" cy="11233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4078" indent="-514350">
              <a:buSzPct val="100000"/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Proportionate Mortality Rates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</a:rPr>
              <a:t>=</a:t>
            </a:r>
            <a:r>
              <a:rPr lang="en-US" sz="2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</a:p>
          <a:p>
            <a:pPr marL="109728">
              <a:buSzPct val="100000"/>
              <a:defRPr/>
            </a:pPr>
            <a:r>
              <a:rPr lang="en-US" sz="2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Total </a:t>
            </a:r>
            <a:r>
              <a:rPr lang="en-US" sz="2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 of</a:t>
            </a:r>
            <a:r>
              <a:rPr lang="en-US" sz="2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deaths </a:t>
            </a:r>
            <a:r>
              <a:rPr lang="en-US" sz="2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due to a </a:t>
            </a:r>
            <a:r>
              <a:rPr lang="en-US" sz="2100" b="1" u="sng" dirty="0" smtClean="0">
                <a:latin typeface="Garamond" pitchFamily="18" charset="0"/>
              </a:rPr>
              <a:t>certain  </a:t>
            </a:r>
            <a:r>
              <a:rPr lang="en-US" sz="2100" b="1" u="sng" dirty="0">
                <a:solidFill>
                  <a:srgbClr val="0070C0"/>
                </a:solidFill>
                <a:latin typeface="Garamond" pitchFamily="18" charset="0"/>
              </a:rPr>
              <a:t>cause during a year in given </a:t>
            </a:r>
            <a:r>
              <a:rPr lang="en-US" sz="2100" b="1" u="sng" dirty="0" smtClean="0">
                <a:solidFill>
                  <a:srgbClr val="0070C0"/>
                </a:solidFill>
                <a:latin typeface="Garamond" pitchFamily="18" charset="0"/>
              </a:rPr>
              <a:t>locality</a:t>
            </a:r>
            <a:r>
              <a:rPr lang="en-US" sz="2100" b="1" dirty="0" smtClean="0">
                <a:latin typeface="Garamond" pitchFamily="18" charset="0"/>
              </a:rPr>
              <a:t>X1000</a:t>
            </a:r>
            <a:endParaRPr lang="en-US" sz="2100" b="1" u="sng" dirty="0"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b="1" dirty="0">
                <a:latin typeface="Garamond" pitchFamily="18" charset="0"/>
              </a:rPr>
              <a:t>Total № of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deaths from all causes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</a:rPr>
              <a:t>during the same year and locality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5217-B285-4051-83E2-2FA8E09DAEEA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211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7200" y="152400"/>
            <a:ext cx="8153400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38" y="1219200"/>
            <a:ext cx="9123362" cy="391818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Case fatality rate </a:t>
            </a:r>
            <a:r>
              <a:rPr lang="en-US" sz="2400" b="1" dirty="0">
                <a:latin typeface="Garamond" pitchFamily="18" charset="0"/>
              </a:rPr>
              <a:t>is used for measuring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pathogenesis</a:t>
            </a:r>
            <a:r>
              <a:rPr lang="en-US" sz="2400" b="1" dirty="0">
                <a:latin typeface="Garamond" pitchFamily="18" charset="0"/>
              </a:rPr>
              <a:t> and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virulence </a:t>
            </a:r>
            <a:r>
              <a:rPr lang="en-US" sz="2400" b="1" dirty="0">
                <a:latin typeface="Garamond" pitchFamily="18" charset="0"/>
              </a:rPr>
              <a:t>of agent of the disease.</a:t>
            </a:r>
          </a:p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Secondary attack </a:t>
            </a:r>
            <a:r>
              <a:rPr lang="en-US" sz="2400" b="1" dirty="0">
                <a:latin typeface="Garamond" pitchFamily="18" charset="0"/>
              </a:rPr>
              <a:t>rate is used to measure the ease of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communicability</a:t>
            </a:r>
            <a:r>
              <a:rPr lang="en-US" sz="2400" b="1" dirty="0">
                <a:latin typeface="Garamond" pitchFamily="18" charset="0"/>
              </a:rPr>
              <a:t> of communicable diseases.</a:t>
            </a:r>
          </a:p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Morbidity</a:t>
            </a:r>
            <a:r>
              <a:rPr lang="en-US" sz="2400" b="1" dirty="0">
                <a:latin typeface="Garamond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mortality </a:t>
            </a:r>
            <a:r>
              <a:rPr lang="en-US" sz="2400" b="1" dirty="0">
                <a:latin typeface="Garamond" pitchFamily="18" charset="0"/>
              </a:rPr>
              <a:t>rates can be used to allow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comparison</a:t>
            </a:r>
            <a:r>
              <a:rPr lang="en-US" sz="2400" b="1" dirty="0">
                <a:latin typeface="Garamond" pitchFamily="18" charset="0"/>
              </a:rPr>
              <a:t> of disease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frequencies and deaths </a:t>
            </a:r>
            <a:r>
              <a:rPr lang="en-US" sz="2400" b="1" dirty="0">
                <a:latin typeface="Garamond" pitchFamily="18" charset="0"/>
              </a:rPr>
              <a:t>in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different population </a:t>
            </a:r>
            <a:r>
              <a:rPr lang="en-US" sz="2400" b="1" dirty="0">
                <a:latin typeface="Garamond" pitchFamily="18" charset="0"/>
              </a:rPr>
              <a:t>and all over years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6D45-7804-4CEF-AB2F-423DC73F7595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407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7007"/>
            <a:ext cx="89916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 startAt="4"/>
              <a:defRPr/>
            </a:pPr>
            <a:r>
              <a:rPr lang="en-US" sz="2800" b="1" dirty="0">
                <a:solidFill>
                  <a:srgbClr val="CC0066"/>
                </a:solidFill>
                <a:latin typeface="Garamond" pitchFamily="18" charset="0"/>
              </a:rPr>
              <a:t>Comparison </a:t>
            </a:r>
            <a:r>
              <a:rPr lang="en-US" sz="2800" b="1" dirty="0">
                <a:solidFill>
                  <a:srgbClr val="FF5050"/>
                </a:solidFill>
                <a:latin typeface="Garamond" pitchFamily="18" charset="0"/>
              </a:rPr>
              <a:t>of two rates </a:t>
            </a:r>
            <a:r>
              <a:rPr lang="en-US" sz="2800" b="1" dirty="0">
                <a:latin typeface="Garamond" pitchFamily="18" charset="0"/>
              </a:rPr>
              <a:t>result in a </a:t>
            </a:r>
            <a:r>
              <a:rPr lang="en-US" sz="2800" b="1" dirty="0">
                <a:solidFill>
                  <a:srgbClr val="CC0066"/>
                </a:solidFill>
                <a:latin typeface="Garamond" pitchFamily="18" charset="0"/>
              </a:rPr>
              <a:t>ratio 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relative risk or risk ratio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)</a:t>
            </a:r>
            <a:r>
              <a:rPr lang="en-US" sz="2800" dirty="0">
                <a:solidFill>
                  <a:srgbClr val="002060"/>
                </a:solidFill>
                <a:latin typeface="Garamond" pitchFamily="18" charset="0"/>
              </a:rPr>
              <a:t>  e.g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.: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If the incidence rate of diarrheal disease among bottle fed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)is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20 % while among breast fed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(</a:t>
            </a:r>
            <a:r>
              <a:rPr lang="en-US" sz="2400" b="1" dirty="0" smtClean="0">
                <a:solidFill>
                  <a:srgbClr val="CC0066"/>
                </a:solidFill>
                <a:latin typeface="Garamond" pitchFamily="18" charset="0"/>
              </a:rPr>
              <a:t>b)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is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2 %, 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then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relative risk </a:t>
            </a:r>
            <a:r>
              <a:rPr lang="en-US" sz="2400" b="1" dirty="0">
                <a:latin typeface="Garamond" pitchFamily="18" charset="0"/>
              </a:rPr>
              <a:t>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risk ratio </a:t>
            </a:r>
            <a:r>
              <a:rPr lang="en-US" sz="2400" b="1" dirty="0">
                <a:latin typeface="Garamond" pitchFamily="18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20/2</a:t>
            </a:r>
            <a:r>
              <a:rPr lang="en-US" sz="2400" b="1" dirty="0">
                <a:latin typeface="Garamond" pitchFamily="18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10</a:t>
            </a:r>
            <a:r>
              <a:rPr lang="en-US" sz="2400" b="1" dirty="0">
                <a:latin typeface="Garamond" pitchFamily="18" charset="0"/>
              </a:rPr>
              <a:t>,  i. e. 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bottle fed children have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10 times greater risk </a:t>
            </a:r>
            <a:r>
              <a:rPr lang="en-US" sz="2400" b="1" dirty="0">
                <a:latin typeface="Garamond" pitchFamily="18" charset="0"/>
              </a:rPr>
              <a:t>of developing diarrheal disease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than the breast fed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-27384"/>
            <a:ext cx="8153400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63888" y="3417774"/>
            <a:ext cx="259228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interpretation</a:t>
            </a:r>
            <a:endParaRPr lang="en-MY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8016" y="3998920"/>
            <a:ext cx="6584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Relative risk </a:t>
            </a:r>
            <a:r>
              <a:rPr lang="en-US" sz="2400" dirty="0">
                <a:latin typeface="Garamond" pitchFamily="18" charset="0"/>
              </a:rPr>
              <a:t>= </a:t>
            </a:r>
            <a:r>
              <a:rPr lang="en-US" sz="2400" b="1" dirty="0">
                <a:latin typeface="Garamond" pitchFamily="18" charset="0"/>
              </a:rPr>
              <a:t>incidence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 </a:t>
            </a:r>
            <a:r>
              <a:rPr lang="en-US" sz="2400" b="1" dirty="0">
                <a:latin typeface="Garamond" pitchFamily="18" charset="0"/>
              </a:rPr>
              <a:t> / incidence </a:t>
            </a: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b</a:t>
            </a:r>
          </a:p>
          <a:p>
            <a:pPr lvl="1"/>
            <a:r>
              <a:rPr lang="en-US" sz="2400" b="1" dirty="0">
                <a:latin typeface="Garamond" pitchFamily="18" charset="0"/>
              </a:rPr>
              <a:t>If both are equal then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it is </a:t>
            </a:r>
            <a:r>
              <a:rPr lang="en-US" sz="2400" b="1" dirty="0">
                <a:latin typeface="Garamond" pitchFamily="18" charset="0"/>
              </a:rPr>
              <a:t>1   (no risk)</a:t>
            </a:r>
          </a:p>
          <a:p>
            <a:pPr lvl="1"/>
            <a:r>
              <a:rPr lang="en-US" sz="2400" b="1" dirty="0">
                <a:latin typeface="Garamond" pitchFamily="18" charset="0"/>
              </a:rPr>
              <a:t>If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a</a:t>
            </a:r>
            <a:r>
              <a:rPr lang="en-US" sz="2400" b="1" dirty="0">
                <a:latin typeface="Garamond" pitchFamily="18" charset="0"/>
              </a:rPr>
              <a:t> &gt; </a:t>
            </a:r>
            <a:r>
              <a:rPr lang="en-US" sz="2400" dirty="0">
                <a:solidFill>
                  <a:srgbClr val="FF00FF"/>
                </a:solidFill>
                <a:latin typeface="Garamond" pitchFamily="18" charset="0"/>
              </a:rPr>
              <a:t>b </a:t>
            </a:r>
            <a:r>
              <a:rPr lang="en-US" sz="2400" dirty="0">
                <a:latin typeface="Garamond" pitchFamily="18" charset="0"/>
              </a:rPr>
              <a:t>then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it is  </a:t>
            </a:r>
            <a:r>
              <a:rPr lang="en-US" sz="2400" b="1" dirty="0">
                <a:latin typeface="Garamond" pitchFamily="18" charset="0"/>
              </a:rPr>
              <a:t>more than one</a:t>
            </a:r>
            <a:r>
              <a:rPr lang="en-US" sz="2400" dirty="0"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it is risky</a:t>
            </a:r>
          </a:p>
          <a:p>
            <a:pPr lvl="1"/>
            <a:r>
              <a:rPr lang="en-US" sz="2400" dirty="0">
                <a:latin typeface="Garamond" pitchFamily="18" charset="0"/>
              </a:rPr>
              <a:t>I</a:t>
            </a:r>
            <a:r>
              <a:rPr lang="en-US" sz="2400" b="1" dirty="0">
                <a:latin typeface="Garamond" pitchFamily="18" charset="0"/>
              </a:rPr>
              <a:t>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&lt; </a:t>
            </a: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b </a:t>
            </a:r>
            <a:r>
              <a:rPr lang="en-US" sz="2400" b="1" dirty="0">
                <a:latin typeface="Garamond" pitchFamily="18" charset="0"/>
              </a:rPr>
              <a:t>then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it is </a:t>
            </a:r>
            <a:r>
              <a:rPr lang="en-US" sz="2400" b="1" dirty="0">
                <a:latin typeface="Garamond" pitchFamily="18" charset="0"/>
              </a:rPr>
              <a:t>less than one, </a:t>
            </a:r>
            <a:r>
              <a:rPr lang="en-US" sz="2400" b="1" dirty="0">
                <a:solidFill>
                  <a:srgbClr val="00B050"/>
                </a:solidFill>
                <a:latin typeface="Garamond" pitchFamily="18" charset="0"/>
              </a:rPr>
              <a:t>protective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CA97-939D-4C42-9C63-C666908BA755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576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55575" y="0"/>
            <a:ext cx="2978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1305" y="959932"/>
            <a:ext cx="8839200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is the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All cases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disease,, or condition, present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particular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,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to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size of population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from which it is drown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799258" y="-1"/>
            <a:ext cx="1322784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>
                <a:solidFill>
                  <a:srgbClr val="FF0000"/>
                </a:solidFill>
              </a:rPr>
              <a:t>Prevalence</a:t>
            </a:r>
            <a:endParaRPr lang="en-US" sz="1200" b="1" dirty="0">
              <a:solidFill>
                <a:srgbClr val="FF0000"/>
              </a:solidFill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2864549"/>
            <a:ext cx="4945360" cy="461665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b="1" dirty="0">
                <a:latin typeface="Garamond" pitchFamily="18" charset="0"/>
              </a:rPr>
              <a:t>means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ALL. </a:t>
            </a:r>
            <a:r>
              <a:rPr lang="en-US" sz="2400" b="1" dirty="0"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Old+ New</a:t>
            </a:r>
            <a:r>
              <a:rPr lang="en-US" sz="2400" b="1" dirty="0">
                <a:latin typeface="Garamond" pitchFamily="18" charset="0"/>
              </a:rPr>
              <a:t>)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7505" y="3333745"/>
            <a:ext cx="8686800" cy="1200329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individuals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 population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who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disease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a specific time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7550" y="4797152"/>
            <a:ext cx="8646709" cy="1286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>
                <a:solidFill>
                  <a:srgbClr val="9900CC"/>
                </a:solidFill>
                <a:latin typeface="Garamond" pitchFamily="18" charset="0"/>
              </a:rPr>
              <a:t>Prevalence: </a:t>
            </a:r>
            <a:r>
              <a:rPr lang="en-GB" sz="2400" dirty="0">
                <a:latin typeface="Garamond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number of cases 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GB" sz="2400" dirty="0">
                <a:latin typeface="Garamond" pitchFamily="18" charset="0"/>
              </a:rPr>
              <a:t>a disease present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in a defined population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GB" sz="2400" dirty="0">
                <a:latin typeface="Garamond" pitchFamily="18" charset="0"/>
              </a:rPr>
              <a:t>at a given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point of time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Garamond" pitchFamily="18" charset="0"/>
              </a:rPr>
              <a:t>*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Proportion </a:t>
            </a:r>
            <a:r>
              <a:rPr lang="en-GB" sz="2400" b="1" dirty="0">
                <a:latin typeface="Garamond" pitchFamily="18" charset="0"/>
              </a:rPr>
              <a:t>of a population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already affected by </a:t>
            </a:r>
            <a:r>
              <a:rPr lang="en-GB" sz="2400" b="1" dirty="0">
                <a:latin typeface="Garamond" pitchFamily="18" charset="0"/>
              </a:rPr>
              <a:t>a particular disease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at a particular time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7828-740D-45EC-B2BA-91E98C507207}" type="datetime1">
              <a:rPr lang="en-US" smtClean="0"/>
              <a:t>11/25/2020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54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2696"/>
            <a:ext cx="10188624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5. Difference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between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two incidence </a:t>
            </a:r>
            <a:r>
              <a:rPr lang="en-US" sz="2400" b="1" dirty="0">
                <a:latin typeface="Garamond" pitchFamily="18" charset="0"/>
              </a:rPr>
              <a:t>rates is </a:t>
            </a:r>
            <a:r>
              <a:rPr lang="en-US" sz="2400" b="1" dirty="0" smtClean="0">
                <a:latin typeface="Garamond" pitchFamily="18" charset="0"/>
              </a:rPr>
              <a:t>called</a:t>
            </a:r>
          </a:p>
          <a:p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attributable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risk=</a:t>
            </a:r>
          </a:p>
          <a:p>
            <a:r>
              <a:rPr lang="en-MY" b="1" u="sng" dirty="0" smtClean="0"/>
              <a:t>Incidence </a:t>
            </a:r>
            <a:r>
              <a:rPr lang="en-MY" b="1" u="sng" dirty="0"/>
              <a:t>of disease rate among </a:t>
            </a:r>
            <a:r>
              <a:rPr lang="en-MY" b="1" u="sng" dirty="0" smtClean="0"/>
              <a:t>exposed- </a:t>
            </a:r>
            <a:r>
              <a:rPr lang="en-MY" b="1" u="sng" dirty="0"/>
              <a:t>incidence of disease rate among non-exposed X100</a:t>
            </a:r>
          </a:p>
          <a:p>
            <a:r>
              <a:rPr lang="en-MY" sz="2200" b="1" dirty="0"/>
              <a:t>                                 Incidence rate among </a:t>
            </a:r>
            <a:r>
              <a:rPr lang="en-MY" sz="2200" b="1" dirty="0" smtClean="0"/>
              <a:t>exposed</a:t>
            </a:r>
            <a:endParaRPr lang="en-US" sz="22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900" b="1" dirty="0"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latin typeface="Garamond" pitchFamily="18" charset="0"/>
              </a:rPr>
              <a:t>In the previous example: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Attributable risk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= </a:t>
            </a:r>
            <a:r>
              <a:rPr lang="en-US" sz="2400" b="1" u="sng" dirty="0" smtClean="0">
                <a:solidFill>
                  <a:srgbClr val="0070C0"/>
                </a:solidFill>
                <a:latin typeface="Garamond" pitchFamily="18" charset="0"/>
              </a:rPr>
              <a:t>20-2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X100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                                                                              20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= 90%child/year </a:t>
            </a:r>
            <a:r>
              <a:rPr lang="en-US" sz="2400" b="1" dirty="0">
                <a:latin typeface="Garamond" pitchFamily="18" charset="0"/>
              </a:rPr>
              <a:t>(this is the risk diarrhea attributing to bottle feeding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EG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4149080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Attributable risk </a:t>
            </a:r>
            <a:r>
              <a:rPr lang="en-US" sz="2400" dirty="0">
                <a:latin typeface="Garamond" pitchFamily="18" charset="0"/>
              </a:rPr>
              <a:t>= </a:t>
            </a:r>
            <a:r>
              <a:rPr lang="en-US" sz="2400" b="1" u="sng" dirty="0">
                <a:latin typeface="Garamond" pitchFamily="18" charset="0"/>
              </a:rPr>
              <a:t>incidence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2400" b="1" u="sng" dirty="0">
                <a:solidFill>
                  <a:srgbClr val="33CC33"/>
                </a:solidFill>
                <a:latin typeface="Garamond" pitchFamily="18" charset="0"/>
              </a:rPr>
              <a:t> </a:t>
            </a:r>
            <a:r>
              <a:rPr lang="en-US" sz="2400" b="1" u="sng" dirty="0">
                <a:latin typeface="Garamond" pitchFamily="18" charset="0"/>
              </a:rPr>
              <a:t> - incidence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CC0066"/>
                </a:solidFill>
                <a:latin typeface="Garamond" pitchFamily="18" charset="0"/>
              </a:rPr>
              <a:t>b</a:t>
            </a:r>
          </a:p>
          <a:p>
            <a:pPr algn="ctr"/>
            <a:r>
              <a:rPr lang="en-US" sz="2400" b="1" dirty="0">
                <a:solidFill>
                  <a:srgbClr val="CC0066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incidence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a</a:t>
            </a:r>
            <a:endParaRPr lang="en-US" sz="2400" b="1" dirty="0">
              <a:solidFill>
                <a:srgbClr val="CC0066"/>
              </a:solidFill>
              <a:latin typeface="Garamond" pitchFamily="18" charset="0"/>
            </a:endParaRPr>
          </a:p>
          <a:p>
            <a:pPr lvl="1"/>
            <a:r>
              <a:rPr lang="en-US" sz="2400" b="1" dirty="0">
                <a:latin typeface="Garamond" pitchFamily="18" charset="0"/>
              </a:rPr>
              <a:t>If both are equal then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it is 0</a:t>
            </a:r>
            <a:r>
              <a:rPr lang="en-US" sz="2400" b="1" dirty="0">
                <a:latin typeface="Garamond" pitchFamily="18" charset="0"/>
              </a:rPr>
              <a:t>   (no risk)</a:t>
            </a:r>
          </a:p>
          <a:p>
            <a:pPr lvl="1"/>
            <a:r>
              <a:rPr lang="en-US" sz="2400" b="1" dirty="0">
                <a:latin typeface="Garamond" pitchFamily="18" charset="0"/>
              </a:rPr>
              <a:t>If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 </a:t>
            </a:r>
            <a:r>
              <a:rPr lang="en-US" sz="2400" b="1" dirty="0">
                <a:latin typeface="Garamond" pitchFamily="18" charset="0"/>
              </a:rPr>
              <a:t>&gt; </a:t>
            </a: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b</a:t>
            </a:r>
            <a:r>
              <a:rPr lang="en-US" sz="2400" b="1" dirty="0">
                <a:latin typeface="Garamond" pitchFamily="18" charset="0"/>
              </a:rPr>
              <a:t> then it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more than zero</a:t>
            </a:r>
            <a:r>
              <a:rPr lang="en-US" sz="2400" b="1" dirty="0"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it is risky</a:t>
            </a:r>
          </a:p>
          <a:p>
            <a:pPr lvl="1"/>
            <a:r>
              <a:rPr lang="en-US" sz="2400" dirty="0">
                <a:latin typeface="Garamond" pitchFamily="18" charset="0"/>
              </a:rPr>
              <a:t>If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 a </a:t>
            </a:r>
            <a:r>
              <a:rPr lang="en-US" sz="2400" dirty="0">
                <a:latin typeface="Garamond" pitchFamily="18" charset="0"/>
              </a:rPr>
              <a:t>&lt; </a:t>
            </a:r>
            <a:r>
              <a:rPr lang="en-US" sz="2400" dirty="0">
                <a:solidFill>
                  <a:srgbClr val="FF00FF"/>
                </a:solidFill>
                <a:latin typeface="Garamond" pitchFamily="18" charset="0"/>
              </a:rPr>
              <a:t>b </a:t>
            </a:r>
            <a:r>
              <a:rPr lang="en-US" sz="2400" dirty="0">
                <a:latin typeface="Garamond" pitchFamily="18" charset="0"/>
              </a:rPr>
              <a:t>then it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less than zero</a:t>
            </a:r>
            <a:r>
              <a:rPr lang="en-US" sz="2400" dirty="0">
                <a:latin typeface="Garamond" pitchFamily="18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Garamond" pitchFamily="18" charset="0"/>
              </a:rPr>
              <a:t>protective                              </a:t>
            </a:r>
            <a:endParaRPr lang="en-US" sz="2400" b="1" dirty="0">
              <a:solidFill>
                <a:srgbClr val="008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59832" y="3491204"/>
            <a:ext cx="259228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interpretation</a:t>
            </a:r>
            <a:endParaRPr lang="en-MY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5B2-8E03-4D01-A186-A3DF340B97E7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20</a:t>
            </a:fld>
            <a:endParaRPr lang="en-MY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-27384"/>
            <a:ext cx="8153400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56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 pitchFamily="18" charset="0"/>
              </a:rPr>
              <a:t>example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83316" y="650305"/>
            <a:ext cx="89154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</a:rPr>
              <a:t>In a study in the United States of America, the incidence rate of stroke was measured in a population of women who were 30–55 years of age and free from coronary heart disease, stroke and cancer in 1976.  A total of 274 stroke cases were identified in eight years of follow-up . </a:t>
            </a:r>
          </a:p>
          <a:p>
            <a:pPr lvl="1" algn="l"/>
            <a:r>
              <a:rPr lang="en-US" sz="2400" b="1" dirty="0">
                <a:latin typeface="Garamond" pitchFamily="18" charset="0"/>
              </a:rPr>
              <a:t>Never smoked :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70</a:t>
            </a:r>
            <a:r>
              <a:rPr lang="en-US" sz="2400" b="1" dirty="0">
                <a:latin typeface="Garamond" pitchFamily="18" charset="0"/>
              </a:rPr>
              <a:t> cases   among 395  594</a:t>
            </a:r>
          </a:p>
          <a:p>
            <a:pPr lvl="1" algn="l"/>
            <a:r>
              <a:rPr lang="en-US" sz="2400" b="1" dirty="0">
                <a:latin typeface="Garamond" pitchFamily="18" charset="0"/>
              </a:rPr>
              <a:t>Ex-smoker :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65 </a:t>
            </a:r>
            <a:r>
              <a:rPr lang="en-US" sz="2400" b="1" dirty="0">
                <a:latin typeface="Garamond" pitchFamily="18" charset="0"/>
              </a:rPr>
              <a:t>cases  among 232 712</a:t>
            </a:r>
          </a:p>
          <a:p>
            <a:pPr lvl="1" algn="l"/>
            <a:r>
              <a:rPr lang="en-US" sz="2400" b="1" dirty="0">
                <a:latin typeface="Garamond" pitchFamily="18" charset="0"/>
              </a:rPr>
              <a:t>Smoker: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139 </a:t>
            </a:r>
            <a:r>
              <a:rPr lang="en-US" sz="2400" b="1" dirty="0">
                <a:latin typeface="Garamond" pitchFamily="18" charset="0"/>
              </a:rPr>
              <a:t>cases among  280 141</a:t>
            </a:r>
          </a:p>
          <a:p>
            <a:pPr algn="l"/>
            <a:r>
              <a:rPr lang="en-US" sz="2400" b="1" dirty="0">
                <a:latin typeface="Garamond" pitchFamily="18" charset="0"/>
              </a:rPr>
              <a:t>Calculate </a:t>
            </a:r>
          </a:p>
          <a:p>
            <a:pPr algn="l"/>
            <a:r>
              <a:rPr lang="en-US" sz="2400" b="1" dirty="0">
                <a:latin typeface="Garamond" pitchFamily="18" charset="0"/>
              </a:rPr>
              <a:t>-Incidence for each group</a:t>
            </a:r>
          </a:p>
          <a:p>
            <a:pPr algn="l"/>
            <a:r>
              <a:rPr lang="en-US" sz="2400" b="1" dirty="0">
                <a:latin typeface="Garamond" pitchFamily="18" charset="0"/>
              </a:rPr>
              <a:t>-Relative for smoking </a:t>
            </a:r>
          </a:p>
          <a:p>
            <a:pPr algn="l"/>
            <a:r>
              <a:rPr lang="en-US" sz="2400" b="1" dirty="0">
                <a:latin typeface="Garamond" pitchFamily="18" charset="0"/>
              </a:rPr>
              <a:t>-attributable risk for smoking (ignore ex-smoker</a:t>
            </a:r>
            <a:endParaRPr lang="en-MY" sz="2400" b="1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E83E5-A00E-4500-9924-3CABD318F1EE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5680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63401"/>
            <a:ext cx="8352928" cy="437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82E1-C61C-43F1-A5FC-AB3D4FB5655A}" type="datetime1">
              <a:rPr lang="en-MY" smtClean="0"/>
              <a:t>25/11/2020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22</a:t>
            </a:fld>
            <a:endParaRPr lang="en-MY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6632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latin typeface="Garamond" pitchFamily="18" charset="0"/>
              </a:rPr>
              <a:t>In a study in the United States of America, the incidence rate of stroke was measured in a population of women who were 30–55 years of age and free from coronary heart disease, stroke and cancer in 1976.  A total of 274 stroke cases were identified in eight years of follow-up . 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Never smoked :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70</a:t>
            </a:r>
            <a:r>
              <a:rPr lang="en-US" sz="1400" b="1" dirty="0">
                <a:latin typeface="Garamond" pitchFamily="18" charset="0"/>
              </a:rPr>
              <a:t> cases   among 395  594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Ex-smoker :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65 </a:t>
            </a:r>
            <a:r>
              <a:rPr lang="en-US" sz="1400" b="1" dirty="0">
                <a:latin typeface="Garamond" pitchFamily="18" charset="0"/>
              </a:rPr>
              <a:t>cases  among 232 712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Smoker: 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139 </a:t>
            </a:r>
            <a:r>
              <a:rPr lang="en-US" sz="1400" b="1" dirty="0">
                <a:latin typeface="Garamond" pitchFamily="18" charset="0"/>
              </a:rPr>
              <a:t>cases among  280 141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Calculate 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-Incidence for each group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-Relative for smoking 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-attributable risk for smoking (ignore ex-smoker</a:t>
            </a:r>
            <a:endParaRPr lang="en-MY" sz="14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897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08719"/>
            <a:ext cx="8616950" cy="3983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5157192"/>
            <a:ext cx="7696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/>
              <a:t>Relative risk = 49.6/ 17.7 = 2.8</a:t>
            </a:r>
            <a:r>
              <a:rPr lang="en-US" sz="2800" dirty="0"/>
              <a:t>0</a:t>
            </a:r>
            <a:endParaRPr lang="en-US" sz="2800" b="1" dirty="0"/>
          </a:p>
          <a:p>
            <a:pPr algn="l"/>
            <a:r>
              <a:rPr lang="en-US" sz="2800" b="1" dirty="0"/>
              <a:t>Attributable risk= </a:t>
            </a:r>
            <a:r>
              <a:rPr lang="en-US" sz="2800" b="1" u="sng" dirty="0"/>
              <a:t>49.6- </a:t>
            </a:r>
            <a:r>
              <a:rPr lang="en-US" sz="2800" b="1" u="sng" dirty="0" smtClean="0"/>
              <a:t>17.7 </a:t>
            </a:r>
            <a:r>
              <a:rPr lang="en-US" sz="2800" b="1" dirty="0" smtClean="0"/>
              <a:t> X100= 46.31 %</a:t>
            </a:r>
          </a:p>
          <a:p>
            <a:pPr algn="l"/>
            <a:r>
              <a:rPr lang="en-US" sz="2800" b="1" dirty="0"/>
              <a:t> </a:t>
            </a:r>
            <a:r>
              <a:rPr lang="en-US" sz="2800" b="1" dirty="0" smtClean="0"/>
              <a:t>                                   49.6</a:t>
            </a:r>
            <a:endParaRPr lang="ar-SA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6F58-AABC-44BF-990B-4B773390BB76}" type="datetime1">
              <a:rPr lang="en-MY" smtClean="0"/>
              <a:t>25/11/2020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5884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952" y="3429000"/>
            <a:ext cx="8712968" cy="180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sz="2800" b="1" u="sng" dirty="0">
                <a:solidFill>
                  <a:srgbClr val="FF0000"/>
                </a:solidFill>
              </a:rPr>
              <a:t>Population Attributable Risk </a:t>
            </a:r>
            <a:r>
              <a:rPr lang="en-GB" sz="2800" b="1" dirty="0">
                <a:solidFill>
                  <a:srgbClr val="FF0000"/>
                </a:solidFill>
              </a:rPr>
              <a:t>(</a:t>
            </a:r>
            <a:r>
              <a:rPr lang="en-GB" sz="2800" b="1" dirty="0" smtClean="0">
                <a:solidFill>
                  <a:srgbClr val="FF0000"/>
                </a:solidFill>
              </a:rPr>
              <a:t>PARs)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</a:t>
            </a:r>
            <a:r>
              <a:rPr lang="en-GB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tells </a:t>
            </a:r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about the amount of extra disease occurring in the exposed group because of exposure.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 of disease in the whole community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attributed to the 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9930" y="44253"/>
            <a:ext cx="87014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Attributable risk can be useful as a measure of the public health </a:t>
            </a: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impact of a particular exposure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94" y="875250"/>
            <a:ext cx="91236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Risk difference (attributable risk)</a:t>
            </a:r>
          </a:p>
          <a:p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risk difference tells you the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amount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disease that potentially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could be prevented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if the risk factor</a:t>
            </a:r>
          </a:p>
          <a:p>
            <a:r>
              <a:rPr lang="en-US" sz="2400" b="1" dirty="0">
                <a:latin typeface="Garamond" pitchFamily="18" charset="0"/>
                <a:cs typeface="Times New Roman" pitchFamily="18" charset="0"/>
              </a:rPr>
              <a:t>could be eliminated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944" y="2444910"/>
            <a:ext cx="85458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Attributable risk can be useful as a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measure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public health impact of a particular exposure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2820-F8AC-4EC6-A02F-EE6DEFC9FE60}" type="datetime1">
              <a:rPr lang="en-MY" smtClean="0"/>
              <a:t>25/11/2020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24</a:t>
            </a:fld>
            <a:endParaRPr lang="en-MY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118646"/>
              </p:ext>
            </p:extLst>
          </p:nvPr>
        </p:nvGraphicFramePr>
        <p:xfrm>
          <a:off x="395536" y="5445224"/>
          <a:ext cx="24812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876300" imgH="228600" progId="Equation.3">
                  <p:embed/>
                </p:oleObj>
              </mc:Choice>
              <mc:Fallback>
                <p:oleObj name="Equation" r:id="rId3" imgW="8763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445224"/>
                        <a:ext cx="24812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923928" y="5517232"/>
            <a:ext cx="5047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population  </a:t>
            </a:r>
          </a:p>
          <a:p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unexposed group</a:t>
            </a:r>
          </a:p>
        </p:txBody>
      </p:sp>
    </p:spTree>
    <p:extLst>
      <p:ext uri="{BB962C8B-B14F-4D97-AF65-F5344CB8AC3E}">
        <p14:creationId xmlns:p14="http://schemas.microsoft.com/office/powerpoint/2010/main" val="31819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4523" y="188640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Attributable Risk</a:t>
            </a:r>
          </a:p>
          <a:p>
            <a:r>
              <a:rPr lang="en-GB" sz="2400" b="1" dirty="0">
                <a:latin typeface="Garamond" pitchFamily="18" charset="0"/>
                <a:cs typeface="Times New Roman" pitchFamily="18" charset="0"/>
              </a:rPr>
              <a:t>PAR estimate the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excess rate of disease 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in the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total study population 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GB" sz="2400" dirty="0">
                <a:latin typeface="Garamond" pitchFamily="18" charset="0"/>
                <a:cs typeface="Times New Roman" pitchFamily="18" charset="0"/>
              </a:rPr>
              <a:t>exposed and non-exposed 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individuals that is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attributable to the exposure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.  </a:t>
            </a:r>
            <a:endParaRPr lang="en-GB" sz="2400" b="1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GB" sz="2400" b="1" dirty="0" smtClean="0">
                <a:latin typeface="Garamond" pitchFamily="18" charset="0"/>
                <a:cs typeface="Times New Roman" pitchFamily="18" charset="0"/>
              </a:rPr>
              <a:t>PAR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helps determine which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exposures have the most relevance to the health of a community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88727"/>
              </p:ext>
            </p:extLst>
          </p:nvPr>
        </p:nvGraphicFramePr>
        <p:xfrm>
          <a:off x="2843808" y="2426764"/>
          <a:ext cx="24812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3" imgW="876300" imgH="228600" progId="Equation.3">
                  <p:embed/>
                </p:oleObj>
              </mc:Choice>
              <mc:Fallback>
                <p:oleObj name="Equation" r:id="rId3" imgW="876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426764"/>
                        <a:ext cx="24812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715310" y="3052410"/>
            <a:ext cx="41313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population  </a:t>
            </a:r>
          </a:p>
          <a:p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unexposed group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2A21-3274-4820-AF66-29869F788D6F}" type="datetime1">
              <a:rPr lang="en-MY" smtClean="0"/>
              <a:t>25/11/2020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693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92696"/>
            <a:ext cx="896448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Population AR Versus AR</a:t>
            </a:r>
          </a:p>
          <a:p>
            <a:r>
              <a:rPr lang="en-GB" sz="2400" b="1" dirty="0">
                <a:latin typeface="Garamond" pitchFamily="18" charset="0"/>
              </a:rPr>
              <a:t>AR tell us how much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disease in exposed group </a:t>
            </a:r>
            <a:r>
              <a:rPr lang="en-GB" sz="2400" b="1" dirty="0">
                <a:latin typeface="Garamond" pitchFamily="18" charset="0"/>
              </a:rPr>
              <a:t>can be attributed to exposure</a:t>
            </a:r>
          </a:p>
          <a:p>
            <a:r>
              <a:rPr lang="en-GB" sz="2400" b="1" dirty="0">
                <a:latin typeface="Garamond" pitchFamily="18" charset="0"/>
              </a:rPr>
              <a:t>PAR: how much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disease in the whole population can be attributed </a:t>
            </a:r>
            <a:r>
              <a:rPr lang="en-GB" sz="2400" b="1" dirty="0">
                <a:latin typeface="Garamond" pitchFamily="18" charset="0"/>
              </a:rPr>
              <a:t>to exposure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342900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population attributable-risk </a:t>
            </a:r>
            <a:r>
              <a:rPr lang="en-GB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percent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(PAR%) </a:t>
            </a:r>
          </a:p>
          <a:p>
            <a:r>
              <a:rPr lang="en-GB" sz="2400" dirty="0">
                <a:latin typeface="Garamond" pitchFamily="18" charset="0"/>
                <a:cs typeface="Times New Roman" pitchFamily="18" charset="0"/>
              </a:rPr>
              <a:t>PAR% expresses the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proportion of disease in the study population that is attributable to </a:t>
            </a:r>
            <a:r>
              <a:rPr lang="en-GB" sz="2400" dirty="0">
                <a:latin typeface="Garamond" pitchFamily="18" charset="0"/>
                <a:cs typeface="Times New Roman" pitchFamily="18" charset="0"/>
              </a:rPr>
              <a:t>the exposure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 thus could be eliminated  (</a:t>
            </a:r>
            <a:r>
              <a:rPr lang="en-GB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removed)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if the exposure were eliminated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330533"/>
              </p:ext>
            </p:extLst>
          </p:nvPr>
        </p:nvGraphicFramePr>
        <p:xfrm>
          <a:off x="4283968" y="5373216"/>
          <a:ext cx="306863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3" imgW="1257300" imgH="431800" progId="Equation.3">
                  <p:embed/>
                </p:oleObj>
              </mc:Choice>
              <mc:Fallback>
                <p:oleObj name="Equation" r:id="rId3" imgW="1257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5373216"/>
                        <a:ext cx="3068638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A24F-766B-4FCA-85CF-0DEB8C4FE403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814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043608" y="1628800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  YOU  ALL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1AC2-7348-467B-A133-AC856F5EC4EC}" type="datetime1">
              <a:rPr lang="en-MY" smtClean="0"/>
              <a:t>25/11/2020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0008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993" y="1023560"/>
            <a:ext cx="8247440" cy="226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07504" y="404813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Data from a cohort study of oral contraceptive (OC) use and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among women aged 16-49 years </a:t>
            </a:r>
          </a:p>
        </p:txBody>
      </p:sp>
      <p:graphicFrame>
        <p:nvGraphicFramePr>
          <p:cNvPr id="5122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310998"/>
              </p:ext>
            </p:extLst>
          </p:nvPr>
        </p:nvGraphicFramePr>
        <p:xfrm>
          <a:off x="1219201" y="5513388"/>
          <a:ext cx="5441032" cy="867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5" imgW="2260600" imgH="393700" progId="Equation.3">
                  <p:embed/>
                </p:oleObj>
              </mc:Choice>
              <mc:Fallback>
                <p:oleObj name="Equation" r:id="rId5" imgW="2260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5513388"/>
                        <a:ext cx="5441032" cy="8679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28600" y="35481"/>
            <a:ext cx="1088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Example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0280-D85D-4B8E-812E-BB2FDD83FF90}" type="datetime1">
              <a:rPr lang="en-MY" smtClean="0"/>
              <a:t>25/11/2020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28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327627" y="3429000"/>
            <a:ext cx="87740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The population attributable risk of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associated with OC use can therefore be calculated as: </a:t>
            </a:r>
          </a:p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PAR=I</a:t>
            </a:r>
            <a:r>
              <a:rPr lang="en-GB" b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- I</a:t>
            </a:r>
            <a:r>
              <a:rPr lang="en-GB" b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= 104/2390  - 77/1908  == 316/10</a:t>
            </a:r>
            <a:r>
              <a:rPr lang="en-GB" b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/year </a:t>
            </a:r>
          </a:p>
          <a:p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Thus, if OC use were stopped, the-excess annual incidence rate of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that could be eliminated among women in this study is 316 per 100,000. </a:t>
            </a:r>
          </a:p>
        </p:txBody>
      </p:sp>
    </p:spTree>
    <p:extLst>
      <p:ext uri="{BB962C8B-B14F-4D97-AF65-F5344CB8AC3E}">
        <p14:creationId xmlns:p14="http://schemas.microsoft.com/office/powerpoint/2010/main" val="760112498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4" y="614363"/>
            <a:ext cx="903649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Garamond" pitchFamily="18" charset="0"/>
              </a:rPr>
              <a:t>The following table shows the data concerning a NCD among adults during a year in a certain community. Calculate the prevalence and incidence rates,</a:t>
            </a:r>
            <a:br>
              <a:rPr lang="en-US" sz="2000" b="1" dirty="0">
                <a:latin typeface="Garamond" pitchFamily="18" charset="0"/>
              </a:rPr>
            </a:br>
            <a:r>
              <a:rPr lang="en-US" sz="2000" b="1" dirty="0">
                <a:latin typeface="Garamond" pitchFamily="18" charset="0"/>
              </a:rPr>
              <a:t>If male sex was the risk factor what is the relative and </a:t>
            </a:r>
            <a:r>
              <a:rPr lang="en-US" sz="2000" dirty="0">
                <a:latin typeface="Garamond" pitchFamily="18" charset="0"/>
              </a:rPr>
              <a:t>attributable risks for this factor.</a:t>
            </a:r>
            <a:endParaRPr lang="en-MY" sz="20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335615"/>
              </p:ext>
            </p:extLst>
          </p:nvPr>
        </p:nvGraphicFramePr>
        <p:xfrm>
          <a:off x="107504" y="2066894"/>
          <a:ext cx="8759656" cy="21541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83064"/>
                <a:gridCol w="2131921"/>
                <a:gridCol w="1848878"/>
                <a:gridCol w="1895793"/>
              </a:tblGrid>
              <a:tr h="483086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Total population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Old case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New case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endParaRPr lang="ar-SA" sz="1800" dirty="0"/>
                    </a:p>
                  </a:txBody>
                  <a:tcPr marT="45706" marB="45706"/>
                </a:tc>
              </a:tr>
              <a:tr h="569998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6213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12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4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females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</a:tr>
              <a:tr h="533032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5365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24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9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males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</a:tr>
              <a:tr h="533032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11578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36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13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Both sexes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6738" y="34925"/>
            <a:ext cx="1592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/>
              <a:t>example</a:t>
            </a:r>
            <a:endParaRPr lang="en-MY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C797-99AB-4035-80AB-76293A4C6C1C}" type="datetime1">
              <a:rPr lang="en-MY" smtClean="0"/>
              <a:t>25/11/2020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29</a:t>
            </a:fld>
            <a:endParaRPr lang="en-MY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9073" y="4437112"/>
            <a:ext cx="301678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Incidence among males</a:t>
            </a:r>
          </a:p>
          <a:p>
            <a:pPr algn="l"/>
            <a:r>
              <a:rPr lang="en-US" b="1" dirty="0"/>
              <a:t>Incidence among females</a:t>
            </a:r>
          </a:p>
          <a:p>
            <a:pPr algn="l"/>
            <a:r>
              <a:rPr lang="en-US" b="1" dirty="0"/>
              <a:t>Total incidence</a:t>
            </a:r>
          </a:p>
          <a:p>
            <a:pPr algn="l"/>
            <a:r>
              <a:rPr lang="en-US" b="1" dirty="0"/>
              <a:t>Relative risk</a:t>
            </a:r>
          </a:p>
          <a:p>
            <a:pPr algn="l"/>
            <a:r>
              <a:rPr lang="en-US" b="1" dirty="0"/>
              <a:t>Attributable </a:t>
            </a:r>
            <a:r>
              <a:rPr lang="en-US" b="1" dirty="0" smtClean="0"/>
              <a:t>risk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211960" y="4560223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Prevalence among males</a:t>
            </a:r>
          </a:p>
          <a:p>
            <a:r>
              <a:rPr lang="en-US" b="1" dirty="0"/>
              <a:t>Prevalence among females</a:t>
            </a:r>
          </a:p>
          <a:p>
            <a:r>
              <a:rPr lang="en-US" b="1" dirty="0"/>
              <a:t>Total prevalence</a:t>
            </a:r>
          </a:p>
          <a:p>
            <a:r>
              <a:rPr lang="en-US" b="1" dirty="0"/>
              <a:t>(for prevalence  old + new case</a:t>
            </a:r>
            <a:r>
              <a:rPr lang="en-US" sz="2800" b="1" dirty="0"/>
              <a:t>)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424830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8600" y="493067"/>
            <a:ext cx="89154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latin typeface="Garamond" pitchFamily="18" charset="0"/>
              </a:rPr>
              <a:t>example</a:t>
            </a:r>
            <a:r>
              <a:rPr lang="en-US" sz="2400" dirty="0">
                <a:latin typeface="Garamond" pitchFamily="18" charset="0"/>
              </a:rPr>
              <a:t>, </a:t>
            </a:r>
          </a:p>
          <a:p>
            <a:pPr>
              <a:defRPr/>
            </a:pPr>
            <a:r>
              <a:rPr lang="en-US" sz="28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visual examination survey conducted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Al </a:t>
            </a:r>
            <a:r>
              <a:rPr lang="en-US" sz="2400" b="1" dirty="0" err="1" smtClean="0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among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individuals , 52 - 85 years of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age,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during  2017</a:t>
            </a:r>
          </a:p>
          <a:p>
            <a:pPr algn="l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310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the 2477 persons examined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had cataracts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at the time of the survey.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prevalence of cataract in that age group was 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310 / 2477 X100 ,=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12.5%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prevalence of cataract among population aging  52 - 85 years in Al </a:t>
            </a:r>
            <a:r>
              <a:rPr lang="en-US" sz="24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during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2017</a:t>
            </a:r>
          </a:p>
        </p:txBody>
      </p:sp>
      <p:sp>
        <p:nvSpPr>
          <p:cNvPr id="3" name="Rectangle 2"/>
          <p:cNvSpPr/>
          <p:nvPr/>
        </p:nvSpPr>
        <p:spPr>
          <a:xfrm>
            <a:off x="372761" y="3356992"/>
            <a:ext cx="8655496" cy="954088"/>
          </a:xfrm>
          <a:prstGeom prst="rect">
            <a:avLst/>
          </a:prstGeom>
          <a:solidFill>
            <a:srgbClr val="C7D9BD">
              <a:alpha val="18000"/>
            </a:srgb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=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003399"/>
                </a:solidFill>
                <a:latin typeface="Garamond" pitchFamily="18" charset="0"/>
              </a:rPr>
              <a:t>of existing cases of a disease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X 100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total population  at risk at a given point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58A5-FADD-44A6-8B3C-41E3CB747E4A}" type="datetime1">
              <a:rPr lang="en-US" smtClean="0"/>
              <a:t>11/25/2020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99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517" y="559118"/>
            <a:ext cx="8686800" cy="1938992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is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controlled by two </a:t>
            </a:r>
            <a:r>
              <a:rPr lang="en-US" sz="2400" b="1" u="sng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elements </a:t>
            </a:r>
            <a:endParaRPr lang="en-US" sz="2400" b="1" dirty="0">
              <a:solidFill>
                <a:srgbClr val="008000"/>
              </a:solidFill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No. of individuals who have been diseased in the past</a:t>
            </a:r>
          </a:p>
          <a:p>
            <a:pPr algn="l" rtl="0">
              <a:buClr>
                <a:srgbClr val="66FF33"/>
              </a:buClr>
              <a:defRPr/>
            </a:pPr>
            <a:endParaRPr lang="en-US" sz="2400" b="1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the length or duration of the illness.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4071" y="3033713"/>
            <a:ext cx="5041985" cy="46166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</a:rPr>
              <a:t>Prevalence will vary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5530703" y="2800227"/>
            <a:ext cx="2590800" cy="83099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 rot="10204089">
            <a:off x="4994139" y="2869785"/>
            <a:ext cx="661016" cy="77751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034689" y="4138612"/>
            <a:ext cx="365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of the illness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5717254" y="4116821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5253632" y="5099174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331640" y="5191125"/>
            <a:ext cx="15318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incidence</a:t>
            </a:r>
            <a:endParaRPr lang="en-US" sz="2400" dirty="0">
              <a:latin typeface="Garamond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70547" y="4397164"/>
            <a:ext cx="13088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31840" y="5452341"/>
            <a:ext cx="159314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 rot="16200000">
            <a:off x="5149506" y="4154848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 rot="16200000">
            <a:off x="4613458" y="5104804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ight Arrow 18"/>
          <p:cNvSpPr/>
          <p:nvPr/>
        </p:nvSpPr>
        <p:spPr>
          <a:xfrm rot="16200000">
            <a:off x="622152" y="4273039"/>
            <a:ext cx="576825" cy="248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ight Arrow 19"/>
          <p:cNvSpPr/>
          <p:nvPr/>
        </p:nvSpPr>
        <p:spPr>
          <a:xfrm rot="16200000">
            <a:off x="870403" y="5249471"/>
            <a:ext cx="576825" cy="248251"/>
          </a:xfrm>
          <a:prstGeom prst="right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6EF-1222-41CB-92C1-29EFE22D7845}" type="datetime1">
              <a:rPr lang="en-US" smtClean="0"/>
              <a:t>11/25/2020</a:t>
            </a:fld>
            <a:endParaRPr lang="en-MY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639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4077072"/>
            <a:ext cx="8915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200" b="1" dirty="0"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200" b="1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all new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cases of the disease. </a:t>
            </a:r>
            <a:endParaRPr lang="en-US" sz="2200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They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enter the prevalence pot. </a:t>
            </a:r>
          </a:p>
          <a:p>
            <a:pPr algn="l" rtl="0"/>
            <a:r>
              <a:rPr lang="en-US" sz="2200" dirty="0">
                <a:latin typeface="Garamond" pitchFamily="18" charset="0"/>
                <a:cs typeface="Times New Roman" pitchFamily="18" charset="0"/>
              </a:rPr>
              <a:t> If no cases leave the prevalence pot, it continues to Fill, adding to the number of cases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unless</a:t>
            </a:r>
          </a:p>
          <a:p>
            <a:pPr algn="l" rtl="0"/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some cases either</a:t>
            </a:r>
            <a:r>
              <a:rPr lang="en-US" sz="22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6600"/>
                </a:solidFill>
                <a:latin typeface="Garamond" pitchFamily="18" charset="0"/>
                <a:cs typeface="Times New Roman" pitchFamily="18" charset="0"/>
              </a:rPr>
              <a:t>recover</a:t>
            </a:r>
            <a:r>
              <a:rPr lang="en-US" sz="22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die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reducing the prevalence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. 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2915816" y="1124744"/>
            <a:ext cx="4038600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246658" y="1124744"/>
            <a:ext cx="1862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052888" y="2554577"/>
            <a:ext cx="211931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Prevalenc</a:t>
            </a:r>
            <a:r>
              <a:rPr lang="en-US" sz="2800" dirty="0">
                <a:latin typeface="Calibri" pitchFamily="34" charset="0"/>
              </a:rPr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212428" y="1854200"/>
            <a:ext cx="17033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Calibri" pitchFamily="34" charset="0"/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2638425" y="1332254"/>
            <a:ext cx="2047875" cy="1468438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112544" y="1119529"/>
            <a:ext cx="2328863" cy="168116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382609" y="1559531"/>
            <a:ext cx="1941686" cy="136194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3884-8ED6-4E54-BAA7-4D78177E4613}" type="datetime1">
              <a:rPr lang="en-US" smtClean="0"/>
              <a:t>11/25/2020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13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4283968" y="1201839"/>
            <a:ext cx="2592288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124489" y="1265250"/>
            <a:ext cx="1862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533900" y="2513013"/>
            <a:ext cx="1982316" cy="97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400" b="1" dirty="0"/>
              <a:t>Prevalenc</a:t>
            </a:r>
            <a:r>
              <a:rPr lang="en-US" sz="2400" dirty="0"/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400" b="1" dirty="0"/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830512" y="2039649"/>
            <a:ext cx="1703388" cy="4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940882" y="1702513"/>
            <a:ext cx="1584176" cy="976312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798578" y="1496083"/>
            <a:ext cx="1501255" cy="946944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863449" y="1969555"/>
            <a:ext cx="1528159" cy="1030577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611560" y="1239911"/>
            <a:ext cx="288032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dirty="0">
                <a:latin typeface="Garamond" pitchFamily="18" charset="0"/>
              </a:rPr>
              <a:t>=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*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</a:t>
            </a:r>
            <a:endParaRPr lang="en-MY" sz="24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36" y="2513013"/>
            <a:ext cx="218352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I = incidence</a:t>
            </a:r>
          </a:p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D = duration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2400" y="5029200"/>
            <a:ext cx="5867400" cy="5238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Prevalence </a:t>
            </a:r>
            <a:r>
              <a:rPr lang="en-US" sz="2800" b="1" dirty="0">
                <a:latin typeface="Garamond" pitchFamily="18" charset="0"/>
              </a:rPr>
              <a:t>will vary 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627528" y="4783137"/>
            <a:ext cx="2590800" cy="95410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63449" y="5395308"/>
            <a:ext cx="1012807" cy="157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941772" y="5029200"/>
            <a:ext cx="790468" cy="2506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FD5F-55D9-488A-87C1-0DECCEE27B50}" type="datetime1">
              <a:rPr lang="en-US" smtClean="0"/>
              <a:t>11/25/2020</a:t>
            </a:fld>
            <a:endParaRPr lang="en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34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096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Factors influencing prevalence rate</a:t>
            </a:r>
            <a:endParaRPr lang="en-AU" sz="2800" dirty="0" smtClean="0">
              <a:solidFill>
                <a:schemeClr val="bg1"/>
              </a:solidFill>
            </a:endParaRPr>
          </a:p>
        </p:txBody>
      </p:sp>
      <p:grpSp>
        <p:nvGrpSpPr>
          <p:cNvPr id="33794" name="Group 4"/>
          <p:cNvGrpSpPr>
            <a:grpSpLocks noChangeAspect="1"/>
          </p:cNvGrpSpPr>
          <p:nvPr/>
        </p:nvGrpSpPr>
        <p:grpSpPr bwMode="auto">
          <a:xfrm>
            <a:off x="-1376780" y="-857031"/>
            <a:ext cx="12279788" cy="8230886"/>
            <a:chOff x="1343" y="8355"/>
            <a:chExt cx="11260" cy="5417"/>
          </a:xfrm>
        </p:grpSpPr>
        <p:sp>
          <p:nvSpPr>
            <p:cNvPr id="62468" name="AutoShape 5"/>
            <p:cNvSpPr>
              <a:spLocks noChangeAspect="1" noChangeArrowheads="1"/>
            </p:cNvSpPr>
            <p:nvPr/>
          </p:nvSpPr>
          <p:spPr bwMode="auto">
            <a:xfrm>
              <a:off x="2977" y="8355"/>
              <a:ext cx="76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69" name="Group 6"/>
            <p:cNvGrpSpPr>
              <a:grpSpLocks/>
            </p:cNvGrpSpPr>
            <p:nvPr/>
          </p:nvGrpSpPr>
          <p:grpSpPr bwMode="auto">
            <a:xfrm>
              <a:off x="1343" y="8646"/>
              <a:ext cx="11260" cy="5126"/>
              <a:chOff x="1343" y="8646"/>
              <a:chExt cx="11260" cy="5126"/>
            </a:xfrm>
          </p:grpSpPr>
          <p:sp>
            <p:nvSpPr>
              <p:cNvPr id="62470" name="Text Box 7"/>
              <p:cNvSpPr txBox="1">
                <a:spLocks noChangeArrowheads="1"/>
              </p:cNvSpPr>
              <p:nvPr/>
            </p:nvSpPr>
            <p:spPr bwMode="auto">
              <a:xfrm>
                <a:off x="5031" y="11513"/>
                <a:ext cx="1852" cy="4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800" b="1" dirty="0">
                    <a:solidFill>
                      <a:srgbClr val="FF0000"/>
                    </a:solidFill>
                  </a:rPr>
                  <a:t>Prevalence</a:t>
                </a:r>
              </a:p>
            </p:txBody>
          </p:sp>
          <p:sp>
            <p:nvSpPr>
              <p:cNvPr id="62471" name="AutoShape 8"/>
              <p:cNvSpPr>
                <a:spLocks noChangeArrowheads="1"/>
              </p:cNvSpPr>
              <p:nvPr/>
            </p:nvSpPr>
            <p:spPr bwMode="auto">
              <a:xfrm>
                <a:off x="1343" y="8646"/>
                <a:ext cx="7558" cy="4710"/>
              </a:xfrm>
              <a:prstGeom prst="upArrow">
                <a:avLst>
                  <a:gd name="adj1" fmla="val 50000"/>
                  <a:gd name="adj2" fmla="val 2500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800" b="1" u="sng" dirty="0" err="1">
                    <a:solidFill>
                      <a:srgbClr val="FF0000"/>
                    </a:solidFill>
                    <a:latin typeface="Garamond" pitchFamily="18" charset="0"/>
                  </a:rPr>
                  <a:t>Incr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Garamond" pitchFamily="18" charset="0"/>
                  </a:rPr>
                  <a:t> by: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longer duration of disease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prolongation of life without cure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GB" sz="24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Increase in the incidence of the disease</a:t>
                </a:r>
                <a:endParaRPr lang="en-US" sz="24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Immigration 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 cases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CC0066"/>
                    </a:solidFill>
                    <a:latin typeface="Times New Roman" pitchFamily="18" charset="0"/>
                    <a:cs typeface="Times New Roman" pitchFamily="18" charset="0"/>
                  </a:rPr>
                  <a:t>out migration of healthy people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improved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diagnosi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Better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>
                    <a:solidFill>
                      <a:srgbClr val="C00000"/>
                    </a:solidFill>
                    <a:latin typeface="Garamond" pitchFamily="18" charset="0"/>
                    <a:cs typeface="Times New Roman" pitchFamily="18" charset="0"/>
                  </a:rPr>
                  <a:t>Better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472" name="AutoShape 9"/>
              <p:cNvSpPr>
                <a:spLocks noChangeArrowheads="1"/>
              </p:cNvSpPr>
              <p:nvPr/>
            </p:nvSpPr>
            <p:spPr bwMode="auto">
              <a:xfrm>
                <a:off x="5573" y="9011"/>
                <a:ext cx="7030" cy="4761"/>
              </a:xfrm>
              <a:prstGeom prst="downArrow">
                <a:avLst>
                  <a:gd name="adj1" fmla="val 50000"/>
                  <a:gd name="adj2" fmla="val 2499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400" b="1" u="sng" dirty="0" smtClean="0">
                    <a:solidFill>
                      <a:srgbClr val="FF0000"/>
                    </a:solidFill>
                  </a:rPr>
                  <a:t>Decreased </a:t>
                </a:r>
                <a:r>
                  <a:rPr lang="en-US" sz="2400" b="1" u="sng" dirty="0">
                    <a:solidFill>
                      <a:srgbClr val="FF0000"/>
                    </a:solidFill>
                  </a:rPr>
                  <a:t>by: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/>
                  <a:t>short duration of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high case-fatality rate from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8000"/>
                    </a:solidFill>
                  </a:rPr>
                  <a:t>decrease in incidence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2060"/>
                    </a:solidFill>
                  </a:rPr>
                  <a:t>in-migration of healthy people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C0066"/>
                    </a:solidFill>
                  </a:rPr>
                  <a:t>E</a:t>
                </a:r>
                <a:r>
                  <a:rPr lang="en-US" sz="2400" b="1" dirty="0" smtClean="0">
                    <a:solidFill>
                      <a:srgbClr val="CC0066"/>
                    </a:solidFill>
                  </a:rPr>
                  <a:t>migration </a:t>
                </a:r>
                <a:r>
                  <a:rPr lang="en-US" sz="2400" b="1" dirty="0">
                    <a:solidFill>
                      <a:srgbClr val="CC0066"/>
                    </a:solidFill>
                  </a:rPr>
                  <a:t>of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improved cure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rate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Immunization prevents new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Prolongation of non diseased &amp; healthy population</a:t>
                </a:r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419872" y="-4261"/>
            <a:ext cx="1966404" cy="7452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</a:rPr>
              <a:t>Prevalence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CAE1-A5EB-49E3-B0D9-306A255BF566}" type="datetime1">
              <a:rPr lang="en-US" smtClean="0"/>
              <a:t>11/25/2020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83557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60648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 rtl="0"/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Types of Prevalence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1038263"/>
            <a:ext cx="3314328" cy="830997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l" rtl="0">
              <a:buFontTx/>
              <a:buAutoNum type="arabicPeriod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Period Prevalence</a:t>
            </a:r>
          </a:p>
          <a:p>
            <a:pPr marL="342900" indent="-342900" algn="l" rtl="0">
              <a:buFontTx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Point Prevalence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2132856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A study done on  1000 school children </a:t>
            </a:r>
            <a:r>
              <a:rPr lang="en-US" sz="2400" b="1" dirty="0" smtClean="0">
                <a:latin typeface="Garamond" pitchFamily="18" charset="0"/>
              </a:rPr>
              <a:t>at Al </a:t>
            </a:r>
            <a:r>
              <a:rPr lang="en-US" sz="2400" b="1" dirty="0" err="1" smtClean="0">
                <a:latin typeface="Garamond" pitchFamily="18" charset="0"/>
              </a:rPr>
              <a:t>Karak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2018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found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20 </a:t>
            </a:r>
            <a:r>
              <a:rPr lang="en-US" sz="2400" b="1" dirty="0">
                <a:latin typeface="Garamond" pitchFamily="18" charset="0"/>
              </a:rPr>
              <a:t>with TB.  By follow up  of school children during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 </a:t>
            </a:r>
            <a:r>
              <a:rPr lang="en-US" sz="2400" b="1" dirty="0">
                <a:latin typeface="Garamond" pitchFamily="18" charset="0"/>
              </a:rPr>
              <a:t>the number of students with TB was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4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prevalence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          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2018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prevalence 28        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4869160"/>
            <a:ext cx="9239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Period prevalence:</a:t>
            </a:r>
          </a:p>
          <a:p>
            <a:r>
              <a:rPr lang="en-GB" sz="2400" dirty="0">
                <a:latin typeface="Garamond" pitchFamily="18" charset="0"/>
              </a:rPr>
              <a:t>Number of cases that occur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during a specified period of time</a:t>
            </a:r>
          </a:p>
          <a:p>
            <a:r>
              <a:rPr lang="en-GB" sz="2400" dirty="0" smtClean="0">
                <a:latin typeface="Garamond" pitchFamily="18" charset="0"/>
              </a:rPr>
              <a:t>2018 –2019</a:t>
            </a:r>
            <a:endParaRPr lang="en-GB" sz="2400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28D-C520-4AA2-8C18-A10416152619}" type="datetime1">
              <a:rPr lang="en-US" smtClean="0"/>
              <a:t>11/25/2020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33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60648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 rtl="0"/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Types of Prevalence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980728"/>
            <a:ext cx="6400800" cy="954088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l" rtl="0">
              <a:buFontTx/>
              <a:buAutoNum type="arabicPeriod"/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Period Prevalence</a:t>
            </a:r>
          </a:p>
          <a:p>
            <a:pPr marL="342900" indent="-342900" algn="l" rtl="0">
              <a:buFontTx/>
              <a:buAutoNum type="arabicPeriod"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Point Prevalence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2132856"/>
            <a:ext cx="8534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A study done on  1000 school children </a:t>
            </a:r>
            <a:r>
              <a:rPr lang="en-US" sz="2800" b="1" dirty="0" smtClean="0">
                <a:latin typeface="Garamond" pitchFamily="18" charset="0"/>
              </a:rPr>
              <a:t>at Al </a:t>
            </a:r>
            <a:r>
              <a:rPr lang="en-US" sz="2800" b="1" dirty="0" err="1" smtClean="0">
                <a:latin typeface="Garamond" pitchFamily="18" charset="0"/>
              </a:rPr>
              <a:t>Karak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during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2018 </a:t>
            </a:r>
            <a:r>
              <a:rPr lang="en-US" sz="2800" b="1" dirty="0" smtClean="0">
                <a:latin typeface="Garamond" pitchFamily="18" charset="0"/>
              </a:rPr>
              <a:t>found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20 </a:t>
            </a:r>
            <a:r>
              <a:rPr lang="en-US" sz="2800" b="1" dirty="0">
                <a:latin typeface="Garamond" pitchFamily="18" charset="0"/>
              </a:rPr>
              <a:t>with TB.  By follow up  of school children during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2019 </a:t>
            </a:r>
            <a:r>
              <a:rPr lang="en-US" sz="2800" b="1" dirty="0">
                <a:latin typeface="Garamond" pitchFamily="18" charset="0"/>
              </a:rPr>
              <a:t>the number of students with TB was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 prevalence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20          </a:t>
            </a:r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2018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 prevalence 28        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2019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5373216"/>
            <a:ext cx="9239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Period prevalence:</a:t>
            </a:r>
          </a:p>
          <a:p>
            <a:r>
              <a:rPr lang="en-GB" sz="2800" dirty="0">
                <a:latin typeface="Garamond" pitchFamily="18" charset="0"/>
              </a:rPr>
              <a:t>Number of cases that occur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during a specified period of time</a:t>
            </a:r>
          </a:p>
          <a:p>
            <a:r>
              <a:rPr lang="en-GB" sz="2800" dirty="0" smtClean="0">
                <a:latin typeface="Garamond" pitchFamily="18" charset="0"/>
              </a:rPr>
              <a:t>2018 –2019</a:t>
            </a:r>
            <a:endParaRPr lang="en-GB" sz="2800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07052" y="6393086"/>
            <a:ext cx="2133600" cy="365125"/>
          </a:xfrm>
        </p:spPr>
        <p:txBody>
          <a:bodyPr/>
          <a:lstStyle/>
          <a:p>
            <a:fld id="{82F83994-668C-423D-8658-12EC765C8525}" type="datetime1">
              <a:rPr lang="en-MY" smtClean="0"/>
              <a:t>25/11/2020</a:t>
            </a:fld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170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3" ma:contentTypeDescription="Create a new document." ma:contentTypeScope="" ma:versionID="4cdfdff6030a6fae65470cf250f1618e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b80b48d0a992fe10cfd3e8bb2b5faf0f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725C48-08BD-445E-BE79-37CEB7352C3A}"/>
</file>

<file path=customXml/itemProps2.xml><?xml version="1.0" encoding="utf-8"?>
<ds:datastoreItem xmlns:ds="http://schemas.openxmlformats.org/officeDocument/2006/customXml" ds:itemID="{E83C8648-0A46-486C-8F88-12271DFC9EC4}"/>
</file>

<file path=customXml/itemProps3.xml><?xml version="1.0" encoding="utf-8"?>
<ds:datastoreItem xmlns:ds="http://schemas.openxmlformats.org/officeDocument/2006/customXml" ds:itemID="{1F93EF6D-1F72-4C36-B93A-304A4B7705F6}"/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2212</Words>
  <Application>Microsoft Office PowerPoint</Application>
  <PresentationFormat>On-screen Show (4:3)</PresentationFormat>
  <Paragraphs>337</Paragraphs>
  <Slides>29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influencing prevalence rate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2019-10-04T18:01:39Z</dcterms:created>
  <dcterms:modified xsi:type="dcterms:W3CDTF">2020-11-25T10:46:20Z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0x01010074E32ACC886DB2468481C09BE227C1CB</vt:lpwstr>
  </property>
</Properties>
</file>