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3"/>
    <p:sldMasterId id="2147483788" r:id="rId4"/>
  </p:sldMasterIdLst>
  <p:notesMasterIdLst>
    <p:notesMasterId r:id="rId30"/>
  </p:notesMasterIdLst>
  <p:handoutMasterIdLst>
    <p:handoutMasterId r:id="rId31"/>
  </p:handoutMasterIdLst>
  <p:sldIdLst>
    <p:sldId id="374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96" r:id="rId14"/>
    <p:sldId id="397" r:id="rId15"/>
    <p:sldId id="400" r:id="rId16"/>
    <p:sldId id="402" r:id="rId17"/>
    <p:sldId id="404" r:id="rId18"/>
    <p:sldId id="301" r:id="rId19"/>
    <p:sldId id="302" r:id="rId20"/>
    <p:sldId id="303" r:id="rId21"/>
    <p:sldId id="417" r:id="rId22"/>
    <p:sldId id="305" r:id="rId23"/>
    <p:sldId id="306" r:id="rId24"/>
    <p:sldId id="420" r:id="rId25"/>
    <p:sldId id="307" r:id="rId26"/>
    <p:sldId id="419" r:id="rId27"/>
    <p:sldId id="308" r:id="rId28"/>
    <p:sldId id="407" r:id="rId29"/>
  </p:sldIdLst>
  <p:sldSz cx="9144000" cy="6858000" type="screen4x3"/>
  <p:notesSz cx="6662738" cy="98329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Symbol" panose="05050102010706020507" pitchFamily="18" charset="2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>
      <p:cViewPr varScale="1">
        <p:scale>
          <a:sx n="128" d="100"/>
          <a:sy n="128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7.xml" /><Relationship Id="rId34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handoutMaster" Target="handoutMasters/handoutMaster1.xml" /><Relationship Id="rId4" Type="http://schemas.openxmlformats.org/officeDocument/2006/relationships/slideMaster" Target="slideMasters/slideMaster2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Relationship Id="rId35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B85AA388-1A2C-4FB5-870E-7F6C3C5C92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Symbol" pitchFamily="18" charset="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9B6199D3-B2FD-491A-BC6E-204CAFC5F2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ymbol" pitchFamily="18" charset="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1028">
            <a:extLst>
              <a:ext uri="{FF2B5EF4-FFF2-40B4-BE49-F238E27FC236}">
                <a16:creationId xmlns:a16="http://schemas.microsoft.com/office/drawing/2014/main" id="{A59071FD-CDD6-416C-A640-B03A42225ED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Symbol" pitchFamily="18" charset="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1029">
            <a:extLst>
              <a:ext uri="{FF2B5EF4-FFF2-40B4-BE49-F238E27FC236}">
                <a16:creationId xmlns:a16="http://schemas.microsoft.com/office/drawing/2014/main" id="{69C2896E-F312-4ECD-A3E8-C73A95CE6F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Symbol" pitchFamily="2" charset="2"/>
              </a:defRPr>
            </a:lvl1pPr>
          </a:lstStyle>
          <a:p>
            <a:pPr>
              <a:defRPr/>
            </a:pPr>
            <a:fld id="{60939E8D-9938-4618-9735-F94166E183BA}" type="slidenum">
              <a:rPr lang="ar-JO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7549283-C47A-41E3-ABAA-B474CFC199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3ED1A9F-32ED-4B70-A5AB-9AAECDEC0D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6B48817-8B48-40AF-908F-3C570F2A73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30A5168F-29A1-42AA-9977-B6D7F8B8B7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97DDC97C-10A5-4508-873D-4300D58C26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9A4A6503-E8FE-4866-AFB1-9CCF3DEC3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A5F674E-C3F3-4FC1-96F9-74BDF8B53934}" type="slidenum">
              <a:rPr lang="en-US" altLang="en-JO"/>
              <a:pPr>
                <a:defRPr/>
              </a:pPr>
              <a:t>‹#›</a:t>
            </a:fld>
            <a:endParaRPr lang="en-US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2517E2CD-D258-486A-98FD-F5CF31A4D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7A3F024-1CC7-46D9-B2F6-4BA43345BDDD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095D04D-B7E6-4B92-923E-820D28FE3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B7348DD-2EBE-46A9-9616-CBE7180C6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7622F17-77CC-4580-AC37-01CFCFF7D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CA92BFE-54FE-4BAD-B66A-2B98C6AEB2F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614C151-7DDA-4902-9389-D542EC5B1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CB5FA40-6346-4D5A-9002-805158B93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556FE9F-C4A6-499E-B857-DCA7E0A46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16F5806-C9DB-458F-BE71-72B7F05D0C0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61BEE6F-B31D-4CE1-AD15-D729DB4D0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A818800-B18B-4299-8AD6-A4F42E8A3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8640481F-21FC-41E0-B437-984B53136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696C0A7-CBBB-47D4-9A5A-A152900FE62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70685F2-2DE8-412E-80BB-74E0E16EB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339E503-2546-4AE5-9C95-D589D19BC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6518F53-D40A-41B7-9B8F-9A476B4D7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20AFAA7-7227-4450-8AA7-02BE953F0F8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3876E68-9C83-4B0D-A05B-71298C39A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52BB103-EB18-44F2-9571-187D5B86D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53CBB078-CE17-43A2-8AE3-6FCD3BA962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1C01431-72DF-4766-97A2-BE6A03EF35F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FF4EFAA0-2A5C-4997-80BC-02F3885B35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C1B9188-AD5D-4487-AF2D-100B6A2216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82521E-22EC-4802-A4D2-1CE8FB670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6E693C74-B133-4833-BB91-E2519773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0E5FE-5CBB-4083-AD8C-7AF4658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307472-9237-436E-B803-9DC58599C88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ABE9E2-BB34-4B1D-BAB6-4667EB7BFC7E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BBDB3A1C-9911-47F0-BA35-1BBAFC1B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53753093-F45E-4C32-905F-D7E9B943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1731C3F4-EFE4-44EA-AB65-CF8AAEB6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0BE1B4-D517-4846-89C3-4B429CD0EFE4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87846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2EFF-286E-404E-BF02-2B0E49FD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4BCB8-638B-4FF6-955C-9303C4CA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3D846-193C-427B-BF85-09FEEAC5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79B73C-F517-465C-AE39-39EEDF8996A0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45841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0C15B545-E01A-42D1-A6ED-C1D756943A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2D6E702-EEA9-4C3D-936E-19305B5C34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EECC9C8-C123-41AC-AACB-E7AF0463C00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8AC33D9-5E93-44AF-B2CD-24390689A7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042A0-5F1D-4679-A1D6-7D408709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A2A271-1A2B-4949-8872-4DB49FD0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AFC63DB5-DBDF-4479-8175-1F78FC96E13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D47B2-76B6-4E14-AEEA-FFFAA767F694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14CB74-C01B-4FDD-BFA5-22CB3A245DD7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5A8B8C-10DB-444E-A333-E11D339E2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1FC938-557E-473D-B87D-F667E015E341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F16450D-77A4-47A7-85AB-EB9AADF7AA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F3E635F-A11E-43FC-98ED-A78F79224F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9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5D7F1B-64E4-4A7B-89B8-F74D5D25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13B90A0F-2FC2-4CB5-9322-EC77D07A5DCB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06451A-2E49-4D8E-919E-86176A22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632FCA-5389-451F-ABED-B467C57F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6C5127A4-64C6-47B8-A9FA-9801C92BA51A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389131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514DF8-64A5-4D8B-B204-361483CF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C21F3BD2-119F-4C10-B382-ED81EE4D6FBE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296F3-F13C-449A-B408-A549DB1A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969002-6EBD-4D27-A33E-1F931E7A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B6909686-8C1C-4CDB-8679-CFA21170A30D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77018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FBC0E7-2773-4FB5-ACF2-2B95CBCA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30E33E57-C4A2-4E15-83D5-DB00C8B606AA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E37B8A-F762-4F9D-ADAA-D5DF3645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989F2-6CBC-4E7B-9BB1-48FD2C03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8F5F9897-2FBD-434D-9ADB-D8A883B6F4E5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254759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549BD1-4371-4808-BBC2-25E536EE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B8E5312B-2909-4CCD-B7F1-23DB3BB03ECC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0D0DFE-7E31-4992-89A0-24EBDFED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DCCE34-1238-4A73-840F-87A01F05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1E93BB55-D502-4EA3-824F-3FAABAF04C78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208199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BAA1CF-2B26-4ACD-AC17-82BB8A02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7F815683-92F6-48AF-ADEC-5B0DA87B9560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96CE74-1C45-4DEA-BB2D-03FF1AA6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894EEA-C446-4841-A1C7-CFFE56B6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BFB9DE39-93D9-4B12-8926-C330E79DA9D2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202419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7F02D1-6314-40F0-B5B2-498AE1A6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D62BEE52-DA5D-4820-BE52-FDD9AAFC3608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B9746A-1809-467B-884B-ABCF8CDF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D71518-1441-4C2A-9415-7C00523C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6446E9F2-BE8A-41BE-8CEF-B101564DAC7C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3889348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D46211-AB69-420A-81F0-2C7E21B4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08296D87-E7A5-40A5-859F-6A4504DF4656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FFC3EE8-5F1B-44B4-AA64-DB641BFE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35E87E-AB96-40B0-AA03-1BB9ADEE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08137FF9-5385-4A82-B832-0040E42FE074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154724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B18E39-2BD0-4F32-B82C-4D40709F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FA953806-7970-468D-AB9F-2593B14492E7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06CDD0-B6C0-45B3-B71D-C3B04DF4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A53C47-6C35-4DBC-95D3-EEA855B2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0244257C-9053-49E5-8850-043F0A387C95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11645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29499-D6CE-468E-B732-D404573C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04BB4-E54D-49A8-8B4C-CC12507F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92A70-24A4-40DC-91C0-0B590EE2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8E1FDD-107E-416C-B3B8-1CCC4BE4CF4A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272557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06F71C-AC7F-4B98-8EEF-5E61F185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7BEE700E-48D0-45D9-9F86-7F5EDB0E5AFF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6363FF-D528-45D4-B492-4273FD61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B47D99-FA50-4F4C-B340-7645CB4E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B2DE2C53-05E8-4BA8-B0F8-4D80D6D916EB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79361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5770CA-BCDA-4F03-A824-345AC3B4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DF256201-9FCB-4338-A238-D9C811940597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45FB2E-50D6-4D28-8875-A59F735F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EEA286-162C-4481-B7DB-127A25F1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C1B8B049-5DFC-494F-B6A2-758DBC86528D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609401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0581-22FA-4011-BB44-96660B20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fld id="{565A2723-2071-4B30-AD55-8B9D4E348EA7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7F8519-76D3-43AC-B57A-4B0F413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Symbol" pitchFamily="18" charset="2"/>
                <a:ea typeface="新細明體" pitchFamily="18" charset="-12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609542-6F3A-4782-B9CF-7E15D483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Symbol" pitchFamily="2" charset="2"/>
              </a:defRPr>
            </a:lvl1pPr>
          </a:lstStyle>
          <a:p>
            <a:pPr>
              <a:defRPr/>
            </a:pPr>
            <a:fld id="{1C6F9934-D96B-4C6A-9CA9-A3FDEE3B01B3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  <p:extLst>
      <p:ext uri="{BB962C8B-B14F-4D97-AF65-F5344CB8AC3E}">
        <p14:creationId xmlns:p14="http://schemas.microsoft.com/office/powerpoint/2010/main" val="155961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634921A4-D41B-42BE-9A76-A8E865EBBCE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95AB984-00B8-4B43-9ADC-ABA4668630D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BD8B223-7936-4AD7-8661-A9B99474618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DCF8E2C2-5482-4C45-8D77-8A98BBCF9E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7CF9ED20-737C-4552-857A-9AD5B671B69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5CCF89DC-CAF5-4E20-87D8-6F0FE401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A0B9E8-4B68-4967-A0CF-B333C4A77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9B1669-A7CE-4BA7-9666-AADACE2B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87CBE9D-F5E5-42E2-814C-ED78A78CE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3C3D40-8C5E-4017-88EF-8EBDE670D021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15F555-1C39-481C-AA98-EBA305B55CAF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F828ECB-98A6-4A68-B5F2-AA26DB2DB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AB4789B-0CB5-49EA-AE2E-9B76445CC5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04C0C1D-D453-4B5E-863E-046DDBBD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605FAC-0AF9-4C3D-99F1-9A79A43F9C30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86066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0D88F762-C2B7-4B9D-AA86-AAE969AB2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F4D4B09-3603-4BAE-A8E7-9E47D836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84CB992-AE1E-4907-A755-BC2A4597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B03AA40-3F6C-484E-A063-9322AFF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8D63A-CFAA-44BC-ACA2-3E9B17F1417F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982263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75DB7372-27F8-4346-B0C5-8ED2E9AA4F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CFEEEC4-AD60-4DC1-86CA-126A9EFE7C4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E4D71B7-40A0-4EAC-B841-1ABDB618B5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53E4252A-E94E-4732-B58A-EC235FA266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716461E7-F53C-495F-95D3-F76058053A8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26535B-DCE7-491C-A882-BE5B2DB2C490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5691B-6096-45B2-AB4D-2438BCBF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FB57E030-9DD1-46B2-B9F8-CA453ABEE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2405F-9BB8-4A94-BE50-D0886EF7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1A39A4-7048-451E-87F2-0A5AC78E4C5C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E70CD7-2521-4C77-90B3-8401EA41398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8F08A2E6-1626-4B0D-B7C7-C123EAD5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A8A21120-236C-4C3C-98B3-28803EE2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0405C8A-FF0B-40F7-BE7E-B7101633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ECC92-BD58-4517-9C2A-4218C016DE8A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85547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9C419-257A-4188-8C15-B9E0B83A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81EE9-1388-471D-885D-ECCE077E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9962-10FD-49C9-862C-3417ED1B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F7F6B-962C-426D-BE35-094808C4A959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2502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A9DAB973-FE8D-402B-8C60-78DA9C76C0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9FBC1C0-A4FF-4FEF-BA9C-C3F1D405EC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09C0E8BD-ABD0-4969-8620-13551AEDDC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1D6E041-0B05-4ECD-AB83-B418AA155A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9FB7E-C821-4D50-A752-F07F685F7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10146-0AB2-4CE4-93FA-B8CFBF60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E54BE48-62A6-4622-852B-21251ABA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E4B9D5B-6437-421A-8A87-9B226B2A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46872FA-7AF2-4037-AB88-0E518B5C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BB5F0C-AB73-4C4C-B28A-9FA0EB382904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6640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4ADAB0-EDD4-4586-AE78-DCC2C84F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846C388-FB8A-4C06-8C8F-64FBD869D0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7E9A1A77-3D9C-4E83-B9DA-12A4C08A789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283E85BD-CC44-4830-81E2-EA530719128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DD1D9242-5E28-4E5A-9223-BBC5996139C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AFD37C-646D-4306-8E9B-7E8EF26F1E2E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D5E6E-A6E9-4C29-96EA-91B3FAC22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737C543-7871-4781-BA17-57274083E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FACF9F-947D-4410-8771-8F5B222EE27F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D85D80-7CED-4B41-9E89-9D68969D860C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547C84-06BE-4EB3-976A-A8590034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AB7FC21-9641-4866-BD47-70A57EB61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1DF41C-F7ED-497A-826B-85273E0861DD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0B6BA20-22DE-433B-963C-98A5D3A456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08CB9C0-641D-41AE-95A3-901AC5940C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53934E3-16B3-4638-A9A6-A5D000790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80DB291-1C14-41E8-AD1B-9AED770B5D6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EFDBD8B-67AB-4D7D-BA0A-3C9C5CA99B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910467F7-BE38-42C2-8BAA-A79E8092B74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072BC85D-F246-4E50-B0EC-21722C5062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24DCF9-CE9E-47D6-B329-B96649DF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863E0-D030-4333-A70D-9E3AFC267A13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02866-C79A-40F7-BC73-B06D1D4F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A72765-42AF-4051-8652-7BE1DF949CF5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C7A499-038A-49EC-B796-8EF615D970A8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BFBB7C-8E5A-41A6-A0BA-67C1871D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2005BB67-B7C6-40B7-B3D9-A72DB786A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A41A74-DFF9-4ED2-B406-7462D90B7FEC}" type="slidenum">
              <a:rPr lang="ar-JO" altLang="en-JO"/>
              <a:pPr>
                <a:defRPr/>
              </a:pPr>
              <a:t>‹#›</a:t>
            </a:fld>
            <a:endParaRPr lang="en-US" altLang="en-JO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02BD7D65-AAB0-4586-A5D1-E97FB044C51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95F5E09-51B8-4508-8193-ED8E8D1DA9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6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5895EA44-F579-4603-8C1A-C336CDDAAC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6D44D0E1-E7A0-4B8F-99F7-8337502DBA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D62E268A-F5D1-43AC-B14D-A8F670B237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CB328E95-40EC-47B9-BF18-4EF2E179F1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FE76C0-8B3A-4400-BC6D-B28D35E4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46B7C14-3701-462B-98C6-C9E36F1D9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B8961-4511-4CC0-9BBD-B64D0E637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8CE1CB-F7E0-47BC-BDEF-96C5A44D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9E3255A-C405-45C1-A8F0-F0B8747EF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DC6EB-6A5B-480F-9EFD-2FA47F8C63C5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B8C236-B1CB-49B5-A484-E277C4BD8537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3F6486C-3778-4D57-8C7D-CE29E647B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600" smtClean="0">
                <a:solidFill>
                  <a:srgbClr val="7B9899"/>
                </a:solidFill>
                <a:latin typeface="Symbol" pitchFamily="2" charset="2"/>
              </a:defRPr>
            </a:lvl1pPr>
          </a:lstStyle>
          <a:p>
            <a:pPr>
              <a:defRPr/>
            </a:pPr>
            <a:fld id="{66639B65-67B1-4FAC-9C53-F33F184076C8}" type="slidenum">
              <a:rPr lang="ar-JO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0DB6AC4E-8E1B-48D1-99B7-21D5077B45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3709B264-5951-4003-B4F7-756C522225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icrosoft JhengHei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icrosoft JhengHei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icrosoft JhengHei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icrosoft JhengHei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icrosoft JhengHei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>
            <a:extLst>
              <a:ext uri="{FF2B5EF4-FFF2-40B4-BE49-F238E27FC236}">
                <a16:creationId xmlns:a16="http://schemas.microsoft.com/office/drawing/2014/main" id="{62BB8571-1CAD-413A-81A8-E395D75E43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3315" name="Segnaposto testo 2">
            <a:extLst>
              <a:ext uri="{FF2B5EF4-FFF2-40B4-BE49-F238E27FC236}">
                <a16:creationId xmlns:a16="http://schemas.microsoft.com/office/drawing/2014/main" id="{D2FC89CA-522A-4C01-ADD5-160B6D123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824FED-1EA9-425F-8AAD-4CF63A113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3D41141-E18B-4062-9CB0-C29B0BEA8DAC}" type="datetimeFigureOut">
              <a:rPr lang="it-IT"/>
              <a:pPr>
                <a:defRPr/>
              </a:pPr>
              <a:t>24/10/2021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C7D804-4E8E-48E2-8E33-375EB8613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6B3D70-B56A-4208-8375-FD67E1D10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8B6708-D693-44C6-9664-CF986FAE17A4}" type="slidenum">
              <a:rPr lang="it-IT" altLang="en-JO"/>
              <a:pPr>
                <a:defRPr/>
              </a:pPr>
              <a:t>‹#›</a:t>
            </a:fld>
            <a:endParaRPr lang="it-IT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frm=1&amp;source=images&amp;cd=&amp;cad=rja&amp;docid=iB6RpHGx6Z2AlM&amp;tbnid=yxXKfUIZNX93DM:&amp;ved=0CAUQjRw&amp;url=https%3A%2F%2Fcourses.cit.cornell.edu%2Fbiomi290%2Fmicroscopycases%2Fsars%2Fdocuments%2FBacLIB.htm&amp;ei=V8dLUvCRHcup0AWQ34DwBA&amp;bvm=bv.53371865,d.d2k&amp;psig=AFQjCNEruPNhssuTgtHQQboQoxMSU5o3ag&amp;ust=1380784334465233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jpeg" /><Relationship Id="rId5" Type="http://schemas.openxmlformats.org/officeDocument/2006/relationships/hyperlink" Target="http://www.google.jo/url?sa=i&amp;rct=j&amp;q=&amp;esrc=s&amp;frm=1&amp;source=images&amp;cd=&amp;cad=rja&amp;docid=iB6RpHGx6Z2AlM&amp;tbnid=yxXKfUIZNX93DM:&amp;ved=0CAUQjRw&amp;url=http%3A%2F%2Fwww.flickriver.com%2Fphotos%2Ffraserg%2F2509958674%2F&amp;ei=t8dLUqenDu6p0AX2loHYDQ&amp;bvm=bv.53371865,d.d2k&amp;psig=AFQjCNEruPNhssuTgtHQQboQoxMSU5o3ag&amp;ust=1380784334465233" TargetMode="Externa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 /><Relationship Id="rId3" Type="http://schemas.openxmlformats.org/officeDocument/2006/relationships/image" Target="../media/image18.jpeg" /><Relationship Id="rId7" Type="http://schemas.openxmlformats.org/officeDocument/2006/relationships/image" Target="../media/image22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Relationship Id="rId9" Type="http://schemas.openxmlformats.org/officeDocument/2006/relationships/image" Target="../media/image24.jpe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E6782B67-6F16-46FD-8AE7-9F6AD6FE94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Respiratory system</a:t>
            </a:r>
          </a:p>
          <a:p>
            <a:pPr eaLnBrk="1" fontAlgn="auto" hangingPunct="1"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dirty="0"/>
              <a:t>Dr Amin </a:t>
            </a:r>
            <a:r>
              <a:rPr lang="en-US" dirty="0" err="1"/>
              <a:t>Aqel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dirty="0"/>
              <a:t>Professor of Medical microbiology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71CD51F-7007-40A4-A2E2-40937693D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381000"/>
            <a:ext cx="8569325" cy="17526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B050"/>
                </a:solidFill>
              </a:rPr>
              <a:t>Respiratory Bacterial Infections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280A6715-335E-4053-81C4-9CD1BEDBA9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213100"/>
            <a:ext cx="8281987" cy="10795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dirty="0">
                <a:solidFill>
                  <a:srgbClr val="540272"/>
                </a:solidFill>
                <a:latin typeface="Arial Narrow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3300" i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3300" i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3300" i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1100" i="1" dirty="0" err="1"/>
              <a:t>Moraxella</a:t>
            </a:r>
            <a:r>
              <a:rPr lang="en-US" altLang="en-US" sz="11100" i="1" dirty="0"/>
              <a:t> </a:t>
            </a:r>
            <a:r>
              <a:rPr lang="en-US" altLang="en-US" sz="11100" i="1" dirty="0" err="1"/>
              <a:t>catarrhalis</a:t>
            </a:r>
            <a:endParaRPr lang="en-US" altLang="en-US" sz="11100" i="1" dirty="0"/>
          </a:p>
        </p:txBody>
      </p:sp>
      <p:pic>
        <p:nvPicPr>
          <p:cNvPr id="36866" name="Picture 4" descr="https://courses.cit.cornell.edu/biomi290/microscopycases/sars/documents/images/moraxella_000.gif">
            <a:hlinkClick r:id="rId3"/>
            <a:extLst>
              <a:ext uri="{FF2B5EF4-FFF2-40B4-BE49-F238E27FC236}">
                <a16:creationId xmlns:a16="http://schemas.microsoft.com/office/drawing/2014/main" id="{5107AD2D-4C78-480E-8243-1AF1E1BE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163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http://farm4.static.flickr.com/3239/2509958674_5d2c2e9308.jpg">
            <a:hlinkClick r:id="rId5"/>
            <a:extLst>
              <a:ext uri="{FF2B5EF4-FFF2-40B4-BE49-F238E27FC236}">
                <a16:creationId xmlns:a16="http://schemas.microsoft.com/office/drawing/2014/main" id="{022B89C0-518E-4089-9879-FCC2D98BE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403383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381787DC-B477-4EAF-BF14-92099DB128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67713" cy="4495800"/>
          </a:xfrm>
        </p:spPr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General characteristics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Aerobic, gram-negative cocci or cocobacilli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Diplococci or diplococcibacilli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Non motile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Oxidase positive 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They don't ferment carbohydrates </a:t>
            </a:r>
          </a:p>
          <a:p>
            <a:pPr lvl="1" eaLnBrk="1" hangingPunct="1"/>
            <a:endParaRPr lang="en-US" altLang="en-US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en-US" sz="2400">
                <a:ea typeface="新細明體" panose="02020500000000000000" pitchFamily="18" charset="-120"/>
              </a:rPr>
              <a:t>Normal commensal of the respiratory tract (humans only)</a:t>
            </a:r>
          </a:p>
          <a:p>
            <a:pPr eaLnBrk="1" hangingPunct="1"/>
            <a:r>
              <a:rPr lang="en-US" altLang="en-US" sz="2400">
                <a:ea typeface="新細明體" panose="02020500000000000000" pitchFamily="18" charset="-120"/>
              </a:rPr>
              <a:t>Has become an important opportunistic pathogen</a:t>
            </a:r>
          </a:p>
          <a:p>
            <a:pPr lvl="1" eaLnBrk="1" hangingPunct="1"/>
            <a:endParaRPr lang="en-US" altLang="en-US" sz="29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69D6764-85E9-4FED-B4BC-27613A78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>
                <a:solidFill>
                  <a:srgbClr val="7B9899"/>
                </a:solidFill>
                <a:latin typeface="Verdana" panose="020B0604030504040204" pitchFamily="34" charset="0"/>
              </a:rPr>
              <a:t>Moraxella catarrhalis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2049B050-7830-417A-9074-ABC02A73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8315325" cy="6477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7B9899"/>
                </a:solidFill>
                <a:latin typeface="Verdana" panose="020B0604030504040204" pitchFamily="34" charset="0"/>
              </a:rPr>
              <a:t>Clinical infections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5B3A3B26-3A41-4C3E-B5FA-9E9960A0C8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Clinical infections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Pneumonia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Sinusitis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Otitis media (3</a:t>
            </a:r>
            <a:r>
              <a:rPr lang="en-US" altLang="en-US" baseline="30000">
                <a:solidFill>
                  <a:schemeClr val="tx1"/>
                </a:solidFill>
                <a:ea typeface="新細明體" panose="02020500000000000000" pitchFamily="18" charset="-120"/>
              </a:rPr>
              <a:t>rd</a:t>
            </a:r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 most common cause)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Eye, CNS, Joints infection</a:t>
            </a:r>
          </a:p>
          <a:p>
            <a:pPr lvl="1" eaLnBrk="1" hangingPunct="1"/>
            <a:endParaRPr lang="en-US" altLang="en-US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Predisposing factors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Advanced age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Immunodeficiency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Neutropenia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ea typeface="新細明體" panose="02020500000000000000" pitchFamily="18" charset="-120"/>
              </a:rPr>
              <a:t>Other debilitating diseases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96665E3-91DA-4726-AB34-35F98009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solidFill>
                  <a:srgbClr val="7B9899"/>
                </a:solidFill>
                <a:latin typeface="Verdana" panose="020B0604030504040204" pitchFamily="34" charset="0"/>
              </a:rPr>
              <a:t>Laboratory diagnosis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965D4BE-056B-4683-ACAE-0C6D733202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Colonies appear smooth with a grayish- white color</a:t>
            </a:r>
          </a:p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When colonies pushed with loop, they </a:t>
            </a:r>
            <a:r>
              <a:rPr lang="en-US" altLang="en-US"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  <a:r>
              <a:rPr lang="en-US" altLang="en-US">
                <a:ea typeface="新細明體" panose="02020500000000000000" pitchFamily="18" charset="-120"/>
              </a:rPr>
              <a:t>scoot</a:t>
            </a:r>
            <a:r>
              <a:rPr lang="en-US" altLang="en-US"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  <a:r>
              <a:rPr lang="en-US" altLang="en-US">
                <a:ea typeface="新細明體" panose="02020500000000000000" pitchFamily="18" charset="-120"/>
              </a:rPr>
              <a:t> across media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ea typeface="新細明體" panose="02020500000000000000" pitchFamily="18" charset="-120"/>
            </a:endParaRPr>
          </a:p>
        </p:txBody>
      </p:sp>
      <p:pic>
        <p:nvPicPr>
          <p:cNvPr id="43011" name="Picture 4" descr="W7917-35">
            <a:extLst>
              <a:ext uri="{FF2B5EF4-FFF2-40B4-BE49-F238E27FC236}">
                <a16:creationId xmlns:a16="http://schemas.microsoft.com/office/drawing/2014/main" id="{054A8E0C-6E86-4CDA-A24E-DBC8E4A7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657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>
            <a:extLst>
              <a:ext uri="{FF2B5EF4-FFF2-40B4-BE49-F238E27FC236}">
                <a16:creationId xmlns:a16="http://schemas.microsoft.com/office/drawing/2014/main" id="{C8B6DDE6-B299-4DA6-9947-E0673127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084763"/>
            <a:ext cx="374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800" b="1" i="1">
                <a:latin typeface="Arial" panose="020B0604020202020204" pitchFamily="34" charset="0"/>
              </a:rPr>
              <a:t>Moraxella catarrhalis</a:t>
            </a:r>
            <a:r>
              <a:rPr kumimoji="0" lang="en-US" altLang="en-US" sz="1800" b="1">
                <a:latin typeface="Arial" panose="020B0604020202020204" pitchFamily="34" charset="0"/>
              </a:rPr>
              <a:t> growing on chocolate agar after 48 hours of incubation</a:t>
            </a:r>
          </a:p>
        </p:txBody>
      </p:sp>
      <p:pic>
        <p:nvPicPr>
          <p:cNvPr id="43013" name="Picture 3" descr="W7917-37">
            <a:extLst>
              <a:ext uri="{FF2B5EF4-FFF2-40B4-BE49-F238E27FC236}">
                <a16:creationId xmlns:a16="http://schemas.microsoft.com/office/drawing/2014/main" id="{14DFE866-9A24-4B5E-BC1C-05CEE559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4032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4">
            <a:extLst>
              <a:ext uri="{FF2B5EF4-FFF2-40B4-BE49-F238E27FC236}">
                <a16:creationId xmlns:a16="http://schemas.microsoft.com/office/drawing/2014/main" id="{CE8B7A75-010E-41D7-AEED-89FD5BC3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34025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1800" b="1">
                <a:latin typeface="Arial" panose="020B0604020202020204" pitchFamily="34" charset="0"/>
              </a:rPr>
              <a:t>Direct smear from an otitis media sample showing intracellular gram-negative diplococci</a:t>
            </a:r>
            <a:endParaRPr kumimoji="0" lang="en-US" altLang="en-US" sz="1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F343D5EF-FBB8-4871-9B66-936159D1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888"/>
            <a:ext cx="8893175" cy="1143001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7B9899"/>
                </a:solidFill>
                <a:latin typeface="Verdana" panose="020B0604030504040204" pitchFamily="34" charset="0"/>
              </a:rPr>
              <a:t>Laboratory Diagnosis and treatment: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56F2EF2F-CB9C-4417-AB35-3AED910221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Oxidase positive</a:t>
            </a:r>
          </a:p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Catalase positive</a:t>
            </a:r>
          </a:p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All sugar fermentation negative</a:t>
            </a:r>
          </a:p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Produce beta- lactamase</a:t>
            </a:r>
          </a:p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DNase positive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ea typeface="新細明體" panose="02020500000000000000" pitchFamily="18" charset="-12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>
                <a:ea typeface="新細明體" panose="02020500000000000000" pitchFamily="18" charset="-120"/>
              </a:rPr>
              <a:t>Treatment: fluoroquinolones, most second and third generation cephalosporins, erythromycin, and amoxicillin-clavulanate.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>
            <a:extLst>
              <a:ext uri="{FF2B5EF4-FFF2-40B4-BE49-F238E27FC236}">
                <a16:creationId xmlns:a16="http://schemas.microsoft.com/office/drawing/2014/main" id="{E3744F5B-A554-4F00-AE9C-F88335FB3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61963"/>
            <a:ext cx="1643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latin typeface="Comic Sans MS" panose="030F0702030302020204" pitchFamily="66" charset="0"/>
              </a:rPr>
              <a:t>Bacillus</a:t>
            </a:r>
          </a:p>
        </p:txBody>
      </p:sp>
      <p:sp>
        <p:nvSpPr>
          <p:cNvPr id="47106" name="Text Box 3">
            <a:extLst>
              <a:ext uri="{FF2B5EF4-FFF2-40B4-BE49-F238E27FC236}">
                <a16:creationId xmlns:a16="http://schemas.microsoft.com/office/drawing/2014/main" id="{F61E321A-8C02-4F25-BB60-D6CE5DE2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50938"/>
            <a:ext cx="6781800" cy="4127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374650" algn="l"/>
                <a:tab pos="7651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374650" algn="l"/>
                <a:tab pos="7651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374650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374650" algn="l"/>
                <a:tab pos="7651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374650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zh-TW" sz="2100" b="1" i="1">
                <a:solidFill>
                  <a:srgbClr val="009900"/>
                </a:solidFill>
                <a:latin typeface="Arial" panose="020B0604020202020204" pitchFamily="34" charset="0"/>
              </a:rPr>
              <a:t>B. anthracis</a:t>
            </a:r>
            <a:r>
              <a:rPr lang="en-US" altLang="zh-TW" sz="2100" b="1">
                <a:latin typeface="Arial" panose="020B0604020202020204" pitchFamily="34" charset="0"/>
              </a:rPr>
              <a:t>: anthrax of the animals and humans.</a:t>
            </a:r>
            <a:endParaRPr lang="en-US" altLang="zh-TW" sz="2100" b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Text Box 4">
            <a:extLst>
              <a:ext uri="{FF2B5EF4-FFF2-40B4-BE49-F238E27FC236}">
                <a16:creationId xmlns:a16="http://schemas.microsoft.com/office/drawing/2014/main" id="{A143C30F-2F46-4C32-A769-60FAACA85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43200"/>
            <a:ext cx="467995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Aerobic or facultative anaerobic. 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Large gram-positive rods, have square ends, arranged in long chains.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Spore</a:t>
            </a:r>
            <a:r>
              <a:rPr lang="en-US" altLang="zh-TW" sz="2100">
                <a:latin typeface="Arial" panose="020B0604020202020204" pitchFamily="34" charset="0"/>
              </a:rPr>
              <a:t> is located in the center of the cell.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Most are saprophytic (soil, water, air, and on vegetation.)</a:t>
            </a:r>
          </a:p>
        </p:txBody>
      </p:sp>
      <p:sp>
        <p:nvSpPr>
          <p:cNvPr id="47108" name="Text Box 5">
            <a:extLst>
              <a:ext uri="{FF2B5EF4-FFF2-40B4-BE49-F238E27FC236}">
                <a16:creationId xmlns:a16="http://schemas.microsoft.com/office/drawing/2014/main" id="{903D3624-7435-42BD-A66F-D331A8C7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179638"/>
            <a:ext cx="439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Morphology and Physiology</a:t>
            </a:r>
          </a:p>
        </p:txBody>
      </p:sp>
      <p:pic>
        <p:nvPicPr>
          <p:cNvPr id="47109" name="Picture 6" descr="B">
            <a:extLst>
              <a:ext uri="{FF2B5EF4-FFF2-40B4-BE49-F238E27FC236}">
                <a16:creationId xmlns:a16="http://schemas.microsoft.com/office/drawing/2014/main" id="{9C215FBA-0B81-4EE2-B469-553B1065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6" r="3662"/>
          <a:stretch>
            <a:fillRect/>
          </a:stretch>
        </p:blipFill>
        <p:spPr bwMode="auto">
          <a:xfrm>
            <a:off x="5219700" y="2276475"/>
            <a:ext cx="32400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>
            <a:extLst>
              <a:ext uri="{FF2B5EF4-FFF2-40B4-BE49-F238E27FC236}">
                <a16:creationId xmlns:a16="http://schemas.microsoft.com/office/drawing/2014/main" id="{DB0ED8FA-49A0-4B7C-B915-4ACD3EF2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508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latin typeface="Comic Sans MS" panose="030F0702030302020204" pitchFamily="66" charset="0"/>
              </a:rPr>
              <a:t>B. anthracis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297FF76B-1D5D-4470-9540-19EB5ECA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76327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 i="1">
                <a:latin typeface="Arial" panose="020B0604020202020204" pitchFamily="34" charset="0"/>
              </a:rPr>
              <a:t>B. anthracis</a:t>
            </a:r>
            <a:r>
              <a:rPr lang="en-US" altLang="zh-TW" sz="2100">
                <a:latin typeface="Arial" panose="020B0604020202020204" pitchFamily="34" charset="0"/>
              </a:rPr>
              <a:t> is encapsulated and non-motile.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The capsule consists of polypeptide (poly-D-glutamic acid) and is an important virulence factor.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The spores can withstand dry heat and certain disinfectants for moderate periods, and persist for years in dry earth.</a:t>
            </a: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83DD33C1-F80D-46D9-BBD6-13F617BD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8908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Physiology and Structure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>
            <a:extLst>
              <a:ext uri="{FF2B5EF4-FFF2-40B4-BE49-F238E27FC236}">
                <a16:creationId xmlns:a16="http://schemas.microsoft.com/office/drawing/2014/main" id="{BA415759-2F4A-43F5-B25A-67EC744D1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286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latin typeface="Comic Sans MS" panose="030F0702030302020204" pitchFamily="66" charset="0"/>
              </a:rPr>
              <a:t>B. anthracis</a:t>
            </a:r>
          </a:p>
        </p:txBody>
      </p:sp>
      <p:sp>
        <p:nvSpPr>
          <p:cNvPr id="49154" name="Text Box 3">
            <a:extLst>
              <a:ext uri="{FF2B5EF4-FFF2-40B4-BE49-F238E27FC236}">
                <a16:creationId xmlns:a16="http://schemas.microsoft.com/office/drawing/2014/main" id="{6B915BA4-81B0-47A3-9E8B-DCE810E4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582738"/>
            <a:ext cx="7777163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Primarily a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disease of herbivores</a:t>
            </a:r>
            <a:r>
              <a:rPr lang="en-US" altLang="zh-TW" sz="2100">
                <a:latin typeface="Arial" panose="020B0604020202020204" pitchFamily="34" charset="0"/>
              </a:rPr>
              <a:t> (sheep, cattle, horses);  </a:t>
            </a:r>
            <a:r>
              <a:rPr lang="en-US" altLang="zh-TW" sz="2100">
                <a:latin typeface="Arial" panose="020B0604020202020204" pitchFamily="34" charset="0"/>
                <a:hlinkClick r:id="" action="ppaction://noaction"/>
              </a:rPr>
              <a:t>humans</a:t>
            </a:r>
            <a:r>
              <a:rPr lang="en-US" altLang="zh-TW" sz="2100">
                <a:latin typeface="Arial" panose="020B0604020202020204" pitchFamily="34" charset="0"/>
              </a:rPr>
              <a:t> are rarely affected.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In animals, portal of entry is mouth and GI tract. </a:t>
            </a:r>
            <a:r>
              <a:rPr lang="en-US" altLang="zh-TW" sz="2100">
                <a:solidFill>
                  <a:srgbClr val="009900"/>
                </a:solidFill>
                <a:latin typeface="Arial" panose="020B0604020202020204" pitchFamily="34" charset="0"/>
              </a:rPr>
              <a:t>In humans, scratches in the skin (95% of infection), ingestion or inhalation lead to infection.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The spores germinate in the tissue at the site of entry, and growth of the vegetative forms results in gelatinous edema and congestion. </a:t>
            </a:r>
            <a:r>
              <a:rPr lang="en-US" altLang="zh-TW" sz="2100" i="1">
                <a:latin typeface="Arial" panose="020B0604020202020204" pitchFamily="34" charset="0"/>
              </a:rPr>
              <a:t>Bacillus</a:t>
            </a:r>
            <a:r>
              <a:rPr lang="en-US" altLang="zh-TW" sz="2100">
                <a:latin typeface="Arial" panose="020B0604020202020204" pitchFamily="34" charset="0"/>
              </a:rPr>
              <a:t>  spread via lymphatics to the blood and other tissues.</a:t>
            </a:r>
          </a:p>
        </p:txBody>
      </p:sp>
      <p:sp>
        <p:nvSpPr>
          <p:cNvPr id="49155" name="Text Box 4">
            <a:extLst>
              <a:ext uri="{FF2B5EF4-FFF2-40B4-BE49-F238E27FC236}">
                <a16:creationId xmlns:a16="http://schemas.microsoft.com/office/drawing/2014/main" id="{F698ACF3-3526-486C-B60E-A4E27F65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125538"/>
            <a:ext cx="510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Pathogenesis and Immunity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>
            <a:extLst>
              <a:ext uri="{FF2B5EF4-FFF2-40B4-BE49-F238E27FC236}">
                <a16:creationId xmlns:a16="http://schemas.microsoft.com/office/drawing/2014/main" id="{BCD85DA8-BBE3-4182-A30B-FD08EB7AA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322513"/>
            <a:ext cx="2725738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5">
            <a:extLst>
              <a:ext uri="{FF2B5EF4-FFF2-40B4-BE49-F238E27FC236}">
                <a16:creationId xmlns:a16="http://schemas.microsoft.com/office/drawing/2014/main" id="{210062D4-69A6-454E-832B-9B592C8F5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900488"/>
            <a:ext cx="26289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>
            <a:extLst>
              <a:ext uri="{FF2B5EF4-FFF2-40B4-BE49-F238E27FC236}">
                <a16:creationId xmlns:a16="http://schemas.microsoft.com/office/drawing/2014/main" id="{EBB90E2C-6574-4F07-9DAB-BD940ECF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8"/>
            <a:ext cx="26289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9">
            <a:extLst>
              <a:ext uri="{FF2B5EF4-FFF2-40B4-BE49-F238E27FC236}">
                <a16:creationId xmlns:a16="http://schemas.microsoft.com/office/drawing/2014/main" id="{2494FE48-9D46-44E0-9DE3-72D5C0DA1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09550"/>
            <a:ext cx="2632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1">
            <a:extLst>
              <a:ext uri="{FF2B5EF4-FFF2-40B4-BE49-F238E27FC236}">
                <a16:creationId xmlns:a16="http://schemas.microsoft.com/office/drawing/2014/main" id="{9B9D3EA4-E117-4E2D-864D-5F77A9FD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900488"/>
            <a:ext cx="25923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E2834-9D23-4FF4-A19A-B871C1FB457A}"/>
              </a:ext>
            </a:extLst>
          </p:cNvPr>
          <p:cNvSpPr/>
          <p:nvPr/>
        </p:nvSpPr>
        <p:spPr bwMode="auto">
          <a:xfrm>
            <a:off x="428625" y="3227388"/>
            <a:ext cx="5657850" cy="550862"/>
          </a:xfrm>
          <a:prstGeom prst="roundRect">
            <a:avLst/>
          </a:prstGeom>
          <a:solidFill>
            <a:srgbClr val="93B7D2"/>
          </a:solidFill>
          <a:ln w="9525" cap="flat" cmpd="sng" algn="ctr">
            <a:solidFill>
              <a:srgbClr val="93B7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latin typeface="+mj-lt"/>
                <a:ea typeface="ＭＳ Ｐゴシック" panose="020B0600070205080204" pitchFamily="34" charset="-128"/>
              </a:rPr>
              <a:t>Anthrax Suspected Carcass Sampling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>
            <a:extLst>
              <a:ext uri="{FF2B5EF4-FFF2-40B4-BE49-F238E27FC236}">
                <a16:creationId xmlns:a16="http://schemas.microsoft.com/office/drawing/2014/main" id="{45712479-959C-4A59-BF79-BDFA2E722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196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latin typeface="Comic Sans MS" panose="030F0702030302020204" pitchFamily="66" charset="0"/>
              </a:rPr>
              <a:t>B. anthracis</a:t>
            </a:r>
          </a:p>
        </p:txBody>
      </p:sp>
      <p:sp>
        <p:nvSpPr>
          <p:cNvPr id="51202" name="Text Box 3">
            <a:extLst>
              <a:ext uri="{FF2B5EF4-FFF2-40B4-BE49-F238E27FC236}">
                <a16:creationId xmlns:a16="http://schemas.microsoft.com/office/drawing/2014/main" id="{AB807C96-B8AB-49CC-99F1-C7FD28C4F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76400"/>
            <a:ext cx="82804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7651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6125" indent="-2889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7651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7651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300" b="1">
                <a:solidFill>
                  <a:srgbClr val="008080"/>
                </a:solidFill>
                <a:latin typeface="Arial" panose="020B0604020202020204" pitchFamily="34" charset="0"/>
              </a:rPr>
              <a:t>Virulence factors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Capsule (encoded from a plasmid)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Exotoxins (A-B toxins encoded from another plasmid)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100">
                <a:solidFill>
                  <a:srgbClr val="CC6600"/>
                </a:solidFill>
                <a:latin typeface="Arial" panose="020B0604020202020204" pitchFamily="34" charset="0"/>
              </a:rPr>
              <a:t>	</a:t>
            </a:r>
            <a:r>
              <a:rPr lang="en-US" altLang="zh-TW">
                <a:solidFill>
                  <a:srgbClr val="993300"/>
                </a:solidFill>
                <a:latin typeface="Arial" panose="020B0604020202020204" pitchFamily="34" charset="0"/>
              </a:rPr>
              <a:t>Edema toxin</a:t>
            </a:r>
            <a:r>
              <a:rPr lang="en-US" altLang="zh-TW" sz="2100">
                <a:solidFill>
                  <a:schemeClr val="tx1"/>
                </a:solidFill>
                <a:latin typeface="Arial" panose="020B0604020202020204" pitchFamily="34" charset="0"/>
              </a:rPr>
              <a:t> is composed of protective antigen (B-subunit) and edema factor (EF; an adenylate cyclase). This toxin complex increases vascular permeability which leads to shock.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100">
                <a:solidFill>
                  <a:srgbClr val="CC6600"/>
                </a:solidFill>
                <a:latin typeface="Arial" panose="020B0604020202020204" pitchFamily="34" charset="0"/>
              </a:rPr>
              <a:t>	</a:t>
            </a:r>
            <a:r>
              <a:rPr lang="en-US" altLang="zh-TW">
                <a:solidFill>
                  <a:srgbClr val="993300"/>
                </a:solidFill>
                <a:latin typeface="Arial" panose="020B0604020202020204" pitchFamily="34" charset="0"/>
              </a:rPr>
              <a:t>Lethal toxin</a:t>
            </a:r>
            <a:r>
              <a:rPr lang="en-US" altLang="zh-TW" sz="2100">
                <a:solidFill>
                  <a:schemeClr val="tx1"/>
                </a:solidFill>
                <a:latin typeface="Arial" panose="020B0604020202020204" pitchFamily="34" charset="0"/>
              </a:rPr>
              <a:t> is composed of protective antigen and lethal factor (LF; a metalloprotease). This toxin causes cell death and stimulates macrophages to release proinflammatory cytokines.</a:t>
            </a:r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3D07004F-849F-4D47-B0A3-9885C955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43000"/>
            <a:ext cx="515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Pathogenesis and Immunity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>
            <a:extLst>
              <a:ext uri="{FF2B5EF4-FFF2-40B4-BE49-F238E27FC236}">
                <a16:creationId xmlns:a16="http://schemas.microsoft.com/office/drawing/2014/main" id="{D879B59D-FB80-494E-ACB6-B3225C564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36613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00B050"/>
                </a:solidFill>
                <a:latin typeface="Comic Sans MS" panose="030F0702030302020204" pitchFamily="66" charset="0"/>
              </a:rPr>
              <a:t>Pseudomonas</a:t>
            </a:r>
            <a:r>
              <a:rPr lang="en-US" altLang="zh-TW" sz="2800" b="1">
                <a:solidFill>
                  <a:srgbClr val="00B050"/>
                </a:solidFill>
                <a:latin typeface="Comic Sans MS" panose="030F0702030302020204" pitchFamily="66" charset="0"/>
              </a:rPr>
              <a:t> and related organisms</a:t>
            </a:r>
          </a:p>
        </p:txBody>
      </p:sp>
      <p:sp>
        <p:nvSpPr>
          <p:cNvPr id="28674" name="Text Box 3">
            <a:extLst>
              <a:ext uri="{FF2B5EF4-FFF2-40B4-BE49-F238E27FC236}">
                <a16:creationId xmlns:a16="http://schemas.microsoft.com/office/drawing/2014/main" id="{7D3F5B96-90AF-4393-B1E0-9052A09B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82738"/>
            <a:ext cx="74168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Aerobic gram-negative non fermentative rods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2400" b="1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b="1" i="1">
                <a:solidFill>
                  <a:srgbClr val="008080"/>
                </a:solidFill>
                <a:latin typeface="Arial" panose="020B0604020202020204" pitchFamily="34" charset="0"/>
              </a:rPr>
              <a:t>Pseudomonas aeruginosa</a:t>
            </a:r>
            <a:r>
              <a:rPr lang="en-US" altLang="zh-TW" sz="2200">
                <a:latin typeface="Arial" panose="020B0604020202020204" pitchFamily="34" charset="0"/>
              </a:rPr>
              <a:t>: extremely opportunistic infections of multiple sites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220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b="1" i="1">
                <a:solidFill>
                  <a:srgbClr val="008080"/>
                </a:solidFill>
                <a:latin typeface="Arial" panose="020B0604020202020204" pitchFamily="34" charset="0"/>
              </a:rPr>
              <a:t>Moraxella catarrhalis</a:t>
            </a:r>
            <a:r>
              <a:rPr lang="en-US" altLang="zh-TW" sz="2200">
                <a:latin typeface="Arial" panose="020B0604020202020204" pitchFamily="34" charset="0"/>
              </a:rPr>
              <a:t>: opportunistic RT infections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>
            <a:extLst>
              <a:ext uri="{FF2B5EF4-FFF2-40B4-BE49-F238E27FC236}">
                <a16:creationId xmlns:a16="http://schemas.microsoft.com/office/drawing/2014/main" id="{298FDA2F-666C-421F-8BBF-B7F564C93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latin typeface="Comic Sans MS" panose="030F0702030302020204" pitchFamily="66" charset="0"/>
              </a:rPr>
              <a:t>B. anthracis</a:t>
            </a:r>
          </a:p>
        </p:txBody>
      </p:sp>
      <p:sp>
        <p:nvSpPr>
          <p:cNvPr id="52226" name="Text Box 3">
            <a:extLst>
              <a:ext uri="{FF2B5EF4-FFF2-40B4-BE49-F238E27FC236}">
                <a16:creationId xmlns:a16="http://schemas.microsoft.com/office/drawing/2014/main" id="{0F6851C3-BAAB-41D9-8D2F-3B73304F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4313"/>
            <a:ext cx="73152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7651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7651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7651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008080"/>
                </a:solidFill>
                <a:latin typeface="Arial" panose="020B0604020202020204" pitchFamily="34" charset="0"/>
              </a:rPr>
              <a:t>Inhalation anthrax</a:t>
            </a:r>
            <a:r>
              <a:rPr lang="en-US" altLang="zh-TW" sz="2100">
                <a:latin typeface="Arial" panose="020B0604020202020204" pitchFamily="34" charset="0"/>
              </a:rPr>
              <a:t> (wool-sorters’ disease): long incubation time (2 months or more). 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Progressive hemorrhagic lymphadenitis /Mediastinitis (enlargement of mediastinal lymph nodes), sepsis, and meningitis (50% patients). 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Pulmonary disease rarely develops. Fatal if untreated 100%</a:t>
            </a:r>
            <a:endParaRPr lang="en-US" altLang="zh-TW" sz="210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008080"/>
                </a:solidFill>
                <a:latin typeface="Arial" panose="020B0604020202020204" pitchFamily="34" charset="0"/>
              </a:rPr>
              <a:t>Cutaneous anthrax</a:t>
            </a:r>
            <a:r>
              <a:rPr lang="en-US" altLang="zh-TW" sz="210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008080"/>
                </a:solidFill>
                <a:latin typeface="Arial" panose="020B0604020202020204" pitchFamily="34" charset="0"/>
              </a:rPr>
              <a:t>Gastrointestinal anthrax</a:t>
            </a:r>
            <a:r>
              <a:rPr lang="en-US" altLang="zh-TW" sz="2100">
                <a:latin typeface="Arial" panose="020B0604020202020204" pitchFamily="34" charset="0"/>
              </a:rPr>
              <a:t> (very rare)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37C028B3-8DE5-4E18-8A89-9009E937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Clinical Diseases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>
            <a:extLst>
              <a:ext uri="{FF2B5EF4-FFF2-40B4-BE49-F238E27FC236}">
                <a16:creationId xmlns:a16="http://schemas.microsoft.com/office/drawing/2014/main" id="{CEF1C955-9BCD-4A9B-B4FC-82C74C47C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875088"/>
            <a:ext cx="2111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5">
            <a:extLst>
              <a:ext uri="{FF2B5EF4-FFF2-40B4-BE49-F238E27FC236}">
                <a16:creationId xmlns:a16="http://schemas.microsoft.com/office/drawing/2014/main" id="{5791C892-64C7-4FB1-976A-0C8E2A973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211296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6">
            <a:extLst>
              <a:ext uri="{FF2B5EF4-FFF2-40B4-BE49-F238E27FC236}">
                <a16:creationId xmlns:a16="http://schemas.microsoft.com/office/drawing/2014/main" id="{C644BF4F-8111-46B6-AF68-2F084BDE9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6838"/>
            <a:ext cx="21129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7">
            <a:extLst>
              <a:ext uri="{FF2B5EF4-FFF2-40B4-BE49-F238E27FC236}">
                <a16:creationId xmlns:a16="http://schemas.microsoft.com/office/drawing/2014/main" id="{6A79C54A-6490-4995-AA45-D8EF314D1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886200"/>
            <a:ext cx="21066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8">
            <a:extLst>
              <a:ext uri="{FF2B5EF4-FFF2-40B4-BE49-F238E27FC236}">
                <a16:creationId xmlns:a16="http://schemas.microsoft.com/office/drawing/2014/main" id="{0C6C5A5D-3D49-4008-856D-C1B414129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96838"/>
            <a:ext cx="210661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9">
            <a:extLst>
              <a:ext uri="{FF2B5EF4-FFF2-40B4-BE49-F238E27FC236}">
                <a16:creationId xmlns:a16="http://schemas.microsoft.com/office/drawing/2014/main" id="{F34C4A4B-20E5-440B-A323-DB2389EE1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96838"/>
            <a:ext cx="2111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0">
            <a:extLst>
              <a:ext uri="{FF2B5EF4-FFF2-40B4-BE49-F238E27FC236}">
                <a16:creationId xmlns:a16="http://schemas.microsoft.com/office/drawing/2014/main" id="{3C865257-83EB-4294-B626-B7C37CB2E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8425"/>
            <a:ext cx="2111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1">
            <a:extLst>
              <a:ext uri="{FF2B5EF4-FFF2-40B4-BE49-F238E27FC236}">
                <a16:creationId xmlns:a16="http://schemas.microsoft.com/office/drawing/2014/main" id="{1765E232-99C8-4D43-A2CD-42CC19E39A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865563"/>
            <a:ext cx="21113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222065-3D89-4153-B857-0BBAD308BEE9}"/>
              </a:ext>
            </a:extLst>
          </p:cNvPr>
          <p:cNvSpPr/>
          <p:nvPr/>
        </p:nvSpPr>
        <p:spPr bwMode="auto">
          <a:xfrm>
            <a:off x="285750" y="3257550"/>
            <a:ext cx="8429625" cy="550863"/>
          </a:xfrm>
          <a:prstGeom prst="roundRect">
            <a:avLst/>
          </a:prstGeom>
          <a:solidFill>
            <a:srgbClr val="93B7D2"/>
          </a:solidFill>
          <a:ln w="9525" cap="flat" cmpd="sng" algn="ctr">
            <a:solidFill>
              <a:srgbClr val="93B7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b="1" dirty="0">
                <a:latin typeface="+mj-lt"/>
                <a:ea typeface="ＭＳ Ｐゴシック" panose="020B0600070205080204" pitchFamily="34" charset="-128"/>
              </a:rPr>
              <a:t>Human Cutaneous Anthrax Sampling (Suspected)</a:t>
            </a:r>
            <a:endParaRPr lang="en-US" sz="3200" b="1" dirty="0">
              <a:latin typeface="+mj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>
            <a:extLst>
              <a:ext uri="{FF2B5EF4-FFF2-40B4-BE49-F238E27FC236}">
                <a16:creationId xmlns:a16="http://schemas.microsoft.com/office/drawing/2014/main" id="{3EB9DCB0-4565-45C9-878D-3DC27EF4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9275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latin typeface="Comic Sans MS" panose="030F0702030302020204" pitchFamily="66" charset="0"/>
              </a:rPr>
              <a:t>B. anthracis</a:t>
            </a:r>
          </a:p>
        </p:txBody>
      </p:sp>
      <p:sp>
        <p:nvSpPr>
          <p:cNvPr id="54274" name="Text Box 3">
            <a:extLst>
              <a:ext uri="{FF2B5EF4-FFF2-40B4-BE49-F238E27FC236}">
                <a16:creationId xmlns:a16="http://schemas.microsoft.com/office/drawing/2014/main" id="{2059ED4D-B4A6-485F-9E37-F063A1C4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83534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7651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7651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7651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Specimens: fluid or pus from local lesion, blood, or sputum.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Smears: long chains (a characteristic of </a:t>
            </a:r>
            <a:r>
              <a:rPr lang="en-US" altLang="zh-TW" sz="2100" i="1">
                <a:latin typeface="Arial" panose="020B0604020202020204" pitchFamily="34" charset="0"/>
              </a:rPr>
              <a:t>B. anthracis</a:t>
            </a:r>
            <a:r>
              <a:rPr lang="en-US" altLang="zh-TW" sz="2100">
                <a:latin typeface="Arial" panose="020B0604020202020204" pitchFamily="34" charset="0"/>
              </a:rPr>
              <a:t>) of large gram-positive rods without spores can be seen. Immuno-fluorescence stain can be used for dried smears.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Culture: </a:t>
            </a:r>
            <a:r>
              <a:rPr lang="en-US" altLang="zh-TW" sz="2100">
                <a:solidFill>
                  <a:srgbClr val="FF0000"/>
                </a:solidFill>
                <a:latin typeface="Arial" panose="020B0604020202020204" pitchFamily="34" charset="0"/>
              </a:rPr>
              <a:t>nonhemolytic </a:t>
            </a:r>
            <a:r>
              <a:rPr lang="en-US" altLang="zh-TW" sz="2100">
                <a:latin typeface="Arial" panose="020B0604020202020204" pitchFamily="34" charset="0"/>
              </a:rPr>
              <a:t>gray colonies with dry surface on blood agar plates.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Identification: made in a reference lab by direct fluorescent Ab test against capsular polypeptide or PCR test.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2100">
                <a:latin typeface="Arial" panose="020B0604020202020204" pitchFamily="34" charset="0"/>
              </a:rPr>
              <a:t>Serological tests: detection of antibodies to lethal toxin and edema toxin.</a:t>
            </a:r>
          </a:p>
        </p:txBody>
      </p:sp>
      <p:sp>
        <p:nvSpPr>
          <p:cNvPr id="54275" name="Text Box 4">
            <a:extLst>
              <a:ext uri="{FF2B5EF4-FFF2-40B4-BE49-F238E27FC236}">
                <a16:creationId xmlns:a16="http://schemas.microsoft.com/office/drawing/2014/main" id="{9AC7544D-51D1-4A88-86BC-78E6EFE6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Laboratory Diagnosis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35C23331-5446-4461-987B-71D8E6B290AF}"/>
              </a:ext>
            </a:extLst>
          </p:cNvPr>
          <p:cNvSpPr txBox="1">
            <a:spLocks/>
          </p:cNvSpPr>
          <p:nvPr/>
        </p:nvSpPr>
        <p:spPr bwMode="auto">
          <a:xfrm>
            <a:off x="1831975" y="341313"/>
            <a:ext cx="44989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Calibri Light" panose="020F0302020204030204" pitchFamily="34" charset="0"/>
              </a:rPr>
              <a:t>Results</a:t>
            </a:r>
          </a:p>
        </p:txBody>
      </p:sp>
      <p:pic>
        <p:nvPicPr>
          <p:cNvPr id="55298" name="Picture 1">
            <a:extLst>
              <a:ext uri="{FF2B5EF4-FFF2-40B4-BE49-F238E27FC236}">
                <a16:creationId xmlns:a16="http://schemas.microsoft.com/office/drawing/2014/main" id="{E137EEEF-4FE3-49AE-83C1-41FE246F0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603625"/>
            <a:ext cx="43608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>
            <a:extLst>
              <a:ext uri="{FF2B5EF4-FFF2-40B4-BE49-F238E27FC236}">
                <a16:creationId xmlns:a16="http://schemas.microsoft.com/office/drawing/2014/main" id="{25520B56-FED9-4C5E-89AD-5F226135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603625"/>
            <a:ext cx="42291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>
            <a:extLst>
              <a:ext uri="{FF2B5EF4-FFF2-40B4-BE49-F238E27FC236}">
                <a16:creationId xmlns:a16="http://schemas.microsoft.com/office/drawing/2014/main" id="{FB51D963-1960-4948-A74C-D7D380B87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73038"/>
            <a:ext cx="42291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0B99AE65-E496-488B-AE5F-01C47362E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8275"/>
            <a:ext cx="436086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7023B7-869E-452A-8A1C-EC65A7601733}"/>
              </a:ext>
            </a:extLst>
          </p:cNvPr>
          <p:cNvSpPr/>
          <p:nvPr/>
        </p:nvSpPr>
        <p:spPr bwMode="auto">
          <a:xfrm>
            <a:off x="523875" y="3282950"/>
            <a:ext cx="3571875" cy="511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2E3ED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+mn-lt"/>
              </a:rPr>
              <a:t>Gram +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Rods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C79463D-F319-47E3-B598-8CD0E80D7A22}"/>
              </a:ext>
            </a:extLst>
          </p:cNvPr>
          <p:cNvSpPr/>
          <p:nvPr/>
        </p:nvSpPr>
        <p:spPr bwMode="auto">
          <a:xfrm>
            <a:off x="4972050" y="3289300"/>
            <a:ext cx="3571875" cy="5111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2E3ED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+mj-lt"/>
                <a:ea typeface="ＭＳ Ｐゴシック" panose="020B0600070205080204" pitchFamily="34" charset="-128"/>
              </a:rPr>
              <a:t>Vegetative cells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Endospores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>
            <a:extLst>
              <a:ext uri="{FF2B5EF4-FFF2-40B4-BE49-F238E27FC236}">
                <a16:creationId xmlns:a16="http://schemas.microsoft.com/office/drawing/2014/main" id="{8B60BBF8-EDD2-47D1-9908-538A1ACFB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927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FF0000"/>
                </a:solidFill>
                <a:latin typeface="Comic Sans MS" panose="030F0702030302020204" pitchFamily="66" charset="0"/>
              </a:rPr>
              <a:t>B. anthracis</a:t>
            </a:r>
          </a:p>
        </p:txBody>
      </p:sp>
      <p:sp>
        <p:nvSpPr>
          <p:cNvPr id="56322" name="Text Box 3">
            <a:extLst>
              <a:ext uri="{FF2B5EF4-FFF2-40B4-BE49-F238E27FC236}">
                <a16:creationId xmlns:a16="http://schemas.microsoft.com/office/drawing/2014/main" id="{26977A57-4D2A-47AE-A9F8-AFFD18B0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692275"/>
            <a:ext cx="72628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7651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7651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7651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Multi drug therapy, Ciprofloxacin, rifampin and vancomycin</a:t>
            </a: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id="{4B0929B0-57B6-45BB-8D30-AAC903A0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1588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Treatment</a:t>
            </a:r>
          </a:p>
        </p:txBody>
      </p:sp>
      <p:sp>
        <p:nvSpPr>
          <p:cNvPr id="56324" name="Text Box 5">
            <a:extLst>
              <a:ext uri="{FF2B5EF4-FFF2-40B4-BE49-F238E27FC236}">
                <a16:creationId xmlns:a16="http://schemas.microsoft.com/office/drawing/2014/main" id="{D3B74304-CCD2-49C5-AC5A-DD6F788F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05038"/>
            <a:ext cx="452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AF941318-5DFA-473B-9B3E-DF21A935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76327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7651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7651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7651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7651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Proper disposal of animal carcasses (burning or deep burial in lime pit).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Autoclaving of animal products.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Protective clothing and gloves for handling infected animals.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Vaccination of domestic animals.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Immunization of persons at high risk with a cell-free vaccine based on the protective antigen is under investigation.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uppo 6">
            <a:extLst>
              <a:ext uri="{FF2B5EF4-FFF2-40B4-BE49-F238E27FC236}">
                <a16:creationId xmlns:a16="http://schemas.microsoft.com/office/drawing/2014/main" id="{ACF2304F-48DA-4D64-96D5-649B09BB1CF0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188913"/>
            <a:ext cx="2000250" cy="1562100"/>
            <a:chOff x="464222" y="1304764"/>
            <a:chExt cx="3483890" cy="2217530"/>
          </a:xfrm>
        </p:grpSpPr>
        <p:pic>
          <p:nvPicPr>
            <p:cNvPr id="1026" name="Picture 2" descr="https://www.regonline.com/custImages/238429/Global%20Security/BACT%202013/Conference_HeaderGraphic_vCyan-V3.jpg">
              <a:extLst>
                <a:ext uri="{FF2B5EF4-FFF2-40B4-BE49-F238E27FC236}">
                  <a16:creationId xmlns:a16="http://schemas.microsoft.com/office/drawing/2014/main" id="{512EF7DD-E811-4EA1-AA35-336B52350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17" y="1162787"/>
              <a:ext cx="3782509" cy="164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Rectangle 3">
              <a:extLst>
                <a:ext uri="{FF2B5EF4-FFF2-40B4-BE49-F238E27FC236}">
                  <a16:creationId xmlns:a16="http://schemas.microsoft.com/office/drawing/2014/main" id="{C4B3C1D8-7EA3-46A5-9DA7-27D9C74E0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22" y="2735791"/>
              <a:ext cx="3483890" cy="78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0" lang="it-IT" sz="1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n-ea"/>
                  <a:cs typeface="Arial" charset="0"/>
                </a:rPr>
                <a:t>Victoria, </a:t>
              </a:r>
            </a:p>
            <a:p>
              <a:pPr algn="ctr" eaLnBrk="1" hangingPunct="1">
                <a:defRPr/>
              </a:pPr>
              <a:r>
                <a:rPr kumimoji="0" lang="it-IT" sz="1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n-ea"/>
                  <a:cs typeface="Arial" charset="0"/>
                </a:rPr>
                <a:t>British</a:t>
              </a:r>
              <a:r>
                <a:rPr kumimoji="0" lang="it-IT" sz="1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n-ea"/>
                  <a:cs typeface="Arial" charset="0"/>
                </a:rPr>
                <a:t> Columbia , Canada</a:t>
              </a:r>
            </a:p>
            <a:p>
              <a:pPr algn="ctr" eaLnBrk="1" hangingPunct="1">
                <a:defRPr/>
              </a:pPr>
              <a:r>
                <a:rPr kumimoji="0" lang="it-IT" sz="1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n-ea"/>
                  <a:cs typeface="Arial" charset="0"/>
                </a:rPr>
                <a:t>01 – 05 </a:t>
              </a:r>
              <a:r>
                <a:rPr kumimoji="0" lang="it-IT" sz="1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n-ea"/>
                  <a:cs typeface="Arial" charset="0"/>
                </a:rPr>
                <a:t>September</a:t>
              </a:r>
              <a:r>
                <a:rPr kumimoji="0" lang="it-IT" sz="1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+mn-ea"/>
                  <a:cs typeface="Arial" charset="0"/>
                </a:rPr>
                <a:t> 2013</a:t>
              </a:r>
            </a:p>
          </p:txBody>
        </p:sp>
      </p:grp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853B48-ED36-48B5-99E5-087D719D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700213"/>
            <a:ext cx="49323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kumimoji="0"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MOLECULAR EPIDEMIOLOGY </a:t>
            </a:r>
          </a:p>
          <a:p>
            <a:pPr algn="ctr" eaLnBrk="1" hangingPunct="1">
              <a:defRPr/>
            </a:pPr>
            <a:r>
              <a:rPr kumimoji="0"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OF ANTHRAX IN JORDAN</a:t>
            </a:r>
            <a:endParaRPr kumimoji="0" lang="it-IT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5CD1570-88EE-42DC-9571-1613A1462D5F}"/>
              </a:ext>
            </a:extLst>
          </p:cNvPr>
          <p:cNvSpPr/>
          <p:nvPr/>
        </p:nvSpPr>
        <p:spPr>
          <a:xfrm>
            <a:off x="4140200" y="3644900"/>
            <a:ext cx="48244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kumimoji="0" lang="en-US" sz="18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Amin</a:t>
            </a:r>
            <a:r>
              <a:rPr kumimoji="0" lang="en-US" sz="1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A. Aqel</a:t>
            </a:r>
            <a:r>
              <a:rPr kumimoji="0" lang="en-US" sz="1800" b="1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 </a:t>
            </a:r>
            <a:r>
              <a:rPr kumimoji="0" lang="en-US" sz="18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Ekhlas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Hailat</a:t>
            </a:r>
            <a:r>
              <a:rPr kumimoji="0" lang="en-US" sz="18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Luigina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Serrecchia</a:t>
            </a:r>
            <a:r>
              <a:rPr kumimoji="0" lang="en-US" sz="18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Suad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Aqel</a:t>
            </a:r>
            <a:r>
              <a:rPr kumimoji="0" lang="en-US" sz="18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Lorenzo Pace</a:t>
            </a:r>
            <a:r>
              <a:rPr kumimoji="0" lang="en-US" sz="18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Giuliano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Garofolo</a:t>
            </a:r>
            <a:r>
              <a:rPr kumimoji="0" lang="en-US" sz="18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Antonio  Fasanella</a:t>
            </a:r>
            <a:r>
              <a:rPr kumimoji="0" lang="en-US" sz="18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E9DD535-8FB3-4478-888B-8E96DACCE1FE}"/>
              </a:ext>
            </a:extLst>
          </p:cNvPr>
          <p:cNvSpPr/>
          <p:nvPr/>
        </p:nvSpPr>
        <p:spPr>
          <a:xfrm>
            <a:off x="4140200" y="4868863"/>
            <a:ext cx="5003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Faculty of Medicine, 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Mu'tah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University, Al-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Karak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Jordan,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Ministry of Agriculture, Jordan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Istituto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Zooprofilattico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Sperimentale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Puglia and Basilicata, Foggia, Italy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aseline="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Istituto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Zooprofilattico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Sperimentale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dell’Abruzzo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del Molise “G.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Caporale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</a:t>
            </a:r>
            <a:r>
              <a:rPr kumimoji="0" lang="en-US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Teramo</a:t>
            </a:r>
            <a:r>
              <a:rPr kumimoji="0" lang="en-US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Italy</a:t>
            </a:r>
            <a:endParaRPr kumimoji="0" lang="it-IT" sz="1600" dirty="0">
              <a:solidFill>
                <a:srgbClr val="002060"/>
              </a:solidFill>
              <a:latin typeface="Calibri"/>
              <a:ea typeface="+mn-ea"/>
            </a:endParaRPr>
          </a:p>
        </p:txBody>
      </p:sp>
      <p:pic>
        <p:nvPicPr>
          <p:cNvPr id="57349" name="Picture 2" descr="C:\Users\antonio.fasanella\AppData\Local\Microsoft\Windows\Temporary Internet Files\Content.IE5\EZKJIUP7\101_0116.JPG">
            <a:extLst>
              <a:ext uri="{FF2B5EF4-FFF2-40B4-BE49-F238E27FC236}">
                <a16:creationId xmlns:a16="http://schemas.microsoft.com/office/drawing/2014/main" id="{992E9D31-35EB-4BEC-9FBD-907F4501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10416"/>
          <a:stretch>
            <a:fillRect/>
          </a:stretch>
        </p:blipFill>
        <p:spPr bwMode="auto">
          <a:xfrm>
            <a:off x="-36513" y="0"/>
            <a:ext cx="414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>
            <a:extLst>
              <a:ext uri="{FF2B5EF4-FFF2-40B4-BE49-F238E27FC236}">
                <a16:creationId xmlns:a16="http://schemas.microsoft.com/office/drawing/2014/main" id="{7C40F060-2354-498D-A49A-72AAF87D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38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00B050"/>
                </a:solidFill>
                <a:latin typeface="Comic Sans MS" panose="030F0702030302020204" pitchFamily="66" charset="0"/>
              </a:rPr>
              <a:t>Pseudomonas</a:t>
            </a:r>
          </a:p>
        </p:txBody>
      </p:sp>
      <p:sp>
        <p:nvSpPr>
          <p:cNvPr id="29698" name="Text Box 3">
            <a:extLst>
              <a:ext uri="{FF2B5EF4-FFF2-40B4-BE49-F238E27FC236}">
                <a16:creationId xmlns:a16="http://schemas.microsoft.com/office/drawing/2014/main" id="{A2EC0BB7-4C43-4DBC-A94A-D351EB6E6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03375"/>
            <a:ext cx="434498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Structure and Physiology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Gram-negative rods. 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Motile with polar flagella.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Obligate aerobe.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Oxidase-positive.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100">
                <a:latin typeface="Arial" panose="020B0604020202020204" pitchFamily="34" charset="0"/>
              </a:rPr>
              <a:t>Encapsulated. </a:t>
            </a:r>
            <a:endParaRPr lang="en-US" altLang="zh-TW" sz="2100">
              <a:solidFill>
                <a:srgbClr val="CC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CC6600"/>
                </a:solidFill>
                <a:latin typeface="Arial" panose="020B0604020202020204" pitchFamily="34" charset="0"/>
              </a:rPr>
              <a:t>Do not ferment carbohydrates</a:t>
            </a:r>
            <a:r>
              <a:rPr lang="en-US" altLang="zh-TW" sz="210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 u="sng">
                <a:solidFill>
                  <a:srgbClr val="993300"/>
                </a:solidFill>
                <a:latin typeface="Arial" panose="020B0604020202020204" pitchFamily="34" charset="0"/>
              </a:rPr>
              <a:t>Resistant to multiple drugs.</a:t>
            </a:r>
          </a:p>
        </p:txBody>
      </p:sp>
      <p:pic>
        <p:nvPicPr>
          <p:cNvPr id="29699" name="Picture 4" descr="P">
            <a:extLst>
              <a:ext uri="{FF2B5EF4-FFF2-40B4-BE49-F238E27FC236}">
                <a16:creationId xmlns:a16="http://schemas.microsoft.com/office/drawing/2014/main" id="{114994F1-B662-487D-852D-A0995E5E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371600"/>
            <a:ext cx="152558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033001">
            <a:extLst>
              <a:ext uri="{FF2B5EF4-FFF2-40B4-BE49-F238E27FC236}">
                <a16:creationId xmlns:a16="http://schemas.microsoft.com/office/drawing/2014/main" id="{F0EBC3CF-DD26-4AE8-B08B-61B5E8DF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39067" r="40807" b="27679"/>
          <a:stretch>
            <a:fillRect/>
          </a:stretch>
        </p:blipFill>
        <p:spPr bwMode="auto">
          <a:xfrm>
            <a:off x="5437188" y="4005263"/>
            <a:ext cx="24479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11B0A5B1-84B4-46FC-AE08-BB32474E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14363"/>
            <a:ext cx="42481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49263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449263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4492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449263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4492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4492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4492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4492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4492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200" b="1" i="1">
                <a:solidFill>
                  <a:srgbClr val="008080"/>
                </a:solidFill>
                <a:latin typeface="Arial" panose="020B0604020202020204" pitchFamily="34" charset="0"/>
              </a:rPr>
              <a:t>P. aeruginosa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Forms round colonies with a fluorescent greenish color, fruity odor, and </a:t>
            </a:r>
            <a:r>
              <a:rPr lang="en-US" altLang="zh-TW" sz="2100">
                <a:latin typeface="Symbol" panose="05050102010706020507" pitchFamily="18" charset="2"/>
              </a:rPr>
              <a:t>b</a:t>
            </a:r>
            <a:r>
              <a:rPr lang="en-US" altLang="zh-TW" sz="2100">
                <a:latin typeface="Arial" panose="020B0604020202020204" pitchFamily="34" charset="0"/>
              </a:rPr>
              <a:t>-hemolysis.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008080"/>
                </a:solidFill>
                <a:latin typeface="Arial" panose="020B0604020202020204" pitchFamily="34" charset="0"/>
              </a:rPr>
              <a:t>	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Pyocyanin</a:t>
            </a:r>
            <a:r>
              <a:rPr lang="en-US" altLang="zh-TW" sz="2100">
                <a:solidFill>
                  <a:schemeClr val="bg2"/>
                </a:solidFill>
                <a:latin typeface="Arial" panose="020B0604020202020204" pitchFamily="34" charset="0"/>
              </a:rPr>
              <a:t>- </a:t>
            </a:r>
            <a:r>
              <a:rPr lang="en-US" altLang="zh-TW" sz="2100">
                <a:latin typeface="Arial" panose="020B0604020202020204" pitchFamily="34" charset="0"/>
              </a:rPr>
              <a:t>nonfluorescent 	bluish pigment;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pyoverdin</a:t>
            </a:r>
            <a:r>
              <a:rPr lang="en-US" altLang="zh-TW" sz="2100">
                <a:latin typeface="Arial" panose="020B0604020202020204" pitchFamily="34" charset="0"/>
              </a:rPr>
              <a:t>- fluorescent 	greenish pigment;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008080"/>
                </a:solidFill>
                <a:latin typeface="Arial" panose="020B0604020202020204" pitchFamily="34" charset="0"/>
              </a:rPr>
              <a:t>	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pyorubin</a:t>
            </a:r>
            <a:r>
              <a:rPr lang="en-US" altLang="zh-TW" sz="2100">
                <a:latin typeface="Arial" panose="020B0604020202020204" pitchFamily="34" charset="0"/>
              </a:rPr>
              <a:t>, and</a:t>
            </a:r>
            <a:r>
              <a:rPr lang="en-US" altLang="zh-TW" sz="210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pyomelanin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E6A5277B-BF7B-4E3C-A87F-9C634F53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5137150"/>
            <a:ext cx="7545387" cy="1244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Identification of </a:t>
            </a:r>
            <a:r>
              <a:rPr lang="en-US" altLang="zh-TW" sz="2100" i="1">
                <a:latin typeface="Arial" panose="020B0604020202020204" pitchFamily="34" charset="0"/>
              </a:rPr>
              <a:t>P. aeruginosa</a:t>
            </a:r>
            <a:r>
              <a:rPr lang="en-US" altLang="zh-TW" sz="2100">
                <a:latin typeface="Arial" panose="020B0604020202020204" pitchFamily="34" charset="0"/>
              </a:rPr>
              <a:t> is usually based on oxidase test and its colonial morphology: </a:t>
            </a:r>
            <a:r>
              <a:rPr lang="en-US" altLang="zh-TW" sz="2100">
                <a:solidFill>
                  <a:srgbClr val="993300"/>
                </a:solidFill>
                <a:latin typeface="Symbol" panose="05050102010706020507" pitchFamily="18" charset="2"/>
              </a:rPr>
              <a:t>b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-hemolysis, </a:t>
            </a:r>
            <a:r>
              <a:rPr lang="en-US" altLang="zh-TW" sz="2100">
                <a:latin typeface="Arial" panose="020B0604020202020204" pitchFamily="34" charset="0"/>
              </a:rPr>
              <a:t>the presence of characteristic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pigments, sweet odor</a:t>
            </a:r>
            <a:r>
              <a:rPr lang="en-US" altLang="zh-TW" sz="2100">
                <a:latin typeface="Arial" panose="020B0604020202020204" pitchFamily="34" charset="0"/>
              </a:rPr>
              <a:t>, and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growth at 42 </a:t>
            </a:r>
            <a:r>
              <a:rPr lang="en-US" altLang="zh-TW" sz="2100" baseline="30000">
                <a:solidFill>
                  <a:srgbClr val="993300"/>
                </a:solidFill>
                <a:latin typeface="Arial" panose="020B0604020202020204" pitchFamily="34" charset="0"/>
              </a:rPr>
              <a:t>o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C</a:t>
            </a:r>
            <a:r>
              <a:rPr lang="en-US" altLang="zh-TW" sz="210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30723" name="Picture 4" descr="pyocyanin">
            <a:extLst>
              <a:ext uri="{FF2B5EF4-FFF2-40B4-BE49-F238E27FC236}">
                <a16:creationId xmlns:a16="http://schemas.microsoft.com/office/drawing/2014/main" id="{AFD08CD7-FADA-4474-AA4E-50FE3D12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609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15">
            <a:extLst>
              <a:ext uri="{FF2B5EF4-FFF2-40B4-BE49-F238E27FC236}">
                <a16:creationId xmlns:a16="http://schemas.microsoft.com/office/drawing/2014/main" id="{DEB6E424-D4E8-40B9-81F7-5313068B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r="17609"/>
          <a:stretch>
            <a:fillRect/>
          </a:stretch>
        </p:blipFill>
        <p:spPr bwMode="auto">
          <a:xfrm>
            <a:off x="1116013" y="2851150"/>
            <a:ext cx="20875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560C83D2-86D1-427F-8216-FD0B722E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00B050"/>
                </a:solidFill>
                <a:latin typeface="Comic Sans MS" panose="030F0702030302020204" pitchFamily="66" charset="0"/>
              </a:rPr>
              <a:t>P. aeruginosa: </a:t>
            </a:r>
            <a:r>
              <a:rPr lang="en-US" altLang="zh-TW" sz="2800" b="1">
                <a:solidFill>
                  <a:srgbClr val="D60093"/>
                </a:solidFill>
                <a:latin typeface="Arial" panose="020B0604020202020204" pitchFamily="34" charset="0"/>
              </a:rPr>
              <a:t>Pathogenesis and Immunity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2800" b="1" i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D776F55A-BCC5-4842-980A-6C575CC63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66775"/>
            <a:ext cx="8208963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374650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374650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37465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374650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This organism is widely distributed in nature and is commonly present in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moist environments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in hospitals. It is pathogenic only when introduced into areas devoid of normal defenses, e.g., 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	1. Disruption of mucous membrane and skin.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	2. Usage of intravenous or urinary catheters.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	3. Neutropenia (as in cancer therapy).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 i="1">
                <a:solidFill>
                  <a:schemeClr val="tx2"/>
                </a:solidFill>
                <a:latin typeface="Arial" panose="020B0604020202020204" pitchFamily="34" charset="0"/>
              </a:rPr>
              <a:t>P. aeruginosa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can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infect almost any external site or organ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 i="1">
                <a:solidFill>
                  <a:schemeClr val="tx2"/>
                </a:solidFill>
                <a:latin typeface="Arial" panose="020B0604020202020204" pitchFamily="34" charset="0"/>
              </a:rPr>
              <a:t>P. aeruginosa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is invasive and toxigenic. It attaches to and colonizes the mucous membrane or skin, invade locally, and produces systemic diseases and septicemia.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 i="1">
                <a:solidFill>
                  <a:schemeClr val="tx2"/>
                </a:solidFill>
                <a:latin typeface="Arial" panose="020B0604020202020204" pitchFamily="34" charset="0"/>
              </a:rPr>
              <a:t>P. aeruginosa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is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resistant to many antibiotics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. It becomes dominant when more susceptible bacteria of the normal flora are suppressed.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278393DB-88C1-43FD-B90F-1032767D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75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00B050"/>
                </a:solidFill>
                <a:latin typeface="Comic Sans MS" panose="030F0702030302020204" pitchFamily="66" charset="0"/>
              </a:rPr>
              <a:t>P. aeruginosa</a:t>
            </a:r>
          </a:p>
        </p:txBody>
      </p:sp>
      <p:sp>
        <p:nvSpPr>
          <p:cNvPr id="32770" name="Text Box 3">
            <a:extLst>
              <a:ext uri="{FF2B5EF4-FFF2-40B4-BE49-F238E27FC236}">
                <a16:creationId xmlns:a16="http://schemas.microsoft.com/office/drawing/2014/main" id="{2752DA4D-F3EC-4DC7-A2D1-8B3AF60CF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3025"/>
            <a:ext cx="3868737" cy="47910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6635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6635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6635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TW" sz="2300" b="1">
                <a:solidFill>
                  <a:srgbClr val="008080"/>
                </a:solidFill>
                <a:latin typeface="Arial" panose="020B0604020202020204" pitchFamily="34" charset="0"/>
              </a:rPr>
              <a:t>Antigenic structure, enzymes, and toxins</a:t>
            </a:r>
          </a:p>
          <a:p>
            <a:pPr eaLnBrk="1" hangingPunct="1">
              <a:lnSpc>
                <a:spcPct val="102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Pili and nonpilus adhesions.</a:t>
            </a:r>
          </a:p>
          <a:p>
            <a:pPr eaLnBrk="1" hangingPunct="1">
              <a:lnSpc>
                <a:spcPct val="102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Capsule</a:t>
            </a:r>
            <a:r>
              <a:rPr lang="en-US" altLang="zh-TW" sz="2100">
                <a:latin typeface="Arial" panose="020B0604020202020204" pitchFamily="34" charset="0"/>
              </a:rPr>
              <a:t> seen in cultures from patients with cystic fibrosis.</a:t>
            </a:r>
          </a:p>
          <a:p>
            <a:pPr eaLnBrk="1" hangingPunct="1">
              <a:lnSpc>
                <a:spcPct val="102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LPS- endotoxin, multiple immunotypes.</a:t>
            </a:r>
          </a:p>
          <a:p>
            <a:pPr eaLnBrk="1" hangingPunct="1">
              <a:lnSpc>
                <a:spcPct val="102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Pyocyanin</a:t>
            </a:r>
            <a:r>
              <a:rPr lang="en-US" altLang="zh-TW" sz="2100">
                <a:latin typeface="Arial" panose="020B0604020202020204" pitchFamily="34" charset="0"/>
              </a:rPr>
              <a:t>: catalyzes production of toxic forms of oxygen that cause tissue damage. It also induces IL-8 production. 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Pyoverdin</a:t>
            </a:r>
            <a:r>
              <a:rPr lang="en-US" altLang="zh-TW" sz="2100">
                <a:latin typeface="Arial" panose="020B0604020202020204" pitchFamily="34" charset="0"/>
              </a:rPr>
              <a:t>: a siderophore.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B2C493E0-6B42-49A0-936C-B69EDA51B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52550"/>
            <a:ext cx="4114800" cy="44243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6635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6635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6635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Proteases 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US" altLang="zh-TW" sz="2100">
                <a:latin typeface="Arial" panose="020B0604020202020204" pitchFamily="34" charset="0"/>
              </a:rPr>
              <a:t>	protease</a:t>
            </a:r>
            <a:r>
              <a:rPr lang="en-US" altLang="zh-TW" sz="2400">
                <a:latin typeface="Symbol" panose="05050102010706020507" pitchFamily="18" charset="2"/>
              </a:rPr>
              <a:t> </a:t>
            </a:r>
            <a:r>
              <a:rPr lang="en-US" altLang="zh-TW" sz="2100">
                <a:latin typeface="Arial" panose="020B0604020202020204" pitchFamily="34" charset="0"/>
              </a:rPr>
              <a:t>cause tissue 	damage and help bacteria 	spread</a:t>
            </a:r>
            <a:r>
              <a:rPr lang="en-US" altLang="zh-TW" sz="2400">
                <a:latin typeface="Symbol" panose="05050102010706020507" pitchFamily="18" charset="2"/>
              </a:rPr>
              <a:t>.</a:t>
            </a:r>
            <a:endParaRPr lang="en-US" altLang="zh-TW" sz="210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Phospholipase C</a:t>
            </a:r>
            <a:r>
              <a:rPr lang="en-US" altLang="zh-TW" sz="2100">
                <a:latin typeface="Arial" panose="020B0604020202020204" pitchFamily="34" charset="0"/>
              </a:rPr>
              <a:t>: a hemolysin</a:t>
            </a:r>
            <a:endParaRPr lang="en-US" altLang="zh-TW" sz="2100">
              <a:solidFill>
                <a:srgbClr val="CC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Exotoxin A</a:t>
            </a:r>
            <a:r>
              <a:rPr lang="en-US" altLang="zh-TW" sz="2100">
                <a:latin typeface="Arial" panose="020B0604020202020204" pitchFamily="34" charset="0"/>
              </a:rPr>
              <a:t>: causes tissue necrosis and is lethal for animals (disrupts protein synthesis); immunosuppressive.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Exoenzyme S and T</a:t>
            </a:r>
            <a:r>
              <a:rPr lang="en-US" altLang="zh-TW" sz="2100">
                <a:latin typeface="Arial" panose="020B0604020202020204" pitchFamily="34" charset="0"/>
              </a:rPr>
              <a:t>: cytotoxic to host cells. </a:t>
            </a: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BF192CEF-887A-4A06-B1AD-A04C49CE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8200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Virulence Factors </a:t>
            </a:r>
            <a:endParaRPr lang="en-US" altLang="zh-TW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>
            <a:extLst>
              <a:ext uri="{FF2B5EF4-FFF2-40B4-BE49-F238E27FC236}">
                <a16:creationId xmlns:a16="http://schemas.microsoft.com/office/drawing/2014/main" id="{911FCCC3-B2FA-40F3-A44D-E01D91C4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288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00B050"/>
                </a:solidFill>
                <a:latin typeface="Comic Sans MS" panose="030F0702030302020204" pitchFamily="66" charset="0"/>
              </a:rPr>
              <a:t>P. aeruginosa</a:t>
            </a:r>
          </a:p>
        </p:txBody>
      </p:sp>
      <p:sp>
        <p:nvSpPr>
          <p:cNvPr id="33794" name="Text Box 3">
            <a:extLst>
              <a:ext uri="{FF2B5EF4-FFF2-40B4-BE49-F238E27FC236}">
                <a16:creationId xmlns:a16="http://schemas.microsoft.com/office/drawing/2014/main" id="{8D09F312-1220-4E05-A518-6232D9A59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95400"/>
            <a:ext cx="4105275" cy="5295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6635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6635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6635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Infection of wounds and burns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(blue-green pus). Patients with severe burns may develop into bacteremia.</a:t>
            </a:r>
          </a:p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Skin and nail infections</a:t>
            </a:r>
          </a:p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Meningitis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(when introduced by lumbar puncture).</a:t>
            </a:r>
            <a:endParaRPr lang="en-US" altLang="zh-TW" sz="2100" b="1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Pulmonary infection</a:t>
            </a:r>
          </a:p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	</a:t>
            </a:r>
            <a:r>
              <a:rPr lang="en-US" altLang="zh-TW" sz="2100">
                <a:latin typeface="Arial" panose="020B0604020202020204" pitchFamily="34" charset="0"/>
              </a:rPr>
              <a:t>Tracheobronchitis</a:t>
            </a:r>
          </a:p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	</a:t>
            </a:r>
            <a:r>
              <a:rPr lang="en-US" altLang="zh-TW" sz="2100">
                <a:solidFill>
                  <a:srgbClr val="993300"/>
                </a:solidFill>
                <a:latin typeface="Arial" panose="020B0604020202020204" pitchFamily="34" charset="0"/>
              </a:rPr>
              <a:t>Necrotizing pneumonia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 in CF patients: diffuse, bilateral bronchopneumonia with microabscess and necrosis.</a:t>
            </a:r>
            <a:endParaRPr lang="en-US" altLang="zh-TW" sz="21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Eye infections</a:t>
            </a:r>
            <a:r>
              <a:rPr lang="en-US" altLang="zh-TW" sz="210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542C48F0-3C06-4986-A7D7-18B4F5471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04925"/>
            <a:ext cx="4168775" cy="3881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6635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6635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6635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8000"/>
              </a:lnSpc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Ear infections</a:t>
            </a:r>
          </a:p>
          <a:p>
            <a:pPr eaLnBrk="1" hangingPunct="1">
              <a:lnSpc>
                <a:spcPct val="108000"/>
              </a:lnSpc>
              <a:buClrTx/>
              <a:buSzTx/>
              <a:buFontTx/>
              <a:buNone/>
            </a:pP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	Otitis externa: mild in swimmers; malignant (invasive) in diabetic patients.</a:t>
            </a:r>
          </a:p>
          <a:p>
            <a:pPr eaLnBrk="1" hangingPunct="1">
              <a:lnSpc>
                <a:spcPct val="108000"/>
              </a:lnSpc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	Chronic otitis media</a:t>
            </a:r>
          </a:p>
          <a:p>
            <a:pPr eaLnBrk="1" hangingPunct="1">
              <a:lnSpc>
                <a:spcPct val="108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Osteochondritis</a:t>
            </a:r>
            <a:r>
              <a:rPr lang="en-US" altLang="zh-TW" sz="210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100">
                <a:solidFill>
                  <a:schemeClr val="tx2"/>
                </a:solidFill>
                <a:latin typeface="Arial" panose="020B0604020202020204" pitchFamily="34" charset="0"/>
              </a:rPr>
              <a:t>of the foot.</a:t>
            </a:r>
            <a:endParaRPr lang="en-US" altLang="zh-TW" sz="2100" b="1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8000"/>
              </a:lnSpc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Urinary tract infection</a:t>
            </a:r>
          </a:p>
          <a:p>
            <a:pPr eaLnBrk="1" hangingPunct="1">
              <a:lnSpc>
                <a:spcPct val="108000"/>
              </a:lnSpc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Gastrointestinal infection</a:t>
            </a:r>
          </a:p>
          <a:p>
            <a:pPr eaLnBrk="1" hangingPunct="1">
              <a:lnSpc>
                <a:spcPct val="108000"/>
              </a:lnSpc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100" b="1">
                <a:solidFill>
                  <a:srgbClr val="008080"/>
                </a:solidFill>
                <a:latin typeface="Arial" panose="020B0604020202020204" pitchFamily="34" charset="0"/>
              </a:rPr>
              <a:t>Sepsis</a:t>
            </a:r>
            <a:endParaRPr lang="en-US" altLang="zh-TW" sz="2100">
              <a:latin typeface="Arial" panose="020B0604020202020204" pitchFamily="34" charset="0"/>
            </a:endParaRP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FC47AA04-61BD-4B6D-8955-8F0BB2E4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3810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D60093"/>
                </a:solidFill>
                <a:latin typeface="Arial" panose="020B0604020202020204" pitchFamily="34" charset="0"/>
              </a:rPr>
              <a:t>Clinical Diseases</a:t>
            </a:r>
            <a:endParaRPr lang="en-US" altLang="zh-TW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>
            <a:extLst>
              <a:ext uri="{FF2B5EF4-FFF2-40B4-BE49-F238E27FC236}">
                <a16:creationId xmlns:a16="http://schemas.microsoft.com/office/drawing/2014/main" id="{1FF77501-B1A2-4E66-BC4B-D4857F1F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995363"/>
            <a:ext cx="7921625" cy="3748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288925" algn="l"/>
                <a:tab pos="663575" algn="l"/>
              </a:tabLst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288925" algn="l"/>
                <a:tab pos="663575" algn="l"/>
              </a:tabLst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288925" algn="l"/>
                <a:tab pos="663575" algn="l"/>
              </a:tabLst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288925" algn="l"/>
                <a:tab pos="663575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200" b="1">
                <a:solidFill>
                  <a:srgbClr val="D60093"/>
                </a:solidFill>
                <a:latin typeface="Arial" panose="020B0604020202020204" pitchFamily="34" charset="0"/>
              </a:rPr>
              <a:t>Laboratory Diagnosis</a:t>
            </a:r>
            <a:endParaRPr lang="en-US" altLang="zh-TW" sz="22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chemeClr val="tx2"/>
                </a:solidFill>
                <a:latin typeface="Arial" panose="020B0604020202020204" pitchFamily="34" charset="0"/>
              </a:rPr>
              <a:t>Specimen: skin lesions, pus, urine, blood, spinal fluid, sputum.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chemeClr val="tx2"/>
                </a:solidFill>
                <a:latin typeface="Arial" panose="020B0604020202020204" pitchFamily="34" charset="0"/>
              </a:rPr>
              <a:t>Culture: blood agar plate and differential media. 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ClrTx/>
              <a:buSzTx/>
              <a:buFontTx/>
              <a:buNone/>
            </a:pPr>
            <a:r>
              <a:rPr lang="en-US" altLang="zh-TW" sz="2200" b="1">
                <a:solidFill>
                  <a:srgbClr val="D60093"/>
                </a:solidFill>
                <a:latin typeface="Arial" panose="020B0604020202020204" pitchFamily="34" charset="0"/>
              </a:rPr>
              <a:t>Treatment</a:t>
            </a:r>
            <a:endParaRPr lang="en-US" altLang="zh-TW" sz="2200" b="1">
              <a:solidFill>
                <a:srgbClr val="CC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993300"/>
                </a:solidFill>
                <a:latin typeface="Arial" panose="020B0604020202020204" pitchFamily="34" charset="0"/>
              </a:rPr>
              <a:t>Combined antibiotic therapy</a:t>
            </a:r>
            <a:r>
              <a:rPr lang="en-US" altLang="zh-TW" sz="2200">
                <a:solidFill>
                  <a:schemeClr val="tx2"/>
                </a:solidFill>
                <a:latin typeface="Arial" panose="020B0604020202020204" pitchFamily="34" charset="0"/>
              </a:rPr>
              <a:t> is generally required to avoid resistance that develops rapidly when single drugs are employed.  Aminoglycoside, antipseudomonal  B-lactam or a quinolone</a:t>
            </a:r>
          </a:p>
        </p:txBody>
      </p:sp>
      <p:sp>
        <p:nvSpPr>
          <p:cNvPr id="34818" name="Text Box 3">
            <a:extLst>
              <a:ext uri="{FF2B5EF4-FFF2-40B4-BE49-F238E27FC236}">
                <a16:creationId xmlns:a16="http://schemas.microsoft.com/office/drawing/2014/main" id="{D132FBC4-8797-4D0A-BFEA-19A45FEF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48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00B050"/>
                </a:solidFill>
                <a:latin typeface="Comic Sans MS" panose="030F0702030302020204" pitchFamily="66" charset="0"/>
              </a:rPr>
              <a:t>P. aeruginosa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>
            <a:extLst>
              <a:ext uri="{FF2B5EF4-FFF2-40B4-BE49-F238E27FC236}">
                <a16:creationId xmlns:a16="http://schemas.microsoft.com/office/drawing/2014/main" id="{D270BFC0-1028-44B4-A21D-A07FBDE1A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57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i="1">
                <a:solidFill>
                  <a:srgbClr val="00B050"/>
                </a:solidFill>
                <a:latin typeface="Comic Sans MS" panose="030F0702030302020204" pitchFamily="66" charset="0"/>
              </a:rPr>
              <a:t>P. aeruginosa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8A4BBCA-203F-4064-A200-2C76472CE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90600"/>
            <a:ext cx="8280400" cy="458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50000"/>
              </a:spcBef>
              <a:tabLst>
                <a:tab pos="288925" algn="l"/>
                <a:tab pos="663575" algn="l"/>
              </a:tabLst>
              <a:defRPr/>
            </a:pPr>
            <a:r>
              <a:rPr lang="en-US" altLang="zh-TW" b="1" dirty="0">
                <a:solidFill>
                  <a:srgbClr val="D60093"/>
                </a:solidFill>
                <a:latin typeface="Arial" charset="0"/>
              </a:rPr>
              <a:t>Prevention and Control</a:t>
            </a:r>
            <a:endParaRPr lang="en-US" altLang="zh-TW" sz="2100" b="1" dirty="0">
              <a:solidFill>
                <a:srgbClr val="D60093"/>
              </a:solidFill>
              <a:latin typeface="Arial" charset="0"/>
            </a:endParaRPr>
          </a:p>
          <a:p>
            <a:pPr marL="288925" indent="-288925" eaLnBrk="1" hangingPunct="1">
              <a:lnSpc>
                <a:spcPct val="120000"/>
              </a:lnSpc>
              <a:spcBef>
                <a:spcPct val="50000"/>
              </a:spcBef>
              <a:tabLst>
                <a:tab pos="288925" algn="l"/>
                <a:tab pos="663575" algn="l"/>
              </a:tabLst>
              <a:defRPr/>
            </a:pPr>
            <a:r>
              <a:rPr lang="en-US" altLang="zh-TW" sz="2100" dirty="0">
                <a:solidFill>
                  <a:schemeClr val="tx2"/>
                </a:solidFill>
                <a:latin typeface="Arial" charset="0"/>
              </a:rPr>
              <a:t>Spread is mainly via contaminated sterile equipments and cross-contamination of patients by medical personnel. </a:t>
            </a:r>
          </a:p>
          <a:p>
            <a:pPr marL="288925" indent="-288925" eaLnBrk="1" hangingPunct="1">
              <a:lnSpc>
                <a:spcPct val="120000"/>
              </a:lnSpc>
              <a:spcBef>
                <a:spcPct val="50000"/>
              </a:spcBef>
              <a:tabLst>
                <a:tab pos="288925" algn="l"/>
                <a:tab pos="663575" algn="l"/>
              </a:tabLst>
              <a:defRPr/>
            </a:pPr>
            <a:r>
              <a:rPr lang="en-US" altLang="zh-TW" sz="2100" dirty="0">
                <a:solidFill>
                  <a:schemeClr val="tx2"/>
                </a:solidFill>
                <a:latin typeface="Arial" charset="0"/>
              </a:rPr>
              <a:t>Control:</a:t>
            </a:r>
          </a:p>
          <a:p>
            <a:pPr marL="288925" indent="-288925" eaLnBrk="1" hangingPunct="1">
              <a:lnSpc>
                <a:spcPct val="120000"/>
              </a:lnSpc>
              <a:spcBef>
                <a:spcPct val="50000"/>
              </a:spcBef>
              <a:tabLst>
                <a:tab pos="288925" algn="l"/>
                <a:tab pos="663575" algn="l"/>
              </a:tabLst>
              <a:defRPr/>
            </a:pPr>
            <a:r>
              <a:rPr lang="en-US" altLang="zh-TW" sz="2100" dirty="0">
                <a:solidFill>
                  <a:schemeClr val="tx2"/>
                </a:solidFill>
                <a:latin typeface="Arial" charset="0"/>
              </a:rPr>
              <a:t>1. Patients at high risk should not be admitted to a ward  where cases of pseudomonas infection are present.</a:t>
            </a:r>
          </a:p>
          <a:p>
            <a:pPr marL="288925" indent="-288925" eaLnBrk="1" hangingPunct="1">
              <a:lnSpc>
                <a:spcPct val="120000"/>
              </a:lnSpc>
              <a:spcBef>
                <a:spcPct val="50000"/>
              </a:spcBef>
              <a:tabLst>
                <a:tab pos="288925" algn="l"/>
                <a:tab pos="663575" algn="l"/>
              </a:tabLst>
              <a:defRPr/>
            </a:pPr>
            <a:r>
              <a:rPr lang="en-US" altLang="zh-TW" sz="2100" dirty="0">
                <a:solidFill>
                  <a:schemeClr val="tx2"/>
                </a:solidFill>
                <a:latin typeface="Arial" charset="0"/>
              </a:rPr>
              <a:t>2. Patients infected with </a:t>
            </a:r>
            <a:r>
              <a:rPr lang="en-US" altLang="zh-TW" sz="2100" i="1" dirty="0">
                <a:solidFill>
                  <a:schemeClr val="tx2"/>
                </a:solidFill>
                <a:latin typeface="Arial" charset="0"/>
              </a:rPr>
              <a:t>P. </a:t>
            </a:r>
            <a:r>
              <a:rPr lang="en-US" altLang="zh-TW" sz="2100" i="1" dirty="0" err="1">
                <a:solidFill>
                  <a:schemeClr val="tx2"/>
                </a:solidFill>
                <a:latin typeface="Arial" charset="0"/>
              </a:rPr>
              <a:t>aeruginosa</a:t>
            </a:r>
            <a:r>
              <a:rPr lang="en-US" altLang="zh-TW" sz="2100" dirty="0">
                <a:solidFill>
                  <a:schemeClr val="tx2"/>
                </a:solidFill>
                <a:latin typeface="Arial" charset="0"/>
              </a:rPr>
              <a:t> should be isolated.</a:t>
            </a:r>
          </a:p>
          <a:p>
            <a:pPr marL="288925" indent="-288925" eaLnBrk="1" hangingPunct="1">
              <a:lnSpc>
                <a:spcPct val="120000"/>
              </a:lnSpc>
              <a:spcBef>
                <a:spcPct val="50000"/>
              </a:spcBef>
              <a:tabLst>
                <a:tab pos="288925" algn="l"/>
                <a:tab pos="663575" algn="l"/>
              </a:tabLst>
              <a:defRPr/>
            </a:pPr>
            <a:r>
              <a:rPr lang="en-US" altLang="zh-TW" sz="2100" dirty="0">
                <a:solidFill>
                  <a:schemeClr val="tx2"/>
                </a:solidFill>
                <a:latin typeface="Arial" charset="0"/>
              </a:rPr>
              <a:t>3. Sterilize all instruments, apparatus, and dressing</a:t>
            </a:r>
          </a:p>
          <a:p>
            <a:pPr marL="288925" indent="-288925" eaLnBrk="1" hangingPunct="1">
              <a:lnSpc>
                <a:spcPct val="120000"/>
              </a:lnSpc>
              <a:spcBef>
                <a:spcPct val="50000"/>
              </a:spcBef>
              <a:tabLst>
                <a:tab pos="288925" algn="l"/>
                <a:tab pos="663575" algn="l"/>
              </a:tabLst>
              <a:defRPr/>
            </a:pPr>
            <a:r>
              <a:rPr lang="en-US" altLang="zh-TW" sz="2100" dirty="0">
                <a:solidFill>
                  <a:schemeClr val="tx2"/>
                </a:solidFill>
                <a:latin typeface="Arial" charset="0"/>
              </a:rPr>
              <a:t>	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AD75CD05149204EA8D6A289868C053B" ma:contentTypeVersion="10" ma:contentTypeDescription="إنشاء مستند جديد." ma:contentTypeScope="" ma:versionID="ce7521c3792f0a6fdedb2699242eeb1f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2949777b3ee1c27dd44d0e8aec30de2c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0AE455-E55E-4218-B213-926A9BF66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43B04F-1E6F-46BB-8028-6FABE051865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c361b34-c351-46d5-aafa-b4fab23ebf94"/>
    <ds:schemaRef ds:uri="9856e37d-40ad-4ecd-8dba-820d65ef22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6752</TotalTime>
  <Words>1351</Words>
  <Application>Microsoft Office PowerPoint</Application>
  <PresentationFormat>On-screen Show (4:3)</PresentationFormat>
  <Paragraphs>182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Civic</vt:lpstr>
      <vt:lpstr>Tema di Office</vt:lpstr>
      <vt:lpstr>Respiratory Bacterial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Moraxella catarrhalis</vt:lpstr>
      <vt:lpstr>Clinical infections</vt:lpstr>
      <vt:lpstr>Laboratory diagnosis</vt:lpstr>
      <vt:lpstr>Laboratory Diagnosis and treatment: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Sanabil Hassanat</cp:lastModifiedBy>
  <cp:revision>245</cp:revision>
  <dcterms:created xsi:type="dcterms:W3CDTF">2002-04-04T01:40:50Z</dcterms:created>
  <dcterms:modified xsi:type="dcterms:W3CDTF">2021-10-24T04:25:32Z</dcterms:modified>
</cp:coreProperties>
</file>