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80" r:id="rId24"/>
    <p:sldId id="278" r:id="rId25"/>
    <p:sldId id="281" r:id="rId26"/>
    <p:sldId id="279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8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6A5A-F649-4CD0-B584-A578A68472F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BDAB-3CDB-4E47-8703-312ACAF65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3945"/>
            <a:ext cx="751378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Candara" pitchFamily="34" charset="0"/>
              </a:rPr>
              <a:t>HEART CHAMBERS &amp; CARDIAC VALVES</a:t>
            </a:r>
          </a:p>
          <a:p>
            <a:pPr algn="ctr"/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Surgical Anatomist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Candara" pitchFamily="34" charset="0"/>
              </a:rPr>
              <a:t>College of Medicine / University of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</a:rPr>
              <a:t>Mutah</a:t>
            </a:r>
            <a:endParaRPr lang="en-US" sz="3200" b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r>
              <a:rPr lang="en-US" sz="3200" b="1" dirty="0">
                <a:solidFill>
                  <a:srgbClr val="0033CC"/>
                </a:solidFill>
                <a:latin typeface="Candara" pitchFamily="34" charset="0"/>
              </a:rPr>
              <a:t>2023-2024</a:t>
            </a:r>
            <a:endParaRPr lang="ar-IQ" sz="32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3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27" y="5045364"/>
            <a:ext cx="1981200" cy="1318399"/>
          </a:xfrm>
          <a:prstGeom prst="rect">
            <a:avLst/>
          </a:prstGeom>
          <a:noFill/>
        </p:spPr>
      </p:pic>
      <p:pic>
        <p:nvPicPr>
          <p:cNvPr id="4" name="Picture 2" descr="http://www.myquinstory.info/wp-content/uploads/2014/02/heart-att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363" y="4195818"/>
            <a:ext cx="3290893" cy="2468171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9182" y="4980709"/>
            <a:ext cx="1981200" cy="131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2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4646194" y="76696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3" name="مستطيل 4"/>
          <p:cNvSpPr/>
          <p:nvPr/>
        </p:nvSpPr>
        <p:spPr>
          <a:xfrm>
            <a:off x="-80213" y="748605"/>
            <a:ext cx="10822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Forms the largest part of the anterior surface of the heart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a small part of the diaphragmatic surface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and almost the entire inferior border of the heart</a:t>
            </a:r>
          </a:p>
        </p:txBody>
      </p:sp>
      <p:sp>
        <p:nvSpPr>
          <p:cNvPr id="4" name="مستطيل 5"/>
          <p:cNvSpPr/>
          <p:nvPr/>
        </p:nvSpPr>
        <p:spPr>
          <a:xfrm>
            <a:off x="76199" y="2632770"/>
            <a:ext cx="7118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Superiorly it tapers into an arterial cone,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conus arteriosus (infundibulum) </a:t>
            </a:r>
            <a:r>
              <a:rPr lang="en-GB" sz="2800" b="1" dirty="0">
                <a:latin typeface="Candara" pitchFamily="34" charset="0"/>
              </a:rPr>
              <a:t>which leads into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pulmonary trunk.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 The interior of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right ventricle</a:t>
            </a:r>
            <a:r>
              <a:rPr lang="en-GB" sz="2800" b="1" dirty="0">
                <a:latin typeface="Candara" pitchFamily="34" charset="0"/>
              </a:rPr>
              <a:t> has irregular muscular elevations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(trabeculae </a:t>
            </a:r>
            <a:r>
              <a:rPr lang="en-GB" sz="2800" b="1" dirty="0" err="1">
                <a:solidFill>
                  <a:srgbClr val="7030A0"/>
                </a:solidFill>
                <a:latin typeface="Candara" pitchFamily="34" charset="0"/>
              </a:rPr>
              <a:t>carneae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).</a:t>
            </a:r>
            <a:endParaRPr lang="en-GB" sz="2800" b="1" dirty="0">
              <a:latin typeface="Candara" pitchFamily="34" charset="0"/>
            </a:endParaRPr>
          </a:p>
        </p:txBody>
      </p:sp>
      <p:sp>
        <p:nvSpPr>
          <p:cNvPr id="5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2127708" y="649287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79046" y="1736816"/>
            <a:ext cx="4017069" cy="4938620"/>
            <a:chOff x="7979046" y="1736816"/>
            <a:chExt cx="4017069" cy="4938620"/>
          </a:xfrm>
        </p:grpSpPr>
        <p:pic>
          <p:nvPicPr>
            <p:cNvPr id="8" name="Picture 2" descr="Ventrículos do coração: anatomia, função, características | Kenhub">
              <a:extLst>
                <a:ext uri="{FF2B5EF4-FFF2-40B4-BE49-F238E27FC236}">
                  <a16:creationId xmlns:a16="http://schemas.microsoft.com/office/drawing/2014/main" id="{51354158-D84D-3C5C-A424-CAE3CB9A1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046" y="1736816"/>
              <a:ext cx="4017069" cy="49386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B61862B-350A-78BF-7894-6B361C595E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7580" y="3163772"/>
              <a:ext cx="1311390" cy="12407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73136E-F55F-0F90-5CD6-D862C2B6249D}"/>
                </a:ext>
              </a:extLst>
            </p:cNvPr>
            <p:cNvSpPr txBox="1"/>
            <p:nvPr/>
          </p:nvSpPr>
          <p:spPr>
            <a:xfrm>
              <a:off x="10855521" y="2560284"/>
              <a:ext cx="1124468" cy="55566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3333FF"/>
                  </a:solidFill>
                  <a:latin typeface="Candara" panose="020E0502030303020204" pitchFamily="34" charset="0"/>
                </a:rPr>
                <a:t>Conus arteriosus </a:t>
              </a: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7E931F83-A291-A004-FC30-DBF2F613108E}"/>
              </a:ext>
            </a:extLst>
          </p:cNvPr>
          <p:cNvSpPr/>
          <p:nvPr/>
        </p:nvSpPr>
        <p:spPr>
          <a:xfrm>
            <a:off x="155575" y="76697"/>
            <a:ext cx="41681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</p:spTree>
    <p:extLst>
      <p:ext uri="{BB962C8B-B14F-4D97-AF65-F5344CB8AC3E}">
        <p14:creationId xmlns:p14="http://schemas.microsoft.com/office/powerpoint/2010/main" val="162723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15711" y="685800"/>
            <a:ext cx="12037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A thick muscular ridge, </a:t>
            </a:r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supraventricular crest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, </a:t>
            </a:r>
            <a:r>
              <a:rPr lang="en-GB" sz="2800" b="1" dirty="0">
                <a:latin typeface="Candara" pitchFamily="34" charset="0"/>
              </a:rPr>
              <a:t>separates the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ridged muscular wall </a:t>
            </a:r>
            <a:r>
              <a:rPr lang="en-GB" sz="2800" b="1" dirty="0">
                <a:latin typeface="Candara" pitchFamily="34" charset="0"/>
              </a:rPr>
              <a:t>of the </a:t>
            </a:r>
            <a:r>
              <a:rPr lang="en-GB" sz="2800" b="1" u="sng" dirty="0">
                <a:solidFill>
                  <a:srgbClr val="3333FF"/>
                </a:solidFill>
                <a:latin typeface="Candara" pitchFamily="34" charset="0"/>
              </a:rPr>
              <a:t>inflow part </a:t>
            </a:r>
            <a:r>
              <a:rPr lang="en-GB" sz="2800" b="1" dirty="0">
                <a:latin typeface="Candara" pitchFamily="34" charset="0"/>
              </a:rPr>
              <a:t>of the chamber from the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smooth wall of the conus arteriosus</a:t>
            </a:r>
            <a:r>
              <a:rPr lang="en-GB" sz="2800" b="1" dirty="0">
                <a:latin typeface="Candara" pitchFamily="34" charset="0"/>
              </a:rPr>
              <a:t>, or </a:t>
            </a:r>
            <a:r>
              <a:rPr lang="en-GB" sz="2800" b="1" u="sng" dirty="0">
                <a:solidFill>
                  <a:srgbClr val="3333FF"/>
                </a:solidFill>
                <a:latin typeface="Candara" pitchFamily="34" charset="0"/>
              </a:rPr>
              <a:t>outflow part.</a:t>
            </a:r>
            <a:endParaRPr lang="en-GB" sz="2800" b="1" dirty="0">
              <a:solidFill>
                <a:srgbClr val="3333FF"/>
              </a:solidFill>
              <a:latin typeface="Candara" pitchFamily="34" charset="0"/>
            </a:endParaRPr>
          </a:p>
        </p:txBody>
      </p:sp>
      <p:sp>
        <p:nvSpPr>
          <p:cNvPr id="3" name="مستطيل 4"/>
          <p:cNvSpPr/>
          <p:nvPr/>
        </p:nvSpPr>
        <p:spPr>
          <a:xfrm>
            <a:off x="2286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4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0104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5791200" y="39953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392BD-0094-14D8-D8DA-C66EF514723E}"/>
              </a:ext>
            </a:extLst>
          </p:cNvPr>
          <p:cNvSpPr txBox="1"/>
          <p:nvPr/>
        </p:nvSpPr>
        <p:spPr>
          <a:xfrm>
            <a:off x="125096" y="2840181"/>
            <a:ext cx="67929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inflow part of the ventricle receives blood from the right atrium through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right AV (tricuspid) orifice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located posterior to the body of the sternum at the level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4th and 5th intercostal spaces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BFF0EA-29B3-537A-84D2-21B71689F652}"/>
              </a:ext>
            </a:extLst>
          </p:cNvPr>
          <p:cNvGrpSpPr/>
          <p:nvPr/>
        </p:nvGrpSpPr>
        <p:grpSpPr>
          <a:xfrm>
            <a:off x="7490691" y="1773382"/>
            <a:ext cx="4300587" cy="4909537"/>
            <a:chOff x="5269213" y="2139156"/>
            <a:chExt cx="3577842" cy="4550569"/>
          </a:xfrm>
        </p:grpSpPr>
        <p:pic>
          <p:nvPicPr>
            <p:cNvPr id="9" name="Picture 2" descr="https://dw9r2us9jo9xp.cloudfront.net/images/library/472/content_ventriculus_dexter_4_large_9XgGsGQv5zQHAi3elzok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9213" y="2139156"/>
              <a:ext cx="3577842" cy="4550569"/>
            </a:xfrm>
            <a:prstGeom prst="rect">
              <a:avLst/>
            </a:prstGeom>
            <a:noFill/>
            <a:ln w="57150">
              <a:solidFill>
                <a:srgbClr val="33CC33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05F497-E4D2-B8B4-42D2-CF7A090B0272}"/>
                </a:ext>
              </a:extLst>
            </p:cNvPr>
            <p:cNvSpPr txBox="1"/>
            <p:nvPr/>
          </p:nvSpPr>
          <p:spPr>
            <a:xfrm>
              <a:off x="7073845" y="2175678"/>
              <a:ext cx="1773210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333FF"/>
                  </a:solidFill>
                </a:rPr>
                <a:t>Supraventricular crest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043CDD-8AF0-F565-15FC-42A6E4C757B5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7010400" y="2760453"/>
              <a:ext cx="950050" cy="22990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09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3" name="مستطيل 3"/>
          <p:cNvSpPr/>
          <p:nvPr/>
        </p:nvSpPr>
        <p:spPr>
          <a:xfrm>
            <a:off x="78509" y="685800"/>
            <a:ext cx="118825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33CC"/>
                </a:solidFill>
                <a:latin typeface="Candara" pitchFamily="34" charset="0"/>
              </a:rPr>
              <a:t>The tricuspid valve </a:t>
            </a:r>
            <a:r>
              <a:rPr lang="en-GB" sz="2800" b="1" dirty="0">
                <a:latin typeface="Candara" pitchFamily="34" charset="0"/>
              </a:rPr>
              <a:t>guards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right AV orifice</a:t>
            </a:r>
            <a:r>
              <a:rPr lang="en-GB" sz="2800" b="1" dirty="0">
                <a:latin typeface="Candara" pitchFamily="34" charset="0"/>
              </a:rPr>
              <a:t>. </a:t>
            </a:r>
          </a:p>
          <a:p>
            <a:r>
              <a:rPr lang="en-GB" sz="2800" b="1" dirty="0">
                <a:latin typeface="Candara" pitchFamily="34" charset="0"/>
              </a:rPr>
              <a:t>The bases of the valve cusps are attached to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fibrous ring around the orifice.</a:t>
            </a:r>
          </a:p>
        </p:txBody>
      </p:sp>
      <p:sp>
        <p:nvSpPr>
          <p:cNvPr id="4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1094509" y="634451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Tricuspid valve - Echocardiografie.nl">
            <a:extLst>
              <a:ext uri="{FF2B5EF4-FFF2-40B4-BE49-F238E27FC236}">
                <a16:creationId xmlns:a16="http://schemas.microsoft.com/office/drawing/2014/main" id="{67494E18-C070-21AF-C335-DFC1FB01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6" y="1692563"/>
            <a:ext cx="5620224" cy="5030101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050BF-E460-1649-D9BE-3F52A99F9445}"/>
              </a:ext>
            </a:extLst>
          </p:cNvPr>
          <p:cNvSpPr txBox="1"/>
          <p:nvPr/>
        </p:nvSpPr>
        <p:spPr>
          <a:xfrm>
            <a:off x="122866" y="2486777"/>
            <a:ext cx="53727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Because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fibrous ring maintains the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caliber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of the orifice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the attached valve cusps contact each other in the same way with each heartbeat.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85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3" name="مستطيل 3"/>
          <p:cNvSpPr/>
          <p:nvPr/>
        </p:nvSpPr>
        <p:spPr>
          <a:xfrm>
            <a:off x="114299" y="2738698"/>
            <a:ext cx="6409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tendinous cords </a:t>
            </a:r>
            <a:r>
              <a:rPr lang="en-GB" sz="2800" b="1" dirty="0">
                <a:latin typeface="Candara" pitchFamily="34" charset="0"/>
              </a:rPr>
              <a:t>arise from the apices of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papillary muscles</a:t>
            </a:r>
            <a:r>
              <a:rPr lang="en-GB" sz="2800" b="1" dirty="0">
                <a:latin typeface="Candara" pitchFamily="34" charset="0"/>
              </a:rPr>
              <a:t>, which are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conical muscular projections </a:t>
            </a:r>
            <a:r>
              <a:rPr lang="en-GB" sz="2800" b="1" dirty="0">
                <a:latin typeface="Candara" pitchFamily="34" charset="0"/>
              </a:rPr>
              <a:t>with bases attached to the ventricular wall. </a:t>
            </a:r>
          </a:p>
        </p:txBody>
      </p:sp>
      <p:pic>
        <p:nvPicPr>
          <p:cNvPr id="4" name="Picture 2" descr="http://clinanat.com/images/MTD/LargeImages/rightventricl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365" y="1751259"/>
            <a:ext cx="3716920" cy="4957442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391400" y="2108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5022522" y="1149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522563" y="1902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F0E7A-0625-135E-DA05-37CE5DAD053F}"/>
              </a:ext>
            </a:extLst>
          </p:cNvPr>
          <p:cNvSpPr txBox="1"/>
          <p:nvPr/>
        </p:nvSpPr>
        <p:spPr>
          <a:xfrm>
            <a:off x="114299" y="685800"/>
            <a:ext cx="119391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Tendinous cords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(L.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chordae tendineae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) attach to the free edges and ventricular surfaces of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anterior, posterior,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septal cusps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much like the cords attaching to a parachute.</a:t>
            </a:r>
          </a:p>
        </p:txBody>
      </p:sp>
    </p:spTree>
    <p:extLst>
      <p:ext uri="{BB962C8B-B14F-4D97-AF65-F5344CB8AC3E}">
        <p14:creationId xmlns:p14="http://schemas.microsoft.com/office/powerpoint/2010/main" val="75032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3" name="مستطيل 3"/>
          <p:cNvSpPr/>
          <p:nvPr/>
        </p:nvSpPr>
        <p:spPr>
          <a:xfrm>
            <a:off x="-1" y="1725828"/>
            <a:ext cx="11944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anterior papillary muscle,</a:t>
            </a:r>
            <a:r>
              <a:rPr lang="en-GB" sz="2800" b="1" dirty="0">
                <a:latin typeface="Candara" pitchFamily="34" charset="0"/>
              </a:rPr>
              <a:t> the largest one, arises from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wall </a:t>
            </a:r>
            <a:r>
              <a:rPr lang="en-GB" sz="2800" b="1" dirty="0">
                <a:latin typeface="Candara" pitchFamily="34" charset="0"/>
              </a:rPr>
              <a:t>of the right ventricle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73891" y="699695"/>
            <a:ext cx="12118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Three papillary muscles </a:t>
            </a:r>
            <a:r>
              <a:rPr lang="en-GB" sz="2800" b="1" dirty="0">
                <a:latin typeface="Candara" pitchFamily="34" charset="0"/>
              </a:rPr>
              <a:t>in the right ventricle correspond to the cusps of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tricuspid valve</a:t>
            </a:r>
            <a:r>
              <a:rPr lang="en-GB" sz="2800" b="1" dirty="0">
                <a:latin typeface="Candara" pitchFamily="34" charset="0"/>
              </a:rPr>
              <a:t>:</a:t>
            </a:r>
          </a:p>
        </p:txBody>
      </p:sp>
      <p:pic>
        <p:nvPicPr>
          <p:cNvPr id="5" name="Picture 2" descr="http://mvpresource.com/wp-content/uploads/2014/04/Right-Ventr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037" y="2387978"/>
            <a:ext cx="6490349" cy="4231707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239000" y="2486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477000" y="6799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8BE17-2784-6DD1-6EB6-DB7D3FD90D66}"/>
              </a:ext>
            </a:extLst>
          </p:cNvPr>
          <p:cNvSpPr txBox="1"/>
          <p:nvPr/>
        </p:nvSpPr>
        <p:spPr>
          <a:xfrm>
            <a:off x="152400" y="3949185"/>
            <a:ext cx="53247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posterior papillary muscle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smaller than the anterior muscle, may consist of several parts; it arises from the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inferior wall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of the right ventricle</a:t>
            </a:r>
          </a:p>
        </p:txBody>
      </p:sp>
    </p:spTree>
    <p:extLst>
      <p:ext uri="{BB962C8B-B14F-4D97-AF65-F5344CB8AC3E}">
        <p14:creationId xmlns:p14="http://schemas.microsoft.com/office/powerpoint/2010/main" val="196986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399" y="739914"/>
            <a:ext cx="11817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septal papillary muscle </a:t>
            </a:r>
            <a:r>
              <a:rPr lang="en-GB" sz="2800" b="1" dirty="0">
                <a:latin typeface="Candara" pitchFamily="34" charset="0"/>
              </a:rPr>
              <a:t>arises from the </a:t>
            </a:r>
            <a:r>
              <a:rPr lang="en-GB" sz="2800" b="1" dirty="0" err="1">
                <a:solidFill>
                  <a:srgbClr val="3333FF"/>
                </a:solidFill>
                <a:latin typeface="Candara" pitchFamily="34" charset="0"/>
              </a:rPr>
              <a:t>interventricular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septum</a:t>
            </a:r>
            <a:r>
              <a:rPr lang="en-GB" sz="2800" b="1" dirty="0">
                <a:latin typeface="Candara" pitchFamily="34" charset="0"/>
              </a:rPr>
              <a:t>, and its tendinous cords attach to the anterior and septal cusps of the tricuspid valve.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4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-914401" y="584484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-422563" y="606359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41AC58-363A-DA11-24B5-5E22278D6933}"/>
              </a:ext>
            </a:extLst>
          </p:cNvPr>
          <p:cNvGrpSpPr/>
          <p:nvPr/>
        </p:nvGrpSpPr>
        <p:grpSpPr>
          <a:xfrm>
            <a:off x="3629891" y="1865746"/>
            <a:ext cx="8156864" cy="4855730"/>
            <a:chOff x="1981200" y="1940243"/>
            <a:chExt cx="6781800" cy="4214913"/>
          </a:xfrm>
        </p:grpSpPr>
        <p:pic>
          <p:nvPicPr>
            <p:cNvPr id="8" name="Picture 2" descr="heart Flashcards | Quizlet">
              <a:extLst>
                <a:ext uri="{FF2B5EF4-FFF2-40B4-BE49-F238E27FC236}">
                  <a16:creationId xmlns:a16="http://schemas.microsoft.com/office/drawing/2014/main" id="{776EEEAC-49FC-B4F9-CDAE-BBA2F569A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6"/>
            <a:stretch/>
          </p:blipFill>
          <p:spPr bwMode="auto">
            <a:xfrm>
              <a:off x="1981200" y="1940243"/>
              <a:ext cx="6781800" cy="4214913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884E9-E82E-2C86-0F8C-1D2BAC029C7B}"/>
                </a:ext>
              </a:extLst>
            </p:cNvPr>
            <p:cNvSpPr txBox="1"/>
            <p:nvPr/>
          </p:nvSpPr>
          <p:spPr>
            <a:xfrm>
              <a:off x="6248400" y="2402264"/>
              <a:ext cx="2438399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septal papillary muscle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35FE33-2761-4A38-5A58-1F24DC788ABC}"/>
                </a:ext>
              </a:extLst>
            </p:cNvPr>
            <p:cNvCxnSpPr/>
            <p:nvPr/>
          </p:nvCxnSpPr>
          <p:spPr>
            <a:xfrm flipH="1">
              <a:off x="5181600" y="2819400"/>
              <a:ext cx="220980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505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9326" y="5634612"/>
            <a:ext cx="11931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Superiorly and posteriorly, a thin membrane, part of the fibrous skeleton of the heart , forms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much smaller membranous part of the IVS</a:t>
            </a:r>
          </a:p>
        </p:txBody>
      </p:sp>
      <p:sp>
        <p:nvSpPr>
          <p:cNvPr id="3" name="مستطيل 3"/>
          <p:cNvSpPr/>
          <p:nvPr/>
        </p:nvSpPr>
        <p:spPr>
          <a:xfrm>
            <a:off x="159326" y="160377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4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391400" y="2683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529781" y="2683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553200" y="8764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interventricular septum - Keyword Search - Science Photo Library">
            <a:extLst>
              <a:ext uri="{FF2B5EF4-FFF2-40B4-BE49-F238E27FC236}">
                <a16:creationId xmlns:a16="http://schemas.microsoft.com/office/drawing/2014/main" id="{4FBA515A-045F-A3C9-E0A8-DA9F3CA2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34" y="814158"/>
            <a:ext cx="6427270" cy="4820453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47DC1-E2D2-1585-748D-FA3D426F753A}"/>
              </a:ext>
            </a:extLst>
          </p:cNvPr>
          <p:cNvSpPr txBox="1"/>
          <p:nvPr/>
        </p:nvSpPr>
        <p:spPr>
          <a:xfrm>
            <a:off x="76200" y="1129145"/>
            <a:ext cx="55141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interventricular septum (IVS)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composed of muscular and membranous parts</a:t>
            </a:r>
            <a:r>
              <a:rPr lang="en-GB" sz="2800" b="1" dirty="0">
                <a:latin typeface="Candara" pitchFamily="34" charset="0"/>
              </a:rPr>
              <a:t>, is a strong, obliquely placed partition between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right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left ventricles. </a:t>
            </a:r>
          </a:p>
        </p:txBody>
      </p:sp>
    </p:spTree>
    <p:extLst>
      <p:ext uri="{BB962C8B-B14F-4D97-AF65-F5344CB8AC3E}">
        <p14:creationId xmlns:p14="http://schemas.microsoft.com/office/powerpoint/2010/main" val="246161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C1A98-F252-18D7-AB69-2C8D4E89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8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60604-836E-7686-43FC-2EBC6F6E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5225" y="6195054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34027-C2E3-76CB-CE91-0C3BC42F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0" y="656692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940CF-E521-780B-5309-65B8070AB645}"/>
              </a:ext>
            </a:extLst>
          </p:cNvPr>
          <p:cNvSpPr txBox="1"/>
          <p:nvPr/>
        </p:nvSpPr>
        <p:spPr>
          <a:xfrm>
            <a:off x="76200" y="1356320"/>
            <a:ext cx="6283338" cy="35394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Because of the much higher blood pressure in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left ventricle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muscular part of the IVS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which forms the majority of the septum</a:t>
            </a:r>
            <a:r>
              <a:rPr lang="en-GB" sz="2800" b="1" dirty="0">
                <a:latin typeface="Candara" pitchFamily="34" charset="0"/>
              </a:rPr>
              <a:t>, has the thickness of the remainder of the wall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right ventricle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(two to three times as thick as the wall of the right ventricle)</a:t>
            </a:r>
          </a:p>
        </p:txBody>
      </p:sp>
      <p:pic>
        <p:nvPicPr>
          <p:cNvPr id="6" name="Picture 2" descr="internal anatomy of the heart Diagram | Quizlet">
            <a:extLst>
              <a:ext uri="{FF2B5EF4-FFF2-40B4-BE49-F238E27FC236}">
                <a16:creationId xmlns:a16="http://schemas.microsoft.com/office/drawing/2014/main" id="{AA675A32-A36C-E243-D32F-5F32EC1A2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2830" r="22170" b="8946"/>
          <a:stretch/>
        </p:blipFill>
        <p:spPr bwMode="auto">
          <a:xfrm>
            <a:off x="6956998" y="281368"/>
            <a:ext cx="5066968" cy="6074982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3">
            <a:extLst>
              <a:ext uri="{FF2B5EF4-FFF2-40B4-BE49-F238E27FC236}">
                <a16:creationId xmlns:a16="http://schemas.microsoft.com/office/drawing/2014/main" id="{C81A1EFB-AFD2-94A2-69B4-370A81E073CF}"/>
              </a:ext>
            </a:extLst>
          </p:cNvPr>
          <p:cNvSpPr/>
          <p:nvPr/>
        </p:nvSpPr>
        <p:spPr>
          <a:xfrm>
            <a:off x="127912" y="281018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</p:spTree>
    <p:extLst>
      <p:ext uri="{BB962C8B-B14F-4D97-AF65-F5344CB8AC3E}">
        <p14:creationId xmlns:p14="http://schemas.microsoft.com/office/powerpoint/2010/main" val="18186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2C4D4-8DF6-A50B-0658-316BC518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0" y="30920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AB66A-E1D4-D7CF-EEDC-580B1FCC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7727" y="7659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مستطيل 2">
            <a:extLst>
              <a:ext uri="{FF2B5EF4-FFF2-40B4-BE49-F238E27FC236}">
                <a16:creationId xmlns:a16="http://schemas.microsoft.com/office/drawing/2014/main" id="{843FC9B8-C0A5-D83E-A0D4-622C4DACECA5}"/>
              </a:ext>
            </a:extLst>
          </p:cNvPr>
          <p:cNvSpPr/>
          <p:nvPr/>
        </p:nvSpPr>
        <p:spPr>
          <a:xfrm>
            <a:off x="-1" y="679042"/>
            <a:ext cx="12053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C00000"/>
                </a:solidFill>
                <a:latin typeface="Candara" pitchFamily="34" charset="0"/>
              </a:rPr>
              <a:t>septomarginal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 trabecula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(moderator band) </a:t>
            </a:r>
            <a:r>
              <a:rPr lang="en-GB" sz="2800" b="1" dirty="0">
                <a:latin typeface="Candara" pitchFamily="34" charset="0"/>
              </a:rPr>
              <a:t>is a curved muscular bundle that traverses the right ventricular chamber from the inferior part of the IVS to the base of the anterior papillary muscle.</a:t>
            </a:r>
          </a:p>
        </p:txBody>
      </p:sp>
      <p:sp>
        <p:nvSpPr>
          <p:cNvPr id="5" name="مستطيل 3">
            <a:extLst>
              <a:ext uri="{FF2B5EF4-FFF2-40B4-BE49-F238E27FC236}">
                <a16:creationId xmlns:a16="http://schemas.microsoft.com/office/drawing/2014/main" id="{FE61C23A-DA3C-A137-2A05-55F8A46FDC89}"/>
              </a:ext>
            </a:extLst>
          </p:cNvPr>
          <p:cNvSpPr/>
          <p:nvPr/>
        </p:nvSpPr>
        <p:spPr>
          <a:xfrm>
            <a:off x="76200" y="54677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41689-8B65-F2E3-0564-6E8BC867093E}"/>
              </a:ext>
            </a:extLst>
          </p:cNvPr>
          <p:cNvSpPr txBox="1"/>
          <p:nvPr/>
        </p:nvSpPr>
        <p:spPr>
          <a:xfrm>
            <a:off x="76200" y="2810000"/>
            <a:ext cx="484678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This trabecula is important because it carries part of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right branch of the AV bundle</a:t>
            </a:r>
            <a:r>
              <a:rPr lang="en-GB" sz="2800" b="1" dirty="0">
                <a:latin typeface="Candara" pitchFamily="34" charset="0"/>
              </a:rPr>
              <a:t>, a part of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conducting system </a:t>
            </a:r>
            <a:r>
              <a:rPr lang="en-GB" sz="2800" b="1" dirty="0">
                <a:latin typeface="Candara" pitchFamily="34" charset="0"/>
              </a:rPr>
              <a:t>of the heart to the anterior papillary muscle </a:t>
            </a:r>
            <a:endParaRPr lang="en-US" sz="2800" b="1" dirty="0"/>
          </a:p>
        </p:txBody>
      </p:sp>
      <p:pic>
        <p:nvPicPr>
          <p:cNvPr id="7" name="Picture 2" descr="C 1GA1 Cardiac Anatomy Flashcards | Memorang">
            <a:extLst>
              <a:ext uri="{FF2B5EF4-FFF2-40B4-BE49-F238E27FC236}">
                <a16:creationId xmlns:a16="http://schemas.microsoft.com/office/drawing/2014/main" id="{800FF091-4CF0-9D63-BB52-99D98454B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4211" b="6991"/>
          <a:stretch/>
        </p:blipFill>
        <p:spPr bwMode="auto">
          <a:xfrm>
            <a:off x="4955884" y="2301364"/>
            <a:ext cx="7025215" cy="4398218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2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76200"/>
            <a:ext cx="2555315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ATRIUM</a:t>
            </a:r>
          </a:p>
        </p:txBody>
      </p:sp>
      <p:sp>
        <p:nvSpPr>
          <p:cNvPr id="3" name="مستطيل 4"/>
          <p:cNvSpPr/>
          <p:nvPr/>
        </p:nvSpPr>
        <p:spPr>
          <a:xfrm>
            <a:off x="152399" y="728008"/>
            <a:ext cx="11901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Similar to the right atrium, the left atrium consists of a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main cavity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a left auricle</a:t>
            </a:r>
            <a:r>
              <a:rPr lang="en-GB" sz="2800" b="1" dirty="0">
                <a:latin typeface="Candara" pitchFamily="34" charset="0"/>
              </a:rPr>
              <a:t>.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left atrium </a:t>
            </a:r>
            <a:r>
              <a:rPr lang="en-GB" sz="2800" b="1" u="sng" dirty="0">
                <a:latin typeface="Candara" pitchFamily="34" charset="0"/>
              </a:rPr>
              <a:t>is situated behind the </a:t>
            </a:r>
            <a:r>
              <a:rPr lang="en-GB" sz="2800" b="1" u="sng" dirty="0">
                <a:solidFill>
                  <a:srgbClr val="0033CC"/>
                </a:solidFill>
                <a:latin typeface="Candara" pitchFamily="34" charset="0"/>
              </a:rPr>
              <a:t>right atrium </a:t>
            </a:r>
            <a:r>
              <a:rPr lang="en-GB" sz="2800" b="1" u="sng" dirty="0">
                <a:latin typeface="Candara" pitchFamily="34" charset="0"/>
              </a:rPr>
              <a:t>and forms the </a:t>
            </a:r>
            <a:r>
              <a:rPr lang="en-GB" sz="2800" b="1" u="sng" dirty="0">
                <a:solidFill>
                  <a:srgbClr val="3333FF"/>
                </a:solidFill>
                <a:latin typeface="Candara" pitchFamily="34" charset="0"/>
              </a:rPr>
              <a:t>greater part of the base </a:t>
            </a:r>
            <a:r>
              <a:rPr lang="en-GB" sz="2800" b="1" u="sng" dirty="0">
                <a:latin typeface="Candara" pitchFamily="34" charset="0"/>
              </a:rPr>
              <a:t>or the posterior surface of the heart</a:t>
            </a:r>
            <a:endParaRPr lang="en-GB" sz="2800" b="1" dirty="0">
              <a:latin typeface="Candara" pitchFamily="34" charset="0"/>
            </a:endParaRPr>
          </a:p>
        </p:txBody>
      </p:sp>
      <p:sp>
        <p:nvSpPr>
          <p:cNvPr id="4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543800" y="244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248400" y="457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7818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quran-m.com/firas/ar_photo/12486268158.jpg">
            <a:extLst>
              <a:ext uri="{FF2B5EF4-FFF2-40B4-BE49-F238E27FC236}">
                <a16:creationId xmlns:a16="http://schemas.microsoft.com/office/drawing/2014/main" id="{AFC30B2D-7B57-EEC7-AD23-2B4FEB7D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2365" y="2199181"/>
            <a:ext cx="4341090" cy="4515869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79DCB-BDC9-C6F7-B299-7EEE95FA40B8}"/>
              </a:ext>
            </a:extLst>
          </p:cNvPr>
          <p:cNvSpPr txBox="1"/>
          <p:nvPr/>
        </p:nvSpPr>
        <p:spPr>
          <a:xfrm>
            <a:off x="228600" y="3033708"/>
            <a:ext cx="59020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Behind it lies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oblique sinus of the serous pericardium,</a:t>
            </a:r>
            <a:r>
              <a:rPr lang="en-GB" sz="2800" b="1" dirty="0">
                <a:latin typeface="Candara" pitchFamily="34" charset="0"/>
              </a:rPr>
              <a:t> and the fibrous pericardium separates it from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0033CC"/>
                </a:solidFill>
                <a:latin typeface="Candara" pitchFamily="34" charset="0"/>
              </a:rPr>
              <a:t>esophagus</a:t>
            </a:r>
            <a:endParaRPr lang="en-GB" sz="2800" b="1" dirty="0">
              <a:solidFill>
                <a:srgbClr val="0033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8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1114485"/>
            <a:ext cx="66363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itchFamily="34" charset="0"/>
              </a:rPr>
              <a:t>The heart is divided by vertical septa into four chambers:</a:t>
            </a:r>
          </a:p>
          <a:p>
            <a:endParaRPr lang="en-US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and left atria </a:t>
            </a:r>
            <a:r>
              <a:rPr lang="en-US" sz="2800" b="1" dirty="0">
                <a:latin typeface="Candara" pitchFamily="34" charset="0"/>
              </a:rPr>
              <a:t>and 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and left ventricles</a:t>
            </a:r>
            <a:r>
              <a:rPr lang="en-US" sz="2800" b="1" dirty="0">
                <a:latin typeface="Candara" pitchFamily="34" charset="0"/>
              </a:rPr>
              <a:t>. </a:t>
            </a:r>
          </a:p>
          <a:p>
            <a:endParaRPr lang="en-US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atrium </a:t>
            </a:r>
            <a:r>
              <a:rPr lang="en-US" sz="2800" b="1" dirty="0">
                <a:latin typeface="Candara" pitchFamily="34" charset="0"/>
              </a:rPr>
              <a:t>lies </a:t>
            </a:r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anterior to </a:t>
            </a: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left atrium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ventricle </a:t>
            </a:r>
            <a:r>
              <a:rPr lang="en-US" sz="2800" b="1" dirty="0">
                <a:latin typeface="Candara" pitchFamily="34" charset="0"/>
              </a:rPr>
              <a:t>lies </a:t>
            </a:r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anterior to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left ventricle</a:t>
            </a:r>
            <a:r>
              <a:rPr lang="en-US" sz="2800" b="1" dirty="0">
                <a:latin typeface="Candara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4658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  <p:pic>
        <p:nvPicPr>
          <p:cNvPr id="4" name="Picture 6" descr="http://img.webmd.com/dtmcms/live/webmd/consumer_assets/site_images/media/medical/hw/h9991324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072" y="152400"/>
            <a:ext cx="4108420" cy="2743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pic>
        <p:nvPicPr>
          <p:cNvPr id="5" name="Picture 8" descr="http://www.highlands.edu/academics/divisions/scipe/biology/faculty/harnden/2122/images/antext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9581" y="3108096"/>
            <a:ext cx="3581400" cy="3511779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6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8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28008"/>
            <a:ext cx="11928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interior of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left atrium </a:t>
            </a:r>
            <a:r>
              <a:rPr lang="en-GB" sz="2800" b="1" dirty="0">
                <a:latin typeface="Candara" pitchFamily="34" charset="0"/>
              </a:rPr>
              <a:t>is smooth, but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left auricle </a:t>
            </a:r>
            <a:r>
              <a:rPr lang="en-GB" sz="2800" b="1" dirty="0">
                <a:latin typeface="Candara" pitchFamily="34" charset="0"/>
              </a:rPr>
              <a:t>possesses muscular ridges as in the right auricle.</a:t>
            </a:r>
          </a:p>
          <a:p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Openings into the Left Atrium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101025"/>
            <a:ext cx="2555315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ATRIUM</a:t>
            </a:r>
          </a:p>
        </p:txBody>
      </p:sp>
      <p:sp>
        <p:nvSpPr>
          <p:cNvPr id="4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63257" y="650654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80472" y="649027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006436" y="6479242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pic>
        <p:nvPicPr>
          <p:cNvPr id="7" name="Picture 2" descr="Left Atrium – Earth's Lab">
            <a:extLst>
              <a:ext uri="{FF2B5EF4-FFF2-40B4-BE49-F238E27FC236}">
                <a16:creationId xmlns:a16="http://schemas.microsoft.com/office/drawing/2014/main" id="{774E33A8-8156-F21C-1202-5C4E637E8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4011" r="4510" b="572"/>
          <a:stretch/>
        </p:blipFill>
        <p:spPr bwMode="auto">
          <a:xfrm>
            <a:off x="6105236" y="1734290"/>
            <a:ext cx="5724094" cy="4938550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70997-89E9-78C1-56D6-03DB8BF92295}"/>
              </a:ext>
            </a:extLst>
          </p:cNvPr>
          <p:cNvSpPr txBox="1"/>
          <p:nvPr/>
        </p:nvSpPr>
        <p:spPr>
          <a:xfrm>
            <a:off x="152400" y="2708970"/>
            <a:ext cx="5232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four pulmonary veins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two from each lung, open through the posterior wall and have no valves.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left atrioventricular orifice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is guarded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mitral valve</a:t>
            </a:r>
          </a:p>
        </p:txBody>
      </p:sp>
    </p:spTree>
    <p:extLst>
      <p:ext uri="{BB962C8B-B14F-4D97-AF65-F5344CB8AC3E}">
        <p14:creationId xmlns:p14="http://schemas.microsoft.com/office/powerpoint/2010/main" val="268536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"/>
            <a:ext cx="30492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1030" y="598300"/>
            <a:ext cx="11301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Forms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apex of the heart</a:t>
            </a:r>
            <a:r>
              <a:rPr lang="en-GB" sz="2800" b="1" dirty="0">
                <a:latin typeface="Candara" pitchFamily="34" charset="0"/>
              </a:rPr>
              <a:t>, and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most of the diaphragmatic surface. </a:t>
            </a:r>
          </a:p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interior of the left ventricle has: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582893"/>
            <a:ext cx="11663218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Walls that are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two to three times as thick </a:t>
            </a:r>
            <a:r>
              <a:rPr lang="en-GB" sz="2800" b="1" dirty="0">
                <a:latin typeface="Candara" pitchFamily="34" charset="0"/>
              </a:rPr>
              <a:t>as those of the right ventricle.</a:t>
            </a:r>
          </a:p>
        </p:txBody>
      </p:sp>
      <p:sp>
        <p:nvSpPr>
          <p:cNvPr id="5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781800" y="263147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8 November 2023</a:t>
            </a:r>
          </a:p>
        </p:txBody>
      </p:sp>
      <p:sp>
        <p:nvSpPr>
          <p:cNvPr id="6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43700" y="17265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5943600" y="762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6BB9D-9016-E5AE-9EED-B2550848DE81}"/>
              </a:ext>
            </a:extLst>
          </p:cNvPr>
          <p:cNvSpPr txBox="1"/>
          <p:nvPr/>
        </p:nvSpPr>
        <p:spPr>
          <a:xfrm>
            <a:off x="85436" y="4578687"/>
            <a:ext cx="6273014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 conical cavity that is longer than that of the right ventricle.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E9280-1946-4422-9765-F219D6F3DDCF}"/>
              </a:ext>
            </a:extLst>
          </p:cNvPr>
          <p:cNvSpPr txBox="1"/>
          <p:nvPr/>
        </p:nvSpPr>
        <p:spPr>
          <a:xfrm>
            <a:off x="85436" y="2461957"/>
            <a:ext cx="6273014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Walls that are mostly covered with a mesh of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trabeculae </a:t>
            </a:r>
            <a:r>
              <a:rPr kumimoji="0" lang="en-GB" sz="28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carneae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are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finer and more numerous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than those of the right ventricle</a:t>
            </a:r>
          </a:p>
        </p:txBody>
      </p:sp>
      <p:pic>
        <p:nvPicPr>
          <p:cNvPr id="10" name="Picture 2" descr="Anatomy of the Heart">
            <a:extLst>
              <a:ext uri="{FF2B5EF4-FFF2-40B4-BE49-F238E27FC236}">
                <a16:creationId xmlns:a16="http://schemas.microsoft.com/office/drawing/2014/main" id="{C4BF01BE-AD7E-9C36-E259-3953F091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4" y="2387288"/>
            <a:ext cx="4382798" cy="4382798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0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16573"/>
            <a:ext cx="30492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43787" y="4877110"/>
            <a:ext cx="4854685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An aortic orifice that lies in its right posterosuperior part .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ascending aorta </a:t>
            </a:r>
            <a:r>
              <a:rPr lang="en-GB" sz="2800" b="1" dirty="0">
                <a:latin typeface="Candara" pitchFamily="34" charset="0"/>
              </a:rPr>
              <a:t>begins at the aortic orifice.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22917" r="35578" b="15625"/>
          <a:stretch>
            <a:fillRect/>
          </a:stretch>
        </p:blipFill>
        <p:spPr bwMode="auto">
          <a:xfrm>
            <a:off x="6890327" y="2921640"/>
            <a:ext cx="4858012" cy="3771351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413943" y="32542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28621" y="17067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4610100" y="11657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018E5-A787-E664-E5AC-244C204F9F9D}"/>
              </a:ext>
            </a:extLst>
          </p:cNvPr>
          <p:cNvSpPr txBox="1"/>
          <p:nvPr/>
        </p:nvSpPr>
        <p:spPr>
          <a:xfrm>
            <a:off x="76199" y="765991"/>
            <a:ext cx="11995727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Anterior and posterior papillary muscles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are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larger than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those in the right ventricle.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48864-6DE5-9D4F-4418-24C73EB7CB10}"/>
              </a:ext>
            </a:extLst>
          </p:cNvPr>
          <p:cNvSpPr txBox="1"/>
          <p:nvPr/>
        </p:nvSpPr>
        <p:spPr>
          <a:xfrm>
            <a:off x="76199" y="1781785"/>
            <a:ext cx="11984728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 smooth-walled, non-muscular, </a:t>
            </a:r>
            <a:r>
              <a:rPr kumimoji="0" lang="en-GB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superoanterior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outflow part,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aortic vestibule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leading to the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aortic orifice and aortic valve.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AE2F4-05DD-EB64-FE13-19DB29867DC2}"/>
              </a:ext>
            </a:extLst>
          </p:cNvPr>
          <p:cNvSpPr txBox="1"/>
          <p:nvPr/>
        </p:nvSpPr>
        <p:spPr>
          <a:xfrm>
            <a:off x="243787" y="3585263"/>
            <a:ext cx="484502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double-leaflet mitral valve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guards the left AV orifice</a:t>
            </a:r>
          </a:p>
        </p:txBody>
      </p:sp>
    </p:spTree>
    <p:extLst>
      <p:ext uri="{BB962C8B-B14F-4D97-AF65-F5344CB8AC3E}">
        <p14:creationId xmlns:p14="http://schemas.microsoft.com/office/powerpoint/2010/main" val="419823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672" y="629747"/>
            <a:ext cx="11997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mitral valve</a:t>
            </a:r>
          </a:p>
          <a:p>
            <a:r>
              <a:rPr lang="en-GB" sz="2800" b="1" dirty="0">
                <a:latin typeface="Candara" pitchFamily="34" charset="0"/>
              </a:rPr>
              <a:t>guards the atrioventricular orifice. It consists of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two cusps</a:t>
            </a:r>
            <a:r>
              <a:rPr lang="en-GB" sz="2800" b="1" dirty="0">
                <a:latin typeface="Candara" pitchFamily="34" charset="0"/>
              </a:rPr>
              <a:t>, one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</a:t>
            </a:r>
            <a:r>
              <a:rPr lang="en-GB" sz="2800" b="1" dirty="0">
                <a:latin typeface="Candara" pitchFamily="34" charset="0"/>
              </a:rPr>
              <a:t>and one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posterior.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5862" y="101025"/>
            <a:ext cx="302198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420" y="1987601"/>
            <a:ext cx="12001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cusp is the larger </a:t>
            </a:r>
            <a:r>
              <a:rPr lang="en-GB" sz="2800" b="1" dirty="0">
                <a:latin typeface="Candara" pitchFamily="34" charset="0"/>
              </a:rPr>
              <a:t>and  intervenes between the atrioventricular and aortic orifices.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4800" y="3316543"/>
            <a:ext cx="5388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mitral valve </a:t>
            </a:r>
            <a:r>
              <a:rPr lang="en-GB" sz="2800" b="1" dirty="0">
                <a:latin typeface="Candara" pitchFamily="34" charset="0"/>
              </a:rPr>
              <a:t>is located posterior to the sternum at the level of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4th costal cartilage.</a:t>
            </a:r>
            <a:endParaRPr lang="en-GB" sz="2800" b="1" dirty="0"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167" t="42708" r="29136" b="29167"/>
          <a:stretch>
            <a:fillRect/>
          </a:stretch>
        </p:blipFill>
        <p:spPr bwMode="auto">
          <a:xfrm>
            <a:off x="5476146" y="3140364"/>
            <a:ext cx="6568072" cy="3619142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7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885961" y="2214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5823405" y="17634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6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772" y="666570"/>
            <a:ext cx="120236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aortic valve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guards the aortic orifice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One cusp is situated on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</a:t>
            </a:r>
            <a:r>
              <a:rPr lang="en-GB" sz="2800" b="1" dirty="0">
                <a:latin typeface="Candara" pitchFamily="34" charset="0"/>
              </a:rPr>
              <a:t> wall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(right cusp) </a:t>
            </a:r>
            <a:r>
              <a:rPr lang="en-GB" sz="2800" b="1" dirty="0">
                <a:latin typeface="Candara" pitchFamily="34" charset="0"/>
              </a:rPr>
              <a:t>and two are located on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posterior</a:t>
            </a:r>
            <a:r>
              <a:rPr lang="en-GB" sz="2800" b="1" dirty="0">
                <a:latin typeface="Candara" pitchFamily="34" charset="0"/>
              </a:rPr>
              <a:t> wall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(left and posterior cusps).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Behind each cusp, the aortic wall bulges to form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an aortic sinus.</a:t>
            </a:r>
          </a:p>
          <a:p>
            <a:endParaRPr lang="en-GB" sz="2800" b="1" dirty="0"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" y="76200"/>
            <a:ext cx="30492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4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553200" y="2285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81800" y="906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5762920" y="35778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pic>
        <p:nvPicPr>
          <p:cNvPr id="7" name="Picture 2" descr="Aortic Valve Repair | Thoracic Key">
            <a:extLst>
              <a:ext uri="{FF2B5EF4-FFF2-40B4-BE49-F238E27FC236}">
                <a16:creationId xmlns:a16="http://schemas.microsoft.com/office/drawing/2014/main" id="{A0B4BADD-92AB-5201-8E0A-E300EC85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958591"/>
            <a:ext cx="4278745" cy="3731065"/>
          </a:xfrm>
          <a:prstGeom prst="rect">
            <a:avLst/>
          </a:prstGeom>
          <a:noFill/>
          <a:ln w="7620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ontiers | Biomechanical Identification of High-Risk Patients Requiring  Permanent Pacemaker After Transcatheter Aortic Valve Replacement">
            <a:extLst>
              <a:ext uri="{FF2B5EF4-FFF2-40B4-BE49-F238E27FC236}">
                <a16:creationId xmlns:a16="http://schemas.microsoft.com/office/drawing/2014/main" id="{D77E7B99-EB30-EB67-FB23-6DC5DF42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29" y="2967544"/>
            <a:ext cx="4604326" cy="3736041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8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346A5-BDA6-7D8A-5604-2D4A691D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33CC"/>
                </a:solidFill>
              </a:rPr>
              <a:t>8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9DF1B-C8D0-6878-3F1B-ACA00022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13327" y="6386512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33CC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D3270-BCB3-E3C4-C526-06D6DC2C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927" y="139395"/>
            <a:ext cx="420254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33CC"/>
                </a:solidFill>
              </a:rPr>
              <a:pPr/>
              <a:t>25</a:t>
            </a:fld>
            <a:endParaRPr lang="en-US" b="1">
              <a:solidFill>
                <a:srgbClr val="FF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0B6F0-A88B-D7D9-18F3-D1873C9950D1}"/>
              </a:ext>
            </a:extLst>
          </p:cNvPr>
          <p:cNvSpPr txBox="1"/>
          <p:nvPr/>
        </p:nvSpPr>
        <p:spPr>
          <a:xfrm>
            <a:off x="-115454" y="757074"/>
            <a:ext cx="120626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anterior aortic sinus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gives origin to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right coronary artery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left posterior sinus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gives origin to the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left coronary artery</a:t>
            </a:r>
          </a:p>
        </p:txBody>
      </p:sp>
      <p:sp>
        <p:nvSpPr>
          <p:cNvPr id="6" name="مستطيل 3">
            <a:extLst>
              <a:ext uri="{FF2B5EF4-FFF2-40B4-BE49-F238E27FC236}">
                <a16:creationId xmlns:a16="http://schemas.microsoft.com/office/drawing/2014/main" id="{2CD3616D-E8E9-9A1B-B4EC-D16E54552258}"/>
              </a:ext>
            </a:extLst>
          </p:cNvPr>
          <p:cNvSpPr/>
          <p:nvPr/>
        </p:nvSpPr>
        <p:spPr>
          <a:xfrm>
            <a:off x="18964" y="2785474"/>
            <a:ext cx="5772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It is located posterior to 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left side of the sternum at the level of the 3rd intercostal space.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9016D-783E-F2C5-9285-0157813AE5E7}"/>
              </a:ext>
            </a:extLst>
          </p:cNvPr>
          <p:cNvSpPr txBox="1"/>
          <p:nvPr/>
        </p:nvSpPr>
        <p:spPr>
          <a:xfrm>
            <a:off x="175968" y="106962"/>
            <a:ext cx="313988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aortic valve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94764" y="1776518"/>
            <a:ext cx="5186219" cy="4975119"/>
            <a:chOff x="5541819" y="1695664"/>
            <a:chExt cx="5537201" cy="5162336"/>
          </a:xfrm>
        </p:grpSpPr>
        <p:pic>
          <p:nvPicPr>
            <p:cNvPr id="9" name="Picture 2" descr="Aortic valve: definition, anatomy, structure and function | Kenhub">
              <a:extLst>
                <a:ext uri="{FF2B5EF4-FFF2-40B4-BE49-F238E27FC236}">
                  <a16:creationId xmlns:a16="http://schemas.microsoft.com/office/drawing/2014/main" id="{7DF8E8B3-E71A-53A4-1558-1F7D77085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819" y="1695664"/>
              <a:ext cx="5537201" cy="516233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3AC011-9E0E-1DDC-8E4E-B715E3E72504}"/>
                </a:ext>
              </a:extLst>
            </p:cNvPr>
            <p:cNvSpPr txBox="1"/>
            <p:nvPr/>
          </p:nvSpPr>
          <p:spPr>
            <a:xfrm>
              <a:off x="5595849" y="1695664"/>
              <a:ext cx="1768867" cy="383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Rt. Coronary A</a:t>
              </a:r>
              <a:r>
                <a:rPr lang="en-US" sz="1600" b="1" dirty="0"/>
                <a:t>.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79AB5E3-1E71-D71F-FC22-D71EA0D23FEB}"/>
                </a:ext>
              </a:extLst>
            </p:cNvPr>
            <p:cNvCxnSpPr/>
            <p:nvPr/>
          </p:nvCxnSpPr>
          <p:spPr>
            <a:xfrm>
              <a:off x="6453267" y="2146273"/>
              <a:ext cx="729158" cy="11443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E2E3EC-8CAA-2645-B81D-DB7F8B2871FD}"/>
                </a:ext>
              </a:extLst>
            </p:cNvPr>
            <p:cNvSpPr txBox="1"/>
            <p:nvPr/>
          </p:nvSpPr>
          <p:spPr>
            <a:xfrm>
              <a:off x="9073834" y="1704000"/>
              <a:ext cx="1972298" cy="442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Lt. Coronary A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1C3675-9F67-0AA1-17BE-730F92647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9204" y="2162886"/>
              <a:ext cx="726420" cy="10489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531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20153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5801340" y="6600969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26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4" name="مستطيل 4"/>
          <p:cNvSpPr/>
          <p:nvPr/>
        </p:nvSpPr>
        <p:spPr>
          <a:xfrm>
            <a:off x="152400" y="152400"/>
            <a:ext cx="4525213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ATRIAL SEPTAL DEFECTS</a:t>
            </a:r>
          </a:p>
        </p:txBody>
      </p:sp>
      <p:sp>
        <p:nvSpPr>
          <p:cNvPr id="5" name="مستطيل 5"/>
          <p:cNvSpPr/>
          <p:nvPr/>
        </p:nvSpPr>
        <p:spPr>
          <a:xfrm>
            <a:off x="152399" y="914400"/>
            <a:ext cx="6276109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A congenital anomaly of the </a:t>
            </a:r>
            <a:r>
              <a:rPr lang="en-GB" sz="2800" b="1" dirty="0" err="1">
                <a:latin typeface="Candara" pitchFamily="34" charset="0"/>
              </a:rPr>
              <a:t>interatrial</a:t>
            </a:r>
            <a:r>
              <a:rPr lang="en-GB" sz="2800" b="1" dirty="0">
                <a:latin typeface="Candara" pitchFamily="34" charset="0"/>
              </a:rPr>
              <a:t> septum, usually incomplete closure of the oval foramen, is an atrial septal defect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(ASD). </a:t>
            </a:r>
          </a:p>
        </p:txBody>
      </p:sp>
      <p:sp>
        <p:nvSpPr>
          <p:cNvPr id="6" name="مستطيل 6"/>
          <p:cNvSpPr/>
          <p:nvPr/>
        </p:nvSpPr>
        <p:spPr>
          <a:xfrm>
            <a:off x="165755" y="3269119"/>
            <a:ext cx="626275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small openings, by themselves, cause no hemodynamic abnormalities and are, therefore, of no clinical significance and should not be considered forms of ASDs.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6355" t="36458" r="55490" b="14583"/>
          <a:stretch>
            <a:fillRect/>
          </a:stretch>
        </p:blipFill>
        <p:spPr bwMode="auto">
          <a:xfrm>
            <a:off x="7813963" y="316667"/>
            <a:ext cx="4144965" cy="6284302"/>
          </a:xfrm>
          <a:prstGeom prst="rect">
            <a:avLst/>
          </a:prstGeom>
          <a:noFill/>
          <a:ln w="57150">
            <a:solidFill>
              <a:srgbClr val="0EE01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7846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454438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8 November 2023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610600" y="-29653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27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9692"/>
            <a:ext cx="5742085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VENTRICULAR SEPTAL DEFECTS</a:t>
            </a:r>
          </a:p>
        </p:txBody>
      </p:sp>
      <p:sp>
        <p:nvSpPr>
          <p:cNvPr id="6" name="مستطيل 7"/>
          <p:cNvSpPr/>
          <p:nvPr/>
        </p:nvSpPr>
        <p:spPr>
          <a:xfrm>
            <a:off x="30636" y="748605"/>
            <a:ext cx="1203205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Membranous  part is the common site of ventricular septal defects (VSDs), although defects also occur in the muscular part </a:t>
            </a:r>
          </a:p>
        </p:txBody>
      </p:sp>
      <p:sp>
        <p:nvSpPr>
          <p:cNvPr id="7" name="مستطيل 8"/>
          <p:cNvSpPr/>
          <p:nvPr/>
        </p:nvSpPr>
        <p:spPr>
          <a:xfrm>
            <a:off x="30637" y="2093416"/>
            <a:ext cx="8023472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VSDs rank first on all lists of cardiac defects. Isolated VSDs account for approximately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25%</a:t>
            </a:r>
            <a:r>
              <a:rPr lang="en-GB" sz="2800" b="1" dirty="0">
                <a:latin typeface="Candara" pitchFamily="34" charset="0"/>
              </a:rPr>
              <a:t> of all forms of congenital heart disease. 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 A VSD causes a left to right shunt of blood through the defect. A large shunt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increases pulmonary blood flow</a:t>
            </a:r>
            <a:r>
              <a:rPr lang="en-GB" sz="2800" b="1" dirty="0">
                <a:latin typeface="Candara" pitchFamily="34" charset="0"/>
              </a:rPr>
              <a:t>, which causes severe pulmonary disease (hypertension, or increased blood pressure) and may cause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cardiac failure.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16667" r="30893" b="34375"/>
          <a:stretch>
            <a:fillRect/>
          </a:stretch>
        </p:blipFill>
        <p:spPr bwMode="auto">
          <a:xfrm>
            <a:off x="8610600" y="1822098"/>
            <a:ext cx="3467100" cy="4937991"/>
          </a:xfrm>
          <a:prstGeom prst="rect">
            <a:avLst/>
          </a:prstGeom>
          <a:noFill/>
          <a:ln w="57150">
            <a:solidFill>
              <a:srgbClr val="0EE01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24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riscarcloset.com/wp-content/uploads/2013/01/heart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763" y="0"/>
            <a:ext cx="10342847" cy="678256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7866" y="357909"/>
            <a:ext cx="4651513" cy="357503"/>
          </a:xfrm>
        </p:spPr>
        <p:txBody>
          <a:bodyPr/>
          <a:lstStyle/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</p:txBody>
      </p:sp>
      <p:sp>
        <p:nvSpPr>
          <p:cNvPr id="4" name="عنصر نائب للتاريخ 1"/>
          <p:cNvSpPr txBox="1">
            <a:spLocks/>
          </p:cNvSpPr>
          <p:nvPr/>
        </p:nvSpPr>
        <p:spPr>
          <a:xfrm>
            <a:off x="7093526" y="6019800"/>
            <a:ext cx="4414981" cy="35750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</a:rPr>
              <a:t>8  November  2023</a:t>
            </a:r>
          </a:p>
        </p:txBody>
      </p:sp>
    </p:spTree>
    <p:extLst>
      <p:ext uri="{BB962C8B-B14F-4D97-AF65-F5344CB8AC3E}">
        <p14:creationId xmlns:p14="http://schemas.microsoft.com/office/powerpoint/2010/main" val="389546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5712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itchFamily="34" charset="0"/>
              </a:rPr>
              <a:t>The walls of the heart are composed of cardiac muscle </a:t>
            </a:r>
            <a:r>
              <a:rPr lang="en-US" sz="2800" b="1" u="sng" dirty="0">
                <a:solidFill>
                  <a:srgbClr val="0070C0"/>
                </a:solidFill>
                <a:latin typeface="Candara" pitchFamily="34" charset="0"/>
              </a:rPr>
              <a:t>The myocardium</a:t>
            </a:r>
            <a:r>
              <a:rPr lang="en-US" sz="2800" b="1" dirty="0">
                <a:latin typeface="Candara" pitchFamily="34" charset="0"/>
              </a:rPr>
              <a:t>; </a:t>
            </a:r>
          </a:p>
          <a:p>
            <a:endParaRPr lang="en-US" sz="2800" b="1" dirty="0">
              <a:latin typeface="Candara" pitchFamily="34" charset="0"/>
            </a:endParaRPr>
          </a:p>
          <a:p>
            <a:r>
              <a:rPr lang="en-US" sz="2800" b="1" dirty="0">
                <a:latin typeface="Candara" pitchFamily="34" charset="0"/>
              </a:rPr>
              <a:t>covered externally with </a:t>
            </a:r>
          </a:p>
          <a:p>
            <a:r>
              <a:rPr lang="en-US" sz="2800" b="1" dirty="0">
                <a:latin typeface="Candara" pitchFamily="34" charset="0"/>
              </a:rPr>
              <a:t>serous pericardium</a:t>
            </a:r>
            <a:r>
              <a:rPr lang="en-US" sz="2800" b="1" u="sng" dirty="0">
                <a:solidFill>
                  <a:srgbClr val="0070C0"/>
                </a:solidFill>
                <a:latin typeface="Candara" pitchFamily="34" charset="0"/>
              </a:rPr>
              <a:t> The epicardium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4658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  <p:pic>
        <p:nvPicPr>
          <p:cNvPr id="4" name="Picture 2" descr="http://www.rci.rutgers.edu/~uzwiak/AnatPhys/Cardiovascular_System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764" y="505830"/>
            <a:ext cx="5934362" cy="4450772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5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DE8C8-C99F-B26E-8504-0FD1E47A8A15}"/>
              </a:ext>
            </a:extLst>
          </p:cNvPr>
          <p:cNvSpPr txBox="1"/>
          <p:nvPr/>
        </p:nvSpPr>
        <p:spPr>
          <a:xfrm>
            <a:off x="152399" y="5248778"/>
            <a:ext cx="11697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lined internally with a layer of endothelium called 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endocardium</a:t>
            </a:r>
            <a:endParaRPr kumimoji="0" lang="ar-IQ" sz="2800" b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9372" y="126961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26961"/>
            <a:ext cx="4658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  <p:sp>
        <p:nvSpPr>
          <p:cNvPr id="4" name="مستطيل 5"/>
          <p:cNvSpPr/>
          <p:nvPr/>
        </p:nvSpPr>
        <p:spPr>
          <a:xfrm>
            <a:off x="64415" y="2165023"/>
            <a:ext cx="5191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ear-like right auricle </a:t>
            </a:r>
            <a:r>
              <a:rPr lang="en-GB" sz="2800" b="1" dirty="0">
                <a:latin typeface="Candara" pitchFamily="34" charset="0"/>
              </a:rPr>
              <a:t>is a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conical muscular pouch </a:t>
            </a:r>
            <a:r>
              <a:rPr lang="en-GB" sz="2800" b="1" dirty="0">
                <a:latin typeface="Candara" pitchFamily="34" charset="0"/>
              </a:rPr>
              <a:t>that projects from this chamber like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an add-on room</a:t>
            </a:r>
            <a:r>
              <a:rPr lang="en-GB" sz="2800" b="1" dirty="0">
                <a:latin typeface="Candara" pitchFamily="34" charset="0"/>
              </a:rPr>
              <a:t>, increasing the capacity of the atrium as it overlaps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ascending aorta</a:t>
            </a:r>
            <a:r>
              <a:rPr lang="en-GB" sz="2800" b="1" dirty="0">
                <a:latin typeface="Candara" pitchFamily="34" charset="0"/>
              </a:rPr>
              <a:t>.</a:t>
            </a:r>
          </a:p>
        </p:txBody>
      </p:sp>
      <p:sp>
        <p:nvSpPr>
          <p:cNvPr id="5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1103746" y="634567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-396457" y="612096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مستطيل 11"/>
          <p:cNvSpPr/>
          <p:nvPr/>
        </p:nvSpPr>
        <p:spPr>
          <a:xfrm>
            <a:off x="64415" y="946458"/>
            <a:ext cx="11958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right atrium forms the right border of the heart and receives venous blood from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SVC, IVC</a:t>
            </a:r>
            <a:r>
              <a:rPr lang="en-GB" sz="2800" b="1" dirty="0">
                <a:latin typeface="Candara" pitchFamily="34" charset="0"/>
              </a:rPr>
              <a:t>, and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coronary sinus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A27DAC7-806F-B7A4-0665-63F9D894B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 bwMode="auto">
          <a:xfrm>
            <a:off x="5303085" y="2078182"/>
            <a:ext cx="6731897" cy="4611543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0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5"/>
          <p:cNvSpPr/>
          <p:nvPr/>
        </p:nvSpPr>
        <p:spPr>
          <a:xfrm>
            <a:off x="96625" y="772180"/>
            <a:ext cx="592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interior of the right atrium has a:</a:t>
            </a:r>
          </a:p>
        </p:txBody>
      </p:sp>
      <p:sp>
        <p:nvSpPr>
          <p:cNvPr id="3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549518" y="6356351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174441" y="40698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67056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DE065-6C97-15B3-6C6E-948372AD9E21}"/>
              </a:ext>
            </a:extLst>
          </p:cNvPr>
          <p:cNvSpPr/>
          <p:nvPr/>
        </p:nvSpPr>
        <p:spPr>
          <a:xfrm>
            <a:off x="228600" y="76697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7" name="Picture 2" descr="لا يتوفر وصف للصورة.">
            <a:extLst>
              <a:ext uri="{FF2B5EF4-FFF2-40B4-BE49-F238E27FC236}">
                <a16:creationId xmlns:a16="http://schemas.microsoft.com/office/drawing/2014/main" id="{230EE4B9-F9BE-52BF-9E22-171742B1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10" y="772110"/>
            <a:ext cx="5724391" cy="5949366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A3863-249C-BCB0-288A-BFD5BF136C45}"/>
              </a:ext>
            </a:extLst>
          </p:cNvPr>
          <p:cNvSpPr txBox="1"/>
          <p:nvPr/>
        </p:nvSpPr>
        <p:spPr>
          <a:xfrm>
            <a:off x="228600" y="2169773"/>
            <a:ext cx="53628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Smooth, thin-posterior wall,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on which the venae </a:t>
            </a:r>
            <a:r>
              <a:rPr kumimoji="0" lang="en-GB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cavae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(SVC and IVC)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and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coronary sinus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open, bringing poorly oxygenated blood into the heart.</a:t>
            </a:r>
          </a:p>
        </p:txBody>
      </p:sp>
    </p:spTree>
    <p:extLst>
      <p:ext uri="{BB962C8B-B14F-4D97-AF65-F5344CB8AC3E}">
        <p14:creationId xmlns:p14="http://schemas.microsoft.com/office/powerpoint/2010/main" val="13072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8E623-47A4-3093-E7FA-028DB584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ADC3C-65A0-360E-5610-9F0C122A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49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ACCEA-7E18-856D-3445-665B1B2C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654" y="640714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6FF8D-3F69-76E3-5A5C-28564B1637B0}"/>
              </a:ext>
            </a:extLst>
          </p:cNvPr>
          <p:cNvSpPr txBox="1"/>
          <p:nvPr/>
        </p:nvSpPr>
        <p:spPr>
          <a:xfrm>
            <a:off x="-1" y="1066800"/>
            <a:ext cx="53109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Rough, muscular anterior wall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composed of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pectinate muscles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Right AV orifice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through which the right atrium discharges the poorly oxygenated blood, it has received into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right ventricle.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B7BB5-3AAC-9347-BB6E-8934C2FEE52F}"/>
              </a:ext>
            </a:extLst>
          </p:cNvPr>
          <p:cNvSpPr/>
          <p:nvPr/>
        </p:nvSpPr>
        <p:spPr>
          <a:xfrm>
            <a:off x="202005" y="178456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7" name="Picture 2" descr="لا يتوفر وصف للصورة.">
            <a:extLst>
              <a:ext uri="{FF2B5EF4-FFF2-40B4-BE49-F238E27FC236}">
                <a16:creationId xmlns:a16="http://schemas.microsoft.com/office/drawing/2014/main" id="{F3069613-FCCF-C131-9B9E-C3ACD071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6" y="414011"/>
            <a:ext cx="5893286" cy="6124900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1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5"/>
          <p:cNvSpPr/>
          <p:nvPr/>
        </p:nvSpPr>
        <p:spPr>
          <a:xfrm>
            <a:off x="90371" y="793116"/>
            <a:ext cx="11935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smooth and rough parts of the atrial wall </a:t>
            </a:r>
            <a:r>
              <a:rPr lang="en-GB" sz="2800" b="1" dirty="0">
                <a:latin typeface="Candara" pitchFamily="34" charset="0"/>
              </a:rPr>
              <a:t>are separated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externally by</a:t>
            </a:r>
            <a:r>
              <a:rPr lang="en-GB" sz="2800" b="1" dirty="0">
                <a:latin typeface="Candara" pitchFamily="34" charset="0"/>
              </a:rPr>
              <a:t> a shallow vertical groove,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sulcus terminalis </a:t>
            </a:r>
            <a:r>
              <a:rPr lang="en-GB" sz="2800" b="1" dirty="0">
                <a:latin typeface="Candara" pitchFamily="34" charset="0"/>
              </a:rPr>
              <a:t>or (terminal groove)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internally by </a:t>
            </a:r>
            <a:r>
              <a:rPr lang="en-GB" sz="2800" b="1" dirty="0">
                <a:latin typeface="Candara" pitchFamily="34" charset="0"/>
              </a:rPr>
              <a:t>a vertical ridge,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crista terminalis </a:t>
            </a:r>
            <a:r>
              <a:rPr lang="en-GB" sz="2800" b="1" dirty="0">
                <a:latin typeface="Candara" pitchFamily="34" charset="0"/>
              </a:rPr>
              <a:t>or (terminal crest).</a:t>
            </a:r>
          </a:p>
        </p:txBody>
      </p:sp>
      <p:sp>
        <p:nvSpPr>
          <p:cNvPr id="3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7833078" y="8549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6553200" y="4639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classconnection.s3.amazonaws.com/611/flashcards/3524611/png/screen_shot_2013-10-23_at_65505_pm-141E7BE6CEF4CB58A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764" y="2422302"/>
            <a:ext cx="7096328" cy="4302579"/>
          </a:xfrm>
          <a:prstGeom prst="rect">
            <a:avLst/>
          </a:prstGeom>
          <a:noFill/>
          <a:ln w="57150">
            <a:solidFill>
              <a:srgbClr val="0EE01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1E579A-C805-1995-027D-12BB49728C88}"/>
              </a:ext>
            </a:extLst>
          </p:cNvPr>
          <p:cNvSpPr/>
          <p:nvPr/>
        </p:nvSpPr>
        <p:spPr>
          <a:xfrm>
            <a:off x="202006" y="121980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7" name="Picture 4" descr="Anatomy of the Heart">
            <a:extLst>
              <a:ext uri="{FF2B5EF4-FFF2-40B4-BE49-F238E27FC236}">
                <a16:creationId xmlns:a16="http://schemas.microsoft.com/office/drawing/2014/main" id="{4E28C8FF-CE67-BDDC-19B9-858D5EA8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22302"/>
            <a:ext cx="3372716" cy="4343650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2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02005" y="2456873"/>
            <a:ext cx="5755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IVC </a:t>
            </a:r>
            <a:r>
              <a:rPr lang="en-GB" sz="2800" b="1" dirty="0">
                <a:latin typeface="Candara" pitchFamily="34" charset="0"/>
              </a:rPr>
              <a:t>opens into the inferior part of the right atrium almost in line with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SVC</a:t>
            </a:r>
            <a:r>
              <a:rPr lang="en-GB" sz="2800" b="1" dirty="0">
                <a:latin typeface="Candara" pitchFamily="34" charset="0"/>
              </a:rPr>
              <a:t> at approximately the level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5th costal cartilage</a:t>
            </a:r>
          </a:p>
        </p:txBody>
      </p:sp>
      <p:sp>
        <p:nvSpPr>
          <p:cNvPr id="3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-864795" y="653670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-304800" y="6188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مستطيل 10"/>
          <p:cNvSpPr/>
          <p:nvPr/>
        </p:nvSpPr>
        <p:spPr>
          <a:xfrm>
            <a:off x="0" y="914400"/>
            <a:ext cx="11933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SVC </a:t>
            </a:r>
            <a:r>
              <a:rPr lang="en-GB" sz="2800" b="1" dirty="0">
                <a:latin typeface="Candara" pitchFamily="34" charset="0"/>
              </a:rPr>
              <a:t>opens into the superior part of the right atrium at the level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right 3rd costal cartilage</a:t>
            </a:r>
            <a:r>
              <a:rPr lang="en-GB" sz="2800" b="1" dirty="0">
                <a:latin typeface="Candara" pitchFamily="34" charset="0"/>
              </a:rPr>
              <a:t>. 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5745" y="1596805"/>
            <a:ext cx="4894318" cy="5086671"/>
          </a:xfrm>
          <a:prstGeom prst="rect">
            <a:avLst/>
          </a:prstGeom>
          <a:noFill/>
          <a:ln w="76200">
            <a:solidFill>
              <a:srgbClr val="0EE013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8AE74-897A-4D56-FD3F-17E9198EAAC4}"/>
              </a:ext>
            </a:extLst>
          </p:cNvPr>
          <p:cNvSpPr/>
          <p:nvPr/>
        </p:nvSpPr>
        <p:spPr>
          <a:xfrm>
            <a:off x="202005" y="123222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</p:spTree>
    <p:extLst>
      <p:ext uri="{BB962C8B-B14F-4D97-AF65-F5344CB8AC3E}">
        <p14:creationId xmlns:p14="http://schemas.microsoft.com/office/powerpoint/2010/main" val="233847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2023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1163" y="6388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4299" y="2354282"/>
            <a:ext cx="6729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C00000"/>
                </a:solidFill>
                <a:latin typeface="Candara" pitchFamily="34" charset="0"/>
              </a:rPr>
              <a:t>interatrial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 septum </a:t>
            </a:r>
            <a:r>
              <a:rPr lang="en-GB" sz="2800" b="1" dirty="0">
                <a:latin typeface="Candara" pitchFamily="34" charset="0"/>
              </a:rPr>
              <a:t>separating the atria has an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oval, thumbprint-size depression,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oval </a:t>
            </a:r>
            <a:r>
              <a:rPr lang="en-GB" sz="2800" b="1" dirty="0" err="1">
                <a:solidFill>
                  <a:srgbClr val="FF0000"/>
                </a:solidFill>
                <a:latin typeface="Candara" pitchFamily="34" charset="0"/>
              </a:rPr>
              <a:t>fossa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(L. </a:t>
            </a:r>
            <a:r>
              <a:rPr lang="en-GB" sz="2800" b="1" dirty="0" err="1">
                <a:solidFill>
                  <a:srgbClr val="7030A0"/>
                </a:solidFill>
                <a:latin typeface="Candara" pitchFamily="34" charset="0"/>
              </a:rPr>
              <a:t>fossa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7030A0"/>
                </a:solidFill>
                <a:latin typeface="Candara" pitchFamily="34" charset="0"/>
              </a:rPr>
              <a:t>ovalis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), </a:t>
            </a:r>
            <a:r>
              <a:rPr lang="en-GB" sz="2800" b="1" dirty="0">
                <a:latin typeface="Candara" pitchFamily="34" charset="0"/>
              </a:rPr>
              <a:t>which is a remnant of the oval foramen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(L. foramen ovale) </a:t>
            </a:r>
            <a:r>
              <a:rPr lang="en-GB" sz="2800" b="1" dirty="0">
                <a:latin typeface="Candara" pitchFamily="34" charset="0"/>
              </a:rPr>
              <a:t>and its valve in the fetus. </a:t>
            </a:r>
          </a:p>
        </p:txBody>
      </p:sp>
      <p:sp>
        <p:nvSpPr>
          <p:cNvPr id="6" name="مستطيل 8"/>
          <p:cNvSpPr/>
          <p:nvPr/>
        </p:nvSpPr>
        <p:spPr>
          <a:xfrm>
            <a:off x="-1" y="719303"/>
            <a:ext cx="1205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opening of the coronary sinus</a:t>
            </a:r>
            <a:r>
              <a:rPr lang="en-GB" sz="2800" b="1" dirty="0">
                <a:latin typeface="Candara" pitchFamily="34" charset="0"/>
              </a:rPr>
              <a:t>, receiving most of the cardiac veins, is between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right AV orifice</a:t>
            </a:r>
            <a:r>
              <a:rPr lang="en-GB" sz="2800" b="1" dirty="0">
                <a:latin typeface="Candara" pitchFamily="34" charset="0"/>
              </a:rPr>
              <a:t> and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IVC orifice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A9482-1CF6-439D-4698-3F18AF039554}"/>
              </a:ext>
            </a:extLst>
          </p:cNvPr>
          <p:cNvSpPr/>
          <p:nvPr/>
        </p:nvSpPr>
        <p:spPr>
          <a:xfrm>
            <a:off x="172153" y="71028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C112C6F1-A5B1-F3BB-70CD-2495BB3B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945" y="1749697"/>
            <a:ext cx="4783770" cy="4971778"/>
          </a:xfrm>
          <a:prstGeom prst="rect">
            <a:avLst/>
          </a:prstGeom>
          <a:noFill/>
          <a:ln w="76200">
            <a:solidFill>
              <a:srgbClr val="0EE013"/>
            </a:solidFill>
          </a:ln>
        </p:spPr>
      </p:pic>
    </p:spTree>
    <p:extLst>
      <p:ext uri="{BB962C8B-B14F-4D97-AF65-F5344CB8AC3E}">
        <p14:creationId xmlns:p14="http://schemas.microsoft.com/office/powerpoint/2010/main" val="160280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1741</Words>
  <Application>Microsoft Office PowerPoint</Application>
  <PresentationFormat>Widescreen</PresentationFormat>
  <Paragraphs>194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Hamza Muhammad</cp:lastModifiedBy>
  <cp:revision>10</cp:revision>
  <dcterms:created xsi:type="dcterms:W3CDTF">2023-11-07T17:58:28Z</dcterms:created>
  <dcterms:modified xsi:type="dcterms:W3CDTF">2023-11-08T05:21:39Z</dcterms:modified>
</cp:coreProperties>
</file>