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435" r:id="rId2"/>
    <p:sldId id="395" r:id="rId3"/>
    <p:sldId id="454" r:id="rId4"/>
    <p:sldId id="400" r:id="rId5"/>
    <p:sldId id="438" r:id="rId6"/>
    <p:sldId id="458" r:id="rId7"/>
    <p:sldId id="459" r:id="rId8"/>
    <p:sldId id="440" r:id="rId9"/>
    <p:sldId id="441" r:id="rId10"/>
    <p:sldId id="442" r:id="rId11"/>
    <p:sldId id="450" r:id="rId12"/>
    <p:sldId id="460" r:id="rId13"/>
    <p:sldId id="461" r:id="rId14"/>
    <p:sldId id="443" r:id="rId15"/>
    <p:sldId id="448" r:id="rId16"/>
    <p:sldId id="464" r:id="rId17"/>
    <p:sldId id="445" r:id="rId18"/>
    <p:sldId id="465" r:id="rId19"/>
    <p:sldId id="466" r:id="rId20"/>
  </p:sldIdLst>
  <p:sldSz cx="9144000" cy="6858000" type="screen4x3"/>
  <p:notesSz cx="681196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  <a:srgbClr val="FFCCFF"/>
    <a:srgbClr val="008000"/>
    <a:srgbClr val="003366"/>
    <a:srgbClr val="FF99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9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98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6080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40863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CE25B413-4701-4074-9337-E7CC7A6E9C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2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A3C27-D4FE-4058-AA37-E56E9C69E15F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94FE6-62FC-4D8D-AA81-2AE9056D7C37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B870-EDDF-40AE-817E-D15080FAF8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EF61-F1D6-4143-B86D-CA41E71718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6DF5-1D2F-4364-9740-C42942D884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4130-AD48-4776-939C-074D6E73B4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85BA-834E-4D90-BA53-1EAAF767C5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5B53-CD0C-4EB6-B78D-3DBA57B799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6D5C-7AE9-44A0-812D-F303AC7AA5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C6C5-8DCF-47B6-9B83-37D75DF48A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B02F-80B5-42AA-BDDC-81D7324F3F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31EF-1F1F-4EE6-A9C0-BBCBB57942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3A04-E927-4742-BD2C-BE5E033C5E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9F4E5B1-48B0-45A8-9D71-0D844D48F2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cs typeface="Times New Roman" pitchFamily="18" charset="0"/>
              </a:rPr>
              <a:t>Eicosanoids</a:t>
            </a:r>
            <a:endParaRPr lang="en-US" sz="6000" b="1" u="sng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Gs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048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391400" y="5862935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/>
              <a:t>6-membered ring </a:t>
            </a:r>
          </a:p>
          <a:p>
            <a:r>
              <a:rPr lang="cs-CZ" sz="1600" b="1" dirty="0"/>
              <a:t>containing one</a:t>
            </a:r>
          </a:p>
          <a:p>
            <a:r>
              <a:rPr lang="cs-CZ" sz="1600" b="1" dirty="0"/>
              <a:t>oxygen atom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06362" y="6215063"/>
            <a:ext cx="1798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/>
              <a:t>Cyclopentane ring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flipH="1" flipV="1">
            <a:off x="7086600" y="4114800"/>
            <a:ext cx="11811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609600" y="4114800"/>
            <a:ext cx="152400" cy="2100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V="1">
            <a:off x="8267700" y="4953000"/>
            <a:ext cx="0" cy="909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/>
              <a:t>The two isoforms of PGH</a:t>
            </a:r>
            <a:r>
              <a:rPr lang="en-US" baseline="-25000" dirty="0"/>
              <a:t>2</a:t>
            </a:r>
            <a:r>
              <a:rPr lang="en-US" dirty="0"/>
              <a:t> Synthase: </a:t>
            </a:r>
          </a:p>
          <a:p>
            <a:r>
              <a:rPr lang="en-US" dirty="0"/>
              <a:t>   1- COX-1 is constitutively expressed at low levels in  many cell types.</a:t>
            </a:r>
          </a:p>
          <a:p>
            <a:r>
              <a:rPr lang="en-US" dirty="0"/>
              <a:t>   2- COX-2 expression is highly regulated.</a:t>
            </a:r>
          </a:p>
          <a:p>
            <a:r>
              <a:rPr lang="en-US" dirty="0"/>
              <a:t>- Transcription of the gene encoding for COX-2 is stimulated by growth </a:t>
            </a:r>
          </a:p>
          <a:p>
            <a:r>
              <a:rPr lang="en-US" dirty="0"/>
              <a:t>  factors, cytokines, and endotoxins. </a:t>
            </a:r>
          </a:p>
          <a:p>
            <a:r>
              <a:rPr lang="en-US" dirty="0"/>
              <a:t>- COX-2 expression may be enhanced by cAMP, and in many cells 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000000"/>
                </a:solidFill>
              </a:rPr>
              <a:t>PGE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produced as a result of COX-2 activity itself leads to changes in </a:t>
            </a:r>
          </a:p>
          <a:p>
            <a:r>
              <a:rPr lang="en-US" dirty="0"/>
              <a:t>  cAMP levels.</a:t>
            </a:r>
          </a:p>
          <a:p>
            <a:r>
              <a:rPr lang="en-US" dirty="0" smtClean="0"/>
              <a:t>- Both </a:t>
            </a:r>
            <a:r>
              <a:rPr lang="en-US" dirty="0"/>
              <a:t>catalyze PGH2 formation, but differing </a:t>
            </a:r>
            <a:r>
              <a:rPr lang="en-US" dirty="0" smtClean="0"/>
              <a:t>localization of </a:t>
            </a:r>
            <a:r>
              <a:rPr lang="en-US" dirty="0"/>
              <a:t>enzymes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within the cell </a:t>
            </a:r>
            <a:r>
              <a:rPr lang="en-US" smtClean="0"/>
              <a:t>that can convert </a:t>
            </a:r>
            <a:r>
              <a:rPr lang="en-US" dirty="0"/>
              <a:t>PGH2 into particular prostaglandins/ </a:t>
            </a:r>
          </a:p>
          <a:p>
            <a:r>
              <a:rPr lang="en-US" dirty="0"/>
              <a:t>  thromboxanes, may result in COX-1 and  COX-2 yielding different </a:t>
            </a:r>
          </a:p>
          <a:p>
            <a:r>
              <a:rPr lang="en-US" dirty="0"/>
              <a:t>  ultimate products.</a:t>
            </a:r>
          </a:p>
          <a:p>
            <a:r>
              <a:rPr lang="en-US" dirty="0"/>
              <a:t>- COX-1 is essential for thromboxane formation in blood platelets, </a:t>
            </a:r>
          </a:p>
          <a:p>
            <a:r>
              <a:rPr lang="en-US" dirty="0"/>
              <a:t>   and for maintaining integrity of the gastrointestinal epithelium.</a:t>
            </a:r>
          </a:p>
          <a:p>
            <a:r>
              <a:rPr lang="en-US" dirty="0"/>
              <a:t>- COX-2 levels increase in inflammatory diseases such as arthritis. </a:t>
            </a:r>
          </a:p>
          <a:p>
            <a:r>
              <a:rPr lang="en-US" dirty="0"/>
              <a:t>- Inflammation is associated with up-regulation of COX-2 → increase </a:t>
            </a:r>
          </a:p>
          <a:p>
            <a:r>
              <a:rPr lang="en-US" dirty="0"/>
              <a:t>  amounts of particular prostaglandins.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28575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COX-2 expression is increased in some cancer cells, it enhances  </a:t>
            </a:r>
          </a:p>
          <a:p>
            <a:r>
              <a:rPr lang="en-US"/>
              <a:t>  angiogenesis which is essential for tumor growth by increasing the </a:t>
            </a:r>
          </a:p>
          <a:p>
            <a:r>
              <a:rPr lang="en-US"/>
              <a:t>  expression of vascular endothelial growth factor (VEGF). </a:t>
            </a:r>
          </a:p>
          <a:p>
            <a:r>
              <a:rPr lang="en-US"/>
              <a:t>- Regular use of NSAIDs has been shown to decrease the risk of </a:t>
            </a:r>
          </a:p>
          <a:p>
            <a:r>
              <a:rPr lang="en-US"/>
              <a:t>   developing colorectal cancer. </a:t>
            </a:r>
          </a:p>
          <a:p>
            <a:r>
              <a:rPr lang="en-US"/>
              <a:t>- Most NSAIDs inhibit both COX I and COX II. </a:t>
            </a:r>
          </a:p>
          <a:p>
            <a:r>
              <a:rPr lang="en-US"/>
              <a:t>- Some evidence suggests the existence of a third isoform of PGH2 </a:t>
            </a:r>
          </a:p>
          <a:p>
            <a:r>
              <a:rPr lang="en-US"/>
              <a:t>  synthase, designated COX-3, with roles in mediating pain and fever. </a:t>
            </a:r>
          </a:p>
        </p:txBody>
      </p:sp>
      <p:pic>
        <p:nvPicPr>
          <p:cNvPr id="13315" name="Picture 2" descr="https://secure.pharmacytimes.com/lessons/images/200607-01/20060701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B- </a:t>
            </a:r>
            <a:r>
              <a:rPr lang="en-US" b="1" u="sng" dirty="0"/>
              <a:t>LO pathway</a:t>
            </a:r>
          </a:p>
          <a:p>
            <a:r>
              <a:rPr lang="en-US" dirty="0"/>
              <a:t>- 3 different lipoxygenases introduce oxygen to position 5, 12 or 15 in </a:t>
            </a:r>
          </a:p>
          <a:p>
            <a:r>
              <a:rPr lang="en-US" dirty="0"/>
              <a:t>  arachidonate; a primary product is </a:t>
            </a:r>
            <a:r>
              <a:rPr lang="en-US" dirty="0" err="1"/>
              <a:t>hydroperoxy</a:t>
            </a:r>
            <a:r>
              <a:rPr lang="en-US" dirty="0"/>
              <a:t>-eicosatetraenoic acid </a:t>
            </a:r>
          </a:p>
          <a:p>
            <a:r>
              <a:rPr lang="en-US" dirty="0"/>
              <a:t>  (HPETE)</a:t>
            </a:r>
          </a:p>
          <a:p>
            <a:r>
              <a:rPr lang="en-US" dirty="0"/>
              <a:t>- Only 5-lipoxygenase produces leukotrienes; it requires protein FLAP </a:t>
            </a:r>
          </a:p>
          <a:p>
            <a:r>
              <a:rPr lang="en-US" dirty="0"/>
              <a:t>  (5-lipooxygenase activating protein).  </a:t>
            </a:r>
          </a:p>
          <a:p>
            <a:r>
              <a:rPr lang="en-US" dirty="0"/>
              <a:t>- Many of the products have signal roles.</a:t>
            </a:r>
          </a:p>
          <a:p>
            <a:r>
              <a:rPr lang="en-US" dirty="0"/>
              <a:t>- Leukotrienes have roles in inflammation, produced in inflammation </a:t>
            </a:r>
          </a:p>
          <a:p>
            <a:r>
              <a:rPr lang="en-US" dirty="0"/>
              <a:t>  areas of blood  vessel walls as part of the pathology of atherosclerosis.</a:t>
            </a:r>
          </a:p>
          <a:p>
            <a:r>
              <a:rPr lang="en-US" dirty="0">
                <a:cs typeface="Times New Roman" pitchFamily="18" charset="0"/>
              </a:rPr>
              <a:t>- Leukotrienes are also implicated in asthmatic constriction of the </a:t>
            </a:r>
          </a:p>
          <a:p>
            <a:r>
              <a:rPr lang="en-US" dirty="0">
                <a:cs typeface="Times New Roman" pitchFamily="18" charset="0"/>
              </a:rPr>
              <a:t>  bronchioles.</a:t>
            </a:r>
          </a:p>
          <a:p>
            <a:r>
              <a:rPr lang="en-US" dirty="0"/>
              <a:t>- Some leukotrienes act via specific G-protein coupled receptors   </a:t>
            </a:r>
          </a:p>
          <a:p>
            <a:r>
              <a:rPr lang="en-US" dirty="0"/>
              <a:t>  (GPCRs) in the plasma membrane.</a:t>
            </a:r>
          </a:p>
          <a:p>
            <a:r>
              <a:rPr lang="en-US" dirty="0"/>
              <a:t>- Anti-asthma medications include:</a:t>
            </a:r>
          </a:p>
          <a:p>
            <a:r>
              <a:rPr lang="en-US" dirty="0"/>
              <a:t>  1- Inhibitors of 5-lipoxygenase </a:t>
            </a:r>
          </a:p>
          <a:p>
            <a:r>
              <a:rPr lang="en-US" dirty="0"/>
              <a:t>  2- Drugs that block leukotriene-receptor interactions (block binding   </a:t>
            </a:r>
          </a:p>
          <a:p>
            <a:r>
              <a:rPr lang="en-US" dirty="0"/>
              <a:t>      of leukotrienes to their receptors on the plasma membranes of </a:t>
            </a:r>
          </a:p>
          <a:p>
            <a:r>
              <a:rPr lang="en-US" dirty="0"/>
              <a:t>      airway smooth muscle cells).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dirty="0"/>
              <a:t>- </a:t>
            </a:r>
            <a:r>
              <a:rPr lang="en-US" sz="2300" b="1" dirty="0"/>
              <a:t>FLAP</a:t>
            </a:r>
            <a:r>
              <a:rPr lang="en-US" sz="2300" dirty="0"/>
              <a:t> binds arachidonate, facilitating its interaction with the enzyme.</a:t>
            </a:r>
          </a:p>
          <a:p>
            <a:pPr>
              <a:buFontTx/>
              <a:buChar char="-"/>
            </a:pPr>
            <a:r>
              <a:rPr lang="en-US" sz="2300" dirty="0"/>
              <a:t> Translocation of 5-lipoxygenase from the cytoplasm to the nucleus, </a:t>
            </a:r>
          </a:p>
          <a:p>
            <a:r>
              <a:rPr lang="en-US" sz="2300" dirty="0"/>
              <a:t>  and formation of a complex including 5-lipoxygenase, FLAP and </a:t>
            </a:r>
            <a:r>
              <a:rPr lang="en-US" dirty="0">
                <a:solidFill>
                  <a:srgbClr val="000000"/>
                </a:solidFill>
              </a:rPr>
              <a:t>PLA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sz="2300" dirty="0"/>
              <a:t> in </a:t>
            </a:r>
          </a:p>
          <a:p>
            <a:r>
              <a:rPr lang="en-US" sz="2300" dirty="0"/>
              <a:t>  association with the nuclear envelope has been observed during activation </a:t>
            </a:r>
          </a:p>
          <a:p>
            <a:r>
              <a:rPr lang="en-US" sz="2300" dirty="0"/>
              <a:t>  of leukotrienes synthesis in leukocytes. </a:t>
            </a:r>
          </a:p>
          <a:p>
            <a:endParaRPr lang="en-US" sz="2300" dirty="0"/>
          </a:p>
          <a:p>
            <a:r>
              <a:rPr lang="en-US" sz="2300" dirty="0"/>
              <a:t>C- </a:t>
            </a:r>
            <a:r>
              <a:rPr lang="en-US" sz="2300" b="1" u="sng" dirty="0"/>
              <a:t>Synthesis of eicosanoids by enzymes CYP450 </a:t>
            </a:r>
            <a:r>
              <a:rPr lang="en-US" sz="2300" dirty="0"/>
              <a:t>(monooxygenase)</a:t>
            </a:r>
          </a:p>
          <a:p>
            <a:r>
              <a:rPr lang="en-US" sz="2300" dirty="0"/>
              <a:t>     RH + O2 + NADPH+H+ →ROH + H2O + NADP+</a:t>
            </a:r>
          </a:p>
          <a:p>
            <a:r>
              <a:rPr lang="en-US" sz="2300" dirty="0"/>
              <a:t>- Two types of compounds are produced:</a:t>
            </a:r>
          </a:p>
          <a:p>
            <a:r>
              <a:rPr lang="en-US" sz="2300" dirty="0"/>
              <a:t>  1- </a:t>
            </a:r>
            <a:r>
              <a:rPr lang="en-US" sz="2300" b="1" dirty="0"/>
              <a:t>Epoxygenases</a:t>
            </a:r>
            <a:r>
              <a:rPr lang="en-US" sz="2300" dirty="0"/>
              <a:t> catalyze production of </a:t>
            </a:r>
            <a:r>
              <a:rPr lang="en-US" sz="2300" b="1" dirty="0"/>
              <a:t>epoxyeicosatrienoic acids </a:t>
            </a:r>
          </a:p>
          <a:p>
            <a:r>
              <a:rPr lang="en-US" sz="2300" b="1" dirty="0"/>
              <a:t>      </a:t>
            </a:r>
            <a:r>
              <a:rPr lang="en-US" sz="2300" dirty="0"/>
              <a:t>(</a:t>
            </a:r>
            <a:r>
              <a:rPr lang="en-US" sz="2300" b="1" dirty="0"/>
              <a:t>EETs</a:t>
            </a:r>
            <a:r>
              <a:rPr lang="en-US" sz="2300" dirty="0"/>
              <a:t>), which are metabolized by </a:t>
            </a:r>
            <a:r>
              <a:rPr lang="en-US" sz="2300" dirty="0" err="1"/>
              <a:t>epoxid</a:t>
            </a:r>
            <a:r>
              <a:rPr lang="en-US" sz="2300" dirty="0"/>
              <a:t>-hydrolases into almost </a:t>
            </a:r>
          </a:p>
          <a:p>
            <a:r>
              <a:rPr lang="en-US" sz="2300" dirty="0"/>
              <a:t>      inactive dihydroxyeicosatrienoic acids (DiHETEs)</a:t>
            </a:r>
          </a:p>
          <a:p>
            <a:r>
              <a:rPr lang="en-US" sz="2300" dirty="0"/>
              <a:t>  2- </a:t>
            </a:r>
            <a:r>
              <a:rPr lang="en-US" sz="2300" b="1" dirty="0"/>
              <a:t>Hydroxylases</a:t>
            </a:r>
            <a:r>
              <a:rPr lang="en-US" sz="2300" dirty="0"/>
              <a:t> catalyze production of </a:t>
            </a:r>
            <a:r>
              <a:rPr lang="en-US" sz="2300" b="1" dirty="0"/>
              <a:t>HETEs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/>
              <a:t>20-HETE, 13-HETE </a:t>
            </a:r>
            <a:endParaRPr lang="en-US" sz="2300" dirty="0" smtClean="0"/>
          </a:p>
          <a:p>
            <a:r>
              <a:rPr lang="en-US" sz="2300" dirty="0"/>
              <a:t> </a:t>
            </a:r>
            <a:r>
              <a:rPr lang="en-US" sz="2300" dirty="0" smtClean="0"/>
              <a:t>     etc</a:t>
            </a:r>
            <a:r>
              <a:rPr lang="en-US" sz="2300" dirty="0"/>
              <a:t>.).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2578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0"/>
            <a:ext cx="33321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5"/>
            <a:ext cx="9144000" cy="6149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b="1" u="sng" dirty="0">
                <a:cs typeface="Times New Roman" pitchFamily="18" charset="0"/>
              </a:rPr>
              <a:t>Prostaglandin receptors</a:t>
            </a:r>
            <a:r>
              <a:rPr lang="en-US" dirty="0">
                <a:cs typeface="Times New Roman" pitchFamily="18" charset="0"/>
              </a:rPr>
              <a:t>: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- Prostaglandins and related compounds are transported out of the cells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   that synthesize them.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- Most affect other cells by interacting with plasma membrane G-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  protein coupled receptors.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- Depending on the cell type, the activated G-protein may stimulate or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  inhibit formation of cAMP, or may activate a phosphatidylinositol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  signal pathway leading to intracellular Ca</a:t>
            </a:r>
            <a:r>
              <a:rPr lang="en-US" baseline="30000" dirty="0">
                <a:cs typeface="Times New Roman" pitchFamily="18" charset="0"/>
              </a:rPr>
              <a:t>++</a:t>
            </a:r>
            <a:r>
              <a:rPr lang="en-US" dirty="0">
                <a:cs typeface="Times New Roman" pitchFamily="18" charset="0"/>
              </a:rPr>
              <a:t> release.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- Another prostaglandin receptor, designated </a:t>
            </a:r>
            <a:r>
              <a:rPr lang="en-US" b="1" dirty="0">
                <a:cs typeface="Times New Roman" pitchFamily="18" charset="0"/>
              </a:rPr>
              <a:t>PPAR</a:t>
            </a:r>
            <a:r>
              <a:rPr lang="en-US" b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dirty="0">
                <a:cs typeface="Times New Roman" pitchFamily="18" charset="0"/>
              </a:rPr>
              <a:t>, is related to a 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  family of </a:t>
            </a:r>
            <a:r>
              <a:rPr lang="en-US" b="1" dirty="0">
                <a:cs typeface="Times New Roman" pitchFamily="18" charset="0"/>
              </a:rPr>
              <a:t>nuclear receptors </a:t>
            </a:r>
            <a:r>
              <a:rPr lang="en-US" dirty="0">
                <a:cs typeface="Times New Roman" pitchFamily="18" charset="0"/>
              </a:rPr>
              <a:t>with transcription factor activity.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- Different receptors for a particular prostaglandin may activate different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cs typeface="Times New Roman" pitchFamily="18" charset="0"/>
              </a:rPr>
              <a:t>  signal cascades.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- Effects of a particular prostaglandin may vary in different tissues,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  depending on which receptors are expressed. e.g., in different cells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  PGE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may activate either Gs or Gi proteins, leading to either ↑or ↓in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  cAMP formation.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Prostanoid signaling</a:t>
            </a:r>
          </a:p>
          <a:p>
            <a:pPr>
              <a:buFontTx/>
              <a:buChar char="-"/>
            </a:pPr>
            <a:r>
              <a:rPr lang="en-US" sz="2200"/>
              <a:t>Through </a:t>
            </a:r>
            <a:r>
              <a:rPr lang="cs-CZ" sz="2200"/>
              <a:t> G-protein</a:t>
            </a:r>
            <a:r>
              <a:rPr lang="en-US" sz="2200"/>
              <a:t>-coupled </a:t>
            </a:r>
          </a:p>
          <a:p>
            <a:r>
              <a:rPr lang="en-US" sz="2200"/>
              <a:t>  </a:t>
            </a:r>
            <a:r>
              <a:rPr lang="cs-CZ" sz="2200"/>
              <a:t>receptor</a:t>
            </a:r>
            <a:r>
              <a:rPr lang="en-US" sz="2200"/>
              <a:t>s</a:t>
            </a:r>
            <a:r>
              <a:rPr lang="cs-CZ" sz="2200"/>
              <a:t>:</a:t>
            </a:r>
            <a:endParaRPr lang="en-US" sz="2200"/>
          </a:p>
          <a:p>
            <a:r>
              <a:rPr lang="cs-CZ" sz="2200"/>
              <a:t>A</a:t>
            </a:r>
            <a:r>
              <a:rPr lang="en-US" sz="2200"/>
              <a:t>- </a:t>
            </a:r>
            <a:r>
              <a:rPr lang="cs-CZ" sz="2200"/>
              <a:t>G</a:t>
            </a:r>
            <a:r>
              <a:rPr lang="cs-CZ" sz="2200" baseline="-25000">
                <a:sym typeface="Symbol" pitchFamily="18" charset="2"/>
              </a:rPr>
              <a:t></a:t>
            </a:r>
            <a:r>
              <a:rPr lang="cs-CZ" sz="2200" baseline="-25000"/>
              <a:t>s</a:t>
            </a:r>
            <a:r>
              <a:rPr lang="cs-CZ" sz="2200"/>
              <a:t> </a:t>
            </a:r>
            <a:r>
              <a:rPr lang="en-US" sz="2200"/>
              <a:t>activate</a:t>
            </a:r>
            <a:r>
              <a:rPr lang="cs-CZ" sz="2200"/>
              <a:t> adenyl</a:t>
            </a:r>
            <a:r>
              <a:rPr lang="en-US" sz="2200"/>
              <a:t>ate </a:t>
            </a:r>
          </a:p>
          <a:p>
            <a:r>
              <a:rPr lang="en-US" sz="2200"/>
              <a:t>     </a:t>
            </a:r>
            <a:r>
              <a:rPr lang="cs-CZ" sz="2200"/>
              <a:t>cy</a:t>
            </a:r>
            <a:r>
              <a:rPr lang="en-US" sz="2200"/>
              <a:t>clase </a:t>
            </a:r>
            <a:r>
              <a:rPr lang="cs-CZ" sz="2200"/>
              <a:t>→</a:t>
            </a:r>
            <a:r>
              <a:rPr lang="en-US" sz="2200"/>
              <a:t> </a:t>
            </a:r>
            <a:r>
              <a:rPr lang="cs-CZ" sz="2200"/>
              <a:t>↑ cAMP </a:t>
            </a:r>
            <a:r>
              <a:rPr lang="en-US" sz="2200"/>
              <a:t>→ </a:t>
            </a:r>
          </a:p>
          <a:p>
            <a:r>
              <a:rPr lang="en-US" sz="2200"/>
              <a:t>     activates</a:t>
            </a:r>
            <a:r>
              <a:rPr lang="cs-CZ" sz="2200"/>
              <a:t> </a:t>
            </a:r>
            <a:r>
              <a:rPr lang="en-US" sz="2200"/>
              <a:t>PKA</a:t>
            </a:r>
            <a:endParaRPr lang="cs-CZ" sz="2200"/>
          </a:p>
          <a:p>
            <a:r>
              <a:rPr lang="cs-CZ" sz="2200"/>
              <a:t>B</a:t>
            </a:r>
            <a:r>
              <a:rPr lang="en-US" sz="2200"/>
              <a:t>- </a:t>
            </a:r>
            <a:r>
              <a:rPr lang="cs-CZ" sz="2200"/>
              <a:t>G</a:t>
            </a:r>
            <a:r>
              <a:rPr lang="cs-CZ" sz="2200" baseline="-25000">
                <a:sym typeface="Symbol" pitchFamily="18" charset="2"/>
              </a:rPr>
              <a:t></a:t>
            </a:r>
            <a:r>
              <a:rPr lang="cs-CZ" sz="2200" baseline="-25000"/>
              <a:t>i</a:t>
            </a:r>
            <a:r>
              <a:rPr lang="cs-CZ" sz="2200"/>
              <a:t> </a:t>
            </a:r>
            <a:r>
              <a:rPr lang="en-US" sz="2200"/>
              <a:t>inhibit </a:t>
            </a:r>
            <a:r>
              <a:rPr lang="cs-CZ" sz="2200"/>
              <a:t>adenyl</a:t>
            </a:r>
            <a:r>
              <a:rPr lang="en-US" sz="2200"/>
              <a:t>ate    </a:t>
            </a:r>
          </a:p>
          <a:p>
            <a:r>
              <a:rPr lang="en-US" sz="2200"/>
              <a:t>     </a:t>
            </a:r>
            <a:r>
              <a:rPr lang="cs-CZ" sz="2200"/>
              <a:t>cy</a:t>
            </a:r>
            <a:r>
              <a:rPr lang="en-US" sz="2200"/>
              <a:t>c</a:t>
            </a:r>
            <a:r>
              <a:rPr lang="cs-CZ" sz="2200"/>
              <a:t>las</a:t>
            </a:r>
            <a:r>
              <a:rPr lang="en-US" sz="2200"/>
              <a:t>e</a:t>
            </a:r>
          </a:p>
          <a:p>
            <a:r>
              <a:rPr lang="en-US" sz="2200"/>
              <a:t>C- </a:t>
            </a:r>
            <a:r>
              <a:rPr lang="cs-CZ" sz="2200"/>
              <a:t>G</a:t>
            </a:r>
            <a:r>
              <a:rPr lang="cs-CZ" sz="2200" baseline="-25000"/>
              <a:t>q</a:t>
            </a:r>
            <a:r>
              <a:rPr lang="cs-CZ" sz="2200"/>
              <a:t> </a:t>
            </a:r>
            <a:r>
              <a:rPr lang="en-US" sz="2200"/>
              <a:t>activates</a:t>
            </a:r>
            <a:r>
              <a:rPr lang="cs-CZ" sz="2200"/>
              <a:t> </a:t>
            </a:r>
            <a:r>
              <a:rPr lang="en-US" sz="2200"/>
              <a:t>ph</a:t>
            </a:r>
            <a:r>
              <a:rPr lang="cs-CZ" sz="2200"/>
              <a:t>os</a:t>
            </a:r>
            <a:r>
              <a:rPr lang="en-US" sz="2200"/>
              <a:t>ph</a:t>
            </a:r>
            <a:r>
              <a:rPr lang="cs-CZ" sz="2200"/>
              <a:t>olipas</a:t>
            </a:r>
            <a:r>
              <a:rPr lang="en-US" sz="2200"/>
              <a:t>e </a:t>
            </a:r>
            <a:r>
              <a:rPr lang="cs-CZ" sz="2200"/>
              <a:t>C </a:t>
            </a:r>
            <a:endParaRPr lang="en-US" sz="2200"/>
          </a:p>
          <a:p>
            <a:r>
              <a:rPr lang="en-US" sz="2200"/>
              <a:t>     </a:t>
            </a:r>
            <a:r>
              <a:rPr lang="cs-CZ" sz="2200"/>
              <a:t>(</a:t>
            </a:r>
            <a:r>
              <a:rPr lang="en-US" sz="2200"/>
              <a:t>it requires</a:t>
            </a:r>
            <a:r>
              <a:rPr lang="cs-CZ" sz="2200"/>
              <a:t> Ca</a:t>
            </a:r>
            <a:r>
              <a:rPr lang="cs-CZ" sz="2200" baseline="30000"/>
              <a:t>2+</a:t>
            </a:r>
            <a:r>
              <a:rPr lang="cs-CZ" sz="2200"/>
              <a:t>), </a:t>
            </a:r>
            <a:r>
              <a:rPr lang="en-US" sz="2200"/>
              <a:t>which </a:t>
            </a:r>
          </a:p>
          <a:p>
            <a:r>
              <a:rPr lang="en-US" sz="2200"/>
              <a:t>     cleaves</a:t>
            </a:r>
            <a:r>
              <a:rPr lang="cs-CZ" sz="2200"/>
              <a:t> PIP</a:t>
            </a:r>
            <a:r>
              <a:rPr lang="cs-CZ" sz="2200" baseline="-25000"/>
              <a:t>2</a:t>
            </a:r>
            <a:r>
              <a:rPr lang="en-US" sz="2200"/>
              <a:t> to</a:t>
            </a:r>
            <a:r>
              <a:rPr lang="cs-CZ" sz="2200"/>
              <a:t> </a:t>
            </a:r>
            <a:r>
              <a:rPr lang="en-US" sz="2200"/>
              <a:t>IP3 </a:t>
            </a:r>
            <a:r>
              <a:rPr lang="cs-CZ" sz="2200"/>
              <a:t>a</a:t>
            </a:r>
            <a:r>
              <a:rPr lang="en-US" sz="2200"/>
              <a:t>nd</a:t>
            </a:r>
            <a:r>
              <a:rPr lang="cs-CZ" sz="2200"/>
              <a:t> </a:t>
            </a:r>
            <a:r>
              <a:rPr lang="en-US" sz="2200"/>
              <a:t>  </a:t>
            </a:r>
          </a:p>
          <a:p>
            <a:r>
              <a:rPr lang="en-US" sz="2200"/>
              <a:t>     </a:t>
            </a:r>
            <a:r>
              <a:rPr lang="cs-CZ" sz="2200"/>
              <a:t>DAG)</a:t>
            </a:r>
            <a:r>
              <a:rPr lang="en-US" sz="2200"/>
              <a:t>.  </a:t>
            </a:r>
          </a:p>
          <a:p>
            <a:r>
              <a:rPr lang="en-US" sz="2200"/>
              <a:t>- </a:t>
            </a:r>
            <a:r>
              <a:rPr lang="cs-CZ" sz="2200"/>
              <a:t>DAG </a:t>
            </a:r>
            <a:r>
              <a:rPr lang="en-US" sz="2200"/>
              <a:t>and </a:t>
            </a:r>
            <a:r>
              <a:rPr lang="cs-CZ" sz="2200"/>
              <a:t>Ca</a:t>
            </a:r>
            <a:r>
              <a:rPr lang="cs-CZ" sz="2200" baseline="30000"/>
              <a:t>2+ </a:t>
            </a:r>
            <a:r>
              <a:rPr lang="en-US" sz="2200"/>
              <a:t>activate</a:t>
            </a:r>
            <a:r>
              <a:rPr lang="cs-CZ" sz="2200"/>
              <a:t> </a:t>
            </a:r>
            <a:r>
              <a:rPr lang="en-US" sz="2200"/>
              <a:t>PK</a:t>
            </a:r>
            <a:r>
              <a:rPr lang="cs-CZ" sz="2200"/>
              <a:t>C, </a:t>
            </a:r>
            <a:endParaRPr lang="en-US" sz="2200"/>
          </a:p>
          <a:p>
            <a:r>
              <a:rPr lang="en-US" sz="2200"/>
              <a:t>- </a:t>
            </a:r>
            <a:r>
              <a:rPr lang="cs-CZ" sz="2200"/>
              <a:t>IP</a:t>
            </a:r>
            <a:r>
              <a:rPr lang="cs-CZ" sz="2200" baseline="-25000"/>
              <a:t>3</a:t>
            </a:r>
            <a:r>
              <a:rPr lang="cs-CZ" sz="2200"/>
              <a:t> o</a:t>
            </a:r>
            <a:r>
              <a:rPr lang="en-US" sz="2200"/>
              <a:t>pens</a:t>
            </a:r>
            <a:r>
              <a:rPr lang="cs-CZ" sz="2200"/>
              <a:t> Ca</a:t>
            </a:r>
            <a:r>
              <a:rPr lang="cs-CZ" sz="2200" baseline="30000"/>
              <a:t>2+</a:t>
            </a:r>
            <a:r>
              <a:rPr lang="en-US" sz="2200" baseline="30000"/>
              <a:t> </a:t>
            </a:r>
            <a:r>
              <a:rPr lang="en-US" sz="2200"/>
              <a:t>channels in</a:t>
            </a:r>
            <a:r>
              <a:rPr lang="cs-CZ" sz="2200"/>
              <a:t> ER</a:t>
            </a:r>
            <a:r>
              <a:rPr lang="en-US" sz="2200"/>
              <a:t>.</a:t>
            </a:r>
          </a:p>
          <a:p>
            <a:endParaRPr lang="en-US" b="1" u="sng"/>
          </a:p>
          <a:p>
            <a:r>
              <a:rPr lang="en-US" b="1" u="sng"/>
              <a:t>Slow reacting substance of anaphylaxis (SRS-A)</a:t>
            </a:r>
          </a:p>
          <a:p>
            <a:pPr>
              <a:buFontTx/>
              <a:buChar char="-"/>
            </a:pPr>
            <a:r>
              <a:rPr lang="en-US" sz="2300"/>
              <a:t> It is a mixture of LTC4, LTD4 and LTE4       </a:t>
            </a:r>
          </a:p>
          <a:p>
            <a:r>
              <a:rPr lang="en-US" sz="2300"/>
              <a:t>- More potent than histamine, constrictor of bronchial airway musculature</a:t>
            </a:r>
          </a:p>
          <a:p>
            <a:pPr>
              <a:buFontTx/>
              <a:buChar char="-"/>
            </a:pPr>
            <a:r>
              <a:rPr lang="en-US" sz="2300"/>
              <a:t> Increase vascular permeability      - Attraction and activation of leucocytes.</a:t>
            </a:r>
          </a:p>
        </p:txBody>
      </p:sp>
      <p:pic>
        <p:nvPicPr>
          <p:cNvPr id="18435" name="Picture 14" descr="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743200"/>
            <a:ext cx="541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G-synthesis-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33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7467600" y="1676400"/>
            <a:ext cx="1676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G</a:t>
            </a:r>
          </a:p>
          <a:p>
            <a:r>
              <a:rPr lang="pt-BR" sz="2800" b="1"/>
              <a:t>O</a:t>
            </a:r>
          </a:p>
          <a:p>
            <a:r>
              <a:rPr lang="pt-BR" sz="2800" b="1"/>
              <a:t>O</a:t>
            </a:r>
          </a:p>
          <a:p>
            <a:r>
              <a:rPr lang="pt-BR" sz="2800" b="1"/>
              <a:t>D</a:t>
            </a:r>
          </a:p>
          <a:p>
            <a:r>
              <a:rPr lang="pt-BR" sz="2800" b="1"/>
              <a:t>L</a:t>
            </a:r>
          </a:p>
          <a:p>
            <a:r>
              <a:rPr lang="pt-BR" sz="2800" b="1"/>
              <a:t>U</a:t>
            </a:r>
          </a:p>
          <a:p>
            <a:r>
              <a:rPr lang="pt-BR" sz="2800" b="1"/>
              <a:t>C</a:t>
            </a:r>
          </a:p>
          <a:p>
            <a:r>
              <a:rPr lang="pt-BR" sz="2800" b="1"/>
              <a:t>K</a:t>
            </a:r>
            <a:endParaRPr lang="en-US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Eicosanoids</a:t>
            </a:r>
            <a:endParaRPr lang="en-US" sz="2800" b="1" u="sng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Derivatives of  </a:t>
            </a:r>
            <a:r>
              <a:rPr lang="en-US" dirty="0" smtClean="0"/>
              <a:t>arachidonic acid (20 carbon polyunsaturated fatty acid).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The </a:t>
            </a:r>
            <a:r>
              <a:rPr lang="en-US" dirty="0"/>
              <a:t>eicosanoids are considered </a:t>
            </a:r>
            <a:r>
              <a:rPr lang="en-US" dirty="0" smtClean="0"/>
              <a:t>local </a:t>
            </a:r>
            <a:r>
              <a:rPr lang="en-US" dirty="0"/>
              <a:t>hormones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1- They have specific effects on target cells close to their site of </a:t>
            </a:r>
          </a:p>
          <a:p>
            <a:r>
              <a:rPr lang="en-US" dirty="0"/>
              <a:t>        formation and not transported to distal </a:t>
            </a:r>
            <a:r>
              <a:rPr lang="en-US" dirty="0" smtClean="0"/>
              <a:t>targets within </a:t>
            </a:r>
            <a:r>
              <a:rPr lang="en-US" dirty="0"/>
              <a:t>the body. </a:t>
            </a:r>
          </a:p>
          <a:p>
            <a:r>
              <a:rPr lang="en-US" dirty="0"/>
              <a:t>2- Rapidly degraded (short half life).</a:t>
            </a:r>
          </a:p>
          <a:p>
            <a:r>
              <a:rPr lang="en-US" dirty="0"/>
              <a:t>3- Active at very low concentrations.</a:t>
            </a:r>
          </a:p>
          <a:p>
            <a:r>
              <a:rPr lang="en-US" dirty="0"/>
              <a:t>4- Autocrine and paracrine signaling </a:t>
            </a:r>
            <a:r>
              <a:rPr lang="en-US" dirty="0" smtClean="0"/>
              <a:t>(</a:t>
            </a:r>
            <a:r>
              <a:rPr lang="en-US" sz="2300" dirty="0" smtClean="0"/>
              <a:t>participate </a:t>
            </a:r>
            <a:r>
              <a:rPr lang="en-US" sz="2300" dirty="0"/>
              <a:t>in intercellular </a:t>
            </a:r>
            <a:r>
              <a:rPr lang="en-US" sz="2300" dirty="0" smtClean="0"/>
              <a:t>signaling). </a:t>
            </a:r>
            <a:endParaRPr lang="en-US" sz="2300" dirty="0"/>
          </a:p>
          <a:p>
            <a:r>
              <a:rPr lang="en-US" dirty="0"/>
              <a:t>5- There are various eicosanoid molecules and </a:t>
            </a:r>
            <a:r>
              <a:rPr lang="en-US" dirty="0" smtClean="0"/>
              <a:t>acting through various </a:t>
            </a:r>
          </a:p>
          <a:p>
            <a:r>
              <a:rPr lang="en-US" dirty="0"/>
              <a:t> </a:t>
            </a:r>
            <a:r>
              <a:rPr lang="en-US" dirty="0" smtClean="0"/>
              <a:t>    receptors </a:t>
            </a:r>
            <a:r>
              <a:rPr lang="en-US" dirty="0"/>
              <a:t>causing </a:t>
            </a:r>
            <a:r>
              <a:rPr lang="en-US" dirty="0" smtClean="0"/>
              <a:t>different </a:t>
            </a:r>
            <a:r>
              <a:rPr lang="en-US" dirty="0"/>
              <a:t>effects in the organism. 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Types </a:t>
            </a:r>
            <a:r>
              <a:rPr lang="en-US" b="1" u="sng" dirty="0"/>
              <a:t>of eicosanoids</a:t>
            </a:r>
            <a:r>
              <a:rPr lang="en-US" dirty="0"/>
              <a:t>: </a:t>
            </a:r>
          </a:p>
          <a:p>
            <a:r>
              <a:rPr lang="en-US" dirty="0"/>
              <a:t>    - Prostaglandins                 </a:t>
            </a:r>
          </a:p>
          <a:p>
            <a:r>
              <a:rPr lang="en-US" dirty="0"/>
              <a:t>    - Prostacyclins             </a:t>
            </a:r>
          </a:p>
          <a:p>
            <a:r>
              <a:rPr lang="en-US" dirty="0"/>
              <a:t>    - Thromboxanes</a:t>
            </a:r>
          </a:p>
          <a:p>
            <a:r>
              <a:rPr lang="en-US" dirty="0"/>
              <a:t>    - Leukotrienes                    </a:t>
            </a:r>
          </a:p>
          <a:p>
            <a:r>
              <a:rPr lang="en-US" dirty="0"/>
              <a:t>    - Lipoxines.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154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They have roles in:</a:t>
            </a:r>
          </a:p>
          <a:p>
            <a:pPr lvl="1"/>
            <a:r>
              <a:rPr lang="en-US" dirty="0"/>
              <a:t>  - Inflammation           </a:t>
            </a:r>
          </a:p>
          <a:p>
            <a:pPr lvl="1"/>
            <a:r>
              <a:rPr lang="en-US" dirty="0"/>
              <a:t>  - Fever             </a:t>
            </a:r>
          </a:p>
          <a:p>
            <a:pPr lvl="1"/>
            <a:r>
              <a:rPr lang="en-US" dirty="0"/>
              <a:t>  - Regulation of blood pressure</a:t>
            </a:r>
          </a:p>
          <a:p>
            <a:pPr lvl="1"/>
            <a:r>
              <a:rPr lang="en-US" dirty="0"/>
              <a:t>  - Blood clotting          </a:t>
            </a:r>
          </a:p>
          <a:p>
            <a:pPr lvl="1"/>
            <a:r>
              <a:rPr lang="en-US" dirty="0"/>
              <a:t>  - Regulation of sleep/wake cycle.</a:t>
            </a:r>
          </a:p>
          <a:p>
            <a:pPr lvl="1"/>
            <a:r>
              <a:rPr lang="en-US" dirty="0"/>
              <a:t>  - Immune system modulation</a:t>
            </a:r>
          </a:p>
          <a:p>
            <a:pPr lvl="1"/>
            <a:r>
              <a:rPr lang="en-US" dirty="0"/>
              <a:t>  - Control of reproductive processes </a:t>
            </a:r>
            <a:r>
              <a:rPr lang="en-US" dirty="0" smtClean="0"/>
              <a:t>and growth.</a:t>
            </a:r>
            <a:endParaRPr lang="en-US" dirty="0"/>
          </a:p>
          <a:p>
            <a:r>
              <a:rPr lang="en-US" dirty="0"/>
              <a:t>- Prostaglandins all have a cyclopentane ring, while, thromboxanes</a:t>
            </a:r>
          </a:p>
          <a:p>
            <a:r>
              <a:rPr lang="en-US" dirty="0"/>
              <a:t>  have instead a </a:t>
            </a:r>
            <a:r>
              <a:rPr lang="en-US" dirty="0" smtClean="0"/>
              <a:t>6-membered </a:t>
            </a:r>
            <a:r>
              <a:rPr lang="en-US" dirty="0"/>
              <a:t>ring.</a:t>
            </a:r>
          </a:p>
          <a:p>
            <a:r>
              <a:rPr lang="en-US" b="1" u="sng" dirty="0"/>
              <a:t>Synthesis of eicosanoids</a:t>
            </a:r>
            <a:r>
              <a:rPr lang="en-US" b="1" dirty="0"/>
              <a:t>: </a:t>
            </a:r>
            <a:r>
              <a:rPr lang="en-US" b="1" u="sng" dirty="0"/>
              <a:t>Overview</a:t>
            </a: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5562600" y="1447800"/>
          <a:ext cx="34274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Picture" r:id="rId3" imgW="2624328" imgH="1261872" progId="Word.Picture.8">
                  <p:embed/>
                </p:oleObj>
              </mc:Choice>
              <mc:Fallback>
                <p:oleObj name="Picture" r:id="rId3" imgW="2624328" imgH="126187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47800"/>
                        <a:ext cx="34274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5562600" y="76200"/>
          <a:ext cx="3429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5" imgW="2514600" imgH="1086612" progId="Word.Picture.8">
                  <p:embed/>
                </p:oleObj>
              </mc:Choice>
              <mc:Fallback>
                <p:oleObj r:id="rId5" imgW="2514600" imgH="1086612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"/>
                        <a:ext cx="3429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713" y="4230688"/>
            <a:ext cx="86629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600" b="1" u="sng" dirty="0"/>
              <a:t>Main eicosanoid production sites</a:t>
            </a:r>
            <a:endParaRPr lang="en-US" sz="2600" b="1" u="sng" dirty="0"/>
          </a:p>
          <a:p>
            <a:r>
              <a:rPr lang="en-US" sz="2600" dirty="0"/>
              <a:t>- </a:t>
            </a:r>
            <a:r>
              <a:rPr lang="cs-CZ" sz="2600" dirty="0"/>
              <a:t>Endothelial </a:t>
            </a:r>
            <a:r>
              <a:rPr lang="cs-CZ" sz="2600" dirty="0" smtClean="0"/>
              <a:t>cells</a:t>
            </a:r>
            <a:r>
              <a:rPr lang="en-US" sz="2600" dirty="0" smtClean="0"/>
              <a:t>, </a:t>
            </a:r>
            <a:r>
              <a:rPr lang="en-US" sz="2600" dirty="0"/>
              <a:t>l</a:t>
            </a:r>
            <a:r>
              <a:rPr lang="cs-CZ" sz="2600" dirty="0" smtClean="0"/>
              <a:t>eukocytes</a:t>
            </a:r>
            <a:r>
              <a:rPr lang="en-US" sz="2600" dirty="0" smtClean="0"/>
              <a:t>, p</a:t>
            </a:r>
            <a:r>
              <a:rPr lang="cs-CZ" sz="2600" dirty="0" smtClean="0"/>
              <a:t>latelets</a:t>
            </a:r>
            <a:r>
              <a:rPr lang="en-US" sz="2600" dirty="0"/>
              <a:t> </a:t>
            </a:r>
            <a:r>
              <a:rPr lang="en-US" sz="2600" dirty="0" smtClean="0"/>
              <a:t>and k</a:t>
            </a:r>
            <a:r>
              <a:rPr lang="cs-CZ" sz="2600" dirty="0" smtClean="0"/>
              <a:t>idneys </a:t>
            </a:r>
            <a:endParaRPr lang="cs-CZ" sz="2600" dirty="0"/>
          </a:p>
          <a:p>
            <a:pPr>
              <a:buFontTx/>
              <a:buChar char="-"/>
            </a:pPr>
            <a:r>
              <a:rPr lang="en-US" sz="2600" dirty="0"/>
              <a:t> E</a:t>
            </a:r>
            <a:r>
              <a:rPr lang="cs-CZ" sz="2600" dirty="0" smtClean="0"/>
              <a:t>icosanoids </a:t>
            </a:r>
            <a:r>
              <a:rPr lang="cs-CZ" sz="2600" dirty="0"/>
              <a:t>are not  synthesized in advance and </a:t>
            </a:r>
            <a:r>
              <a:rPr lang="cs-CZ" sz="2600" dirty="0" smtClean="0"/>
              <a:t>stored </a:t>
            </a:r>
            <a:r>
              <a:rPr lang="cs-CZ" sz="2600" dirty="0"/>
              <a:t>in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cs-CZ" sz="2600" dirty="0" smtClean="0"/>
              <a:t>granules</a:t>
            </a:r>
            <a:r>
              <a:rPr lang="en-US" sz="2600" dirty="0" smtClean="0"/>
              <a:t>, </a:t>
            </a:r>
            <a:r>
              <a:rPr lang="en-US" sz="2600" dirty="0"/>
              <a:t>i</a:t>
            </a:r>
            <a:r>
              <a:rPr lang="cs-CZ" sz="2600" dirty="0" smtClean="0"/>
              <a:t>n </a:t>
            </a:r>
            <a:r>
              <a:rPr lang="cs-CZ" sz="2600" dirty="0"/>
              <a:t>case </a:t>
            </a:r>
            <a:r>
              <a:rPr lang="cs-CZ" sz="2600" dirty="0" smtClean="0"/>
              <a:t>of need</a:t>
            </a:r>
            <a:r>
              <a:rPr lang="en-US" sz="2600" dirty="0"/>
              <a:t>,</a:t>
            </a:r>
            <a:r>
              <a:rPr lang="cs-CZ" sz="2600" dirty="0"/>
              <a:t> they are rapidly produced from </a:t>
            </a:r>
            <a:r>
              <a:rPr lang="en-US" sz="2600" dirty="0" smtClean="0"/>
              <a:t>the</a:t>
            </a:r>
            <a:r>
              <a:rPr lang="cs-CZ" sz="2600" dirty="0" smtClean="0"/>
              <a:t>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cs-CZ" sz="2600" dirty="0" smtClean="0"/>
              <a:t>released</a:t>
            </a:r>
            <a:r>
              <a:rPr lang="en-US" sz="2600" dirty="0" smtClean="0"/>
              <a:t> </a:t>
            </a:r>
            <a:r>
              <a:rPr lang="cs-CZ" sz="2600" dirty="0" smtClean="0"/>
              <a:t>arachidonate</a:t>
            </a:r>
            <a:endParaRPr lang="cs-CZ" sz="2600" dirty="0"/>
          </a:p>
          <a:p>
            <a:pPr>
              <a:buFontTx/>
              <a:buChar char="-"/>
            </a:pPr>
            <a:r>
              <a:rPr lang="en-US" sz="2600" dirty="0"/>
              <a:t> </a:t>
            </a:r>
            <a:r>
              <a:rPr lang="cs-CZ" sz="2600" dirty="0"/>
              <a:t>Eicosanoid biosynthesis takes place in every cell type except red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cs-CZ" sz="2600" dirty="0" smtClean="0"/>
              <a:t>blood cells</a:t>
            </a:r>
            <a:endParaRPr lang="en-US" sz="2600" dirty="0"/>
          </a:p>
          <a:p>
            <a:r>
              <a:rPr lang="en-US" sz="2600" b="1" u="sng" dirty="0"/>
              <a:t>Main steps of eicosanoid production</a:t>
            </a:r>
          </a:p>
          <a:p>
            <a:r>
              <a:rPr lang="en-US" sz="2600" dirty="0"/>
              <a:t>1- Activation of phospholipase A</a:t>
            </a:r>
            <a:r>
              <a:rPr lang="en-US" sz="2600" baseline="-25000" dirty="0"/>
              <a:t>2</a:t>
            </a:r>
            <a:r>
              <a:rPr lang="en-US" sz="2600" dirty="0"/>
              <a:t> (PLA</a:t>
            </a:r>
            <a:r>
              <a:rPr lang="en-US" sz="2600" baseline="-25000" dirty="0"/>
              <a:t>2</a:t>
            </a:r>
            <a:r>
              <a:rPr lang="en-US" sz="2600" dirty="0"/>
              <a:t>)</a:t>
            </a:r>
          </a:p>
          <a:p>
            <a:r>
              <a:rPr lang="en-US" sz="2600" dirty="0"/>
              <a:t>2- Release of arachidonate from </a:t>
            </a:r>
          </a:p>
          <a:p>
            <a:r>
              <a:rPr lang="en-US" sz="2600" dirty="0"/>
              <a:t>    membrane phospholipids by PLA</a:t>
            </a:r>
            <a:r>
              <a:rPr lang="en-US" sz="2600" baseline="-25000" dirty="0"/>
              <a:t>2</a:t>
            </a:r>
            <a:endParaRPr lang="en-US" sz="2600" dirty="0"/>
          </a:p>
          <a:p>
            <a:r>
              <a:rPr lang="en-US" sz="2600" dirty="0"/>
              <a:t>3- Eicosanoids synthesis from </a:t>
            </a:r>
          </a:p>
          <a:p>
            <a:r>
              <a:rPr lang="en-US" sz="2600" dirty="0"/>
              <a:t>    arachidonate: COX or LO </a:t>
            </a:r>
            <a:r>
              <a:rPr lang="en-US" sz="2600" dirty="0" smtClean="0"/>
              <a:t>pathways </a:t>
            </a:r>
            <a:endParaRPr lang="en-US" sz="2600" dirty="0"/>
          </a:p>
          <a:p>
            <a:r>
              <a:rPr lang="en-US" sz="2600" dirty="0"/>
              <a:t>    </a:t>
            </a:r>
            <a:r>
              <a:rPr lang="en-US" sz="2600" dirty="0" smtClean="0"/>
              <a:t>then, further </a:t>
            </a:r>
            <a:r>
              <a:rPr lang="en-US" sz="2600" dirty="0"/>
              <a:t>modifications by </a:t>
            </a:r>
          </a:p>
          <a:p>
            <a:r>
              <a:rPr lang="en-US" sz="2600" dirty="0"/>
              <a:t>    synthases/ isomerases </a:t>
            </a:r>
            <a:r>
              <a:rPr lang="en-US" sz="2600" dirty="0" smtClean="0"/>
              <a:t>depending </a:t>
            </a:r>
            <a:r>
              <a:rPr lang="en-US" sz="2600" dirty="0"/>
              <a:t>on </a:t>
            </a:r>
            <a:endParaRPr lang="en-US" sz="26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cell </a:t>
            </a:r>
            <a:r>
              <a:rPr lang="en-US" sz="2600" dirty="0"/>
              <a:t>type.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90800"/>
            <a:ext cx="350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1- </a:t>
            </a:r>
            <a:r>
              <a:rPr lang="cs-CZ" b="1" u="sng" dirty="0">
                <a:cs typeface="Arial" charset="0"/>
              </a:rPr>
              <a:t>Activation of phospholipase A</a:t>
            </a:r>
            <a:r>
              <a:rPr lang="cs-CZ" b="1" u="sng" baseline="-25000" dirty="0">
                <a:cs typeface="Arial" charset="0"/>
              </a:rPr>
              <a:t>2</a:t>
            </a:r>
            <a:endParaRPr lang="en-US" b="1" u="sng" baseline="-25000" dirty="0">
              <a:cs typeface="Arial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- </a:t>
            </a:r>
            <a:r>
              <a:rPr lang="cs-CZ" sz="2300" dirty="0">
                <a:cs typeface="Arial" charset="0"/>
              </a:rPr>
              <a:t>PLA</a:t>
            </a:r>
            <a:r>
              <a:rPr lang="cs-CZ" sz="2300" baseline="-25000" dirty="0">
                <a:cs typeface="Arial" charset="0"/>
              </a:rPr>
              <a:t>2</a:t>
            </a:r>
            <a:r>
              <a:rPr lang="cs-CZ" sz="2300" dirty="0">
                <a:cs typeface="Arial" charset="0"/>
              </a:rPr>
              <a:t> is activated </a:t>
            </a:r>
            <a:r>
              <a:rPr lang="en-US" sz="2300" dirty="0" smtClean="0">
                <a:cs typeface="Arial" charset="0"/>
              </a:rPr>
              <a:t>primarily </a:t>
            </a:r>
            <a:r>
              <a:rPr lang="cs-CZ" sz="2300" dirty="0" smtClean="0">
                <a:cs typeface="Arial" charset="0"/>
              </a:rPr>
              <a:t>by </a:t>
            </a:r>
            <a:r>
              <a:rPr lang="cs-CZ" sz="2300" dirty="0">
                <a:cs typeface="Arial" charset="0"/>
                <a:sym typeface="Symbol" pitchFamily="18" charset="2"/>
              </a:rPr>
              <a:t></a:t>
            </a:r>
            <a:r>
              <a:rPr lang="cs-CZ" sz="2300" dirty="0">
                <a:cs typeface="Arial" charset="0"/>
              </a:rPr>
              <a:t> intracellular Ca</a:t>
            </a:r>
            <a:r>
              <a:rPr lang="cs-CZ" sz="2300" baseline="30000" dirty="0">
                <a:cs typeface="Arial" charset="0"/>
              </a:rPr>
              <a:t>2+ </a:t>
            </a:r>
            <a:r>
              <a:rPr lang="cs-CZ" sz="2300" dirty="0">
                <a:cs typeface="Arial" charset="0"/>
              </a:rPr>
              <a:t>concentration</a:t>
            </a:r>
            <a:r>
              <a:rPr lang="en-US" sz="2300" dirty="0">
                <a:cs typeface="Arial" charset="0"/>
              </a:rPr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cs typeface="Arial" charset="0"/>
              </a:rPr>
              <a:t>- </a:t>
            </a:r>
            <a:r>
              <a:rPr lang="en-US" sz="2300" dirty="0">
                <a:solidFill>
                  <a:prstClr val="black"/>
                </a:solidFill>
                <a:cs typeface="Arial" charset="0"/>
              </a:rPr>
              <a:t>Some activation role can probably be attributed also to </a:t>
            </a:r>
            <a:r>
              <a:rPr lang="en-US" sz="2300" dirty="0" smtClean="0">
                <a:solidFill>
                  <a:prstClr val="black"/>
                </a:solidFill>
                <a:cs typeface="Arial" charset="0"/>
              </a:rPr>
              <a:t>phosphorylation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300" dirty="0" smtClean="0">
                <a:solidFill>
                  <a:prstClr val="black"/>
                </a:solidFill>
                <a:cs typeface="Arial" charset="0"/>
              </a:rPr>
              <a:t> of </a:t>
            </a:r>
            <a:r>
              <a:rPr lang="en-US" sz="2300" dirty="0">
                <a:solidFill>
                  <a:prstClr val="black"/>
                </a:solidFill>
                <a:cs typeface="Arial" charset="0"/>
              </a:rPr>
              <a:t>PLA2 by kinases (</a:t>
            </a:r>
            <a:r>
              <a:rPr lang="en-US" sz="2300" dirty="0" smtClean="0">
                <a:solidFill>
                  <a:prstClr val="black"/>
                </a:solidFill>
                <a:cs typeface="Arial" charset="0"/>
              </a:rPr>
              <a:t>MAPK </a:t>
            </a:r>
            <a:r>
              <a:rPr lang="en-US" sz="2300" dirty="0" smtClean="0">
                <a:cs typeface="Arial" charset="0"/>
              </a:rPr>
              <a:t>and CAMKII)</a:t>
            </a:r>
            <a:r>
              <a:rPr lang="cs-CZ" sz="2300" dirty="0" smtClean="0">
                <a:cs typeface="Arial" charset="0"/>
              </a:rPr>
              <a:t>. </a:t>
            </a:r>
            <a:endParaRPr lang="en-US" sz="2300" dirty="0">
              <a:cs typeface="Arial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cs typeface="Arial" charset="0"/>
              </a:rPr>
              <a:t>- </a:t>
            </a:r>
            <a:r>
              <a:rPr lang="cs-CZ" sz="2300" dirty="0">
                <a:cs typeface="Arial" charset="0"/>
              </a:rPr>
              <a:t>Ligand binding </a:t>
            </a:r>
            <a:r>
              <a:rPr lang="en-US" sz="2300" dirty="0">
                <a:cs typeface="Arial" charset="0"/>
              </a:rPr>
              <a:t>to </a:t>
            </a:r>
            <a:r>
              <a:rPr lang="cs-CZ" sz="2300" dirty="0">
                <a:cs typeface="Arial" charset="0"/>
              </a:rPr>
              <a:t>a receptor </a:t>
            </a:r>
            <a:r>
              <a:rPr lang="cs-CZ" sz="2300" dirty="0"/>
              <a:t>→</a:t>
            </a:r>
            <a:r>
              <a:rPr lang="cs-CZ" sz="2300" dirty="0">
                <a:cs typeface="Arial" charset="0"/>
              </a:rPr>
              <a:t> phospholipase C </a:t>
            </a:r>
            <a:r>
              <a:rPr lang="cs-CZ" sz="2300" dirty="0" smtClean="0">
                <a:cs typeface="Arial" charset="0"/>
              </a:rPr>
              <a:t>activation: </a:t>
            </a:r>
            <a:r>
              <a:rPr lang="cs-CZ" sz="2300" dirty="0">
                <a:cs typeface="Arial" charset="0"/>
              </a:rPr>
              <a:t>PIP</a:t>
            </a:r>
            <a:r>
              <a:rPr lang="cs-CZ" sz="2300" baseline="-25000" dirty="0">
                <a:cs typeface="Arial" charset="0"/>
              </a:rPr>
              <a:t>2</a:t>
            </a:r>
            <a:r>
              <a:rPr lang="cs-CZ" sz="2300" dirty="0">
                <a:cs typeface="Arial" charset="0"/>
              </a:rPr>
              <a:t> </a:t>
            </a:r>
            <a:r>
              <a:rPr lang="cs-CZ" sz="2300" dirty="0"/>
              <a:t>→</a:t>
            </a:r>
            <a:r>
              <a:rPr lang="en-US" sz="2300" dirty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cs typeface="Arial" charset="0"/>
              </a:rPr>
              <a:t>  </a:t>
            </a:r>
            <a:r>
              <a:rPr lang="cs-CZ" sz="2300" dirty="0">
                <a:cs typeface="Arial" charset="0"/>
              </a:rPr>
              <a:t>DAG + IP</a:t>
            </a:r>
            <a:r>
              <a:rPr lang="cs-CZ" sz="2300" baseline="-25000" dirty="0">
                <a:cs typeface="Arial" charset="0"/>
              </a:rPr>
              <a:t>3</a:t>
            </a:r>
            <a:r>
              <a:rPr lang="cs-CZ" sz="2300" dirty="0">
                <a:cs typeface="Arial" charset="0"/>
              </a:rPr>
              <a:t>, which opens Ca</a:t>
            </a:r>
            <a:r>
              <a:rPr lang="cs-CZ" sz="2300" baseline="30000" dirty="0">
                <a:cs typeface="Arial" charset="0"/>
              </a:rPr>
              <a:t>2+ </a:t>
            </a:r>
            <a:r>
              <a:rPr lang="cs-CZ" sz="2300" dirty="0">
                <a:cs typeface="Arial" charset="0"/>
              </a:rPr>
              <a:t>channels in ER. </a:t>
            </a:r>
            <a:endParaRPr lang="en-US" sz="2300" dirty="0">
              <a:cs typeface="Arial" charset="0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 smtClean="0">
                <a:cs typeface="Arial" charset="0"/>
              </a:rPr>
              <a:t>- The activated </a:t>
            </a:r>
            <a:r>
              <a:rPr lang="cs-CZ" sz="2300" dirty="0" smtClean="0">
                <a:cs typeface="Arial" charset="0"/>
              </a:rPr>
              <a:t>PLA</a:t>
            </a:r>
            <a:r>
              <a:rPr lang="cs-CZ" sz="2300" baseline="-25000" dirty="0" smtClean="0">
                <a:cs typeface="Arial" charset="0"/>
              </a:rPr>
              <a:t>2 </a:t>
            </a:r>
            <a:r>
              <a:rPr lang="en-US" sz="2300" dirty="0" smtClean="0">
                <a:cs typeface="Arial" charset="0"/>
              </a:rPr>
              <a:t>by </a:t>
            </a:r>
            <a:r>
              <a:rPr lang="en-US" sz="2300" dirty="0">
                <a:cs typeface="Arial" charset="0"/>
              </a:rPr>
              <a:t>the action of Ca2+ and </a:t>
            </a:r>
            <a:r>
              <a:rPr lang="en-US" sz="2300" dirty="0" smtClean="0">
                <a:cs typeface="Arial" charset="0"/>
              </a:rPr>
              <a:t>phosphorylation is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cs typeface="Arial" charset="0"/>
              </a:rPr>
              <a:t> </a:t>
            </a:r>
            <a:r>
              <a:rPr lang="en-US" sz="2300" dirty="0" smtClean="0">
                <a:cs typeface="Arial" charset="0"/>
              </a:rPr>
              <a:t> </a:t>
            </a:r>
            <a:r>
              <a:rPr lang="cs-CZ" sz="2300" dirty="0" smtClean="0">
                <a:cs typeface="Arial" charset="0"/>
              </a:rPr>
              <a:t>translocated </a:t>
            </a:r>
            <a:r>
              <a:rPr lang="cs-CZ" sz="2300" dirty="0">
                <a:cs typeface="Arial" charset="0"/>
              </a:rPr>
              <a:t>to the </a:t>
            </a:r>
            <a:r>
              <a:rPr lang="cs-CZ" sz="2300" dirty="0" smtClean="0">
                <a:cs typeface="Arial" charset="0"/>
              </a:rPr>
              <a:t>membranes </a:t>
            </a:r>
            <a:r>
              <a:rPr lang="cs-CZ" sz="2300" dirty="0">
                <a:cs typeface="Arial" charset="0"/>
              </a:rPr>
              <a:t>of </a:t>
            </a:r>
            <a:r>
              <a:rPr lang="en-US" sz="2300" dirty="0" smtClean="0">
                <a:cs typeface="Arial" charset="0"/>
              </a:rPr>
              <a:t>Golgi apparatus</a:t>
            </a:r>
            <a:r>
              <a:rPr lang="cs-CZ" sz="2300" dirty="0" smtClean="0">
                <a:cs typeface="Arial" charset="0"/>
              </a:rPr>
              <a:t>, </a:t>
            </a:r>
            <a:r>
              <a:rPr lang="en-US" sz="2300" dirty="0" smtClean="0">
                <a:cs typeface="Arial" charset="0"/>
              </a:rPr>
              <a:t>endoplasmic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cs typeface="Arial" charset="0"/>
              </a:rPr>
              <a:t> </a:t>
            </a:r>
            <a:r>
              <a:rPr lang="en-US" sz="2300" dirty="0" smtClean="0">
                <a:cs typeface="Arial" charset="0"/>
              </a:rPr>
              <a:t> reticulum </a:t>
            </a:r>
            <a:r>
              <a:rPr lang="cs-CZ" sz="2300" dirty="0" smtClean="0">
                <a:cs typeface="Arial" charset="0"/>
              </a:rPr>
              <a:t>and/or </a:t>
            </a:r>
            <a:r>
              <a:rPr lang="cs-CZ" sz="2300" dirty="0">
                <a:cs typeface="Arial" charset="0"/>
              </a:rPr>
              <a:t>nucleus, from which </a:t>
            </a:r>
            <a:r>
              <a:rPr lang="cs-CZ" sz="2300" dirty="0" smtClean="0">
                <a:cs typeface="Arial" charset="0"/>
              </a:rPr>
              <a:t>arachidonate </a:t>
            </a:r>
            <a:r>
              <a:rPr lang="cs-CZ" sz="2300" dirty="0">
                <a:cs typeface="Arial" charset="0"/>
              </a:rPr>
              <a:t>is </a:t>
            </a:r>
            <a:r>
              <a:rPr lang="cs-CZ" sz="2300" dirty="0" smtClean="0">
                <a:cs typeface="Arial" charset="0"/>
              </a:rPr>
              <a:t>released</a:t>
            </a:r>
            <a:r>
              <a:rPr lang="en-US" sz="2300" dirty="0" smtClean="0">
                <a:cs typeface="Arial" charset="0"/>
              </a:rPr>
              <a:t> for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300" dirty="0">
                <a:cs typeface="Arial" charset="0"/>
              </a:rPr>
              <a:t> </a:t>
            </a:r>
            <a:r>
              <a:rPr lang="en-US" sz="2300" dirty="0" smtClean="0">
                <a:cs typeface="Arial" charset="0"/>
              </a:rPr>
              <a:t> COX/LO pathways</a:t>
            </a:r>
            <a:r>
              <a:rPr lang="cs-CZ" dirty="0" smtClean="0">
                <a:cs typeface="Arial" charset="0"/>
              </a:rPr>
              <a:t>.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          </a:t>
            </a:r>
            <a:r>
              <a:rPr lang="cs-CZ" sz="1800" b="1" dirty="0" smtClean="0">
                <a:cs typeface="Arial" charset="0"/>
              </a:rPr>
              <a:t>Ligand</a:t>
            </a:r>
            <a:r>
              <a:rPr lang="cs-CZ" sz="1800" b="1" dirty="0">
                <a:cs typeface="Arial" charset="0"/>
              </a:rPr>
              <a:t>: e.g. ATP </a:t>
            </a:r>
            <a:r>
              <a:rPr lang="en-US" sz="1800" b="1" dirty="0">
                <a:cs typeface="Arial" charset="0"/>
              </a:rPr>
              <a:t> </a:t>
            </a:r>
            <a:r>
              <a:rPr lang="cs-CZ" sz="1800" b="1" dirty="0">
                <a:cs typeface="Arial" charset="0"/>
              </a:rPr>
              <a:t>released from dying cells </a:t>
            </a:r>
          </a:p>
        </p:txBody>
      </p:sp>
      <p:grpSp>
        <p:nvGrpSpPr>
          <p:cNvPr id="6147" name="Group 43"/>
          <p:cNvGrpSpPr>
            <a:grpSpLocks/>
          </p:cNvGrpSpPr>
          <p:nvPr/>
        </p:nvGrpSpPr>
        <p:grpSpPr bwMode="auto">
          <a:xfrm>
            <a:off x="2743200" y="4363870"/>
            <a:ext cx="6324600" cy="2366916"/>
            <a:chOff x="793" y="1956"/>
            <a:chExt cx="4355" cy="2296"/>
          </a:xfrm>
        </p:grpSpPr>
        <p:pic>
          <p:nvPicPr>
            <p:cNvPr id="6148" name="Picture 30" descr="PLA2bupra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3" y="1956"/>
              <a:ext cx="3992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Text Box 31"/>
            <p:cNvSpPr txBox="1">
              <a:spLocks noChangeArrowheads="1"/>
            </p:cNvSpPr>
            <p:nvPr/>
          </p:nvSpPr>
          <p:spPr bwMode="auto">
            <a:xfrm>
              <a:off x="3288" y="3940"/>
              <a:ext cx="265" cy="1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/>
                <a:t>Ca</a:t>
              </a:r>
              <a:endParaRPr lang="en-US" sz="1400" b="1"/>
            </a:p>
          </p:txBody>
        </p:sp>
        <p:sp>
          <p:nvSpPr>
            <p:cNvPr id="6150" name="Text Box 32"/>
            <p:cNvSpPr txBox="1">
              <a:spLocks noChangeArrowheads="1"/>
            </p:cNvSpPr>
            <p:nvPr/>
          </p:nvSpPr>
          <p:spPr bwMode="auto">
            <a:xfrm>
              <a:off x="3651" y="2238"/>
              <a:ext cx="1497" cy="453"/>
            </a:xfrm>
            <a:prstGeom prst="rect">
              <a:avLst/>
            </a:prstGeom>
            <a:solidFill>
              <a:srgbClr val="ABD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sz="800"/>
            </a:p>
            <a:p>
              <a:pPr algn="ctr"/>
              <a:r>
                <a:rPr lang="cs-CZ" sz="1500"/>
                <a:t>GA, ER, or nuclear</a:t>
              </a:r>
            </a:p>
            <a:p>
              <a:pPr algn="ctr"/>
              <a:r>
                <a:rPr lang="cs-CZ" sz="1500"/>
                <a:t>membrane</a:t>
              </a:r>
              <a:endParaRPr lang="en-US" sz="1500"/>
            </a:p>
          </p:txBody>
        </p:sp>
        <p:sp>
          <p:nvSpPr>
            <p:cNvPr id="6151" name="Text Box 33"/>
            <p:cNvSpPr txBox="1">
              <a:spLocks noChangeArrowheads="1"/>
            </p:cNvSpPr>
            <p:nvPr/>
          </p:nvSpPr>
          <p:spPr bwMode="auto">
            <a:xfrm rot="-3780000">
              <a:off x="3036" y="3238"/>
              <a:ext cx="9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b="1"/>
                <a:t>translocation</a:t>
              </a:r>
              <a:endParaRPr lang="en-US" sz="1600" b="1"/>
            </a:p>
          </p:txBody>
        </p:sp>
        <p:sp>
          <p:nvSpPr>
            <p:cNvPr id="6152" name="Line 34"/>
            <p:cNvSpPr>
              <a:spLocks noChangeShapeType="1"/>
            </p:cNvSpPr>
            <p:nvPr/>
          </p:nvSpPr>
          <p:spPr bwMode="auto">
            <a:xfrm>
              <a:off x="2018" y="2762"/>
              <a:ext cx="363" cy="1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53" name="Text Box 35"/>
            <p:cNvSpPr txBox="1">
              <a:spLocks noChangeArrowheads="1"/>
            </p:cNvSpPr>
            <p:nvPr/>
          </p:nvSpPr>
          <p:spPr bwMode="auto">
            <a:xfrm rot="4500000">
              <a:off x="2118" y="3577"/>
              <a:ext cx="5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/>
                <a:t>activation</a:t>
              </a:r>
              <a:endParaRPr lang="en-US" sz="1400"/>
            </a:p>
          </p:txBody>
        </p:sp>
        <p:sp>
          <p:nvSpPr>
            <p:cNvPr id="6154" name="Line 36"/>
            <p:cNvSpPr>
              <a:spLocks noChangeShapeType="1"/>
            </p:cNvSpPr>
            <p:nvPr/>
          </p:nvSpPr>
          <p:spPr bwMode="auto">
            <a:xfrm flipV="1">
              <a:off x="2744" y="3151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55" name="Text Box 37"/>
            <p:cNvSpPr txBox="1">
              <a:spLocks noChangeArrowheads="1"/>
            </p:cNvSpPr>
            <p:nvPr/>
          </p:nvSpPr>
          <p:spPr bwMode="auto">
            <a:xfrm>
              <a:off x="2675" y="2849"/>
              <a:ext cx="8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/>
                <a:t>NOS synthesis/</a:t>
              </a:r>
            </a:p>
            <a:p>
              <a:pPr algn="ctr"/>
              <a:r>
                <a:rPr lang="cs-CZ" sz="1400"/>
                <a:t>activation</a:t>
              </a:r>
              <a:endParaRPr lang="en-US" sz="1400"/>
            </a:p>
          </p:txBody>
        </p:sp>
        <p:sp>
          <p:nvSpPr>
            <p:cNvPr id="6156" name="Text Box 39"/>
            <p:cNvSpPr txBox="1">
              <a:spLocks noChangeArrowheads="1"/>
            </p:cNvSpPr>
            <p:nvPr/>
          </p:nvSpPr>
          <p:spPr bwMode="auto">
            <a:xfrm>
              <a:off x="2845" y="2284"/>
              <a:ext cx="805" cy="349"/>
            </a:xfrm>
            <a:prstGeom prst="rect">
              <a:avLst/>
            </a:prstGeom>
            <a:solidFill>
              <a:srgbClr val="F8E5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500"/>
                <a:t>plasma</a:t>
              </a:r>
            </a:p>
            <a:p>
              <a:pPr algn="ctr"/>
              <a:r>
                <a:rPr lang="cs-CZ" sz="1500"/>
                <a:t>membrane</a:t>
              </a:r>
              <a:endParaRPr lang="en-US" sz="1500"/>
            </a:p>
          </p:txBody>
        </p:sp>
        <p:sp>
          <p:nvSpPr>
            <p:cNvPr id="6157" name="Rectangle 40" descr="Světlý svislý"/>
            <p:cNvSpPr>
              <a:spLocks noChangeArrowheads="1"/>
            </p:cNvSpPr>
            <p:nvPr/>
          </p:nvSpPr>
          <p:spPr bwMode="auto">
            <a:xfrm>
              <a:off x="3493" y="2129"/>
              <a:ext cx="249" cy="731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6158" name="Rectangle 41"/>
            <p:cNvSpPr>
              <a:spLocks noChangeArrowheads="1"/>
            </p:cNvSpPr>
            <p:nvPr/>
          </p:nvSpPr>
          <p:spPr bwMode="auto">
            <a:xfrm>
              <a:off x="4150" y="3892"/>
              <a:ext cx="635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68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20000"/>
              </a:spcAft>
              <a:buFontTx/>
              <a:buChar char="-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/>
              <a:t>PLA</a:t>
            </a:r>
            <a:r>
              <a:rPr lang="en-US" baseline="-25000" dirty="0"/>
              <a:t>2</a:t>
            </a:r>
            <a:r>
              <a:rPr lang="en-US" dirty="0"/>
              <a:t> hydrolyzes the ester linkage between a fatty acid and </a:t>
            </a:r>
            <a:r>
              <a:rPr lang="en-US" sz="2300" dirty="0"/>
              <a:t>the OH at 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300" dirty="0"/>
              <a:t>  C2 of the </a:t>
            </a:r>
            <a:r>
              <a:rPr lang="en-US" sz="2300" dirty="0" smtClean="0"/>
              <a:t>glycerol of membrane phospholipids, </a:t>
            </a:r>
            <a:r>
              <a:rPr lang="en-US" sz="2300" dirty="0"/>
              <a:t>releasing the fatty acid &amp; </a:t>
            </a:r>
            <a:endParaRPr lang="en-US" sz="2300" dirty="0" smtClean="0"/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300" dirty="0"/>
              <a:t> </a:t>
            </a:r>
            <a:r>
              <a:rPr lang="en-US" sz="2300" dirty="0" smtClean="0"/>
              <a:t> lysophospholipid</a:t>
            </a:r>
            <a:r>
              <a:rPr lang="en-US" sz="2300" dirty="0"/>
              <a:t>.</a:t>
            </a:r>
          </a:p>
          <a:p>
            <a:pPr>
              <a:buClr>
                <a:srgbClr val="FF0000"/>
              </a:buClr>
            </a:pPr>
            <a:r>
              <a:rPr lang="en-US" dirty="0">
                <a:cs typeface="Times New Roman" pitchFamily="18" charset="0"/>
              </a:rPr>
              <a:t>- Corticosteroids are anti-inflammatory because they prevent the </a:t>
            </a:r>
          </a:p>
          <a:p>
            <a:pPr>
              <a:buClr>
                <a:srgbClr val="FF0000"/>
              </a:buClr>
            </a:pPr>
            <a:r>
              <a:rPr lang="en-US" dirty="0">
                <a:cs typeface="Times New Roman" pitchFamily="18" charset="0"/>
              </a:rPr>
              <a:t>  expression of </a:t>
            </a:r>
            <a:r>
              <a:rPr lang="en-US" dirty="0"/>
              <a:t>PLA</a:t>
            </a:r>
            <a:r>
              <a:rPr lang="en-US" baseline="-25000" dirty="0"/>
              <a:t>2</a:t>
            </a:r>
            <a:r>
              <a:rPr lang="en-US" dirty="0">
                <a:cs typeface="Times New Roman" pitchFamily="18" charset="0"/>
              </a:rPr>
              <a:t> → ↓ arachidonate release.</a:t>
            </a:r>
          </a:p>
          <a:p>
            <a:pPr>
              <a:buClr>
                <a:srgbClr val="FF0000"/>
              </a:buClr>
            </a:pPr>
            <a:r>
              <a:rPr lang="en-US" dirty="0"/>
              <a:t>- There are multiple </a:t>
            </a:r>
            <a:r>
              <a:rPr lang="en-US" dirty="0" smtClean="0"/>
              <a:t>PLA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isoforms subject </a:t>
            </a:r>
            <a:r>
              <a:rPr lang="en-US" dirty="0"/>
              <a:t>to activation via different </a:t>
            </a:r>
          </a:p>
          <a:p>
            <a:pPr>
              <a:buClr>
                <a:srgbClr val="FF0000"/>
              </a:buClr>
            </a:pPr>
            <a:r>
              <a:rPr lang="en-US" dirty="0"/>
              <a:t>  signal cascades,  platelet activating factor is involved in activating some </a:t>
            </a:r>
          </a:p>
          <a:p>
            <a:pPr>
              <a:buClr>
                <a:srgbClr val="FF0000"/>
              </a:buClr>
            </a:pPr>
            <a:r>
              <a:rPr lang="en-US" dirty="0"/>
              <a:t>  PLA</a:t>
            </a:r>
            <a:r>
              <a:rPr lang="en-US" baseline="-25000" dirty="0"/>
              <a:t>2</a:t>
            </a:r>
            <a:r>
              <a:rPr lang="en-US" dirty="0"/>
              <a:t> variants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- Success to develop drugs that can inhibit particular isoforms of PLA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>
              <a:buClr>
                <a:srgbClr val="FF0000"/>
              </a:buClr>
            </a:pPr>
            <a:r>
              <a:rPr lang="en-US" dirty="0"/>
              <a:t>  for treating inflammatory diseases has been limited by the diversity of  </a:t>
            </a:r>
          </a:p>
          <a:p>
            <a:pPr>
              <a:buClr>
                <a:srgbClr val="FF0000"/>
              </a:buClr>
            </a:pPr>
            <a:r>
              <a:rPr lang="en-US" dirty="0"/>
              <a:t>  </a:t>
            </a:r>
            <a:r>
              <a:rPr lang="en-US" dirty="0">
                <a:solidFill>
                  <a:srgbClr val="000000"/>
                </a:solidFill>
              </a:rPr>
              <a:t>PLA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smtClean="0"/>
              <a:t>enzymes, </a:t>
            </a:r>
            <a:r>
              <a:rPr lang="en-US" dirty="0"/>
              <a:t>and the fact that arachidonate may give rise to </a:t>
            </a:r>
          </a:p>
          <a:p>
            <a:pPr>
              <a:buClr>
                <a:srgbClr val="FF0000"/>
              </a:buClr>
            </a:pPr>
            <a:r>
              <a:rPr lang="en-US" dirty="0"/>
              <a:t>  inflammatory or anti-inflammatory eicosanoids in different tissues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- After </a:t>
            </a:r>
            <a:r>
              <a:rPr lang="en-US" dirty="0" smtClean="0"/>
              <a:t>phosphorylation of PI into </a:t>
            </a:r>
            <a:r>
              <a:rPr lang="en-US" dirty="0"/>
              <a:t>PIP2, cleavage via phospholipase C </a:t>
            </a:r>
          </a:p>
          <a:p>
            <a:pPr>
              <a:buClr>
                <a:srgbClr val="FF0000"/>
              </a:buClr>
            </a:pPr>
            <a:r>
              <a:rPr lang="en-US" dirty="0"/>
              <a:t>  yields diacylglycerol and IP3.  </a:t>
            </a:r>
          </a:p>
          <a:p>
            <a:pPr>
              <a:buClr>
                <a:srgbClr val="FF0000"/>
              </a:buClr>
            </a:pPr>
            <a:r>
              <a:rPr lang="en-US" dirty="0"/>
              <a:t>- Arachidonate release from diacylglycerol is then catalyzed by </a:t>
            </a:r>
          </a:p>
          <a:p>
            <a:pPr>
              <a:buClr>
                <a:srgbClr val="FF0000"/>
              </a:buClr>
            </a:pPr>
            <a:r>
              <a:rPr lang="en-US" dirty="0"/>
              <a:t>  diacylglycerol lipase.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 b="1" u="sng" dirty="0"/>
              <a:t>PLA</a:t>
            </a:r>
            <a:r>
              <a:rPr lang="cs-CZ" sz="2200" b="1" u="sng" baseline="-25000" dirty="0"/>
              <a:t>2</a:t>
            </a:r>
            <a:r>
              <a:rPr lang="cs-CZ" sz="2200" b="1" u="sng" dirty="0"/>
              <a:t> expression / activity stimulate</a:t>
            </a:r>
            <a:r>
              <a:rPr lang="cs-CZ" sz="2200" b="1" dirty="0"/>
              <a:t>:</a:t>
            </a:r>
            <a:r>
              <a:rPr lang="en-US" sz="2200" b="1" dirty="0"/>
              <a:t>         </a:t>
            </a:r>
            <a:r>
              <a:rPr lang="cs-CZ" sz="2200" b="1" u="sng" dirty="0"/>
              <a:t>PLA</a:t>
            </a:r>
            <a:r>
              <a:rPr lang="cs-CZ" sz="2200" b="1" u="sng" baseline="-25000" dirty="0"/>
              <a:t>2 </a:t>
            </a:r>
            <a:r>
              <a:rPr lang="cs-CZ" sz="2200" b="1" u="sng" dirty="0"/>
              <a:t>expression / activity block</a:t>
            </a:r>
            <a:r>
              <a:rPr lang="cs-CZ" sz="2200" b="1" dirty="0"/>
              <a:t>:</a:t>
            </a:r>
          </a:p>
          <a:p>
            <a:r>
              <a:rPr lang="en-US" sz="2200" dirty="0"/>
              <a:t>- I</a:t>
            </a:r>
            <a:r>
              <a:rPr lang="cs-CZ" sz="2200" dirty="0"/>
              <a:t>nterleukin-1</a:t>
            </a:r>
            <a:r>
              <a:rPr lang="en-US" sz="2200" dirty="0"/>
              <a:t>                                                - D</a:t>
            </a:r>
            <a:r>
              <a:rPr lang="cs-CZ" sz="2200" dirty="0"/>
              <a:t>exametason (synt. corticoid)</a:t>
            </a:r>
          </a:p>
          <a:p>
            <a:r>
              <a:rPr lang="en-US" sz="2200" dirty="0"/>
              <a:t>- A</a:t>
            </a:r>
            <a:r>
              <a:rPr lang="cs-CZ" sz="2200" dirty="0"/>
              <a:t>ngiotensin II</a:t>
            </a:r>
            <a:r>
              <a:rPr lang="en-US" sz="2200" dirty="0"/>
              <a:t>                                              - A</a:t>
            </a:r>
            <a:r>
              <a:rPr lang="cs-CZ" sz="2200" dirty="0"/>
              <a:t>nnexin 1 (lipocortin) – protein </a:t>
            </a:r>
          </a:p>
          <a:p>
            <a:r>
              <a:rPr lang="en-US" sz="2200" dirty="0"/>
              <a:t>- B</a:t>
            </a:r>
            <a:r>
              <a:rPr lang="cs-CZ" sz="2200" dirty="0"/>
              <a:t>radykinin </a:t>
            </a:r>
            <a:r>
              <a:rPr lang="en-US" sz="2200" dirty="0"/>
              <a:t>                                                    </a:t>
            </a:r>
            <a:r>
              <a:rPr lang="cs-CZ" sz="2200" dirty="0"/>
              <a:t>inducible by glucocorticoids</a:t>
            </a:r>
          </a:p>
          <a:p>
            <a:r>
              <a:rPr lang="en-US" sz="2200" dirty="0"/>
              <a:t>- </a:t>
            </a:r>
            <a:r>
              <a:rPr lang="cs-CZ" sz="2200" dirty="0"/>
              <a:t>Thrombin</a:t>
            </a:r>
            <a:r>
              <a:rPr lang="en-US" sz="2200" dirty="0"/>
              <a:t>                                                     - C</a:t>
            </a:r>
            <a:r>
              <a:rPr lang="cs-CZ" sz="2200" dirty="0"/>
              <a:t>aspase-3</a:t>
            </a:r>
          </a:p>
          <a:p>
            <a:pPr>
              <a:buFontTx/>
              <a:buChar char="-"/>
            </a:pPr>
            <a:r>
              <a:rPr lang="en-US" sz="2200" dirty="0"/>
              <a:t> E</a:t>
            </a:r>
            <a:r>
              <a:rPr lang="cs-CZ" sz="2200" dirty="0"/>
              <a:t>pinephrine…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 smtClean="0"/>
              <a:t> TGF-β2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 smtClean="0"/>
              <a:t> EGF</a:t>
            </a:r>
            <a:endParaRPr lang="en-US" sz="2200" dirty="0"/>
          </a:p>
          <a:p>
            <a:r>
              <a:rPr lang="en-US" sz="2200" b="1" dirty="0"/>
              <a:t>2- </a:t>
            </a:r>
            <a:r>
              <a:rPr lang="en-US" sz="2200" b="1" u="sng" dirty="0"/>
              <a:t>Arachidonate mobilization </a:t>
            </a:r>
            <a:r>
              <a:rPr lang="en-US" sz="2200" dirty="0"/>
              <a:t>for </a:t>
            </a:r>
          </a:p>
          <a:p>
            <a:r>
              <a:rPr lang="en-US" sz="2200" dirty="0"/>
              <a:t>   </a:t>
            </a:r>
            <a:r>
              <a:rPr lang="en-US" sz="2200" dirty="0" smtClean="0"/>
              <a:t>Eicosanoids </a:t>
            </a:r>
            <a:r>
              <a:rPr lang="en-US" sz="2200" dirty="0"/>
              <a:t>synthesis from membrane</a:t>
            </a:r>
          </a:p>
          <a:p>
            <a:r>
              <a:rPr lang="en-US" sz="2200" dirty="0"/>
              <a:t>   phospholipids, mostly by the action </a:t>
            </a:r>
          </a:p>
          <a:p>
            <a:r>
              <a:rPr lang="en-US" sz="2200" dirty="0"/>
              <a:t>   of </a:t>
            </a:r>
            <a:r>
              <a:rPr lang="en-US" dirty="0" smtClean="0"/>
              <a:t>PLA</a:t>
            </a:r>
            <a:r>
              <a:rPr lang="en-US" baseline="-25000" dirty="0" smtClean="0"/>
              <a:t>2</a:t>
            </a:r>
            <a:endParaRPr lang="en-US" sz="2200" dirty="0"/>
          </a:p>
          <a:p>
            <a:r>
              <a:rPr lang="en-US" sz="2200" b="1" dirty="0"/>
              <a:t>3-</a:t>
            </a:r>
            <a:r>
              <a:rPr lang="en-US" sz="2200" dirty="0"/>
              <a:t> </a:t>
            </a:r>
            <a:r>
              <a:rPr lang="en-US" sz="2200" b="1" u="sng" dirty="0" smtClean="0"/>
              <a:t>Eicosanoids </a:t>
            </a:r>
            <a:r>
              <a:rPr lang="en-US" sz="2200" b="1" u="sng" dirty="0"/>
              <a:t>biosynthesis</a:t>
            </a:r>
          </a:p>
          <a:p>
            <a:r>
              <a:rPr lang="en-US" sz="2200" dirty="0"/>
              <a:t>    By 3 pathways:</a:t>
            </a:r>
          </a:p>
          <a:p>
            <a:r>
              <a:rPr lang="en-US" sz="2200" dirty="0"/>
              <a:t>A- Cyclooxygenase (COX): produces </a:t>
            </a:r>
          </a:p>
          <a:p>
            <a:r>
              <a:rPr lang="en-US" sz="2200" dirty="0"/>
              <a:t>     prostaglandins, thromboxanes and prostacyclines.</a:t>
            </a:r>
          </a:p>
          <a:p>
            <a:r>
              <a:rPr lang="en-US" sz="2200" dirty="0"/>
              <a:t>B- Lipoxygenase (LO): produces leukotrienes, </a:t>
            </a:r>
            <a:r>
              <a:rPr lang="en-US" sz="2200" dirty="0" err="1"/>
              <a:t>lipoxins</a:t>
            </a:r>
            <a:r>
              <a:rPr lang="en-US" sz="2200" dirty="0"/>
              <a:t>, </a:t>
            </a:r>
            <a:r>
              <a:rPr lang="en-US" sz="2200" dirty="0" err="1" smtClean="0"/>
              <a:t>hepoxilins</a:t>
            </a:r>
            <a:r>
              <a:rPr lang="en-US" sz="2200" dirty="0" smtClean="0"/>
              <a:t>, 12-    </a:t>
            </a:r>
            <a:endParaRPr lang="en-US" sz="2200" dirty="0"/>
          </a:p>
          <a:p>
            <a:r>
              <a:rPr lang="en-US" sz="2200" dirty="0"/>
              <a:t>     and 15-HETE (</a:t>
            </a:r>
            <a:r>
              <a:rPr lang="en-US" sz="2200" dirty="0" err="1"/>
              <a:t>hydroxyeicosatetraenoic</a:t>
            </a:r>
            <a:r>
              <a:rPr lang="en-US" sz="2200" dirty="0"/>
              <a:t> acids)</a:t>
            </a:r>
          </a:p>
          <a:p>
            <a:r>
              <a:rPr lang="en-US" sz="2200" dirty="0"/>
              <a:t>C- Cytochrome P450 enzyme (monooxygenase): produces HETE, e.g. </a:t>
            </a:r>
          </a:p>
          <a:p>
            <a:r>
              <a:rPr lang="en-US" sz="2200" dirty="0"/>
              <a:t>     20-HETE; it is a main pathway in kidney proximal tubules.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A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cs-CZ" b="1" u="sng" dirty="0"/>
              <a:t>COX pathway</a:t>
            </a:r>
            <a:endParaRPr lang="en-US" b="1" u="sng" dirty="0"/>
          </a:p>
          <a:p>
            <a:pPr>
              <a:buFontTx/>
              <a:buChar char="-"/>
            </a:pPr>
            <a:r>
              <a:rPr lang="en-US" dirty="0"/>
              <a:t> PG</a:t>
            </a:r>
            <a:r>
              <a:rPr lang="cs-CZ" dirty="0"/>
              <a:t>H</a:t>
            </a:r>
            <a:r>
              <a:rPr lang="en-US" dirty="0"/>
              <a:t> </a:t>
            </a:r>
            <a:r>
              <a:rPr lang="cs-CZ" dirty="0"/>
              <a:t>synthase</a:t>
            </a:r>
            <a:r>
              <a:rPr lang="en-US" dirty="0"/>
              <a:t> (PGHS)</a:t>
            </a:r>
            <a:r>
              <a:rPr lang="cs-CZ" dirty="0"/>
              <a:t>, </a:t>
            </a:r>
            <a:r>
              <a:rPr lang="en-US" dirty="0"/>
              <a:t>catalyzes  the committed step in the “cyclic  </a:t>
            </a:r>
          </a:p>
          <a:p>
            <a:r>
              <a:rPr lang="en-US" dirty="0"/>
              <a:t>  pathway” </a:t>
            </a:r>
            <a:r>
              <a:rPr lang="en-US" dirty="0">
                <a:cs typeface="Times New Roman" pitchFamily="18" charset="0"/>
              </a:rPr>
              <a:t>that leads to the production of  PGH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baseline="-25000" dirty="0">
                <a:cs typeface="Times New Roman" pitchFamily="18" charset="0"/>
              </a:rPr>
              <a:t>  </a:t>
            </a:r>
            <a:r>
              <a:rPr lang="en-US" dirty="0">
                <a:cs typeface="Times New Roman" pitchFamily="18" charset="0"/>
              </a:rPr>
              <a:t>a precursor for </a:t>
            </a:r>
          </a:p>
          <a:p>
            <a:r>
              <a:rPr lang="en-US" dirty="0">
                <a:cs typeface="Times New Roman" pitchFamily="18" charset="0"/>
              </a:rPr>
              <a:t>  prostaglandins, prostacyclines </a:t>
            </a:r>
            <a:r>
              <a:rPr lang="en-US" dirty="0" smtClean="0">
                <a:cs typeface="Times New Roman" pitchFamily="18" charset="0"/>
              </a:rPr>
              <a:t>and thromboxanes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 Different cell types convert PGH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to different compounds.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PGHS </a:t>
            </a:r>
            <a:r>
              <a:rPr lang="cs-CZ" dirty="0"/>
              <a:t>exists in 2 isoforms (PGHS-1/COX-1, PGHS-2/COX-2) and has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two different activities:</a:t>
            </a:r>
            <a:endParaRPr lang="en-US" dirty="0"/>
          </a:p>
          <a:p>
            <a:r>
              <a:rPr lang="en-US" dirty="0"/>
              <a:t>   1- </a:t>
            </a:r>
            <a:r>
              <a:rPr lang="cs-CZ" dirty="0" smtClean="0"/>
              <a:t>COX</a:t>
            </a:r>
            <a:r>
              <a:rPr lang="en-US" dirty="0" smtClean="0"/>
              <a:t>: </a:t>
            </a:r>
            <a:r>
              <a:rPr lang="cs-CZ" dirty="0"/>
              <a:t>catalyses addition of two molecules of 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into </a:t>
            </a:r>
            <a:r>
              <a:rPr lang="cs-CZ" dirty="0"/>
              <a:t>arachidonate </a:t>
            </a:r>
            <a:endParaRPr lang="en-US" dirty="0" smtClean="0"/>
          </a:p>
          <a:p>
            <a:r>
              <a:rPr lang="en-US" dirty="0" smtClean="0"/>
              <a:t>        molecule </a:t>
            </a:r>
            <a:r>
              <a:rPr lang="cs-CZ" dirty="0"/>
              <a:t>forming PGG</a:t>
            </a:r>
            <a:r>
              <a:rPr lang="cs-CZ" baseline="-25000" dirty="0"/>
              <a:t>2</a:t>
            </a:r>
            <a:endParaRPr lang="en-US" baseline="-25000" dirty="0"/>
          </a:p>
          <a:p>
            <a:r>
              <a:rPr lang="en-US" dirty="0"/>
              <a:t>  </a:t>
            </a:r>
          </a:p>
          <a:p>
            <a:r>
              <a:rPr lang="en-US" dirty="0"/>
              <a:t>   </a:t>
            </a:r>
            <a:r>
              <a:rPr lang="cs-CZ" dirty="0"/>
              <a:t>2</a:t>
            </a:r>
            <a:r>
              <a:rPr lang="en-US" dirty="0"/>
              <a:t>- H</a:t>
            </a:r>
            <a:r>
              <a:rPr lang="cs-CZ" dirty="0"/>
              <a:t>ydroperoxidase</a:t>
            </a:r>
            <a:r>
              <a:rPr lang="en-US" dirty="0"/>
              <a:t>: </a:t>
            </a:r>
            <a:r>
              <a:rPr lang="cs-CZ" dirty="0"/>
              <a:t>uses glutathione</a:t>
            </a:r>
            <a:r>
              <a:rPr lang="en-US" dirty="0"/>
              <a:t> to </a:t>
            </a:r>
            <a:r>
              <a:rPr lang="cs-CZ" dirty="0"/>
              <a:t>conver</a:t>
            </a:r>
            <a:r>
              <a:rPr lang="en-US" dirty="0"/>
              <a:t>t </a:t>
            </a:r>
            <a:r>
              <a:rPr lang="cs-CZ" dirty="0"/>
              <a:t>PGG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en-US" dirty="0"/>
              <a:t>into </a:t>
            </a:r>
            <a:r>
              <a:rPr lang="cs-CZ" dirty="0"/>
              <a:t>PGH</a:t>
            </a:r>
            <a:r>
              <a:rPr lang="cs-CZ" baseline="-25000" dirty="0"/>
              <a:t>2</a:t>
            </a:r>
            <a:endParaRPr lang="en-US" baseline="-25000" dirty="0"/>
          </a:p>
          <a:p>
            <a:r>
              <a:rPr lang="cs-CZ" dirty="0"/>
              <a:t> 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cs-CZ" dirty="0"/>
              <a:t>A particular cell type produces mostly one particular prostanoid type: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platelets produce almost exclusively</a:t>
            </a:r>
            <a:r>
              <a:rPr lang="en-US" dirty="0"/>
              <a:t> </a:t>
            </a:r>
            <a:r>
              <a:rPr lang="cs-CZ" dirty="0"/>
              <a:t>tromboxanes</a:t>
            </a:r>
            <a:r>
              <a:rPr lang="en-US" dirty="0"/>
              <a:t> (because of </a:t>
            </a:r>
          </a:p>
          <a:p>
            <a:r>
              <a:rPr lang="en-US" dirty="0"/>
              <a:t>  containing thromboxane synthase)</a:t>
            </a:r>
            <a:r>
              <a:rPr lang="cs-CZ" dirty="0"/>
              <a:t>; vascular endothelial cells produce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prostacyclins</a:t>
            </a:r>
            <a:r>
              <a:rPr lang="en-US" dirty="0"/>
              <a:t> (because of containing prostacyclin synthase)</a:t>
            </a:r>
            <a:r>
              <a:rPr lang="cs-CZ" dirty="0"/>
              <a:t>; </a:t>
            </a:r>
            <a:endParaRPr lang="en-US" dirty="0"/>
          </a:p>
          <a:p>
            <a:r>
              <a:rPr lang="en-US" dirty="0"/>
              <a:t>  </a:t>
            </a:r>
            <a:r>
              <a:rPr lang="cs-CZ" dirty="0"/>
              <a:t>myocardium cells produce</a:t>
            </a:r>
            <a:r>
              <a:rPr lang="en-US" dirty="0"/>
              <a:t> </a:t>
            </a:r>
            <a:r>
              <a:rPr lang="cs-CZ" dirty="0"/>
              <a:t>mainly PGI</a:t>
            </a:r>
            <a:r>
              <a:rPr lang="cs-CZ" baseline="-25000" dirty="0"/>
              <a:t>2</a:t>
            </a:r>
            <a:r>
              <a:rPr lang="cs-CZ" dirty="0"/>
              <a:t>, PGE</a:t>
            </a:r>
            <a:r>
              <a:rPr lang="cs-CZ" baseline="-25000" dirty="0"/>
              <a:t>2</a:t>
            </a:r>
            <a:r>
              <a:rPr lang="cs-CZ" dirty="0"/>
              <a:t>, PGF</a:t>
            </a:r>
            <a:r>
              <a:rPr lang="cs-CZ" baseline="-25000" dirty="0"/>
              <a:t>2</a:t>
            </a:r>
            <a:r>
              <a:rPr lang="cs-CZ" baseline="-25000" dirty="0">
                <a:sym typeface="Symbol" pitchFamily="18" charset="2"/>
              </a:rPr>
              <a:t></a:t>
            </a:r>
            <a:endParaRPr lang="en-US" baseline="-25000" dirty="0">
              <a:sym typeface="Symbol" pitchFamily="18" charset="2"/>
            </a:endParaRPr>
          </a:p>
          <a:p>
            <a:endParaRPr lang="en-US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58674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/>
              <a:t>Inhibition of COX pathway</a:t>
            </a:r>
            <a:endParaRPr lang="en-US" b="1" u="sng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/>
              <a:t> </a:t>
            </a:r>
            <a:r>
              <a:rPr lang="cs-CZ"/>
              <a:t>Aspirin inhibits </a:t>
            </a:r>
            <a:r>
              <a:rPr lang="en-US"/>
              <a:t>irreversibly </a:t>
            </a:r>
          </a:p>
          <a:p>
            <a:pPr>
              <a:lnSpc>
                <a:spcPct val="90000"/>
              </a:lnSpc>
            </a:pPr>
            <a:r>
              <a:rPr lang="en-US"/>
              <a:t>  COX </a:t>
            </a:r>
            <a:r>
              <a:rPr lang="cs-CZ"/>
              <a:t>activity of PGHS-1 </a:t>
            </a:r>
            <a:r>
              <a:rPr lang="en-US"/>
              <a:t>and </a:t>
            </a:r>
            <a:r>
              <a:rPr lang="cs-CZ"/>
              <a:t>PGHS-2 (by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 </a:t>
            </a:r>
            <a:r>
              <a:rPr lang="cs-CZ"/>
              <a:t>acetylation of enzyme serine)</a:t>
            </a:r>
            <a:r>
              <a:rPr lang="en-US"/>
              <a:t>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/>
              <a:t> </a:t>
            </a:r>
            <a:r>
              <a:rPr lang="cs-CZ"/>
              <a:t>Other non-steroidal anti-inflammatory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 </a:t>
            </a:r>
            <a:r>
              <a:rPr lang="cs-CZ"/>
              <a:t>drugs inhibit </a:t>
            </a:r>
            <a:r>
              <a:rPr lang="en-US"/>
              <a:t>COX </a:t>
            </a:r>
            <a:r>
              <a:rPr lang="cs-CZ"/>
              <a:t>activity (ibuprofen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 </a:t>
            </a:r>
            <a:r>
              <a:rPr lang="cs-CZ"/>
              <a:t>competes with arachidonate)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/>
              <a:t> </a:t>
            </a:r>
            <a:r>
              <a:rPr lang="cs-CZ"/>
              <a:t>Anti-inflammatory corticosteroids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 </a:t>
            </a:r>
            <a:r>
              <a:rPr lang="cs-CZ"/>
              <a:t>block PGHS-2 transcription</a:t>
            </a:r>
            <a:r>
              <a:rPr lang="en-US"/>
              <a:t>, so, they </a:t>
            </a:r>
          </a:p>
          <a:p>
            <a:pPr>
              <a:lnSpc>
                <a:spcPct val="90000"/>
              </a:lnSpc>
            </a:pPr>
            <a:r>
              <a:rPr lang="en-US"/>
              <a:t>  inhibit formation of prostaglandins </a:t>
            </a:r>
          </a:p>
          <a:p>
            <a:pPr>
              <a:lnSpc>
                <a:spcPct val="90000"/>
              </a:lnSpc>
            </a:pPr>
            <a:r>
              <a:rPr lang="en-US"/>
              <a:t>  involved in fever, pain and inflammation.</a:t>
            </a:r>
          </a:p>
          <a:p>
            <a:pPr>
              <a:lnSpc>
                <a:spcPct val="90000"/>
              </a:lnSpc>
            </a:pPr>
            <a:r>
              <a:rPr lang="en-US"/>
              <a:t>- They inhibit blood clotting by </a:t>
            </a:r>
          </a:p>
          <a:p>
            <a:pPr>
              <a:lnSpc>
                <a:spcPct val="90000"/>
              </a:lnSpc>
            </a:pPr>
            <a:r>
              <a:rPr lang="en-US"/>
              <a:t>  blocking thromboxane formation in </a:t>
            </a:r>
          </a:p>
          <a:p>
            <a:pPr>
              <a:lnSpc>
                <a:spcPct val="90000"/>
              </a:lnSpc>
            </a:pPr>
            <a:r>
              <a:rPr lang="en-US"/>
              <a:t>  platelets.</a:t>
            </a:r>
          </a:p>
          <a:p>
            <a:pPr>
              <a:lnSpc>
                <a:spcPct val="90000"/>
              </a:lnSpc>
            </a:pPr>
            <a:r>
              <a:rPr lang="en-US"/>
              <a:t>- Thromboxane A</a:t>
            </a:r>
            <a:r>
              <a:rPr lang="en-US" baseline="-25000"/>
              <a:t>2</a:t>
            </a:r>
            <a:r>
              <a:rPr lang="en-US"/>
              <a:t> stimulates platelets </a:t>
            </a:r>
          </a:p>
          <a:p>
            <a:pPr>
              <a:lnSpc>
                <a:spcPct val="90000"/>
              </a:lnSpc>
            </a:pPr>
            <a:r>
              <a:rPr lang="en-US"/>
              <a:t>  aggregation for blood clotting.</a:t>
            </a:r>
          </a:p>
          <a:p>
            <a:pPr>
              <a:buFontTx/>
              <a:buChar char="-"/>
            </a:pPr>
            <a:r>
              <a:rPr lang="en-US">
                <a:cs typeface="Times New Roman" pitchFamily="18" charset="0"/>
              </a:rPr>
              <a:t> Aspirin effect is long-lived because platelets </a:t>
            </a:r>
          </a:p>
          <a:p>
            <a:r>
              <a:rPr lang="en-US">
                <a:cs typeface="Times New Roman" pitchFamily="18" charset="0"/>
              </a:rPr>
              <a:t>  lack a nucleus and do not make new enzyme.</a:t>
            </a:r>
          </a:p>
        </p:txBody>
      </p:sp>
      <p:pic>
        <p:nvPicPr>
          <p:cNvPr id="10243" name="Picture 7" descr="PGHsynth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733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1792</Words>
  <Application>Microsoft Office PowerPoint</Application>
  <PresentationFormat>عرض على الشاشة (3:4)‏</PresentationFormat>
  <Paragraphs>245</Paragraphs>
  <Slides>19</Slides>
  <Notes>2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سمة Office</vt:lpstr>
      <vt:lpstr>Picture</vt:lpstr>
      <vt:lpstr>Microsoft Word Picture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UCHSC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 user</dc:creator>
  <cp:lastModifiedBy>MCC</cp:lastModifiedBy>
  <cp:revision>640</cp:revision>
  <dcterms:created xsi:type="dcterms:W3CDTF">2005-11-12T00:57:20Z</dcterms:created>
  <dcterms:modified xsi:type="dcterms:W3CDTF">2020-04-05T04:37:30Z</dcterms:modified>
</cp:coreProperties>
</file>