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14"/>
  </p:notesMasterIdLst>
  <p:sldIdLst>
    <p:sldId id="256" r:id="rId2"/>
    <p:sldId id="257" r:id="rId3"/>
    <p:sldId id="301" r:id="rId4"/>
    <p:sldId id="300" r:id="rId5"/>
    <p:sldId id="258" r:id="rId6"/>
    <p:sldId id="302" r:id="rId7"/>
    <p:sldId id="303" r:id="rId8"/>
    <p:sldId id="259" r:id="rId9"/>
    <p:sldId id="260" r:id="rId10"/>
    <p:sldId id="299" r:id="rId11"/>
    <p:sldId id="261" r:id="rId12"/>
    <p:sldId id="262" r:id="rId13"/>
  </p:sldIdLst>
  <p:sldSz cx="12192000" cy="6858000"/>
  <p:notesSz cx="6858000" cy="9144000"/>
  <p:defaultTextStyle>
    <a:defPPr>
      <a:defRPr lang="en-S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30"/>
    <p:restoredTop sz="94537"/>
  </p:normalViewPr>
  <p:slideViewPr>
    <p:cSldViewPr snapToGrid="0">
      <p:cViewPr varScale="1">
        <p:scale>
          <a:sx n="107" d="100"/>
          <a:sy n="107" d="100"/>
        </p:scale>
        <p:origin x="48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C2FE3E-FFF4-E84C-AAD9-41AD8BF17AEF}" type="datetimeFigureOut">
              <a:rPr lang="en-SA" smtClean="0"/>
              <a:t>29/10/2023 R</a:t>
            </a:fld>
            <a:endParaRPr lang="en-S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867831-33A3-844B-A1D0-347CDF81A833}" type="slidenum">
              <a:rPr lang="en-SA" smtClean="0"/>
              <a:t>‹#›</a:t>
            </a:fld>
            <a:endParaRPr lang="en-SA"/>
          </a:p>
        </p:txBody>
      </p:sp>
    </p:spTree>
    <p:extLst>
      <p:ext uri="{BB962C8B-B14F-4D97-AF65-F5344CB8AC3E}">
        <p14:creationId xmlns:p14="http://schemas.microsoft.com/office/powerpoint/2010/main" val="2096588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my.clevelandclinic.org/health/diseases/9135-urinary-tract-infections" TargetMode="External"/><Relationship Id="rId7" Type="http://schemas.openxmlformats.org/officeDocument/2006/relationships/hyperlink" Target="https://my.clevelandclinic.org/health/diseases/6181-penile-cancer"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s://my.clevelandclinic.org/health/diseases/12216-cervical-cancer" TargetMode="External"/><Relationship Id="rId5" Type="http://schemas.openxmlformats.org/officeDocument/2006/relationships/hyperlink" Target="https://my.clevelandclinic.org/health/diseases/4251-aids--hiv" TargetMode="External"/><Relationship Id="rId4" Type="http://schemas.openxmlformats.org/officeDocument/2006/relationships/hyperlink" Target="https://my.clevelandclinic.org/health/diseases/9138-sexually-transmitted-diseases--infections-stds--sti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A" dirty="0"/>
          </a:p>
        </p:txBody>
      </p:sp>
      <p:sp>
        <p:nvSpPr>
          <p:cNvPr id="4" name="Slide Number Placeholder 3"/>
          <p:cNvSpPr>
            <a:spLocks noGrp="1"/>
          </p:cNvSpPr>
          <p:nvPr>
            <p:ph type="sldNum" sz="quarter" idx="5"/>
          </p:nvPr>
        </p:nvSpPr>
        <p:spPr/>
        <p:txBody>
          <a:bodyPr/>
          <a:lstStyle/>
          <a:p>
            <a:fld id="{7F867831-33A3-844B-A1D0-347CDF81A833}" type="slidenum">
              <a:rPr lang="en-SA" smtClean="0"/>
              <a:t>3</a:t>
            </a:fld>
            <a:endParaRPr lang="en-SA"/>
          </a:p>
        </p:txBody>
      </p:sp>
    </p:spTree>
    <p:extLst>
      <p:ext uri="{BB962C8B-B14F-4D97-AF65-F5344CB8AC3E}">
        <p14:creationId xmlns:p14="http://schemas.microsoft.com/office/powerpoint/2010/main" val="1684551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solidFill>
                  <a:srgbClr val="555555"/>
                </a:solidFill>
                <a:effectLst/>
                <a:latin typeface="__Roboto_2d2bf0"/>
              </a:rPr>
              <a:t>Urinary tract infections:</a:t>
            </a:r>
            <a:r>
              <a:rPr lang="en-US" b="0" i="0" dirty="0">
                <a:solidFill>
                  <a:srgbClr val="555555"/>
                </a:solidFill>
                <a:effectLst/>
                <a:latin typeface="__Roboto_2d2bf0"/>
              </a:rPr>
              <a:t> </a:t>
            </a:r>
            <a:r>
              <a:rPr lang="en-US" b="0" i="0" dirty="0">
                <a:solidFill>
                  <a:srgbClr val="007BC2"/>
                </a:solidFill>
                <a:effectLst/>
                <a:latin typeface="__Roboto_2d2bf0"/>
                <a:hlinkClick r:id="rId3"/>
              </a:rPr>
              <a:t>UTIs</a:t>
            </a:r>
            <a:r>
              <a:rPr lang="en-US" b="0" i="0" dirty="0">
                <a:solidFill>
                  <a:srgbClr val="555555"/>
                </a:solidFill>
                <a:effectLst/>
                <a:latin typeface="__Roboto_2d2bf0"/>
              </a:rPr>
              <a:t> are more common in uncircumcised males.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solidFill>
                  <a:srgbClr val="555555"/>
                </a:solidFill>
                <a:effectLst/>
                <a:latin typeface="__Roboto_2d2bf0"/>
              </a:rPr>
              <a:t>Sexually transmitted infections:</a:t>
            </a:r>
            <a:r>
              <a:rPr lang="en-US" b="0" i="0" dirty="0">
                <a:solidFill>
                  <a:srgbClr val="555555"/>
                </a:solidFill>
                <a:effectLst/>
                <a:latin typeface="__Roboto_2d2bf0"/>
              </a:rPr>
              <a:t> Men who had circumcision have a lower risk of certain </a:t>
            </a:r>
            <a:r>
              <a:rPr lang="en-US" b="0" i="0" dirty="0">
                <a:solidFill>
                  <a:srgbClr val="007BC2"/>
                </a:solidFill>
                <a:effectLst/>
                <a:latin typeface="__Roboto_2d2bf0"/>
                <a:hlinkClick r:id="rId4"/>
              </a:rPr>
              <a:t>STIs</a:t>
            </a:r>
            <a:r>
              <a:rPr lang="en-US" b="0" i="0" dirty="0">
                <a:solidFill>
                  <a:srgbClr val="555555"/>
                </a:solidFill>
                <a:effectLst/>
                <a:latin typeface="__Roboto_2d2bf0"/>
              </a:rPr>
              <a:t>, including </a:t>
            </a:r>
            <a:r>
              <a:rPr lang="en-US" b="0" i="0" dirty="0">
                <a:solidFill>
                  <a:srgbClr val="007BC2"/>
                </a:solidFill>
                <a:effectLst/>
                <a:latin typeface="__Roboto_2d2bf0"/>
                <a:hlinkClick r:id="rId5"/>
              </a:rPr>
              <a:t>HIV</a:t>
            </a:r>
            <a:r>
              <a:rPr lang="en-US" b="0" i="0" dirty="0">
                <a:solidFill>
                  <a:srgbClr val="555555"/>
                </a:solidFill>
                <a:effectLst/>
                <a:latin typeface="__Roboto_2d2bf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solidFill>
                  <a:srgbClr val="555555"/>
                </a:solidFill>
                <a:effectLst/>
                <a:latin typeface="__Roboto_2d2bf0"/>
              </a:rPr>
              <a:t>Cervical cancer for partners:</a:t>
            </a:r>
            <a:r>
              <a:rPr lang="en-US" b="0" i="0" dirty="0">
                <a:solidFill>
                  <a:srgbClr val="555555"/>
                </a:solidFill>
                <a:effectLst/>
                <a:latin typeface="__Roboto_2d2bf0"/>
              </a:rPr>
              <a:t> Female sex partners of circumcised men are less likely to get </a:t>
            </a:r>
            <a:r>
              <a:rPr lang="en-US" b="0" i="0" dirty="0">
                <a:solidFill>
                  <a:srgbClr val="007BC2"/>
                </a:solidFill>
                <a:effectLst/>
                <a:latin typeface="__Roboto_2d2bf0"/>
                <a:hlinkClick r:id="rId6"/>
              </a:rPr>
              <a:t>cervical cancer</a:t>
            </a:r>
            <a:r>
              <a:rPr lang="en-US" b="0" i="0" dirty="0">
                <a:solidFill>
                  <a:srgbClr val="555555"/>
                </a:solidFill>
                <a:effectLst/>
                <a:latin typeface="__Roboto_2d2bf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solidFill>
                  <a:srgbClr val="555555"/>
                </a:solidFill>
                <a:effectLst/>
                <a:latin typeface="__Roboto_2d2bf0"/>
              </a:rPr>
              <a:t>Penile cancer:</a:t>
            </a:r>
            <a:r>
              <a:rPr lang="en-US" b="0" i="0" dirty="0">
                <a:solidFill>
                  <a:srgbClr val="555555"/>
                </a:solidFill>
                <a:effectLst/>
                <a:latin typeface="__Roboto_2d2bf0"/>
              </a:rPr>
              <a:t> Men who had circumcisions are less likely to get </a:t>
            </a:r>
            <a:r>
              <a:rPr lang="en-US" b="0" i="0" dirty="0">
                <a:solidFill>
                  <a:srgbClr val="007BC2"/>
                </a:solidFill>
                <a:effectLst/>
                <a:latin typeface="__Roboto_2d2bf0"/>
                <a:hlinkClick r:id="rId7"/>
              </a:rPr>
              <a:t>cancer of the penis</a:t>
            </a:r>
            <a:r>
              <a:rPr lang="en-US" b="0" i="0" dirty="0">
                <a:solidFill>
                  <a:srgbClr val="555555"/>
                </a:solidFill>
                <a:effectLst/>
                <a:latin typeface="__Roboto_2d2bf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555555"/>
              </a:solidFill>
              <a:effectLst/>
              <a:latin typeface="__Roboto_2d2bf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555555"/>
              </a:solidFill>
              <a:effectLst/>
              <a:latin typeface="__Roboto_2d2bf0"/>
            </a:endParaRPr>
          </a:p>
          <a:p>
            <a:endParaRPr lang="en-SA" dirty="0"/>
          </a:p>
        </p:txBody>
      </p:sp>
      <p:sp>
        <p:nvSpPr>
          <p:cNvPr id="4" name="Slide Number Placeholder 3"/>
          <p:cNvSpPr>
            <a:spLocks noGrp="1"/>
          </p:cNvSpPr>
          <p:nvPr>
            <p:ph type="sldNum" sz="quarter" idx="5"/>
          </p:nvPr>
        </p:nvSpPr>
        <p:spPr/>
        <p:txBody>
          <a:bodyPr/>
          <a:lstStyle/>
          <a:p>
            <a:fld id="{7F867831-33A3-844B-A1D0-347CDF81A833}" type="slidenum">
              <a:rPr lang="en-SA" smtClean="0"/>
              <a:t>5</a:t>
            </a:fld>
            <a:endParaRPr lang="en-SA"/>
          </a:p>
        </p:txBody>
      </p:sp>
    </p:spTree>
    <p:extLst>
      <p:ext uri="{BB962C8B-B14F-4D97-AF65-F5344CB8AC3E}">
        <p14:creationId xmlns:p14="http://schemas.microsoft.com/office/powerpoint/2010/main" val="6046245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endParaRPr lang="en-SA" b="1" dirty="0"/>
          </a:p>
        </p:txBody>
      </p:sp>
      <p:sp>
        <p:nvSpPr>
          <p:cNvPr id="4" name="Slide Number Placeholder 3"/>
          <p:cNvSpPr>
            <a:spLocks noGrp="1"/>
          </p:cNvSpPr>
          <p:nvPr>
            <p:ph type="sldNum" sz="quarter" idx="5"/>
          </p:nvPr>
        </p:nvSpPr>
        <p:spPr/>
        <p:txBody>
          <a:bodyPr/>
          <a:lstStyle/>
          <a:p>
            <a:fld id="{7F867831-33A3-844B-A1D0-347CDF81A833}" type="slidenum">
              <a:rPr lang="en-SA" smtClean="0"/>
              <a:t>6</a:t>
            </a:fld>
            <a:endParaRPr lang="en-SA"/>
          </a:p>
        </p:txBody>
      </p:sp>
    </p:spTree>
    <p:extLst>
      <p:ext uri="{BB962C8B-B14F-4D97-AF65-F5344CB8AC3E}">
        <p14:creationId xmlns:p14="http://schemas.microsoft.com/office/powerpoint/2010/main" val="1619079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A" dirty="0"/>
              <a:t>Phimosis: tiny foreskin opening lead to regurge, balloning, and balanitis </a:t>
            </a:r>
          </a:p>
        </p:txBody>
      </p:sp>
      <p:sp>
        <p:nvSpPr>
          <p:cNvPr id="4" name="Slide Number Placeholder 3"/>
          <p:cNvSpPr>
            <a:spLocks noGrp="1"/>
          </p:cNvSpPr>
          <p:nvPr>
            <p:ph type="sldNum" sz="quarter" idx="5"/>
          </p:nvPr>
        </p:nvSpPr>
        <p:spPr/>
        <p:txBody>
          <a:bodyPr/>
          <a:lstStyle/>
          <a:p>
            <a:fld id="{7F867831-33A3-844B-A1D0-347CDF81A833}" type="slidenum">
              <a:rPr lang="en-SA" smtClean="0"/>
              <a:t>7</a:t>
            </a:fld>
            <a:endParaRPr lang="en-SA"/>
          </a:p>
        </p:txBody>
      </p:sp>
    </p:spTree>
    <p:extLst>
      <p:ext uri="{BB962C8B-B14F-4D97-AF65-F5344CB8AC3E}">
        <p14:creationId xmlns:p14="http://schemas.microsoft.com/office/powerpoint/2010/main" val="2500841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1F1F1F"/>
                </a:solidFill>
                <a:effectLst/>
                <a:latin typeface="Google Sans"/>
              </a:rPr>
              <a:t>A penis length of less than 0.75 inches for a newborn is considered </a:t>
            </a:r>
            <a:r>
              <a:rPr lang="en-US" b="0" i="0" dirty="0" err="1">
                <a:solidFill>
                  <a:srgbClr val="1F1F1F"/>
                </a:solidFill>
                <a:effectLst/>
                <a:latin typeface="Google Sans"/>
              </a:rPr>
              <a:t>micropenis</a:t>
            </a:r>
            <a:r>
              <a:rPr lang="en-US" b="0" i="0" dirty="0">
                <a:solidFill>
                  <a:srgbClr val="1F1F1F"/>
                </a:solidFill>
                <a:effectLst/>
                <a:latin typeface="Google Sans"/>
              </a:rPr>
              <a:t>. </a:t>
            </a:r>
            <a:endParaRPr lang="en-SA" dirty="0"/>
          </a:p>
        </p:txBody>
      </p:sp>
      <p:sp>
        <p:nvSpPr>
          <p:cNvPr id="4" name="Slide Number Placeholder 3"/>
          <p:cNvSpPr>
            <a:spLocks noGrp="1"/>
          </p:cNvSpPr>
          <p:nvPr>
            <p:ph type="sldNum" sz="quarter" idx="5"/>
          </p:nvPr>
        </p:nvSpPr>
        <p:spPr/>
        <p:txBody>
          <a:bodyPr/>
          <a:lstStyle/>
          <a:p>
            <a:fld id="{7F867831-33A3-844B-A1D0-347CDF81A833}" type="slidenum">
              <a:rPr lang="en-SA" smtClean="0"/>
              <a:t>8</a:t>
            </a:fld>
            <a:endParaRPr lang="en-SA"/>
          </a:p>
        </p:txBody>
      </p:sp>
    </p:spTree>
    <p:extLst>
      <p:ext uri="{BB962C8B-B14F-4D97-AF65-F5344CB8AC3E}">
        <p14:creationId xmlns:p14="http://schemas.microsoft.com/office/powerpoint/2010/main" val="1969018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www.ncbi.nlm.nih.gov</a:t>
            </a:r>
            <a:r>
              <a:rPr lang="en-US" dirty="0"/>
              <a:t>/</a:t>
            </a:r>
            <a:r>
              <a:rPr lang="en-US" dirty="0" err="1"/>
              <a:t>pmc</a:t>
            </a:r>
            <a:r>
              <a:rPr lang="en-US" dirty="0"/>
              <a:t>/articles/PMC2128632/</a:t>
            </a:r>
          </a:p>
          <a:p>
            <a:endParaRPr lang="en-US" dirty="0"/>
          </a:p>
          <a:p>
            <a:r>
              <a:rPr lang="en-US" dirty="0"/>
              <a:t>(</a:t>
            </a:r>
            <a:r>
              <a:rPr lang="en-US" dirty="0" err="1">
                <a:solidFill>
                  <a:srgbClr val="555555"/>
                </a:solidFill>
                <a:latin typeface="__Roboto_2d2bf0"/>
              </a:rPr>
              <a:t>Meatitis</a:t>
            </a:r>
            <a:r>
              <a:rPr lang="en-US" dirty="0">
                <a:solidFill>
                  <a:srgbClr val="555555"/>
                </a:solidFill>
                <a:latin typeface="__Roboto_2d2bf0"/>
              </a:rPr>
              <a:t>: inflamed opening of the penis)</a:t>
            </a:r>
            <a:endParaRPr lang="en-SA" dirty="0"/>
          </a:p>
        </p:txBody>
      </p:sp>
      <p:sp>
        <p:nvSpPr>
          <p:cNvPr id="4" name="Slide Number Placeholder 3"/>
          <p:cNvSpPr>
            <a:spLocks noGrp="1"/>
          </p:cNvSpPr>
          <p:nvPr>
            <p:ph type="sldNum" sz="quarter" idx="5"/>
          </p:nvPr>
        </p:nvSpPr>
        <p:spPr/>
        <p:txBody>
          <a:bodyPr/>
          <a:lstStyle/>
          <a:p>
            <a:fld id="{7F867831-33A3-844B-A1D0-347CDF81A833}" type="slidenum">
              <a:rPr lang="en-SA" smtClean="0"/>
              <a:t>11</a:t>
            </a:fld>
            <a:endParaRPr lang="en-SA"/>
          </a:p>
        </p:txBody>
      </p:sp>
    </p:spTree>
    <p:extLst>
      <p:ext uri="{BB962C8B-B14F-4D97-AF65-F5344CB8AC3E}">
        <p14:creationId xmlns:p14="http://schemas.microsoft.com/office/powerpoint/2010/main" val="3212617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t>
            </a:r>
            <a:r>
              <a:rPr lang="en-SA" dirty="0"/>
              <a:t>urgical complications </a:t>
            </a:r>
          </a:p>
        </p:txBody>
      </p:sp>
      <p:sp>
        <p:nvSpPr>
          <p:cNvPr id="4" name="Slide Number Placeholder 3"/>
          <p:cNvSpPr>
            <a:spLocks noGrp="1"/>
          </p:cNvSpPr>
          <p:nvPr>
            <p:ph type="sldNum" sz="quarter" idx="5"/>
          </p:nvPr>
        </p:nvSpPr>
        <p:spPr/>
        <p:txBody>
          <a:bodyPr/>
          <a:lstStyle/>
          <a:p>
            <a:fld id="{7F867831-33A3-844B-A1D0-347CDF81A833}" type="slidenum">
              <a:rPr lang="en-SA" smtClean="0"/>
              <a:t>12</a:t>
            </a:fld>
            <a:endParaRPr lang="en-SA"/>
          </a:p>
        </p:txBody>
      </p:sp>
    </p:spTree>
    <p:extLst>
      <p:ext uri="{BB962C8B-B14F-4D97-AF65-F5344CB8AC3E}">
        <p14:creationId xmlns:p14="http://schemas.microsoft.com/office/powerpoint/2010/main" val="2417474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A1826-1B3E-4E2E-8D6C-93BCEAA3D6C6}"/>
              </a:ext>
            </a:extLst>
          </p:cNvPr>
          <p:cNvSpPr>
            <a:spLocks noGrp="1"/>
          </p:cNvSpPr>
          <p:nvPr>
            <p:ph type="ctrTitle"/>
          </p:nvPr>
        </p:nvSpPr>
        <p:spPr>
          <a:xfrm>
            <a:off x="2107200" y="1096965"/>
            <a:ext cx="7977600" cy="2085696"/>
          </a:xfrm>
        </p:spPr>
        <p:txBody>
          <a:bodyPr anchor="b">
            <a:norm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AB5F0CE-1714-4650-9690-5676C06349A0}"/>
              </a:ext>
            </a:extLst>
          </p:cNvPr>
          <p:cNvSpPr>
            <a:spLocks noGrp="1"/>
          </p:cNvSpPr>
          <p:nvPr>
            <p:ph type="subTitle" idx="1"/>
          </p:nvPr>
        </p:nvSpPr>
        <p:spPr>
          <a:xfrm>
            <a:off x="3216000" y="3945771"/>
            <a:ext cx="5760000" cy="1832730"/>
          </a:xfrm>
        </p:spPr>
        <p:txBody>
          <a:bodyPr>
            <a:normAutofit/>
          </a:bodyPr>
          <a:lstStyle>
            <a:lvl1pPr marL="0" indent="0" algn="ctr">
              <a:lnSpc>
                <a:spcPct val="125000"/>
              </a:lnSpc>
              <a:buNone/>
              <a:defRPr sz="2400" i="0" spc="5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FD0CA85-BF38-4762-934C-D00F2047C2D1}"/>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5" name="Footer Placeholder 4">
            <a:extLst>
              <a:ext uri="{FF2B5EF4-FFF2-40B4-BE49-F238E27FC236}">
                <a16:creationId xmlns:a16="http://schemas.microsoft.com/office/drawing/2014/main" id="{649CA3C9-6579-49D9-A5FD-20231FB4B3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9B94FE-6287-4D49-B0E5-FE9A9BA75A0C}"/>
              </a:ext>
            </a:extLst>
          </p:cNvPr>
          <p:cNvSpPr>
            <a:spLocks noGrp="1"/>
          </p:cNvSpPr>
          <p:nvPr>
            <p:ph type="sldNum" sz="quarter" idx="12"/>
          </p:nvPr>
        </p:nvSpPr>
        <p:spPr/>
        <p:txBody>
          <a:bodyPr/>
          <a:lstStyle/>
          <a:p>
            <a:fld id="{FF2BD96E-3838-45D2-9031-D3AF67C920A5}" type="slidenum">
              <a:rPr lang="en-US" smtClean="0"/>
              <a:t>‹#›</a:t>
            </a:fld>
            <a:endParaRPr lang="en-US"/>
          </a:p>
        </p:txBody>
      </p:sp>
      <p:cxnSp>
        <p:nvCxnSpPr>
          <p:cNvPr id="7" name="Straight Connector 6">
            <a:extLst>
              <a:ext uri="{FF2B5EF4-FFF2-40B4-BE49-F238E27FC236}">
                <a16:creationId xmlns:a16="http://schemas.microsoft.com/office/drawing/2014/main" id="{AE0C0B2A-3FD1-4235-A16E-0ED1E028A93E}"/>
              </a:ext>
            </a:extLst>
          </p:cNvPr>
          <p:cNvCxnSpPr>
            <a:cxnSpLocks/>
          </p:cNvCxnSpPr>
          <p:nvPr/>
        </p:nvCxnSpPr>
        <p:spPr>
          <a:xfrm>
            <a:off x="5826000" y="3525773"/>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494E066-0146-46E9-BAF1-C33240ABA294}"/>
              </a:ext>
            </a:extLst>
          </p:cNvPr>
          <p:cNvGrpSpPr/>
          <p:nvPr/>
        </p:nvGrpSpPr>
        <p:grpSpPr>
          <a:xfrm rot="2700000">
            <a:off x="10127693" y="4178240"/>
            <a:ext cx="633413" cy="1862138"/>
            <a:chOff x="5959192" y="333389"/>
            <a:chExt cx="633413" cy="1862138"/>
          </a:xfrm>
        </p:grpSpPr>
        <p:grpSp>
          <p:nvGrpSpPr>
            <p:cNvPr id="9" name="Group 8">
              <a:extLst>
                <a:ext uri="{FF2B5EF4-FFF2-40B4-BE49-F238E27FC236}">
                  <a16:creationId xmlns:a16="http://schemas.microsoft.com/office/drawing/2014/main" id="{B02BD80B-C499-4DAC-9580-575B04F8658F}"/>
                </a:ext>
              </a:extLst>
            </p:cNvPr>
            <p:cNvGrpSpPr/>
            <p:nvPr/>
          </p:nvGrpSpPr>
          <p:grpSpPr>
            <a:xfrm>
              <a:off x="5959192" y="333389"/>
              <a:ext cx="633413" cy="1419225"/>
              <a:chOff x="5959192" y="333389"/>
              <a:chExt cx="633413" cy="1419225"/>
            </a:xfrm>
          </p:grpSpPr>
          <p:sp>
            <p:nvSpPr>
              <p:cNvPr id="11" name="Freeform 68">
                <a:extLst>
                  <a:ext uri="{FF2B5EF4-FFF2-40B4-BE49-F238E27FC236}">
                    <a16:creationId xmlns:a16="http://schemas.microsoft.com/office/drawing/2014/main" id="{CCF069F3-858C-4C67-90C2-46017C3D4CEB}"/>
                  </a:ext>
                </a:extLst>
              </p:cNvPr>
              <p:cNvSpPr>
                <a:spLocks/>
              </p:cNvSpPr>
              <p:nvPr/>
            </p:nvSpPr>
            <p:spPr bwMode="auto">
              <a:xfrm>
                <a:off x="5959192" y="333389"/>
                <a:ext cx="319088" cy="1419225"/>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9">
                <a:extLst>
                  <a:ext uri="{FF2B5EF4-FFF2-40B4-BE49-F238E27FC236}">
                    <a16:creationId xmlns:a16="http://schemas.microsoft.com/office/drawing/2014/main" id="{8A1FFA52-DFA8-4A81-8A85-50BE13257F51}"/>
                  </a:ext>
                </a:extLst>
              </p:cNvPr>
              <p:cNvSpPr>
                <a:spLocks/>
              </p:cNvSpPr>
              <p:nvPr/>
            </p:nvSpPr>
            <p:spPr bwMode="auto">
              <a:xfrm>
                <a:off x="6278280" y="333389"/>
                <a:ext cx="314325" cy="1419225"/>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grpSp>
        <p:sp>
          <p:nvSpPr>
            <p:cNvPr id="10" name="Line 70">
              <a:extLst>
                <a:ext uri="{FF2B5EF4-FFF2-40B4-BE49-F238E27FC236}">
                  <a16:creationId xmlns:a16="http://schemas.microsoft.com/office/drawing/2014/main" id="{BAEDA471-60CB-4A0C-B9AD-B2B3C51EA2FD}"/>
                </a:ext>
              </a:extLst>
            </p:cNvPr>
            <p:cNvSpPr>
              <a:spLocks noChangeShapeType="1"/>
            </p:cNvSpPr>
            <p:nvPr/>
          </p:nvSpPr>
          <p:spPr bwMode="auto">
            <a:xfrm flipV="1">
              <a:off x="6278280" y="333389"/>
              <a:ext cx="0" cy="1862138"/>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444109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FB6D0-92CA-4910-AE77-E238F4C89D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913172-A138-4DD4-A5B1-58BA625078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3897B9-E4AD-469B-A60D-9A1A4BD1980A}"/>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5" name="Footer Placeholder 4">
            <a:extLst>
              <a:ext uri="{FF2B5EF4-FFF2-40B4-BE49-F238E27FC236}">
                <a16:creationId xmlns:a16="http://schemas.microsoft.com/office/drawing/2014/main" id="{31C5E1B0-48D6-4F99-9955-39958BA969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9F49DA-55D4-4E36-AEB9-A0E99E31A87E}"/>
              </a:ext>
            </a:extLst>
          </p:cNvPr>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758044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FEBC7C-C5C1-4A79-A195-B35701C289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D34A74-3328-469B-ABCA-96F2FE3687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E19AB-5637-455E-89C3-B41702C202D4}"/>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5" name="Footer Placeholder 4">
            <a:extLst>
              <a:ext uri="{FF2B5EF4-FFF2-40B4-BE49-F238E27FC236}">
                <a16:creationId xmlns:a16="http://schemas.microsoft.com/office/drawing/2014/main" id="{A364F2A3-EBEE-4F42-BAC2-A482F00E6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FE1C27-1A43-4B0B-88D0-0C5FE1DBE161}"/>
              </a:ext>
            </a:extLst>
          </p:cNvPr>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319331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32E59-6597-437B-B2F8-E2DD1F86A8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E3BC1D-912E-4012-84AC-A509C9EF4F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977110C-4AA3-4101-B3BD-140B90AF99C9}"/>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5" name="Footer Placeholder 4">
            <a:extLst>
              <a:ext uri="{FF2B5EF4-FFF2-40B4-BE49-F238E27FC236}">
                <a16:creationId xmlns:a16="http://schemas.microsoft.com/office/drawing/2014/main" id="{4C50F189-4D8E-4DE6-8295-CF92FA8BFD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F33EC-1ACF-4D46-AEA5-A20802210B75}"/>
              </a:ext>
            </a:extLst>
          </p:cNvPr>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813848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45267-19A7-4A3D-9658-AD3F78DD35CB}"/>
              </a:ext>
            </a:extLst>
          </p:cNvPr>
          <p:cNvSpPr>
            <a:spLocks noGrp="1"/>
          </p:cNvSpPr>
          <p:nvPr>
            <p:ph type="title"/>
          </p:nvPr>
        </p:nvSpPr>
        <p:spPr>
          <a:xfrm>
            <a:off x="990000" y="2305800"/>
            <a:ext cx="4636800" cy="2246400"/>
          </a:xfrm>
        </p:spPr>
        <p:txBody>
          <a:bodyPr anchor="ctr">
            <a:normAutofit/>
          </a:bodyPr>
          <a:lstStyle>
            <a:lvl1pPr algn="ct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5F17554-5672-499F-BEB9-AB069E6D15F2}"/>
              </a:ext>
            </a:extLst>
          </p:cNvPr>
          <p:cNvSpPr>
            <a:spLocks noGrp="1"/>
          </p:cNvSpPr>
          <p:nvPr>
            <p:ph type="body" idx="1"/>
          </p:nvPr>
        </p:nvSpPr>
        <p:spPr>
          <a:xfrm>
            <a:off x="6565250" y="2305800"/>
            <a:ext cx="4636800" cy="2246400"/>
          </a:xfrm>
        </p:spPr>
        <p:txBody>
          <a:bodyPr anchor="ctr">
            <a:normAutofit/>
          </a:bodyPr>
          <a:lstStyle>
            <a:lvl1pPr marL="0" indent="0" algn="ctr">
              <a:lnSpc>
                <a:spcPct val="125000"/>
              </a:lnSpc>
              <a:buNone/>
              <a:defRPr sz="2400" i="1">
                <a:solidFill>
                  <a:schemeClr val="tx1">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CBA3C6-C279-46AA-B4EE-5F861D83D2AC}"/>
              </a:ext>
            </a:extLst>
          </p:cNvPr>
          <p:cNvSpPr>
            <a:spLocks noGrp="1"/>
          </p:cNvSpPr>
          <p:nvPr>
            <p:ph type="dt" sz="half" idx="10"/>
          </p:nvPr>
        </p:nvSpPr>
        <p:spPr/>
        <p:txBody>
          <a:bodyPr/>
          <a:lstStyle/>
          <a:p>
            <a:fld id="{4EC743F4-8769-40B4-85DF-6CB8DE9F66AA}" type="datetimeFigureOut">
              <a:rPr lang="en-US" smtClean="0"/>
              <a:t>10/29/23</a:t>
            </a:fld>
            <a:endParaRPr lang="en-US" dirty="0"/>
          </a:p>
        </p:txBody>
      </p:sp>
      <p:sp>
        <p:nvSpPr>
          <p:cNvPr id="5" name="Footer Placeholder 4">
            <a:extLst>
              <a:ext uri="{FF2B5EF4-FFF2-40B4-BE49-F238E27FC236}">
                <a16:creationId xmlns:a16="http://schemas.microsoft.com/office/drawing/2014/main" id="{F04C125B-DDB9-4F4E-B9E9-A747E648FC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3D465E-E86B-42A8-B18A-9046E40D63D6}"/>
              </a:ext>
            </a:extLst>
          </p:cNvPr>
          <p:cNvSpPr>
            <a:spLocks noGrp="1"/>
          </p:cNvSpPr>
          <p:nvPr>
            <p:ph type="sldNum" sz="quarter" idx="12"/>
          </p:nvPr>
        </p:nvSpPr>
        <p:spPr/>
        <p:txBody>
          <a:bodyPr/>
          <a:lstStyle/>
          <a:p>
            <a:fld id="{FF2BD96E-3838-45D2-9031-D3AF67C920A5}" type="slidenum">
              <a:rPr lang="en-US" smtClean="0"/>
              <a:t>‹#›</a:t>
            </a:fld>
            <a:endParaRPr lang="en-US"/>
          </a:p>
        </p:txBody>
      </p:sp>
      <p:sp>
        <p:nvSpPr>
          <p:cNvPr id="7" name="Oval 6">
            <a:extLst>
              <a:ext uri="{FF2B5EF4-FFF2-40B4-BE49-F238E27FC236}">
                <a16:creationId xmlns:a16="http://schemas.microsoft.com/office/drawing/2014/main" id="{6681007E-0E57-40DB-9A98-D04E0A05937B}"/>
              </a:ext>
            </a:extLst>
          </p:cNvPr>
          <p:cNvSpPr/>
          <p:nvPr/>
        </p:nvSpPr>
        <p:spPr>
          <a:xfrm>
            <a:off x="1437136" y="649304"/>
            <a:ext cx="340415" cy="340415"/>
          </a:xfrm>
          <a:prstGeom prst="ellipse">
            <a:avLst/>
          </a:pr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grpSp>
        <p:nvGrpSpPr>
          <p:cNvPr id="8" name="Group 7">
            <a:extLst>
              <a:ext uri="{FF2B5EF4-FFF2-40B4-BE49-F238E27FC236}">
                <a16:creationId xmlns:a16="http://schemas.microsoft.com/office/drawing/2014/main" id="{4C2D7ED2-BAE3-470E-9EFF-F2A49EDD9767}"/>
              </a:ext>
            </a:extLst>
          </p:cNvPr>
          <p:cNvGrpSpPr/>
          <p:nvPr/>
        </p:nvGrpSpPr>
        <p:grpSpPr>
          <a:xfrm rot="10800000">
            <a:off x="1079500" y="952167"/>
            <a:ext cx="641184" cy="1069728"/>
            <a:chOff x="6484111" y="2967038"/>
            <a:chExt cx="641184" cy="1069728"/>
          </a:xfrm>
        </p:grpSpPr>
        <p:grpSp>
          <p:nvGrpSpPr>
            <p:cNvPr id="9" name="Group 8">
              <a:extLst>
                <a:ext uri="{FF2B5EF4-FFF2-40B4-BE49-F238E27FC236}">
                  <a16:creationId xmlns:a16="http://schemas.microsoft.com/office/drawing/2014/main" id="{15B14D1A-9E1B-41C3-96AA-A5C40C4F9B3A}"/>
                </a:ext>
              </a:extLst>
            </p:cNvPr>
            <p:cNvGrpSpPr/>
            <p:nvPr/>
          </p:nvGrpSpPr>
          <p:grpSpPr>
            <a:xfrm>
              <a:off x="6808136" y="2967038"/>
              <a:ext cx="317159" cy="932400"/>
              <a:chOff x="6808136" y="2967038"/>
              <a:chExt cx="317159" cy="932400"/>
            </a:xfrm>
          </p:grpSpPr>
          <p:sp>
            <p:nvSpPr>
              <p:cNvPr id="14" name="Freeform 68">
                <a:extLst>
                  <a:ext uri="{FF2B5EF4-FFF2-40B4-BE49-F238E27FC236}">
                    <a16:creationId xmlns:a16="http://schemas.microsoft.com/office/drawing/2014/main" id="{00EC83EC-04A6-4533-80A5-B1817F1FB35E}"/>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5" name="Freeform 69">
                <a:extLst>
                  <a:ext uri="{FF2B5EF4-FFF2-40B4-BE49-F238E27FC236}">
                    <a16:creationId xmlns:a16="http://schemas.microsoft.com/office/drawing/2014/main" id="{BF61FF24-9074-4265-ACF4-1AEC3621B766}"/>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6" name="Line 70">
                <a:extLst>
                  <a:ext uri="{FF2B5EF4-FFF2-40B4-BE49-F238E27FC236}">
                    <a16:creationId xmlns:a16="http://schemas.microsoft.com/office/drawing/2014/main" id="{8D31D9FF-672B-4C5E-B4B2-DD86A124413F}"/>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 name="Group 9">
              <a:extLst>
                <a:ext uri="{FF2B5EF4-FFF2-40B4-BE49-F238E27FC236}">
                  <a16:creationId xmlns:a16="http://schemas.microsoft.com/office/drawing/2014/main" id="{8991EBFD-EBD5-48CE-9178-AF5B6F50D416}"/>
                </a:ext>
              </a:extLst>
            </p:cNvPr>
            <p:cNvGrpSpPr/>
            <p:nvPr/>
          </p:nvGrpSpPr>
          <p:grpSpPr>
            <a:xfrm rot="18900000" flipH="1">
              <a:off x="6484111" y="3104366"/>
              <a:ext cx="317159" cy="932400"/>
              <a:chOff x="6808136" y="2967038"/>
              <a:chExt cx="317159" cy="932400"/>
            </a:xfrm>
          </p:grpSpPr>
          <p:sp>
            <p:nvSpPr>
              <p:cNvPr id="11" name="Freeform 68">
                <a:extLst>
                  <a:ext uri="{FF2B5EF4-FFF2-40B4-BE49-F238E27FC236}">
                    <a16:creationId xmlns:a16="http://schemas.microsoft.com/office/drawing/2014/main" id="{1B45F046-3129-4A30-9402-44BA590CD1B6}"/>
                  </a:ext>
                </a:extLst>
              </p:cNvPr>
              <p:cNvSpPr>
                <a:spLocks/>
              </p:cNvSpPr>
              <p:nvPr/>
            </p:nvSpPr>
            <p:spPr bwMode="auto">
              <a:xfrm>
                <a:off x="6808136" y="2967038"/>
                <a:ext cx="159772" cy="710627"/>
              </a:xfrm>
              <a:custGeom>
                <a:avLst/>
                <a:gdLst>
                  <a:gd name="T0" fmla="*/ 0 w 67"/>
                  <a:gd name="T1" fmla="*/ 149 h 298"/>
                  <a:gd name="T2" fmla="*/ 67 w 67"/>
                  <a:gd name="T3" fmla="*/ 298 h 298"/>
                  <a:gd name="T4" fmla="*/ 67 w 67"/>
                  <a:gd name="T5" fmla="*/ 0 h 298"/>
                  <a:gd name="T6" fmla="*/ 0 w 67"/>
                  <a:gd name="T7" fmla="*/ 149 h 298"/>
                </a:gdLst>
                <a:ahLst/>
                <a:cxnLst>
                  <a:cxn ang="0">
                    <a:pos x="T0" y="T1"/>
                  </a:cxn>
                  <a:cxn ang="0">
                    <a:pos x="T2" y="T3"/>
                  </a:cxn>
                  <a:cxn ang="0">
                    <a:pos x="T4" y="T5"/>
                  </a:cxn>
                  <a:cxn ang="0">
                    <a:pos x="T6" y="T7"/>
                  </a:cxn>
                </a:cxnLst>
                <a:rect l="0" t="0" r="r" b="b"/>
                <a:pathLst>
                  <a:path w="67" h="298">
                    <a:moveTo>
                      <a:pt x="0" y="149"/>
                    </a:moveTo>
                    <a:cubicBezTo>
                      <a:pt x="0" y="208"/>
                      <a:pt x="26" y="261"/>
                      <a:pt x="67" y="298"/>
                    </a:cubicBezTo>
                    <a:cubicBezTo>
                      <a:pt x="67" y="0"/>
                      <a:pt x="67" y="0"/>
                      <a:pt x="67" y="0"/>
                    </a:cubicBezTo>
                    <a:cubicBezTo>
                      <a:pt x="26" y="36"/>
                      <a:pt x="0" y="89"/>
                      <a:pt x="0" y="149"/>
                    </a:cubicBezTo>
                    <a:close/>
                  </a:path>
                </a:pathLst>
              </a:custGeom>
              <a:gradFill flip="none" rotWithShape="1">
                <a:gsLst>
                  <a:gs pos="0">
                    <a:srgbClr val="FFFFFF">
                      <a:alpha val="80000"/>
                    </a:srgbClr>
                  </a:gs>
                  <a:gs pos="100000">
                    <a:srgbClr val="FFFFFF">
                      <a:alpha val="20000"/>
                    </a:srgbClr>
                  </a:gs>
                </a:gsLst>
                <a:lin ang="189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69">
                <a:extLst>
                  <a:ext uri="{FF2B5EF4-FFF2-40B4-BE49-F238E27FC236}">
                    <a16:creationId xmlns:a16="http://schemas.microsoft.com/office/drawing/2014/main" id="{24589F32-BB2E-46B1-BAB5-75EA779C7A25}"/>
                  </a:ext>
                </a:extLst>
              </p:cNvPr>
              <p:cNvSpPr>
                <a:spLocks/>
              </p:cNvSpPr>
              <p:nvPr/>
            </p:nvSpPr>
            <p:spPr bwMode="auto">
              <a:xfrm>
                <a:off x="6967908" y="2967038"/>
                <a:ext cx="157387" cy="710627"/>
              </a:xfrm>
              <a:custGeom>
                <a:avLst/>
                <a:gdLst>
                  <a:gd name="T0" fmla="*/ 0 w 66"/>
                  <a:gd name="T1" fmla="*/ 0 h 298"/>
                  <a:gd name="T2" fmla="*/ 0 w 66"/>
                  <a:gd name="T3" fmla="*/ 298 h 298"/>
                  <a:gd name="T4" fmla="*/ 66 w 66"/>
                  <a:gd name="T5" fmla="*/ 149 h 298"/>
                  <a:gd name="T6" fmla="*/ 0 w 66"/>
                  <a:gd name="T7" fmla="*/ 0 h 298"/>
                </a:gdLst>
                <a:ahLst/>
                <a:cxnLst>
                  <a:cxn ang="0">
                    <a:pos x="T0" y="T1"/>
                  </a:cxn>
                  <a:cxn ang="0">
                    <a:pos x="T2" y="T3"/>
                  </a:cxn>
                  <a:cxn ang="0">
                    <a:pos x="T4" y="T5"/>
                  </a:cxn>
                  <a:cxn ang="0">
                    <a:pos x="T6" y="T7"/>
                  </a:cxn>
                </a:cxnLst>
                <a:rect l="0" t="0" r="r" b="b"/>
                <a:pathLst>
                  <a:path w="66" h="298">
                    <a:moveTo>
                      <a:pt x="0" y="0"/>
                    </a:moveTo>
                    <a:cubicBezTo>
                      <a:pt x="0" y="298"/>
                      <a:pt x="0" y="298"/>
                      <a:pt x="0" y="298"/>
                    </a:cubicBezTo>
                    <a:cubicBezTo>
                      <a:pt x="41" y="261"/>
                      <a:pt x="66" y="208"/>
                      <a:pt x="66" y="149"/>
                    </a:cubicBezTo>
                    <a:cubicBezTo>
                      <a:pt x="66" y="89"/>
                      <a:pt x="41" y="36"/>
                      <a:pt x="0" y="0"/>
                    </a:cubicBezTo>
                    <a:close/>
                  </a:path>
                </a:pathLst>
              </a:custGeom>
              <a:gradFill flip="none" rotWithShape="1">
                <a:gsLst>
                  <a:gs pos="0">
                    <a:srgbClr val="FFFFFF">
                      <a:alpha val="80000"/>
                    </a:srgbClr>
                  </a:gs>
                  <a:gs pos="100000">
                    <a:srgbClr val="FFFFFF">
                      <a:alpha val="10000"/>
                    </a:srgbClr>
                  </a:gs>
                </a:gsLst>
                <a:lin ang="2700000" scaled="0"/>
                <a:tileRect/>
              </a:gradFill>
              <a:ln>
                <a:noFill/>
              </a:ln>
            </p:spPr>
            <p:txBody>
              <a:bodyPr vert="horz" wrap="square" lIns="91440" tIns="45720" rIns="91440" bIns="45720" numCol="1" anchor="t" anchorCtr="0" compatLnSpc="1">
                <a:prstTxWarp prst="textNoShape">
                  <a:avLst/>
                </a:prstTxWarp>
              </a:bodyPr>
              <a:lstStyle/>
              <a:p>
                <a:endParaRPr lang="en-US"/>
              </a:p>
            </p:txBody>
          </p:sp>
          <p:sp>
            <p:nvSpPr>
              <p:cNvPr id="13" name="Line 70">
                <a:extLst>
                  <a:ext uri="{FF2B5EF4-FFF2-40B4-BE49-F238E27FC236}">
                    <a16:creationId xmlns:a16="http://schemas.microsoft.com/office/drawing/2014/main" id="{0BD46CA5-AE89-4413-AB8D-347179D88133}"/>
                  </a:ext>
                </a:extLst>
              </p:cNvPr>
              <p:cNvSpPr>
                <a:spLocks noChangeShapeType="1"/>
              </p:cNvSpPr>
              <p:nvPr/>
            </p:nvSpPr>
            <p:spPr bwMode="auto">
              <a:xfrm flipV="1">
                <a:off x="6967908" y="2967038"/>
                <a:ext cx="0" cy="932400"/>
              </a:xfrm>
              <a:prstGeom prst="line">
                <a:avLst/>
              </a:prstGeom>
              <a:noFill/>
              <a:ln w="12700" cap="flat">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cxnSp>
        <p:nvCxnSpPr>
          <p:cNvPr id="17" name="Straight Connector 16">
            <a:extLst>
              <a:ext uri="{FF2B5EF4-FFF2-40B4-BE49-F238E27FC236}">
                <a16:creationId xmlns:a16="http://schemas.microsoft.com/office/drawing/2014/main" id="{4043A360-3214-4DB8-BD85-C6AE48D02D3A}"/>
              </a:ext>
            </a:extLst>
          </p:cNvPr>
          <p:cNvCxnSpPr>
            <a:cxnSpLocks/>
          </p:cNvCxnSpPr>
          <p:nvPr/>
        </p:nvCxnSpPr>
        <p:spPr>
          <a:xfrm rot="16200000" flipH="1">
            <a:off x="5826000" y="3429001"/>
            <a:ext cx="540000" cy="0"/>
          </a:xfrm>
          <a:prstGeom prst="line">
            <a:avLst/>
          </a:prstGeom>
          <a:ln w="1270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738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4AEE3-6C7B-402E-B26D-1D079D78D307}"/>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1101641-6BDA-433D-9393-1DDACE06701C}"/>
              </a:ext>
            </a:extLst>
          </p:cNvPr>
          <p:cNvSpPr>
            <a:spLocks noGrp="1"/>
          </p:cNvSpPr>
          <p:nvPr>
            <p:ph sz="half" idx="1"/>
          </p:nvPr>
        </p:nvSpPr>
        <p:spPr>
          <a:xfrm>
            <a:off x="989400" y="1685925"/>
            <a:ext cx="49284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B8F8D2A-A489-488D-B1E1-23F36D3E95C7}"/>
              </a:ext>
            </a:extLst>
          </p:cNvPr>
          <p:cNvSpPr>
            <a:spLocks noGrp="1"/>
          </p:cNvSpPr>
          <p:nvPr>
            <p:ph sz="half" idx="2"/>
          </p:nvPr>
        </p:nvSpPr>
        <p:spPr>
          <a:xfrm>
            <a:off x="6274202" y="1685925"/>
            <a:ext cx="4928400" cy="4092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1CA242E8-AEEF-4BBD-94E9-86F89D69522C}"/>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6" name="Footer Placeholder 5">
            <a:extLst>
              <a:ext uri="{FF2B5EF4-FFF2-40B4-BE49-F238E27FC236}">
                <a16:creationId xmlns:a16="http://schemas.microsoft.com/office/drawing/2014/main" id="{BD58D2CA-06C9-412D-A5D6-F97DDBBB03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1A80D9-E04B-47BF-80DA-01E68346A51C}"/>
              </a:ext>
            </a:extLst>
          </p:cNvPr>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1863146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42251-8A4B-463E-982B-C657C3810F36}"/>
              </a:ext>
            </a:extLst>
          </p:cNvPr>
          <p:cNvSpPr>
            <a:spLocks noGrp="1"/>
          </p:cNvSpPr>
          <p:nvPr>
            <p:ph type="title"/>
          </p:nvPr>
        </p:nvSpPr>
        <p:spPr>
          <a:xfrm>
            <a:off x="989400" y="395289"/>
            <a:ext cx="10213200" cy="111283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74D5E-AC0B-46BF-8840-61CC89C3B6BE}"/>
              </a:ext>
            </a:extLst>
          </p:cNvPr>
          <p:cNvSpPr>
            <a:spLocks noGrp="1"/>
          </p:cNvSpPr>
          <p:nvPr>
            <p:ph type="body" idx="1"/>
          </p:nvPr>
        </p:nvSpPr>
        <p:spPr>
          <a:xfrm>
            <a:off x="989399" y="1736732"/>
            <a:ext cx="4928400" cy="661912"/>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1A0738-7A90-4A35-AB98-9656D6187286}"/>
              </a:ext>
            </a:extLst>
          </p:cNvPr>
          <p:cNvSpPr>
            <a:spLocks noGrp="1"/>
          </p:cNvSpPr>
          <p:nvPr>
            <p:ph sz="half" idx="2"/>
          </p:nvPr>
        </p:nvSpPr>
        <p:spPr>
          <a:xfrm>
            <a:off x="989400" y="2431256"/>
            <a:ext cx="4928400" cy="3347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DADFE01-1BA7-4288-9355-8B2B508BE582}"/>
              </a:ext>
            </a:extLst>
          </p:cNvPr>
          <p:cNvSpPr>
            <a:spLocks noGrp="1"/>
          </p:cNvSpPr>
          <p:nvPr>
            <p:ph type="body" sz="quarter" idx="3"/>
          </p:nvPr>
        </p:nvSpPr>
        <p:spPr>
          <a:xfrm>
            <a:off x="6274200" y="1736732"/>
            <a:ext cx="4928400" cy="662400"/>
          </a:xfrm>
        </p:spPr>
        <p:txBody>
          <a:bodyPr anchor="b">
            <a:normAutofit/>
          </a:bodyPr>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D49F77-6C55-47AC-B1AE-5D9906DBD7F6}"/>
              </a:ext>
            </a:extLst>
          </p:cNvPr>
          <p:cNvSpPr>
            <a:spLocks noGrp="1"/>
          </p:cNvSpPr>
          <p:nvPr>
            <p:ph sz="quarter" idx="4"/>
          </p:nvPr>
        </p:nvSpPr>
        <p:spPr>
          <a:xfrm>
            <a:off x="6274200" y="2431257"/>
            <a:ext cx="4928400" cy="3347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D8EF53-AF86-47E8-83DC-8C419847A639}"/>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8" name="Footer Placeholder 7">
            <a:extLst>
              <a:ext uri="{FF2B5EF4-FFF2-40B4-BE49-F238E27FC236}">
                <a16:creationId xmlns:a16="http://schemas.microsoft.com/office/drawing/2014/main" id="{5C01D653-ED9A-46D3-A97F-B5FA1DAE6C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5B9B66-64EA-4022-BD96-ECF2A80CE2F0}"/>
              </a:ext>
            </a:extLst>
          </p:cNvPr>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569052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3B6B0-54DE-4F2D-84DD-D06CD3B117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FFE053-BB16-4940-B248-2D496BB29975}"/>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4" name="Footer Placeholder 3">
            <a:extLst>
              <a:ext uri="{FF2B5EF4-FFF2-40B4-BE49-F238E27FC236}">
                <a16:creationId xmlns:a16="http://schemas.microsoft.com/office/drawing/2014/main" id="{31FBD80C-6CA1-42DB-B732-4807A27DA8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A9DA86-C177-42C6-90F8-37C6844A2AA8}"/>
              </a:ext>
            </a:extLst>
          </p:cNvPr>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3798161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46A27C-9BDA-43B3-96EA-C145EA7F04DE}"/>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3" name="Footer Placeholder 2">
            <a:extLst>
              <a:ext uri="{FF2B5EF4-FFF2-40B4-BE49-F238E27FC236}">
                <a16:creationId xmlns:a16="http://schemas.microsoft.com/office/drawing/2014/main" id="{791FBD5E-AA17-42F1-8615-49F2664DD4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E57A2D5-EBE5-43DD-8CF2-8B90801A0DF5}"/>
              </a:ext>
            </a:extLst>
          </p:cNvPr>
          <p:cNvSpPr>
            <a:spLocks noGrp="1"/>
          </p:cNvSpPr>
          <p:nvPr>
            <p:ph type="sldNum" sz="quarter" idx="12"/>
          </p:nvPr>
        </p:nvSpPr>
        <p:spPr/>
        <p:txBody>
          <a:bodyPr/>
          <a:lstStyle/>
          <a:p>
            <a:fld id="{FF2BD96E-3838-45D2-9031-D3AF67C920A5}" type="slidenum">
              <a:rPr lang="en-US" smtClean="0"/>
              <a:t>‹#›</a:t>
            </a:fld>
            <a:endParaRPr lang="en-US"/>
          </a:p>
        </p:txBody>
      </p:sp>
    </p:spTree>
    <p:extLst>
      <p:ext uri="{BB962C8B-B14F-4D97-AF65-F5344CB8AC3E}">
        <p14:creationId xmlns:p14="http://schemas.microsoft.com/office/powerpoint/2010/main" val="2138426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451E1-40E1-4ED2-A9E3-6376E774AD27}"/>
              </a:ext>
            </a:extLst>
          </p:cNvPr>
          <p:cNvSpPr>
            <a:spLocks noGrp="1"/>
          </p:cNvSpPr>
          <p:nvPr>
            <p:ph type="title"/>
          </p:nvPr>
        </p:nvSpPr>
        <p:spPr>
          <a:xfrm>
            <a:off x="990001" y="955674"/>
            <a:ext cx="3531600" cy="1384995"/>
          </a:xfrm>
        </p:spPr>
        <p:txBody>
          <a:bodyPr anchor="b">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BAAE5E-AD83-40D4-8BDB-6B25250247AA}"/>
              </a:ext>
            </a:extLst>
          </p:cNvPr>
          <p:cNvSpPr>
            <a:spLocks noGrp="1"/>
          </p:cNvSpPr>
          <p:nvPr>
            <p:ph idx="1"/>
          </p:nvPr>
        </p:nvSpPr>
        <p:spPr>
          <a:xfrm>
            <a:off x="5444850" y="882651"/>
            <a:ext cx="5760000" cy="48958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4D4DF8E2-A28B-4889-AD9E-1D733FEA2E0C}"/>
              </a:ext>
            </a:extLst>
          </p:cNvPr>
          <p:cNvSpPr>
            <a:spLocks noGrp="1"/>
          </p:cNvSpPr>
          <p:nvPr>
            <p:ph type="body" sz="half" idx="2"/>
          </p:nvPr>
        </p:nvSpPr>
        <p:spPr>
          <a:xfrm>
            <a:off x="989401" y="2584759"/>
            <a:ext cx="3531600" cy="3193741"/>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2EF812-B775-468C-84D9-4394CC19F298}"/>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6" name="Footer Placeholder 5">
            <a:extLst>
              <a:ext uri="{FF2B5EF4-FFF2-40B4-BE49-F238E27FC236}">
                <a16:creationId xmlns:a16="http://schemas.microsoft.com/office/drawing/2014/main" id="{9DE1DEB3-5237-467C-A5B6-EDA7F366EB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877A6B-440F-4D7B-92DA-1B964D029F12}"/>
              </a:ext>
            </a:extLst>
          </p:cNvPr>
          <p:cNvSpPr>
            <a:spLocks noGrp="1"/>
          </p:cNvSpPr>
          <p:nvPr>
            <p:ph type="sldNum" sz="quarter" idx="12"/>
          </p:nvPr>
        </p:nvSpPr>
        <p:spPr/>
        <p:txBody>
          <a:bodyPr/>
          <a:lstStyle/>
          <a:p>
            <a:fld id="{FF2BD96E-3838-45D2-9031-D3AF67C920A5}" type="slidenum">
              <a:rPr lang="en-US" smtClean="0"/>
              <a:t>‹#›</a:t>
            </a:fld>
            <a:endParaRPr lang="en-US"/>
          </a:p>
        </p:txBody>
      </p:sp>
      <p:cxnSp>
        <p:nvCxnSpPr>
          <p:cNvPr id="10" name="Straight Connector 9">
            <a:extLst>
              <a:ext uri="{FF2B5EF4-FFF2-40B4-BE49-F238E27FC236}">
                <a16:creationId xmlns:a16="http://schemas.microsoft.com/office/drawing/2014/main" id="{DC89B2F1-1E32-44DB-B50E-BEA1896CAD81}"/>
              </a:ext>
              <a:ext uri="{C183D7F6-B498-43B3-948B-1728B52AA6E4}">
                <adec:decorative xmlns:adec="http://schemas.microsoft.com/office/drawing/2017/decorative" val="0"/>
              </a:ext>
            </a:extLst>
          </p:cNvPr>
          <p:cNvCxnSpPr>
            <a:cxnSpLocks/>
          </p:cNvCxnSpPr>
          <p:nvPr/>
        </p:nvCxnSpPr>
        <p:spPr>
          <a:xfrm>
            <a:off x="4979988" y="540000"/>
            <a:ext cx="0" cy="5778000"/>
          </a:xfrm>
          <a:prstGeom prst="line">
            <a:avLst/>
          </a:prstGeom>
          <a:ln w="12700">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3884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6B204-119E-45DB-A177-995FF5D9B4E5}"/>
              </a:ext>
            </a:extLst>
          </p:cNvPr>
          <p:cNvSpPr>
            <a:spLocks noGrp="1"/>
          </p:cNvSpPr>
          <p:nvPr>
            <p:ph type="title"/>
          </p:nvPr>
        </p:nvSpPr>
        <p:spPr>
          <a:xfrm>
            <a:off x="990000" y="955456"/>
            <a:ext cx="3531600" cy="1384995"/>
          </a:xfrm>
        </p:spPr>
        <p:txBody>
          <a:bodyPr anchor="b"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CD3036-53A8-4361-AAAC-D8072EB470FE}"/>
              </a:ext>
            </a:extLst>
          </p:cNvPr>
          <p:cNvSpPr>
            <a:spLocks noGrp="1"/>
          </p:cNvSpPr>
          <p:nvPr>
            <p:ph type="pic" idx="1"/>
          </p:nvPr>
        </p:nvSpPr>
        <p:spPr>
          <a:xfrm>
            <a:off x="5537200" y="540001"/>
            <a:ext cx="6115050" cy="52385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0FCFCD5-820E-47D9-9A60-57680C4C9405}"/>
              </a:ext>
            </a:extLst>
          </p:cNvPr>
          <p:cNvSpPr>
            <a:spLocks noGrp="1"/>
          </p:cNvSpPr>
          <p:nvPr>
            <p:ph type="body" sz="half" idx="2"/>
          </p:nvPr>
        </p:nvSpPr>
        <p:spPr>
          <a:xfrm>
            <a:off x="990000" y="2584758"/>
            <a:ext cx="3531600" cy="3284229"/>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2446C3-A62E-4690-9098-53D59C4C33E0}"/>
              </a:ext>
            </a:extLst>
          </p:cNvPr>
          <p:cNvSpPr>
            <a:spLocks noGrp="1"/>
          </p:cNvSpPr>
          <p:nvPr>
            <p:ph type="dt" sz="half" idx="10"/>
          </p:nvPr>
        </p:nvSpPr>
        <p:spPr/>
        <p:txBody>
          <a:bodyPr/>
          <a:lstStyle/>
          <a:p>
            <a:fld id="{4EC743F4-8769-40B4-85DF-6CB8DE9F66AA}" type="datetimeFigureOut">
              <a:rPr lang="en-US" smtClean="0"/>
              <a:t>10/29/23</a:t>
            </a:fld>
            <a:endParaRPr lang="en-US"/>
          </a:p>
        </p:txBody>
      </p:sp>
      <p:sp>
        <p:nvSpPr>
          <p:cNvPr id="6" name="Footer Placeholder 5">
            <a:extLst>
              <a:ext uri="{FF2B5EF4-FFF2-40B4-BE49-F238E27FC236}">
                <a16:creationId xmlns:a16="http://schemas.microsoft.com/office/drawing/2014/main" id="{40A6C8B8-EA3D-45E5-950A-B6F1EA0B4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2ACAB7-ADBF-42E5-A214-232BA9EFB3B6}"/>
              </a:ext>
            </a:extLst>
          </p:cNvPr>
          <p:cNvSpPr>
            <a:spLocks noGrp="1"/>
          </p:cNvSpPr>
          <p:nvPr>
            <p:ph type="sldNum" sz="quarter" idx="12"/>
          </p:nvPr>
        </p:nvSpPr>
        <p:spPr/>
        <p:txBody>
          <a:bodyPr/>
          <a:lstStyle/>
          <a:p>
            <a:fld id="{FF2BD96E-3838-45D2-9031-D3AF67C920A5}" type="slidenum">
              <a:rPr lang="en-US" smtClean="0"/>
              <a:t>‹#›</a:t>
            </a:fld>
            <a:endParaRPr lang="en-US"/>
          </a:p>
        </p:txBody>
      </p:sp>
      <p:cxnSp>
        <p:nvCxnSpPr>
          <p:cNvPr id="9" name="Straight Connector 8">
            <a:extLst>
              <a:ext uri="{FF2B5EF4-FFF2-40B4-BE49-F238E27FC236}">
                <a16:creationId xmlns:a16="http://schemas.microsoft.com/office/drawing/2014/main" id="{D0E80DA6-B971-46B7-B0D3-8581AE0B6ACB}"/>
              </a:ext>
              <a:ext uri="{C183D7F6-B498-43B3-948B-1728B52AA6E4}">
                <adec:decorative xmlns:adec="http://schemas.microsoft.com/office/drawing/2017/decorative" val="0"/>
              </a:ext>
            </a:extLst>
          </p:cNvPr>
          <p:cNvCxnSpPr>
            <a:cxnSpLocks/>
          </p:cNvCxnSpPr>
          <p:nvPr/>
        </p:nvCxnSpPr>
        <p:spPr>
          <a:xfrm>
            <a:off x="4979988" y="540000"/>
            <a:ext cx="0" cy="5778000"/>
          </a:xfrm>
          <a:prstGeom prst="line">
            <a:avLst/>
          </a:prstGeom>
          <a:ln w="12700">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7324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2DDA7E-8449-42D1-93BD-4E96C1BFC18D}"/>
              </a:ext>
            </a:extLst>
          </p:cNvPr>
          <p:cNvSpPr>
            <a:spLocks noGrp="1"/>
          </p:cNvSpPr>
          <p:nvPr>
            <p:ph type="title"/>
          </p:nvPr>
        </p:nvSpPr>
        <p:spPr>
          <a:xfrm>
            <a:off x="989400" y="395289"/>
            <a:ext cx="10213200" cy="1112836"/>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172EB64-DBC0-4012-830E-9166670D17C5}"/>
              </a:ext>
            </a:extLst>
          </p:cNvPr>
          <p:cNvSpPr>
            <a:spLocks noGrp="1"/>
          </p:cNvSpPr>
          <p:nvPr>
            <p:ph type="body" idx="1"/>
          </p:nvPr>
        </p:nvSpPr>
        <p:spPr>
          <a:xfrm>
            <a:off x="989400" y="1685925"/>
            <a:ext cx="10213200" cy="404019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749A3E9-8704-4E26-A519-8215B3E943F5}"/>
              </a:ext>
            </a:extLst>
          </p:cNvPr>
          <p:cNvSpPr>
            <a:spLocks noGrp="1"/>
          </p:cNvSpPr>
          <p:nvPr>
            <p:ph type="dt" sz="half" idx="2"/>
          </p:nvPr>
        </p:nvSpPr>
        <p:spPr>
          <a:xfrm>
            <a:off x="450000" y="6357168"/>
            <a:ext cx="1760150" cy="461665"/>
          </a:xfrm>
          <a:prstGeom prst="rect">
            <a:avLst/>
          </a:prstGeom>
        </p:spPr>
        <p:txBody>
          <a:bodyPr vert="horz" lIns="91440" tIns="45720" rIns="91440" bIns="45720" rtlCol="0" anchor="ctr">
            <a:normAutofit/>
          </a:bodyPr>
          <a:lstStyle>
            <a:lvl1pPr algn="l">
              <a:defRPr sz="1000" cap="all" spc="200" baseline="0">
                <a:solidFill>
                  <a:schemeClr val="tx1">
                    <a:alpha val="60000"/>
                  </a:schemeClr>
                </a:solidFill>
                <a:latin typeface="+mj-lt"/>
              </a:defRPr>
            </a:lvl1pPr>
          </a:lstStyle>
          <a:p>
            <a:fld id="{4EC743F4-8769-40B4-85DF-6CB8DE9F66AA}" type="datetimeFigureOut">
              <a:rPr lang="en-US" smtClean="0"/>
              <a:pPr/>
              <a:t>10/29/23</a:t>
            </a:fld>
            <a:endParaRPr lang="en-US" dirty="0"/>
          </a:p>
        </p:txBody>
      </p:sp>
      <p:sp>
        <p:nvSpPr>
          <p:cNvPr id="5" name="Footer Placeholder 4">
            <a:extLst>
              <a:ext uri="{FF2B5EF4-FFF2-40B4-BE49-F238E27FC236}">
                <a16:creationId xmlns:a16="http://schemas.microsoft.com/office/drawing/2014/main" id="{C8590E32-87A0-44C2-A299-D45FAB146E08}"/>
              </a:ext>
            </a:extLst>
          </p:cNvPr>
          <p:cNvSpPr>
            <a:spLocks noGrp="1"/>
          </p:cNvSpPr>
          <p:nvPr>
            <p:ph type="ftr" sz="quarter" idx="3"/>
          </p:nvPr>
        </p:nvSpPr>
        <p:spPr>
          <a:xfrm>
            <a:off x="2754312" y="6357600"/>
            <a:ext cx="6683376" cy="460800"/>
          </a:xfrm>
          <a:prstGeom prst="rect">
            <a:avLst/>
          </a:prstGeom>
        </p:spPr>
        <p:txBody>
          <a:bodyPr vert="horz" lIns="91440" tIns="45720" rIns="91440" bIns="45720" rtlCol="0" anchor="ctr"/>
          <a:lstStyle>
            <a:lvl1pPr algn="ctr">
              <a:defRPr sz="1000" cap="all" spc="300" baseline="0">
                <a:solidFill>
                  <a:schemeClr val="tx1">
                    <a:alpha val="60000"/>
                  </a:schemeClr>
                </a:solidFill>
                <a:latin typeface="+mj-lt"/>
              </a:defRPr>
            </a:lvl1pPr>
          </a:lstStyle>
          <a:p>
            <a:endParaRPr lang="en-US" dirty="0"/>
          </a:p>
        </p:txBody>
      </p:sp>
      <p:sp>
        <p:nvSpPr>
          <p:cNvPr id="6" name="Slide Number Placeholder 5">
            <a:extLst>
              <a:ext uri="{FF2B5EF4-FFF2-40B4-BE49-F238E27FC236}">
                <a16:creationId xmlns:a16="http://schemas.microsoft.com/office/drawing/2014/main" id="{BE1C1A41-01A7-44E2-965B-ACFD4F2806FC}"/>
              </a:ext>
            </a:extLst>
          </p:cNvPr>
          <p:cNvSpPr>
            <a:spLocks noGrp="1"/>
          </p:cNvSpPr>
          <p:nvPr>
            <p:ph type="sldNum" sz="quarter" idx="4"/>
          </p:nvPr>
        </p:nvSpPr>
        <p:spPr>
          <a:xfrm>
            <a:off x="9982800" y="6357600"/>
            <a:ext cx="1760150" cy="460800"/>
          </a:xfrm>
          <a:prstGeom prst="rect">
            <a:avLst/>
          </a:prstGeom>
        </p:spPr>
        <p:txBody>
          <a:bodyPr vert="horz" lIns="91440" tIns="45720" rIns="91440" bIns="45720" rtlCol="0" anchor="ctr"/>
          <a:lstStyle>
            <a:lvl1pPr algn="r">
              <a:defRPr sz="1000" cap="all" spc="200" baseline="0">
                <a:solidFill>
                  <a:schemeClr val="tx1">
                    <a:alpha val="60000"/>
                  </a:schemeClr>
                </a:solidFill>
                <a:latin typeface="+mj-lt"/>
              </a:defRPr>
            </a:lvl1pPr>
          </a:lstStyle>
          <a:p>
            <a:fld id="{FF2BD96E-3838-45D2-9031-D3AF67C920A5}" type="slidenum">
              <a:rPr lang="en-US" smtClean="0"/>
              <a:pPr/>
              <a:t>‹#›</a:t>
            </a:fld>
            <a:endParaRPr lang="en-US" dirty="0"/>
          </a:p>
        </p:txBody>
      </p:sp>
    </p:spTree>
    <p:extLst>
      <p:ext uri="{BB962C8B-B14F-4D97-AF65-F5344CB8AC3E}">
        <p14:creationId xmlns:p14="http://schemas.microsoft.com/office/powerpoint/2010/main" val="1214896421"/>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l" defTabSz="914400" rtl="0" eaLnBrk="1" latinLnBrk="0" hangingPunct="1">
        <a:lnSpc>
          <a:spcPct val="100000"/>
        </a:lnSpc>
        <a:spcBef>
          <a:spcPct val="0"/>
        </a:spcBef>
        <a:buNone/>
        <a:defRPr sz="3200" kern="1200" cap="none" spc="0" baseline="0">
          <a:solidFill>
            <a:schemeClr val="tx1"/>
          </a:solidFill>
          <a:latin typeface="+mj-lt"/>
          <a:ea typeface="+mj-ea"/>
          <a:cs typeface="+mj-cs"/>
        </a:defRPr>
      </a:lvl1pPr>
    </p:titleStyle>
    <p:bodyStyle>
      <a:lvl1pPr marL="360000" indent="-360000" algn="l" defTabSz="914400" rtl="0" eaLnBrk="1" latinLnBrk="0" hangingPunct="1">
        <a:lnSpc>
          <a:spcPct val="150000"/>
        </a:lnSpc>
        <a:spcBef>
          <a:spcPts val="10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1pPr>
      <a:lvl2pPr marL="360000" indent="0" algn="l" defTabSz="914400" rtl="0" eaLnBrk="1" latinLnBrk="0" hangingPunct="1">
        <a:lnSpc>
          <a:spcPct val="150000"/>
        </a:lnSpc>
        <a:spcBef>
          <a:spcPts val="500"/>
        </a:spcBef>
        <a:buFontTx/>
        <a:buNone/>
        <a:defRPr sz="2000" b="0" i="1" kern="1200" spc="50" baseline="0">
          <a:solidFill>
            <a:schemeClr val="tx1">
              <a:alpha val="60000"/>
            </a:schemeClr>
          </a:solidFill>
          <a:latin typeface="+mn-lt"/>
          <a:ea typeface="+mn-ea"/>
          <a:cs typeface="+mn-cs"/>
        </a:defRPr>
      </a:lvl2pPr>
      <a:lvl3pPr marL="1080000" indent="-360000" algn="l" defTabSz="914400" rtl="0" eaLnBrk="1" latinLnBrk="0" hangingPunct="1">
        <a:lnSpc>
          <a:spcPct val="150000"/>
        </a:lnSpc>
        <a:spcBef>
          <a:spcPts val="5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3pPr>
      <a:lvl4pPr marL="1080000" indent="0" algn="l" defTabSz="914400" rtl="0" eaLnBrk="1" latinLnBrk="0" hangingPunct="1">
        <a:lnSpc>
          <a:spcPct val="150000"/>
        </a:lnSpc>
        <a:spcBef>
          <a:spcPts val="500"/>
        </a:spcBef>
        <a:buClr>
          <a:schemeClr val="accent3"/>
        </a:buClr>
        <a:buFontTx/>
        <a:buNone/>
        <a:defRPr sz="2000" b="0" i="1" kern="1200" spc="50" baseline="0">
          <a:solidFill>
            <a:schemeClr val="tx1">
              <a:alpha val="60000"/>
            </a:schemeClr>
          </a:solidFill>
          <a:latin typeface="+mn-lt"/>
          <a:ea typeface="+mn-ea"/>
          <a:cs typeface="+mn-cs"/>
        </a:defRPr>
      </a:lvl4pPr>
      <a:lvl5pPr marL="1800000" indent="-360000" algn="l" defTabSz="914400" rtl="0" eaLnBrk="1" latinLnBrk="0" hangingPunct="1">
        <a:lnSpc>
          <a:spcPct val="150000"/>
        </a:lnSpc>
        <a:spcBef>
          <a:spcPts val="500"/>
        </a:spcBef>
        <a:buClr>
          <a:schemeClr val="accent3"/>
        </a:buClr>
        <a:buFont typeface="Wingdings" panose="05000000000000000000" pitchFamily="2" charset="2"/>
        <a:buChar char=""/>
        <a:defRPr sz="2000" kern="1200" spc="50">
          <a:solidFill>
            <a:schemeClr val="tx1">
              <a:alpha val="6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C9D26-6F2B-167E-A2B8-EFD4D41B2F82}"/>
              </a:ext>
            </a:extLst>
          </p:cNvPr>
          <p:cNvSpPr>
            <a:spLocks noGrp="1"/>
          </p:cNvSpPr>
          <p:nvPr>
            <p:ph type="ctrTitle"/>
          </p:nvPr>
        </p:nvSpPr>
        <p:spPr/>
        <p:txBody>
          <a:bodyPr/>
          <a:lstStyle/>
          <a:p>
            <a:r>
              <a:rPr lang="en-US" dirty="0"/>
              <a:t>Circumcision</a:t>
            </a:r>
            <a:endParaRPr lang="en-SA" dirty="0"/>
          </a:p>
        </p:txBody>
      </p:sp>
      <p:sp>
        <p:nvSpPr>
          <p:cNvPr id="3" name="Subtitle 2">
            <a:extLst>
              <a:ext uri="{FF2B5EF4-FFF2-40B4-BE49-F238E27FC236}">
                <a16:creationId xmlns:a16="http://schemas.microsoft.com/office/drawing/2014/main" id="{0F52DBA3-4076-12F9-539F-642F929EA887}"/>
              </a:ext>
            </a:extLst>
          </p:cNvPr>
          <p:cNvSpPr>
            <a:spLocks noGrp="1"/>
          </p:cNvSpPr>
          <p:nvPr>
            <p:ph type="subTitle" idx="1"/>
          </p:nvPr>
        </p:nvSpPr>
        <p:spPr/>
        <p:txBody>
          <a:bodyPr/>
          <a:lstStyle/>
          <a:p>
            <a:r>
              <a:rPr lang="en-SA" dirty="0"/>
              <a:t>Supervised by Dr. Ahmad Odeh</a:t>
            </a:r>
          </a:p>
          <a:p>
            <a:r>
              <a:rPr lang="en-SA" dirty="0"/>
              <a:t>Done by Sadeen Zein Eddin </a:t>
            </a:r>
          </a:p>
        </p:txBody>
      </p:sp>
    </p:spTree>
    <p:extLst>
      <p:ext uri="{BB962C8B-B14F-4D97-AF65-F5344CB8AC3E}">
        <p14:creationId xmlns:p14="http://schemas.microsoft.com/office/powerpoint/2010/main" val="3528161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C579E60-2B0F-4B9D-A288-FA6371B3A696}"/>
              </a:ext>
            </a:extLst>
          </p:cNvPr>
          <p:cNvSpPr txBox="1">
            <a:spLocks noGrp="1"/>
          </p:cNvSpPr>
          <p:nvPr>
            <p:ph type="title"/>
          </p:nvPr>
        </p:nvSpPr>
        <p:spPr>
          <a:xfrm>
            <a:off x="609603" y="274640"/>
            <a:ext cx="10972800" cy="1143000"/>
          </a:xfrm>
        </p:spPr>
        <p:txBody>
          <a:bodyPr/>
          <a:lstStyle/>
          <a:p>
            <a:pPr lvl="0"/>
            <a:r>
              <a:rPr lang="en-US"/>
              <a:t>Types of clamps </a:t>
            </a:r>
          </a:p>
        </p:txBody>
      </p:sp>
      <p:sp>
        <p:nvSpPr>
          <p:cNvPr id="3" name="عنصر نائب للمحتوى 2">
            <a:extLst>
              <a:ext uri="{FF2B5EF4-FFF2-40B4-BE49-F238E27FC236}">
                <a16:creationId xmlns:a16="http://schemas.microsoft.com/office/drawing/2014/main" id="{C432B108-115E-4FD7-8DBC-97D084001AFD}"/>
              </a:ext>
            </a:extLst>
          </p:cNvPr>
          <p:cNvSpPr txBox="1">
            <a:spLocks noGrp="1"/>
          </p:cNvSpPr>
          <p:nvPr>
            <p:ph idx="1"/>
          </p:nvPr>
        </p:nvSpPr>
        <p:spPr>
          <a:xfrm>
            <a:off x="609603" y="1600200"/>
            <a:ext cx="10972800" cy="4525959"/>
          </a:xfrm>
        </p:spPr>
        <p:txBody>
          <a:bodyPr/>
          <a:lstStyle/>
          <a:p>
            <a:pPr lvl="0"/>
            <a:r>
              <a:rPr lang="en-US"/>
              <a:t>Gomco clamp</a:t>
            </a:r>
          </a:p>
          <a:p>
            <a:pPr lvl="0"/>
            <a:r>
              <a:rPr lang="en-US"/>
              <a:t>Plastibell clamp </a:t>
            </a:r>
          </a:p>
          <a:p>
            <a:pPr lvl="0"/>
            <a:r>
              <a:rPr lang="en-US"/>
              <a:t>Mogen clamp </a:t>
            </a:r>
          </a:p>
          <a:p>
            <a:pPr lvl="0">
              <a:buFont typeface="Wingdings" pitchFamily="2"/>
              <a:buChar char="q"/>
            </a:pPr>
            <a:r>
              <a:rPr lang="en-US"/>
              <a:t> higher bleeding risk with gamco</a:t>
            </a:r>
          </a:p>
          <a:p>
            <a:pPr lvl="0">
              <a:buFont typeface="Wingdings" pitchFamily="2"/>
              <a:buChar char="q"/>
            </a:pPr>
            <a:r>
              <a:rPr lang="en-US"/>
              <a:t>Higher site injuries and serious complication with plastibell</a:t>
            </a:r>
          </a:p>
          <a:p>
            <a:pPr lvl="0">
              <a:buFont typeface="Wingdings" pitchFamily="2"/>
              <a:buChar char="q"/>
            </a:pPr>
            <a:r>
              <a:rPr lang="en-US"/>
              <a:t>Higher injury rates to the tip of the penis injuries with mogen </a:t>
            </a:r>
          </a:p>
        </p:txBody>
      </p:sp>
      <p:pic>
        <p:nvPicPr>
          <p:cNvPr id="4" name="Picture 2" descr="C:\Users\user\Desktop\illo091026_560.jpg">
            <a:extLst>
              <a:ext uri="{FF2B5EF4-FFF2-40B4-BE49-F238E27FC236}">
                <a16:creationId xmlns:a16="http://schemas.microsoft.com/office/drawing/2014/main" id="{75E22D62-703F-0E68-5C02-AD0B8133C111}"/>
              </a:ext>
            </a:extLst>
          </p:cNvPr>
          <p:cNvPicPr>
            <a:picLocks noChangeAspect="1"/>
          </p:cNvPicPr>
          <p:nvPr/>
        </p:nvPicPr>
        <p:blipFill rotWithShape="1">
          <a:blip r:embed="rId2"/>
          <a:srcRect t="19864" b="23830"/>
          <a:stretch/>
        </p:blipFill>
        <p:spPr>
          <a:xfrm>
            <a:off x="3826091" y="23020"/>
            <a:ext cx="8365909" cy="315436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0C63C-36B9-208D-5EE1-A696E1D13188}"/>
              </a:ext>
            </a:extLst>
          </p:cNvPr>
          <p:cNvSpPr>
            <a:spLocks noGrp="1"/>
          </p:cNvSpPr>
          <p:nvPr>
            <p:ph type="title"/>
          </p:nvPr>
        </p:nvSpPr>
        <p:spPr/>
        <p:txBody>
          <a:bodyPr/>
          <a:lstStyle/>
          <a:p>
            <a:r>
              <a:rPr lang="en-SA" dirty="0"/>
              <a:t>Complications </a:t>
            </a:r>
          </a:p>
        </p:txBody>
      </p:sp>
      <p:sp>
        <p:nvSpPr>
          <p:cNvPr id="3" name="Content Placeholder 2">
            <a:extLst>
              <a:ext uri="{FF2B5EF4-FFF2-40B4-BE49-F238E27FC236}">
                <a16:creationId xmlns:a16="http://schemas.microsoft.com/office/drawing/2014/main" id="{CAEC7421-A0FC-119A-4789-B58508BB2C92}"/>
              </a:ext>
            </a:extLst>
          </p:cNvPr>
          <p:cNvSpPr>
            <a:spLocks noGrp="1"/>
          </p:cNvSpPr>
          <p:nvPr>
            <p:ph idx="1"/>
          </p:nvPr>
        </p:nvSpPr>
        <p:spPr/>
        <p:txBody>
          <a:bodyPr>
            <a:normAutofit/>
          </a:bodyPr>
          <a:lstStyle/>
          <a:p>
            <a:pPr algn="l">
              <a:buFont typeface="Arial" panose="020B0604020202020204" pitchFamily="34" charset="0"/>
              <a:buChar char="•"/>
            </a:pPr>
            <a:r>
              <a:rPr lang="en-US" b="0" i="0" dirty="0">
                <a:solidFill>
                  <a:schemeClr val="tx1">
                    <a:lumMod val="75000"/>
                    <a:lumOff val="25000"/>
                  </a:schemeClr>
                </a:solidFill>
                <a:effectLst/>
              </a:rPr>
              <a:t>The incidence of complications varies between 0.034% and 7.4% in communities where circumcision is widely practiced.</a:t>
            </a:r>
          </a:p>
          <a:p>
            <a:pPr algn="l">
              <a:buFont typeface="Arial" panose="020B0604020202020204" pitchFamily="34" charset="0"/>
              <a:buChar char="•"/>
            </a:pPr>
            <a:r>
              <a:rPr lang="en-US" dirty="0">
                <a:solidFill>
                  <a:schemeClr val="tx1">
                    <a:lumMod val="75000"/>
                    <a:lumOff val="25000"/>
                  </a:schemeClr>
                </a:solidFill>
              </a:rPr>
              <a:t>The most common complication of male circumcision is bleeding.  </a:t>
            </a:r>
          </a:p>
          <a:p>
            <a:pPr>
              <a:buFont typeface="Arial" panose="020B0604020202020204" pitchFamily="34" charset="0"/>
              <a:buChar char="•"/>
            </a:pPr>
            <a:r>
              <a:rPr lang="en-US" dirty="0">
                <a:solidFill>
                  <a:schemeClr val="tx1">
                    <a:lumMod val="75000"/>
                    <a:lumOff val="25000"/>
                  </a:schemeClr>
                </a:solidFill>
              </a:rPr>
              <a:t>Others are local infection, too little or too much foreskin removed, and surgical trauma or injury.</a:t>
            </a:r>
          </a:p>
          <a:p>
            <a:endParaRPr lang="en-SA" dirty="0"/>
          </a:p>
        </p:txBody>
      </p:sp>
    </p:spTree>
    <p:extLst>
      <p:ext uri="{BB962C8B-B14F-4D97-AF65-F5344CB8AC3E}">
        <p14:creationId xmlns:p14="http://schemas.microsoft.com/office/powerpoint/2010/main" val="3847195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B75D0-B81D-1058-95C3-E0FBD454A03F}"/>
              </a:ext>
            </a:extLst>
          </p:cNvPr>
          <p:cNvSpPr>
            <a:spLocks noGrp="1"/>
          </p:cNvSpPr>
          <p:nvPr>
            <p:ph type="title"/>
          </p:nvPr>
        </p:nvSpPr>
        <p:spPr>
          <a:xfrm>
            <a:off x="989400" y="-136477"/>
            <a:ext cx="10213200" cy="1112836"/>
          </a:xfrm>
        </p:spPr>
        <p:txBody>
          <a:bodyPr/>
          <a:lstStyle/>
          <a:p>
            <a:r>
              <a:rPr lang="en-SA" dirty="0"/>
              <a:t>Complications </a:t>
            </a:r>
          </a:p>
        </p:txBody>
      </p:sp>
      <p:sp>
        <p:nvSpPr>
          <p:cNvPr id="3" name="Content Placeholder 2">
            <a:extLst>
              <a:ext uri="{FF2B5EF4-FFF2-40B4-BE49-F238E27FC236}">
                <a16:creationId xmlns:a16="http://schemas.microsoft.com/office/drawing/2014/main" id="{A9D20DE6-3835-F5D8-96FE-8CA129CCB397}"/>
              </a:ext>
            </a:extLst>
          </p:cNvPr>
          <p:cNvSpPr>
            <a:spLocks noGrp="1"/>
          </p:cNvSpPr>
          <p:nvPr>
            <p:ph idx="1"/>
          </p:nvPr>
        </p:nvSpPr>
        <p:spPr>
          <a:xfrm>
            <a:off x="600501" y="1112837"/>
            <a:ext cx="10890913" cy="5745164"/>
          </a:xfrm>
        </p:spPr>
        <p:txBody>
          <a:bodyPr>
            <a:normAutofit fontScale="92500" lnSpcReduction="20000"/>
          </a:bodyPr>
          <a:lstStyle/>
          <a:p>
            <a:r>
              <a:rPr lang="en-US" b="1" dirty="0">
                <a:solidFill>
                  <a:schemeClr val="tx1">
                    <a:lumMod val="85000"/>
                    <a:lumOff val="15000"/>
                  </a:schemeClr>
                </a:solidFill>
              </a:rPr>
              <a:t>Inadequate skin removal: </a:t>
            </a:r>
            <a:r>
              <a:rPr lang="en-US" dirty="0">
                <a:solidFill>
                  <a:schemeClr val="tx1">
                    <a:lumMod val="85000"/>
                    <a:lumOff val="15000"/>
                  </a:schemeClr>
                </a:solidFill>
              </a:rPr>
              <a:t>can lead to paraphimosis which is an emergency.</a:t>
            </a:r>
          </a:p>
          <a:p>
            <a:r>
              <a:rPr lang="en-US" b="1" dirty="0">
                <a:solidFill>
                  <a:schemeClr val="tx1">
                    <a:lumMod val="85000"/>
                    <a:lumOff val="15000"/>
                  </a:schemeClr>
                </a:solidFill>
              </a:rPr>
              <a:t>Removal of excessive skin:</a:t>
            </a:r>
            <a:r>
              <a:rPr lang="en-US" dirty="0">
                <a:solidFill>
                  <a:schemeClr val="tx1">
                    <a:lumMod val="85000"/>
                    <a:lumOff val="15000"/>
                  </a:schemeClr>
                </a:solidFill>
              </a:rPr>
              <a:t> In many cases, conservative therapy consisting of wet to dry or antibiotic ointment dressings results in adequate healing by secondary intention.</a:t>
            </a:r>
          </a:p>
          <a:p>
            <a:r>
              <a:rPr lang="en-US" b="1" dirty="0">
                <a:solidFill>
                  <a:schemeClr val="tx1">
                    <a:lumMod val="85000"/>
                    <a:lumOff val="15000"/>
                  </a:schemeClr>
                </a:solidFill>
              </a:rPr>
              <a:t>Glans injury: </a:t>
            </a:r>
            <a:r>
              <a:rPr lang="en-US" dirty="0">
                <a:solidFill>
                  <a:schemeClr val="tx1">
                    <a:lumMod val="85000"/>
                    <a:lumOff val="15000"/>
                  </a:schemeClr>
                </a:solidFill>
              </a:rPr>
              <a:t>If the glans is amputated, the tissue should be wrapped in saline-soaked gauze and placed indirectly on ice for transport. The patient should be transferred immediately to a referral center, as successful reattachment is possible if performed within eight hours of injury.</a:t>
            </a:r>
          </a:p>
          <a:p>
            <a:r>
              <a:rPr lang="en-US" b="1" dirty="0">
                <a:solidFill>
                  <a:schemeClr val="tx1">
                    <a:lumMod val="85000"/>
                    <a:lumOff val="15000"/>
                  </a:schemeClr>
                </a:solidFill>
              </a:rPr>
              <a:t>Epidermal inclusion cyst: </a:t>
            </a:r>
            <a:r>
              <a:rPr lang="en-US" dirty="0">
                <a:solidFill>
                  <a:schemeClr val="tx1">
                    <a:lumMod val="85000"/>
                    <a:lumOff val="15000"/>
                  </a:schemeClr>
                </a:solidFill>
              </a:rPr>
              <a:t>occurs when an island of skin is left to heal underneath the skin of the penile shaft. Cysts usually are diagnosed by physical examination. Treatment consists removal of the entire cyst.</a:t>
            </a:r>
            <a:endParaRPr lang="en-US" b="1" dirty="0">
              <a:solidFill>
                <a:schemeClr val="tx1">
                  <a:lumMod val="85000"/>
                  <a:lumOff val="15000"/>
                </a:schemeClr>
              </a:solidFill>
            </a:endParaRPr>
          </a:p>
          <a:p>
            <a:r>
              <a:rPr lang="en-US" b="1" dirty="0">
                <a:solidFill>
                  <a:schemeClr val="tx1">
                    <a:lumMod val="85000"/>
                    <a:lumOff val="15000"/>
                  </a:schemeClr>
                </a:solidFill>
              </a:rPr>
              <a:t>Abnormal scarring, resulting in adhesions or penile curvature</a:t>
            </a:r>
          </a:p>
          <a:p>
            <a:pPr lvl="0"/>
            <a:r>
              <a:rPr lang="en-US" b="1" dirty="0">
                <a:solidFill>
                  <a:schemeClr val="tx1">
                    <a:lumMod val="85000"/>
                    <a:lumOff val="15000"/>
                  </a:schemeClr>
                </a:solidFill>
              </a:rPr>
              <a:t>Urethral injuries: </a:t>
            </a:r>
            <a:r>
              <a:rPr lang="en-US" dirty="0">
                <a:solidFill>
                  <a:schemeClr val="tx1">
                    <a:lumMod val="85000"/>
                    <a:lumOff val="15000"/>
                  </a:schemeClr>
                </a:solidFill>
              </a:rPr>
              <a:t>Urethrocutaneous fistulas (correction requires a second operation that is performed six months after the initial procedure)</a:t>
            </a:r>
          </a:p>
        </p:txBody>
      </p:sp>
    </p:spTree>
    <p:extLst>
      <p:ext uri="{BB962C8B-B14F-4D97-AF65-F5344CB8AC3E}">
        <p14:creationId xmlns:p14="http://schemas.microsoft.com/office/powerpoint/2010/main" val="311190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E8B8-EF83-2868-9CD0-9E00AC07ED87}"/>
              </a:ext>
            </a:extLst>
          </p:cNvPr>
          <p:cNvSpPr>
            <a:spLocks noGrp="1"/>
          </p:cNvSpPr>
          <p:nvPr>
            <p:ph type="title"/>
          </p:nvPr>
        </p:nvSpPr>
        <p:spPr/>
        <p:txBody>
          <a:bodyPr/>
          <a:lstStyle/>
          <a:p>
            <a:r>
              <a:rPr lang="en-SA" dirty="0"/>
              <a:t>Definition</a:t>
            </a:r>
          </a:p>
        </p:txBody>
      </p:sp>
      <p:sp>
        <p:nvSpPr>
          <p:cNvPr id="3" name="Content Placeholder 2">
            <a:extLst>
              <a:ext uri="{FF2B5EF4-FFF2-40B4-BE49-F238E27FC236}">
                <a16:creationId xmlns:a16="http://schemas.microsoft.com/office/drawing/2014/main" id="{83EC30BE-9269-E3A9-640C-54015188A472}"/>
              </a:ext>
            </a:extLst>
          </p:cNvPr>
          <p:cNvSpPr>
            <a:spLocks noGrp="1"/>
          </p:cNvSpPr>
          <p:nvPr>
            <p:ph idx="1"/>
          </p:nvPr>
        </p:nvSpPr>
        <p:spPr/>
        <p:txBody>
          <a:bodyPr/>
          <a:lstStyle/>
          <a:p>
            <a:r>
              <a:rPr lang="en-US" dirty="0"/>
              <a:t>Circumcision is a surgical procedure to remove the </a:t>
            </a:r>
            <a:r>
              <a:rPr lang="en-US" b="0" i="0" dirty="0">
                <a:solidFill>
                  <a:srgbClr val="555555"/>
                </a:solidFill>
                <a:effectLst/>
              </a:rPr>
              <a:t>foreskin covering the glans (head) of the penis. </a:t>
            </a:r>
          </a:p>
          <a:p>
            <a:r>
              <a:rPr lang="en-US" b="0" i="0" dirty="0">
                <a:solidFill>
                  <a:srgbClr val="555555"/>
                </a:solidFill>
                <a:effectLst/>
              </a:rPr>
              <a:t>Usually, babies undergo circumcision shortly after birth. Circumcision began as a religious rite. Today, people get circumcised for religious, medical and cultural reasons.</a:t>
            </a:r>
          </a:p>
          <a:p>
            <a:pPr algn="l"/>
            <a:r>
              <a:rPr lang="en-US" b="0" i="0" dirty="0">
                <a:solidFill>
                  <a:srgbClr val="555555"/>
                </a:solidFill>
                <a:effectLst/>
              </a:rPr>
              <a:t>Many baby boys get circumcised, usually within the first week of life. Adults can get circumcised as well, though it’s less common.</a:t>
            </a:r>
            <a:endParaRPr lang="en-US" dirty="0"/>
          </a:p>
          <a:p>
            <a:endParaRPr lang="en-SA" dirty="0"/>
          </a:p>
        </p:txBody>
      </p:sp>
    </p:spTree>
    <p:extLst>
      <p:ext uri="{BB962C8B-B14F-4D97-AF65-F5344CB8AC3E}">
        <p14:creationId xmlns:p14="http://schemas.microsoft.com/office/powerpoint/2010/main" val="948238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7D0FB-A0DD-E739-6813-CF21FB51DD4C}"/>
              </a:ext>
            </a:extLst>
          </p:cNvPr>
          <p:cNvSpPr>
            <a:spLocks noGrp="1"/>
          </p:cNvSpPr>
          <p:nvPr>
            <p:ph type="title"/>
          </p:nvPr>
        </p:nvSpPr>
        <p:spPr>
          <a:xfrm>
            <a:off x="866570" y="-172529"/>
            <a:ext cx="10213200" cy="1112836"/>
          </a:xfrm>
        </p:spPr>
        <p:txBody>
          <a:bodyPr/>
          <a:lstStyle/>
          <a:p>
            <a:r>
              <a:rPr lang="en-US" dirty="0">
                <a:solidFill>
                  <a:srgbClr val="363636"/>
                </a:solidFill>
              </a:rPr>
              <a:t>Foreskin?</a:t>
            </a:r>
            <a:endParaRPr lang="en-SA" dirty="0"/>
          </a:p>
        </p:txBody>
      </p:sp>
      <p:sp>
        <p:nvSpPr>
          <p:cNvPr id="3" name="Content Placeholder 2">
            <a:extLst>
              <a:ext uri="{FF2B5EF4-FFF2-40B4-BE49-F238E27FC236}">
                <a16:creationId xmlns:a16="http://schemas.microsoft.com/office/drawing/2014/main" id="{BA165E80-7CF8-1DA7-D0DB-BDA3C7A65DF9}"/>
              </a:ext>
            </a:extLst>
          </p:cNvPr>
          <p:cNvSpPr>
            <a:spLocks noGrp="1"/>
          </p:cNvSpPr>
          <p:nvPr>
            <p:ph idx="1"/>
          </p:nvPr>
        </p:nvSpPr>
        <p:spPr>
          <a:xfrm>
            <a:off x="517585" y="940307"/>
            <a:ext cx="10685015" cy="5917693"/>
          </a:xfrm>
        </p:spPr>
        <p:txBody>
          <a:bodyPr>
            <a:normAutofit fontScale="92500" lnSpcReduction="10000"/>
          </a:bodyPr>
          <a:lstStyle/>
          <a:p>
            <a:pPr algn="l"/>
            <a:r>
              <a:rPr lang="en-US" b="0" i="0" dirty="0">
                <a:solidFill>
                  <a:schemeClr val="tx1">
                    <a:lumMod val="75000"/>
                    <a:lumOff val="25000"/>
                  </a:schemeClr>
                </a:solidFill>
                <a:effectLst/>
              </a:rPr>
              <a:t>The foreskin is a piece of skin that covers the round tip of the penis.</a:t>
            </a:r>
          </a:p>
          <a:p>
            <a:pPr algn="l"/>
            <a:r>
              <a:rPr lang="en-US" sz="2000" dirty="0">
                <a:solidFill>
                  <a:schemeClr val="tx1">
                    <a:lumMod val="75000"/>
                    <a:lumOff val="25000"/>
                  </a:schemeClr>
                </a:solidFill>
              </a:rPr>
              <a:t>It is a double-layered fold of smooth muscle tissue, blood vessels, neurons, skin, and mucous membrane that covers and protects the glans penis and the urinary meatus. It is also described as the prepuce.</a:t>
            </a:r>
          </a:p>
          <a:p>
            <a:pPr algn="l"/>
            <a:r>
              <a:rPr lang="en-US" sz="2000" dirty="0">
                <a:solidFill>
                  <a:schemeClr val="tx1">
                    <a:lumMod val="75000"/>
                    <a:lumOff val="25000"/>
                  </a:schemeClr>
                </a:solidFill>
              </a:rPr>
              <a:t>The foreskin is mobile, fairly stretchable, and acts as a natural lubricant, and is lined up by an external keratinized layer and an internal mucosal layer.</a:t>
            </a:r>
            <a:r>
              <a:rPr lang="en-US" b="0" i="0" dirty="0">
                <a:solidFill>
                  <a:schemeClr val="tx1">
                    <a:lumMod val="75000"/>
                    <a:lumOff val="25000"/>
                  </a:schemeClr>
                </a:solidFill>
                <a:effectLst/>
                <a:latin typeface="__Roboto_2d2bf0"/>
              </a:rPr>
              <a:t> </a:t>
            </a:r>
          </a:p>
          <a:p>
            <a:r>
              <a:rPr lang="en-US" b="0" i="0" dirty="0">
                <a:solidFill>
                  <a:schemeClr val="tx1">
                    <a:lumMod val="75000"/>
                    <a:lumOff val="25000"/>
                  </a:schemeClr>
                </a:solidFill>
                <a:effectLst/>
              </a:rPr>
              <a:t>When a baby is born, the foreskin </a:t>
            </a:r>
            <a:r>
              <a:rPr lang="en-US" dirty="0">
                <a:solidFill>
                  <a:schemeClr val="tx1">
                    <a:lumMod val="75000"/>
                    <a:lumOff val="25000"/>
                  </a:schemeClr>
                </a:solidFill>
              </a:rPr>
              <a:t>is adherent to the glans penis. These adhesions separate spontaneously with time, allowing the foreskin to become retractile. At 1 year of age, about 90% of boys have a non-retractile foreskin. By 16 years this declines to just 1%. </a:t>
            </a:r>
          </a:p>
          <a:p>
            <a:r>
              <a:rPr lang="en-US" b="0" i="0" dirty="0">
                <a:solidFill>
                  <a:schemeClr val="tx1">
                    <a:lumMod val="75000"/>
                    <a:lumOff val="25000"/>
                  </a:schemeClr>
                </a:solidFill>
                <a:effectLst/>
              </a:rPr>
              <a:t>Sometimes, the foreskin doesn’t separate when it should and remains tight, a condition called phimosis. Usually phimosis requires further intervention or circumcision to correct it.</a:t>
            </a:r>
            <a:endParaRPr lang="en-SA" dirty="0">
              <a:solidFill>
                <a:schemeClr val="tx1">
                  <a:lumMod val="75000"/>
                  <a:lumOff val="25000"/>
                </a:schemeClr>
              </a:solidFill>
            </a:endParaRPr>
          </a:p>
        </p:txBody>
      </p:sp>
    </p:spTree>
    <p:extLst>
      <p:ext uri="{BB962C8B-B14F-4D97-AF65-F5344CB8AC3E}">
        <p14:creationId xmlns:p14="http://schemas.microsoft.com/office/powerpoint/2010/main" val="456784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D5403-76F9-0C03-8BBB-9179F27C58A4}"/>
              </a:ext>
            </a:extLst>
          </p:cNvPr>
          <p:cNvSpPr>
            <a:spLocks noGrp="1"/>
          </p:cNvSpPr>
          <p:nvPr>
            <p:ph type="title"/>
          </p:nvPr>
        </p:nvSpPr>
        <p:spPr/>
        <p:txBody>
          <a:bodyPr/>
          <a:lstStyle/>
          <a:p>
            <a:r>
              <a:rPr lang="en-US" dirty="0">
                <a:solidFill>
                  <a:srgbClr val="363636"/>
                </a:solidFill>
              </a:rPr>
              <a:t>How common is circumcision?</a:t>
            </a:r>
            <a:endParaRPr lang="en-SA" dirty="0"/>
          </a:p>
        </p:txBody>
      </p:sp>
      <p:sp>
        <p:nvSpPr>
          <p:cNvPr id="3" name="Content Placeholder 2">
            <a:extLst>
              <a:ext uri="{FF2B5EF4-FFF2-40B4-BE49-F238E27FC236}">
                <a16:creationId xmlns:a16="http://schemas.microsoft.com/office/drawing/2014/main" id="{EA8FB90D-6EE6-097F-F6C9-79A85909BAD4}"/>
              </a:ext>
            </a:extLst>
          </p:cNvPr>
          <p:cNvSpPr>
            <a:spLocks noGrp="1"/>
          </p:cNvSpPr>
          <p:nvPr>
            <p:ph idx="1"/>
          </p:nvPr>
        </p:nvSpPr>
        <p:spPr/>
        <p:txBody>
          <a:bodyPr/>
          <a:lstStyle/>
          <a:p>
            <a:pPr algn="l"/>
            <a:r>
              <a:rPr lang="en-US" b="0" i="0" dirty="0">
                <a:solidFill>
                  <a:srgbClr val="555555"/>
                </a:solidFill>
                <a:effectLst/>
              </a:rPr>
              <a:t>Circumcision is the most common surgery among males. In the United States, up to 60% of baby boys are circumcised. Around the world, the rate is about 33% of males. </a:t>
            </a:r>
          </a:p>
          <a:p>
            <a:pPr algn="l"/>
            <a:r>
              <a:rPr lang="en-US" b="0" i="0" dirty="0">
                <a:solidFill>
                  <a:srgbClr val="555555"/>
                </a:solidFill>
                <a:effectLst/>
              </a:rPr>
              <a:t>The highest rates of circumcision are in the U.S., Middle East and South Korea. It’s much less common in Europe, other parts of Asia and South America. </a:t>
            </a:r>
          </a:p>
          <a:p>
            <a:pPr algn="l"/>
            <a:r>
              <a:rPr lang="en-US" b="0" i="0" dirty="0">
                <a:solidFill>
                  <a:srgbClr val="555555"/>
                </a:solidFill>
                <a:effectLst/>
              </a:rPr>
              <a:t>Jewish and Muslim people perform circumcision as part of their religions.</a:t>
            </a:r>
            <a:br>
              <a:rPr lang="en-US" dirty="0"/>
            </a:br>
            <a:endParaRPr lang="en-SA" dirty="0"/>
          </a:p>
        </p:txBody>
      </p:sp>
    </p:spTree>
    <p:extLst>
      <p:ext uri="{BB962C8B-B14F-4D97-AF65-F5344CB8AC3E}">
        <p14:creationId xmlns:p14="http://schemas.microsoft.com/office/powerpoint/2010/main" val="161318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F0100-8991-B0BE-5BDD-DBB5E0EC11EA}"/>
              </a:ext>
            </a:extLst>
          </p:cNvPr>
          <p:cNvSpPr>
            <a:spLocks noGrp="1"/>
          </p:cNvSpPr>
          <p:nvPr>
            <p:ph type="title"/>
          </p:nvPr>
        </p:nvSpPr>
        <p:spPr>
          <a:xfrm>
            <a:off x="1006328" y="293915"/>
            <a:ext cx="10179343" cy="718458"/>
          </a:xfrm>
        </p:spPr>
        <p:txBody>
          <a:bodyPr/>
          <a:lstStyle/>
          <a:p>
            <a:r>
              <a:rPr lang="en-SA" dirty="0"/>
              <a:t>Indications</a:t>
            </a:r>
          </a:p>
        </p:txBody>
      </p:sp>
      <p:sp>
        <p:nvSpPr>
          <p:cNvPr id="3" name="Content Placeholder 2">
            <a:extLst>
              <a:ext uri="{FF2B5EF4-FFF2-40B4-BE49-F238E27FC236}">
                <a16:creationId xmlns:a16="http://schemas.microsoft.com/office/drawing/2014/main" id="{7CA42053-A885-BF4E-D778-89AE25825E5B}"/>
              </a:ext>
            </a:extLst>
          </p:cNvPr>
          <p:cNvSpPr>
            <a:spLocks noGrp="1"/>
          </p:cNvSpPr>
          <p:nvPr>
            <p:ph idx="1"/>
          </p:nvPr>
        </p:nvSpPr>
        <p:spPr>
          <a:xfrm>
            <a:off x="794658" y="1159330"/>
            <a:ext cx="11397342" cy="6139543"/>
          </a:xfrm>
        </p:spPr>
        <p:txBody>
          <a:bodyPr>
            <a:normAutofit/>
          </a:bodyPr>
          <a:lstStyle/>
          <a:p>
            <a:pPr marL="0" lvl="0" indent="0">
              <a:buNone/>
            </a:pPr>
            <a:r>
              <a:rPr lang="en-US" b="1" dirty="0"/>
              <a:t>A- On request by the parents for religious, cultural or hygienic reasons. </a:t>
            </a:r>
          </a:p>
          <a:p>
            <a:pPr marL="0" lvl="0" indent="0">
              <a:buNone/>
            </a:pPr>
            <a:r>
              <a:rPr lang="en-US" b="1" dirty="0"/>
              <a:t>B- Medical indications:</a:t>
            </a:r>
          </a:p>
          <a:p>
            <a:pPr marL="0" lvl="0" indent="0">
              <a:buNone/>
            </a:pPr>
            <a:r>
              <a:rPr lang="en-US" b="1" dirty="0"/>
              <a:t>1. Recurrent urinary tract infection:</a:t>
            </a:r>
            <a:r>
              <a:rPr lang="en-US" dirty="0"/>
              <a:t> Circumcision is occasionally justiﬁed in boys with an abnormal upper urinary tract and recurrent urinary infection. It may also help boys with spina biﬁda and neurogenic bladder who are more prone to UTIs.</a:t>
            </a:r>
          </a:p>
          <a:p>
            <a:pPr marL="0" lvl="0" indent="0">
              <a:buNone/>
            </a:pPr>
            <a:r>
              <a:rPr lang="en-US" b="1" dirty="0"/>
              <a:t>2. Recurrent balanitis </a:t>
            </a:r>
            <a:r>
              <a:rPr lang="en-US" dirty="0"/>
              <a:t>(inflammation of the glans) and </a:t>
            </a:r>
            <a:r>
              <a:rPr lang="en-US" b="1" dirty="0"/>
              <a:t>posthitis</a:t>
            </a:r>
            <a:r>
              <a:rPr lang="en-US" dirty="0"/>
              <a:t> </a:t>
            </a:r>
            <a:r>
              <a:rPr lang="en-US" dirty="0">
                <a:solidFill>
                  <a:schemeClr val="bg1">
                    <a:lumMod val="50000"/>
                  </a:schemeClr>
                </a:solidFill>
              </a:rPr>
              <a:t>(</a:t>
            </a:r>
            <a:r>
              <a:rPr lang="en-US" b="0" i="0" dirty="0">
                <a:solidFill>
                  <a:schemeClr val="bg1">
                    <a:lumMod val="50000"/>
                  </a:schemeClr>
                </a:solidFill>
                <a:effectLst/>
              </a:rPr>
              <a:t>inflammation of the foreskin)</a:t>
            </a:r>
            <a:endParaRPr lang="en-US" dirty="0">
              <a:solidFill>
                <a:schemeClr val="bg1">
                  <a:lumMod val="50000"/>
                </a:schemeClr>
              </a:solidFill>
            </a:endParaRPr>
          </a:p>
          <a:p>
            <a:pPr marL="0" lvl="0" indent="0">
              <a:buNone/>
            </a:pPr>
            <a:r>
              <a:rPr lang="en-US" b="1" dirty="0"/>
              <a:t>3. Decrease risk of sexually transmitted infections  (syphilis ,HIV) .</a:t>
            </a:r>
          </a:p>
          <a:p>
            <a:pPr marL="0" lvl="0" indent="0">
              <a:buNone/>
            </a:pPr>
            <a:r>
              <a:rPr lang="en-US" b="1" dirty="0"/>
              <a:t>4. Decrease risk of penile cancer and </a:t>
            </a:r>
            <a:r>
              <a:rPr lang="en-US" b="1" dirty="0">
                <a:solidFill>
                  <a:srgbClr val="555555"/>
                </a:solidFill>
              </a:rPr>
              <a:t>c</a:t>
            </a:r>
            <a:r>
              <a:rPr lang="en-US" b="1" i="0" dirty="0">
                <a:solidFill>
                  <a:srgbClr val="555555"/>
                </a:solidFill>
                <a:effectLst/>
              </a:rPr>
              <a:t>ervical cancer for partners</a:t>
            </a:r>
            <a:endParaRPr lang="en-US" dirty="0"/>
          </a:p>
          <a:p>
            <a:endParaRPr lang="en-SA" dirty="0"/>
          </a:p>
        </p:txBody>
      </p:sp>
    </p:spTree>
    <p:extLst>
      <p:ext uri="{BB962C8B-B14F-4D97-AF65-F5344CB8AC3E}">
        <p14:creationId xmlns:p14="http://schemas.microsoft.com/office/powerpoint/2010/main" val="115647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89FE8-6461-6000-02DF-95E070ECEA54}"/>
              </a:ext>
            </a:extLst>
          </p:cNvPr>
          <p:cNvSpPr>
            <a:spLocks noGrp="1"/>
          </p:cNvSpPr>
          <p:nvPr>
            <p:ph type="title"/>
          </p:nvPr>
        </p:nvSpPr>
        <p:spPr>
          <a:xfrm>
            <a:off x="989400" y="0"/>
            <a:ext cx="10213200" cy="1112836"/>
          </a:xfrm>
        </p:spPr>
        <p:txBody>
          <a:bodyPr/>
          <a:lstStyle/>
          <a:p>
            <a:r>
              <a:rPr lang="en-SA" dirty="0"/>
              <a:t>Indications </a:t>
            </a:r>
          </a:p>
        </p:txBody>
      </p:sp>
      <p:sp>
        <p:nvSpPr>
          <p:cNvPr id="3" name="Content Placeholder 2">
            <a:extLst>
              <a:ext uri="{FF2B5EF4-FFF2-40B4-BE49-F238E27FC236}">
                <a16:creationId xmlns:a16="http://schemas.microsoft.com/office/drawing/2014/main" id="{7273B626-B17B-EF96-5C83-24355BECCB59}"/>
              </a:ext>
            </a:extLst>
          </p:cNvPr>
          <p:cNvSpPr>
            <a:spLocks noGrp="1"/>
          </p:cNvSpPr>
          <p:nvPr>
            <p:ph idx="1"/>
          </p:nvPr>
        </p:nvSpPr>
        <p:spPr>
          <a:xfrm>
            <a:off x="571500" y="1112836"/>
            <a:ext cx="11087100" cy="5745165"/>
          </a:xfrm>
        </p:spPr>
        <p:txBody>
          <a:bodyPr>
            <a:normAutofit/>
          </a:bodyPr>
          <a:lstStyle/>
          <a:p>
            <a:pPr marL="0" lvl="0" indent="0">
              <a:buNone/>
            </a:pPr>
            <a:r>
              <a:rPr lang="en-US" b="1" dirty="0"/>
              <a:t>5. Phimosis (tight foreskin</a:t>
            </a:r>
            <a:r>
              <a:rPr lang="en-US" b="1" dirty="0">
                <a:solidFill>
                  <a:schemeClr val="bg1">
                    <a:lumMod val="50000"/>
                  </a:schemeClr>
                </a:solidFill>
              </a:rPr>
              <a:t>): </a:t>
            </a:r>
            <a:r>
              <a:rPr lang="en-US" b="0" i="0" dirty="0">
                <a:solidFill>
                  <a:schemeClr val="tx1">
                    <a:lumMod val="65000"/>
                    <a:lumOff val="35000"/>
                  </a:schemeClr>
                </a:solidFill>
                <a:effectLst/>
              </a:rPr>
              <a:t>the inability to retract the foreskin covering the head (glans) of the penis</a:t>
            </a:r>
          </a:p>
          <a:p>
            <a:pPr marL="0" lvl="0" indent="0">
              <a:buNone/>
            </a:pPr>
            <a:r>
              <a:rPr lang="en-US" dirty="0">
                <a:solidFill>
                  <a:schemeClr val="tx1">
                    <a:lumMod val="65000"/>
                    <a:lumOff val="35000"/>
                  </a:schemeClr>
                </a:solidFill>
              </a:rPr>
              <a:t>two types: </a:t>
            </a:r>
          </a:p>
          <a:p>
            <a:pPr marL="0" lvl="0" indent="0">
              <a:buNone/>
            </a:pPr>
            <a:r>
              <a:rPr lang="en-US" dirty="0">
                <a:solidFill>
                  <a:schemeClr val="tx1">
                    <a:lumMod val="65000"/>
                    <a:lumOff val="35000"/>
                  </a:schemeClr>
                </a:solidFill>
              </a:rPr>
              <a:t>    - Physiologic phimosis: </a:t>
            </a:r>
            <a:r>
              <a:rPr lang="en-US" b="0" i="0" dirty="0">
                <a:solidFill>
                  <a:schemeClr val="tx1">
                    <a:lumMod val="65000"/>
                    <a:lumOff val="35000"/>
                  </a:schemeClr>
                </a:solidFill>
                <a:effectLst/>
              </a:rPr>
              <a:t>Children are born with tight foreskin at birth and separation occurs naturally over time. Phimosis is normal for the uncircumcised infant/child. </a:t>
            </a:r>
            <a:endParaRPr lang="en-US" dirty="0">
              <a:solidFill>
                <a:schemeClr val="tx1">
                  <a:lumMod val="65000"/>
                  <a:lumOff val="35000"/>
                </a:schemeClr>
              </a:solidFill>
            </a:endParaRPr>
          </a:p>
          <a:p>
            <a:pPr marL="0" lvl="0" indent="0">
              <a:buNone/>
            </a:pPr>
            <a:r>
              <a:rPr lang="en-US" dirty="0">
                <a:solidFill>
                  <a:schemeClr val="tx1">
                    <a:lumMod val="65000"/>
                    <a:lumOff val="35000"/>
                  </a:schemeClr>
                </a:solidFill>
              </a:rPr>
              <a:t>    - Acquired (pathologic) phimosis: </a:t>
            </a:r>
            <a:r>
              <a:rPr lang="en-US" b="0" i="0" dirty="0">
                <a:solidFill>
                  <a:schemeClr val="tx1">
                    <a:lumMod val="65000"/>
                    <a:lumOff val="35000"/>
                  </a:schemeClr>
                </a:solidFill>
                <a:effectLst/>
              </a:rPr>
              <a:t>occurs due to scarring, infection, or inflammation and can lead to bleeding and scarring. </a:t>
            </a:r>
          </a:p>
          <a:p>
            <a:pPr marL="0" lvl="0" indent="0">
              <a:buNone/>
            </a:pPr>
            <a:r>
              <a:rPr lang="en-US" b="1" dirty="0"/>
              <a:t>6. Paraphimosis (urologic </a:t>
            </a:r>
            <a:r>
              <a:rPr lang="en-US" b="1" dirty="0">
                <a:solidFill>
                  <a:srgbClr val="FF0000"/>
                </a:solidFill>
              </a:rPr>
              <a:t>emergency</a:t>
            </a:r>
            <a:r>
              <a:rPr lang="en-US" b="1" dirty="0"/>
              <a:t>): </a:t>
            </a:r>
            <a:r>
              <a:rPr lang="en-US" dirty="0"/>
              <a:t>the foreskin is not pulled back over the glans after retraction causing a swelling of the distal penis, discomfort, and vascular compromise. </a:t>
            </a:r>
          </a:p>
          <a:p>
            <a:endParaRPr lang="en-SA" dirty="0"/>
          </a:p>
        </p:txBody>
      </p:sp>
    </p:spTree>
    <p:extLst>
      <p:ext uri="{BB962C8B-B14F-4D97-AF65-F5344CB8AC3E}">
        <p14:creationId xmlns:p14="http://schemas.microsoft.com/office/powerpoint/2010/main" val="588315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5CD5E-7F37-A241-655E-D25AE719FD6B}"/>
              </a:ext>
            </a:extLst>
          </p:cNvPr>
          <p:cNvSpPr>
            <a:spLocks noGrp="1"/>
          </p:cNvSpPr>
          <p:nvPr>
            <p:ph type="title"/>
          </p:nvPr>
        </p:nvSpPr>
        <p:spPr/>
        <p:txBody>
          <a:bodyPr/>
          <a:lstStyle/>
          <a:p>
            <a:endParaRPr lang="en-SA"/>
          </a:p>
        </p:txBody>
      </p:sp>
      <p:sp>
        <p:nvSpPr>
          <p:cNvPr id="3" name="Content Placeholder 2">
            <a:extLst>
              <a:ext uri="{FF2B5EF4-FFF2-40B4-BE49-F238E27FC236}">
                <a16:creationId xmlns:a16="http://schemas.microsoft.com/office/drawing/2014/main" id="{7F9320BC-D283-363F-B3E7-3970B8252A0D}"/>
              </a:ext>
            </a:extLst>
          </p:cNvPr>
          <p:cNvSpPr>
            <a:spLocks noGrp="1"/>
          </p:cNvSpPr>
          <p:nvPr>
            <p:ph idx="1"/>
          </p:nvPr>
        </p:nvSpPr>
        <p:spPr/>
        <p:txBody>
          <a:bodyPr/>
          <a:lstStyle/>
          <a:p>
            <a:endParaRPr lang="en-SA"/>
          </a:p>
        </p:txBody>
      </p:sp>
      <p:pic>
        <p:nvPicPr>
          <p:cNvPr id="4" name="Picture 3">
            <a:extLst>
              <a:ext uri="{FF2B5EF4-FFF2-40B4-BE49-F238E27FC236}">
                <a16:creationId xmlns:a16="http://schemas.microsoft.com/office/drawing/2014/main" id="{D4B737A1-8750-71F8-7BE4-A6E299A8980A}"/>
              </a:ext>
            </a:extLst>
          </p:cNvPr>
          <p:cNvPicPr>
            <a:picLocks noChangeAspect="1"/>
          </p:cNvPicPr>
          <p:nvPr/>
        </p:nvPicPr>
        <p:blipFill>
          <a:blip r:embed="rId3"/>
          <a:srcRect/>
          <a:stretch>
            <a:fillRect/>
          </a:stretch>
        </p:blipFill>
        <p:spPr>
          <a:xfrm>
            <a:off x="7792615" y="209548"/>
            <a:ext cx="4200525" cy="6438903"/>
          </a:xfrm>
          <a:prstGeom prst="rect">
            <a:avLst/>
          </a:prstGeom>
          <a:noFill/>
          <a:ln cap="flat">
            <a:noFill/>
          </a:ln>
        </p:spPr>
      </p:pic>
      <p:pic>
        <p:nvPicPr>
          <p:cNvPr id="1026" name="Picture 2" descr="Phimosis Inability to retract the foreskin - Can ... | GrepMed">
            <a:extLst>
              <a:ext uri="{FF2B5EF4-FFF2-40B4-BE49-F238E27FC236}">
                <a16:creationId xmlns:a16="http://schemas.microsoft.com/office/drawing/2014/main" id="{90E38BA3-2CC7-E33A-A678-9A66227DE9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860" y="951706"/>
            <a:ext cx="7667096" cy="4971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0125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FD3F0-FE4A-9878-D17E-DAFCF196A320}"/>
              </a:ext>
            </a:extLst>
          </p:cNvPr>
          <p:cNvSpPr>
            <a:spLocks noGrp="1"/>
          </p:cNvSpPr>
          <p:nvPr>
            <p:ph type="title"/>
          </p:nvPr>
        </p:nvSpPr>
        <p:spPr>
          <a:xfrm>
            <a:off x="989400" y="-286603"/>
            <a:ext cx="10213200" cy="1112836"/>
          </a:xfrm>
        </p:spPr>
        <p:txBody>
          <a:bodyPr/>
          <a:lstStyle/>
          <a:p>
            <a:r>
              <a:rPr lang="en-SA" dirty="0"/>
              <a:t>Contraindications </a:t>
            </a:r>
          </a:p>
        </p:txBody>
      </p:sp>
      <p:sp>
        <p:nvSpPr>
          <p:cNvPr id="3" name="Content Placeholder 2">
            <a:extLst>
              <a:ext uri="{FF2B5EF4-FFF2-40B4-BE49-F238E27FC236}">
                <a16:creationId xmlns:a16="http://schemas.microsoft.com/office/drawing/2014/main" id="{643D2689-4C14-EF2E-104D-DE98CA4E117F}"/>
              </a:ext>
            </a:extLst>
          </p:cNvPr>
          <p:cNvSpPr>
            <a:spLocks noGrp="1"/>
          </p:cNvSpPr>
          <p:nvPr>
            <p:ph idx="1"/>
          </p:nvPr>
        </p:nvSpPr>
        <p:spPr>
          <a:xfrm>
            <a:off x="641445" y="826234"/>
            <a:ext cx="10984497" cy="6260368"/>
          </a:xfrm>
        </p:spPr>
        <p:txBody>
          <a:bodyPr>
            <a:normAutofit fontScale="77500" lnSpcReduction="20000"/>
          </a:bodyPr>
          <a:lstStyle/>
          <a:p>
            <a:pPr marL="0" lvl="0" indent="0">
              <a:buNone/>
            </a:pPr>
            <a:r>
              <a:rPr lang="en-US" b="1" dirty="0"/>
              <a:t>1. Circumcision is contraindicated in infants with certain genital structure abnormalities:</a:t>
            </a:r>
          </a:p>
          <a:p>
            <a:pPr lvl="0"/>
            <a:r>
              <a:rPr lang="en-US" dirty="0"/>
              <a:t>Hypospadias (urethral meatus on the ventral aspect of the penis) </a:t>
            </a:r>
          </a:p>
          <a:p>
            <a:pPr lvl="0"/>
            <a:r>
              <a:rPr lang="en-US" dirty="0"/>
              <a:t>Epispadias (rare malformation in which the urethra ends in an opening on the upper aspect of the penis ) </a:t>
            </a:r>
          </a:p>
          <a:p>
            <a:pPr lvl="0"/>
            <a:r>
              <a:rPr lang="en-US" dirty="0"/>
              <a:t>Chordee (head of the penis curves upward or downward) </a:t>
            </a:r>
          </a:p>
          <a:p>
            <a:pPr lvl="0"/>
            <a:r>
              <a:rPr lang="en-US" dirty="0"/>
              <a:t>Webbed penis (scrotal skin extends onto the ventral penile shaft) </a:t>
            </a:r>
          </a:p>
          <a:p>
            <a:pPr lvl="0"/>
            <a:r>
              <a:rPr lang="en-US" dirty="0"/>
              <a:t>Ambiguous genitalia, because the foreskin may be needed for reconstructive surgery</a:t>
            </a:r>
          </a:p>
          <a:p>
            <a:pPr lvl="0"/>
            <a:r>
              <a:rPr lang="en-US" dirty="0"/>
              <a:t>Buried penis (normal size but  hidden under the skin of the abdomen, thigh, or scrotum) </a:t>
            </a:r>
          </a:p>
          <a:p>
            <a:pPr lvl="0"/>
            <a:r>
              <a:rPr lang="en-US" dirty="0"/>
              <a:t>Penis torsion </a:t>
            </a:r>
          </a:p>
          <a:p>
            <a:pPr lvl="0"/>
            <a:r>
              <a:rPr lang="en-US" dirty="0" err="1"/>
              <a:t>Micropenis</a:t>
            </a:r>
            <a:r>
              <a:rPr lang="en-US" dirty="0"/>
              <a:t> </a:t>
            </a:r>
          </a:p>
          <a:p>
            <a:pPr marL="0" lvl="0" indent="0">
              <a:buNone/>
            </a:pPr>
            <a:r>
              <a:rPr lang="en-US" b="1" dirty="0"/>
              <a:t>2. premature infant </a:t>
            </a:r>
          </a:p>
          <a:p>
            <a:pPr marL="0" lvl="0" indent="0">
              <a:buNone/>
            </a:pPr>
            <a:r>
              <a:rPr lang="en-US" b="1" dirty="0"/>
              <a:t>3. failure to thrive </a:t>
            </a:r>
          </a:p>
          <a:p>
            <a:pPr marL="0" lvl="0" indent="0">
              <a:buNone/>
            </a:pPr>
            <a:r>
              <a:rPr lang="en-US" b="1" dirty="0"/>
              <a:t>4. ill baby </a:t>
            </a:r>
          </a:p>
          <a:p>
            <a:pPr marL="0" lvl="0" indent="0">
              <a:buNone/>
            </a:pPr>
            <a:r>
              <a:rPr lang="en-US" dirty="0"/>
              <a:t>* Bleeding disorder as hemophilia </a:t>
            </a:r>
            <a:r>
              <a:rPr lang="en-US"/>
              <a:t>are contraindications </a:t>
            </a:r>
            <a:r>
              <a:rPr lang="en-US" dirty="0"/>
              <a:t>for circumcisions and should be discouraged in these cases .</a:t>
            </a:r>
          </a:p>
        </p:txBody>
      </p:sp>
    </p:spTree>
    <p:extLst>
      <p:ext uri="{BB962C8B-B14F-4D97-AF65-F5344CB8AC3E}">
        <p14:creationId xmlns:p14="http://schemas.microsoft.com/office/powerpoint/2010/main" val="3319680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9DBD-D5E3-8119-B137-1831AE25EACC}"/>
              </a:ext>
            </a:extLst>
          </p:cNvPr>
          <p:cNvSpPr>
            <a:spLocks noGrp="1"/>
          </p:cNvSpPr>
          <p:nvPr>
            <p:ph type="title"/>
          </p:nvPr>
        </p:nvSpPr>
        <p:spPr/>
        <p:txBody>
          <a:bodyPr/>
          <a:lstStyle/>
          <a:p>
            <a:r>
              <a:rPr lang="en-SA" dirty="0"/>
              <a:t>Methods </a:t>
            </a:r>
          </a:p>
        </p:txBody>
      </p:sp>
      <p:sp>
        <p:nvSpPr>
          <p:cNvPr id="3" name="Content Placeholder 2">
            <a:extLst>
              <a:ext uri="{FF2B5EF4-FFF2-40B4-BE49-F238E27FC236}">
                <a16:creationId xmlns:a16="http://schemas.microsoft.com/office/drawing/2014/main" id="{8F89DEB3-A629-5C67-BA00-24FFDE2ED811}"/>
              </a:ext>
            </a:extLst>
          </p:cNvPr>
          <p:cNvSpPr>
            <a:spLocks noGrp="1"/>
          </p:cNvSpPr>
          <p:nvPr>
            <p:ph idx="1"/>
          </p:nvPr>
        </p:nvSpPr>
        <p:spPr>
          <a:xfrm>
            <a:off x="989399" y="1685925"/>
            <a:ext cx="10720379" cy="4592045"/>
          </a:xfrm>
        </p:spPr>
        <p:txBody>
          <a:bodyPr>
            <a:normAutofit lnSpcReduction="10000"/>
          </a:bodyPr>
          <a:lstStyle/>
          <a:p>
            <a:pPr algn="l"/>
            <a:r>
              <a:rPr lang="en-US" b="1" i="0" dirty="0">
                <a:solidFill>
                  <a:schemeClr val="tx1">
                    <a:lumMod val="85000"/>
                    <a:lumOff val="15000"/>
                  </a:schemeClr>
                </a:solidFill>
                <a:effectLst/>
                <a:latin typeface="__Roboto_2d2bf0"/>
              </a:rPr>
              <a:t>What happens during a circumcision?</a:t>
            </a:r>
          </a:p>
          <a:p>
            <a:pPr algn="l">
              <a:buFont typeface="+mj-lt"/>
              <a:buAutoNum type="arabicPeriod"/>
            </a:pPr>
            <a:r>
              <a:rPr lang="en-US" b="0" i="0" dirty="0">
                <a:solidFill>
                  <a:schemeClr val="tx1">
                    <a:lumMod val="85000"/>
                    <a:lumOff val="15000"/>
                  </a:schemeClr>
                </a:solidFill>
                <a:effectLst/>
                <a:latin typeface="__Roboto_2d2bf0"/>
              </a:rPr>
              <a:t>Separates the foreskin from the head of the penis.</a:t>
            </a:r>
          </a:p>
          <a:p>
            <a:pPr algn="l">
              <a:buFont typeface="+mj-lt"/>
              <a:buAutoNum type="arabicPeriod"/>
            </a:pPr>
            <a:r>
              <a:rPr lang="en-US" b="0" i="0" dirty="0">
                <a:solidFill>
                  <a:schemeClr val="tx1">
                    <a:lumMod val="85000"/>
                    <a:lumOff val="15000"/>
                  </a:schemeClr>
                </a:solidFill>
                <a:effectLst/>
                <a:latin typeface="__Roboto_2d2bf0"/>
              </a:rPr>
              <a:t>Uses a scalpel to remove the foreskin.</a:t>
            </a:r>
            <a:endParaRPr lang="en-US" dirty="0">
              <a:solidFill>
                <a:schemeClr val="tx1">
                  <a:lumMod val="85000"/>
                  <a:lumOff val="15000"/>
                </a:schemeClr>
              </a:solidFill>
            </a:endParaRPr>
          </a:p>
          <a:p>
            <a:r>
              <a:rPr lang="en-US" b="1" dirty="0">
                <a:solidFill>
                  <a:schemeClr val="tx1">
                    <a:lumMod val="85000"/>
                    <a:lumOff val="15000"/>
                  </a:schemeClr>
                </a:solidFill>
              </a:rPr>
              <a:t>Freehand technique: </a:t>
            </a:r>
            <a:r>
              <a:rPr lang="en-US" dirty="0">
                <a:solidFill>
                  <a:schemeClr val="tx1">
                    <a:lumMod val="85000"/>
                    <a:lumOff val="15000"/>
                  </a:schemeClr>
                </a:solidFill>
              </a:rPr>
              <a:t>P</a:t>
            </a:r>
            <a:r>
              <a:rPr lang="en-US" i="0" dirty="0">
                <a:solidFill>
                  <a:schemeClr val="tx1">
                    <a:lumMod val="85000"/>
                    <a:lumOff val="15000"/>
                  </a:schemeClr>
                </a:solidFill>
                <a:effectLst/>
              </a:rPr>
              <a:t>hy</a:t>
            </a:r>
            <a:r>
              <a:rPr lang="en-US" b="0" i="0" dirty="0">
                <a:solidFill>
                  <a:schemeClr val="tx1">
                    <a:lumMod val="85000"/>
                    <a:lumOff val="15000"/>
                  </a:schemeClr>
                </a:solidFill>
                <a:effectLst/>
              </a:rPr>
              <a:t>sician removes the foreskin with a scalpel. </a:t>
            </a:r>
            <a:r>
              <a:rPr lang="en-US" dirty="0">
                <a:solidFill>
                  <a:schemeClr val="tx1">
                    <a:lumMod val="85000"/>
                    <a:lumOff val="15000"/>
                  </a:schemeClr>
                </a:solidFill>
              </a:rPr>
              <a:t>Performed in operating room and requires general anesthesia. Less complications. </a:t>
            </a:r>
          </a:p>
          <a:p>
            <a:pPr lvl="0"/>
            <a:r>
              <a:rPr lang="en-US" b="1" dirty="0">
                <a:solidFill>
                  <a:schemeClr val="tx1">
                    <a:lumMod val="85000"/>
                    <a:lumOff val="15000"/>
                  </a:schemeClr>
                </a:solidFill>
              </a:rPr>
              <a:t>Clamp techniques: </a:t>
            </a:r>
            <a:r>
              <a:rPr lang="en-US" b="0" i="0" dirty="0">
                <a:solidFill>
                  <a:schemeClr val="tx1">
                    <a:lumMod val="85000"/>
                    <a:lumOff val="15000"/>
                  </a:schemeClr>
                </a:solidFill>
                <a:effectLst/>
              </a:rPr>
              <a:t>a special </a:t>
            </a:r>
            <a:r>
              <a:rPr lang="en-US" b="1" i="0" dirty="0">
                <a:solidFill>
                  <a:schemeClr val="tx1">
                    <a:lumMod val="85000"/>
                    <a:lumOff val="15000"/>
                  </a:schemeClr>
                </a:solidFill>
                <a:effectLst/>
              </a:rPr>
              <a:t>clamp</a:t>
            </a:r>
            <a:r>
              <a:rPr lang="en-US" b="0" i="0" dirty="0">
                <a:solidFill>
                  <a:schemeClr val="tx1">
                    <a:lumMod val="85000"/>
                    <a:lumOff val="15000"/>
                  </a:schemeClr>
                </a:solidFill>
                <a:effectLst/>
              </a:rPr>
              <a:t> is placed to compress the edges of the foreskin before removing the 'extra' skin</a:t>
            </a:r>
            <a:r>
              <a:rPr lang="en-US" b="0" i="0" dirty="0">
                <a:solidFill>
                  <a:schemeClr val="tx1">
                    <a:lumMod val="85000"/>
                    <a:lumOff val="15000"/>
                  </a:schemeClr>
                </a:solidFill>
                <a:effectLst/>
                <a:latin typeface="arial" panose="020B0604020202020204" pitchFamily="34" charset="0"/>
              </a:rPr>
              <a:t>. </a:t>
            </a:r>
            <a:r>
              <a:rPr lang="en-US" dirty="0">
                <a:solidFill>
                  <a:schemeClr val="tx1">
                    <a:lumMod val="85000"/>
                    <a:lumOff val="15000"/>
                  </a:schemeClr>
                </a:solidFill>
              </a:rPr>
              <a:t>Generally utilized for neonatal circumcision. Most appropriate when infant is under 4-6 weeks of age and under 12 pounds .</a:t>
            </a:r>
          </a:p>
          <a:p>
            <a:endParaRPr lang="en-SA" dirty="0">
              <a:solidFill>
                <a:schemeClr val="tx1">
                  <a:lumMod val="85000"/>
                  <a:lumOff val="15000"/>
                </a:schemeClr>
              </a:solidFill>
            </a:endParaRPr>
          </a:p>
        </p:txBody>
      </p:sp>
      <p:pic>
        <p:nvPicPr>
          <p:cNvPr id="2050" name="Picture 2" descr="Circumcision | Kangaroo Point Medical Centre">
            <a:extLst>
              <a:ext uri="{FF2B5EF4-FFF2-40B4-BE49-F238E27FC236}">
                <a16:creationId xmlns:a16="http://schemas.microsoft.com/office/drawing/2014/main" id="{3318B474-6B52-C272-F235-819604B49E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3967" y="275252"/>
            <a:ext cx="4235937" cy="2821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4733661"/>
      </p:ext>
    </p:extLst>
  </p:cSld>
  <p:clrMapOvr>
    <a:masterClrMapping/>
  </p:clrMapOvr>
</p:sld>
</file>

<file path=ppt/theme/theme1.xml><?xml version="1.0" encoding="utf-8"?>
<a:theme xmlns:a="http://schemas.openxmlformats.org/drawingml/2006/main" name="FrostyVTI">
  <a:themeElements>
    <a:clrScheme name="AnalogousFromDarkSeedLeftStep">
      <a:dk1>
        <a:srgbClr val="000000"/>
      </a:dk1>
      <a:lt1>
        <a:srgbClr val="FFFFFF"/>
      </a:lt1>
      <a:dk2>
        <a:srgbClr val="1B2830"/>
      </a:dk2>
      <a:lt2>
        <a:srgbClr val="F1F3F0"/>
      </a:lt2>
      <a:accent1>
        <a:srgbClr val="A629E7"/>
      </a:accent1>
      <a:accent2>
        <a:srgbClr val="592FD9"/>
      </a:accent2>
      <a:accent3>
        <a:srgbClr val="294AE7"/>
      </a:accent3>
      <a:accent4>
        <a:srgbClr val="1787D5"/>
      </a:accent4>
      <a:accent5>
        <a:srgbClr val="22BFBE"/>
      </a:accent5>
      <a:accent6>
        <a:srgbClr val="16C67B"/>
      </a:accent6>
      <a:hlink>
        <a:srgbClr val="3897A9"/>
      </a:hlink>
      <a:folHlink>
        <a:srgbClr val="7F7F7F"/>
      </a:folHlink>
    </a:clrScheme>
    <a:fontScheme name="Frosted Leaf">
      <a:majorFont>
        <a:latin typeface="Goudy Old Style"/>
        <a:ea typeface=""/>
        <a:cs typeface=""/>
      </a:majorFont>
      <a:minorFont>
        <a:latin typeface="Avenir Next LT Pro"/>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rostyVTI" id="{DD283BC3-E0B6-4E4B-91CF-F0F54D51BB21}" vid="{3EE220F7-F497-4893-BE1F-7BB1D60742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{40D3D752-5153-644F-B497-913D492A1D23}tf10001120</Template>
  <TotalTime>2118</TotalTime>
  <Words>1163</Words>
  <Application>Microsoft Macintosh PowerPoint</Application>
  <PresentationFormat>Widescreen</PresentationFormat>
  <Paragraphs>86</Paragraphs>
  <Slides>12</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__Roboto_2d2bf0</vt:lpstr>
      <vt:lpstr>Arial</vt:lpstr>
      <vt:lpstr>Arial</vt:lpstr>
      <vt:lpstr>Avenir Next LT Pro</vt:lpstr>
      <vt:lpstr>Calibri</vt:lpstr>
      <vt:lpstr>Google Sans</vt:lpstr>
      <vt:lpstr>Goudy Old Style</vt:lpstr>
      <vt:lpstr>Wingdings</vt:lpstr>
      <vt:lpstr>FrostyVTI</vt:lpstr>
      <vt:lpstr>Circumcision</vt:lpstr>
      <vt:lpstr>Definition</vt:lpstr>
      <vt:lpstr>Foreskin?</vt:lpstr>
      <vt:lpstr>How common is circumcision?</vt:lpstr>
      <vt:lpstr>Indications</vt:lpstr>
      <vt:lpstr>Indications </vt:lpstr>
      <vt:lpstr>PowerPoint Presentation</vt:lpstr>
      <vt:lpstr>Contraindications </vt:lpstr>
      <vt:lpstr>Methods </vt:lpstr>
      <vt:lpstr>Types of clamps </vt:lpstr>
      <vt:lpstr>Complications </vt:lpstr>
      <vt:lpstr>Complications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Circumcision</dc:title>
  <dc:creator>سدين كامل حسن زين الدين</dc:creator>
  <cp:lastModifiedBy>سدين كامل حسن زين الدين</cp:lastModifiedBy>
  <cp:revision>6</cp:revision>
  <dcterms:created xsi:type="dcterms:W3CDTF">2023-10-27T08:28:51Z</dcterms:created>
  <dcterms:modified xsi:type="dcterms:W3CDTF">2023-10-29T11:59:01Z</dcterms:modified>
</cp:coreProperties>
</file>