
<file path=[Content_Types].xml><?xml version="1.0" encoding="utf-8"?>
<Types xmlns="http://schemas.openxmlformats.org/package/2006/content-types">
  <Default Extension="png" ContentType="image/png"/>
  <Default Extension="emf" ContentType="image/x-emf"/>
  <Default Extension="web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71" r:id="rId2"/>
    <p:sldId id="272" r:id="rId3"/>
    <p:sldId id="273" r:id="rId4"/>
    <p:sldId id="274" r:id="rId5"/>
    <p:sldId id="275" r:id="rId6"/>
    <p:sldId id="276" r:id="rId7"/>
    <p:sldId id="285" r:id="rId8"/>
    <p:sldId id="277" r:id="rId9"/>
    <p:sldId id="278" r:id="rId10"/>
    <p:sldId id="279" r:id="rId11"/>
    <p:sldId id="280" r:id="rId12"/>
    <p:sldId id="281" r:id="rId13"/>
    <p:sldId id="282" r:id="rId14"/>
    <p:sldId id="283" r:id="rId15"/>
    <p:sldId id="284" r:id="rId16"/>
    <p:sldId id="256" r:id="rId17"/>
    <p:sldId id="257" r:id="rId18"/>
    <p:sldId id="259" r:id="rId19"/>
    <p:sldId id="269" r:id="rId20"/>
    <p:sldId id="270" r:id="rId21"/>
    <p:sldId id="260" r:id="rId22"/>
    <p:sldId id="261" r:id="rId23"/>
    <p:sldId id="262" r:id="rId24"/>
    <p:sldId id="263" r:id="rId25"/>
    <p:sldId id="264" r:id="rId26"/>
    <p:sldId id="265" r:id="rId27"/>
    <p:sldId id="266" r:id="rId28"/>
    <p:sldId id="267" r:id="rId29"/>
    <p:sldId id="268"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3050E-FF6E-4B89-BA89-DFD07FD08994}" type="doc">
      <dgm:prSet loTypeId="urn:microsoft.com/office/officeart/2005/8/layout/process1" loCatId="process" qsTypeId="urn:microsoft.com/office/officeart/2005/8/quickstyle/simple2" qsCatId="simple" csTypeId="urn:microsoft.com/office/officeart/2005/8/colors/accent1_5" csCatId="accent1" phldr="1"/>
      <dgm:spPr/>
    </dgm:pt>
    <dgm:pt modelId="{72C8B5A7-7DC4-4674-ADD2-56FAB41929BA}">
      <dgm:prSet phldrT="[Text]"/>
      <dgm:spPr/>
      <dgm:t>
        <a:bodyPr/>
        <a:lstStyle/>
        <a:p>
          <a:r>
            <a:rPr lang="en-US" dirty="0" smtClean="0"/>
            <a:t>History </a:t>
          </a:r>
          <a:endParaRPr lang="en-US" dirty="0"/>
        </a:p>
      </dgm:t>
    </dgm:pt>
    <dgm:pt modelId="{6C1637E6-ED8C-4E66-A705-E2687B5EAF3E}" type="parTrans" cxnId="{FF033F88-CCC2-48EF-A1F3-B680B0540742}">
      <dgm:prSet/>
      <dgm:spPr/>
      <dgm:t>
        <a:bodyPr/>
        <a:lstStyle/>
        <a:p>
          <a:endParaRPr lang="en-US"/>
        </a:p>
      </dgm:t>
    </dgm:pt>
    <dgm:pt modelId="{37A774D9-29C7-4209-BE2F-03E4114C5B8D}" type="sibTrans" cxnId="{FF033F88-CCC2-48EF-A1F3-B680B0540742}">
      <dgm:prSet/>
      <dgm:spPr/>
      <dgm:t>
        <a:bodyPr/>
        <a:lstStyle/>
        <a:p>
          <a:endParaRPr lang="en-US"/>
        </a:p>
      </dgm:t>
    </dgm:pt>
    <dgm:pt modelId="{41FB45DA-4F08-4065-A345-93C543357FBD}">
      <dgm:prSet phldrT="[Text]"/>
      <dgm:spPr/>
      <dgm:t>
        <a:bodyPr/>
        <a:lstStyle/>
        <a:p>
          <a:r>
            <a:rPr lang="en-US" dirty="0" smtClean="0"/>
            <a:t>Physical examination </a:t>
          </a:r>
          <a:endParaRPr lang="en-US" dirty="0"/>
        </a:p>
      </dgm:t>
    </dgm:pt>
    <dgm:pt modelId="{FCA4B3D5-1948-498E-A3A1-B639C0169C09}" type="parTrans" cxnId="{C244A59D-A2D2-460B-8324-8745BF8576A1}">
      <dgm:prSet/>
      <dgm:spPr/>
      <dgm:t>
        <a:bodyPr/>
        <a:lstStyle/>
        <a:p>
          <a:endParaRPr lang="en-US"/>
        </a:p>
      </dgm:t>
    </dgm:pt>
    <dgm:pt modelId="{A244FA9A-CFEA-4C99-9687-70B3CAC98A91}" type="sibTrans" cxnId="{C244A59D-A2D2-460B-8324-8745BF8576A1}">
      <dgm:prSet/>
      <dgm:spPr/>
      <dgm:t>
        <a:bodyPr/>
        <a:lstStyle/>
        <a:p>
          <a:endParaRPr lang="en-US"/>
        </a:p>
      </dgm:t>
    </dgm:pt>
    <dgm:pt modelId="{E8142676-A5D4-4CFE-BC51-240E431EC6D1}">
      <dgm:prSet phldrT="[Text]"/>
      <dgm:spPr/>
      <dgm:t>
        <a:bodyPr/>
        <a:lstStyle/>
        <a:p>
          <a:r>
            <a:rPr lang="en-US" dirty="0" smtClean="0"/>
            <a:t>Investigations </a:t>
          </a:r>
          <a:endParaRPr lang="en-US" dirty="0"/>
        </a:p>
      </dgm:t>
    </dgm:pt>
    <dgm:pt modelId="{C15BFA6C-B843-4591-B1D9-CF5BD2D94AC0}" type="parTrans" cxnId="{46C3E4D5-F8DD-482A-9DC3-A21BEC36DF74}">
      <dgm:prSet/>
      <dgm:spPr/>
      <dgm:t>
        <a:bodyPr/>
        <a:lstStyle/>
        <a:p>
          <a:endParaRPr lang="en-US"/>
        </a:p>
      </dgm:t>
    </dgm:pt>
    <dgm:pt modelId="{CEDE75F0-0FDB-4520-9C96-464CF3867973}" type="sibTrans" cxnId="{46C3E4D5-F8DD-482A-9DC3-A21BEC36DF74}">
      <dgm:prSet/>
      <dgm:spPr/>
      <dgm:t>
        <a:bodyPr/>
        <a:lstStyle/>
        <a:p>
          <a:endParaRPr lang="en-US"/>
        </a:p>
      </dgm:t>
    </dgm:pt>
    <dgm:pt modelId="{9D5F3FA2-EA3E-4AF1-B6BF-01D8958B418B}" type="pres">
      <dgm:prSet presAssocID="{EB53050E-FF6E-4B89-BA89-DFD07FD08994}" presName="Name0" presStyleCnt="0">
        <dgm:presLayoutVars>
          <dgm:dir/>
          <dgm:resizeHandles val="exact"/>
        </dgm:presLayoutVars>
      </dgm:prSet>
      <dgm:spPr/>
    </dgm:pt>
    <dgm:pt modelId="{10EFFB29-53E7-4CD5-B677-33E8ED8BC7A2}" type="pres">
      <dgm:prSet presAssocID="{72C8B5A7-7DC4-4674-ADD2-56FAB41929BA}" presName="node" presStyleLbl="node1" presStyleIdx="0" presStyleCnt="3">
        <dgm:presLayoutVars>
          <dgm:bulletEnabled val="1"/>
        </dgm:presLayoutVars>
      </dgm:prSet>
      <dgm:spPr/>
    </dgm:pt>
    <dgm:pt modelId="{2103851F-6820-4FFE-A747-447B3991A40C}" type="pres">
      <dgm:prSet presAssocID="{37A774D9-29C7-4209-BE2F-03E4114C5B8D}" presName="sibTrans" presStyleLbl="sibTrans2D1" presStyleIdx="0" presStyleCnt="2"/>
      <dgm:spPr/>
    </dgm:pt>
    <dgm:pt modelId="{2B2794CB-86B6-454A-9FB1-2E7A25DB96D4}" type="pres">
      <dgm:prSet presAssocID="{37A774D9-29C7-4209-BE2F-03E4114C5B8D}" presName="connectorText" presStyleLbl="sibTrans2D1" presStyleIdx="0" presStyleCnt="2"/>
      <dgm:spPr/>
    </dgm:pt>
    <dgm:pt modelId="{E6F40B73-A427-40A1-93C4-7E41E884CEA8}" type="pres">
      <dgm:prSet presAssocID="{41FB45DA-4F08-4065-A345-93C543357FBD}" presName="node" presStyleLbl="node1" presStyleIdx="1" presStyleCnt="3">
        <dgm:presLayoutVars>
          <dgm:bulletEnabled val="1"/>
        </dgm:presLayoutVars>
      </dgm:prSet>
      <dgm:spPr/>
      <dgm:t>
        <a:bodyPr/>
        <a:lstStyle/>
        <a:p>
          <a:endParaRPr lang="en-US"/>
        </a:p>
      </dgm:t>
    </dgm:pt>
    <dgm:pt modelId="{A645463F-A405-421C-88AD-73B3C6935F76}" type="pres">
      <dgm:prSet presAssocID="{A244FA9A-CFEA-4C99-9687-70B3CAC98A91}" presName="sibTrans" presStyleLbl="sibTrans2D1" presStyleIdx="1" presStyleCnt="2"/>
      <dgm:spPr/>
    </dgm:pt>
    <dgm:pt modelId="{DA91BBF4-9FE0-44D4-9336-99EBBA3C07EC}" type="pres">
      <dgm:prSet presAssocID="{A244FA9A-CFEA-4C99-9687-70B3CAC98A91}" presName="connectorText" presStyleLbl="sibTrans2D1" presStyleIdx="1" presStyleCnt="2"/>
      <dgm:spPr/>
    </dgm:pt>
    <dgm:pt modelId="{F46C180B-AC7F-4E32-B61B-E50CB3511A46}" type="pres">
      <dgm:prSet presAssocID="{E8142676-A5D4-4CFE-BC51-240E431EC6D1}" presName="node" presStyleLbl="node1" presStyleIdx="2" presStyleCnt="3">
        <dgm:presLayoutVars>
          <dgm:bulletEnabled val="1"/>
        </dgm:presLayoutVars>
      </dgm:prSet>
      <dgm:spPr/>
    </dgm:pt>
  </dgm:ptLst>
  <dgm:cxnLst>
    <dgm:cxn modelId="{29550301-CCCB-4D77-AAE8-96E9D204CD59}" type="presOf" srcId="{72C8B5A7-7DC4-4674-ADD2-56FAB41929BA}" destId="{10EFFB29-53E7-4CD5-B677-33E8ED8BC7A2}" srcOrd="0" destOrd="0" presId="urn:microsoft.com/office/officeart/2005/8/layout/process1"/>
    <dgm:cxn modelId="{B4D99FF2-CDAB-4AB0-A58E-F50DDBC9B7C5}" type="presOf" srcId="{A244FA9A-CFEA-4C99-9687-70B3CAC98A91}" destId="{A645463F-A405-421C-88AD-73B3C6935F76}" srcOrd="0" destOrd="0" presId="urn:microsoft.com/office/officeart/2005/8/layout/process1"/>
    <dgm:cxn modelId="{8438E731-A8EE-4629-B6E8-EE56BEDFDB23}" type="presOf" srcId="{EB53050E-FF6E-4B89-BA89-DFD07FD08994}" destId="{9D5F3FA2-EA3E-4AF1-B6BF-01D8958B418B}" srcOrd="0" destOrd="0" presId="urn:microsoft.com/office/officeart/2005/8/layout/process1"/>
    <dgm:cxn modelId="{FF033F88-CCC2-48EF-A1F3-B680B0540742}" srcId="{EB53050E-FF6E-4B89-BA89-DFD07FD08994}" destId="{72C8B5A7-7DC4-4674-ADD2-56FAB41929BA}" srcOrd="0" destOrd="0" parTransId="{6C1637E6-ED8C-4E66-A705-E2687B5EAF3E}" sibTransId="{37A774D9-29C7-4209-BE2F-03E4114C5B8D}"/>
    <dgm:cxn modelId="{C244A59D-A2D2-460B-8324-8745BF8576A1}" srcId="{EB53050E-FF6E-4B89-BA89-DFD07FD08994}" destId="{41FB45DA-4F08-4065-A345-93C543357FBD}" srcOrd="1" destOrd="0" parTransId="{FCA4B3D5-1948-498E-A3A1-B639C0169C09}" sibTransId="{A244FA9A-CFEA-4C99-9687-70B3CAC98A91}"/>
    <dgm:cxn modelId="{46C3E4D5-F8DD-482A-9DC3-A21BEC36DF74}" srcId="{EB53050E-FF6E-4B89-BA89-DFD07FD08994}" destId="{E8142676-A5D4-4CFE-BC51-240E431EC6D1}" srcOrd="2" destOrd="0" parTransId="{C15BFA6C-B843-4591-B1D9-CF5BD2D94AC0}" sibTransId="{CEDE75F0-0FDB-4520-9C96-464CF3867973}"/>
    <dgm:cxn modelId="{D4386052-4CD9-4EB6-9B83-8599CAAE00AD}" type="presOf" srcId="{37A774D9-29C7-4209-BE2F-03E4114C5B8D}" destId="{2B2794CB-86B6-454A-9FB1-2E7A25DB96D4}" srcOrd="1" destOrd="0" presId="urn:microsoft.com/office/officeart/2005/8/layout/process1"/>
    <dgm:cxn modelId="{8B73BEA2-BDFB-4FE7-A215-C4C9895048D7}" type="presOf" srcId="{37A774D9-29C7-4209-BE2F-03E4114C5B8D}" destId="{2103851F-6820-4FFE-A747-447B3991A40C}" srcOrd="0" destOrd="0" presId="urn:microsoft.com/office/officeart/2005/8/layout/process1"/>
    <dgm:cxn modelId="{2881A9EE-42B9-466B-898D-644155A4E6DA}" type="presOf" srcId="{E8142676-A5D4-4CFE-BC51-240E431EC6D1}" destId="{F46C180B-AC7F-4E32-B61B-E50CB3511A46}" srcOrd="0" destOrd="0" presId="urn:microsoft.com/office/officeart/2005/8/layout/process1"/>
    <dgm:cxn modelId="{BB0726A0-2123-489C-9A7C-6ACC1DC77793}" type="presOf" srcId="{41FB45DA-4F08-4065-A345-93C543357FBD}" destId="{E6F40B73-A427-40A1-93C4-7E41E884CEA8}" srcOrd="0" destOrd="0" presId="urn:microsoft.com/office/officeart/2005/8/layout/process1"/>
    <dgm:cxn modelId="{F55B1D67-E0EB-4B12-8A71-FC6F97501426}" type="presOf" srcId="{A244FA9A-CFEA-4C99-9687-70B3CAC98A91}" destId="{DA91BBF4-9FE0-44D4-9336-99EBBA3C07EC}" srcOrd="1" destOrd="0" presId="urn:microsoft.com/office/officeart/2005/8/layout/process1"/>
    <dgm:cxn modelId="{33B8D94F-0190-4856-A995-D0D246A33052}" type="presParOf" srcId="{9D5F3FA2-EA3E-4AF1-B6BF-01D8958B418B}" destId="{10EFFB29-53E7-4CD5-B677-33E8ED8BC7A2}" srcOrd="0" destOrd="0" presId="urn:microsoft.com/office/officeart/2005/8/layout/process1"/>
    <dgm:cxn modelId="{9D6F4566-5ED8-4D9B-BF41-7397C24A0235}" type="presParOf" srcId="{9D5F3FA2-EA3E-4AF1-B6BF-01D8958B418B}" destId="{2103851F-6820-4FFE-A747-447B3991A40C}" srcOrd="1" destOrd="0" presId="urn:microsoft.com/office/officeart/2005/8/layout/process1"/>
    <dgm:cxn modelId="{057350FE-117F-4567-9074-C69C15F1B981}" type="presParOf" srcId="{2103851F-6820-4FFE-A747-447B3991A40C}" destId="{2B2794CB-86B6-454A-9FB1-2E7A25DB96D4}" srcOrd="0" destOrd="0" presId="urn:microsoft.com/office/officeart/2005/8/layout/process1"/>
    <dgm:cxn modelId="{EC5F2B18-319D-4C28-81B0-B564BEA414B8}" type="presParOf" srcId="{9D5F3FA2-EA3E-4AF1-B6BF-01D8958B418B}" destId="{E6F40B73-A427-40A1-93C4-7E41E884CEA8}" srcOrd="2" destOrd="0" presId="urn:microsoft.com/office/officeart/2005/8/layout/process1"/>
    <dgm:cxn modelId="{79035BF8-4760-4183-8ECF-06C25A685954}" type="presParOf" srcId="{9D5F3FA2-EA3E-4AF1-B6BF-01D8958B418B}" destId="{A645463F-A405-421C-88AD-73B3C6935F76}" srcOrd="3" destOrd="0" presId="urn:microsoft.com/office/officeart/2005/8/layout/process1"/>
    <dgm:cxn modelId="{DD5401DE-6E53-465F-A1CF-647BC2E14B68}" type="presParOf" srcId="{A645463F-A405-421C-88AD-73B3C6935F76}" destId="{DA91BBF4-9FE0-44D4-9336-99EBBA3C07EC}" srcOrd="0" destOrd="0" presId="urn:microsoft.com/office/officeart/2005/8/layout/process1"/>
    <dgm:cxn modelId="{BECC0B38-34C9-4298-882C-2065535B3833}" type="presParOf" srcId="{9D5F3FA2-EA3E-4AF1-B6BF-01D8958B418B}" destId="{F46C180B-AC7F-4E32-B61B-E50CB3511A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FFB29-53E7-4CD5-B677-33E8ED8BC7A2}">
      <dsp:nvSpPr>
        <dsp:cNvPr id="0" name=""/>
        <dsp:cNvSpPr/>
      </dsp:nvSpPr>
      <dsp:spPr>
        <a:xfrm>
          <a:off x="7143" y="2068777"/>
          <a:ext cx="2135187" cy="1281112"/>
        </a:xfrm>
        <a:prstGeom prst="roundRect">
          <a:avLst>
            <a:gd name="adj" fmla="val 10000"/>
          </a:avLst>
        </a:prstGeom>
        <a:solidFill>
          <a:schemeClr val="accent1">
            <a:alpha val="9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History </a:t>
          </a:r>
          <a:endParaRPr lang="en-US" sz="2500" kern="1200" dirty="0"/>
        </a:p>
      </dsp:txBody>
      <dsp:txXfrm>
        <a:off x="44665" y="2106299"/>
        <a:ext cx="2060143" cy="1206068"/>
      </dsp:txXfrm>
    </dsp:sp>
    <dsp:sp modelId="{2103851F-6820-4FFE-A747-447B3991A40C}">
      <dsp:nvSpPr>
        <dsp:cNvPr id="0" name=""/>
        <dsp:cNvSpPr/>
      </dsp:nvSpPr>
      <dsp:spPr>
        <a:xfrm>
          <a:off x="2355850" y="2444570"/>
          <a:ext cx="452659" cy="52952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355850" y="2550475"/>
        <a:ext cx="316861" cy="317716"/>
      </dsp:txXfrm>
    </dsp:sp>
    <dsp:sp modelId="{E6F40B73-A427-40A1-93C4-7E41E884CEA8}">
      <dsp:nvSpPr>
        <dsp:cNvPr id="0" name=""/>
        <dsp:cNvSpPr/>
      </dsp:nvSpPr>
      <dsp:spPr>
        <a:xfrm>
          <a:off x="2996406" y="2068777"/>
          <a:ext cx="2135187" cy="1281112"/>
        </a:xfrm>
        <a:prstGeom prst="roundRect">
          <a:avLst>
            <a:gd name="adj" fmla="val 10000"/>
          </a:avLst>
        </a:prstGeom>
        <a:solidFill>
          <a:schemeClr val="accent1">
            <a:alpha val="90000"/>
            <a:hueOff val="0"/>
            <a:satOff val="0"/>
            <a:lumOff val="0"/>
            <a:alphaOff val="-2000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Physical examination </a:t>
          </a:r>
          <a:endParaRPr lang="en-US" sz="2500" kern="1200" dirty="0"/>
        </a:p>
      </dsp:txBody>
      <dsp:txXfrm>
        <a:off x="3033928" y="2106299"/>
        <a:ext cx="2060143" cy="1206068"/>
      </dsp:txXfrm>
    </dsp:sp>
    <dsp:sp modelId="{A645463F-A405-421C-88AD-73B3C6935F76}">
      <dsp:nvSpPr>
        <dsp:cNvPr id="0" name=""/>
        <dsp:cNvSpPr/>
      </dsp:nvSpPr>
      <dsp:spPr>
        <a:xfrm>
          <a:off x="5345112" y="2444570"/>
          <a:ext cx="452659" cy="529526"/>
        </a:xfrm>
        <a:prstGeom prst="rightArrow">
          <a:avLst>
            <a:gd name="adj1" fmla="val 60000"/>
            <a:gd name="adj2" fmla="val 50000"/>
          </a:avLst>
        </a:prstGeom>
        <a:solidFill>
          <a:schemeClr val="accent1">
            <a:shade val="90000"/>
            <a:hueOff val="890294"/>
            <a:satOff val="-59533"/>
            <a:lumOff val="4524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345112" y="2550475"/>
        <a:ext cx="316861" cy="317716"/>
      </dsp:txXfrm>
    </dsp:sp>
    <dsp:sp modelId="{F46C180B-AC7F-4E32-B61B-E50CB3511A46}">
      <dsp:nvSpPr>
        <dsp:cNvPr id="0" name=""/>
        <dsp:cNvSpPr/>
      </dsp:nvSpPr>
      <dsp:spPr>
        <a:xfrm>
          <a:off x="5985668" y="2068777"/>
          <a:ext cx="2135187" cy="1281112"/>
        </a:xfrm>
        <a:prstGeom prst="roundRect">
          <a:avLst>
            <a:gd name="adj" fmla="val 10000"/>
          </a:avLst>
        </a:prstGeom>
        <a:solidFill>
          <a:schemeClr val="accent1">
            <a:alpha val="90000"/>
            <a:hueOff val="0"/>
            <a:satOff val="0"/>
            <a:lumOff val="0"/>
            <a:alphaOff val="-4000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Investigations </a:t>
          </a:r>
          <a:endParaRPr lang="en-US" sz="2500" kern="1200" dirty="0"/>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9/18/2023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9/18/2023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webp"/></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web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Dysphagia </a:t>
            </a:r>
            <a:endParaRPr lang="en-US" dirty="0"/>
          </a:p>
        </p:txBody>
      </p:sp>
      <p:sp>
        <p:nvSpPr>
          <p:cNvPr id="3" name="Subtitle 2"/>
          <p:cNvSpPr>
            <a:spLocks noGrp="1"/>
          </p:cNvSpPr>
          <p:nvPr>
            <p:ph type="subTitle" idx="1"/>
          </p:nvPr>
        </p:nvSpPr>
        <p:spPr/>
        <p:txBody>
          <a:bodyPr>
            <a:normAutofit fontScale="77500" lnSpcReduction="20000"/>
          </a:bodyPr>
          <a:lstStyle/>
          <a:p>
            <a:pPr algn="r"/>
            <a:r>
              <a:rPr lang="en-US" dirty="0" smtClean="0"/>
              <a:t>Supervised by </a:t>
            </a:r>
            <a:r>
              <a:rPr lang="en-US" dirty="0" err="1" smtClean="0"/>
              <a:t>Dr</a:t>
            </a:r>
            <a:r>
              <a:rPr lang="en-US" dirty="0" smtClean="0"/>
              <a:t> Tariq </a:t>
            </a:r>
            <a:r>
              <a:rPr lang="en-US" dirty="0" err="1" smtClean="0"/>
              <a:t>AlAdwan</a:t>
            </a:r>
            <a:endParaRPr lang="en-US" dirty="0" smtClean="0"/>
          </a:p>
          <a:p>
            <a:pPr algn="r"/>
            <a:r>
              <a:rPr lang="en-US" dirty="0" smtClean="0"/>
              <a:t>Presented by : </a:t>
            </a:r>
            <a:r>
              <a:rPr lang="en-US" dirty="0" err="1" smtClean="0"/>
              <a:t>Wajd</a:t>
            </a:r>
            <a:r>
              <a:rPr lang="en-US" dirty="0" smtClean="0"/>
              <a:t> </a:t>
            </a:r>
            <a:r>
              <a:rPr lang="en-US" dirty="0" err="1" smtClean="0"/>
              <a:t>AlHabashneh</a:t>
            </a:r>
            <a:endParaRPr lang="en-US" dirty="0" smtClean="0"/>
          </a:p>
          <a:p>
            <a:pPr algn="r"/>
            <a:r>
              <a:rPr lang="en-US" dirty="0" err="1" smtClean="0"/>
              <a:t>Rahaf</a:t>
            </a:r>
            <a:r>
              <a:rPr lang="en-US" dirty="0" smtClean="0"/>
              <a:t> </a:t>
            </a:r>
            <a:r>
              <a:rPr lang="en-US" dirty="0" err="1" smtClean="0"/>
              <a:t>Abusalm</a:t>
            </a:r>
            <a:r>
              <a:rPr lang="en-US" dirty="0" smtClean="0"/>
              <a:t> </a:t>
            </a:r>
          </a:p>
          <a:p>
            <a:pPr algn="r"/>
            <a:r>
              <a:rPr lang="en-US" dirty="0" err="1" smtClean="0"/>
              <a:t>Sulaf</a:t>
            </a:r>
            <a:r>
              <a:rPr lang="en-US" dirty="0" smtClean="0"/>
              <a:t> </a:t>
            </a:r>
            <a:r>
              <a:rPr lang="en-US" dirty="0" err="1" smtClean="0"/>
              <a:t>AlMaaitah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36" y="333286"/>
            <a:ext cx="3175815" cy="3175815"/>
          </a:xfrm>
          <a:prstGeom prst="rect">
            <a:avLst/>
          </a:prstGeom>
        </p:spPr>
      </p:pic>
    </p:spTree>
    <p:extLst>
      <p:ext uri="{BB962C8B-B14F-4D97-AF65-F5344CB8AC3E}">
        <p14:creationId xmlns:p14="http://schemas.microsoft.com/office/powerpoint/2010/main" val="206913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0098" y="642801"/>
            <a:ext cx="2965877" cy="923330"/>
          </a:xfrm>
          <a:prstGeom prst="rect">
            <a:avLst/>
          </a:prstGeom>
        </p:spPr>
        <p:txBody>
          <a:bodyPr wrap="none">
            <a:spAutoFit/>
          </a:bodyPr>
          <a:lstStyle/>
          <a:p>
            <a:r>
              <a:rPr lang="en-GB" sz="5400" dirty="0">
                <a:solidFill>
                  <a:schemeClr val="bg2">
                    <a:lumMod val="50000"/>
                  </a:schemeClr>
                </a:solidFill>
                <a:latin typeface="Andalus" panose="02020603050405020304" pitchFamily="18" charset="-78"/>
                <a:cs typeface="Andalus" panose="02020603050405020304" pitchFamily="18" charset="-78"/>
              </a:rPr>
              <a:t>HISTORY</a:t>
            </a:r>
            <a:r>
              <a:rPr lang="ar-JO" sz="5400" dirty="0">
                <a:solidFill>
                  <a:schemeClr val="bg2">
                    <a:lumMod val="50000"/>
                  </a:schemeClr>
                </a:solidFill>
                <a:latin typeface="Andalus" panose="02020603050405020304" pitchFamily="18" charset="-78"/>
                <a:cs typeface="Andalus" panose="02020603050405020304" pitchFamily="18" charset="-78"/>
              </a:rPr>
              <a:t>:</a:t>
            </a:r>
            <a:endParaRPr lang="en-GB" sz="5400" dirty="0">
              <a:solidFill>
                <a:schemeClr val="bg2">
                  <a:lumMod val="50000"/>
                </a:schemeClr>
              </a:solidFill>
              <a:latin typeface="Andalus" panose="02020603050405020304" pitchFamily="18" charset="-78"/>
              <a:cs typeface="Andalus" panose="02020603050405020304" pitchFamily="18" charset="-78"/>
            </a:endParaRPr>
          </a:p>
        </p:txBody>
      </p:sp>
      <p:sp>
        <p:nvSpPr>
          <p:cNvPr id="3" name="TextBox 2"/>
          <p:cNvSpPr txBox="1"/>
          <p:nvPr/>
        </p:nvSpPr>
        <p:spPr>
          <a:xfrm>
            <a:off x="1648495" y="1646940"/>
            <a:ext cx="5008432" cy="461665"/>
          </a:xfrm>
          <a:prstGeom prst="rect">
            <a:avLst/>
          </a:prstGeom>
          <a:noFill/>
        </p:spPr>
        <p:txBody>
          <a:bodyPr wrap="square" rtlCol="1">
            <a:spAutoFit/>
          </a:bodyPr>
          <a:lstStyle/>
          <a:p>
            <a:r>
              <a:rPr lang="en-US" sz="2400" dirty="0"/>
              <a:t>Difficulty in initiating swallow</a:t>
            </a:r>
            <a:endParaRPr lang="ar-JO" sz="2400" dirty="0"/>
          </a:p>
        </p:txBody>
      </p:sp>
      <p:sp>
        <p:nvSpPr>
          <p:cNvPr id="4" name="TextBox 3"/>
          <p:cNvSpPr txBox="1"/>
          <p:nvPr/>
        </p:nvSpPr>
        <p:spPr>
          <a:xfrm>
            <a:off x="1571222" y="2332424"/>
            <a:ext cx="5447763" cy="461665"/>
          </a:xfrm>
          <a:prstGeom prst="rect">
            <a:avLst/>
          </a:prstGeom>
          <a:noFill/>
        </p:spPr>
        <p:txBody>
          <a:bodyPr wrap="square" rtlCol="1">
            <a:spAutoFit/>
          </a:bodyPr>
          <a:lstStyle/>
          <a:p>
            <a:r>
              <a:rPr lang="en-US" sz="2400" dirty="0"/>
              <a:t>Food stuck after swallow in chest</a:t>
            </a:r>
            <a:endParaRPr lang="ar-JO" sz="2400" dirty="0"/>
          </a:p>
        </p:txBody>
      </p:sp>
      <p:sp>
        <p:nvSpPr>
          <p:cNvPr id="13" name="Right Arrow 12"/>
          <p:cNvSpPr/>
          <p:nvPr/>
        </p:nvSpPr>
        <p:spPr>
          <a:xfrm>
            <a:off x="6053070" y="1749444"/>
            <a:ext cx="1931831" cy="372659"/>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5" name="Right Arrow 14"/>
          <p:cNvSpPr/>
          <p:nvPr/>
        </p:nvSpPr>
        <p:spPr>
          <a:xfrm>
            <a:off x="6452313" y="3845665"/>
            <a:ext cx="1931831" cy="37266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6" name="Right Arrow 15"/>
          <p:cNvSpPr/>
          <p:nvPr/>
        </p:nvSpPr>
        <p:spPr>
          <a:xfrm>
            <a:off x="6375040" y="4612928"/>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0" name="Right Arrow 19"/>
          <p:cNvSpPr/>
          <p:nvPr/>
        </p:nvSpPr>
        <p:spPr>
          <a:xfrm>
            <a:off x="6561784" y="2424922"/>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2" name="TextBox 21"/>
          <p:cNvSpPr txBox="1"/>
          <p:nvPr/>
        </p:nvSpPr>
        <p:spPr>
          <a:xfrm>
            <a:off x="7997781" y="1704940"/>
            <a:ext cx="4194219" cy="461665"/>
          </a:xfrm>
          <a:prstGeom prst="rect">
            <a:avLst/>
          </a:prstGeom>
          <a:noFill/>
        </p:spPr>
        <p:txBody>
          <a:bodyPr wrap="square" rtlCol="1">
            <a:spAutoFit/>
          </a:bodyPr>
          <a:lstStyle/>
          <a:p>
            <a:r>
              <a:rPr lang="en-US" sz="2400" dirty="0"/>
              <a:t>Oropharyngeal dysphagia</a:t>
            </a:r>
            <a:endParaRPr lang="ar-JO" sz="2400" dirty="0"/>
          </a:p>
        </p:txBody>
      </p:sp>
      <p:sp>
        <p:nvSpPr>
          <p:cNvPr id="23" name="TextBox 22"/>
          <p:cNvSpPr txBox="1"/>
          <p:nvPr/>
        </p:nvSpPr>
        <p:spPr>
          <a:xfrm>
            <a:off x="8493615" y="2406414"/>
            <a:ext cx="3726981" cy="461665"/>
          </a:xfrm>
          <a:prstGeom prst="rect">
            <a:avLst/>
          </a:prstGeom>
          <a:noFill/>
        </p:spPr>
        <p:txBody>
          <a:bodyPr wrap="square" rtlCol="1">
            <a:spAutoFit/>
          </a:bodyPr>
          <a:lstStyle/>
          <a:p>
            <a:r>
              <a:rPr lang="en-US" sz="2400" dirty="0"/>
              <a:t>Esophageal dysphagia</a:t>
            </a:r>
            <a:endParaRPr lang="ar-JO" sz="2400" dirty="0"/>
          </a:p>
        </p:txBody>
      </p:sp>
      <p:sp>
        <p:nvSpPr>
          <p:cNvPr id="5" name="Rectangle 4"/>
          <p:cNvSpPr/>
          <p:nvPr/>
        </p:nvSpPr>
        <p:spPr>
          <a:xfrm>
            <a:off x="1571222" y="3776103"/>
            <a:ext cx="4963218" cy="461665"/>
          </a:xfrm>
          <a:prstGeom prst="rect">
            <a:avLst/>
          </a:prstGeom>
        </p:spPr>
        <p:txBody>
          <a:bodyPr wrap="none">
            <a:spAutoFit/>
          </a:bodyPr>
          <a:lstStyle/>
          <a:p>
            <a:r>
              <a:rPr lang="en-US" sz="2400" dirty="0"/>
              <a:t>Dysphagia related to solid food </a:t>
            </a:r>
            <a:endParaRPr lang="ar-JO" sz="2400" dirty="0"/>
          </a:p>
        </p:txBody>
      </p:sp>
      <p:sp>
        <p:nvSpPr>
          <p:cNvPr id="9" name="Rectangle 8"/>
          <p:cNvSpPr/>
          <p:nvPr/>
        </p:nvSpPr>
        <p:spPr>
          <a:xfrm>
            <a:off x="2204742" y="4619885"/>
            <a:ext cx="2529860" cy="461665"/>
          </a:xfrm>
          <a:prstGeom prst="rect">
            <a:avLst/>
          </a:prstGeom>
        </p:spPr>
        <p:txBody>
          <a:bodyPr wrap="none">
            <a:spAutoFit/>
          </a:bodyPr>
          <a:lstStyle/>
          <a:p>
            <a:r>
              <a:rPr lang="en-US" sz="2400" dirty="0"/>
              <a:t>Solid and liquid </a:t>
            </a:r>
            <a:endParaRPr lang="ar-JO" sz="2400" dirty="0"/>
          </a:p>
        </p:txBody>
      </p:sp>
      <p:sp>
        <p:nvSpPr>
          <p:cNvPr id="10" name="Rectangle 9"/>
          <p:cNvSpPr/>
          <p:nvPr/>
        </p:nvSpPr>
        <p:spPr>
          <a:xfrm>
            <a:off x="8621410" y="3743982"/>
            <a:ext cx="1901483" cy="461665"/>
          </a:xfrm>
          <a:prstGeom prst="rect">
            <a:avLst/>
          </a:prstGeom>
        </p:spPr>
        <p:txBody>
          <a:bodyPr wrap="none">
            <a:spAutoFit/>
          </a:bodyPr>
          <a:lstStyle/>
          <a:p>
            <a:r>
              <a:rPr lang="en-US" sz="2400" dirty="0"/>
              <a:t>Obstructive</a:t>
            </a:r>
            <a:endParaRPr lang="ar-JO" sz="2400" dirty="0"/>
          </a:p>
        </p:txBody>
      </p:sp>
      <p:sp>
        <p:nvSpPr>
          <p:cNvPr id="11" name="Rectangle 10"/>
          <p:cNvSpPr/>
          <p:nvPr/>
        </p:nvSpPr>
        <p:spPr>
          <a:xfrm>
            <a:off x="8493615" y="4619885"/>
            <a:ext cx="2401619" cy="461665"/>
          </a:xfrm>
          <a:prstGeom prst="rect">
            <a:avLst/>
          </a:prstGeom>
        </p:spPr>
        <p:txBody>
          <a:bodyPr wrap="none">
            <a:spAutoFit/>
          </a:bodyPr>
          <a:lstStyle/>
          <a:p>
            <a:r>
              <a:rPr lang="en-US" sz="2400" dirty="0"/>
              <a:t>neuromuscular</a:t>
            </a:r>
            <a:endParaRPr lang="ar-JO" sz="2400" dirty="0"/>
          </a:p>
        </p:txBody>
      </p:sp>
    </p:spTree>
    <p:extLst>
      <p:ext uri="{BB962C8B-B14F-4D97-AF65-F5344CB8AC3E}">
        <p14:creationId xmlns:p14="http://schemas.microsoft.com/office/powerpoint/2010/main" val="18496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894" y="4565137"/>
            <a:ext cx="5069397" cy="1200329"/>
          </a:xfrm>
          <a:prstGeom prst="rect">
            <a:avLst/>
          </a:prstGeom>
        </p:spPr>
        <p:txBody>
          <a:bodyPr wrap="square">
            <a:spAutoFit/>
          </a:bodyPr>
          <a:lstStyle/>
          <a:p>
            <a:r>
              <a:rPr lang="en-US" sz="2400" dirty="0"/>
              <a:t>Ass. Symptoms: aspiration , chocking ,drooling or nasopharyngeal regurgitation</a:t>
            </a:r>
          </a:p>
        </p:txBody>
      </p:sp>
      <p:sp>
        <p:nvSpPr>
          <p:cNvPr id="6" name="Right Arrow 5"/>
          <p:cNvSpPr/>
          <p:nvPr/>
        </p:nvSpPr>
        <p:spPr>
          <a:xfrm>
            <a:off x="5669433" y="6031624"/>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Rectangle 10"/>
          <p:cNvSpPr/>
          <p:nvPr/>
        </p:nvSpPr>
        <p:spPr>
          <a:xfrm>
            <a:off x="1272141" y="6016884"/>
            <a:ext cx="4201380" cy="461665"/>
          </a:xfrm>
          <a:prstGeom prst="rect">
            <a:avLst/>
          </a:prstGeom>
        </p:spPr>
        <p:txBody>
          <a:bodyPr wrap="square">
            <a:spAutoFit/>
          </a:bodyPr>
          <a:lstStyle/>
          <a:p>
            <a:r>
              <a:rPr lang="en-US" sz="2400" dirty="0"/>
              <a:t>Weight loss: </a:t>
            </a:r>
          </a:p>
        </p:txBody>
      </p:sp>
      <p:sp>
        <p:nvSpPr>
          <p:cNvPr id="12" name="Rectangle 11"/>
          <p:cNvSpPr/>
          <p:nvPr/>
        </p:nvSpPr>
        <p:spPr>
          <a:xfrm>
            <a:off x="3121103" y="6016884"/>
            <a:ext cx="2539478" cy="461665"/>
          </a:xfrm>
          <a:prstGeom prst="rect">
            <a:avLst/>
          </a:prstGeom>
        </p:spPr>
        <p:txBody>
          <a:bodyPr wrap="none">
            <a:spAutoFit/>
          </a:bodyPr>
          <a:lstStyle/>
          <a:p>
            <a:r>
              <a:rPr lang="en-US" sz="2400" dirty="0"/>
              <a:t>In elder patient </a:t>
            </a:r>
          </a:p>
        </p:txBody>
      </p:sp>
      <p:sp>
        <p:nvSpPr>
          <p:cNvPr id="13" name="Rectangle 12"/>
          <p:cNvSpPr/>
          <p:nvPr/>
        </p:nvSpPr>
        <p:spPr>
          <a:xfrm>
            <a:off x="7948086" y="5942618"/>
            <a:ext cx="1970411" cy="461665"/>
          </a:xfrm>
          <a:prstGeom prst="rect">
            <a:avLst/>
          </a:prstGeom>
        </p:spPr>
        <p:txBody>
          <a:bodyPr wrap="none">
            <a:spAutoFit/>
          </a:bodyPr>
          <a:lstStyle/>
          <a:p>
            <a:r>
              <a:rPr lang="en-US" sz="2400" dirty="0"/>
              <a:t>Carcinoma </a:t>
            </a:r>
            <a:endParaRPr lang="ar-JO" sz="2400" dirty="0"/>
          </a:p>
        </p:txBody>
      </p:sp>
      <p:sp>
        <p:nvSpPr>
          <p:cNvPr id="16" name="Right Arrow 15"/>
          <p:cNvSpPr/>
          <p:nvPr/>
        </p:nvSpPr>
        <p:spPr>
          <a:xfrm>
            <a:off x="5220360" y="1668498"/>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7" name="TextBox 16"/>
          <p:cNvSpPr txBox="1"/>
          <p:nvPr/>
        </p:nvSpPr>
        <p:spPr>
          <a:xfrm>
            <a:off x="7860751" y="4934469"/>
            <a:ext cx="2897747" cy="830997"/>
          </a:xfrm>
          <a:prstGeom prst="rect">
            <a:avLst/>
          </a:prstGeom>
          <a:noFill/>
        </p:spPr>
        <p:txBody>
          <a:bodyPr wrap="square" rtlCol="1">
            <a:spAutoFit/>
          </a:bodyPr>
          <a:lstStyle/>
          <a:p>
            <a:r>
              <a:rPr lang="en-US" sz="2400" dirty="0"/>
              <a:t>Oropharyngeal dysphagia</a:t>
            </a:r>
            <a:endParaRPr lang="ar-JO" sz="2400" dirty="0"/>
          </a:p>
        </p:txBody>
      </p:sp>
      <p:sp>
        <p:nvSpPr>
          <p:cNvPr id="3" name="Rectangle 2"/>
          <p:cNvSpPr/>
          <p:nvPr/>
        </p:nvSpPr>
        <p:spPr>
          <a:xfrm>
            <a:off x="1816362" y="737704"/>
            <a:ext cx="1075936" cy="461665"/>
          </a:xfrm>
          <a:prstGeom prst="rect">
            <a:avLst/>
          </a:prstGeom>
        </p:spPr>
        <p:txBody>
          <a:bodyPr wrap="none">
            <a:spAutoFit/>
          </a:bodyPr>
          <a:lstStyle/>
          <a:p>
            <a:r>
              <a:rPr lang="en-US" sz="2400" b="1" dirty="0"/>
              <a:t>Onset:</a:t>
            </a:r>
            <a:endParaRPr lang="ar-JO" sz="2400" b="1" dirty="0"/>
          </a:p>
        </p:txBody>
      </p:sp>
      <p:sp>
        <p:nvSpPr>
          <p:cNvPr id="4" name="Rectangle 3"/>
          <p:cNvSpPr/>
          <p:nvPr/>
        </p:nvSpPr>
        <p:spPr>
          <a:xfrm>
            <a:off x="1462068" y="1608654"/>
            <a:ext cx="3501280" cy="461665"/>
          </a:xfrm>
          <a:prstGeom prst="rect">
            <a:avLst/>
          </a:prstGeom>
        </p:spPr>
        <p:txBody>
          <a:bodyPr wrap="none">
            <a:spAutoFit/>
          </a:bodyPr>
          <a:lstStyle/>
          <a:p>
            <a:r>
              <a:rPr lang="en-US" sz="2400" dirty="0"/>
              <a:t>Progressive dysphagia</a:t>
            </a:r>
            <a:endParaRPr lang="ar-JO" sz="2400" dirty="0"/>
          </a:p>
        </p:txBody>
      </p:sp>
      <p:sp>
        <p:nvSpPr>
          <p:cNvPr id="7" name="Rectangle 6"/>
          <p:cNvSpPr/>
          <p:nvPr/>
        </p:nvSpPr>
        <p:spPr>
          <a:xfrm>
            <a:off x="1816362" y="2107204"/>
            <a:ext cx="3004349" cy="461665"/>
          </a:xfrm>
          <a:prstGeom prst="rect">
            <a:avLst/>
          </a:prstGeom>
        </p:spPr>
        <p:txBody>
          <a:bodyPr wrap="none">
            <a:spAutoFit/>
          </a:bodyPr>
          <a:lstStyle/>
          <a:p>
            <a:r>
              <a:rPr lang="en-US" sz="2400" dirty="0"/>
              <a:t>Sudden dysphagia</a:t>
            </a:r>
            <a:endParaRPr lang="ar-JO" sz="2400" dirty="0"/>
          </a:p>
        </p:txBody>
      </p:sp>
      <p:sp>
        <p:nvSpPr>
          <p:cNvPr id="24" name="TextBox 23"/>
          <p:cNvSpPr txBox="1"/>
          <p:nvPr/>
        </p:nvSpPr>
        <p:spPr>
          <a:xfrm>
            <a:off x="1353335" y="2912242"/>
            <a:ext cx="4198513" cy="461665"/>
          </a:xfrm>
          <a:prstGeom prst="rect">
            <a:avLst/>
          </a:prstGeom>
          <a:noFill/>
        </p:spPr>
        <p:txBody>
          <a:bodyPr wrap="square" rtlCol="1">
            <a:spAutoFit/>
          </a:bodyPr>
          <a:lstStyle/>
          <a:p>
            <a:r>
              <a:rPr lang="en-US" sz="2400" dirty="0"/>
              <a:t>Intermittent dysphagia </a:t>
            </a:r>
            <a:endParaRPr lang="ar-JO" sz="2400" dirty="0"/>
          </a:p>
        </p:txBody>
      </p:sp>
      <p:sp>
        <p:nvSpPr>
          <p:cNvPr id="25" name="TextBox 24"/>
          <p:cNvSpPr txBox="1"/>
          <p:nvPr/>
        </p:nvSpPr>
        <p:spPr>
          <a:xfrm>
            <a:off x="7257243" y="1616351"/>
            <a:ext cx="4426039" cy="461665"/>
          </a:xfrm>
          <a:prstGeom prst="rect">
            <a:avLst/>
          </a:prstGeom>
          <a:noFill/>
        </p:spPr>
        <p:txBody>
          <a:bodyPr wrap="square" rtlCol="1">
            <a:spAutoFit/>
          </a:bodyPr>
          <a:lstStyle/>
          <a:p>
            <a:r>
              <a:rPr lang="en-US" sz="2400" dirty="0"/>
              <a:t>Neuromuscular , carcinoma</a:t>
            </a:r>
            <a:endParaRPr lang="ar-JO" sz="2400" dirty="0"/>
          </a:p>
        </p:txBody>
      </p:sp>
      <p:sp>
        <p:nvSpPr>
          <p:cNvPr id="26" name="TextBox 25"/>
          <p:cNvSpPr txBox="1"/>
          <p:nvPr/>
        </p:nvSpPr>
        <p:spPr>
          <a:xfrm>
            <a:off x="7495504" y="2262664"/>
            <a:ext cx="4696496" cy="461665"/>
          </a:xfrm>
          <a:prstGeom prst="rect">
            <a:avLst/>
          </a:prstGeom>
          <a:noFill/>
        </p:spPr>
        <p:txBody>
          <a:bodyPr wrap="square" rtlCol="1">
            <a:spAutoFit/>
          </a:bodyPr>
          <a:lstStyle/>
          <a:p>
            <a:r>
              <a:rPr lang="en-US" sz="2400" dirty="0"/>
              <a:t>Foreign body , esophagitis</a:t>
            </a:r>
            <a:endParaRPr lang="ar-JO" sz="2400" dirty="0"/>
          </a:p>
        </p:txBody>
      </p:sp>
      <p:sp>
        <p:nvSpPr>
          <p:cNvPr id="27" name="TextBox 26"/>
          <p:cNvSpPr txBox="1"/>
          <p:nvPr/>
        </p:nvSpPr>
        <p:spPr>
          <a:xfrm>
            <a:off x="6995025" y="2795007"/>
            <a:ext cx="4950474" cy="1200329"/>
          </a:xfrm>
          <a:prstGeom prst="rect">
            <a:avLst/>
          </a:prstGeom>
          <a:noFill/>
        </p:spPr>
        <p:txBody>
          <a:bodyPr wrap="square" rtlCol="1">
            <a:spAutoFit/>
          </a:bodyPr>
          <a:lstStyle/>
          <a:p>
            <a:r>
              <a:rPr lang="en-US" sz="2400" dirty="0"/>
              <a:t>Rings and webs , diffuse esophageal spasm , nutcracker esophagus </a:t>
            </a:r>
            <a:endParaRPr lang="ar-JO" sz="2400" dirty="0"/>
          </a:p>
        </p:txBody>
      </p:sp>
      <p:sp>
        <p:nvSpPr>
          <p:cNvPr id="28" name="Right Arrow 27"/>
          <p:cNvSpPr/>
          <p:nvPr/>
        </p:nvSpPr>
        <p:spPr>
          <a:xfrm>
            <a:off x="5192192" y="2231752"/>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9" name="Right Arrow 28"/>
          <p:cNvSpPr/>
          <p:nvPr/>
        </p:nvSpPr>
        <p:spPr>
          <a:xfrm>
            <a:off x="5021375" y="2912242"/>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0" name="Right Arrow 29"/>
          <p:cNvSpPr/>
          <p:nvPr/>
        </p:nvSpPr>
        <p:spPr>
          <a:xfrm>
            <a:off x="5669433" y="5032817"/>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33229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8344" y="1802055"/>
            <a:ext cx="4790941" cy="461665"/>
          </a:xfrm>
          <a:prstGeom prst="rect">
            <a:avLst/>
          </a:prstGeom>
          <a:noFill/>
        </p:spPr>
        <p:txBody>
          <a:bodyPr wrap="square" rtlCol="1">
            <a:spAutoFit/>
          </a:bodyPr>
          <a:lstStyle/>
          <a:p>
            <a:r>
              <a:rPr lang="en-US" sz="2400" dirty="0"/>
              <a:t>Pain after swallowing</a:t>
            </a:r>
            <a:endParaRPr lang="ar-JO" sz="2400" dirty="0"/>
          </a:p>
        </p:txBody>
      </p:sp>
      <p:sp>
        <p:nvSpPr>
          <p:cNvPr id="4" name="TextBox 3"/>
          <p:cNvSpPr txBox="1"/>
          <p:nvPr/>
        </p:nvSpPr>
        <p:spPr>
          <a:xfrm>
            <a:off x="1423116" y="2779412"/>
            <a:ext cx="4230710" cy="830997"/>
          </a:xfrm>
          <a:prstGeom prst="rect">
            <a:avLst/>
          </a:prstGeom>
          <a:noFill/>
        </p:spPr>
        <p:txBody>
          <a:bodyPr wrap="square" rtlCol="1">
            <a:spAutoFit/>
          </a:bodyPr>
          <a:lstStyle/>
          <a:p>
            <a:r>
              <a:rPr lang="en-US" sz="2400" dirty="0"/>
              <a:t>Regurgitation of old food with halitosis</a:t>
            </a:r>
            <a:endParaRPr lang="ar-JO" sz="2400" dirty="0"/>
          </a:p>
        </p:txBody>
      </p:sp>
      <p:sp>
        <p:nvSpPr>
          <p:cNvPr id="5" name="TextBox 4"/>
          <p:cNvSpPr txBox="1"/>
          <p:nvPr/>
        </p:nvSpPr>
        <p:spPr>
          <a:xfrm>
            <a:off x="1423116" y="4123038"/>
            <a:ext cx="6555347" cy="461665"/>
          </a:xfrm>
          <a:prstGeom prst="rect">
            <a:avLst/>
          </a:prstGeom>
          <a:noFill/>
        </p:spPr>
        <p:txBody>
          <a:bodyPr wrap="square" rtlCol="1">
            <a:spAutoFit/>
          </a:bodyPr>
          <a:lstStyle/>
          <a:p>
            <a:r>
              <a:rPr lang="en-US" sz="2400" dirty="0"/>
              <a:t>History of heartburn</a:t>
            </a:r>
            <a:endParaRPr lang="ar-JO" sz="2400" dirty="0"/>
          </a:p>
        </p:txBody>
      </p:sp>
      <p:sp>
        <p:nvSpPr>
          <p:cNvPr id="7" name="Right Arrow 6"/>
          <p:cNvSpPr/>
          <p:nvPr/>
        </p:nvSpPr>
        <p:spPr>
          <a:xfrm>
            <a:off x="5567526" y="1790116"/>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ight Arrow 7"/>
          <p:cNvSpPr/>
          <p:nvPr/>
        </p:nvSpPr>
        <p:spPr>
          <a:xfrm>
            <a:off x="5908814" y="2956577"/>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ight Arrow 8"/>
          <p:cNvSpPr/>
          <p:nvPr/>
        </p:nvSpPr>
        <p:spPr>
          <a:xfrm>
            <a:off x="5908814" y="4289242"/>
            <a:ext cx="1931831" cy="37265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3" name="TextBox 12"/>
          <p:cNvSpPr txBox="1"/>
          <p:nvPr/>
        </p:nvSpPr>
        <p:spPr>
          <a:xfrm>
            <a:off x="8259211" y="1701110"/>
            <a:ext cx="2248373" cy="461665"/>
          </a:xfrm>
          <a:prstGeom prst="rect">
            <a:avLst/>
          </a:prstGeom>
          <a:noFill/>
        </p:spPr>
        <p:txBody>
          <a:bodyPr wrap="square" rtlCol="1">
            <a:spAutoFit/>
          </a:bodyPr>
          <a:lstStyle/>
          <a:p>
            <a:r>
              <a:rPr lang="en-US" sz="2400" dirty="0"/>
              <a:t>Esophagitis </a:t>
            </a:r>
            <a:endParaRPr lang="ar-JO" sz="2400" dirty="0"/>
          </a:p>
        </p:txBody>
      </p:sp>
      <p:sp>
        <p:nvSpPr>
          <p:cNvPr id="14" name="TextBox 13"/>
          <p:cNvSpPr txBox="1"/>
          <p:nvPr/>
        </p:nvSpPr>
        <p:spPr>
          <a:xfrm>
            <a:off x="8723859" y="2674675"/>
            <a:ext cx="2275266" cy="830997"/>
          </a:xfrm>
          <a:prstGeom prst="rect">
            <a:avLst/>
          </a:prstGeom>
          <a:noFill/>
        </p:spPr>
        <p:txBody>
          <a:bodyPr wrap="square" rtlCol="1">
            <a:spAutoFit/>
          </a:bodyPr>
          <a:lstStyle/>
          <a:p>
            <a:r>
              <a:rPr lang="en-US" sz="2400" dirty="0" err="1"/>
              <a:t>Zenkers</a:t>
            </a:r>
            <a:r>
              <a:rPr lang="en-US" sz="2400" dirty="0"/>
              <a:t> diverticulum</a:t>
            </a:r>
            <a:endParaRPr lang="ar-JO" sz="2400" dirty="0"/>
          </a:p>
        </p:txBody>
      </p:sp>
      <p:sp>
        <p:nvSpPr>
          <p:cNvPr id="15" name="TextBox 14"/>
          <p:cNvSpPr txBox="1"/>
          <p:nvPr/>
        </p:nvSpPr>
        <p:spPr>
          <a:xfrm>
            <a:off x="9164893" y="4060072"/>
            <a:ext cx="1834232" cy="830997"/>
          </a:xfrm>
          <a:prstGeom prst="rect">
            <a:avLst/>
          </a:prstGeom>
          <a:noFill/>
        </p:spPr>
        <p:txBody>
          <a:bodyPr wrap="square" rtlCol="1">
            <a:spAutoFit/>
          </a:bodyPr>
          <a:lstStyle/>
          <a:p>
            <a:r>
              <a:rPr lang="en-US" sz="2400" dirty="0"/>
              <a:t>Peptic stricture</a:t>
            </a:r>
            <a:endParaRPr lang="ar-JO" sz="2400" dirty="0"/>
          </a:p>
        </p:txBody>
      </p:sp>
    </p:spTree>
    <p:extLst>
      <p:ext uri="{BB962C8B-B14F-4D97-AF65-F5344CB8AC3E}">
        <p14:creationId xmlns:p14="http://schemas.microsoft.com/office/powerpoint/2010/main" val="54727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57" y="1144871"/>
            <a:ext cx="6096000" cy="2862322"/>
          </a:xfrm>
          <a:prstGeom prst="rect">
            <a:avLst/>
          </a:prstGeom>
        </p:spPr>
        <p:txBody>
          <a:bodyPr>
            <a:spAutoFit/>
          </a:bodyPr>
          <a:lstStyle/>
          <a:p>
            <a:pPr marL="285750" indent="-285750">
              <a:buFont typeface="Arial" panose="020B0604020202020204" pitchFamily="34" charset="0"/>
              <a:buChar char="•"/>
            </a:pPr>
            <a:r>
              <a:rPr lang="en-GB" sz="3600" b="1" dirty="0">
                <a:solidFill>
                  <a:schemeClr val="accent3">
                    <a:lumMod val="75000"/>
                  </a:schemeClr>
                </a:solidFill>
              </a:rPr>
              <a:t>Surgical </a:t>
            </a:r>
            <a:r>
              <a:rPr lang="en-GB" sz="3600" b="1" dirty="0" err="1">
                <a:solidFill>
                  <a:schemeClr val="accent3">
                    <a:lumMod val="75000"/>
                  </a:schemeClr>
                </a:solidFill>
              </a:rPr>
              <a:t>hx</a:t>
            </a:r>
            <a:endParaRPr lang="en-GB" sz="3600" b="1" dirty="0">
              <a:solidFill>
                <a:schemeClr val="accent3">
                  <a:lumMod val="75000"/>
                </a:schemeClr>
              </a:solidFill>
            </a:endParaRPr>
          </a:p>
          <a:p>
            <a:pPr marL="285750" indent="-285750">
              <a:buFont typeface="Arial" panose="020B0604020202020204" pitchFamily="34" charset="0"/>
              <a:buChar char="•"/>
            </a:pPr>
            <a:endParaRPr lang="en-GB" sz="3600" b="1" dirty="0">
              <a:solidFill>
                <a:schemeClr val="accent3">
                  <a:lumMod val="75000"/>
                </a:schemeClr>
              </a:solidFill>
            </a:endParaRPr>
          </a:p>
          <a:p>
            <a:pPr marL="285750" indent="-285750">
              <a:buFont typeface="Arial" panose="020B0604020202020204" pitchFamily="34" charset="0"/>
              <a:buChar char="•"/>
            </a:pPr>
            <a:r>
              <a:rPr lang="en-US" sz="3600" b="1" dirty="0">
                <a:solidFill>
                  <a:schemeClr val="accent3">
                    <a:lumMod val="75000"/>
                  </a:schemeClr>
                </a:solidFill>
              </a:rPr>
              <a:t>medical </a:t>
            </a:r>
            <a:r>
              <a:rPr lang="en-US" sz="3600" b="1" dirty="0" err="1">
                <a:solidFill>
                  <a:schemeClr val="accent3">
                    <a:lumMod val="75000"/>
                  </a:schemeClr>
                </a:solidFill>
              </a:rPr>
              <a:t>hx</a:t>
            </a:r>
            <a:endParaRPr lang="en-US" sz="3600" b="1" dirty="0">
              <a:solidFill>
                <a:schemeClr val="accent3">
                  <a:lumMod val="75000"/>
                </a:schemeClr>
              </a:solidFill>
            </a:endParaRPr>
          </a:p>
          <a:p>
            <a:pPr marL="285750" indent="-285750">
              <a:buFont typeface="Arial" panose="020B0604020202020204" pitchFamily="34" charset="0"/>
              <a:buChar char="•"/>
            </a:pPr>
            <a:endParaRPr lang="en-GB" sz="3600" b="1" dirty="0">
              <a:solidFill>
                <a:schemeClr val="accent3">
                  <a:lumMod val="75000"/>
                </a:schemeClr>
              </a:solidFill>
            </a:endParaRPr>
          </a:p>
          <a:p>
            <a:pPr marL="285750" indent="-285750">
              <a:buFont typeface="Arial" panose="020B0604020202020204" pitchFamily="34" charset="0"/>
              <a:buChar char="•"/>
            </a:pPr>
            <a:r>
              <a:rPr lang="en-GB" sz="3600" b="1" dirty="0">
                <a:solidFill>
                  <a:schemeClr val="accent3">
                    <a:lumMod val="75000"/>
                  </a:schemeClr>
                </a:solidFill>
              </a:rPr>
              <a:t>Drug </a:t>
            </a:r>
            <a:r>
              <a:rPr lang="en-GB" sz="3600" b="1" dirty="0" err="1">
                <a:solidFill>
                  <a:schemeClr val="accent3">
                    <a:lumMod val="75000"/>
                  </a:schemeClr>
                </a:solidFill>
              </a:rPr>
              <a:t>hx</a:t>
            </a:r>
            <a:endParaRPr lang="en-GB" sz="3600" b="1" dirty="0">
              <a:solidFill>
                <a:schemeClr val="accent3">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801" y="3008119"/>
            <a:ext cx="4567470" cy="3184934"/>
          </a:xfrm>
          <a:prstGeom prst="rect">
            <a:avLst/>
          </a:prstGeom>
        </p:spPr>
      </p:pic>
    </p:spTree>
    <p:extLst>
      <p:ext uri="{BB962C8B-B14F-4D97-AF65-F5344CB8AC3E}">
        <p14:creationId xmlns:p14="http://schemas.microsoft.com/office/powerpoint/2010/main" val="272562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4775" y="797348"/>
            <a:ext cx="5148589" cy="584775"/>
          </a:xfrm>
          <a:prstGeom prst="rect">
            <a:avLst/>
          </a:prstGeom>
        </p:spPr>
        <p:txBody>
          <a:bodyPr wrap="none">
            <a:spAutoFit/>
          </a:bodyPr>
          <a:lstStyle/>
          <a:p>
            <a:r>
              <a:rPr lang="en-US" sz="3200" dirty="0">
                <a:solidFill>
                  <a:schemeClr val="tx1">
                    <a:lumMod val="95000"/>
                    <a:lumOff val="5000"/>
                  </a:schemeClr>
                </a:solidFill>
                <a:latin typeface="Arial Black" panose="020B0A04020102020204" pitchFamily="34" charset="0"/>
              </a:rPr>
              <a:t>Physical Examination:</a:t>
            </a:r>
            <a:endParaRPr lang="ar-JO" sz="3200" dirty="0">
              <a:solidFill>
                <a:schemeClr val="tx1">
                  <a:lumMod val="95000"/>
                  <a:lumOff val="5000"/>
                </a:schemeClr>
              </a:solidFill>
            </a:endParaRPr>
          </a:p>
        </p:txBody>
      </p:sp>
      <p:sp>
        <p:nvSpPr>
          <p:cNvPr id="3" name="Rectangle 2"/>
          <p:cNvSpPr/>
          <p:nvPr/>
        </p:nvSpPr>
        <p:spPr>
          <a:xfrm>
            <a:off x="1953296" y="1969777"/>
            <a:ext cx="6096000" cy="4893647"/>
          </a:xfrm>
          <a:prstGeom prst="rect">
            <a:avLst/>
          </a:prstGeom>
        </p:spPr>
        <p:txBody>
          <a:bodyPr>
            <a:spAutoFit/>
          </a:bodyPr>
          <a:lstStyle/>
          <a:p>
            <a:pPr marL="342900" indent="-342900">
              <a:lnSpc>
                <a:spcPct val="200000"/>
              </a:lnSpc>
              <a:buFont typeface="Arial" panose="020B0604020202020204" pitchFamily="34" charset="0"/>
              <a:buChar char="•"/>
            </a:pPr>
            <a:r>
              <a:rPr lang="en-US" sz="2400" b="1" dirty="0">
                <a:solidFill>
                  <a:schemeClr val="tx1">
                    <a:lumMod val="95000"/>
                    <a:lumOff val="5000"/>
                  </a:schemeClr>
                </a:solidFill>
                <a:latin typeface="Arial" panose="020B0604020202020204" pitchFamily="34" charset="0"/>
                <a:cs typeface="Arial" panose="020B0604020202020204" pitchFamily="34" charset="0"/>
              </a:rPr>
              <a:t>Genaral inspection:</a:t>
            </a:r>
          </a:p>
          <a:p>
            <a:pPr marL="342900" indent="-342900">
              <a:lnSpc>
                <a:spcPct val="200000"/>
              </a:lnSpc>
              <a:buFont typeface="Arial" panose="020B0604020202020204" pitchFamily="34" charset="0"/>
              <a:buChar char="•"/>
            </a:pPr>
            <a:r>
              <a:rPr lang="en-GB" sz="2400" b="1" dirty="0">
                <a:solidFill>
                  <a:schemeClr val="tx1">
                    <a:lumMod val="95000"/>
                    <a:lumOff val="5000"/>
                  </a:schemeClr>
                </a:solidFill>
                <a:latin typeface="Arial" panose="020B0604020202020204" pitchFamily="34" charset="0"/>
                <a:cs typeface="Arial" panose="020B0604020202020204" pitchFamily="34" charset="0"/>
              </a:rPr>
              <a:t>Cranial nerve examination</a:t>
            </a:r>
          </a:p>
          <a:p>
            <a:pPr marL="342900" indent="-342900">
              <a:lnSpc>
                <a:spcPct val="200000"/>
              </a:lnSpc>
              <a:buFont typeface="Arial" panose="020B0604020202020204" pitchFamily="34" charset="0"/>
              <a:buChar char="•"/>
            </a:pPr>
            <a:r>
              <a:rPr lang="en-GB" sz="2400" b="1" dirty="0">
                <a:solidFill>
                  <a:schemeClr val="tx1">
                    <a:lumMod val="95000"/>
                    <a:lumOff val="5000"/>
                  </a:schemeClr>
                </a:solidFill>
                <a:latin typeface="Arial" panose="020B0604020202020204" pitchFamily="34" charset="0"/>
                <a:cs typeface="Arial" panose="020B0604020202020204" pitchFamily="34" charset="0"/>
              </a:rPr>
              <a:t>Neurological examination</a:t>
            </a:r>
          </a:p>
          <a:p>
            <a:pPr marL="342900" indent="-342900">
              <a:lnSpc>
                <a:spcPct val="200000"/>
              </a:lnSpc>
              <a:buFont typeface="Arial" panose="020B0604020202020204" pitchFamily="34" charset="0"/>
              <a:buChar char="•"/>
            </a:pPr>
            <a:r>
              <a:rPr lang="en-GB" sz="2400" b="1" dirty="0">
                <a:solidFill>
                  <a:schemeClr val="tx1">
                    <a:lumMod val="95000"/>
                    <a:lumOff val="5000"/>
                  </a:schemeClr>
                </a:solidFill>
                <a:latin typeface="Arial" panose="020B0604020202020204" pitchFamily="34" charset="0"/>
                <a:cs typeface="Arial" panose="020B0604020202020204" pitchFamily="34" charset="0"/>
              </a:rPr>
              <a:t>Oral cavity examination</a:t>
            </a:r>
          </a:p>
          <a:p>
            <a:pPr marL="342900" indent="-342900">
              <a:lnSpc>
                <a:spcPct val="200000"/>
              </a:lnSpc>
              <a:buFont typeface="Arial" panose="020B0604020202020204" pitchFamily="34" charset="0"/>
              <a:buChar char="•"/>
            </a:pPr>
            <a:r>
              <a:rPr lang="en-US" sz="2400" b="1" dirty="0">
                <a:solidFill>
                  <a:schemeClr val="tx1">
                    <a:lumMod val="95000"/>
                    <a:lumOff val="5000"/>
                  </a:schemeClr>
                </a:solidFill>
                <a:latin typeface="Arial" panose="020B0604020202020204" pitchFamily="34" charset="0"/>
                <a:cs typeface="Arial" panose="020B0604020202020204" pitchFamily="34" charset="0"/>
              </a:rPr>
              <a:t>direct observation of the act of swallowing  </a:t>
            </a:r>
          </a:p>
          <a:p>
            <a:endParaRPr lang="en-AU" sz="24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92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454" y="1801693"/>
            <a:ext cx="6096000" cy="461665"/>
          </a:xfrm>
          <a:prstGeom prst="rect">
            <a:avLst/>
          </a:prstGeom>
        </p:spPr>
        <p:txBody>
          <a:bodyPr>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Neck examination:</a:t>
            </a:r>
            <a:endParaRPr lang="en-AU"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Rectangle 2"/>
          <p:cNvSpPr/>
          <p:nvPr/>
        </p:nvSpPr>
        <p:spPr>
          <a:xfrm>
            <a:off x="1671454" y="681438"/>
            <a:ext cx="5148589" cy="584775"/>
          </a:xfrm>
          <a:prstGeom prst="rect">
            <a:avLst/>
          </a:prstGeom>
        </p:spPr>
        <p:txBody>
          <a:bodyPr wrap="none">
            <a:spAutoFit/>
          </a:bodyPr>
          <a:lstStyle/>
          <a:p>
            <a:r>
              <a:rPr lang="en-US" sz="3200" dirty="0">
                <a:solidFill>
                  <a:schemeClr val="tx1">
                    <a:lumMod val="95000"/>
                    <a:lumOff val="5000"/>
                  </a:schemeClr>
                </a:solidFill>
                <a:latin typeface="Arial Black" panose="020B0A04020102020204" pitchFamily="34" charset="0"/>
              </a:rPr>
              <a:t>Physical Examination:</a:t>
            </a:r>
            <a:endParaRPr lang="ar-JO" sz="3200" dirty="0">
              <a:solidFill>
                <a:schemeClr val="tx1">
                  <a:lumMod val="95000"/>
                  <a:lumOff val="5000"/>
                </a:schemeClr>
              </a:solidFill>
            </a:endParaRPr>
          </a:p>
        </p:txBody>
      </p:sp>
      <p:sp>
        <p:nvSpPr>
          <p:cNvPr id="5" name="TextBox 4"/>
          <p:cNvSpPr txBox="1"/>
          <p:nvPr/>
        </p:nvSpPr>
        <p:spPr>
          <a:xfrm>
            <a:off x="1671454" y="2730321"/>
            <a:ext cx="7421031" cy="2191947"/>
          </a:xfrm>
          <a:prstGeom prst="rect">
            <a:avLst/>
          </a:prstGeom>
          <a:noFill/>
        </p:spPr>
        <p:txBody>
          <a:bodyPr wrap="square" rtlCol="1">
            <a:spAutoFit/>
          </a:bodyPr>
          <a:lstStyle/>
          <a:p>
            <a:pPr marL="514350" indent="-514350">
              <a:lnSpc>
                <a:spcPct val="200000"/>
              </a:lnSpc>
              <a:buFont typeface="+mj-lt"/>
              <a:buAutoNum type="romanUcPeriod"/>
            </a:pPr>
            <a:r>
              <a:rPr lang="en-US" sz="2400" dirty="0"/>
              <a:t>Lymph node enlargement </a:t>
            </a:r>
          </a:p>
          <a:p>
            <a:pPr marL="514350" indent="-514350">
              <a:lnSpc>
                <a:spcPct val="200000"/>
              </a:lnSpc>
              <a:buFont typeface="+mj-lt"/>
              <a:buAutoNum type="romanUcPeriod"/>
            </a:pPr>
            <a:r>
              <a:rPr lang="en-US" sz="2400" dirty="0"/>
              <a:t>Neck mases </a:t>
            </a:r>
          </a:p>
          <a:p>
            <a:pPr marL="514350" indent="-514350">
              <a:lnSpc>
                <a:spcPct val="200000"/>
              </a:lnSpc>
              <a:buFont typeface="+mj-lt"/>
              <a:buAutoNum type="romanUcPeriod"/>
            </a:pPr>
            <a:r>
              <a:rPr lang="en-US" sz="2400" dirty="0"/>
              <a:t>Thyroid enlargement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681438"/>
            <a:ext cx="4730681" cy="5756856"/>
          </a:xfrm>
          <a:prstGeom prst="rect">
            <a:avLst/>
          </a:prstGeom>
        </p:spPr>
      </p:pic>
    </p:spTree>
    <p:extLst>
      <p:ext uri="{BB962C8B-B14F-4D97-AF65-F5344CB8AC3E}">
        <p14:creationId xmlns:p14="http://schemas.microsoft.com/office/powerpoint/2010/main" val="192164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Dysphagia work up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05058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5731"/>
          <a:stretch/>
        </p:blipFill>
        <p:spPr>
          <a:xfrm>
            <a:off x="355826" y="1119500"/>
            <a:ext cx="11078447" cy="4856860"/>
          </a:xfrm>
        </p:spPr>
      </p:pic>
      <p:sp>
        <p:nvSpPr>
          <p:cNvPr id="3" name="TextBox 2"/>
          <p:cNvSpPr txBox="1"/>
          <p:nvPr/>
        </p:nvSpPr>
        <p:spPr>
          <a:xfrm>
            <a:off x="6221337" y="4067798"/>
            <a:ext cx="2281728" cy="369332"/>
          </a:xfrm>
          <a:prstGeom prst="rect">
            <a:avLst/>
          </a:prstGeom>
          <a:noFill/>
        </p:spPr>
        <p:txBody>
          <a:bodyPr wrap="square" rtlCol="0">
            <a:spAutoFit/>
          </a:bodyPr>
          <a:lstStyle/>
          <a:p>
            <a:r>
              <a:rPr lang="en-US" b="1" dirty="0">
                <a:solidFill>
                  <a:srgbClr val="002060"/>
                </a:solidFill>
              </a:rPr>
              <a:t>(structural cause)</a:t>
            </a:r>
          </a:p>
        </p:txBody>
      </p:sp>
      <p:sp>
        <p:nvSpPr>
          <p:cNvPr id="5" name="TextBox 4"/>
          <p:cNvSpPr txBox="1"/>
          <p:nvPr/>
        </p:nvSpPr>
        <p:spPr>
          <a:xfrm>
            <a:off x="7057401" y="4329582"/>
            <a:ext cx="2281728" cy="584775"/>
          </a:xfrm>
          <a:prstGeom prst="rect">
            <a:avLst/>
          </a:prstGeom>
          <a:noFill/>
        </p:spPr>
        <p:txBody>
          <a:bodyPr wrap="square" rtlCol="0">
            <a:spAutoFit/>
          </a:bodyPr>
          <a:lstStyle/>
          <a:p>
            <a:r>
              <a:rPr lang="en-US" b="1" dirty="0" smtClean="0">
                <a:solidFill>
                  <a:srgbClr val="002060"/>
                </a:solidFill>
              </a:rPr>
              <a:t>(</a:t>
            </a:r>
            <a:r>
              <a:rPr lang="en-US" sz="1400" b="1" dirty="0" smtClean="0">
                <a:solidFill>
                  <a:srgbClr val="002060"/>
                </a:solidFill>
              </a:rPr>
              <a:t>Suspected </a:t>
            </a:r>
          </a:p>
          <a:p>
            <a:r>
              <a:rPr lang="en-US" sz="1400" b="1" dirty="0" smtClean="0">
                <a:solidFill>
                  <a:srgbClr val="002060"/>
                </a:solidFill>
              </a:rPr>
              <a:t>malignancy) </a:t>
            </a:r>
            <a:endParaRPr lang="en-US" b="1" dirty="0">
              <a:solidFill>
                <a:srgbClr val="002060"/>
              </a:solidFill>
            </a:endParaRPr>
          </a:p>
        </p:txBody>
      </p:sp>
      <p:sp>
        <p:nvSpPr>
          <p:cNvPr id="6" name="TextBox 5"/>
          <p:cNvSpPr txBox="1"/>
          <p:nvPr/>
        </p:nvSpPr>
        <p:spPr>
          <a:xfrm>
            <a:off x="6964109" y="4799027"/>
            <a:ext cx="2281728" cy="646331"/>
          </a:xfrm>
          <a:prstGeom prst="rect">
            <a:avLst/>
          </a:prstGeom>
          <a:noFill/>
        </p:spPr>
        <p:txBody>
          <a:bodyPr wrap="square" rtlCol="0">
            <a:spAutoFit/>
          </a:bodyPr>
          <a:lstStyle/>
          <a:p>
            <a:r>
              <a:rPr lang="en-US" b="1" dirty="0" smtClean="0">
                <a:solidFill>
                  <a:srgbClr val="002060"/>
                </a:solidFill>
              </a:rPr>
              <a:t>(motility </a:t>
            </a:r>
          </a:p>
          <a:p>
            <a:r>
              <a:rPr lang="en-US" b="1" dirty="0" smtClean="0">
                <a:solidFill>
                  <a:srgbClr val="002060"/>
                </a:solidFill>
              </a:rPr>
              <a:t>disorder )</a:t>
            </a:r>
            <a:endParaRPr lang="en-US" b="1" dirty="0">
              <a:solidFill>
                <a:srgbClr val="002060"/>
              </a:solidFill>
            </a:endParaRPr>
          </a:p>
        </p:txBody>
      </p:sp>
    </p:spTree>
    <p:extLst>
      <p:ext uri="{BB962C8B-B14F-4D97-AF65-F5344CB8AC3E}">
        <p14:creationId xmlns:p14="http://schemas.microsoft.com/office/powerpoint/2010/main" val="35610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90" y="521783"/>
            <a:ext cx="9875520" cy="1356360"/>
          </a:xfrm>
        </p:spPr>
        <p:txBody>
          <a:bodyPr/>
          <a:lstStyle/>
          <a:p>
            <a:r>
              <a:rPr lang="en-US" dirty="0" smtClean="0">
                <a:solidFill>
                  <a:srgbClr val="0070C0"/>
                </a:solidFill>
              </a:rPr>
              <a:t>Barium swallow </a:t>
            </a:r>
            <a:br>
              <a:rPr lang="en-US" dirty="0" smtClean="0">
                <a:solidFill>
                  <a:srgbClr val="0070C0"/>
                </a:solidFill>
              </a:rPr>
            </a:br>
            <a:r>
              <a:rPr lang="en-US" dirty="0" smtClean="0">
                <a:solidFill>
                  <a:srgbClr val="0070C0"/>
                </a:solidFill>
              </a:rPr>
              <a:t>(</a:t>
            </a:r>
            <a:r>
              <a:rPr lang="en-US" dirty="0" err="1" smtClean="0">
                <a:solidFill>
                  <a:srgbClr val="0070C0"/>
                </a:solidFill>
              </a:rPr>
              <a:t>esophagram</a:t>
            </a:r>
            <a:r>
              <a:rPr lang="en-US" dirty="0" smtClean="0">
                <a:solidFill>
                  <a:srgbClr val="0070C0"/>
                </a:solidFill>
              </a:rPr>
              <a:t>) </a:t>
            </a:r>
            <a:endParaRPr lang="en-US" dirty="0">
              <a:solidFill>
                <a:srgbClr val="0070C0"/>
              </a:solidFill>
            </a:endParaRPr>
          </a:p>
        </p:txBody>
      </p:sp>
      <p:sp>
        <p:nvSpPr>
          <p:cNvPr id="5" name="TextBox 4"/>
          <p:cNvSpPr txBox="1"/>
          <p:nvPr/>
        </p:nvSpPr>
        <p:spPr>
          <a:xfrm>
            <a:off x="5305332" y="846020"/>
            <a:ext cx="3204926" cy="707886"/>
          </a:xfrm>
          <a:prstGeom prst="rect">
            <a:avLst/>
          </a:prstGeom>
          <a:noFill/>
        </p:spPr>
        <p:txBody>
          <a:bodyPr wrap="square" rtlCol="0">
            <a:spAutoFit/>
          </a:bodyPr>
          <a:lstStyle/>
          <a:p>
            <a:r>
              <a:rPr lang="en-US" sz="4000" dirty="0" smtClean="0"/>
              <a:t> </a:t>
            </a:r>
            <a:endParaRPr lang="en-US" sz="4000" dirty="0"/>
          </a:p>
        </p:txBody>
      </p:sp>
      <p:sp>
        <p:nvSpPr>
          <p:cNvPr id="3" name="TextBox 2"/>
          <p:cNvSpPr txBox="1"/>
          <p:nvPr/>
        </p:nvSpPr>
        <p:spPr>
          <a:xfrm>
            <a:off x="1572426" y="2196429"/>
            <a:ext cx="1341690" cy="400110"/>
          </a:xfrm>
          <a:prstGeom prst="rect">
            <a:avLst/>
          </a:prstGeom>
          <a:noFill/>
        </p:spPr>
        <p:txBody>
          <a:bodyPr wrap="square" rtlCol="0">
            <a:spAutoFit/>
          </a:bodyPr>
          <a:lstStyle/>
          <a:p>
            <a:r>
              <a:rPr lang="en-US" sz="2000" b="1" dirty="0" smtClean="0">
                <a:solidFill>
                  <a:schemeClr val="bg1"/>
                </a:solidFill>
              </a:rPr>
              <a:t>GIF</a:t>
            </a:r>
            <a:endParaRPr lang="en-US" sz="2000" b="1" dirty="0">
              <a:solidFill>
                <a:schemeClr val="bg1"/>
              </a:solidFill>
            </a:endParaRPr>
          </a:p>
        </p:txBody>
      </p:sp>
      <p:sp>
        <p:nvSpPr>
          <p:cNvPr id="6" name="TextBox 5"/>
          <p:cNvSpPr txBox="1"/>
          <p:nvPr/>
        </p:nvSpPr>
        <p:spPr>
          <a:xfrm>
            <a:off x="296805" y="2247508"/>
            <a:ext cx="5042019" cy="3693319"/>
          </a:xfrm>
          <a:prstGeom prst="rect">
            <a:avLst/>
          </a:prstGeom>
          <a:noFill/>
        </p:spPr>
        <p:txBody>
          <a:bodyPr wrap="square" rtlCol="0">
            <a:spAutoFit/>
          </a:bodyPr>
          <a:lstStyle/>
          <a:p>
            <a:r>
              <a:rPr lang="en-US" b="1" dirty="0" smtClean="0">
                <a:solidFill>
                  <a:srgbClr val="0070C0"/>
                </a:solidFill>
              </a:rPr>
              <a:t>This </a:t>
            </a:r>
            <a:r>
              <a:rPr lang="en-US" b="1" dirty="0">
                <a:solidFill>
                  <a:srgbClr val="0070C0"/>
                </a:solidFill>
              </a:rPr>
              <a:t>test involves swallowing a </a:t>
            </a:r>
            <a:r>
              <a:rPr lang="en-US" b="1" dirty="0" smtClean="0">
                <a:solidFill>
                  <a:srgbClr val="0070C0"/>
                </a:solidFill>
              </a:rPr>
              <a:t>thick </a:t>
            </a:r>
            <a:r>
              <a:rPr lang="en-US" b="1" dirty="0">
                <a:solidFill>
                  <a:srgbClr val="0070C0"/>
                </a:solidFill>
              </a:rPr>
              <a:t>mixture of barium while X-rays are taken. </a:t>
            </a:r>
            <a:endParaRPr lang="en-US" b="1" dirty="0" smtClean="0">
              <a:solidFill>
                <a:srgbClr val="0070C0"/>
              </a:solidFill>
            </a:endParaRPr>
          </a:p>
          <a:p>
            <a:r>
              <a:rPr lang="en-US" b="1" dirty="0" smtClean="0">
                <a:solidFill>
                  <a:srgbClr val="0070C0"/>
                </a:solidFill>
              </a:rPr>
              <a:t>The </a:t>
            </a:r>
            <a:r>
              <a:rPr lang="en-US" b="1" dirty="0">
                <a:solidFill>
                  <a:srgbClr val="0070C0"/>
                </a:solidFill>
              </a:rPr>
              <a:t>barium shows the outline of the esophagus and lower esophageal sphincter </a:t>
            </a:r>
            <a:r>
              <a:rPr lang="en-US" b="1" dirty="0" smtClean="0">
                <a:solidFill>
                  <a:srgbClr val="0070C0"/>
                </a:solidFill>
              </a:rPr>
              <a:t>.</a:t>
            </a:r>
          </a:p>
          <a:p>
            <a:endParaRPr lang="en-US" b="1" dirty="0">
              <a:solidFill>
                <a:srgbClr val="0070C0"/>
              </a:solidFill>
            </a:endParaRPr>
          </a:p>
          <a:p>
            <a:r>
              <a:rPr lang="en-US" b="1" dirty="0" smtClean="0">
                <a:solidFill>
                  <a:srgbClr val="0070C0"/>
                </a:solidFill>
              </a:rPr>
              <a:t>It is  </a:t>
            </a:r>
            <a:r>
              <a:rPr lang="en-US" b="1" dirty="0">
                <a:solidFill>
                  <a:srgbClr val="0070C0"/>
                </a:solidFill>
              </a:rPr>
              <a:t>used to define the structure and, to a much lesser extent, the function of the esophagus. Pathologies typically seen with barium swallow include esophageal perforations, neoplasms, hiatal hernias, and diverticula. Some motility disorders are also readily diagnosed with barium swallow due to the secondary effects they have on esophageal </a:t>
            </a:r>
            <a:r>
              <a:rPr lang="en-US" b="1" dirty="0" smtClean="0">
                <a:solidFill>
                  <a:srgbClr val="0070C0"/>
                </a:solidFill>
              </a:rPr>
              <a:t>morphology. </a:t>
            </a:r>
            <a:endParaRPr lang="en-US" b="1"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8014" y="341833"/>
            <a:ext cx="2106792" cy="28201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1630" y="3449501"/>
            <a:ext cx="2782554" cy="2839340"/>
          </a:xfrm>
          <a:prstGeom prst="rect">
            <a:avLst/>
          </a:prstGeom>
        </p:spPr>
      </p:pic>
      <p:sp>
        <p:nvSpPr>
          <p:cNvPr id="9" name="TextBox 8"/>
          <p:cNvSpPr txBox="1"/>
          <p:nvPr/>
        </p:nvSpPr>
        <p:spPr>
          <a:xfrm>
            <a:off x="9512413" y="2761834"/>
            <a:ext cx="1281869" cy="400110"/>
          </a:xfrm>
          <a:prstGeom prst="rect">
            <a:avLst/>
          </a:prstGeom>
          <a:noFill/>
        </p:spPr>
        <p:txBody>
          <a:bodyPr wrap="square" rtlCol="0">
            <a:spAutoFit/>
          </a:bodyPr>
          <a:lstStyle/>
          <a:p>
            <a:r>
              <a:rPr lang="en-US" sz="2000" b="1" dirty="0" smtClean="0"/>
              <a:t>Achalasia </a:t>
            </a:r>
            <a:endParaRPr lang="en-US" sz="2000" b="1" dirty="0"/>
          </a:p>
        </p:txBody>
      </p:sp>
      <p:sp>
        <p:nvSpPr>
          <p:cNvPr id="10" name="TextBox 9"/>
          <p:cNvSpPr txBox="1"/>
          <p:nvPr/>
        </p:nvSpPr>
        <p:spPr>
          <a:xfrm>
            <a:off x="8981630" y="5919509"/>
            <a:ext cx="2085174" cy="369332"/>
          </a:xfrm>
          <a:prstGeom prst="rect">
            <a:avLst/>
          </a:prstGeom>
          <a:noFill/>
        </p:spPr>
        <p:txBody>
          <a:bodyPr wrap="square" rtlCol="0">
            <a:spAutoFit/>
          </a:bodyPr>
          <a:lstStyle/>
          <a:p>
            <a:r>
              <a:rPr lang="en-US" b="1" dirty="0" smtClean="0"/>
              <a:t>Esophageal CA</a:t>
            </a:r>
            <a:endParaRPr lang="en-US"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985" y="341833"/>
            <a:ext cx="2002857" cy="2820111"/>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47310"/>
          <a:stretch/>
        </p:blipFill>
        <p:spPr>
          <a:xfrm>
            <a:off x="6555491" y="3287655"/>
            <a:ext cx="2275548" cy="3163032"/>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3696" r="13191"/>
          <a:stretch/>
        </p:blipFill>
        <p:spPr>
          <a:xfrm>
            <a:off x="5228683" y="341833"/>
            <a:ext cx="2027731" cy="2773426"/>
          </a:xfrm>
          <a:prstGeom prst="rect">
            <a:avLst/>
          </a:prstGeom>
        </p:spPr>
      </p:pic>
    </p:spTree>
    <p:extLst>
      <p:ext uri="{BB962C8B-B14F-4D97-AF65-F5344CB8AC3E}">
        <p14:creationId xmlns:p14="http://schemas.microsoft.com/office/powerpoint/2010/main" val="476680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31" y="413047"/>
            <a:ext cx="9875520" cy="1356360"/>
          </a:xfrm>
        </p:spPr>
        <p:txBody>
          <a:bodyPr/>
          <a:lstStyle/>
          <a:p>
            <a:r>
              <a:rPr lang="en-US" dirty="0" err="1" smtClean="0"/>
              <a:t>Manomerty</a:t>
            </a:r>
            <a:r>
              <a:rPr lang="en-US" dirty="0" smtClean="0"/>
              <a: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1882" y="2692353"/>
            <a:ext cx="4362450" cy="3810000"/>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162"/>
          <a:stretch/>
        </p:blipFill>
        <p:spPr>
          <a:xfrm>
            <a:off x="3813111" y="1803483"/>
            <a:ext cx="3832776" cy="46988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398" y="397807"/>
            <a:ext cx="3212364" cy="2294546"/>
          </a:xfrm>
          <a:prstGeom prst="rect">
            <a:avLst/>
          </a:prstGeom>
        </p:spPr>
      </p:pic>
      <p:sp>
        <p:nvSpPr>
          <p:cNvPr id="7" name="TextBox 6"/>
          <p:cNvSpPr txBox="1"/>
          <p:nvPr/>
        </p:nvSpPr>
        <p:spPr>
          <a:xfrm>
            <a:off x="322603" y="1765811"/>
            <a:ext cx="3734512" cy="3139321"/>
          </a:xfrm>
          <a:prstGeom prst="rect">
            <a:avLst/>
          </a:prstGeom>
          <a:noFill/>
        </p:spPr>
        <p:txBody>
          <a:bodyPr wrap="square" rtlCol="0">
            <a:spAutoFit/>
          </a:bodyPr>
          <a:lstStyle/>
          <a:p>
            <a:r>
              <a:rPr lang="en-US" dirty="0"/>
              <a:t>﻿</a:t>
            </a:r>
          </a:p>
          <a:p>
            <a:r>
              <a:rPr lang="en-US" b="1" dirty="0" smtClean="0">
                <a:solidFill>
                  <a:srgbClr val="0070C0"/>
                </a:solidFill>
              </a:rPr>
              <a:t>A test </a:t>
            </a:r>
            <a:r>
              <a:rPr lang="en-US" b="1" dirty="0">
                <a:solidFill>
                  <a:srgbClr val="0070C0"/>
                </a:solidFill>
              </a:rPr>
              <a:t>that examines the coordinated muscle movement  </a:t>
            </a:r>
            <a:r>
              <a:rPr lang="en-US" b="1" dirty="0" smtClean="0">
                <a:solidFill>
                  <a:srgbClr val="0070C0"/>
                </a:solidFill>
              </a:rPr>
              <a:t>of </a:t>
            </a:r>
            <a:r>
              <a:rPr lang="en-US" b="1" dirty="0">
                <a:solidFill>
                  <a:srgbClr val="0070C0"/>
                </a:solidFill>
              </a:rPr>
              <a:t>the esophagus</a:t>
            </a:r>
            <a:r>
              <a:rPr lang="en-US" b="1" dirty="0" smtClean="0">
                <a:solidFill>
                  <a:srgbClr val="0070C0"/>
                </a:solidFill>
              </a:rPr>
              <a:t>.</a:t>
            </a:r>
          </a:p>
          <a:p>
            <a:endParaRPr lang="en-US" b="1" dirty="0">
              <a:solidFill>
                <a:srgbClr val="0070C0"/>
              </a:solidFill>
            </a:endParaRPr>
          </a:p>
          <a:p>
            <a:r>
              <a:rPr lang="en-US" b="1" dirty="0" smtClean="0">
                <a:solidFill>
                  <a:srgbClr val="0070C0"/>
                </a:solidFill>
              </a:rPr>
              <a:t> </a:t>
            </a:r>
            <a:r>
              <a:rPr lang="en-US" b="1" dirty="0">
                <a:solidFill>
                  <a:srgbClr val="0070C0"/>
                </a:solidFill>
              </a:rPr>
              <a:t>The test uses a narrow, flexible, pressure-sensitive tube </a:t>
            </a:r>
            <a:r>
              <a:rPr lang="en-US" b="1" dirty="0" smtClean="0">
                <a:solidFill>
                  <a:srgbClr val="0070C0"/>
                </a:solidFill>
              </a:rPr>
              <a:t>(catheter) that measures </a:t>
            </a:r>
            <a:r>
              <a:rPr lang="en-US" b="1" dirty="0">
                <a:solidFill>
                  <a:srgbClr val="0070C0"/>
                </a:solidFill>
              </a:rPr>
              <a:t>pressure created by the muscles in the esophagus </a:t>
            </a:r>
            <a:r>
              <a:rPr lang="en-US" b="1" dirty="0" smtClean="0">
                <a:solidFill>
                  <a:srgbClr val="0070C0"/>
                </a:solidFill>
              </a:rPr>
              <a:t>and the </a:t>
            </a:r>
            <a:r>
              <a:rPr lang="en-US" b="1" dirty="0">
                <a:solidFill>
                  <a:srgbClr val="0070C0"/>
                </a:solidFill>
              </a:rPr>
              <a:t>upper and lower esophageal </a:t>
            </a:r>
            <a:r>
              <a:rPr lang="en-US" b="1" dirty="0" smtClean="0">
                <a:solidFill>
                  <a:srgbClr val="0070C0"/>
                </a:solidFill>
              </a:rPr>
              <a:t>sphincters. </a:t>
            </a:r>
            <a:endParaRPr lang="en-US" b="1" dirty="0">
              <a:solidFill>
                <a:srgbClr val="0070C0"/>
              </a:solidFill>
            </a:endParaRPr>
          </a:p>
        </p:txBody>
      </p:sp>
      <p:sp>
        <p:nvSpPr>
          <p:cNvPr id="8" name="Oval 7"/>
          <p:cNvSpPr/>
          <p:nvPr/>
        </p:nvSpPr>
        <p:spPr>
          <a:xfrm>
            <a:off x="3727653" y="413047"/>
            <a:ext cx="3314082" cy="1145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Distinguishes different types of motility disorders </a:t>
            </a:r>
            <a:endParaRPr lang="en-US" dirty="0"/>
          </a:p>
        </p:txBody>
      </p:sp>
    </p:spTree>
    <p:extLst>
      <p:ext uri="{BB962C8B-B14F-4D97-AF65-F5344CB8AC3E}">
        <p14:creationId xmlns:p14="http://schemas.microsoft.com/office/powerpoint/2010/main" val="385073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53" y="702661"/>
            <a:ext cx="7469747" cy="523220"/>
          </a:xfrm>
          <a:prstGeom prst="rect">
            <a:avLst/>
          </a:prstGeom>
          <a:noFill/>
        </p:spPr>
        <p:txBody>
          <a:bodyPr wrap="square" rtlCol="1">
            <a:spAutoFit/>
          </a:bodyPr>
          <a:lstStyle/>
          <a:p>
            <a:r>
              <a:rPr lang="en-US" sz="2800" dirty="0">
                <a:latin typeface="Bernard MT Condensed" panose="02050806060905020404" pitchFamily="18" charset="0"/>
              </a:rPr>
              <a:t>Anatomy:</a:t>
            </a:r>
            <a:endParaRPr lang="ar-JO" sz="2800" dirty="0">
              <a:latin typeface="Bernard MT Condensed" panose="02050806060905020404" pitchFamily="18" charset="0"/>
            </a:endParaRPr>
          </a:p>
        </p:txBody>
      </p:sp>
      <p:sp>
        <p:nvSpPr>
          <p:cNvPr id="3" name="TextBox 2"/>
          <p:cNvSpPr txBox="1"/>
          <p:nvPr/>
        </p:nvSpPr>
        <p:spPr>
          <a:xfrm>
            <a:off x="837126" y="1365161"/>
            <a:ext cx="7714446" cy="646331"/>
          </a:xfrm>
          <a:prstGeom prst="rect">
            <a:avLst/>
          </a:prstGeom>
          <a:noFill/>
        </p:spPr>
        <p:txBody>
          <a:bodyPr wrap="square" rtlCol="1">
            <a:spAutoFit/>
          </a:bodyPr>
          <a:lstStyle/>
          <a:p>
            <a:r>
              <a:rPr lang="en-US" dirty="0"/>
              <a:t>Three normal areas of esophageal narrowing are evident</a:t>
            </a:r>
          </a:p>
          <a:p>
            <a:r>
              <a:rPr lang="en-US" dirty="0"/>
              <a:t>on the barium esophagogram or during esophagoscopy:</a:t>
            </a:r>
            <a:endParaRPr lang="ar-JO" dirty="0"/>
          </a:p>
        </p:txBody>
      </p:sp>
      <p:sp>
        <p:nvSpPr>
          <p:cNvPr id="5" name="TextBox 4"/>
          <p:cNvSpPr txBox="1"/>
          <p:nvPr/>
        </p:nvSpPr>
        <p:spPr>
          <a:xfrm>
            <a:off x="953038" y="2202288"/>
            <a:ext cx="7753080" cy="3416320"/>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en-US" dirty="0"/>
              <a:t>The uppermost narrowing is located at the entrance into the esophagus and is caused by the cricopharyngeal muscle</a:t>
            </a:r>
          </a:p>
          <a:p>
            <a:pPr marL="285750" indent="-285750">
              <a:lnSpc>
                <a:spcPct val="150000"/>
              </a:lnSpc>
              <a:buFont typeface="Wingdings" panose="05000000000000000000" pitchFamily="2" charset="2"/>
              <a:buChar char="v"/>
            </a:pPr>
            <a:r>
              <a:rPr lang="en-US" dirty="0"/>
              <a:t> The by the middle narrowing is due to an indentation of the anterior and left lateral esophageal wall caused  crossing of the left main stem bronchus and aortic arch. </a:t>
            </a:r>
          </a:p>
          <a:p>
            <a:pPr marL="285750" indent="-285750">
              <a:lnSpc>
                <a:spcPct val="150000"/>
              </a:lnSpc>
              <a:buFont typeface="Wingdings" panose="05000000000000000000" pitchFamily="2" charset="2"/>
              <a:buChar char="v"/>
            </a:pPr>
            <a:r>
              <a:rPr lang="en-US" dirty="0"/>
              <a:t>The lowermost narrowing is at the hiatus of</a:t>
            </a:r>
          </a:p>
          <a:p>
            <a:pPr>
              <a:lnSpc>
                <a:spcPct val="150000"/>
              </a:lnSpc>
            </a:pPr>
            <a:r>
              <a:rPr lang="en-US" dirty="0"/>
              <a:t>the diaphragm and is caused by the gastroesophageal sphincter</a:t>
            </a:r>
          </a:p>
          <a:p>
            <a:pPr>
              <a:lnSpc>
                <a:spcPct val="150000"/>
              </a:lnSpc>
            </a:pPr>
            <a:r>
              <a:rPr lang="en-US" dirty="0"/>
              <a:t>mechanism</a:t>
            </a:r>
            <a:endParaRPr lang="ar-JO" dirty="0"/>
          </a:p>
        </p:txBody>
      </p:sp>
      <p:pic>
        <p:nvPicPr>
          <p:cNvPr id="7" name="Picture 6"/>
          <p:cNvPicPr>
            <a:picLocks noChangeAspect="1"/>
          </p:cNvPicPr>
          <p:nvPr/>
        </p:nvPicPr>
        <p:blipFill>
          <a:blip r:embed="rId2"/>
          <a:stretch>
            <a:fillRect/>
          </a:stretch>
        </p:blipFill>
        <p:spPr>
          <a:xfrm>
            <a:off x="8813546" y="964271"/>
            <a:ext cx="3258358" cy="5047031"/>
          </a:xfrm>
          <a:prstGeom prst="rect">
            <a:avLst/>
          </a:prstGeom>
        </p:spPr>
      </p:pic>
    </p:spTree>
    <p:extLst>
      <p:ext uri="{BB962C8B-B14F-4D97-AF65-F5344CB8AC3E}">
        <p14:creationId xmlns:p14="http://schemas.microsoft.com/office/powerpoint/2010/main" val="40039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912" y="401651"/>
            <a:ext cx="2372007" cy="646331"/>
          </a:xfrm>
          <a:prstGeom prst="rect">
            <a:avLst/>
          </a:prstGeom>
          <a:noFill/>
        </p:spPr>
        <p:txBody>
          <a:bodyPr wrap="square" rtlCol="0">
            <a:spAutoFit/>
          </a:bodyPr>
          <a:lstStyle/>
          <a:p>
            <a:r>
              <a:rPr lang="en-US" sz="3600" dirty="0" smtClean="0">
                <a:solidFill>
                  <a:srgbClr val="0070C0"/>
                </a:solidFill>
              </a:rPr>
              <a:t>Endoscopy</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943" y="940036"/>
            <a:ext cx="2554053" cy="220766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100" t="22555" r="6480" b="6916"/>
          <a:stretch/>
        </p:blipFill>
        <p:spPr>
          <a:xfrm>
            <a:off x="356820" y="2314483"/>
            <a:ext cx="6428541" cy="3980913"/>
          </a:xfrm>
          <a:prstGeom prst="rect">
            <a:avLst/>
          </a:prstGeom>
        </p:spPr>
      </p:pic>
      <p:sp>
        <p:nvSpPr>
          <p:cNvPr id="6" name="Rectangle 5"/>
          <p:cNvSpPr/>
          <p:nvPr/>
        </p:nvSpPr>
        <p:spPr>
          <a:xfrm>
            <a:off x="437633" y="1081068"/>
            <a:ext cx="6937388" cy="1200329"/>
          </a:xfrm>
          <a:prstGeom prst="rect">
            <a:avLst/>
          </a:prstGeom>
        </p:spPr>
        <p:txBody>
          <a:bodyPr wrap="square">
            <a:spAutoFit/>
          </a:bodyPr>
          <a:lstStyle/>
          <a:p>
            <a:r>
              <a:rPr lang="en-US" dirty="0">
                <a:solidFill>
                  <a:srgbClr val="343536"/>
                </a:solidFill>
                <a:latin typeface="Source Sans Pro"/>
              </a:rPr>
              <a:t>upper endoscopy </a:t>
            </a:r>
            <a:r>
              <a:rPr lang="en-US" dirty="0" smtClean="0">
                <a:solidFill>
                  <a:srgbClr val="343536"/>
                </a:solidFill>
                <a:latin typeface="Source Sans Pro"/>
              </a:rPr>
              <a:t>provides a clear </a:t>
            </a:r>
            <a:r>
              <a:rPr lang="en-US" dirty="0">
                <a:solidFill>
                  <a:srgbClr val="343536"/>
                </a:solidFill>
                <a:latin typeface="Source Sans Pro"/>
              </a:rPr>
              <a:t>direct </a:t>
            </a:r>
            <a:r>
              <a:rPr lang="en-US" dirty="0" smtClean="0">
                <a:solidFill>
                  <a:srgbClr val="343536"/>
                </a:solidFill>
                <a:latin typeface="Source Sans Pro"/>
              </a:rPr>
              <a:t>view for</a:t>
            </a:r>
          </a:p>
          <a:p>
            <a:r>
              <a:rPr lang="en-US" dirty="0" smtClean="0">
                <a:solidFill>
                  <a:srgbClr val="343536"/>
                </a:solidFill>
                <a:latin typeface="Source Sans Pro"/>
              </a:rPr>
              <a:t> upper GI tract  beside allowing </a:t>
            </a:r>
          </a:p>
          <a:p>
            <a:r>
              <a:rPr lang="en-US" dirty="0" smtClean="0">
                <a:solidFill>
                  <a:srgbClr val="343536"/>
                </a:solidFill>
                <a:latin typeface="Source Sans Pro"/>
              </a:rPr>
              <a:t>some therapeutic interventions </a:t>
            </a:r>
            <a:r>
              <a:rPr lang="en-US" b="1" dirty="0" smtClean="0">
                <a:solidFill>
                  <a:srgbClr val="343536"/>
                </a:solidFill>
                <a:latin typeface="Source Sans Pro"/>
              </a:rPr>
              <a:t>(both diagnostic and therapeutic)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361" y="784898"/>
            <a:ext cx="2517938" cy="251793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0693" b="50530"/>
          <a:stretch/>
        </p:blipFill>
        <p:spPr>
          <a:xfrm>
            <a:off x="7795858" y="3651960"/>
            <a:ext cx="3328170" cy="2533768"/>
          </a:xfrm>
          <a:prstGeom prst="rect">
            <a:avLst/>
          </a:prstGeom>
        </p:spPr>
      </p:pic>
    </p:spTree>
    <p:extLst>
      <p:ext uri="{BB962C8B-B14F-4D97-AF65-F5344CB8AC3E}">
        <p14:creationId xmlns:p14="http://schemas.microsoft.com/office/powerpoint/2010/main" val="313961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Supportive diagnostic labs </a:t>
            </a:r>
            <a:endParaRPr lang="en-US" dirty="0">
              <a:solidFill>
                <a:srgbClr val="0070C0"/>
              </a:solidFill>
            </a:endParaRPr>
          </a:p>
        </p:txBody>
      </p:sp>
      <p:sp>
        <p:nvSpPr>
          <p:cNvPr id="5" name="Content Placeholder 4"/>
          <p:cNvSpPr>
            <a:spLocks noGrp="1"/>
          </p:cNvSpPr>
          <p:nvPr>
            <p:ph idx="1"/>
          </p:nvPr>
        </p:nvSpPr>
        <p:spPr/>
        <p:txBody>
          <a:bodyPr>
            <a:normAutofit/>
          </a:bodyPr>
          <a:lstStyle/>
          <a:p>
            <a:pPr marL="45720" indent="0">
              <a:buNone/>
            </a:pPr>
            <a:r>
              <a:rPr lang="en-US" dirty="0"/>
              <a:t>﻿</a:t>
            </a:r>
          </a:p>
          <a:p>
            <a:pPr marL="45720" indent="0">
              <a:buNone/>
            </a:pPr>
            <a:r>
              <a:rPr lang="en-US" dirty="0" smtClean="0">
                <a:solidFill>
                  <a:srgbClr val="0070C0"/>
                </a:solidFill>
              </a:rPr>
              <a:t>CBC : anemia (can be a cause </a:t>
            </a:r>
            <a:r>
              <a:rPr lang="en-US" dirty="0">
                <a:solidFill>
                  <a:srgbClr val="0070C0"/>
                </a:solidFill>
              </a:rPr>
              <a:t>or </a:t>
            </a:r>
            <a:r>
              <a:rPr lang="en-US" dirty="0" smtClean="0">
                <a:solidFill>
                  <a:srgbClr val="0070C0"/>
                </a:solidFill>
              </a:rPr>
              <a:t>effect) </a:t>
            </a:r>
            <a:endParaRPr lang="en-US" dirty="0">
              <a:solidFill>
                <a:srgbClr val="0070C0"/>
              </a:solidFill>
            </a:endParaRPr>
          </a:p>
          <a:p>
            <a:pPr marL="45720" indent="0">
              <a:buNone/>
            </a:pPr>
            <a:r>
              <a:rPr lang="en-US" dirty="0" smtClean="0">
                <a:solidFill>
                  <a:srgbClr val="0070C0"/>
                </a:solidFill>
              </a:rPr>
              <a:t>ESR </a:t>
            </a:r>
            <a:r>
              <a:rPr lang="en-US" dirty="0">
                <a:solidFill>
                  <a:srgbClr val="0070C0"/>
                </a:solidFill>
              </a:rPr>
              <a:t>or CRP </a:t>
            </a:r>
            <a:r>
              <a:rPr lang="en-US" dirty="0" smtClean="0">
                <a:solidFill>
                  <a:srgbClr val="0070C0"/>
                </a:solidFill>
              </a:rPr>
              <a:t>: elevated  </a:t>
            </a:r>
            <a:r>
              <a:rPr lang="en-US" dirty="0">
                <a:solidFill>
                  <a:srgbClr val="0070C0"/>
                </a:solidFill>
              </a:rPr>
              <a:t>in malignancy or chronic</a:t>
            </a:r>
          </a:p>
          <a:p>
            <a:pPr marL="45720" indent="0">
              <a:buNone/>
            </a:pPr>
            <a:r>
              <a:rPr lang="en-US" dirty="0">
                <a:solidFill>
                  <a:srgbClr val="0070C0"/>
                </a:solidFill>
              </a:rPr>
              <a:t>inflammatory process.</a:t>
            </a:r>
          </a:p>
          <a:p>
            <a:pPr marL="45720" indent="0">
              <a:buNone/>
            </a:pPr>
            <a:r>
              <a:rPr lang="en-US" dirty="0">
                <a:solidFill>
                  <a:srgbClr val="0070C0"/>
                </a:solidFill>
              </a:rPr>
              <a:t>LFT, </a:t>
            </a:r>
            <a:r>
              <a:rPr lang="en-US" dirty="0" smtClean="0">
                <a:solidFill>
                  <a:srgbClr val="0070C0"/>
                </a:solidFill>
              </a:rPr>
              <a:t>KFT  : when metastasis </a:t>
            </a:r>
            <a:r>
              <a:rPr lang="en-US" dirty="0">
                <a:solidFill>
                  <a:srgbClr val="0070C0"/>
                </a:solidFill>
              </a:rPr>
              <a:t>is </a:t>
            </a:r>
            <a:r>
              <a:rPr lang="en-US" dirty="0" smtClean="0">
                <a:solidFill>
                  <a:srgbClr val="0070C0"/>
                </a:solidFill>
              </a:rPr>
              <a:t>suspected.</a:t>
            </a:r>
            <a:endParaRPr lang="en-US" dirty="0">
              <a:solidFill>
                <a:srgbClr val="0070C0"/>
              </a:solidFill>
            </a:endParaRPr>
          </a:p>
          <a:p>
            <a:pPr marL="45720" indent="0">
              <a:buNone/>
            </a:pPr>
            <a:r>
              <a:rPr lang="en-US" dirty="0">
                <a:solidFill>
                  <a:srgbClr val="0070C0"/>
                </a:solidFill>
              </a:rPr>
              <a:t>Thyroid function </a:t>
            </a:r>
            <a:r>
              <a:rPr lang="en-US" dirty="0" smtClean="0">
                <a:solidFill>
                  <a:srgbClr val="0070C0"/>
                </a:solidFill>
              </a:rPr>
              <a:t>test : if external compression by goiter or thyroid mass is  suspected. </a:t>
            </a:r>
            <a:endParaRPr lang="en-US" dirty="0">
              <a:solidFill>
                <a:srgbClr val="0070C0"/>
              </a:solidFill>
            </a:endParaRPr>
          </a:p>
        </p:txBody>
      </p:sp>
    </p:spTree>
    <p:extLst>
      <p:ext uri="{BB962C8B-B14F-4D97-AF65-F5344CB8AC3E}">
        <p14:creationId xmlns:p14="http://schemas.microsoft.com/office/powerpoint/2010/main" val="2244857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09" y="980792"/>
            <a:ext cx="9875520" cy="1356360"/>
          </a:xfrm>
        </p:spPr>
        <p:txBody>
          <a:bodyPr/>
          <a:lstStyle/>
          <a:p>
            <a:r>
              <a:rPr lang="en-US" dirty="0" smtClean="0"/>
              <a:t>Esophageal motility disorders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707" b="38183"/>
          <a:stretch/>
        </p:blipFill>
        <p:spPr>
          <a:xfrm>
            <a:off x="289340" y="2942377"/>
            <a:ext cx="11582839" cy="3150606"/>
          </a:xfrm>
        </p:spPr>
      </p:pic>
    </p:spTree>
    <p:extLst>
      <p:ext uri="{BB962C8B-B14F-4D97-AF65-F5344CB8AC3E}">
        <p14:creationId xmlns:p14="http://schemas.microsoft.com/office/powerpoint/2010/main" val="195707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Achalasia </a:t>
            </a:r>
            <a:endParaRPr lang="en-US" dirty="0"/>
          </a:p>
        </p:txBody>
      </p:sp>
      <p:sp>
        <p:nvSpPr>
          <p:cNvPr id="3" name="Content Placeholder 2"/>
          <p:cNvSpPr>
            <a:spLocks noGrp="1"/>
          </p:cNvSpPr>
          <p:nvPr>
            <p:ph idx="1"/>
          </p:nvPr>
        </p:nvSpPr>
        <p:spPr>
          <a:xfrm>
            <a:off x="699381" y="1722421"/>
            <a:ext cx="4968089" cy="4038600"/>
          </a:xfrm>
        </p:spPr>
        <p:txBody>
          <a:bodyPr>
            <a:normAutofit/>
          </a:bodyPr>
          <a:lstStyle/>
          <a:p>
            <a:pPr marL="45720" indent="0">
              <a:buNone/>
            </a:pPr>
            <a:r>
              <a:rPr lang="en-US" dirty="0"/>
              <a:t>﻿</a:t>
            </a:r>
          </a:p>
          <a:p>
            <a:pPr>
              <a:buFont typeface="Wingdings" panose="05000000000000000000" pitchFamily="2" charset="2"/>
              <a:buChar char="§"/>
            </a:pPr>
            <a:r>
              <a:rPr lang="en-US" b="1" dirty="0" smtClean="0"/>
              <a:t>Inability </a:t>
            </a:r>
            <a:r>
              <a:rPr lang="en-US" b="1" dirty="0"/>
              <a:t>to relax lower esophageal sphincter </a:t>
            </a:r>
            <a:r>
              <a:rPr lang="en-US" b="1" dirty="0" smtClean="0"/>
              <a:t>that leads to  loss </a:t>
            </a:r>
            <a:r>
              <a:rPr lang="en-US" b="1" dirty="0"/>
              <a:t>of lower esophageal </a:t>
            </a:r>
            <a:r>
              <a:rPr lang="en-US" b="1" dirty="0" smtClean="0"/>
              <a:t>peristalsis.</a:t>
            </a:r>
            <a:endParaRPr lang="en-US" b="1" dirty="0"/>
          </a:p>
          <a:p>
            <a:pPr>
              <a:buFont typeface="Wingdings" panose="05000000000000000000" pitchFamily="2" charset="2"/>
              <a:buChar char="§"/>
            </a:pPr>
            <a:r>
              <a:rPr lang="en-US" b="1" dirty="0" smtClean="0"/>
              <a:t>Pathogenesis : inflammatory process that causes loss </a:t>
            </a:r>
            <a:r>
              <a:rPr lang="en-US" b="1" dirty="0"/>
              <a:t>of ganglion cells in the </a:t>
            </a:r>
            <a:r>
              <a:rPr lang="en-US" b="1" dirty="0" err="1"/>
              <a:t>myenteric</a:t>
            </a:r>
            <a:r>
              <a:rPr lang="en-US" b="1" dirty="0"/>
              <a:t> plexus </a:t>
            </a:r>
            <a:r>
              <a:rPr lang="en-US" b="1" dirty="0" smtClean="0"/>
              <a:t>(idiopathic or </a:t>
            </a:r>
            <a:r>
              <a:rPr lang="en-US" b="1" dirty="0" err="1"/>
              <a:t>C</a:t>
            </a:r>
            <a:r>
              <a:rPr lang="en-US" b="1" dirty="0" err="1" smtClean="0"/>
              <a:t>hagas</a:t>
            </a:r>
            <a:r>
              <a:rPr lang="en-US" b="1" dirty="0" smtClean="0"/>
              <a:t> disease) </a:t>
            </a:r>
          </a:p>
          <a:p>
            <a:pPr marL="4572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225"/>
          <a:stretch/>
        </p:blipFill>
        <p:spPr>
          <a:xfrm>
            <a:off x="5667470" y="1965960"/>
            <a:ext cx="6020198" cy="4138516"/>
          </a:xfrm>
          <a:prstGeom prst="rect">
            <a:avLst/>
          </a:prstGeom>
        </p:spPr>
      </p:pic>
    </p:spTree>
    <p:extLst>
      <p:ext uri="{BB962C8B-B14F-4D97-AF65-F5344CB8AC3E}">
        <p14:creationId xmlns:p14="http://schemas.microsoft.com/office/powerpoint/2010/main" val="104065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826"/>
          <a:stretch/>
        </p:blipFill>
        <p:spPr>
          <a:xfrm>
            <a:off x="470780" y="1256849"/>
            <a:ext cx="11380555" cy="4531334"/>
          </a:xfrm>
        </p:spPr>
      </p:pic>
    </p:spTree>
    <p:extLst>
      <p:ext uri="{BB962C8B-B14F-4D97-AF65-F5344CB8AC3E}">
        <p14:creationId xmlns:p14="http://schemas.microsoft.com/office/powerpoint/2010/main" val="3897188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530" y="0"/>
            <a:ext cx="9875520" cy="1356360"/>
          </a:xfrm>
        </p:spPr>
        <p:txBody>
          <a:bodyPr/>
          <a:lstStyle/>
          <a:p>
            <a:r>
              <a:rPr lang="en-US" dirty="0" smtClean="0"/>
              <a:t>Treatment </a:t>
            </a:r>
            <a:endParaRPr lang="en-US" dirty="0"/>
          </a:p>
        </p:txBody>
      </p:sp>
      <p:sp>
        <p:nvSpPr>
          <p:cNvPr id="3" name="Content Placeholder 2"/>
          <p:cNvSpPr>
            <a:spLocks noGrp="1"/>
          </p:cNvSpPr>
          <p:nvPr>
            <p:ph idx="1"/>
          </p:nvPr>
        </p:nvSpPr>
        <p:spPr>
          <a:xfrm>
            <a:off x="970984" y="1042506"/>
            <a:ext cx="10481650" cy="5285866"/>
          </a:xfrm>
        </p:spPr>
        <p:txBody>
          <a:bodyPr>
            <a:normAutofit/>
          </a:bodyPr>
          <a:lstStyle/>
          <a:p>
            <a:pPr marL="45720" indent="0">
              <a:buNone/>
            </a:pPr>
            <a:r>
              <a:rPr lang="en-US" dirty="0" smtClean="0"/>
              <a:t>• </a:t>
            </a:r>
            <a:r>
              <a:rPr lang="en-US" b="1" dirty="0"/>
              <a:t>Pneumatic </a:t>
            </a:r>
            <a:r>
              <a:rPr lang="en-US" b="1" dirty="0" smtClean="0"/>
              <a:t>dilation                                                              </a:t>
            </a:r>
            <a:r>
              <a:rPr lang="en-US" b="1" dirty="0"/>
              <a:t>• Surgical or </a:t>
            </a:r>
            <a:r>
              <a:rPr lang="en-US" b="1" dirty="0" smtClean="0"/>
              <a:t>endoscopic </a:t>
            </a:r>
            <a:r>
              <a:rPr lang="en-US" b="1" dirty="0" err="1" smtClean="0"/>
              <a:t>myotomy</a:t>
            </a:r>
            <a:r>
              <a:rPr lang="en-US" b="1" dirty="0" smtClean="0"/>
              <a:t> </a:t>
            </a:r>
            <a:endParaRPr lang="en-US" b="1"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r>
              <a:rPr lang="en-US" dirty="0" smtClean="0"/>
              <a:t>Patients that are not candidates for surgery are treated by :</a:t>
            </a:r>
          </a:p>
          <a:p>
            <a:pPr marL="45720" indent="0">
              <a:buNone/>
            </a:pPr>
            <a:r>
              <a:rPr lang="en-US" dirty="0" err="1" smtClean="0"/>
              <a:t>Botulinum</a:t>
            </a:r>
            <a:r>
              <a:rPr lang="en-US" dirty="0" smtClean="0"/>
              <a:t> </a:t>
            </a:r>
            <a:r>
              <a:rPr lang="en-US" dirty="0"/>
              <a:t>toxin injection of LES  </a:t>
            </a:r>
            <a:r>
              <a:rPr lang="en-US" dirty="0" smtClean="0"/>
              <a:t>or sublingual </a:t>
            </a:r>
            <a:r>
              <a:rPr lang="en-US" dirty="0"/>
              <a:t>nitrates before meals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76" y="1874066"/>
            <a:ext cx="5514621" cy="28096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464" y="1517963"/>
            <a:ext cx="4866350" cy="3765205"/>
          </a:xfrm>
          <a:prstGeom prst="rect">
            <a:avLst/>
          </a:prstGeom>
        </p:spPr>
      </p:pic>
    </p:spTree>
    <p:extLst>
      <p:ext uri="{BB962C8B-B14F-4D97-AF65-F5344CB8AC3E}">
        <p14:creationId xmlns:p14="http://schemas.microsoft.com/office/powerpoint/2010/main" val="127239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89" y="229355"/>
            <a:ext cx="9875520" cy="1356360"/>
          </a:xfrm>
        </p:spPr>
        <p:txBody>
          <a:bodyPr/>
          <a:lstStyle/>
          <a:p>
            <a:r>
              <a:rPr lang="en-US" dirty="0" smtClean="0"/>
              <a:t>Nutcracker esophagus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344" r="41620"/>
          <a:stretch/>
        </p:blipFill>
        <p:spPr>
          <a:xfrm>
            <a:off x="853289" y="1330860"/>
            <a:ext cx="6679637" cy="4037206"/>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435" b="30100"/>
          <a:stretch/>
        </p:blipFill>
        <p:spPr>
          <a:xfrm>
            <a:off x="1148911" y="3995777"/>
            <a:ext cx="7279865" cy="2260168"/>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7966" t="27333"/>
          <a:stretch/>
        </p:blipFill>
        <p:spPr>
          <a:xfrm>
            <a:off x="6771990" y="2313411"/>
            <a:ext cx="5148343" cy="3942534"/>
          </a:xfrm>
          <a:prstGeom prst="rect">
            <a:avLst/>
          </a:prstGeom>
        </p:spPr>
      </p:pic>
    </p:spTree>
    <p:extLst>
      <p:ext uri="{BB962C8B-B14F-4D97-AF65-F5344CB8AC3E}">
        <p14:creationId xmlns:p14="http://schemas.microsoft.com/office/powerpoint/2010/main" val="339854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esophageal spasm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89" t="18774" r="41653" b="1419"/>
          <a:stretch/>
        </p:blipFill>
        <p:spPr>
          <a:xfrm>
            <a:off x="497940" y="1711107"/>
            <a:ext cx="4816445" cy="3223033"/>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8326" t="15893"/>
          <a:stretch/>
        </p:blipFill>
        <p:spPr>
          <a:xfrm>
            <a:off x="8225397" y="298764"/>
            <a:ext cx="3734230" cy="348558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343" t="17519" r="34204"/>
          <a:stretch/>
        </p:blipFill>
        <p:spPr>
          <a:xfrm>
            <a:off x="4569156" y="2400284"/>
            <a:ext cx="3787193" cy="4130556"/>
          </a:xfrm>
          <a:prstGeom prst="rect">
            <a:avLst/>
          </a:prstGeom>
        </p:spPr>
      </p:pic>
    </p:spTree>
    <p:extLst>
      <p:ext uri="{BB962C8B-B14F-4D97-AF65-F5344CB8AC3E}">
        <p14:creationId xmlns:p14="http://schemas.microsoft.com/office/powerpoint/2010/main" val="3627214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733" y="140177"/>
            <a:ext cx="9875520" cy="1356360"/>
          </a:xfrm>
        </p:spPr>
        <p:txBody>
          <a:bodyPr/>
          <a:lstStyle/>
          <a:p>
            <a:r>
              <a:rPr lang="en-US" dirty="0" smtClean="0"/>
              <a:t>Benign strictures of the esophagus </a:t>
            </a:r>
            <a:endParaRPr lang="en-US" dirty="0"/>
          </a:p>
        </p:txBody>
      </p:sp>
      <p:sp>
        <p:nvSpPr>
          <p:cNvPr id="3" name="Content Placeholder 2"/>
          <p:cNvSpPr>
            <a:spLocks noGrp="1"/>
          </p:cNvSpPr>
          <p:nvPr>
            <p:ph idx="1"/>
          </p:nvPr>
        </p:nvSpPr>
        <p:spPr>
          <a:xfrm>
            <a:off x="319133" y="1436030"/>
            <a:ext cx="4859449" cy="4211973"/>
          </a:xfrm>
        </p:spPr>
        <p:txBody>
          <a:bodyPr>
            <a:normAutofit/>
          </a:bodyPr>
          <a:lstStyle/>
          <a:p>
            <a:pPr marL="45720" indent="0">
              <a:buNone/>
            </a:pPr>
            <a:r>
              <a:rPr lang="en-US" dirty="0"/>
              <a:t>The most common cause of </a:t>
            </a:r>
            <a:r>
              <a:rPr lang="en-US" dirty="0" smtClean="0"/>
              <a:t>strictures is </a:t>
            </a:r>
            <a:r>
              <a:rPr lang="en-US" dirty="0" err="1"/>
              <a:t>gastroesophageal</a:t>
            </a:r>
            <a:r>
              <a:rPr lang="en-US" dirty="0"/>
              <a:t> reflux </a:t>
            </a:r>
            <a:r>
              <a:rPr lang="en-US" dirty="0" smtClean="0"/>
              <a:t>disease , so called </a:t>
            </a:r>
            <a:r>
              <a:rPr lang="en-US" b="1" dirty="0" smtClean="0"/>
              <a:t>peptic strictures </a:t>
            </a:r>
            <a:r>
              <a:rPr lang="en-US" dirty="0" smtClean="0"/>
              <a:t>. </a:t>
            </a:r>
          </a:p>
          <a:p>
            <a:pPr marL="45720" indent="0">
              <a:buNone/>
            </a:pPr>
            <a:r>
              <a:rPr lang="en-US" dirty="0" smtClean="0"/>
              <a:t> Others causes are :  </a:t>
            </a:r>
            <a:r>
              <a:rPr lang="en-US" dirty="0"/>
              <a:t>radiotherapy, corrosive ingestion, </a:t>
            </a:r>
            <a:r>
              <a:rPr lang="en-US" dirty="0" err="1"/>
              <a:t>esionophilic</a:t>
            </a:r>
            <a:r>
              <a:rPr lang="en-US" dirty="0"/>
              <a:t> </a:t>
            </a:r>
            <a:r>
              <a:rPr lang="en-US" dirty="0" smtClean="0"/>
              <a:t>esophagitis. </a:t>
            </a:r>
          </a:p>
          <a:p>
            <a:pPr marL="45720" indent="0">
              <a:buNone/>
            </a:pPr>
            <a:r>
              <a:rPr lang="en-US" b="1" dirty="0" smtClean="0"/>
              <a:t>Presentation : </a:t>
            </a:r>
          </a:p>
          <a:p>
            <a:pPr marL="45720" indent="0">
              <a:buNone/>
            </a:pPr>
            <a:r>
              <a:rPr lang="en-US" dirty="0" smtClean="0"/>
              <a:t>Dysphagia , odynophagia , heart burn and regurgitation , weight loss . </a:t>
            </a:r>
          </a:p>
        </p:txBody>
      </p:sp>
      <p:sp>
        <p:nvSpPr>
          <p:cNvPr id="4" name="TextBox 3"/>
          <p:cNvSpPr txBox="1"/>
          <p:nvPr/>
        </p:nvSpPr>
        <p:spPr>
          <a:xfrm>
            <a:off x="5821378" y="1323918"/>
            <a:ext cx="5685576" cy="1107996"/>
          </a:xfrm>
          <a:prstGeom prst="rect">
            <a:avLst/>
          </a:prstGeom>
          <a:noFill/>
        </p:spPr>
        <p:txBody>
          <a:bodyPr wrap="square" rtlCol="0">
            <a:spAutoFit/>
          </a:bodyPr>
          <a:lstStyle/>
          <a:p>
            <a:r>
              <a:rPr lang="en-US" sz="2200" dirty="0">
                <a:solidFill>
                  <a:schemeClr val="accent1"/>
                </a:solidFill>
              </a:rPr>
              <a:t>Diagnosis :</a:t>
            </a:r>
          </a:p>
          <a:p>
            <a:endParaRPr lang="en-US" sz="2200" dirty="0">
              <a:solidFill>
                <a:schemeClr val="accent1"/>
              </a:solidFill>
            </a:endParaRPr>
          </a:p>
          <a:p>
            <a:r>
              <a:rPr lang="en-US" sz="2200" dirty="0">
                <a:solidFill>
                  <a:schemeClr val="accent1"/>
                </a:solidFill>
              </a:rPr>
              <a:t>Endoscopy </a:t>
            </a:r>
            <a:r>
              <a:rPr lang="en-US" dirty="0" smtClean="0"/>
              <a:t>                                            </a:t>
            </a:r>
            <a:r>
              <a:rPr lang="en-US" sz="2200" dirty="0">
                <a:solidFill>
                  <a:schemeClr val="accent1"/>
                </a:solidFill>
              </a:rPr>
              <a:t>Barium swallow   </a:t>
            </a:r>
          </a:p>
        </p:txBody>
      </p:sp>
      <p:sp>
        <p:nvSpPr>
          <p:cNvPr id="5" name="Rectangle 4"/>
          <p:cNvSpPr/>
          <p:nvPr/>
        </p:nvSpPr>
        <p:spPr>
          <a:xfrm>
            <a:off x="319133" y="1323918"/>
            <a:ext cx="4787021" cy="3619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882"/>
          <a:stretch/>
        </p:blipFill>
        <p:spPr>
          <a:xfrm>
            <a:off x="5260063" y="2852897"/>
            <a:ext cx="3024698" cy="31720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019" y="2736174"/>
            <a:ext cx="3200400" cy="3667125"/>
          </a:xfrm>
          <a:prstGeom prst="rect">
            <a:avLst/>
          </a:prstGeom>
        </p:spPr>
      </p:pic>
    </p:spTree>
    <p:extLst>
      <p:ext uri="{BB962C8B-B14F-4D97-AF65-F5344CB8AC3E}">
        <p14:creationId xmlns:p14="http://schemas.microsoft.com/office/powerpoint/2010/main" val="172742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943" y="53286"/>
            <a:ext cx="9875520" cy="1356360"/>
          </a:xfrm>
        </p:spPr>
        <p:txBody>
          <a:bodyPr/>
          <a:lstStyle/>
          <a:p>
            <a:r>
              <a:rPr lang="en-US" dirty="0" smtClean="0"/>
              <a:t>Treatment </a:t>
            </a:r>
            <a:endParaRPr lang="en-US" dirty="0"/>
          </a:p>
        </p:txBody>
      </p:sp>
      <p:sp>
        <p:nvSpPr>
          <p:cNvPr id="3" name="Content Placeholder 2"/>
          <p:cNvSpPr>
            <a:spLocks noGrp="1"/>
          </p:cNvSpPr>
          <p:nvPr>
            <p:ph idx="1"/>
          </p:nvPr>
        </p:nvSpPr>
        <p:spPr>
          <a:xfrm>
            <a:off x="1785797" y="989091"/>
            <a:ext cx="9872871" cy="4038600"/>
          </a:xfrm>
        </p:spPr>
        <p:txBody>
          <a:bodyPr/>
          <a:lstStyle/>
          <a:p>
            <a:pPr marL="45720" indent="0">
              <a:buNone/>
            </a:pPr>
            <a:r>
              <a:rPr lang="en-US" dirty="0" smtClean="0"/>
              <a:t>Balloon dilatation                                                              </a:t>
            </a:r>
            <a:r>
              <a:rPr lang="en-US" dirty="0"/>
              <a:t>E</a:t>
            </a:r>
            <a:r>
              <a:rPr lang="en-US" dirty="0" smtClean="0"/>
              <a:t>sophageal stent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86" y="1783533"/>
            <a:ext cx="5804676" cy="42962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7252"/>
          <a:stretch/>
        </p:blipFill>
        <p:spPr>
          <a:xfrm>
            <a:off x="7369471" y="1584356"/>
            <a:ext cx="3413205" cy="4653151"/>
          </a:xfrm>
          <a:prstGeom prst="rect">
            <a:avLst/>
          </a:prstGeom>
        </p:spPr>
      </p:pic>
    </p:spTree>
    <p:extLst>
      <p:ext uri="{BB962C8B-B14F-4D97-AF65-F5344CB8AC3E}">
        <p14:creationId xmlns:p14="http://schemas.microsoft.com/office/powerpoint/2010/main" val="229966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50" y="289232"/>
            <a:ext cx="4262908" cy="707886"/>
          </a:xfrm>
          <a:prstGeom prst="rect">
            <a:avLst/>
          </a:prstGeom>
          <a:noFill/>
        </p:spPr>
        <p:txBody>
          <a:bodyPr wrap="square" rtlCol="1">
            <a:spAutoFit/>
          </a:bodyPr>
          <a:lstStyle/>
          <a:p>
            <a:pPr algn="ctr"/>
            <a:r>
              <a:rPr lang="en-US" sz="4000" b="1"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Dysphagia:</a:t>
            </a:r>
          </a:p>
        </p:txBody>
      </p:sp>
      <p:sp>
        <p:nvSpPr>
          <p:cNvPr id="3" name="TextBox 2"/>
          <p:cNvSpPr txBox="1"/>
          <p:nvPr/>
        </p:nvSpPr>
        <p:spPr>
          <a:xfrm>
            <a:off x="1077533" y="1088568"/>
            <a:ext cx="8358388" cy="3108543"/>
          </a:xfrm>
          <a:prstGeom prst="rect">
            <a:avLst/>
          </a:prstGeom>
          <a:noFill/>
        </p:spPr>
        <p:txBody>
          <a:bodyPr wrap="square" rtlCol="1">
            <a:spAutoFit/>
          </a:bodyPr>
          <a:lstStyle/>
          <a:p>
            <a:pPr defTabSz="914400">
              <a:defRPr/>
            </a:pPr>
            <a:r>
              <a:rPr lang="en-US" sz="2800" dirty="0">
                <a:solidFill>
                  <a:schemeClr val="tx1">
                    <a:lumMod val="95000"/>
                    <a:lumOff val="5000"/>
                  </a:schemeClr>
                </a:solidFill>
                <a:latin typeface="Andalus" panose="02020603050405020304" pitchFamily="18" charset="-78"/>
                <a:cs typeface="Andalus" panose="02020603050405020304" pitchFamily="18" charset="-78"/>
              </a:rPr>
              <a:t> a subjective sensation of difficulty or abnormality of swallowing or transferring food from the mouth to the stomach.</a:t>
            </a:r>
          </a:p>
          <a:p>
            <a:r>
              <a:rPr lang="en-US" sz="2800" dirty="0">
                <a:solidFill>
                  <a:schemeClr val="tx1">
                    <a:lumMod val="95000"/>
                    <a:lumOff val="5000"/>
                  </a:schemeClr>
                </a:solidFill>
                <a:latin typeface="Andalus" panose="02020603050405020304" pitchFamily="18" charset="-78"/>
                <a:cs typeface="Andalus" panose="02020603050405020304" pitchFamily="18" charset="-78"/>
              </a:rPr>
              <a:t>objectively as an abnormal delay in transit of a liquid or solid bolus during the oropharyngeal or esophageal stages of swallowing.</a:t>
            </a:r>
          </a:p>
          <a:p>
            <a:endParaRPr lang="en-US" sz="28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846" y="3633089"/>
            <a:ext cx="4730926" cy="2669435"/>
          </a:xfrm>
          <a:prstGeom prst="rect">
            <a:avLst/>
          </a:prstGeom>
        </p:spPr>
      </p:pic>
    </p:spTree>
    <p:extLst>
      <p:ext uri="{BB962C8B-B14F-4D97-AF65-F5344CB8AC3E}">
        <p14:creationId xmlns:p14="http://schemas.microsoft.com/office/powerpoint/2010/main" val="3158612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42" y="447230"/>
            <a:ext cx="9875520" cy="1356360"/>
          </a:xfrm>
        </p:spPr>
        <p:txBody>
          <a:bodyPr/>
          <a:lstStyle/>
          <a:p>
            <a:r>
              <a:rPr lang="en-US" dirty="0" err="1" smtClean="0"/>
              <a:t>Zenker’s</a:t>
            </a:r>
            <a:r>
              <a:rPr lang="en-US" dirty="0" smtClean="0"/>
              <a:t> diverticulum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357"/>
          <a:stretch/>
        </p:blipFill>
        <p:spPr>
          <a:xfrm>
            <a:off x="582151" y="1965532"/>
            <a:ext cx="10647023" cy="38543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281" y="727994"/>
            <a:ext cx="3575110" cy="2475076"/>
          </a:xfrm>
          <a:prstGeom prst="rect">
            <a:avLst/>
          </a:prstGeom>
        </p:spPr>
      </p:pic>
    </p:spTree>
    <p:extLst>
      <p:ext uri="{BB962C8B-B14F-4D97-AF65-F5344CB8AC3E}">
        <p14:creationId xmlns:p14="http://schemas.microsoft.com/office/powerpoint/2010/main" val="92917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497"/>
          <a:stretch/>
        </p:blipFill>
        <p:spPr>
          <a:xfrm>
            <a:off x="348442" y="416518"/>
            <a:ext cx="7976641" cy="403455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783"/>
          <a:stretch/>
        </p:blipFill>
        <p:spPr>
          <a:xfrm>
            <a:off x="8292828" y="775821"/>
            <a:ext cx="2308833" cy="27434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520" y="3519240"/>
            <a:ext cx="4605240" cy="30086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220" y="4076344"/>
            <a:ext cx="3066288" cy="2021569"/>
          </a:xfrm>
          <a:prstGeom prst="rect">
            <a:avLst/>
          </a:prstGeom>
        </p:spPr>
      </p:pic>
    </p:spTree>
    <p:extLst>
      <p:ext uri="{BB962C8B-B14F-4D97-AF65-F5344CB8AC3E}">
        <p14:creationId xmlns:p14="http://schemas.microsoft.com/office/powerpoint/2010/main" val="148398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234"/>
          <a:stretch/>
        </p:blipFill>
        <p:spPr>
          <a:xfrm>
            <a:off x="365249" y="2367185"/>
            <a:ext cx="11387860" cy="4062100"/>
          </a:xfrm>
        </p:spPr>
      </p:pic>
      <p:sp>
        <p:nvSpPr>
          <p:cNvPr id="5" name="Title 1"/>
          <p:cNvSpPr>
            <a:spLocks noGrp="1"/>
          </p:cNvSpPr>
          <p:nvPr>
            <p:ph type="title"/>
          </p:nvPr>
        </p:nvSpPr>
        <p:spPr>
          <a:xfrm>
            <a:off x="1143000" y="609600"/>
            <a:ext cx="9875520" cy="1356360"/>
          </a:xfrm>
        </p:spPr>
        <p:txBody>
          <a:bodyPr/>
          <a:lstStyle/>
          <a:p>
            <a:r>
              <a:rPr lang="en-US" dirty="0" smtClean="0"/>
              <a:t>Esophageal webs and rings </a:t>
            </a:r>
            <a:endParaRPr lang="en-US" dirty="0"/>
          </a:p>
        </p:txBody>
      </p:sp>
    </p:spTree>
    <p:extLst>
      <p:ext uri="{BB962C8B-B14F-4D97-AF65-F5344CB8AC3E}">
        <p14:creationId xmlns:p14="http://schemas.microsoft.com/office/powerpoint/2010/main" val="4266112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Schatzki</a:t>
            </a:r>
            <a:r>
              <a:rPr lang="en-US" dirty="0" smtClean="0"/>
              <a:t> Ring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572"/>
          <a:stretch/>
        </p:blipFill>
        <p:spPr>
          <a:xfrm>
            <a:off x="283393" y="1871528"/>
            <a:ext cx="11594733" cy="4190289"/>
          </a:xfrm>
        </p:spPr>
      </p:pic>
    </p:spTree>
    <p:extLst>
      <p:ext uri="{BB962C8B-B14F-4D97-AF65-F5344CB8AC3E}">
        <p14:creationId xmlns:p14="http://schemas.microsoft.com/office/powerpoint/2010/main" val="197229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813" y="552415"/>
            <a:ext cx="9875520" cy="1356360"/>
          </a:xfrm>
        </p:spPr>
        <p:txBody>
          <a:bodyPr/>
          <a:lstStyle/>
          <a:p>
            <a:r>
              <a:rPr lang="en-US" dirty="0" smtClean="0"/>
              <a:t>Plummer Vinson syndrome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390"/>
          <a:stretch/>
        </p:blipFill>
        <p:spPr>
          <a:xfrm>
            <a:off x="272097" y="1768979"/>
            <a:ext cx="11617326" cy="4361204"/>
          </a:xfrm>
        </p:spPr>
      </p:pic>
    </p:spTree>
    <p:extLst>
      <p:ext uri="{BB962C8B-B14F-4D97-AF65-F5344CB8AC3E}">
        <p14:creationId xmlns:p14="http://schemas.microsoft.com/office/powerpoint/2010/main" val="2424886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paraoesophageal</a:t>
            </a:r>
            <a:r>
              <a:rPr lang="en-US" dirty="0"/>
              <a:t> (rolling)hiatus hernia</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7522" t="20529"/>
          <a:stretch/>
        </p:blipFill>
        <p:spPr>
          <a:xfrm>
            <a:off x="7016097" y="3281584"/>
            <a:ext cx="4646154" cy="3193857"/>
          </a:xfrm>
        </p:spPr>
      </p:pic>
      <p:sp>
        <p:nvSpPr>
          <p:cNvPr id="5" name="Rectangle 4"/>
          <p:cNvSpPr/>
          <p:nvPr/>
        </p:nvSpPr>
        <p:spPr>
          <a:xfrm>
            <a:off x="1034041" y="2243626"/>
            <a:ext cx="6913547" cy="3970318"/>
          </a:xfrm>
          <a:prstGeom prst="rect">
            <a:avLst/>
          </a:prstGeom>
        </p:spPr>
        <p:txBody>
          <a:bodyPr wrap="square">
            <a:spAutoFit/>
          </a:bodyPr>
          <a:lstStyle/>
          <a:p>
            <a:r>
              <a:rPr lang="en-US" dirty="0">
                <a:solidFill>
                  <a:srgbClr val="0070C0"/>
                </a:solidFill>
              </a:rPr>
              <a:t>A </a:t>
            </a:r>
            <a:r>
              <a:rPr lang="en-US" dirty="0" err="1">
                <a:solidFill>
                  <a:srgbClr val="0070C0"/>
                </a:solidFill>
              </a:rPr>
              <a:t>paraesophageal</a:t>
            </a:r>
            <a:r>
              <a:rPr lang="en-US" dirty="0">
                <a:solidFill>
                  <a:srgbClr val="0070C0"/>
                </a:solidFill>
              </a:rPr>
              <a:t> hiatal </a:t>
            </a:r>
            <a:r>
              <a:rPr lang="en-US" dirty="0" smtClean="0">
                <a:solidFill>
                  <a:srgbClr val="0070C0"/>
                </a:solidFill>
              </a:rPr>
              <a:t>hernia is protrusion of the upper part of stomach through </a:t>
            </a:r>
            <a:r>
              <a:rPr lang="en-US" dirty="0">
                <a:solidFill>
                  <a:srgbClr val="0070C0"/>
                </a:solidFill>
              </a:rPr>
              <a:t>an opening in the diaphragm </a:t>
            </a:r>
            <a:r>
              <a:rPr lang="en-US" dirty="0" smtClean="0">
                <a:solidFill>
                  <a:srgbClr val="0070C0"/>
                </a:solidFill>
              </a:rPr>
              <a:t>(hiatus</a:t>
            </a:r>
            <a:r>
              <a:rPr lang="en-US" dirty="0">
                <a:solidFill>
                  <a:srgbClr val="0070C0"/>
                </a:solidFill>
              </a:rPr>
              <a:t>) into the chest</a:t>
            </a:r>
            <a:r>
              <a:rPr lang="en-US" dirty="0" smtClean="0">
                <a:solidFill>
                  <a:srgbClr val="0070C0"/>
                </a:solidFill>
              </a:rPr>
              <a:t>.</a:t>
            </a:r>
          </a:p>
          <a:p>
            <a:endParaRPr lang="en-US" dirty="0" smtClean="0">
              <a:solidFill>
                <a:srgbClr val="0070C0"/>
              </a:solidFill>
            </a:endParaRPr>
          </a:p>
          <a:p>
            <a:r>
              <a:rPr lang="en-US" dirty="0" smtClean="0">
                <a:solidFill>
                  <a:srgbClr val="0070C0"/>
                </a:solidFill>
              </a:rPr>
              <a:t>Presentation : </a:t>
            </a:r>
            <a:endParaRPr lang="en-US" dirty="0">
              <a:solidFill>
                <a:srgbClr val="0070C0"/>
              </a:solidFill>
            </a:endParaRPr>
          </a:p>
          <a:p>
            <a:pPr marL="457200" indent="-457200">
              <a:buFont typeface="Arial" panose="020B0604020202020204" pitchFamily="34" charset="0"/>
              <a:buChar char="•"/>
            </a:pPr>
            <a:r>
              <a:rPr lang="en-US" dirty="0">
                <a:solidFill>
                  <a:srgbClr val="0070C0"/>
                </a:solidFill>
                <a:latin typeface="Cambria" panose="02040503050406030204" pitchFamily="18" charset="0"/>
                <a:ea typeface="Cambria" panose="02040503050406030204" pitchFamily="18" charset="0"/>
              </a:rPr>
              <a:t>Usually asymptomatic due to normal </a:t>
            </a:r>
            <a:r>
              <a:rPr lang="en-US" dirty="0" err="1" smtClean="0">
                <a:solidFill>
                  <a:srgbClr val="0070C0"/>
                </a:solidFill>
                <a:latin typeface="Cambria" panose="02040503050406030204" pitchFamily="18" charset="0"/>
                <a:ea typeface="Cambria" panose="02040503050406030204" pitchFamily="18" charset="0"/>
              </a:rPr>
              <a:t>gastroesophageal</a:t>
            </a:r>
            <a:r>
              <a:rPr lang="en-US" dirty="0" smtClean="0">
                <a:solidFill>
                  <a:srgbClr val="0070C0"/>
                </a:solidFill>
                <a:latin typeface="Cambria" panose="02040503050406030204" pitchFamily="18" charset="0"/>
                <a:ea typeface="Cambria" panose="02040503050406030204" pitchFamily="18" charset="0"/>
              </a:rPr>
              <a:t> </a:t>
            </a:r>
            <a:r>
              <a:rPr lang="en-US" dirty="0">
                <a:solidFill>
                  <a:srgbClr val="0070C0"/>
                </a:solidFill>
                <a:latin typeface="Cambria" panose="02040503050406030204" pitchFamily="18" charset="0"/>
                <a:ea typeface="Cambria" panose="02040503050406030204" pitchFamily="18" charset="0"/>
              </a:rPr>
              <a:t>junction</a:t>
            </a:r>
          </a:p>
          <a:p>
            <a:pPr marL="457200" indent="-457200">
              <a:buFont typeface="Arial" panose="020B0604020202020204" pitchFamily="34" charset="0"/>
              <a:buChar char="•"/>
            </a:pPr>
            <a:r>
              <a:rPr lang="en-US" dirty="0">
                <a:solidFill>
                  <a:srgbClr val="0070C0"/>
                </a:solidFill>
                <a:latin typeface="Cambria" panose="02040503050406030204" pitchFamily="18" charset="0"/>
                <a:ea typeface="Cambria" panose="02040503050406030204" pitchFamily="18" charset="0"/>
              </a:rPr>
              <a:t>Dysphagia is common.</a:t>
            </a:r>
          </a:p>
          <a:p>
            <a:pPr marL="457200" indent="-457200">
              <a:buFont typeface="Arial" panose="020B0604020202020204" pitchFamily="34" charset="0"/>
              <a:buChar char="•"/>
            </a:pPr>
            <a:r>
              <a:rPr lang="en-US" dirty="0">
                <a:solidFill>
                  <a:srgbClr val="0070C0"/>
                </a:solidFill>
                <a:latin typeface="Cambria" panose="02040503050406030204" pitchFamily="18" charset="0"/>
                <a:ea typeface="Cambria" panose="02040503050406030204" pitchFamily="18" charset="0"/>
              </a:rPr>
              <a:t>Pressure sensation in lower chest</a:t>
            </a:r>
          </a:p>
          <a:p>
            <a:pPr marL="457200" indent="-457200">
              <a:buFont typeface="Arial" panose="020B0604020202020204" pitchFamily="34" charset="0"/>
              <a:buChar char="•"/>
            </a:pPr>
            <a:r>
              <a:rPr lang="en-US" dirty="0">
                <a:solidFill>
                  <a:srgbClr val="0070C0"/>
                </a:solidFill>
                <a:latin typeface="Cambria" panose="02040503050406030204" pitchFamily="18" charset="0"/>
                <a:ea typeface="Cambria" panose="02040503050406030204" pitchFamily="18" charset="0"/>
              </a:rPr>
              <a:t>Chest pain and this pain relieved by loud belch</a:t>
            </a:r>
          </a:p>
          <a:p>
            <a:endParaRPr lang="en-US" dirty="0" smtClean="0">
              <a:solidFill>
                <a:srgbClr val="0070C0"/>
              </a:solidFill>
            </a:endParaRPr>
          </a:p>
          <a:p>
            <a:endParaRPr lang="en-US" dirty="0">
              <a:solidFill>
                <a:srgbClr val="0070C0"/>
              </a:solidFill>
            </a:endParaRPr>
          </a:p>
          <a:p>
            <a:endParaRPr lang="en-US" dirty="0" smtClean="0">
              <a:solidFill>
                <a:srgbClr val="0070C0"/>
              </a:solidFill>
            </a:endParaRPr>
          </a:p>
          <a:p>
            <a:endParaRPr lang="en-US" dirty="0">
              <a:solidFill>
                <a:srgbClr val="0070C0"/>
              </a:solidFill>
              <a:latin typeface="Cambria" panose="02040503050406030204" pitchFamily="18" charset="0"/>
              <a:ea typeface="Cambria" panose="02040503050406030204" pitchFamily="18" charset="0"/>
            </a:endParaRPr>
          </a:p>
          <a:p>
            <a:endParaRPr lang="en-US" dirty="0">
              <a:solidFill>
                <a:srgbClr val="0070C0"/>
              </a:solidFill>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9149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752" y="440835"/>
            <a:ext cx="7083665" cy="2185214"/>
          </a:xfrm>
          <a:prstGeom prst="rect">
            <a:avLst/>
          </a:prstGeom>
        </p:spPr>
        <p:txBody>
          <a:bodyPr wrap="square">
            <a:spAutoFit/>
          </a:bodyPr>
          <a:lstStyle/>
          <a:p>
            <a:r>
              <a:rPr lang="en-US" sz="2400" b="1" dirty="0">
                <a:solidFill>
                  <a:srgbClr val="0070C0"/>
                </a:solidFill>
              </a:rPr>
              <a:t>Investigations:  </a:t>
            </a:r>
          </a:p>
          <a:p>
            <a:pPr marL="285750" indent="-285750">
              <a:buFont typeface="Arial" panose="020B0604020202020204" pitchFamily="34" charset="0"/>
              <a:buChar char="•"/>
            </a:pPr>
            <a:r>
              <a:rPr lang="en-US" sz="1600" b="1" dirty="0" smtClean="0">
                <a:solidFill>
                  <a:srgbClr val="0070C0"/>
                </a:solidFill>
              </a:rPr>
              <a:t>chest x ray</a:t>
            </a:r>
            <a:r>
              <a:rPr lang="en-US" sz="1600" dirty="0" smtClean="0">
                <a:solidFill>
                  <a:srgbClr val="0070C0"/>
                </a:solidFill>
              </a:rPr>
              <a:t>: </a:t>
            </a:r>
            <a:r>
              <a:rPr lang="en-US" sz="1600" dirty="0" smtClean="0">
                <a:solidFill>
                  <a:srgbClr val="0070C0"/>
                </a:solidFill>
                <a:latin typeface="GoudyStd"/>
              </a:rPr>
              <a:t>The hernia may be visible as gas bubbles with a fluid level behind the heart</a:t>
            </a:r>
          </a:p>
          <a:p>
            <a:pPr marL="285750" indent="-285750">
              <a:buFont typeface="Arial" panose="020B0604020202020204" pitchFamily="34" charset="0"/>
              <a:buChar char="•"/>
            </a:pPr>
            <a:r>
              <a:rPr lang="en-US" sz="1600" b="1" dirty="0" smtClean="0">
                <a:solidFill>
                  <a:srgbClr val="0070C0"/>
                </a:solidFill>
                <a:latin typeface="GoudyStd"/>
              </a:rPr>
              <a:t>Barium study </a:t>
            </a:r>
          </a:p>
          <a:p>
            <a:pPr marL="285750" indent="-285750">
              <a:buFont typeface="Arial" panose="020B0604020202020204" pitchFamily="34" charset="0"/>
              <a:buChar char="•"/>
            </a:pPr>
            <a:r>
              <a:rPr lang="en-US" sz="1600" b="1" dirty="0" smtClean="0">
                <a:solidFill>
                  <a:srgbClr val="0070C0"/>
                </a:solidFill>
                <a:latin typeface="GoudyStd"/>
              </a:rPr>
              <a:t>CT scan </a:t>
            </a:r>
            <a:r>
              <a:rPr lang="en-US" sz="1600" dirty="0" smtClean="0">
                <a:solidFill>
                  <a:srgbClr val="0070C0"/>
                </a:solidFill>
                <a:latin typeface="GoudyStd"/>
              </a:rPr>
              <a:t>with oral contrast is the best method of diagnosis as it </a:t>
            </a:r>
            <a:r>
              <a:rPr lang="en-US" sz="1600" dirty="0" smtClean="0">
                <a:solidFill>
                  <a:srgbClr val="0070C0"/>
                </a:solidFill>
              </a:rPr>
              <a:t>identifies the size of the hernia and other organs which may be involved.</a:t>
            </a:r>
          </a:p>
          <a:p>
            <a:pPr marL="285750" indent="-285750">
              <a:buFont typeface="Arial" panose="020B0604020202020204" pitchFamily="34" charset="0"/>
              <a:buChar char="•"/>
            </a:pPr>
            <a:r>
              <a:rPr lang="en-US" sz="1600" b="1" dirty="0" smtClean="0">
                <a:solidFill>
                  <a:srgbClr val="0070C0"/>
                </a:solidFill>
              </a:rPr>
              <a:t>endoscopy</a:t>
            </a:r>
            <a:r>
              <a:rPr lang="en-US" sz="1600" dirty="0" smtClean="0">
                <a:solidFill>
                  <a:srgbClr val="0070C0"/>
                </a:solidFill>
              </a:rPr>
              <a:t> :s</a:t>
            </a:r>
            <a:r>
              <a:rPr lang="en-US" sz="1600" dirty="0" smtClean="0">
                <a:solidFill>
                  <a:srgbClr val="0070C0"/>
                </a:solidFill>
                <a:latin typeface="acumin-pro"/>
              </a:rPr>
              <a:t>howing upward displacement of the Gastro-</a:t>
            </a:r>
            <a:r>
              <a:rPr lang="en-US" sz="1600" dirty="0" err="1" smtClean="0">
                <a:solidFill>
                  <a:srgbClr val="0070C0"/>
                </a:solidFill>
                <a:latin typeface="acumin-pro"/>
              </a:rPr>
              <a:t>Oesophageal</a:t>
            </a:r>
            <a:r>
              <a:rPr lang="en-US" sz="1600" dirty="0" smtClean="0">
                <a:solidFill>
                  <a:srgbClr val="0070C0"/>
                </a:solidFill>
                <a:latin typeface="acumin-pro"/>
              </a:rPr>
              <a:t> Junction </a:t>
            </a:r>
            <a:endParaRPr lang="en-US" sz="1600" dirty="0">
              <a:solidFill>
                <a:srgbClr val="0070C0"/>
              </a:solidFill>
            </a:endParaRPr>
          </a:p>
        </p:txBody>
      </p:sp>
      <p:pic>
        <p:nvPicPr>
          <p:cNvPr id="5" name="Content Placeholder 5">
            <a:extLst>
              <a:ext uri="{FF2B5EF4-FFF2-40B4-BE49-F238E27FC236}">
                <a16:creationId xmlns:a16="http://schemas.microsoft.com/office/drawing/2014/main" xmlns="" id="{4B1263AE-BB44-4EAD-8150-B80ADE181123}"/>
              </a:ext>
            </a:extLst>
          </p:cNvPr>
          <p:cNvPicPr>
            <a:picLocks noGrp="1" noChangeAspect="1"/>
          </p:cNvPicPr>
          <p:nvPr>
            <p:ph idx="1"/>
          </p:nvPr>
        </p:nvPicPr>
        <p:blipFill>
          <a:blip r:embed="rId2"/>
          <a:stretch>
            <a:fillRect/>
          </a:stretch>
        </p:blipFill>
        <p:spPr>
          <a:xfrm>
            <a:off x="545065" y="2794475"/>
            <a:ext cx="3309238" cy="352553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585" y="2794475"/>
            <a:ext cx="2338582" cy="35255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531" y="4278901"/>
            <a:ext cx="4572086" cy="20411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2417" y="888762"/>
            <a:ext cx="4028564" cy="3033089"/>
          </a:xfrm>
          <a:prstGeom prst="rect">
            <a:avLst/>
          </a:prstGeom>
        </p:spPr>
      </p:pic>
    </p:spTree>
    <p:extLst>
      <p:ext uri="{BB962C8B-B14F-4D97-AF65-F5344CB8AC3E}">
        <p14:creationId xmlns:p14="http://schemas.microsoft.com/office/powerpoint/2010/main" val="93158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977" y="254237"/>
            <a:ext cx="6001285" cy="4038600"/>
          </a:xfrm>
        </p:spPr>
        <p:txBody>
          <a:bodyPr>
            <a:normAutofit/>
          </a:bodyPr>
          <a:lstStyle/>
          <a:p>
            <a:r>
              <a:rPr lang="en-US" sz="4400" b="1" dirty="0">
                <a:solidFill>
                  <a:schemeClr val="tx2"/>
                </a:solidFill>
                <a:latin typeface="Cambria" panose="02040503050406030204" pitchFamily="18" charset="0"/>
                <a:ea typeface="Cambria" panose="02040503050406030204" pitchFamily="18" charset="0"/>
              </a:rPr>
              <a:t>Treatment:</a:t>
            </a:r>
          </a:p>
          <a:p>
            <a:r>
              <a:rPr lang="en-US" sz="2000" b="1" dirty="0" err="1">
                <a:latin typeface="Cambria" panose="02040503050406030204" pitchFamily="18" charset="0"/>
                <a:ea typeface="Cambria" panose="02040503050406030204" pitchFamily="18" charset="0"/>
              </a:rPr>
              <a:t>Paraoesophageal</a:t>
            </a:r>
            <a:r>
              <a:rPr lang="en-US" sz="2000" b="1" dirty="0">
                <a:latin typeface="Cambria" panose="02040503050406030204" pitchFamily="18" charset="0"/>
                <a:ea typeface="Cambria" panose="02040503050406030204" pitchFamily="18" charset="0"/>
              </a:rPr>
              <a:t> hiatal hernia is treated surgically.</a:t>
            </a:r>
          </a:p>
          <a:p>
            <a:pPr>
              <a:buFont typeface="Wingdings" panose="05000000000000000000" pitchFamily="2" charset="2"/>
              <a:buChar char="v"/>
            </a:pPr>
            <a:r>
              <a:rPr lang="en-US" sz="2800" b="1" dirty="0">
                <a:solidFill>
                  <a:srgbClr val="0070C0"/>
                </a:solidFill>
                <a:latin typeface="Cambria" panose="02040503050406030204" pitchFamily="18" charset="0"/>
                <a:ea typeface="Cambria" panose="02040503050406030204" pitchFamily="18" charset="0"/>
              </a:rPr>
              <a:t>Hiatal Hernia repair:</a:t>
            </a:r>
          </a:p>
          <a:p>
            <a:r>
              <a:rPr lang="en-US" sz="2400" dirty="0">
                <a:solidFill>
                  <a:schemeClr val="tx1"/>
                </a:solidFill>
                <a:latin typeface="Cambria" panose="02040503050406030204" pitchFamily="18" charset="0"/>
                <a:ea typeface="Cambria" panose="02040503050406030204" pitchFamily="18" charset="0"/>
              </a:rPr>
              <a:t>I. Reduce the stomach and other content of the hernia into the abdominal cavity</a:t>
            </a:r>
          </a:p>
          <a:p>
            <a:r>
              <a:rPr lang="en-US" sz="2400" dirty="0">
                <a:solidFill>
                  <a:schemeClr val="tx1"/>
                </a:solidFill>
                <a:latin typeface="Cambria" panose="02040503050406030204" pitchFamily="18" charset="0"/>
                <a:ea typeface="Cambria" panose="02040503050406030204" pitchFamily="18" charset="0"/>
              </a:rPr>
              <a:t> ii. Excise the hernia sac </a:t>
            </a:r>
          </a:p>
          <a:p>
            <a:r>
              <a:rPr lang="en-US" sz="2400" dirty="0">
                <a:solidFill>
                  <a:schemeClr val="tx1"/>
                </a:solidFill>
                <a:latin typeface="Cambria" panose="02040503050406030204" pitchFamily="18" charset="0"/>
                <a:ea typeface="Cambria" panose="02040503050406030204" pitchFamily="18" charset="0"/>
              </a:rPr>
              <a:t>iii. Repair the defect on the diaphragm</a:t>
            </a:r>
          </a:p>
          <a:p>
            <a:pPr marL="45720" indent="0">
              <a:buNone/>
            </a:pPr>
            <a:endParaRPr lang="en-US" dirty="0"/>
          </a:p>
        </p:txBody>
      </p:sp>
      <p:pic>
        <p:nvPicPr>
          <p:cNvPr id="4" name="Content Placeholder 4">
            <a:extLst>
              <a:ext uri="{FF2B5EF4-FFF2-40B4-BE49-F238E27FC236}">
                <a16:creationId xmlns:a16="http://schemas.microsoft.com/office/drawing/2014/main" xmlns="" id="{85D49DF2-8D0E-4783-A4E4-22D5A7CF7C14}"/>
              </a:ext>
            </a:extLst>
          </p:cNvPr>
          <p:cNvPicPr>
            <a:picLocks noChangeAspect="1"/>
          </p:cNvPicPr>
          <p:nvPr/>
        </p:nvPicPr>
        <p:blipFill>
          <a:blip r:embed="rId2"/>
          <a:stretch>
            <a:fillRect/>
          </a:stretch>
        </p:blipFill>
        <p:spPr>
          <a:xfrm>
            <a:off x="7502520" y="2508277"/>
            <a:ext cx="3291162" cy="2963880"/>
          </a:xfrm>
          <a:prstGeom prst="rect">
            <a:avLst/>
          </a:prstGeom>
        </p:spPr>
      </p:pic>
      <p:sp>
        <p:nvSpPr>
          <p:cNvPr id="5" name="TextBox 4">
            <a:extLst>
              <a:ext uri="{FF2B5EF4-FFF2-40B4-BE49-F238E27FC236}">
                <a16:creationId xmlns:a16="http://schemas.microsoft.com/office/drawing/2014/main" xmlns="" id="{1132A3C4-D945-4080-BC1C-2E8447B64783}"/>
              </a:ext>
            </a:extLst>
          </p:cNvPr>
          <p:cNvSpPr txBox="1"/>
          <p:nvPr/>
        </p:nvSpPr>
        <p:spPr>
          <a:xfrm>
            <a:off x="7724711" y="5732242"/>
            <a:ext cx="3649742" cy="461665"/>
          </a:xfrm>
          <a:prstGeom prst="rect">
            <a:avLst/>
          </a:prstGeom>
          <a:noFill/>
        </p:spPr>
        <p:txBody>
          <a:bodyPr wrap="square" rtlCol="0">
            <a:spAutoFit/>
          </a:bodyPr>
          <a:lstStyle/>
          <a:p>
            <a:r>
              <a:rPr lang="en-US" sz="1200" b="1" i="0" dirty="0" smtClean="0">
                <a:solidFill>
                  <a:schemeClr val="tx2"/>
                </a:solidFill>
                <a:effectLst/>
                <a:latin typeface="acumin-pro"/>
              </a:rPr>
              <a:t>wrapping </a:t>
            </a:r>
            <a:r>
              <a:rPr lang="en-US" sz="1200" b="1" i="0" dirty="0">
                <a:solidFill>
                  <a:schemeClr val="tx2"/>
                </a:solidFill>
                <a:effectLst/>
                <a:latin typeface="acumin-pro"/>
              </a:rPr>
              <a:t>the fundus of the stomach around the lower esophagus and suturing in place</a:t>
            </a:r>
            <a:endParaRPr lang="en-US" sz="1200"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459" y="4167855"/>
            <a:ext cx="2961652" cy="2369322"/>
          </a:xfrm>
          <a:prstGeom prst="rect">
            <a:avLst/>
          </a:prstGeom>
        </p:spPr>
      </p:pic>
      <p:sp>
        <p:nvSpPr>
          <p:cNvPr id="7" name="Rectangle 6"/>
          <p:cNvSpPr/>
          <p:nvPr/>
        </p:nvSpPr>
        <p:spPr>
          <a:xfrm>
            <a:off x="7426296" y="1663417"/>
            <a:ext cx="4383993" cy="584775"/>
          </a:xfrm>
          <a:prstGeom prst="rect">
            <a:avLst/>
          </a:prstGeom>
        </p:spPr>
        <p:txBody>
          <a:bodyPr wrap="square">
            <a:spAutoFit/>
          </a:bodyPr>
          <a:lstStyle/>
          <a:p>
            <a:pPr>
              <a:buFont typeface="Wingdings" panose="05000000000000000000" pitchFamily="2" charset="2"/>
              <a:buChar char="v"/>
            </a:pPr>
            <a:r>
              <a:rPr lang="en-US" sz="3200" b="1" dirty="0">
                <a:solidFill>
                  <a:srgbClr val="0070C0"/>
                </a:solidFill>
                <a:latin typeface="Cambria" panose="02040503050406030204" pitchFamily="18" charset="0"/>
                <a:ea typeface="Cambria" panose="02040503050406030204" pitchFamily="18" charset="0"/>
              </a:rPr>
              <a:t>Fundoplication:</a:t>
            </a:r>
            <a:endParaRPr lang="en-US" sz="16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3868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482" y="418744"/>
            <a:ext cx="10882911" cy="6121638"/>
          </a:xfrm>
        </p:spPr>
      </p:pic>
    </p:spTree>
    <p:extLst>
      <p:ext uri="{BB962C8B-B14F-4D97-AF65-F5344CB8AC3E}">
        <p14:creationId xmlns:p14="http://schemas.microsoft.com/office/powerpoint/2010/main" val="101442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254" y="617044"/>
            <a:ext cx="2155185" cy="707886"/>
          </a:xfrm>
          <a:prstGeom prst="rect">
            <a:avLst/>
          </a:prstGeom>
        </p:spPr>
        <p:txBody>
          <a:bodyPr wrap="square">
            <a:spAutoFit/>
          </a:bodyPr>
          <a:lstStyle/>
          <a:p>
            <a:r>
              <a:rPr lang="en-US" sz="4000" b="1" dirty="0"/>
              <a:t>Types:</a:t>
            </a:r>
            <a:endParaRPr lang="ar-JO" sz="4000" dirty="0"/>
          </a:p>
        </p:txBody>
      </p:sp>
      <p:sp>
        <p:nvSpPr>
          <p:cNvPr id="4" name="TextBox 3"/>
          <p:cNvSpPr txBox="1"/>
          <p:nvPr/>
        </p:nvSpPr>
        <p:spPr>
          <a:xfrm>
            <a:off x="2421228" y="1687132"/>
            <a:ext cx="6581104" cy="584775"/>
          </a:xfrm>
          <a:prstGeom prst="rect">
            <a:avLst/>
          </a:prstGeom>
          <a:noFill/>
        </p:spPr>
        <p:txBody>
          <a:bodyPr wrap="square" rtlCol="1">
            <a:spAutoFit/>
          </a:bodyPr>
          <a:lstStyle/>
          <a:p>
            <a:pPr marL="514350" indent="-514350">
              <a:buFont typeface="+mj-lt"/>
              <a:buAutoNum type="arabicPeriod"/>
            </a:pPr>
            <a:r>
              <a:rPr lang="en-GB" sz="3200" dirty="0">
                <a:solidFill>
                  <a:schemeClr val="tx1">
                    <a:lumMod val="95000"/>
                    <a:lumOff val="5000"/>
                  </a:schemeClr>
                </a:solidFill>
                <a:effectLst>
                  <a:outerShdw blurRad="38100" dist="38100" dir="2700000" algn="tl">
                    <a:srgbClr val="000000">
                      <a:alpha val="43137"/>
                    </a:srgbClr>
                  </a:outerShdw>
                </a:effectLst>
              </a:rPr>
              <a:t>Oropharyngeal dysphagia </a:t>
            </a:r>
            <a:endParaRPr lang="ar-JO" sz="3200" dirty="0">
              <a:solidFill>
                <a:schemeClr val="tx1">
                  <a:lumMod val="95000"/>
                  <a:lumOff val="5000"/>
                </a:schemeClr>
              </a:solidFill>
            </a:endParaRPr>
          </a:p>
        </p:txBody>
      </p:sp>
      <p:sp>
        <p:nvSpPr>
          <p:cNvPr id="5" name="TextBox 4"/>
          <p:cNvSpPr txBox="1"/>
          <p:nvPr/>
        </p:nvSpPr>
        <p:spPr>
          <a:xfrm>
            <a:off x="2421228" y="2572554"/>
            <a:ext cx="9040969" cy="584775"/>
          </a:xfrm>
          <a:prstGeom prst="rect">
            <a:avLst/>
          </a:prstGeom>
          <a:noFill/>
        </p:spPr>
        <p:txBody>
          <a:bodyPr wrap="square" rtlCol="1">
            <a:spAutoFit/>
          </a:bodyPr>
          <a:lstStyle/>
          <a:p>
            <a:pPr marL="514350" indent="-514350">
              <a:buFont typeface="+mj-lt"/>
              <a:buAutoNum type="arabicPeriod" startAt="2"/>
            </a:pPr>
            <a:r>
              <a:rPr lang="en-US" sz="3200" dirty="0">
                <a:solidFill>
                  <a:schemeClr val="tx1">
                    <a:lumMod val="95000"/>
                    <a:lumOff val="5000"/>
                  </a:schemeClr>
                </a:solidFill>
                <a:effectLst>
                  <a:outerShdw blurRad="38100" dist="38100" dir="2700000" algn="tl">
                    <a:srgbClr val="000000">
                      <a:alpha val="43137"/>
                    </a:srgbClr>
                  </a:outerShdw>
                </a:effectLst>
              </a:rPr>
              <a:t>Esophageal dysphagia</a:t>
            </a:r>
            <a:endParaRPr lang="ar-JO" sz="3200" dirty="0">
              <a:solidFill>
                <a:schemeClr val="tx1">
                  <a:lumMod val="95000"/>
                  <a:lumOff val="5000"/>
                </a:schemeClr>
              </a:solidFill>
            </a:endParaRPr>
          </a:p>
        </p:txBody>
      </p:sp>
    </p:spTree>
    <p:extLst>
      <p:ext uri="{BB962C8B-B14F-4D97-AF65-F5344CB8AC3E}">
        <p14:creationId xmlns:p14="http://schemas.microsoft.com/office/powerpoint/2010/main" val="33166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645" y="795797"/>
            <a:ext cx="6777817" cy="646331"/>
          </a:xfrm>
          <a:prstGeom prst="rect">
            <a:avLst/>
          </a:prstGeom>
        </p:spPr>
        <p:txBody>
          <a:bodyPr wrap="none">
            <a:spAutoFit/>
          </a:bodyPr>
          <a:lstStyle/>
          <a:p>
            <a:pPr marL="514350" indent="-514350">
              <a:buFont typeface="+mj-lt"/>
              <a:buAutoNum type="arabicPeriod"/>
            </a:pPr>
            <a:r>
              <a:rPr lang="en-GB" sz="3600" dirty="0">
                <a:solidFill>
                  <a:schemeClr val="tx1">
                    <a:lumMod val="95000"/>
                    <a:lumOff val="5000"/>
                  </a:schemeClr>
                </a:solidFill>
                <a:effectLst>
                  <a:outerShdw blurRad="38100" dist="38100" dir="2700000" algn="tl">
                    <a:srgbClr val="000000">
                      <a:alpha val="43137"/>
                    </a:srgbClr>
                  </a:outerShdw>
                </a:effectLst>
              </a:rPr>
              <a:t>Oropharyngeal dysphagia </a:t>
            </a:r>
            <a:endParaRPr lang="ar-JO" sz="3600" dirty="0">
              <a:solidFill>
                <a:schemeClr val="tx1">
                  <a:lumMod val="95000"/>
                  <a:lumOff val="5000"/>
                </a:schemeClr>
              </a:solidFill>
            </a:endParaRPr>
          </a:p>
        </p:txBody>
      </p:sp>
      <p:sp>
        <p:nvSpPr>
          <p:cNvPr id="6" name="TextBox 5"/>
          <p:cNvSpPr txBox="1"/>
          <p:nvPr/>
        </p:nvSpPr>
        <p:spPr>
          <a:xfrm>
            <a:off x="2221605" y="1724475"/>
            <a:ext cx="7482626" cy="800219"/>
          </a:xfrm>
          <a:prstGeom prst="rect">
            <a:avLst/>
          </a:prstGeom>
          <a:noFill/>
        </p:spPr>
        <p:txBody>
          <a:bodyPr wrap="square" rtlCol="1">
            <a:spAutoFit/>
          </a:bodyPr>
          <a:lstStyle/>
          <a:p>
            <a:pPr marL="342900" indent="-342900">
              <a:buFont typeface="+mj-lt"/>
              <a:buAutoNum type="alphaUcPeriod"/>
            </a:pPr>
            <a:r>
              <a:rPr lang="en-US" sz="2800" b="1" dirty="0">
                <a:latin typeface="Arial Rounded MT Bold" panose="020F0704030504030204" pitchFamily="34" charset="0"/>
                <a:cs typeface="Arial" panose="020B0604020202020204" pitchFamily="34" charset="0"/>
              </a:rPr>
              <a:t>Neuromuscular:</a:t>
            </a:r>
          </a:p>
          <a:p>
            <a:pPr marL="342900" indent="-342900">
              <a:buFont typeface="+mj-lt"/>
              <a:buAutoNum type="alphaUcPeriod"/>
            </a:pPr>
            <a:endParaRPr lang="ar-JO" dirty="0"/>
          </a:p>
        </p:txBody>
      </p:sp>
      <p:sp>
        <p:nvSpPr>
          <p:cNvPr id="7" name="TextBox 6"/>
          <p:cNvSpPr txBox="1"/>
          <p:nvPr/>
        </p:nvSpPr>
        <p:spPr>
          <a:xfrm>
            <a:off x="2629692" y="2232307"/>
            <a:ext cx="6130344" cy="1938992"/>
          </a:xfrm>
          <a:prstGeom prst="rect">
            <a:avLst/>
          </a:prstGeom>
          <a:noFill/>
        </p:spPr>
        <p:txBody>
          <a:bodyPr wrap="square" rtlCol="1">
            <a:spAutoFit/>
          </a:bodyPr>
          <a:lstStyle/>
          <a:p>
            <a:pPr marL="285750" indent="-285750">
              <a:buFont typeface="Arial" panose="020B0604020202020204" pitchFamily="34" charset="0"/>
              <a:buChar char="•"/>
            </a:pPr>
            <a:r>
              <a:rPr lang="en-US" sz="2000" dirty="0"/>
              <a:t>CVA</a:t>
            </a:r>
          </a:p>
          <a:p>
            <a:pPr marL="285750" indent="-285750">
              <a:buFont typeface="Arial" panose="020B0604020202020204" pitchFamily="34" charset="0"/>
              <a:buChar char="•"/>
            </a:pPr>
            <a:r>
              <a:rPr lang="en-US" sz="2000" dirty="0"/>
              <a:t>MI</a:t>
            </a:r>
          </a:p>
          <a:p>
            <a:pPr marL="285750" indent="-285750">
              <a:buFont typeface="Arial" panose="020B0604020202020204" pitchFamily="34" charset="0"/>
              <a:buChar char="•"/>
            </a:pPr>
            <a:r>
              <a:rPr lang="en-US" sz="2000" dirty="0"/>
              <a:t>Myasthenia gravis</a:t>
            </a:r>
          </a:p>
          <a:p>
            <a:pPr marL="285750" indent="-285750">
              <a:buFont typeface="Arial" panose="020B0604020202020204" pitchFamily="34" charset="0"/>
              <a:buChar char="•"/>
            </a:pPr>
            <a:r>
              <a:rPr lang="en-US" sz="2000" dirty="0"/>
              <a:t>Poliomyelitis </a:t>
            </a:r>
          </a:p>
          <a:p>
            <a:pPr marL="285750" indent="-285750">
              <a:buFont typeface="Arial" panose="020B0604020202020204" pitchFamily="34" charset="0"/>
              <a:buChar char="•"/>
            </a:pPr>
            <a:r>
              <a:rPr lang="en-US" sz="2000" dirty="0"/>
              <a:t>Primary myositis </a:t>
            </a:r>
          </a:p>
          <a:p>
            <a:pPr marL="285750" indent="-285750">
              <a:buFont typeface="Arial" panose="020B0604020202020204" pitchFamily="34" charset="0"/>
              <a:buChar char="•"/>
            </a:pPr>
            <a:r>
              <a:rPr lang="en-US" sz="2000" dirty="0"/>
              <a:t>Oculopharengeal muscular dystrophy</a:t>
            </a:r>
            <a:endParaRPr lang="ar-JO" sz="2000" dirty="0"/>
          </a:p>
        </p:txBody>
      </p:sp>
      <p:sp>
        <p:nvSpPr>
          <p:cNvPr id="8" name="TextBox 7"/>
          <p:cNvSpPr txBox="1"/>
          <p:nvPr/>
        </p:nvSpPr>
        <p:spPr>
          <a:xfrm>
            <a:off x="2221605" y="4224270"/>
            <a:ext cx="6538431" cy="523220"/>
          </a:xfrm>
          <a:prstGeom prst="rect">
            <a:avLst/>
          </a:prstGeom>
          <a:noFill/>
        </p:spPr>
        <p:txBody>
          <a:bodyPr wrap="square" rtlCol="1">
            <a:spAutoFit/>
          </a:bodyPr>
          <a:lstStyle/>
          <a:p>
            <a:pPr marL="342900" indent="-342900">
              <a:buFont typeface="+mj-lt"/>
              <a:buAutoNum type="alphaUcPeriod" startAt="2"/>
            </a:pPr>
            <a:r>
              <a:rPr lang="en-US" sz="2800" b="1" dirty="0">
                <a:latin typeface="Arial Rounded MT Bold" panose="020F0704030504030204" pitchFamily="34" charset="0"/>
              </a:rPr>
              <a:t>Mechanical or obstructive lesions :</a:t>
            </a:r>
            <a:endParaRPr lang="ar-JO" sz="2800" b="1" dirty="0">
              <a:latin typeface="Arial Rounded MT Bold" panose="020F0704030504030204" pitchFamily="34" charset="0"/>
            </a:endParaRPr>
          </a:p>
        </p:txBody>
      </p:sp>
      <p:sp>
        <p:nvSpPr>
          <p:cNvPr id="9" name="TextBox 8"/>
          <p:cNvSpPr txBox="1"/>
          <p:nvPr/>
        </p:nvSpPr>
        <p:spPr>
          <a:xfrm>
            <a:off x="2735127" y="4696633"/>
            <a:ext cx="7155848" cy="1631216"/>
          </a:xfrm>
          <a:prstGeom prst="rect">
            <a:avLst/>
          </a:prstGeom>
          <a:noFill/>
        </p:spPr>
        <p:txBody>
          <a:bodyPr wrap="square" rtlCol="1">
            <a:spAutoFit/>
          </a:bodyPr>
          <a:lstStyle/>
          <a:p>
            <a:pPr marL="285750" indent="-285750">
              <a:buFont typeface="Arial" panose="020B0604020202020204" pitchFamily="34" charset="0"/>
              <a:buChar char="•"/>
            </a:pPr>
            <a:r>
              <a:rPr lang="en-US" sz="2000" dirty="0"/>
              <a:t>Inflammatory(pharyngitis , abscess)</a:t>
            </a:r>
          </a:p>
          <a:p>
            <a:pPr marL="285750" indent="-285750">
              <a:buFont typeface="Arial" panose="020B0604020202020204" pitchFamily="34" charset="0"/>
              <a:buChar char="•"/>
            </a:pPr>
            <a:r>
              <a:rPr lang="en-US" sz="2000" dirty="0"/>
              <a:t>Neoplastic</a:t>
            </a:r>
          </a:p>
          <a:p>
            <a:pPr marL="285750" indent="-285750">
              <a:buFont typeface="Arial" panose="020B0604020202020204" pitchFamily="34" charset="0"/>
              <a:buChar char="•"/>
            </a:pPr>
            <a:r>
              <a:rPr lang="en-US" sz="2000" dirty="0"/>
              <a:t>Plummer-</a:t>
            </a:r>
            <a:r>
              <a:rPr lang="en-US" sz="2000" dirty="0" err="1"/>
              <a:t>vinson</a:t>
            </a:r>
            <a:r>
              <a:rPr lang="en-US" sz="2000" dirty="0"/>
              <a:t> syndrome </a:t>
            </a:r>
          </a:p>
          <a:p>
            <a:pPr marL="285750" indent="-285750">
              <a:buFont typeface="Arial" panose="020B0604020202020204" pitchFamily="34" charset="0"/>
              <a:buChar char="•"/>
            </a:pPr>
            <a:r>
              <a:rPr lang="en-US" sz="2000" dirty="0"/>
              <a:t>Extrinsic compression (goiter , cervical osteophytes)</a:t>
            </a:r>
          </a:p>
          <a:p>
            <a:pPr marL="285750" indent="-285750">
              <a:buFont typeface="Arial" panose="020B0604020202020204" pitchFamily="34" charset="0"/>
              <a:buChar char="•"/>
            </a:pPr>
            <a:r>
              <a:rPr lang="en-US" sz="2000" dirty="0" err="1"/>
              <a:t>Diorder</a:t>
            </a:r>
            <a:r>
              <a:rPr lang="en-US" sz="2000" dirty="0"/>
              <a:t> of upper esophageal sphincter.</a:t>
            </a:r>
            <a:endParaRPr lang="ar-JO"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215" y="651948"/>
            <a:ext cx="3537397" cy="2383402"/>
          </a:xfrm>
          <a:prstGeom prst="rect">
            <a:avLst/>
          </a:prstGeom>
        </p:spPr>
      </p:pic>
    </p:spTree>
    <p:extLst>
      <p:ext uri="{BB962C8B-B14F-4D97-AF65-F5344CB8AC3E}">
        <p14:creationId xmlns:p14="http://schemas.microsoft.com/office/powerpoint/2010/main" val="408217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4472" y="745833"/>
            <a:ext cx="5288627" cy="584775"/>
          </a:xfrm>
          <a:prstGeom prst="rect">
            <a:avLst/>
          </a:prstGeom>
        </p:spPr>
        <p:txBody>
          <a:bodyPr wrap="none">
            <a:spAutoFit/>
          </a:bodyPr>
          <a:lstStyle/>
          <a:p>
            <a:pPr marL="514350" indent="-514350">
              <a:buFont typeface="+mj-lt"/>
              <a:buAutoNum type="arabicPeriod" startAt="2"/>
            </a:pPr>
            <a:r>
              <a:rPr lang="en-US" sz="3200" dirty="0">
                <a:solidFill>
                  <a:schemeClr val="tx1">
                    <a:lumMod val="95000"/>
                    <a:lumOff val="5000"/>
                  </a:schemeClr>
                </a:solidFill>
                <a:effectLst>
                  <a:outerShdw blurRad="38100" dist="38100" dir="2700000" algn="tl">
                    <a:srgbClr val="000000">
                      <a:alpha val="43137"/>
                    </a:srgbClr>
                  </a:outerShdw>
                </a:effectLst>
              </a:rPr>
              <a:t>Esophageal dysphagia</a:t>
            </a:r>
            <a:endParaRPr lang="ar-JO" sz="3200" dirty="0">
              <a:solidFill>
                <a:schemeClr val="tx1">
                  <a:lumMod val="95000"/>
                  <a:lumOff val="5000"/>
                </a:schemeClr>
              </a:solidFill>
            </a:endParaRPr>
          </a:p>
        </p:txBody>
      </p:sp>
      <p:sp>
        <p:nvSpPr>
          <p:cNvPr id="4" name="TextBox 3"/>
          <p:cNvSpPr txBox="1"/>
          <p:nvPr/>
        </p:nvSpPr>
        <p:spPr>
          <a:xfrm>
            <a:off x="1951580" y="1647978"/>
            <a:ext cx="5956047" cy="523220"/>
          </a:xfrm>
          <a:prstGeom prst="rect">
            <a:avLst/>
          </a:prstGeom>
          <a:noFill/>
        </p:spPr>
        <p:txBody>
          <a:bodyPr wrap="square" rtlCol="1">
            <a:spAutoFit/>
          </a:bodyPr>
          <a:lstStyle/>
          <a:p>
            <a:pPr marL="342900" indent="-342900">
              <a:buFont typeface="+mj-lt"/>
              <a:buAutoNum type="alphaUcPeriod"/>
            </a:pPr>
            <a:r>
              <a:rPr lang="en-US" sz="2800" b="1" dirty="0"/>
              <a:t>Neuromuscular disorders</a:t>
            </a:r>
            <a:endParaRPr lang="ar-JO" sz="2800" b="1" dirty="0"/>
          </a:p>
        </p:txBody>
      </p:sp>
      <p:sp>
        <p:nvSpPr>
          <p:cNvPr id="5" name="TextBox 4"/>
          <p:cNvSpPr txBox="1"/>
          <p:nvPr/>
        </p:nvSpPr>
        <p:spPr>
          <a:xfrm>
            <a:off x="2446984" y="2215167"/>
            <a:ext cx="6194739" cy="2341347"/>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en-US" sz="2000" dirty="0"/>
              <a:t>Achalasia</a:t>
            </a:r>
          </a:p>
          <a:p>
            <a:pPr marL="285750" indent="-285750">
              <a:lnSpc>
                <a:spcPct val="150000"/>
              </a:lnSpc>
              <a:buFont typeface="Arial" panose="020B0604020202020204" pitchFamily="34" charset="0"/>
              <a:buChar char="•"/>
            </a:pPr>
            <a:r>
              <a:rPr lang="en-US" sz="2000" dirty="0"/>
              <a:t>Diffuse esophageal spasm </a:t>
            </a:r>
          </a:p>
          <a:p>
            <a:pPr marL="285750" indent="-285750">
              <a:lnSpc>
                <a:spcPct val="150000"/>
              </a:lnSpc>
              <a:buFont typeface="Arial" panose="020B0604020202020204" pitchFamily="34" charset="0"/>
              <a:buChar char="•"/>
            </a:pPr>
            <a:r>
              <a:rPr lang="en-US" sz="2000" dirty="0"/>
              <a:t>Nutcracker esophagus </a:t>
            </a:r>
          </a:p>
          <a:p>
            <a:pPr marL="285750" indent="-285750">
              <a:lnSpc>
                <a:spcPct val="150000"/>
              </a:lnSpc>
              <a:buFont typeface="Arial" panose="020B0604020202020204" pitchFamily="34" charset="0"/>
              <a:buChar char="•"/>
            </a:pPr>
            <a:r>
              <a:rPr lang="en-US" sz="2000" dirty="0"/>
              <a:t>Hypertensive lower esophageal sphincter </a:t>
            </a:r>
          </a:p>
          <a:p>
            <a:pPr marL="285750" indent="-285750">
              <a:lnSpc>
                <a:spcPct val="150000"/>
              </a:lnSpc>
              <a:buFont typeface="Arial" panose="020B0604020202020204" pitchFamily="34" charset="0"/>
              <a:buChar char="•"/>
            </a:pPr>
            <a:r>
              <a:rPr lang="en-US" sz="2000" dirty="0"/>
              <a:t>scleroderma</a:t>
            </a:r>
            <a:endParaRPr lang="ar-JO" sz="2000" dirty="0"/>
          </a:p>
        </p:txBody>
      </p:sp>
      <p:sp>
        <p:nvSpPr>
          <p:cNvPr id="6" name="TextBox 5"/>
          <p:cNvSpPr txBox="1"/>
          <p:nvPr/>
        </p:nvSpPr>
        <p:spPr>
          <a:xfrm>
            <a:off x="1951580" y="4450345"/>
            <a:ext cx="5241701" cy="523220"/>
          </a:xfrm>
          <a:prstGeom prst="rect">
            <a:avLst/>
          </a:prstGeom>
          <a:noFill/>
        </p:spPr>
        <p:txBody>
          <a:bodyPr wrap="square" rtlCol="1">
            <a:spAutoFit/>
          </a:bodyPr>
          <a:lstStyle/>
          <a:p>
            <a:pPr marL="342900" indent="-342900">
              <a:buFont typeface="+mj-lt"/>
              <a:buAutoNum type="alphaUcPeriod" startAt="2"/>
            </a:pPr>
            <a:r>
              <a:rPr lang="en-US" sz="2800" b="1" dirty="0"/>
              <a:t>Mechanical or obstructive </a:t>
            </a:r>
            <a:r>
              <a:rPr lang="en-US" dirty="0"/>
              <a:t>:</a:t>
            </a:r>
            <a:endParaRPr lang="ar-JO" dirty="0"/>
          </a:p>
        </p:txBody>
      </p:sp>
      <p:sp>
        <p:nvSpPr>
          <p:cNvPr id="8" name="TextBox 7"/>
          <p:cNvSpPr txBox="1"/>
          <p:nvPr/>
        </p:nvSpPr>
        <p:spPr>
          <a:xfrm>
            <a:off x="2067491" y="4973565"/>
            <a:ext cx="7920507" cy="1631216"/>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en-US" sz="2000" dirty="0"/>
              <a:t>Disorders of wall (esophageal stricture , diverticula)</a:t>
            </a:r>
          </a:p>
          <a:p>
            <a:pPr marL="285750" indent="-285750">
              <a:lnSpc>
                <a:spcPct val="150000"/>
              </a:lnSpc>
              <a:buFont typeface="Arial" panose="020B0604020202020204" pitchFamily="34" charset="0"/>
              <a:buChar char="•"/>
            </a:pPr>
            <a:r>
              <a:rPr lang="en-US" sz="2000" dirty="0"/>
              <a:t>External compression(hiatus hernia , mediastinal growth)</a:t>
            </a:r>
          </a:p>
          <a:p>
            <a:pPr marL="285750" indent="-285750">
              <a:buFont typeface="Arial" panose="020B0604020202020204" pitchFamily="34" charset="0"/>
              <a:buChar char="•"/>
            </a:pPr>
            <a:r>
              <a:rPr lang="en-US" sz="2000" dirty="0"/>
              <a:t>Luminal obstruction (foreign bodies , esophageal webs , schatzki rings , carcinoma esophagus )</a:t>
            </a:r>
            <a:endParaRPr lang="ar-JO" sz="2000" dirty="0"/>
          </a:p>
        </p:txBody>
      </p:sp>
    </p:spTree>
    <p:extLst>
      <p:ext uri="{BB962C8B-B14F-4D97-AF65-F5344CB8AC3E}">
        <p14:creationId xmlns:p14="http://schemas.microsoft.com/office/powerpoint/2010/main" val="264014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04" y="495656"/>
            <a:ext cx="10058400" cy="5825490"/>
          </a:xfrm>
          <a:prstGeom prst="rect">
            <a:avLst/>
          </a:prstGeom>
        </p:spPr>
      </p:pic>
    </p:spTree>
    <p:extLst>
      <p:ext uri="{BB962C8B-B14F-4D97-AF65-F5344CB8AC3E}">
        <p14:creationId xmlns:p14="http://schemas.microsoft.com/office/powerpoint/2010/main" val="44023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474" y="791331"/>
            <a:ext cx="5251750" cy="1015663"/>
          </a:xfrm>
          <a:prstGeom prst="rect">
            <a:avLst/>
          </a:prstGeom>
        </p:spPr>
        <p:txBody>
          <a:bodyPr wrap="square">
            <a:spAutoFit/>
          </a:bodyPr>
          <a:lstStyle/>
          <a:p>
            <a:r>
              <a:rPr lang="en-US" sz="6000" b="1" dirty="0">
                <a:solidFill>
                  <a:srgbClr val="0070C0"/>
                </a:solidFill>
                <a:latin typeface="Arial Black" panose="020B0A04020102020204" pitchFamily="34" charset="0"/>
              </a:rPr>
              <a:t>Approach:</a:t>
            </a:r>
            <a:endParaRPr lang="ar-JO" sz="6000" dirty="0">
              <a:solidFill>
                <a:srgbClr val="0070C0"/>
              </a:solidFill>
            </a:endParaRPr>
          </a:p>
        </p:txBody>
      </p:sp>
      <p:graphicFrame>
        <p:nvGraphicFramePr>
          <p:cNvPr id="5" name="Diagram 4"/>
          <p:cNvGraphicFramePr/>
          <p:nvPr>
            <p:extLst>
              <p:ext uri="{D42A27DB-BD31-4B8C-83A1-F6EECF244321}">
                <p14:modId xmlns:p14="http://schemas.microsoft.com/office/powerpoint/2010/main" val="194218508"/>
              </p:ext>
            </p:extLst>
          </p:nvPr>
        </p:nvGraphicFramePr>
        <p:xfrm>
          <a:off x="1773523" y="8051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31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4" y="617043"/>
            <a:ext cx="4506156" cy="923330"/>
          </a:xfrm>
          <a:prstGeom prst="rect">
            <a:avLst/>
          </a:prstGeom>
        </p:spPr>
        <p:txBody>
          <a:bodyPr wrap="square">
            <a:spAutoFit/>
          </a:bodyPr>
          <a:lstStyle/>
          <a:p>
            <a:r>
              <a:rPr lang="en-GB" sz="5400" dirty="0">
                <a:solidFill>
                  <a:schemeClr val="bg2">
                    <a:lumMod val="50000"/>
                  </a:schemeClr>
                </a:solidFill>
                <a:latin typeface="Andalus" panose="02020603050405020304" pitchFamily="18" charset="-78"/>
                <a:cs typeface="Andalus" panose="02020603050405020304" pitchFamily="18" charset="-78"/>
              </a:rPr>
              <a:t>HISTORY</a:t>
            </a:r>
          </a:p>
        </p:txBody>
      </p:sp>
      <p:sp>
        <p:nvSpPr>
          <p:cNvPr id="3" name="TextBox 2"/>
          <p:cNvSpPr txBox="1"/>
          <p:nvPr/>
        </p:nvSpPr>
        <p:spPr>
          <a:xfrm>
            <a:off x="1674254" y="1797768"/>
            <a:ext cx="5537915" cy="523220"/>
          </a:xfrm>
          <a:prstGeom prst="rect">
            <a:avLst/>
          </a:prstGeom>
          <a:noFill/>
        </p:spPr>
        <p:txBody>
          <a:bodyPr wrap="square" rtlCol="1">
            <a:spAutoFit/>
          </a:bodyPr>
          <a:lstStyle/>
          <a:p>
            <a:pPr marL="457200" indent="-457200">
              <a:buFont typeface="Wingdings" panose="05000000000000000000" pitchFamily="2" charset="2"/>
              <a:buChar char="v"/>
            </a:pPr>
            <a:r>
              <a:rPr lang="en-US" sz="2800" b="1" dirty="0"/>
              <a:t>Age of patient</a:t>
            </a:r>
            <a:r>
              <a:rPr lang="en-US" dirty="0"/>
              <a:t>:</a:t>
            </a:r>
            <a:endParaRPr lang="ar-JO" dirty="0"/>
          </a:p>
        </p:txBody>
      </p:sp>
      <p:sp>
        <p:nvSpPr>
          <p:cNvPr id="4" name="TextBox 3"/>
          <p:cNvSpPr txBox="1"/>
          <p:nvPr/>
        </p:nvSpPr>
        <p:spPr>
          <a:xfrm>
            <a:off x="1983347" y="2333685"/>
            <a:ext cx="10208653" cy="4524315"/>
          </a:xfrm>
          <a:prstGeom prst="rect">
            <a:avLst/>
          </a:prstGeom>
          <a:noFill/>
        </p:spPr>
        <p:txBody>
          <a:bodyPr wrap="square" rtlCol="1">
            <a:spAutoFit/>
          </a:bodyPr>
          <a:lstStyle/>
          <a:p>
            <a:pPr marL="285750" indent="-285750">
              <a:lnSpc>
                <a:spcPct val="200000"/>
              </a:lnSpc>
              <a:buFont typeface="Courier New" panose="02070309020205020404" pitchFamily="49" charset="0"/>
              <a:buChar char="o"/>
            </a:pPr>
            <a:r>
              <a:rPr lang="en-US" sz="2400" dirty="0"/>
              <a:t>Children: foreign body or congenital malformations.</a:t>
            </a:r>
          </a:p>
          <a:p>
            <a:pPr marL="285750" indent="-285750">
              <a:lnSpc>
                <a:spcPct val="200000"/>
              </a:lnSpc>
              <a:buFont typeface="Courier New" panose="02070309020205020404" pitchFamily="49" charset="0"/>
              <a:buChar char="o"/>
            </a:pPr>
            <a:r>
              <a:rPr lang="en-US" sz="2400" dirty="0"/>
              <a:t>Middle aged patient: reflux esophagitis , hiatus hernia , anemia or achalasia.</a:t>
            </a:r>
          </a:p>
          <a:p>
            <a:pPr marL="285750" indent="-285750">
              <a:lnSpc>
                <a:spcPct val="200000"/>
              </a:lnSpc>
              <a:buFont typeface="Courier New" panose="02070309020205020404" pitchFamily="49" charset="0"/>
              <a:buChar char="o"/>
            </a:pPr>
            <a:r>
              <a:rPr lang="en-US" sz="2400" dirty="0"/>
              <a:t>Elderly patient : malignancy , stricture formation from long standing reflux , motility disorders ass. With aging and neurological disorders.</a:t>
            </a:r>
            <a:endParaRPr lang="ar-JO" sz="2400" dirty="0"/>
          </a:p>
        </p:txBody>
      </p:sp>
    </p:spTree>
    <p:extLst>
      <p:ext uri="{BB962C8B-B14F-4D97-AF65-F5344CB8AC3E}">
        <p14:creationId xmlns:p14="http://schemas.microsoft.com/office/powerpoint/2010/main" val="2058570857"/>
      </p:ext>
    </p:extLst>
  </p:cSld>
  <p:clrMapOvr>
    <a:masterClrMapping/>
  </p:clrMapOvr>
</p:sld>
</file>

<file path=ppt/theme/theme1.xml><?xml version="1.0" encoding="utf-8"?>
<a:theme xmlns:a="http://schemas.openxmlformats.org/drawingml/2006/main" name="Basis">
  <a:themeElements>
    <a:clrScheme name="Custom 4">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193</TotalTime>
  <Words>847</Words>
  <Application>Microsoft Office PowerPoint</Application>
  <PresentationFormat>Widescreen</PresentationFormat>
  <Paragraphs>187</Paragraphs>
  <Slides>38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acumin-pro</vt:lpstr>
      <vt:lpstr>Andalus</vt:lpstr>
      <vt:lpstr>Arial</vt:lpstr>
      <vt:lpstr>Arial Black</vt:lpstr>
      <vt:lpstr>Arial Rounded MT Bold</vt:lpstr>
      <vt:lpstr>Bernard MT Condensed</vt:lpstr>
      <vt:lpstr>Cambria</vt:lpstr>
      <vt:lpstr>Corbel</vt:lpstr>
      <vt:lpstr>Courier New</vt:lpstr>
      <vt:lpstr>GoudyStd</vt:lpstr>
      <vt:lpstr>Source Sans Pro</vt:lpstr>
      <vt:lpstr>Tahoma</vt:lpstr>
      <vt:lpstr>Wingdings</vt:lpstr>
      <vt:lpstr>Basis</vt:lpstr>
      <vt:lpstr>Dysphagia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Dysphagia work up </vt:lpstr>
      <vt:lpstr>PowerPoint Presentation</vt:lpstr>
      <vt:lpstr>Barium swallow  (esophagram) </vt:lpstr>
      <vt:lpstr>Manomerty </vt:lpstr>
      <vt:lpstr>PowerPoint Presentation</vt:lpstr>
      <vt:lpstr>Supportive diagnostic labs </vt:lpstr>
      <vt:lpstr>Esophageal motility disorders </vt:lpstr>
      <vt:lpstr>Achalasia </vt:lpstr>
      <vt:lpstr>PowerPoint Presentation</vt:lpstr>
      <vt:lpstr>Treatment </vt:lpstr>
      <vt:lpstr>Nutcracker esophagus </vt:lpstr>
      <vt:lpstr>Diffuse esophageal spasm </vt:lpstr>
      <vt:lpstr>Benign strictures of the esophagus </vt:lpstr>
      <vt:lpstr>Treatment </vt:lpstr>
      <vt:lpstr>Zenker’s diverticulum </vt:lpstr>
      <vt:lpstr>PowerPoint Presentation</vt:lpstr>
      <vt:lpstr>Esophageal webs and rings </vt:lpstr>
      <vt:lpstr>Schatzki Ring </vt:lpstr>
      <vt:lpstr>Plummer Vinson syndrome </vt:lpstr>
      <vt:lpstr>paraoesophageal (rolling)hiatus hernia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Dysphagia work up</dc:title>
  <dc:creator>TCC</dc:creator>
  <cp:lastModifiedBy>TCC</cp:lastModifiedBy>
  <cp:revision>40</cp:revision>
  <dcterms:created xsi:type="dcterms:W3CDTF">2023-09-16T20:51:09Z</dcterms:created>
  <dcterms:modified xsi:type="dcterms:W3CDTF">2023-09-18T13:01:05Z</dcterms:modified>
</cp:coreProperties>
</file>