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1" r:id="rId3"/>
    <p:sldId id="275" r:id="rId4"/>
    <p:sldId id="270" r:id="rId5"/>
    <p:sldId id="322" r:id="rId6"/>
    <p:sldId id="272" r:id="rId7"/>
    <p:sldId id="276" r:id="rId8"/>
    <p:sldId id="306" r:id="rId9"/>
    <p:sldId id="301" r:id="rId10"/>
    <p:sldId id="307" r:id="rId11"/>
    <p:sldId id="278" r:id="rId12"/>
    <p:sldId id="279" r:id="rId13"/>
    <p:sldId id="280" r:id="rId14"/>
    <p:sldId id="282" r:id="rId15"/>
    <p:sldId id="311" r:id="rId16"/>
    <p:sldId id="312" r:id="rId17"/>
    <p:sldId id="313" r:id="rId18"/>
    <p:sldId id="323" r:id="rId19"/>
    <p:sldId id="314" r:id="rId20"/>
    <p:sldId id="315" r:id="rId21"/>
    <p:sldId id="316" r:id="rId22"/>
    <p:sldId id="317" r:id="rId23"/>
    <p:sldId id="318" r:id="rId24"/>
    <p:sldId id="319" r:id="rId25"/>
    <p:sldId id="293" r:id="rId26"/>
    <p:sldId id="294" r:id="rId27"/>
    <p:sldId id="321" r:id="rId28"/>
    <p:sldId id="29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60" d="100"/>
          <a:sy n="60" d="100"/>
        </p:scale>
        <p:origin x="-7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4B2842-2107-43C5-B515-A7C77F55E26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54C2EA-5ABA-42F6-8A67-5336E89B7195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sz="4000" b="1" dirty="0" smtClean="0">
              <a:solidFill>
                <a:schemeClr val="tx1"/>
              </a:solidFill>
            </a:rPr>
            <a:t>Types of capillaries</a:t>
          </a:r>
          <a:endParaRPr lang="en-US" sz="4000" b="1" dirty="0">
            <a:solidFill>
              <a:schemeClr val="tx1"/>
            </a:solidFill>
          </a:endParaRPr>
        </a:p>
      </dgm:t>
    </dgm:pt>
    <dgm:pt modelId="{C455BEC5-37E7-4661-A038-D83B1406E11F}" type="parTrans" cxnId="{49DFAB88-A3E1-4F73-A705-331D4140975B}">
      <dgm:prSet/>
      <dgm:spPr/>
      <dgm:t>
        <a:bodyPr/>
        <a:lstStyle/>
        <a:p>
          <a:endParaRPr lang="en-US"/>
        </a:p>
      </dgm:t>
    </dgm:pt>
    <dgm:pt modelId="{6150F689-25E2-4154-8FFF-722FDB970BD8}" type="sibTrans" cxnId="{49DFAB88-A3E1-4F73-A705-331D4140975B}">
      <dgm:prSet/>
      <dgm:spPr/>
      <dgm:t>
        <a:bodyPr/>
        <a:lstStyle/>
        <a:p>
          <a:endParaRPr lang="en-US"/>
        </a:p>
      </dgm:t>
    </dgm:pt>
    <dgm:pt modelId="{75AF264D-E15B-4440-8473-7F89B7F64351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600" b="1" dirty="0" smtClean="0">
              <a:solidFill>
                <a:schemeClr val="tx1"/>
              </a:solidFill>
            </a:rPr>
            <a:t>Continuous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600" b="1" dirty="0" smtClean="0">
              <a:solidFill>
                <a:schemeClr val="tx1"/>
              </a:solidFill>
            </a:rPr>
            <a:t>(Somatic)</a:t>
          </a:r>
          <a:r>
            <a:rPr lang="en-US" sz="4400" b="1" dirty="0" smtClean="0">
              <a:solidFill>
                <a:schemeClr val="tx1"/>
              </a:solidFill>
            </a:rPr>
            <a:t> </a:t>
          </a:r>
          <a:endParaRPr lang="en-US" sz="4400" b="1" dirty="0">
            <a:solidFill>
              <a:schemeClr val="tx1"/>
            </a:solidFill>
          </a:endParaRPr>
        </a:p>
      </dgm:t>
    </dgm:pt>
    <dgm:pt modelId="{B15B7451-DA6A-45FE-B85C-6950E78993E1}" type="parTrans" cxnId="{553971AC-6A87-4DDF-8F1D-429260084807}">
      <dgm:prSet/>
      <dgm:spPr/>
      <dgm:t>
        <a:bodyPr/>
        <a:lstStyle/>
        <a:p>
          <a:endParaRPr lang="en-US"/>
        </a:p>
      </dgm:t>
    </dgm:pt>
    <dgm:pt modelId="{1A50D130-9A5A-4FC9-A23D-02882A2A02CC}" type="sibTrans" cxnId="{553971AC-6A87-4DDF-8F1D-429260084807}">
      <dgm:prSet/>
      <dgm:spPr/>
      <dgm:t>
        <a:bodyPr/>
        <a:lstStyle/>
        <a:p>
          <a:endParaRPr lang="en-US"/>
        </a:p>
      </dgm:t>
    </dgm:pt>
    <dgm:pt modelId="{037206A3-E20D-4633-A375-AA691C810499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Fenestrated </a:t>
          </a:r>
        </a:p>
        <a:p>
          <a:r>
            <a:rPr lang="en-US" sz="3600" b="1" dirty="0" smtClean="0">
              <a:solidFill>
                <a:schemeClr val="tx1"/>
              </a:solidFill>
            </a:rPr>
            <a:t>(Visceral)</a:t>
          </a:r>
          <a:endParaRPr lang="en-US" sz="3600" b="1" dirty="0">
            <a:solidFill>
              <a:schemeClr val="tx1"/>
            </a:solidFill>
          </a:endParaRPr>
        </a:p>
      </dgm:t>
    </dgm:pt>
    <dgm:pt modelId="{37FC745B-05F3-45D6-8394-0DC382FB2DE5}" type="parTrans" cxnId="{7058A008-60F3-4C01-821E-94A7D670A0DE}">
      <dgm:prSet/>
      <dgm:spPr/>
      <dgm:t>
        <a:bodyPr/>
        <a:lstStyle/>
        <a:p>
          <a:endParaRPr lang="en-US"/>
        </a:p>
      </dgm:t>
    </dgm:pt>
    <dgm:pt modelId="{65B2B148-9C11-4A0D-87A7-930E87330EF0}" type="sibTrans" cxnId="{7058A008-60F3-4C01-821E-94A7D670A0DE}">
      <dgm:prSet/>
      <dgm:spPr/>
      <dgm:t>
        <a:bodyPr/>
        <a:lstStyle/>
        <a:p>
          <a:endParaRPr lang="en-US"/>
        </a:p>
      </dgm:t>
    </dgm:pt>
    <dgm:pt modelId="{EB6FC689-E41E-4D98-8D70-04D25634B271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Discontinues</a:t>
          </a:r>
        </a:p>
        <a:p>
          <a:r>
            <a:rPr lang="en-US" sz="3600" b="1" dirty="0" smtClean="0">
              <a:solidFill>
                <a:schemeClr val="tx1"/>
              </a:solidFill>
            </a:rPr>
            <a:t>(Sinusoidal</a:t>
          </a:r>
          <a:r>
            <a:rPr lang="en-US" sz="3600" dirty="0" smtClean="0">
              <a:solidFill>
                <a:schemeClr val="tx1"/>
              </a:solidFill>
            </a:rPr>
            <a:t>)</a:t>
          </a:r>
          <a:endParaRPr lang="en-US" sz="3600" dirty="0">
            <a:solidFill>
              <a:schemeClr val="tx1"/>
            </a:solidFill>
          </a:endParaRPr>
        </a:p>
      </dgm:t>
    </dgm:pt>
    <dgm:pt modelId="{2F561EEE-B825-40C2-A49A-CC4310A74407}" type="parTrans" cxnId="{96E9DEC8-A84D-4AE8-8C1C-6B101519005D}">
      <dgm:prSet/>
      <dgm:spPr/>
      <dgm:t>
        <a:bodyPr/>
        <a:lstStyle/>
        <a:p>
          <a:endParaRPr lang="en-US"/>
        </a:p>
      </dgm:t>
    </dgm:pt>
    <dgm:pt modelId="{24CC33D6-B7F6-425B-B631-EA0F01B43BD9}" type="sibTrans" cxnId="{96E9DEC8-A84D-4AE8-8C1C-6B101519005D}">
      <dgm:prSet/>
      <dgm:spPr/>
      <dgm:t>
        <a:bodyPr/>
        <a:lstStyle/>
        <a:p>
          <a:endParaRPr lang="en-US"/>
        </a:p>
      </dgm:t>
    </dgm:pt>
    <dgm:pt modelId="{AF679E41-DCB9-4EE5-B7F2-12274AB732E3}" type="pres">
      <dgm:prSet presAssocID="{984B2842-2107-43C5-B515-A7C77F55E2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DEA1008-48AF-4B72-BF71-C40DED90E8A4}" type="pres">
      <dgm:prSet presAssocID="{6954C2EA-5ABA-42F6-8A67-5336E89B7195}" presName="hierRoot1" presStyleCnt="0">
        <dgm:presLayoutVars>
          <dgm:hierBranch val="init"/>
        </dgm:presLayoutVars>
      </dgm:prSet>
      <dgm:spPr/>
    </dgm:pt>
    <dgm:pt modelId="{04F2BDDF-8835-4B5F-A34A-9CC000AB1AA8}" type="pres">
      <dgm:prSet presAssocID="{6954C2EA-5ABA-42F6-8A67-5336E89B7195}" presName="rootComposite1" presStyleCnt="0"/>
      <dgm:spPr/>
    </dgm:pt>
    <dgm:pt modelId="{868ED8A0-E3BE-4159-9662-FEBB12FB2228}" type="pres">
      <dgm:prSet presAssocID="{6954C2EA-5ABA-42F6-8A67-5336E89B7195}" presName="rootText1" presStyleLbl="node0" presStyleIdx="0" presStyleCnt="1" custLinFactNeighborY="-899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51AA1E-E0F2-4890-8C11-D481CDE0A1A4}" type="pres">
      <dgm:prSet presAssocID="{6954C2EA-5ABA-42F6-8A67-5336E89B719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D153F76-C491-499D-846A-E8D2B088B30B}" type="pres">
      <dgm:prSet presAssocID="{6954C2EA-5ABA-42F6-8A67-5336E89B7195}" presName="hierChild2" presStyleCnt="0"/>
      <dgm:spPr/>
    </dgm:pt>
    <dgm:pt modelId="{247FF138-D020-4EA6-AD53-33FFF35C2966}" type="pres">
      <dgm:prSet presAssocID="{B15B7451-DA6A-45FE-B85C-6950E78993E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032DCACE-86E6-4B4D-BB4C-0444C0035E4B}" type="pres">
      <dgm:prSet presAssocID="{75AF264D-E15B-4440-8473-7F89B7F64351}" presName="hierRoot2" presStyleCnt="0">
        <dgm:presLayoutVars>
          <dgm:hierBranch val="init"/>
        </dgm:presLayoutVars>
      </dgm:prSet>
      <dgm:spPr/>
    </dgm:pt>
    <dgm:pt modelId="{0F8FFE3B-158E-4822-9F56-5690203B57D0}" type="pres">
      <dgm:prSet presAssocID="{75AF264D-E15B-4440-8473-7F89B7F64351}" presName="rootComposite" presStyleCnt="0"/>
      <dgm:spPr/>
    </dgm:pt>
    <dgm:pt modelId="{B2C0C4DE-9755-4EFE-A836-693FA3A4287F}" type="pres">
      <dgm:prSet presAssocID="{75AF264D-E15B-4440-8473-7F89B7F64351}" presName="rootText" presStyleLbl="node2" presStyleIdx="0" presStyleCnt="3" custLinFactNeighborY="308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03B2A6-7C9D-48D1-9625-7B8E53E1D046}" type="pres">
      <dgm:prSet presAssocID="{75AF264D-E15B-4440-8473-7F89B7F64351}" presName="rootConnector" presStyleLbl="node2" presStyleIdx="0" presStyleCnt="3"/>
      <dgm:spPr/>
      <dgm:t>
        <a:bodyPr/>
        <a:lstStyle/>
        <a:p>
          <a:endParaRPr lang="en-US"/>
        </a:p>
      </dgm:t>
    </dgm:pt>
    <dgm:pt modelId="{1610E999-13A0-4F55-BAC6-69376A69F032}" type="pres">
      <dgm:prSet presAssocID="{75AF264D-E15B-4440-8473-7F89B7F64351}" presName="hierChild4" presStyleCnt="0"/>
      <dgm:spPr/>
    </dgm:pt>
    <dgm:pt modelId="{83585374-182B-4E6A-9D70-22895F9CAE8F}" type="pres">
      <dgm:prSet presAssocID="{75AF264D-E15B-4440-8473-7F89B7F64351}" presName="hierChild5" presStyleCnt="0"/>
      <dgm:spPr/>
    </dgm:pt>
    <dgm:pt modelId="{843CB2E0-9A38-490B-AACA-CFE040C084E3}" type="pres">
      <dgm:prSet presAssocID="{37FC745B-05F3-45D6-8394-0DC382FB2DE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593D4820-AE26-4BCD-99CE-17A6D8D4C844}" type="pres">
      <dgm:prSet presAssocID="{037206A3-E20D-4633-A375-AA691C810499}" presName="hierRoot2" presStyleCnt="0">
        <dgm:presLayoutVars>
          <dgm:hierBranch val="init"/>
        </dgm:presLayoutVars>
      </dgm:prSet>
      <dgm:spPr/>
    </dgm:pt>
    <dgm:pt modelId="{3A441159-69F6-4FE0-99C4-32DCF71EB305}" type="pres">
      <dgm:prSet presAssocID="{037206A3-E20D-4633-A375-AA691C810499}" presName="rootComposite" presStyleCnt="0"/>
      <dgm:spPr/>
    </dgm:pt>
    <dgm:pt modelId="{56179104-9087-4D2C-80D1-7B2BE44B05D3}" type="pres">
      <dgm:prSet presAssocID="{037206A3-E20D-4633-A375-AA691C810499}" presName="rootText" presStyleLbl="node2" presStyleIdx="1" presStyleCnt="3" custLinFactNeighborY="308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59A9A6-989C-4C63-8587-0FD2898E0BEA}" type="pres">
      <dgm:prSet presAssocID="{037206A3-E20D-4633-A375-AA691C810499}" presName="rootConnector" presStyleLbl="node2" presStyleIdx="1" presStyleCnt="3"/>
      <dgm:spPr/>
      <dgm:t>
        <a:bodyPr/>
        <a:lstStyle/>
        <a:p>
          <a:endParaRPr lang="en-US"/>
        </a:p>
      </dgm:t>
    </dgm:pt>
    <dgm:pt modelId="{C2E375BE-2FF7-4D23-A31A-F864D24FC7EE}" type="pres">
      <dgm:prSet presAssocID="{037206A3-E20D-4633-A375-AA691C810499}" presName="hierChild4" presStyleCnt="0"/>
      <dgm:spPr/>
    </dgm:pt>
    <dgm:pt modelId="{88782545-D6EB-47A8-8F7B-170F9259E65F}" type="pres">
      <dgm:prSet presAssocID="{037206A3-E20D-4633-A375-AA691C810499}" presName="hierChild5" presStyleCnt="0"/>
      <dgm:spPr/>
    </dgm:pt>
    <dgm:pt modelId="{C7AD1567-D514-42AF-A5FB-B54F2B3A70BA}" type="pres">
      <dgm:prSet presAssocID="{2F561EEE-B825-40C2-A49A-CC4310A74407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31FFA55-9D35-478A-9607-2CFB5CEEE917}" type="pres">
      <dgm:prSet presAssocID="{EB6FC689-E41E-4D98-8D70-04D25634B271}" presName="hierRoot2" presStyleCnt="0">
        <dgm:presLayoutVars>
          <dgm:hierBranch val="init"/>
        </dgm:presLayoutVars>
      </dgm:prSet>
      <dgm:spPr/>
    </dgm:pt>
    <dgm:pt modelId="{A023FF09-B6EA-4AAF-83E0-EFEB37B973C3}" type="pres">
      <dgm:prSet presAssocID="{EB6FC689-E41E-4D98-8D70-04D25634B271}" presName="rootComposite" presStyleCnt="0"/>
      <dgm:spPr/>
    </dgm:pt>
    <dgm:pt modelId="{739AF404-9492-4967-B1C9-1530C691266A}" type="pres">
      <dgm:prSet presAssocID="{EB6FC689-E41E-4D98-8D70-04D25634B271}" presName="rootText" presStyleLbl="node2" presStyleIdx="2" presStyleCnt="3" custScaleX="111025" custLinFactNeighborY="308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6AA9DC-8F24-4075-BA07-7254D8BE927D}" type="pres">
      <dgm:prSet presAssocID="{EB6FC689-E41E-4D98-8D70-04D25634B271}" presName="rootConnector" presStyleLbl="node2" presStyleIdx="2" presStyleCnt="3"/>
      <dgm:spPr/>
      <dgm:t>
        <a:bodyPr/>
        <a:lstStyle/>
        <a:p>
          <a:endParaRPr lang="en-US"/>
        </a:p>
      </dgm:t>
    </dgm:pt>
    <dgm:pt modelId="{38583457-2665-4F5D-B2FE-7879A9902B48}" type="pres">
      <dgm:prSet presAssocID="{EB6FC689-E41E-4D98-8D70-04D25634B271}" presName="hierChild4" presStyleCnt="0"/>
      <dgm:spPr/>
    </dgm:pt>
    <dgm:pt modelId="{DE71B0AC-3790-4A22-A9DC-B25B4E0A02F1}" type="pres">
      <dgm:prSet presAssocID="{EB6FC689-E41E-4D98-8D70-04D25634B271}" presName="hierChild5" presStyleCnt="0"/>
      <dgm:spPr/>
    </dgm:pt>
    <dgm:pt modelId="{2172A737-AA5B-4EDC-A48D-20CD7DE1E9FC}" type="pres">
      <dgm:prSet presAssocID="{6954C2EA-5ABA-42F6-8A67-5336E89B7195}" presName="hierChild3" presStyleCnt="0"/>
      <dgm:spPr/>
    </dgm:pt>
  </dgm:ptLst>
  <dgm:cxnLst>
    <dgm:cxn modelId="{7058A008-60F3-4C01-821E-94A7D670A0DE}" srcId="{6954C2EA-5ABA-42F6-8A67-5336E89B7195}" destId="{037206A3-E20D-4633-A375-AA691C810499}" srcOrd="1" destOrd="0" parTransId="{37FC745B-05F3-45D6-8394-0DC382FB2DE5}" sibTransId="{65B2B148-9C11-4A0D-87A7-930E87330EF0}"/>
    <dgm:cxn modelId="{96E9DEC8-A84D-4AE8-8C1C-6B101519005D}" srcId="{6954C2EA-5ABA-42F6-8A67-5336E89B7195}" destId="{EB6FC689-E41E-4D98-8D70-04D25634B271}" srcOrd="2" destOrd="0" parTransId="{2F561EEE-B825-40C2-A49A-CC4310A74407}" sibTransId="{24CC33D6-B7F6-425B-B631-EA0F01B43BD9}"/>
    <dgm:cxn modelId="{E86AF3A0-049F-469C-BFAA-6EF71042DEBE}" type="presOf" srcId="{6954C2EA-5ABA-42F6-8A67-5336E89B7195}" destId="{868ED8A0-E3BE-4159-9662-FEBB12FB2228}" srcOrd="0" destOrd="0" presId="urn:microsoft.com/office/officeart/2005/8/layout/orgChart1"/>
    <dgm:cxn modelId="{553971AC-6A87-4DDF-8F1D-429260084807}" srcId="{6954C2EA-5ABA-42F6-8A67-5336E89B7195}" destId="{75AF264D-E15B-4440-8473-7F89B7F64351}" srcOrd="0" destOrd="0" parTransId="{B15B7451-DA6A-45FE-B85C-6950E78993E1}" sibTransId="{1A50D130-9A5A-4FC9-A23D-02882A2A02CC}"/>
    <dgm:cxn modelId="{7B348747-8C9C-4A07-ADDF-D7EC912D5474}" type="presOf" srcId="{75AF264D-E15B-4440-8473-7F89B7F64351}" destId="{B2C0C4DE-9755-4EFE-A836-693FA3A4287F}" srcOrd="0" destOrd="0" presId="urn:microsoft.com/office/officeart/2005/8/layout/orgChart1"/>
    <dgm:cxn modelId="{E72CBDD9-DEAC-4DEA-B4F4-CBB599B29EE1}" type="presOf" srcId="{984B2842-2107-43C5-B515-A7C77F55E265}" destId="{AF679E41-DCB9-4EE5-B7F2-12274AB732E3}" srcOrd="0" destOrd="0" presId="urn:microsoft.com/office/officeart/2005/8/layout/orgChart1"/>
    <dgm:cxn modelId="{49DFAB88-A3E1-4F73-A705-331D4140975B}" srcId="{984B2842-2107-43C5-B515-A7C77F55E265}" destId="{6954C2EA-5ABA-42F6-8A67-5336E89B7195}" srcOrd="0" destOrd="0" parTransId="{C455BEC5-37E7-4661-A038-D83B1406E11F}" sibTransId="{6150F689-25E2-4154-8FFF-722FDB970BD8}"/>
    <dgm:cxn modelId="{892BCDEB-D18B-4C61-BA9C-7DBE2633D095}" type="presOf" srcId="{037206A3-E20D-4633-A375-AA691C810499}" destId="{56179104-9087-4D2C-80D1-7B2BE44B05D3}" srcOrd="0" destOrd="0" presId="urn:microsoft.com/office/officeart/2005/8/layout/orgChart1"/>
    <dgm:cxn modelId="{50C8D1EB-F8F6-4ACB-A3BB-2E096F134D1D}" type="presOf" srcId="{75AF264D-E15B-4440-8473-7F89B7F64351}" destId="{1703B2A6-7C9D-48D1-9625-7B8E53E1D046}" srcOrd="1" destOrd="0" presId="urn:microsoft.com/office/officeart/2005/8/layout/orgChart1"/>
    <dgm:cxn modelId="{2A64835D-0722-4A02-B454-5E065F6E1261}" type="presOf" srcId="{37FC745B-05F3-45D6-8394-0DC382FB2DE5}" destId="{843CB2E0-9A38-490B-AACA-CFE040C084E3}" srcOrd="0" destOrd="0" presId="urn:microsoft.com/office/officeart/2005/8/layout/orgChart1"/>
    <dgm:cxn modelId="{AC2ECDFC-DB19-4938-81C1-E249A905D471}" type="presOf" srcId="{6954C2EA-5ABA-42F6-8A67-5336E89B7195}" destId="{A551AA1E-E0F2-4890-8C11-D481CDE0A1A4}" srcOrd="1" destOrd="0" presId="urn:microsoft.com/office/officeart/2005/8/layout/orgChart1"/>
    <dgm:cxn modelId="{9EC41273-8C0E-41BE-8247-52C6C66143F0}" type="presOf" srcId="{2F561EEE-B825-40C2-A49A-CC4310A74407}" destId="{C7AD1567-D514-42AF-A5FB-B54F2B3A70BA}" srcOrd="0" destOrd="0" presId="urn:microsoft.com/office/officeart/2005/8/layout/orgChart1"/>
    <dgm:cxn modelId="{95A6EF2F-D14C-408D-A80D-F01574E87434}" type="presOf" srcId="{B15B7451-DA6A-45FE-B85C-6950E78993E1}" destId="{247FF138-D020-4EA6-AD53-33FFF35C2966}" srcOrd="0" destOrd="0" presId="urn:microsoft.com/office/officeart/2005/8/layout/orgChart1"/>
    <dgm:cxn modelId="{10243DBB-E4F4-4D09-863D-1578C8665A9C}" type="presOf" srcId="{037206A3-E20D-4633-A375-AA691C810499}" destId="{7759A9A6-989C-4C63-8587-0FD2898E0BEA}" srcOrd="1" destOrd="0" presId="urn:microsoft.com/office/officeart/2005/8/layout/orgChart1"/>
    <dgm:cxn modelId="{FEF79735-CD74-4145-9D4D-215ECF390A98}" type="presOf" srcId="{EB6FC689-E41E-4D98-8D70-04D25634B271}" destId="{F56AA9DC-8F24-4075-BA07-7254D8BE927D}" srcOrd="1" destOrd="0" presId="urn:microsoft.com/office/officeart/2005/8/layout/orgChart1"/>
    <dgm:cxn modelId="{520BC840-C559-43B7-99B9-4CC701DE9E01}" type="presOf" srcId="{EB6FC689-E41E-4D98-8D70-04D25634B271}" destId="{739AF404-9492-4967-B1C9-1530C691266A}" srcOrd="0" destOrd="0" presId="urn:microsoft.com/office/officeart/2005/8/layout/orgChart1"/>
    <dgm:cxn modelId="{786ACCD5-996D-4E51-92DF-50B9ED786083}" type="presParOf" srcId="{AF679E41-DCB9-4EE5-B7F2-12274AB732E3}" destId="{7DEA1008-48AF-4B72-BF71-C40DED90E8A4}" srcOrd="0" destOrd="0" presId="urn:microsoft.com/office/officeart/2005/8/layout/orgChart1"/>
    <dgm:cxn modelId="{9DB72702-4D8C-4AD7-BF4D-857A202C85FA}" type="presParOf" srcId="{7DEA1008-48AF-4B72-BF71-C40DED90E8A4}" destId="{04F2BDDF-8835-4B5F-A34A-9CC000AB1AA8}" srcOrd="0" destOrd="0" presId="urn:microsoft.com/office/officeart/2005/8/layout/orgChart1"/>
    <dgm:cxn modelId="{4AF1ADEF-E8D4-49E3-8AA8-1469FC97A50D}" type="presParOf" srcId="{04F2BDDF-8835-4B5F-A34A-9CC000AB1AA8}" destId="{868ED8A0-E3BE-4159-9662-FEBB12FB2228}" srcOrd="0" destOrd="0" presId="urn:microsoft.com/office/officeart/2005/8/layout/orgChart1"/>
    <dgm:cxn modelId="{71703287-101C-45C5-8CA3-1CC1F1D94E7C}" type="presParOf" srcId="{04F2BDDF-8835-4B5F-A34A-9CC000AB1AA8}" destId="{A551AA1E-E0F2-4890-8C11-D481CDE0A1A4}" srcOrd="1" destOrd="0" presId="urn:microsoft.com/office/officeart/2005/8/layout/orgChart1"/>
    <dgm:cxn modelId="{D28ADAA2-DC57-4191-B5E7-C73D8ABA663F}" type="presParOf" srcId="{7DEA1008-48AF-4B72-BF71-C40DED90E8A4}" destId="{8D153F76-C491-499D-846A-E8D2B088B30B}" srcOrd="1" destOrd="0" presId="urn:microsoft.com/office/officeart/2005/8/layout/orgChart1"/>
    <dgm:cxn modelId="{0775FA30-0024-478A-BA78-D8D5C27DEDB1}" type="presParOf" srcId="{8D153F76-C491-499D-846A-E8D2B088B30B}" destId="{247FF138-D020-4EA6-AD53-33FFF35C2966}" srcOrd="0" destOrd="0" presId="urn:microsoft.com/office/officeart/2005/8/layout/orgChart1"/>
    <dgm:cxn modelId="{95BE9F7F-9D4B-45BF-8136-7C2745DA9E17}" type="presParOf" srcId="{8D153F76-C491-499D-846A-E8D2B088B30B}" destId="{032DCACE-86E6-4B4D-BB4C-0444C0035E4B}" srcOrd="1" destOrd="0" presId="urn:microsoft.com/office/officeart/2005/8/layout/orgChart1"/>
    <dgm:cxn modelId="{C7CA3489-75A8-4045-8C13-BCB7DFB29693}" type="presParOf" srcId="{032DCACE-86E6-4B4D-BB4C-0444C0035E4B}" destId="{0F8FFE3B-158E-4822-9F56-5690203B57D0}" srcOrd="0" destOrd="0" presId="urn:microsoft.com/office/officeart/2005/8/layout/orgChart1"/>
    <dgm:cxn modelId="{EE2B6BF1-E1A9-4752-93A3-78617E1DDBE3}" type="presParOf" srcId="{0F8FFE3B-158E-4822-9F56-5690203B57D0}" destId="{B2C0C4DE-9755-4EFE-A836-693FA3A4287F}" srcOrd="0" destOrd="0" presId="urn:microsoft.com/office/officeart/2005/8/layout/orgChart1"/>
    <dgm:cxn modelId="{57A54BED-A938-4F65-8CD2-4D804849DEA5}" type="presParOf" srcId="{0F8FFE3B-158E-4822-9F56-5690203B57D0}" destId="{1703B2A6-7C9D-48D1-9625-7B8E53E1D046}" srcOrd="1" destOrd="0" presId="urn:microsoft.com/office/officeart/2005/8/layout/orgChart1"/>
    <dgm:cxn modelId="{E8F6B960-F6A6-492A-81DB-681867D8A9E6}" type="presParOf" srcId="{032DCACE-86E6-4B4D-BB4C-0444C0035E4B}" destId="{1610E999-13A0-4F55-BAC6-69376A69F032}" srcOrd="1" destOrd="0" presId="urn:microsoft.com/office/officeart/2005/8/layout/orgChart1"/>
    <dgm:cxn modelId="{20E6F5EC-6374-4063-9874-3FC362DD271E}" type="presParOf" srcId="{032DCACE-86E6-4B4D-BB4C-0444C0035E4B}" destId="{83585374-182B-4E6A-9D70-22895F9CAE8F}" srcOrd="2" destOrd="0" presId="urn:microsoft.com/office/officeart/2005/8/layout/orgChart1"/>
    <dgm:cxn modelId="{72F43D23-E158-47A5-B9E2-8757500E7425}" type="presParOf" srcId="{8D153F76-C491-499D-846A-E8D2B088B30B}" destId="{843CB2E0-9A38-490B-AACA-CFE040C084E3}" srcOrd="2" destOrd="0" presId="urn:microsoft.com/office/officeart/2005/8/layout/orgChart1"/>
    <dgm:cxn modelId="{A20B11A2-1DE9-4A10-ACF4-4533D8B795F4}" type="presParOf" srcId="{8D153F76-C491-499D-846A-E8D2B088B30B}" destId="{593D4820-AE26-4BCD-99CE-17A6D8D4C844}" srcOrd="3" destOrd="0" presId="urn:microsoft.com/office/officeart/2005/8/layout/orgChart1"/>
    <dgm:cxn modelId="{1357084B-A38E-49C6-8BF4-EB02C7FBBFDE}" type="presParOf" srcId="{593D4820-AE26-4BCD-99CE-17A6D8D4C844}" destId="{3A441159-69F6-4FE0-99C4-32DCF71EB305}" srcOrd="0" destOrd="0" presId="urn:microsoft.com/office/officeart/2005/8/layout/orgChart1"/>
    <dgm:cxn modelId="{075C14AA-2C13-4DDA-B2D0-9D993AD2CEF0}" type="presParOf" srcId="{3A441159-69F6-4FE0-99C4-32DCF71EB305}" destId="{56179104-9087-4D2C-80D1-7B2BE44B05D3}" srcOrd="0" destOrd="0" presId="urn:microsoft.com/office/officeart/2005/8/layout/orgChart1"/>
    <dgm:cxn modelId="{41CF04E4-663B-4959-81E9-C4B52105AA63}" type="presParOf" srcId="{3A441159-69F6-4FE0-99C4-32DCF71EB305}" destId="{7759A9A6-989C-4C63-8587-0FD2898E0BEA}" srcOrd="1" destOrd="0" presId="urn:microsoft.com/office/officeart/2005/8/layout/orgChart1"/>
    <dgm:cxn modelId="{8B6F29BE-99EC-4B76-A436-A26C7D866306}" type="presParOf" srcId="{593D4820-AE26-4BCD-99CE-17A6D8D4C844}" destId="{C2E375BE-2FF7-4D23-A31A-F864D24FC7EE}" srcOrd="1" destOrd="0" presId="urn:microsoft.com/office/officeart/2005/8/layout/orgChart1"/>
    <dgm:cxn modelId="{98986605-DC97-4C62-9725-EA0640F8C394}" type="presParOf" srcId="{593D4820-AE26-4BCD-99CE-17A6D8D4C844}" destId="{88782545-D6EB-47A8-8F7B-170F9259E65F}" srcOrd="2" destOrd="0" presId="urn:microsoft.com/office/officeart/2005/8/layout/orgChart1"/>
    <dgm:cxn modelId="{ABC30742-2BDD-4DFC-8823-461C54EA9FE8}" type="presParOf" srcId="{8D153F76-C491-499D-846A-E8D2B088B30B}" destId="{C7AD1567-D514-42AF-A5FB-B54F2B3A70BA}" srcOrd="4" destOrd="0" presId="urn:microsoft.com/office/officeart/2005/8/layout/orgChart1"/>
    <dgm:cxn modelId="{8155DC24-99B6-4544-B29F-19D5C5163A0B}" type="presParOf" srcId="{8D153F76-C491-499D-846A-E8D2B088B30B}" destId="{731FFA55-9D35-478A-9607-2CFB5CEEE917}" srcOrd="5" destOrd="0" presId="urn:microsoft.com/office/officeart/2005/8/layout/orgChart1"/>
    <dgm:cxn modelId="{F37556F7-0761-4388-82E2-13B83F6F07C8}" type="presParOf" srcId="{731FFA55-9D35-478A-9607-2CFB5CEEE917}" destId="{A023FF09-B6EA-4AAF-83E0-EFEB37B973C3}" srcOrd="0" destOrd="0" presId="urn:microsoft.com/office/officeart/2005/8/layout/orgChart1"/>
    <dgm:cxn modelId="{E89DEB09-8918-45E3-8E3A-BC47FB740883}" type="presParOf" srcId="{A023FF09-B6EA-4AAF-83E0-EFEB37B973C3}" destId="{739AF404-9492-4967-B1C9-1530C691266A}" srcOrd="0" destOrd="0" presId="urn:microsoft.com/office/officeart/2005/8/layout/orgChart1"/>
    <dgm:cxn modelId="{29E2A5D3-4BB8-429A-ABDB-AF0E4D160143}" type="presParOf" srcId="{A023FF09-B6EA-4AAF-83E0-EFEB37B973C3}" destId="{F56AA9DC-8F24-4075-BA07-7254D8BE927D}" srcOrd="1" destOrd="0" presId="urn:microsoft.com/office/officeart/2005/8/layout/orgChart1"/>
    <dgm:cxn modelId="{74F337CF-AFD4-49E0-816D-07253EE8E4FC}" type="presParOf" srcId="{731FFA55-9D35-478A-9607-2CFB5CEEE917}" destId="{38583457-2665-4F5D-B2FE-7879A9902B48}" srcOrd="1" destOrd="0" presId="urn:microsoft.com/office/officeart/2005/8/layout/orgChart1"/>
    <dgm:cxn modelId="{5347CBCC-4142-4F21-957A-92D9A292C450}" type="presParOf" srcId="{731FFA55-9D35-478A-9607-2CFB5CEEE917}" destId="{DE71B0AC-3790-4A22-A9DC-B25B4E0A02F1}" srcOrd="2" destOrd="0" presId="urn:microsoft.com/office/officeart/2005/8/layout/orgChart1"/>
    <dgm:cxn modelId="{A39F2B3F-412E-4069-B9D4-4A2E18CD5B2B}" type="presParOf" srcId="{7DEA1008-48AF-4B72-BF71-C40DED90E8A4}" destId="{2172A737-AA5B-4EDC-A48D-20CD7DE1E9FC}" srcOrd="2" destOrd="0" presId="urn:microsoft.com/office/officeart/2005/8/layout/orgChart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4A0BE1-6F2F-4D1B-ACCE-EA9B6F4F92E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C2B197-B607-4CC2-AB60-C3F03545D7DB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sz="4000" b="1" dirty="0" smtClean="0">
              <a:solidFill>
                <a:schemeClr val="tx1"/>
              </a:solidFill>
            </a:rPr>
            <a:t>Lymphatic vessels</a:t>
          </a:r>
          <a:endParaRPr lang="en-US" sz="4000" b="1" dirty="0">
            <a:solidFill>
              <a:schemeClr val="tx1"/>
            </a:solidFill>
          </a:endParaRPr>
        </a:p>
      </dgm:t>
    </dgm:pt>
    <dgm:pt modelId="{A58FB97A-ED6B-41E3-9028-61991D81FD86}" type="parTrans" cxnId="{A344646A-519C-4BF0-A43C-74971E89E8ED}">
      <dgm:prSet/>
      <dgm:spPr/>
      <dgm:t>
        <a:bodyPr/>
        <a:lstStyle/>
        <a:p>
          <a:endParaRPr lang="en-US"/>
        </a:p>
      </dgm:t>
    </dgm:pt>
    <dgm:pt modelId="{29B245E2-26A7-4DCC-9FC7-FA3DFA6F5CB6}" type="sibTrans" cxnId="{A344646A-519C-4BF0-A43C-74971E89E8ED}">
      <dgm:prSet/>
      <dgm:spPr/>
      <dgm:t>
        <a:bodyPr/>
        <a:lstStyle/>
        <a:p>
          <a:endParaRPr lang="en-US"/>
        </a:p>
      </dgm:t>
    </dgm:pt>
    <dgm:pt modelId="{E522AB4C-2E94-4A7F-AA14-2B9455CEE090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L. Capillaries</a:t>
          </a:r>
        </a:p>
        <a:p>
          <a:r>
            <a:rPr lang="en-US" sz="3600" b="1" dirty="0" smtClean="0">
              <a:solidFill>
                <a:schemeClr val="accent2"/>
              </a:solidFill>
            </a:rPr>
            <a:t>(Blind ended)</a:t>
          </a:r>
          <a:r>
            <a:rPr lang="en-US" sz="4000" dirty="0" smtClean="0">
              <a:solidFill>
                <a:schemeClr val="accent2"/>
              </a:solidFill>
            </a:rPr>
            <a:t> </a:t>
          </a:r>
          <a:endParaRPr lang="en-US" sz="4000" dirty="0">
            <a:solidFill>
              <a:schemeClr val="accent2"/>
            </a:solidFill>
          </a:endParaRPr>
        </a:p>
      </dgm:t>
    </dgm:pt>
    <dgm:pt modelId="{FF17EBB0-762B-43B5-B89C-5738EA53DE13}" type="parTrans" cxnId="{8E250DC9-2CF7-47A6-BDE3-65028341EFBB}">
      <dgm:prSet/>
      <dgm:spPr/>
      <dgm:t>
        <a:bodyPr/>
        <a:lstStyle/>
        <a:p>
          <a:endParaRPr lang="en-US"/>
        </a:p>
      </dgm:t>
    </dgm:pt>
    <dgm:pt modelId="{3E0E55B5-79CA-436F-97CE-8AFD5B2B7E56}" type="sibTrans" cxnId="{8E250DC9-2CF7-47A6-BDE3-65028341EFBB}">
      <dgm:prSet/>
      <dgm:spPr/>
      <dgm:t>
        <a:bodyPr/>
        <a:lstStyle/>
        <a:p>
          <a:endParaRPr lang="en-US"/>
        </a:p>
      </dgm:t>
    </dgm:pt>
    <dgm:pt modelId="{523BBB2E-4278-4D59-8AAA-05B8023E9EA9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Medium size L. vessels </a:t>
          </a:r>
          <a:r>
            <a:rPr lang="en-US" sz="3600" b="1" dirty="0" smtClean="0">
              <a:solidFill>
                <a:schemeClr val="accent2"/>
              </a:solidFill>
            </a:rPr>
            <a:t>(Valves)</a:t>
          </a:r>
          <a:endParaRPr lang="en-US" sz="3600" b="1" dirty="0">
            <a:solidFill>
              <a:schemeClr val="accent2"/>
            </a:solidFill>
          </a:endParaRPr>
        </a:p>
      </dgm:t>
    </dgm:pt>
    <dgm:pt modelId="{AD939E42-0DF3-4F55-B4D1-4864AFD7E187}" type="parTrans" cxnId="{16CE2492-AB65-4A08-AE0F-6387ED3D3E8D}">
      <dgm:prSet/>
      <dgm:spPr/>
      <dgm:t>
        <a:bodyPr/>
        <a:lstStyle/>
        <a:p>
          <a:endParaRPr lang="en-US"/>
        </a:p>
      </dgm:t>
    </dgm:pt>
    <dgm:pt modelId="{B94A52CD-5A2F-4BCD-8851-21496BE224E6}" type="sibTrans" cxnId="{16CE2492-AB65-4A08-AE0F-6387ED3D3E8D}">
      <dgm:prSet/>
      <dgm:spPr/>
      <dgm:t>
        <a:bodyPr/>
        <a:lstStyle/>
        <a:p>
          <a:endParaRPr lang="en-US"/>
        </a:p>
      </dgm:t>
    </dgm:pt>
    <dgm:pt modelId="{C059B8EF-1FC1-4934-BA4D-EEC829D0AD7E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L. Ducts </a:t>
          </a:r>
        </a:p>
        <a:p>
          <a:r>
            <a:rPr lang="en-US" sz="3600" b="1" dirty="0" smtClean="0">
              <a:solidFill>
                <a:schemeClr val="accent2"/>
              </a:solidFill>
            </a:rPr>
            <a:t>(like veins)</a:t>
          </a:r>
          <a:endParaRPr lang="en-US" sz="3600" b="1" dirty="0">
            <a:solidFill>
              <a:schemeClr val="accent2"/>
            </a:solidFill>
          </a:endParaRPr>
        </a:p>
      </dgm:t>
    </dgm:pt>
    <dgm:pt modelId="{063D765D-953D-4068-81D1-8E8D4E7707B4}" type="parTrans" cxnId="{E9DCA812-53AA-48FD-A40F-2774F46019EB}">
      <dgm:prSet/>
      <dgm:spPr/>
      <dgm:t>
        <a:bodyPr/>
        <a:lstStyle/>
        <a:p>
          <a:endParaRPr lang="en-US"/>
        </a:p>
      </dgm:t>
    </dgm:pt>
    <dgm:pt modelId="{05720DB7-5627-4C24-8CCE-3B3FD08F4C56}" type="sibTrans" cxnId="{E9DCA812-53AA-48FD-A40F-2774F46019EB}">
      <dgm:prSet/>
      <dgm:spPr/>
      <dgm:t>
        <a:bodyPr/>
        <a:lstStyle/>
        <a:p>
          <a:endParaRPr lang="en-US"/>
        </a:p>
      </dgm:t>
    </dgm:pt>
    <dgm:pt modelId="{4D7A6717-42FA-4AF6-B0E8-765EB5BDAEAF}" type="pres">
      <dgm:prSet presAssocID="{8F4A0BE1-6F2F-4D1B-ACCE-EA9B6F4F92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3DE537-7322-4591-A374-FEAEE3797367}" type="pres">
      <dgm:prSet presAssocID="{DDC2B197-B607-4CC2-AB60-C3F03545D7DB}" presName="hierRoot1" presStyleCnt="0">
        <dgm:presLayoutVars>
          <dgm:hierBranch val="init"/>
        </dgm:presLayoutVars>
      </dgm:prSet>
      <dgm:spPr/>
    </dgm:pt>
    <dgm:pt modelId="{DDFE9A39-B187-4BA2-B2A4-B839C6DBADE0}" type="pres">
      <dgm:prSet presAssocID="{DDC2B197-B607-4CC2-AB60-C3F03545D7DB}" presName="rootComposite1" presStyleCnt="0"/>
      <dgm:spPr/>
    </dgm:pt>
    <dgm:pt modelId="{460C8181-59C9-4372-8CDA-C35208A719E7}" type="pres">
      <dgm:prSet presAssocID="{DDC2B197-B607-4CC2-AB60-C3F03545D7DB}" presName="rootText1" presStyleLbl="node0" presStyleIdx="0" presStyleCnt="1" custScaleX="117847" custScaleY="199992" custLinFactY="-904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17BF98-E5CF-4382-8AF9-B2AC9092B039}" type="pres">
      <dgm:prSet presAssocID="{DDC2B197-B607-4CC2-AB60-C3F03545D7D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358CECA-4387-4DBE-8DF8-DDD5210EF894}" type="pres">
      <dgm:prSet presAssocID="{DDC2B197-B607-4CC2-AB60-C3F03545D7DB}" presName="hierChild2" presStyleCnt="0"/>
      <dgm:spPr/>
    </dgm:pt>
    <dgm:pt modelId="{EB4EDC73-732E-4C41-B3E2-63CC09E4DBBE}" type="pres">
      <dgm:prSet presAssocID="{FF17EBB0-762B-43B5-B89C-5738EA53DE1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E9762E60-0F68-4A1F-844C-2959441556D9}" type="pres">
      <dgm:prSet presAssocID="{E522AB4C-2E94-4A7F-AA14-2B9455CEE090}" presName="hierRoot2" presStyleCnt="0">
        <dgm:presLayoutVars>
          <dgm:hierBranch val="init"/>
        </dgm:presLayoutVars>
      </dgm:prSet>
      <dgm:spPr/>
    </dgm:pt>
    <dgm:pt modelId="{836A0812-1433-4796-8CDC-1C9A3ED56973}" type="pres">
      <dgm:prSet presAssocID="{E522AB4C-2E94-4A7F-AA14-2B9455CEE090}" presName="rootComposite" presStyleCnt="0"/>
      <dgm:spPr/>
    </dgm:pt>
    <dgm:pt modelId="{CF7E0BD6-D92E-4443-95EB-A0FECE190E60}" type="pres">
      <dgm:prSet presAssocID="{E522AB4C-2E94-4A7F-AA14-2B9455CEE090}" presName="rootText" presStyleLbl="node2" presStyleIdx="0" presStyleCnt="3" custScaleX="146444" custScaleY="263027" custLinFactNeighborY="645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89B1D6-C634-4AD4-972F-A3AAAC72A644}" type="pres">
      <dgm:prSet presAssocID="{E522AB4C-2E94-4A7F-AA14-2B9455CEE090}" presName="rootConnector" presStyleLbl="node2" presStyleIdx="0" presStyleCnt="3"/>
      <dgm:spPr/>
      <dgm:t>
        <a:bodyPr/>
        <a:lstStyle/>
        <a:p>
          <a:endParaRPr lang="en-US"/>
        </a:p>
      </dgm:t>
    </dgm:pt>
    <dgm:pt modelId="{12081A48-57D9-41FB-BA7A-F945F6A64EC5}" type="pres">
      <dgm:prSet presAssocID="{E522AB4C-2E94-4A7F-AA14-2B9455CEE090}" presName="hierChild4" presStyleCnt="0"/>
      <dgm:spPr/>
    </dgm:pt>
    <dgm:pt modelId="{3F3ED425-F4F2-409D-80C2-01CEA3C455B1}" type="pres">
      <dgm:prSet presAssocID="{E522AB4C-2E94-4A7F-AA14-2B9455CEE090}" presName="hierChild5" presStyleCnt="0"/>
      <dgm:spPr/>
    </dgm:pt>
    <dgm:pt modelId="{6815410C-0D87-412A-8639-97A70BC37CF5}" type="pres">
      <dgm:prSet presAssocID="{AD939E42-0DF3-4F55-B4D1-4864AFD7E18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9742EA34-1108-441E-85A4-8EB541AF3C22}" type="pres">
      <dgm:prSet presAssocID="{523BBB2E-4278-4D59-8AAA-05B8023E9EA9}" presName="hierRoot2" presStyleCnt="0">
        <dgm:presLayoutVars>
          <dgm:hierBranch val="init"/>
        </dgm:presLayoutVars>
      </dgm:prSet>
      <dgm:spPr/>
    </dgm:pt>
    <dgm:pt modelId="{DF4E4BB2-23A8-44F0-9DFF-EAF83EC93961}" type="pres">
      <dgm:prSet presAssocID="{523BBB2E-4278-4D59-8AAA-05B8023E9EA9}" presName="rootComposite" presStyleCnt="0"/>
      <dgm:spPr/>
    </dgm:pt>
    <dgm:pt modelId="{20335284-CB9C-4759-A2BE-12BD04601A75}" type="pres">
      <dgm:prSet presAssocID="{523BBB2E-4278-4D59-8AAA-05B8023E9EA9}" presName="rootText" presStyleLbl="node2" presStyleIdx="1" presStyleCnt="3" custScaleX="119043" custScaleY="262192" custLinFactNeighborY="645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B0609C-49D1-4B1F-AE1A-5C015B43AAE3}" type="pres">
      <dgm:prSet presAssocID="{523BBB2E-4278-4D59-8AAA-05B8023E9EA9}" presName="rootConnector" presStyleLbl="node2" presStyleIdx="1" presStyleCnt="3"/>
      <dgm:spPr/>
      <dgm:t>
        <a:bodyPr/>
        <a:lstStyle/>
        <a:p>
          <a:endParaRPr lang="en-US"/>
        </a:p>
      </dgm:t>
    </dgm:pt>
    <dgm:pt modelId="{FDA96AAD-1377-44E7-81AB-A58546C50380}" type="pres">
      <dgm:prSet presAssocID="{523BBB2E-4278-4D59-8AAA-05B8023E9EA9}" presName="hierChild4" presStyleCnt="0"/>
      <dgm:spPr/>
    </dgm:pt>
    <dgm:pt modelId="{5C700FD0-644D-4A80-83C0-453DAAB0C289}" type="pres">
      <dgm:prSet presAssocID="{523BBB2E-4278-4D59-8AAA-05B8023E9EA9}" presName="hierChild5" presStyleCnt="0"/>
      <dgm:spPr/>
    </dgm:pt>
    <dgm:pt modelId="{DD29073E-20C2-434F-8A5A-2B4AC892BE6D}" type="pres">
      <dgm:prSet presAssocID="{063D765D-953D-4068-81D1-8E8D4E7707B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9BD7F23B-50FF-420A-948C-63F5365388A6}" type="pres">
      <dgm:prSet presAssocID="{C059B8EF-1FC1-4934-BA4D-EEC829D0AD7E}" presName="hierRoot2" presStyleCnt="0">
        <dgm:presLayoutVars>
          <dgm:hierBranch val="init"/>
        </dgm:presLayoutVars>
      </dgm:prSet>
      <dgm:spPr/>
    </dgm:pt>
    <dgm:pt modelId="{FA251D8D-36D2-4468-9095-D06EF08EEDA4}" type="pres">
      <dgm:prSet presAssocID="{C059B8EF-1FC1-4934-BA4D-EEC829D0AD7E}" presName="rootComposite" presStyleCnt="0"/>
      <dgm:spPr/>
    </dgm:pt>
    <dgm:pt modelId="{3A27FD04-83F2-4332-A841-73D0CDC0D44F}" type="pres">
      <dgm:prSet presAssocID="{C059B8EF-1FC1-4934-BA4D-EEC829D0AD7E}" presName="rootText" presStyleLbl="node2" presStyleIdx="2" presStyleCnt="3" custScaleX="131721" custScaleY="259057" custLinFactNeighborY="510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25DBB2-EE09-47C2-A864-A64D383C9D1D}" type="pres">
      <dgm:prSet presAssocID="{C059B8EF-1FC1-4934-BA4D-EEC829D0AD7E}" presName="rootConnector" presStyleLbl="node2" presStyleIdx="2" presStyleCnt="3"/>
      <dgm:spPr/>
      <dgm:t>
        <a:bodyPr/>
        <a:lstStyle/>
        <a:p>
          <a:endParaRPr lang="en-US"/>
        </a:p>
      </dgm:t>
    </dgm:pt>
    <dgm:pt modelId="{C93BCEC8-7467-4B0B-93BD-935093C859C0}" type="pres">
      <dgm:prSet presAssocID="{C059B8EF-1FC1-4934-BA4D-EEC829D0AD7E}" presName="hierChild4" presStyleCnt="0"/>
      <dgm:spPr/>
    </dgm:pt>
    <dgm:pt modelId="{0BDAC58C-6FD9-4F11-A5C9-45CB9A483CDB}" type="pres">
      <dgm:prSet presAssocID="{C059B8EF-1FC1-4934-BA4D-EEC829D0AD7E}" presName="hierChild5" presStyleCnt="0"/>
      <dgm:spPr/>
    </dgm:pt>
    <dgm:pt modelId="{F8CF9EBD-A24E-4127-B366-2E7BF17A8CC8}" type="pres">
      <dgm:prSet presAssocID="{DDC2B197-B607-4CC2-AB60-C3F03545D7DB}" presName="hierChild3" presStyleCnt="0"/>
      <dgm:spPr/>
    </dgm:pt>
  </dgm:ptLst>
  <dgm:cxnLst>
    <dgm:cxn modelId="{BB2DC145-9F68-4634-A4C9-77C59ED50C2C}" type="presOf" srcId="{523BBB2E-4278-4D59-8AAA-05B8023E9EA9}" destId="{F3B0609C-49D1-4B1F-AE1A-5C015B43AAE3}" srcOrd="1" destOrd="0" presId="urn:microsoft.com/office/officeart/2005/8/layout/orgChart1"/>
    <dgm:cxn modelId="{B9174DA8-84E5-489C-9A93-182E202C883F}" type="presOf" srcId="{AD939E42-0DF3-4F55-B4D1-4864AFD7E187}" destId="{6815410C-0D87-412A-8639-97A70BC37CF5}" srcOrd="0" destOrd="0" presId="urn:microsoft.com/office/officeart/2005/8/layout/orgChart1"/>
    <dgm:cxn modelId="{8E250DC9-2CF7-47A6-BDE3-65028341EFBB}" srcId="{DDC2B197-B607-4CC2-AB60-C3F03545D7DB}" destId="{E522AB4C-2E94-4A7F-AA14-2B9455CEE090}" srcOrd="0" destOrd="0" parTransId="{FF17EBB0-762B-43B5-B89C-5738EA53DE13}" sibTransId="{3E0E55B5-79CA-436F-97CE-8AFD5B2B7E56}"/>
    <dgm:cxn modelId="{BCDF0F30-426D-4B49-BA12-2832A4E0E62F}" type="presOf" srcId="{DDC2B197-B607-4CC2-AB60-C3F03545D7DB}" destId="{9A17BF98-E5CF-4382-8AF9-B2AC9092B039}" srcOrd="1" destOrd="0" presId="urn:microsoft.com/office/officeart/2005/8/layout/orgChart1"/>
    <dgm:cxn modelId="{93D04717-9AD8-4C8D-8229-B360046C2FC6}" type="presOf" srcId="{063D765D-953D-4068-81D1-8E8D4E7707B4}" destId="{DD29073E-20C2-434F-8A5A-2B4AC892BE6D}" srcOrd="0" destOrd="0" presId="urn:microsoft.com/office/officeart/2005/8/layout/orgChart1"/>
    <dgm:cxn modelId="{F22A1BF1-574F-4605-8CC4-E886B95B255B}" type="presOf" srcId="{DDC2B197-B607-4CC2-AB60-C3F03545D7DB}" destId="{460C8181-59C9-4372-8CDA-C35208A719E7}" srcOrd="0" destOrd="0" presId="urn:microsoft.com/office/officeart/2005/8/layout/orgChart1"/>
    <dgm:cxn modelId="{9854A5E9-259A-4FA5-BC4B-25A368DBF3F1}" type="presOf" srcId="{C059B8EF-1FC1-4934-BA4D-EEC829D0AD7E}" destId="{3A27FD04-83F2-4332-A841-73D0CDC0D44F}" srcOrd="0" destOrd="0" presId="urn:microsoft.com/office/officeart/2005/8/layout/orgChart1"/>
    <dgm:cxn modelId="{1C8CCEB1-EE20-4FF1-BA6D-59E45A45E50E}" type="presOf" srcId="{C059B8EF-1FC1-4934-BA4D-EEC829D0AD7E}" destId="{0925DBB2-EE09-47C2-A864-A64D383C9D1D}" srcOrd="1" destOrd="0" presId="urn:microsoft.com/office/officeart/2005/8/layout/orgChart1"/>
    <dgm:cxn modelId="{A38254C2-F8F8-499A-8503-F5583885CA76}" type="presOf" srcId="{523BBB2E-4278-4D59-8AAA-05B8023E9EA9}" destId="{20335284-CB9C-4759-A2BE-12BD04601A75}" srcOrd="0" destOrd="0" presId="urn:microsoft.com/office/officeart/2005/8/layout/orgChart1"/>
    <dgm:cxn modelId="{2BA4EA8B-A299-4BC3-BE40-676070CF253D}" type="presOf" srcId="{FF17EBB0-762B-43B5-B89C-5738EA53DE13}" destId="{EB4EDC73-732E-4C41-B3E2-63CC09E4DBBE}" srcOrd="0" destOrd="0" presId="urn:microsoft.com/office/officeart/2005/8/layout/orgChart1"/>
    <dgm:cxn modelId="{E9DCA812-53AA-48FD-A40F-2774F46019EB}" srcId="{DDC2B197-B607-4CC2-AB60-C3F03545D7DB}" destId="{C059B8EF-1FC1-4934-BA4D-EEC829D0AD7E}" srcOrd="2" destOrd="0" parTransId="{063D765D-953D-4068-81D1-8E8D4E7707B4}" sibTransId="{05720DB7-5627-4C24-8CCE-3B3FD08F4C56}"/>
    <dgm:cxn modelId="{73AE284D-4521-40E1-9181-E1FFAF7136E4}" type="presOf" srcId="{E522AB4C-2E94-4A7F-AA14-2B9455CEE090}" destId="{CF7E0BD6-D92E-4443-95EB-A0FECE190E60}" srcOrd="0" destOrd="0" presId="urn:microsoft.com/office/officeart/2005/8/layout/orgChart1"/>
    <dgm:cxn modelId="{16CE2492-AB65-4A08-AE0F-6387ED3D3E8D}" srcId="{DDC2B197-B607-4CC2-AB60-C3F03545D7DB}" destId="{523BBB2E-4278-4D59-8AAA-05B8023E9EA9}" srcOrd="1" destOrd="0" parTransId="{AD939E42-0DF3-4F55-B4D1-4864AFD7E187}" sibTransId="{B94A52CD-5A2F-4BCD-8851-21496BE224E6}"/>
    <dgm:cxn modelId="{A344646A-519C-4BF0-A43C-74971E89E8ED}" srcId="{8F4A0BE1-6F2F-4D1B-ACCE-EA9B6F4F92ED}" destId="{DDC2B197-B607-4CC2-AB60-C3F03545D7DB}" srcOrd="0" destOrd="0" parTransId="{A58FB97A-ED6B-41E3-9028-61991D81FD86}" sibTransId="{29B245E2-26A7-4DCC-9FC7-FA3DFA6F5CB6}"/>
    <dgm:cxn modelId="{C78ED399-21BF-4B18-96F8-AE064132BA72}" type="presOf" srcId="{E522AB4C-2E94-4A7F-AA14-2B9455CEE090}" destId="{F689B1D6-C634-4AD4-972F-A3AAAC72A644}" srcOrd="1" destOrd="0" presId="urn:microsoft.com/office/officeart/2005/8/layout/orgChart1"/>
    <dgm:cxn modelId="{B1F25B9B-E3D6-4D83-8818-5D5B70421C4A}" type="presOf" srcId="{8F4A0BE1-6F2F-4D1B-ACCE-EA9B6F4F92ED}" destId="{4D7A6717-42FA-4AF6-B0E8-765EB5BDAEAF}" srcOrd="0" destOrd="0" presId="urn:microsoft.com/office/officeart/2005/8/layout/orgChart1"/>
    <dgm:cxn modelId="{64DBF90E-5ECE-4CE3-B442-48008EFAAA48}" type="presParOf" srcId="{4D7A6717-42FA-4AF6-B0E8-765EB5BDAEAF}" destId="{A83DE537-7322-4591-A374-FEAEE3797367}" srcOrd="0" destOrd="0" presId="urn:microsoft.com/office/officeart/2005/8/layout/orgChart1"/>
    <dgm:cxn modelId="{FF953841-D457-4E5C-B636-1F9434D71A7B}" type="presParOf" srcId="{A83DE537-7322-4591-A374-FEAEE3797367}" destId="{DDFE9A39-B187-4BA2-B2A4-B839C6DBADE0}" srcOrd="0" destOrd="0" presId="urn:microsoft.com/office/officeart/2005/8/layout/orgChart1"/>
    <dgm:cxn modelId="{69267364-772A-48D8-AB9D-F8D6A7FF186F}" type="presParOf" srcId="{DDFE9A39-B187-4BA2-B2A4-B839C6DBADE0}" destId="{460C8181-59C9-4372-8CDA-C35208A719E7}" srcOrd="0" destOrd="0" presId="urn:microsoft.com/office/officeart/2005/8/layout/orgChart1"/>
    <dgm:cxn modelId="{E90F9410-5300-4A39-94F4-3CF9183010D7}" type="presParOf" srcId="{DDFE9A39-B187-4BA2-B2A4-B839C6DBADE0}" destId="{9A17BF98-E5CF-4382-8AF9-B2AC9092B039}" srcOrd="1" destOrd="0" presId="urn:microsoft.com/office/officeart/2005/8/layout/orgChart1"/>
    <dgm:cxn modelId="{836BE71A-B1A7-4547-A342-8D6792B67FBD}" type="presParOf" srcId="{A83DE537-7322-4591-A374-FEAEE3797367}" destId="{9358CECA-4387-4DBE-8DF8-DDD5210EF894}" srcOrd="1" destOrd="0" presId="urn:microsoft.com/office/officeart/2005/8/layout/orgChart1"/>
    <dgm:cxn modelId="{BDECE7C5-44C6-46C5-8CAE-CFC1E3BD175F}" type="presParOf" srcId="{9358CECA-4387-4DBE-8DF8-DDD5210EF894}" destId="{EB4EDC73-732E-4C41-B3E2-63CC09E4DBBE}" srcOrd="0" destOrd="0" presId="urn:microsoft.com/office/officeart/2005/8/layout/orgChart1"/>
    <dgm:cxn modelId="{9E7C4108-3F04-4E04-AD16-C9650C5AFE13}" type="presParOf" srcId="{9358CECA-4387-4DBE-8DF8-DDD5210EF894}" destId="{E9762E60-0F68-4A1F-844C-2959441556D9}" srcOrd="1" destOrd="0" presId="urn:microsoft.com/office/officeart/2005/8/layout/orgChart1"/>
    <dgm:cxn modelId="{BB8F7F05-5357-4334-A183-D61B1C6C1D80}" type="presParOf" srcId="{E9762E60-0F68-4A1F-844C-2959441556D9}" destId="{836A0812-1433-4796-8CDC-1C9A3ED56973}" srcOrd="0" destOrd="0" presId="urn:microsoft.com/office/officeart/2005/8/layout/orgChart1"/>
    <dgm:cxn modelId="{9D5352A8-34FB-45F7-8639-9334DD6FD1FA}" type="presParOf" srcId="{836A0812-1433-4796-8CDC-1C9A3ED56973}" destId="{CF7E0BD6-D92E-4443-95EB-A0FECE190E60}" srcOrd="0" destOrd="0" presId="urn:microsoft.com/office/officeart/2005/8/layout/orgChart1"/>
    <dgm:cxn modelId="{E4594F62-0C57-46DB-8777-6BC175F5513D}" type="presParOf" srcId="{836A0812-1433-4796-8CDC-1C9A3ED56973}" destId="{F689B1D6-C634-4AD4-972F-A3AAAC72A644}" srcOrd="1" destOrd="0" presId="urn:microsoft.com/office/officeart/2005/8/layout/orgChart1"/>
    <dgm:cxn modelId="{155352D7-57F9-40FE-B4E3-240387F60999}" type="presParOf" srcId="{E9762E60-0F68-4A1F-844C-2959441556D9}" destId="{12081A48-57D9-41FB-BA7A-F945F6A64EC5}" srcOrd="1" destOrd="0" presId="urn:microsoft.com/office/officeart/2005/8/layout/orgChart1"/>
    <dgm:cxn modelId="{D565E9E2-1F67-4D00-83B3-306FC284CE36}" type="presParOf" srcId="{E9762E60-0F68-4A1F-844C-2959441556D9}" destId="{3F3ED425-F4F2-409D-80C2-01CEA3C455B1}" srcOrd="2" destOrd="0" presId="urn:microsoft.com/office/officeart/2005/8/layout/orgChart1"/>
    <dgm:cxn modelId="{01E73AC1-1A1E-4C2C-B9F2-F9E53E370E23}" type="presParOf" srcId="{9358CECA-4387-4DBE-8DF8-DDD5210EF894}" destId="{6815410C-0D87-412A-8639-97A70BC37CF5}" srcOrd="2" destOrd="0" presId="urn:microsoft.com/office/officeart/2005/8/layout/orgChart1"/>
    <dgm:cxn modelId="{1A16F792-2F1D-400D-B888-384666CF5320}" type="presParOf" srcId="{9358CECA-4387-4DBE-8DF8-DDD5210EF894}" destId="{9742EA34-1108-441E-85A4-8EB541AF3C22}" srcOrd="3" destOrd="0" presId="urn:microsoft.com/office/officeart/2005/8/layout/orgChart1"/>
    <dgm:cxn modelId="{DC37DEBC-3FAA-4B7B-9BC5-9CDF91BBF854}" type="presParOf" srcId="{9742EA34-1108-441E-85A4-8EB541AF3C22}" destId="{DF4E4BB2-23A8-44F0-9DFF-EAF83EC93961}" srcOrd="0" destOrd="0" presId="urn:microsoft.com/office/officeart/2005/8/layout/orgChart1"/>
    <dgm:cxn modelId="{14462133-763C-4C78-A077-F1F7A5AA7B5E}" type="presParOf" srcId="{DF4E4BB2-23A8-44F0-9DFF-EAF83EC93961}" destId="{20335284-CB9C-4759-A2BE-12BD04601A75}" srcOrd="0" destOrd="0" presId="urn:microsoft.com/office/officeart/2005/8/layout/orgChart1"/>
    <dgm:cxn modelId="{ECFB4E0D-D1DA-4AC0-B5A6-E7292BA44873}" type="presParOf" srcId="{DF4E4BB2-23A8-44F0-9DFF-EAF83EC93961}" destId="{F3B0609C-49D1-4B1F-AE1A-5C015B43AAE3}" srcOrd="1" destOrd="0" presId="urn:microsoft.com/office/officeart/2005/8/layout/orgChart1"/>
    <dgm:cxn modelId="{B5DC8C93-D0DA-4A19-9A70-A5D678F3CF6A}" type="presParOf" srcId="{9742EA34-1108-441E-85A4-8EB541AF3C22}" destId="{FDA96AAD-1377-44E7-81AB-A58546C50380}" srcOrd="1" destOrd="0" presId="urn:microsoft.com/office/officeart/2005/8/layout/orgChart1"/>
    <dgm:cxn modelId="{F4DF84FE-E6C7-43BE-AC6B-58C0DED7D514}" type="presParOf" srcId="{9742EA34-1108-441E-85A4-8EB541AF3C22}" destId="{5C700FD0-644D-4A80-83C0-453DAAB0C289}" srcOrd="2" destOrd="0" presId="urn:microsoft.com/office/officeart/2005/8/layout/orgChart1"/>
    <dgm:cxn modelId="{BE9C0ADE-32BF-41C3-9EBE-DED6541E18F0}" type="presParOf" srcId="{9358CECA-4387-4DBE-8DF8-DDD5210EF894}" destId="{DD29073E-20C2-434F-8A5A-2B4AC892BE6D}" srcOrd="4" destOrd="0" presId="urn:microsoft.com/office/officeart/2005/8/layout/orgChart1"/>
    <dgm:cxn modelId="{D2B11A20-21D5-430A-A399-503F14A11F0A}" type="presParOf" srcId="{9358CECA-4387-4DBE-8DF8-DDD5210EF894}" destId="{9BD7F23B-50FF-420A-948C-63F5365388A6}" srcOrd="5" destOrd="0" presId="urn:microsoft.com/office/officeart/2005/8/layout/orgChart1"/>
    <dgm:cxn modelId="{F78F6ABB-62CA-4DE1-806E-D0F69AD611E5}" type="presParOf" srcId="{9BD7F23B-50FF-420A-948C-63F5365388A6}" destId="{FA251D8D-36D2-4468-9095-D06EF08EEDA4}" srcOrd="0" destOrd="0" presId="urn:microsoft.com/office/officeart/2005/8/layout/orgChart1"/>
    <dgm:cxn modelId="{7CA800ED-FA7F-4723-8C88-3356BEEAC643}" type="presParOf" srcId="{FA251D8D-36D2-4468-9095-D06EF08EEDA4}" destId="{3A27FD04-83F2-4332-A841-73D0CDC0D44F}" srcOrd="0" destOrd="0" presId="urn:microsoft.com/office/officeart/2005/8/layout/orgChart1"/>
    <dgm:cxn modelId="{D4D490F0-123D-40F4-A448-35B85CBB5AA3}" type="presParOf" srcId="{FA251D8D-36D2-4468-9095-D06EF08EEDA4}" destId="{0925DBB2-EE09-47C2-A864-A64D383C9D1D}" srcOrd="1" destOrd="0" presId="urn:microsoft.com/office/officeart/2005/8/layout/orgChart1"/>
    <dgm:cxn modelId="{A54B7FF9-B7D5-4515-A693-8255BD4D5545}" type="presParOf" srcId="{9BD7F23B-50FF-420A-948C-63F5365388A6}" destId="{C93BCEC8-7467-4B0B-93BD-935093C859C0}" srcOrd="1" destOrd="0" presId="urn:microsoft.com/office/officeart/2005/8/layout/orgChart1"/>
    <dgm:cxn modelId="{B88487B0-6F52-4331-B7F8-9F5A4981AE56}" type="presParOf" srcId="{9BD7F23B-50FF-420A-948C-63F5365388A6}" destId="{0BDAC58C-6FD9-4F11-A5C9-45CB9A483CDB}" srcOrd="2" destOrd="0" presId="urn:microsoft.com/office/officeart/2005/8/layout/orgChart1"/>
    <dgm:cxn modelId="{150F7255-2490-4DC5-802F-FF749183F2D0}" type="presParOf" srcId="{A83DE537-7322-4591-A374-FEAEE3797367}" destId="{F8CF9EBD-A24E-4127-B366-2E7BF17A8C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D1567-D514-42AF-A5FB-B54F2B3A70BA}">
      <dsp:nvSpPr>
        <dsp:cNvPr id="0" name=""/>
        <dsp:cNvSpPr/>
      </dsp:nvSpPr>
      <dsp:spPr>
        <a:xfrm>
          <a:off x="4217640" y="1626501"/>
          <a:ext cx="2890566" cy="1944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122"/>
              </a:lnTo>
              <a:lnTo>
                <a:pt x="2890566" y="1694122"/>
              </a:lnTo>
              <a:lnTo>
                <a:pt x="2890566" y="1944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CB2E0-9A38-490B-AACA-CFE040C084E3}">
      <dsp:nvSpPr>
        <dsp:cNvPr id="0" name=""/>
        <dsp:cNvSpPr/>
      </dsp:nvSpPr>
      <dsp:spPr>
        <a:xfrm>
          <a:off x="4085952" y="1626501"/>
          <a:ext cx="131687" cy="1944956"/>
        </a:xfrm>
        <a:custGeom>
          <a:avLst/>
          <a:gdLst/>
          <a:ahLst/>
          <a:cxnLst/>
          <a:rect l="0" t="0" r="0" b="0"/>
          <a:pathLst>
            <a:path>
              <a:moveTo>
                <a:pt x="131687" y="0"/>
              </a:moveTo>
              <a:lnTo>
                <a:pt x="131687" y="1694122"/>
              </a:lnTo>
              <a:lnTo>
                <a:pt x="0" y="1694122"/>
              </a:lnTo>
              <a:lnTo>
                <a:pt x="0" y="1944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FF138-D020-4EA6-AD53-33FFF35C2966}">
      <dsp:nvSpPr>
        <dsp:cNvPr id="0" name=""/>
        <dsp:cNvSpPr/>
      </dsp:nvSpPr>
      <dsp:spPr>
        <a:xfrm>
          <a:off x="1195385" y="1626501"/>
          <a:ext cx="3022254" cy="1944956"/>
        </a:xfrm>
        <a:custGeom>
          <a:avLst/>
          <a:gdLst/>
          <a:ahLst/>
          <a:cxnLst/>
          <a:rect l="0" t="0" r="0" b="0"/>
          <a:pathLst>
            <a:path>
              <a:moveTo>
                <a:pt x="3022254" y="0"/>
              </a:moveTo>
              <a:lnTo>
                <a:pt x="3022254" y="1694122"/>
              </a:lnTo>
              <a:lnTo>
                <a:pt x="0" y="1694122"/>
              </a:lnTo>
              <a:lnTo>
                <a:pt x="0" y="1944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ED8A0-E3BE-4159-9662-FEBB12FB2228}">
      <dsp:nvSpPr>
        <dsp:cNvPr id="0" name=""/>
        <dsp:cNvSpPr/>
      </dsp:nvSpPr>
      <dsp:spPr>
        <a:xfrm>
          <a:off x="3023191" y="432052"/>
          <a:ext cx="2388897" cy="1194448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tx1"/>
              </a:solidFill>
            </a:rPr>
            <a:t>Types of capillaries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3023191" y="432052"/>
        <a:ext cx="2388897" cy="1194448"/>
      </dsp:txXfrm>
    </dsp:sp>
    <dsp:sp modelId="{B2C0C4DE-9755-4EFE-A836-693FA3A4287F}">
      <dsp:nvSpPr>
        <dsp:cNvPr id="0" name=""/>
        <dsp:cNvSpPr/>
      </dsp:nvSpPr>
      <dsp:spPr>
        <a:xfrm>
          <a:off x="937" y="3571458"/>
          <a:ext cx="2388897" cy="1194448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Continuous</a:t>
          </a:r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(Somatic)</a:t>
          </a:r>
          <a:r>
            <a:rPr lang="en-US" sz="4400" b="1" kern="1200" dirty="0" smtClean="0">
              <a:solidFill>
                <a:schemeClr val="tx1"/>
              </a:solidFill>
            </a:rPr>
            <a:t> 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937" y="3571458"/>
        <a:ext cx="2388897" cy="1194448"/>
      </dsp:txXfrm>
    </dsp:sp>
    <dsp:sp modelId="{56179104-9087-4D2C-80D1-7B2BE44B05D3}">
      <dsp:nvSpPr>
        <dsp:cNvPr id="0" name=""/>
        <dsp:cNvSpPr/>
      </dsp:nvSpPr>
      <dsp:spPr>
        <a:xfrm>
          <a:off x="2891503" y="3571458"/>
          <a:ext cx="2388897" cy="1194448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Fenestrated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(Visceral)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891503" y="3571458"/>
        <a:ext cx="2388897" cy="1194448"/>
      </dsp:txXfrm>
    </dsp:sp>
    <dsp:sp modelId="{739AF404-9492-4967-B1C9-1530C691266A}">
      <dsp:nvSpPr>
        <dsp:cNvPr id="0" name=""/>
        <dsp:cNvSpPr/>
      </dsp:nvSpPr>
      <dsp:spPr>
        <a:xfrm>
          <a:off x="5782069" y="3571458"/>
          <a:ext cx="2652273" cy="1194448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Discontinues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(Sinusoidal</a:t>
          </a:r>
          <a:r>
            <a:rPr lang="en-US" sz="3600" kern="1200" dirty="0" smtClean="0">
              <a:solidFill>
                <a:schemeClr val="tx1"/>
              </a:solidFill>
            </a:rPr>
            <a:t>)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5782069" y="3571458"/>
        <a:ext cx="2652273" cy="1194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8721DB-3D13-45F8-AA9B-A34E25D77266}" type="datetimeFigureOut">
              <a:rPr lang="en-US"/>
              <a:pPr>
                <a:defRPr/>
              </a:pPr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1AC687-EB5D-4875-8676-39E4345418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186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hangingPunct="0"/>
            <a:fld id="{CB016CE0-786F-4FC1-A850-0496EB62367F}" type="slidenum">
              <a:rPr lang="ar-SA" altLang="en-US" smtClean="0">
                <a:latin typeface="Times New Roman" pitchFamily="18" charset="0"/>
              </a:rPr>
              <a:pPr eaLnBrk="0" hangingPunct="0"/>
              <a:t>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en-US" smtClean="0"/>
          </a:p>
        </p:txBody>
      </p:sp>
    </p:spTree>
    <p:extLst>
      <p:ext uri="{BB962C8B-B14F-4D97-AF65-F5344CB8AC3E}">
        <p14:creationId xmlns:p14="http://schemas.microsoft.com/office/powerpoint/2010/main" val="254932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hangingPunct="0"/>
            <a:fld id="{B0195EFC-D282-4858-BF66-FBE2C099A5C6}" type="slidenum">
              <a:rPr lang="ar-SA" altLang="en-US" smtClean="0">
                <a:latin typeface="Times New Roman" pitchFamily="18" charset="0"/>
              </a:rPr>
              <a:pPr eaLnBrk="0" hangingPunct="0"/>
              <a:t>14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en-US" smtClean="0"/>
          </a:p>
        </p:txBody>
      </p:sp>
    </p:spTree>
    <p:extLst>
      <p:ext uri="{BB962C8B-B14F-4D97-AF65-F5344CB8AC3E}">
        <p14:creationId xmlns:p14="http://schemas.microsoft.com/office/powerpoint/2010/main" val="1814839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hangingPunct="0"/>
            <a:fld id="{3EB317A7-4F76-41B6-AAA2-D4EE227CCBD9}" type="slidenum">
              <a:rPr lang="ar-SA" altLang="en-US" smtClean="0">
                <a:latin typeface="Times New Roman" pitchFamily="18" charset="0"/>
              </a:rPr>
              <a:pPr eaLnBrk="0" hangingPunct="0"/>
              <a:t>15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en-US" smtClean="0"/>
          </a:p>
        </p:txBody>
      </p:sp>
    </p:spTree>
    <p:extLst>
      <p:ext uri="{BB962C8B-B14F-4D97-AF65-F5344CB8AC3E}">
        <p14:creationId xmlns:p14="http://schemas.microsoft.com/office/powerpoint/2010/main" val="181493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6F98-6C30-44BF-B4F9-D32ED4FF55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11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746F-8812-4CD0-A683-1E425C6C98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78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A36D-2913-41BB-B686-5E96CCED6D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45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D052-0F8C-4610-8609-D1DB2679C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94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925D2-A36B-428A-9AD1-16C866D02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20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22358-0A3D-4DC7-9789-B61388AA68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68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52994-84E2-4183-96C9-3ABE7FD6A5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89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C106F-C7FE-4E87-AEAE-CE5C3A0AAA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79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D0182-D3CA-4415-9276-B1D2B9744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2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08C8-0882-45DC-B022-A1B12BE99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1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10E4-2064-4ED6-B896-FF4CED385C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90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224F8D7-45CE-411C-B97D-82439DD729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1656184"/>
          </a:xfrm>
        </p:spPr>
        <p:txBody>
          <a:bodyPr/>
          <a:lstStyle/>
          <a:p>
            <a:pPr eaLnBrk="1" hangingPunct="1"/>
            <a:r>
              <a:rPr lang="en-US" altLang="en-US" b="1" u="sng" dirty="0" smtClean="0"/>
              <a:t>The vascular system</a:t>
            </a:r>
            <a:br>
              <a:rPr lang="en-US" altLang="en-US" b="1" u="sng" dirty="0" smtClean="0"/>
            </a:br>
            <a:r>
              <a:rPr lang="es-ES" sz="2800" b="1" dirty="0" err="1" smtClean="0">
                <a:solidFill>
                  <a:prstClr val="black"/>
                </a:solidFill>
              </a:rPr>
              <a:t>Professor</a:t>
            </a:r>
            <a:r>
              <a:rPr lang="es-ES" sz="2800" b="1" dirty="0" smtClean="0">
                <a:solidFill>
                  <a:prstClr val="black"/>
                </a:solidFill>
              </a:rPr>
              <a:t> </a:t>
            </a:r>
            <a:r>
              <a:rPr lang="es-ES" sz="2800" b="1" dirty="0">
                <a:solidFill>
                  <a:prstClr val="black"/>
                </a:solidFill>
              </a:rPr>
              <a:t>Dr. Hala El-mazar </a:t>
            </a:r>
            <a:r>
              <a:rPr lang="es-ES" sz="2800" b="1" dirty="0" smtClean="0">
                <a:solidFill>
                  <a:prstClr val="black"/>
                </a:solidFill>
              </a:rPr>
              <a:t>2020</a:t>
            </a:r>
            <a:r>
              <a:rPr lang="es-ES" sz="2800" b="1" dirty="0">
                <a:solidFill>
                  <a:prstClr val="black"/>
                </a:solidFill>
              </a:rPr>
              <a:t/>
            </a:r>
            <a:br>
              <a:rPr lang="es-ES" sz="2800" b="1" dirty="0">
                <a:solidFill>
                  <a:prstClr val="black"/>
                </a:solidFill>
              </a:rPr>
            </a:br>
            <a:r>
              <a:rPr lang="es-ES" sz="2800" b="1" dirty="0" smtClean="0">
                <a:solidFill>
                  <a:prstClr val="black"/>
                </a:solidFill>
              </a:rPr>
              <a:t>(Lecture 2)</a:t>
            </a:r>
            <a:endParaRPr lang="en-US" altLang="en-US" sz="3200" b="1" u="sng" dirty="0" smtClean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49F062B-628E-43A5-81D6-76B35BB6E678}" type="slidenum">
              <a:rPr lang="en-US" altLang="en-US" smtClean="0">
                <a:solidFill>
                  <a:srgbClr val="898989"/>
                </a:solidFill>
              </a:rPr>
              <a:pPr/>
              <a:t>1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4100" name="Picture 2" descr="http://diabetestwo.weebly.com/uploads/1/2/1/3/12132317/4333303.gif?4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3744416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60576" y="609329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ES" b="1" dirty="0" err="1" smtClean="0"/>
              <a:t>Professor</a:t>
            </a:r>
            <a:r>
              <a:rPr lang="es-ES" b="1" dirty="0" smtClean="0"/>
              <a:t> Dr. Hala El-mazar 2020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06" y="417984"/>
            <a:ext cx="1073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0"/>
    </mc:Choice>
    <mc:Fallback xmlns="">
      <p:transition spd="slow" advTm="867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6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en-US" sz="3200" b="1" u="sng" smtClean="0"/>
              <a:t>venules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7950" y="981075"/>
            <a:ext cx="8578850" cy="51450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The smallest veins (20- 30 µm)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Intima: </a:t>
            </a:r>
            <a:r>
              <a:rPr lang="en-US" sz="2800" dirty="0" smtClean="0"/>
              <a:t>endothelium + basal lamina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Media: </a:t>
            </a:r>
            <a:r>
              <a:rPr lang="en-US" sz="2800" dirty="0" smtClean="0"/>
              <a:t>pericytes+ reticular fibers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+ 1 or 2 </a:t>
            </a:r>
            <a:r>
              <a:rPr lang="en-US" sz="2800" smtClean="0"/>
              <a:t>layers of smooth </a:t>
            </a:r>
            <a:r>
              <a:rPr lang="en-US" sz="2800" err="1" smtClean="0"/>
              <a:t>ms</a:t>
            </a:r>
            <a:r>
              <a:rPr lang="en-US" sz="2800" smtClean="0"/>
              <a:t> cells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smtClean="0"/>
              <a:t> as the vessel ↑in diameter</a:t>
            </a: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Adventitia: </a:t>
            </a:r>
            <a:r>
              <a:rPr lang="en-US" sz="2800" dirty="0" smtClean="0"/>
              <a:t>relatively thick </a:t>
            </a:r>
            <a:endParaRPr lang="en-US" sz="2800" dirty="0"/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E7AC8F8-13D6-4BE0-8948-D38B7B6AB93B}" type="slidenum">
              <a:rPr lang="en-US" altLang="en-US" smtClean="0">
                <a:solidFill>
                  <a:srgbClr val="898989"/>
                </a:solidFill>
              </a:rPr>
              <a:pPr/>
              <a:t>10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35845" name="Picture 2" descr="https://voer.edu.vn/file/560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547938"/>
            <a:ext cx="3606800" cy="423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2" descr="http://www.rci.rutgers.edu/~uzwiak/AnatPhys/Blood_Vessels_files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318"/>
            <a:ext cx="3357562" cy="2214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85"/>
    </mc:Choice>
    <mc:Fallback xmlns="">
      <p:transition spd="slow" advTm="58485"/>
    </mc:Fallback>
  </mc:AlternateContent>
  <p:timing>
    <p:tnLst>
      <p:par>
        <p:cTn id="1" dur="indefinite" restart="never" nodeType="tmRoot"/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pPr eaLnBrk="1" hangingPunct="1"/>
            <a:r>
              <a:rPr lang="en-US" altLang="en-US" sz="3200" b="1" u="sng" smtClean="0"/>
              <a:t>Medium size veins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388" y="692150"/>
            <a:ext cx="8713787" cy="6049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Carry blood toward → heart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The blood pressure  in veins is much lower than arteries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Veins have 3 tunics, but their wall is </a:t>
            </a:r>
            <a:r>
              <a:rPr lang="en-US" sz="2800" b="1" u="sng" dirty="0" smtClean="0"/>
              <a:t>thinner </a:t>
            </a:r>
            <a:r>
              <a:rPr lang="en-US" sz="2800" dirty="0" smtClean="0"/>
              <a:t>&amp; their lumen is </a:t>
            </a:r>
            <a:r>
              <a:rPr lang="en-US" sz="2800" b="1" u="sng" dirty="0" smtClean="0"/>
              <a:t>wider</a:t>
            </a:r>
            <a:r>
              <a:rPr lang="en-US" sz="2800" dirty="0" smtClean="0"/>
              <a:t> than corresponding arteries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Special adaptation in the veins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helps return of blood to heart &amp;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prevents its backflow  is called </a:t>
            </a:r>
            <a:r>
              <a:rPr lang="en-US" sz="2800" b="1" dirty="0" smtClean="0">
                <a:solidFill>
                  <a:srgbClr val="FF0000"/>
                </a:solidFill>
              </a:rPr>
              <a:t>valves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Valves absent in small &amp; large veins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5D669F8-C6E1-4779-85C9-1DCA49F8101B}" type="slidenum">
              <a:rPr lang="en-US" altLang="en-US" smtClean="0">
                <a:solidFill>
                  <a:srgbClr val="898989"/>
                </a:solidFill>
              </a:rPr>
              <a:pPr/>
              <a:t>11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sp>
        <p:nvSpPr>
          <p:cNvPr id="36869" name="TextBox 8"/>
          <p:cNvSpPr txBox="1">
            <a:spLocks noChangeArrowheads="1"/>
          </p:cNvSpPr>
          <p:nvPr/>
        </p:nvSpPr>
        <p:spPr bwMode="auto">
          <a:xfrm>
            <a:off x="8243888" y="3573463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/>
              <a:t>X</a:t>
            </a:r>
          </a:p>
        </p:txBody>
      </p:sp>
      <p:pic>
        <p:nvPicPr>
          <p:cNvPr id="36870" name="Picture 4" descr="http://www.phschool.com/science/biology_place/biocoach/images/cardio2/BlVesS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644900"/>
            <a:ext cx="3095625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98"/>
    </mc:Choice>
    <mc:Fallback xmlns="">
      <p:transition spd="slow" advTm="90898"/>
    </mc:Fallback>
  </mc:AlternateContent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333375"/>
            <a:ext cx="8569325" cy="57927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 smtClean="0"/>
              <a:t>Valves: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are folds project from intima into lumen of the vein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Lined on both sides by endothelium,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their core formed of </a:t>
            </a:r>
            <a:r>
              <a:rPr lang="en-US" sz="2800" u="sng" dirty="0" smtClean="0"/>
              <a:t>elastic tissue </a:t>
            </a:r>
            <a:endParaRPr lang="en-US" sz="2800" u="sng" dirty="0"/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6244102-C595-4A02-92DC-00B8DD3CE43A}" type="slidenum">
              <a:rPr lang="en-US" altLang="en-US" smtClean="0">
                <a:solidFill>
                  <a:srgbClr val="898989"/>
                </a:solidFill>
              </a:rPr>
              <a:pPr/>
              <a:t>12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37892" name="Picture 2" descr="https://c1.staticflickr.com/9/8242/8573265106_43f7336f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708275"/>
            <a:ext cx="4103687" cy="367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2" descr="http://nurse-practitioners-and-physician-assistants.advanceweb.com/SharedResources/AdvanceforNP/Resources/Content/ContentImages/np060103_p28fig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3671888" cy="367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3038475" y="2708275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/>
              <a:t>X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38"/>
    </mc:Choice>
    <mc:Fallback xmlns="">
      <p:transition spd="slow" advTm="63438"/>
    </mc:Fallback>
  </mc:AlternateContent>
  <p:timing>
    <p:tnLst>
      <p:par>
        <p:cTn id="1" dur="indefinite" restart="never" nodeType="tmRoot"/>
      </p:par>
    </p:tn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9462"/>
          </a:xfrm>
        </p:spPr>
        <p:txBody>
          <a:bodyPr/>
          <a:lstStyle/>
          <a:p>
            <a:pPr eaLnBrk="1" hangingPunct="1"/>
            <a:r>
              <a:rPr lang="en-US" altLang="en-US" sz="3200" b="1" u="sng" smtClean="0"/>
              <a:t> Vena cava (inferior &amp; superior)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800" b="1" u="sng" dirty="0" smtClean="0"/>
              <a:t>Tunica intima</a:t>
            </a:r>
            <a:r>
              <a:rPr lang="en-US" altLang="en-US" sz="2800" b="1" dirty="0" smtClean="0"/>
              <a:t>: </a:t>
            </a:r>
            <a:r>
              <a:rPr lang="en-US" altLang="en-US" sz="2800" dirty="0" smtClean="0"/>
              <a:t>thin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/>
              <a:t>Endothelium</a:t>
            </a:r>
            <a:r>
              <a:rPr lang="en-US" altLang="en-US" sz="2800" b="1" dirty="0" smtClean="0"/>
              <a:t> – </a:t>
            </a:r>
            <a:r>
              <a:rPr lang="en-US" altLang="en-US" sz="2800" dirty="0" err="1" smtClean="0"/>
              <a:t>subendothelial</a:t>
            </a:r>
            <a:r>
              <a:rPr lang="en-US" altLang="en-US" sz="2800" dirty="0" smtClean="0"/>
              <a:t> CT– </a:t>
            </a:r>
            <a:r>
              <a:rPr lang="en-US" altLang="en-US" sz="2800" b="1" dirty="0" smtClean="0"/>
              <a:t>No IEL </a:t>
            </a:r>
            <a:r>
              <a:rPr lang="en-US" altLang="en-US" sz="2800" dirty="0" smtClean="0"/>
              <a:t>-  </a:t>
            </a:r>
            <a:r>
              <a:rPr lang="en-US" altLang="en-US" sz="2800" b="1" dirty="0" smtClean="0"/>
              <a:t>No valves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b="1" u="sng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b="1" u="sng" dirty="0" smtClean="0"/>
              <a:t>Tunica media: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/>
              <a:t>thin muscle layer, collagen,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/>
              <a:t> few elastic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b="1" u="sng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b="1" u="sng" dirty="0" smtClean="0"/>
              <a:t>Tunica adventitia: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/>
              <a:t>Thick, contains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longitudinal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bundles of smooth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ms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fibers 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sz="2800" b="1" dirty="0" smtClean="0"/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536ECA2E-EFCA-4A5A-B104-B0104D72749B}" type="slidenum">
              <a:rPr lang="en-US" altLang="en-US" smtClean="0">
                <a:solidFill>
                  <a:srgbClr val="898989"/>
                </a:solidFill>
              </a:rPr>
              <a:pPr/>
              <a:t>13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38917" name="Picture 2" descr="http://cardiovascularsystemud.weebly.com/uploads/8/2/1/2/8212050/2423901.png?8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15533" r="30861"/>
          <a:stretch>
            <a:fillRect/>
          </a:stretch>
        </p:blipFill>
        <p:spPr bwMode="auto">
          <a:xfrm>
            <a:off x="5076825" y="2133600"/>
            <a:ext cx="3887788" cy="446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10"/>
    </mc:Choice>
    <mc:Fallback xmlns="">
      <p:transition spd="slow" advTm="72810"/>
    </mc:Fallback>
  </mc:AlternateContent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6E3DCBB-7B29-478E-A407-B089F7079F1F}" type="slidenum">
              <a:rPr lang="ar-SA" altLang="en-US" sz="1400" smtClean="0">
                <a:latin typeface="Arial" charset="0"/>
              </a:rPr>
              <a:pPr/>
              <a:t>14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76200"/>
            <a:ext cx="6551612" cy="904875"/>
          </a:xfrm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Medium sized </a:t>
            </a:r>
            <a:br>
              <a:rPr lang="en-US" sz="3200" b="1" dirty="0" smtClean="0"/>
            </a:br>
            <a:r>
              <a:rPr lang="en-US" sz="3200" b="1" u="sng" dirty="0" smtClean="0">
                <a:solidFill>
                  <a:srgbClr val="FF0000"/>
                </a:solidFill>
              </a:rPr>
              <a:t>artery</a:t>
            </a:r>
            <a:r>
              <a:rPr lang="en-US" sz="3200" b="1" dirty="0" smtClean="0"/>
              <a:t>                and                 </a:t>
            </a:r>
            <a:r>
              <a:rPr lang="en-US" sz="3200" b="1" u="sng" dirty="0" smtClean="0">
                <a:solidFill>
                  <a:srgbClr val="FF0000"/>
                </a:solidFill>
              </a:rPr>
              <a:t>vein</a:t>
            </a: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2113" y="1125538"/>
            <a:ext cx="3963987" cy="36718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/>
              <a:t>Narrow lumen</a:t>
            </a:r>
          </a:p>
          <a:p>
            <a:pPr eaLnBrk="1" hangingPunct="1"/>
            <a:r>
              <a:rPr lang="en-US" altLang="en-US" b="1" smtClean="0"/>
              <a:t>Thick wall</a:t>
            </a:r>
          </a:p>
          <a:p>
            <a:pPr eaLnBrk="1" hangingPunct="1"/>
            <a:r>
              <a:rPr lang="en-US" altLang="en-US" b="1" smtClean="0"/>
              <a:t>No valves</a:t>
            </a:r>
          </a:p>
          <a:p>
            <a:pPr eaLnBrk="1" hangingPunct="1"/>
            <a:r>
              <a:rPr lang="en-US" altLang="en-US" b="1" smtClean="0"/>
              <a:t>Intima (thick,IEL)</a:t>
            </a:r>
          </a:p>
          <a:p>
            <a:pPr eaLnBrk="1" hangingPunct="1"/>
            <a:r>
              <a:rPr lang="en-US" altLang="en-US" b="1" smtClean="0"/>
              <a:t>Media (thick)</a:t>
            </a:r>
          </a:p>
          <a:p>
            <a:pPr eaLnBrk="1" hangingPunct="1"/>
            <a:r>
              <a:rPr lang="en-US" altLang="en-US" b="1" smtClean="0"/>
              <a:t>Adventitia (thin)</a:t>
            </a:r>
          </a:p>
          <a:p>
            <a:pPr eaLnBrk="1" hangingPunct="1"/>
            <a:r>
              <a:rPr lang="en-US" altLang="en-US" b="1" smtClean="0"/>
              <a:t>Rapid flow of blood</a:t>
            </a:r>
          </a:p>
        </p:txBody>
      </p:sp>
      <p:sp>
        <p:nvSpPr>
          <p:cNvPr id="3994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125538"/>
            <a:ext cx="4033837" cy="36718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/>
              <a:t>Wide lumen</a:t>
            </a:r>
          </a:p>
          <a:p>
            <a:pPr eaLnBrk="1" hangingPunct="1"/>
            <a:r>
              <a:rPr lang="en-US" altLang="en-US" b="1" smtClean="0"/>
              <a:t>Thin wall</a:t>
            </a:r>
          </a:p>
          <a:p>
            <a:pPr eaLnBrk="1" hangingPunct="1"/>
            <a:r>
              <a:rPr lang="en-US" altLang="en-US" b="1" smtClean="0"/>
              <a:t>Valves</a:t>
            </a:r>
          </a:p>
          <a:p>
            <a:pPr eaLnBrk="1" hangingPunct="1"/>
            <a:r>
              <a:rPr lang="en-US" altLang="en-US" b="1" smtClean="0"/>
              <a:t>Thin, no IEL</a:t>
            </a:r>
          </a:p>
          <a:p>
            <a:pPr eaLnBrk="1" hangingPunct="1"/>
            <a:r>
              <a:rPr lang="en-US" altLang="en-US" b="1" smtClean="0"/>
              <a:t>Media (thin)</a:t>
            </a:r>
          </a:p>
          <a:p>
            <a:pPr eaLnBrk="1" hangingPunct="1"/>
            <a:r>
              <a:rPr lang="en-US" altLang="en-US" b="1" smtClean="0"/>
              <a:t>Thick</a:t>
            </a:r>
          </a:p>
          <a:p>
            <a:pPr eaLnBrk="1" hangingPunct="1"/>
            <a:r>
              <a:rPr lang="en-US" altLang="en-US" b="1" smtClean="0"/>
              <a:t>Slow flow of blood</a:t>
            </a:r>
          </a:p>
        </p:txBody>
      </p:sp>
      <p:pic>
        <p:nvPicPr>
          <p:cNvPr id="39942" name="Picture 2" descr="http://www.ucumberlands.edu/academics/biology/faculty/kuss/courses/CirculatorySystem/ArteryVeinComb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4868863"/>
            <a:ext cx="5784850" cy="187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67"/>
    </mc:Choice>
    <mc:Fallback xmlns="">
      <p:transition spd="slow" advTm="50267"/>
    </mc:Fallback>
  </mc:AlternateContent>
  <p:timing>
    <p:tnLst>
      <p:par>
        <p:cTn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BC8F433-CD49-46B4-9107-0A00046B17BC}" type="slidenum">
              <a:rPr lang="ar-SA" altLang="en-US" sz="1400" smtClean="0">
                <a:latin typeface="Arial" charset="0"/>
              </a:rPr>
              <a:pPr/>
              <a:t>15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46288" y="120650"/>
            <a:ext cx="5334000" cy="715963"/>
          </a:xfrm>
        </p:spPr>
        <p:txBody>
          <a:bodyPr/>
          <a:lstStyle/>
          <a:p>
            <a:pPr eaLnBrk="1" hangingPunct="1"/>
            <a:r>
              <a:rPr lang="en-US" altLang="en-US" sz="3200" b="1" u="sng" smtClean="0"/>
              <a:t>Medical applications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4679950" cy="54006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/>
              <a:t>Atherosclerosis: </a:t>
            </a:r>
            <a:r>
              <a:rPr lang="en-US" sz="3000" dirty="0" smtClean="0"/>
              <a:t>focal thickening of the intima due to deposition of cholesterol (Foam cells)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/>
              <a:t>Infarction: </a:t>
            </a:r>
            <a:r>
              <a:rPr lang="en-US" sz="3000" dirty="0" smtClean="0"/>
              <a:t>death of tissue due to lack of blood supply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 smtClean="0"/>
              <a:t>Aneurysm: </a:t>
            </a:r>
            <a:r>
              <a:rPr lang="en-US" sz="3000" dirty="0" smtClean="0"/>
              <a:t>marked dilation of BV due to weakness of media </a:t>
            </a:r>
            <a:r>
              <a:rPr lang="en-US" sz="3000" dirty="0" smtClean="0">
                <a:cs typeface="Times New Roman" pitchFamily="18" charset="0"/>
              </a:rPr>
              <a:t>→</a:t>
            </a:r>
            <a:r>
              <a:rPr lang="en-US" sz="3000" dirty="0" smtClean="0"/>
              <a:t>rupture &amp; hemorrhage.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pic>
        <p:nvPicPr>
          <p:cNvPr id="40966" name="Picture 2" descr="http://web.missouri.edu/%7Eandersonshar/7370/final/aneurysm_typ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724400"/>
            <a:ext cx="3313113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2" descr="https://www.azvascular.com/wp-content/uploads/2013/07/atherosclerosis-vein-problem-azvascul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855663"/>
            <a:ext cx="3457575" cy="187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4" descr="http://img.tfd.com/dorland/thumbs/infarction_myocardi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924175"/>
            <a:ext cx="3313113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45"/>
    </mc:Choice>
    <mc:Fallback xmlns="">
      <p:transition spd="slow" advTm="84445"/>
    </mc:Fallback>
  </mc:AlternateContent>
  <p:timing>
    <p:tnLst>
      <p:par>
        <p:cTn id="1" dur="indefinite" restart="never" nodeType="tmRoot"/>
      </p:par>
    </p:tn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BFB87B4-31EA-42BD-B76D-4A84B69C5A6D}" type="slidenum">
              <a:rPr lang="en-US" altLang="en-US" smtClean="0">
                <a:solidFill>
                  <a:srgbClr val="898989"/>
                </a:solidFill>
              </a:rPr>
              <a:pPr/>
              <a:t>16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grpSp>
        <p:nvGrpSpPr>
          <p:cNvPr id="41988" name="Group 2"/>
          <p:cNvGrpSpPr>
            <a:grpSpLocks/>
          </p:cNvGrpSpPr>
          <p:nvPr/>
        </p:nvGrpSpPr>
        <p:grpSpPr bwMode="auto">
          <a:xfrm>
            <a:off x="827088" y="504825"/>
            <a:ext cx="7921625" cy="3716263"/>
            <a:chOff x="827584" y="504824"/>
            <a:chExt cx="7920881" cy="3788272"/>
          </a:xfrm>
        </p:grpSpPr>
        <p:pic>
          <p:nvPicPr>
            <p:cNvPr id="41990" name="Picture 4" descr="https://prehospitalresearcher.files.wordpress.com/2013/06/acs-pic-1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504824"/>
              <a:ext cx="7920881" cy="3788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308737" y="3645311"/>
              <a:ext cx="1439728" cy="647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924300" y="4508500"/>
            <a:ext cx="1516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/>
              <a:t>Foam </a:t>
            </a:r>
            <a:r>
              <a:rPr lang="en-US" altLang="en-US" sz="2400" b="1" dirty="0" smtClean="0"/>
              <a:t>cells</a:t>
            </a:r>
            <a:endParaRPr lang="en-US" alt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60"/>
    </mc:Choice>
    <mc:Fallback xmlns="">
      <p:transition spd="slow" advTm="60060"/>
    </mc:Fallback>
  </mc:AlternateContent>
  <p:timing>
    <p:tnLst>
      <p:par>
        <p:cTn id="1" dur="indefinite" restart="never" nodeType="tmRoot"/>
      </p:par>
    </p:tn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91600" cy="6400800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800" b="1" u="sng" dirty="0" smtClean="0"/>
              <a:t>Lymphatic system consists of</a:t>
            </a:r>
            <a:r>
              <a:rPr lang="en-US" sz="2800" b="1" dirty="0" smtClean="0"/>
              <a:t>:</a:t>
            </a:r>
          </a:p>
          <a:p>
            <a:pPr>
              <a:defRPr/>
            </a:pPr>
            <a:r>
              <a:rPr lang="en-US" sz="2800" dirty="0" smtClean="0"/>
              <a:t>Lymphatic vessels</a:t>
            </a:r>
          </a:p>
          <a:p>
            <a:pPr>
              <a:defRPr/>
            </a:pPr>
            <a:r>
              <a:rPr lang="en-US" sz="2800" dirty="0" smtClean="0"/>
              <a:t>Lymphoid tissues &amp; organs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/>
          </a:p>
          <a:p>
            <a:pPr marL="0" indent="0">
              <a:buFont typeface="Arial" charset="0"/>
              <a:buNone/>
              <a:defRPr/>
            </a:pPr>
            <a:endParaRPr lang="en-US" sz="2800" b="1" u="sng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800" b="1" u="sng" dirty="0" smtClean="0"/>
              <a:t>Function:</a:t>
            </a:r>
          </a:p>
          <a:p>
            <a:pPr>
              <a:defRPr/>
            </a:pPr>
            <a:r>
              <a:rPr lang="en-US" sz="2800" dirty="0" smtClean="0"/>
              <a:t>Fluid balance: carry excess tissue fluid back to circulation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Fat absorption: transport fat from GIT to blood</a:t>
            </a:r>
          </a:p>
          <a:p>
            <a:pPr marL="0" indent="0">
              <a:buNone/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Immunological &amp; defense role: Produces, maintains &amp; distributes lymphocytes and  filtration of lymph &amp; blood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pic>
        <p:nvPicPr>
          <p:cNvPr id="43012" name="Picture 2" descr="http://image.slidesharecdn.com/lymphandlymphaticsystem-140615094203-phpapp02/95/lymph-and-lymphatic-system-26-638.jpg?cb=14028253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7" t="20796" r="5504"/>
          <a:stretch>
            <a:fillRect/>
          </a:stretch>
        </p:blipFill>
        <p:spPr bwMode="auto">
          <a:xfrm>
            <a:off x="5638800" y="228600"/>
            <a:ext cx="34290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2" descr="http://image.wikifoundry.com/image/3/QODRbskDvZ6fztGYc8K9Cw58269/GW169H2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3810000"/>
            <a:ext cx="1514475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ED052-0F8C-4610-8609-D1DB2679C0C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22"/>
    </mc:Choice>
    <mc:Fallback xmlns="">
      <p:transition spd="slow" advTm="114922"/>
    </mc:Fallback>
  </mc:AlternateContent>
  <p:timing>
    <p:tnLst>
      <p:par>
        <p:cTn id="1" dur="indefinite" restart="never" nodeType="tmRoot"/>
      </p:par>
    </p:tn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D0182-D3CA-4415-9276-B1D2B974416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19629418"/>
              </p:ext>
            </p:extLst>
          </p:nvPr>
        </p:nvGraphicFramePr>
        <p:xfrm>
          <a:off x="143508" y="200323"/>
          <a:ext cx="8856984" cy="6095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7" descr="https://classconnection.s3.amazonaws.com/592/flashcards/33592/png/lymphcap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2370138" cy="20882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6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15"/>
    </mc:Choice>
    <mc:Fallback xmlns="">
      <p:transition spd="slow" advTm="72615"/>
    </mc:Fallback>
  </mc:AlternateContent>
  <p:timing>
    <p:tnLst>
      <p:par>
        <p:cTn id="1" dur="indefinite" restart="never" nodeType="tmRoot"/>
      </p:par>
    </p:tn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altLang="en-US" sz="3200" b="1" u="sng" smtClean="0"/>
              <a:t>Lymph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/>
              <a:t>Lymph</a:t>
            </a:r>
            <a:r>
              <a:rPr lang="en-US" sz="2800" dirty="0" smtClean="0"/>
              <a:t>  is a colorless </a:t>
            </a:r>
            <a:r>
              <a:rPr lang="en-US" sz="2800" dirty="0"/>
              <a:t>fluid that </a:t>
            </a:r>
            <a:r>
              <a:rPr lang="en-US" sz="2800" dirty="0" smtClean="0"/>
              <a:t>circulates </a:t>
            </a:r>
            <a:r>
              <a:rPr lang="en-US" sz="2800" dirty="0"/>
              <a:t>through the lymphatic system</a:t>
            </a:r>
            <a:endParaRPr lang="en-US" sz="2800" dirty="0" smtClean="0"/>
          </a:p>
          <a:p>
            <a:pPr marL="0" indent="0">
              <a:buFont typeface="Arial" charset="0"/>
              <a:buNone/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The </a:t>
            </a:r>
            <a:r>
              <a:rPr lang="en-US" sz="2800" dirty="0"/>
              <a:t>lymph is formed when the interstitial </a:t>
            </a:r>
            <a:r>
              <a:rPr lang="en-US" sz="2800" dirty="0" smtClean="0"/>
              <a:t>fluid is collected </a:t>
            </a:r>
            <a:r>
              <a:rPr lang="en-US" sz="2800" dirty="0"/>
              <a:t>through lymph </a:t>
            </a:r>
            <a:r>
              <a:rPr lang="en-US" sz="2800" dirty="0" smtClean="0"/>
              <a:t>capillaries</a:t>
            </a:r>
          </a:p>
          <a:p>
            <a:pPr>
              <a:defRPr/>
            </a:pPr>
            <a:endParaRPr lang="en-US" sz="2800" dirty="0" smtClean="0"/>
          </a:p>
          <a:p>
            <a:pPr marL="0" indent="0">
              <a:buFont typeface="Arial" charset="0"/>
              <a:buNone/>
              <a:defRPr/>
            </a:pPr>
            <a:endParaRPr lang="en-US" sz="2800" dirty="0" smtClean="0"/>
          </a:p>
          <a:p>
            <a:pPr marL="0" indent="0">
              <a:buFont typeface="Arial" charset="0"/>
              <a:buNone/>
              <a:defRPr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pic>
        <p:nvPicPr>
          <p:cNvPr id="45061" name="Picture 6" descr="http://elementsmassage.com/files/shared/Lymph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2800"/>
            <a:ext cx="28956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8" descr="https://upload.wikimedia.org/wikipedia/commons/thumb/1/15/2202_Lymphatic_Capillaries_big.png/350px-2202_Lymphatic_Capillaries_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54102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ED052-0F8C-4610-8609-D1DB2679C0CB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33"/>
    </mc:Choice>
    <mc:Fallback xmlns="">
      <p:transition spd="slow" advTm="67233"/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microcirculation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2513"/>
            <a:ext cx="8578850" cy="540067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u="sng" dirty="0" smtClean="0"/>
              <a:t>Composed of </a:t>
            </a:r>
            <a:r>
              <a:rPr lang="en-US" sz="2800" dirty="0" smtClean="0"/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Terminal arterioles→ </a:t>
            </a:r>
            <a:r>
              <a:rPr lang="en-US" sz="2800" dirty="0" err="1" smtClean="0">
                <a:solidFill>
                  <a:srgbClr val="FF0000"/>
                </a:solidFill>
              </a:rPr>
              <a:t>metarteriols</a:t>
            </a:r>
            <a:r>
              <a:rPr lang="en-US" sz="2800" dirty="0" smtClean="0">
                <a:solidFill>
                  <a:srgbClr val="FF0000"/>
                </a:solidFill>
              </a:rPr>
              <a:t> → capillaries →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      post-capillary </a:t>
            </a:r>
            <a:r>
              <a:rPr lang="en-US" sz="2800" dirty="0" err="1" smtClean="0">
                <a:solidFill>
                  <a:srgbClr val="FF0000"/>
                </a:solidFill>
              </a:rPr>
              <a:t>venules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Capillaries are where exchange between blood &amp; tissue fluids occur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u="sng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Capillaries: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              * Continuous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              *   Fenestrated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              *  Sinusoidal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solidFill>
                  <a:srgbClr val="FF0000"/>
                </a:solidFill>
              </a:rPr>
              <a:t>Arterio</a:t>
            </a:r>
            <a:r>
              <a:rPr lang="en-US" sz="2800" dirty="0" smtClean="0">
                <a:solidFill>
                  <a:srgbClr val="FF0000"/>
                </a:solidFill>
              </a:rPr>
              <a:t>-venous anastomosis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65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2D61B0C-EF4E-4C0E-92C9-86AFD60A62B3}" type="slidenum">
              <a:rPr lang="en-US" altLang="en-US" smtClean="0">
                <a:solidFill>
                  <a:srgbClr val="898989"/>
                </a:solidFill>
              </a:rPr>
              <a:pPr/>
              <a:t>2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pic>
        <p:nvPicPr>
          <p:cNvPr id="27654" name="Picture 2" descr="http://upload.wikimedia.org/wikipedia/commons/4/49/2105_Capillary_B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r="16377"/>
          <a:stretch>
            <a:fillRect/>
          </a:stretch>
        </p:blipFill>
        <p:spPr bwMode="auto">
          <a:xfrm>
            <a:off x="5657850" y="3838575"/>
            <a:ext cx="3017838" cy="247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67"/>
    </mc:Choice>
    <mc:Fallback xmlns="">
      <p:transition spd="slow" advTm="45467"/>
    </mc:Fallback>
  </mc:AlternateContent>
  <p:timing>
    <p:tnLst>
      <p:par>
        <p:cTn id="1" dur="indefinite" restart="never" nodeType="tmRoot"/>
      </p:par>
    </p:tnLst>
  </p:timing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019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/>
              <a:t>lymph  composition continually changes as the blood and the surrounding cells continually exchange substances with the interstitial fluid</a:t>
            </a: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Similar to </a:t>
            </a:r>
            <a:r>
              <a:rPr lang="en-US" sz="2800" u="sng" dirty="0" smtClean="0"/>
              <a:t>blood </a:t>
            </a:r>
            <a:r>
              <a:rPr lang="en-US" sz="2800" u="sng" dirty="0"/>
              <a:t>plasma </a:t>
            </a:r>
            <a:r>
              <a:rPr lang="en-US" sz="2800" dirty="0"/>
              <a:t>except that </a:t>
            </a:r>
            <a:r>
              <a:rPr lang="en-US" sz="2800" dirty="0" smtClean="0"/>
              <a:t>it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also </a:t>
            </a:r>
            <a:r>
              <a:rPr lang="en-US" sz="2800" dirty="0"/>
              <a:t>contains white blood </a:t>
            </a:r>
            <a:r>
              <a:rPr lang="en-US" sz="2800" dirty="0" smtClean="0"/>
              <a:t>cells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(lymphocytes &amp; macrophages)</a:t>
            </a:r>
            <a:endParaRPr lang="en-US" sz="2800" dirty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Lymph </a:t>
            </a:r>
            <a:r>
              <a:rPr lang="en-US" sz="2800" dirty="0"/>
              <a:t>returns proteins </a:t>
            </a:r>
            <a:r>
              <a:rPr lang="en-US" sz="2800" dirty="0" smtClean="0"/>
              <a:t>and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/>
              <a:t>excess interstitial fluid to the </a:t>
            </a:r>
            <a:r>
              <a:rPr lang="en-US" sz="2800" dirty="0" smtClean="0"/>
              <a:t>blood stream</a:t>
            </a:r>
            <a:r>
              <a:rPr lang="en-US" sz="2800" dirty="0"/>
              <a:t>. 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Lymph </a:t>
            </a:r>
            <a:r>
              <a:rPr lang="en-US" sz="2800" dirty="0"/>
              <a:t>may pick up bacteria and bring them to lymph nodes where they are destroyed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pic>
        <p:nvPicPr>
          <p:cNvPr id="46084" name="Picture 4" descr="http://lymph.weebly.com/uploads/9/4/9/5/9495272/8932692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6670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ED052-0F8C-4610-8609-D1DB2679C0CB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175"/>
    </mc:Choice>
    <mc:Fallback xmlns="">
      <p:transition spd="slow" advTm="130175"/>
    </mc:Fallback>
  </mc:AlternateContent>
  <p:timing>
    <p:tnLst>
      <p:par>
        <p:cTn id="1" dur="indefinite" restart="never" nodeType="tmRoot"/>
      </p:par>
    </p:tn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553200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800" b="1" u="sng" dirty="0" smtClean="0"/>
              <a:t>lymph circulation:  </a:t>
            </a:r>
            <a:r>
              <a:rPr lang="en-US" sz="2800" dirty="0" smtClean="0"/>
              <a:t>interstitial fluid drains into</a:t>
            </a:r>
            <a:r>
              <a:rPr lang="en-US" sz="2800" b="1" u="sng" dirty="0" smtClean="0"/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lymph capillaries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    ↓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lymph vessels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         ↓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lymph nodes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         ↓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Lymphatic vessels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         ↓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Lymphatic duct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         ↓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ultimately emptying  into the </a:t>
            </a:r>
            <a:r>
              <a:rPr lang="en-US" sz="2800" b="1" dirty="0" smtClean="0">
                <a:solidFill>
                  <a:srgbClr val="C00000"/>
                </a:solidFill>
              </a:rPr>
              <a:t>right </a:t>
            </a:r>
            <a:r>
              <a:rPr lang="en-US" sz="2800" dirty="0" smtClean="0"/>
              <a:t>or the </a:t>
            </a:r>
            <a:r>
              <a:rPr lang="en-US" sz="2800" b="1" dirty="0" smtClean="0">
                <a:solidFill>
                  <a:srgbClr val="C00000"/>
                </a:solidFill>
              </a:rPr>
              <a:t>left subclavian vein,</a:t>
            </a:r>
            <a:r>
              <a:rPr lang="en-US" sz="2800" dirty="0" smtClean="0"/>
              <a:t> where it mixes back with blood.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pic>
        <p:nvPicPr>
          <p:cNvPr id="47108" name="Picture 4" descr="http://lymph.weebly.com/uploads/9/4/9/5/9495272/8932692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9200"/>
            <a:ext cx="54102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ED052-0F8C-4610-8609-D1DB2679C0CB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20"/>
    </mc:Choice>
    <mc:Fallback xmlns="">
      <p:transition spd="slow" advTm="46920"/>
    </mc:Fallback>
  </mc:AlternateContent>
  <p:timing>
    <p:tnLst>
      <p:par>
        <p:cTn id="1" dur="indefinite" restart="never" nodeType="tmRoot"/>
      </p:par>
    </p:tn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77000"/>
          </a:xfrm>
        </p:spPr>
        <p:txBody>
          <a:bodyPr>
            <a:noAutofit/>
          </a:bodyPr>
          <a:lstStyle/>
          <a:p>
            <a:pPr marL="0" lvl="1" indent="0">
              <a:lnSpc>
                <a:spcPct val="9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dirty="0" smtClean="0"/>
          </a:p>
          <a:p>
            <a:pPr marL="457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 lymph vessels  similar to veins in structure</a:t>
            </a: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defRPr/>
            </a:pPr>
            <a:endParaRPr lang="en-US" sz="2800" dirty="0" smtClean="0"/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800" dirty="0" smtClean="0"/>
              <a:t>lymph nodes, stations where filtration 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of the lymph from bacteria take place </a:t>
            </a:r>
          </a:p>
          <a:p>
            <a:pPr marL="457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i="1" dirty="0" smtClean="0"/>
          </a:p>
          <a:p>
            <a:pPr marL="457200" lvl="1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Lymphatic vessels ultimately drain lymph into 2 main ducts</a:t>
            </a: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defRPr/>
            </a:pPr>
            <a:endParaRPr lang="en-US" sz="2800" dirty="0" smtClean="0">
              <a:solidFill>
                <a:srgbClr val="C00000"/>
              </a:solidFill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800" u="sng" dirty="0" smtClean="0">
                <a:solidFill>
                  <a:srgbClr val="C00000"/>
                </a:solidFill>
              </a:rPr>
              <a:t>Right lymphatic duct</a:t>
            </a:r>
          </a:p>
          <a:p>
            <a:pPr marL="0" lvl="3" indent="0">
              <a:lnSpc>
                <a:spcPct val="9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800" dirty="0" smtClean="0"/>
              <a:t>Drains right side of head &amp; neck,</a:t>
            </a:r>
          </a:p>
          <a:p>
            <a:pPr marL="0" lvl="3" indent="0">
              <a:lnSpc>
                <a:spcPct val="9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800" dirty="0" smtClean="0"/>
              <a:t> right arm, right thorax →</a:t>
            </a:r>
          </a:p>
          <a:p>
            <a:pPr marL="0" lvl="3" indent="0">
              <a:lnSpc>
                <a:spcPct val="9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800" dirty="0" smtClean="0"/>
              <a:t>into the right subclavian vein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2800" dirty="0" smtClean="0">
              <a:solidFill>
                <a:srgbClr val="C00000"/>
              </a:solidFill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2800" dirty="0" smtClean="0">
              <a:solidFill>
                <a:srgbClr val="C00000"/>
              </a:solidFill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800" u="sng" dirty="0" smtClean="0">
                <a:solidFill>
                  <a:srgbClr val="C00000"/>
                </a:solidFill>
              </a:rPr>
              <a:t>Thoracic duct</a:t>
            </a:r>
          </a:p>
          <a:p>
            <a:pPr marL="0" lvl="3" indent="0">
              <a:lnSpc>
                <a:spcPct val="9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800" dirty="0" smtClean="0"/>
              <a:t>Drains the rest of the body → into the left subclavian vein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pic>
        <p:nvPicPr>
          <p:cNvPr id="48132" name="Picture 8" descr="胸导管末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40386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3657600" y="5105400"/>
            <a:ext cx="196691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b="1"/>
              <a:t>Rt. subclavian vein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953000" y="4689475"/>
            <a:ext cx="617538" cy="4159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458200" y="4876800"/>
            <a:ext cx="419100" cy="6413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6" name="TextBox 8"/>
          <p:cNvSpPr txBox="1">
            <a:spLocks noChangeArrowheads="1"/>
          </p:cNvSpPr>
          <p:nvPr/>
        </p:nvSpPr>
        <p:spPr bwMode="auto">
          <a:xfrm>
            <a:off x="7010400" y="5486400"/>
            <a:ext cx="18637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b="1"/>
              <a:t>Lf subclavian vein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ED052-0F8C-4610-8609-D1DB2679C0CB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13" name="Picture 2" descr="Image result for lymphatic du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79" y="261318"/>
            <a:ext cx="2097809" cy="2231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71"/>
    </mc:Choice>
    <mc:Fallback xmlns="">
      <p:transition spd="slow" advTm="64971"/>
    </mc:Fallback>
  </mc:AlternateContent>
  <p:timing>
    <p:tnLst>
      <p:par>
        <p:cTn id="1" dur="indefinite" restart="never" nodeType="tmRoot"/>
      </p:par>
    </p:tnLst>
  </p:timing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altLang="en-US" sz="3200" b="1" u="sng" dirty="0" smtClean="0"/>
              <a:t>Structure of Lymphatic </a:t>
            </a:r>
            <a:r>
              <a:rPr lang="en-US" altLang="en-US" sz="3200" b="1" u="sng" dirty="0" smtClean="0">
                <a:solidFill>
                  <a:srgbClr val="FF0000"/>
                </a:solidFill>
              </a:rPr>
              <a:t>capillaries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5943600"/>
          </a:xfrm>
        </p:spPr>
        <p:txBody>
          <a:bodyPr/>
          <a:lstStyle/>
          <a:p>
            <a:r>
              <a:rPr lang="en-US" altLang="en-US" sz="2800" dirty="0" smtClean="0"/>
              <a:t>Begin with a blind end</a:t>
            </a:r>
          </a:p>
          <a:p>
            <a:r>
              <a:rPr lang="en-US" altLang="en-US" sz="2800" dirty="0" smtClean="0"/>
              <a:t>Have similar structure to blood capillaries but </a:t>
            </a:r>
            <a:r>
              <a:rPr lang="en-US" altLang="en-US" sz="2800" u="sng" dirty="0" smtClean="0"/>
              <a:t>large</a:t>
            </a:r>
            <a:r>
              <a:rPr lang="en-US" altLang="en-US" sz="2800" dirty="0" smtClean="0"/>
              <a:t>r &amp; </a:t>
            </a:r>
            <a:r>
              <a:rPr lang="en-US" altLang="en-US" sz="2800" u="sng" dirty="0" smtClean="0"/>
              <a:t>more permeable </a:t>
            </a:r>
            <a:r>
              <a:rPr lang="en-US" altLang="en-US" sz="2800" dirty="0" smtClean="0"/>
              <a:t>consider as </a:t>
            </a:r>
            <a:r>
              <a:rPr lang="en-US" altLang="en-US" sz="2800" u="sng" dirty="0" smtClean="0"/>
              <a:t>microcirculation</a:t>
            </a:r>
          </a:p>
          <a:p>
            <a:r>
              <a:rPr lang="en-US" altLang="en-US" sz="2800" dirty="0" smtClean="0"/>
              <a:t>Made of single layer of  overlapping endothelium with interrupted basal lamina</a:t>
            </a:r>
          </a:p>
          <a:p>
            <a:r>
              <a:rPr lang="en-US" altLang="en-US" sz="2800" dirty="0" smtClean="0"/>
              <a:t>its </a:t>
            </a:r>
            <a:r>
              <a:rPr lang="en-US" altLang="en-US" sz="2800" dirty="0" err="1" smtClean="0"/>
              <a:t>endoth</a:t>
            </a:r>
            <a:r>
              <a:rPr lang="en-US" altLang="en-US" sz="2800" dirty="0" smtClean="0"/>
              <a:t>. Has 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NO</a:t>
            </a:r>
            <a:r>
              <a:rPr lang="en-US" altLang="en-US" sz="2800" dirty="0" smtClean="0"/>
              <a:t> (fenestrae, tight junction, </a:t>
            </a:r>
            <a:r>
              <a:rPr lang="en-US" altLang="en-US" sz="2800" dirty="0" err="1" smtClean="0"/>
              <a:t>pericytes</a:t>
            </a:r>
            <a:r>
              <a:rPr lang="en-US" altLang="en-US" sz="2800" dirty="0" smtClean="0"/>
              <a:t>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1" t="55074" r="7991" b="4901"/>
          <a:stretch>
            <a:fillRect/>
          </a:stretch>
        </p:blipFill>
        <p:spPr bwMode="auto">
          <a:xfrm>
            <a:off x="304800" y="3733800"/>
            <a:ext cx="5105400" cy="2819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5" descr="http://ajp.amjpathol.org/cms/attachment/2012490157/2034633263/gr1_l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32766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ED052-0F8C-4610-8609-D1DB2679C0CB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98"/>
    </mc:Choice>
    <mc:Fallback xmlns="">
      <p:transition spd="slow" advTm="116198"/>
    </mc:Fallback>
  </mc:AlternateContent>
  <p:timing>
    <p:tnLst>
      <p:par>
        <p:cTn id="1" dur="indefinite" restart="never" nodeType="tmRoot"/>
      </p:par>
    </p:tnLst>
  </p:timing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705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Lymphatic endothelial cells attached to anchoring filaments contains elastic fibers: 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1- attach endothelial cells to surrounding tissue.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2- pull on → widen gap between endothelial cells→ draw   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more fluid into lymphatic capillary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sp>
        <p:nvSpPr>
          <p:cNvPr id="50180" name="Rectangle 10"/>
          <p:cNvSpPr>
            <a:spLocks noChangeArrowheads="1"/>
          </p:cNvSpPr>
          <p:nvPr/>
        </p:nvSpPr>
        <p:spPr bwMode="auto">
          <a:xfrm>
            <a:off x="6934200" y="4278313"/>
            <a:ext cx="175260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en-US" sz="2000" b="1"/>
              <a:t>Endothelial cells are</a:t>
            </a:r>
          </a:p>
          <a:p>
            <a:r>
              <a:rPr lang="en-US" altLang="en-US" sz="2000" b="1"/>
              <a:t> one- way </a:t>
            </a:r>
          </a:p>
          <a:p>
            <a:r>
              <a:rPr lang="en-US" altLang="en-US" sz="2000" b="1"/>
              <a:t>swinging door</a:t>
            </a:r>
          </a:p>
        </p:txBody>
      </p:sp>
      <p:pic>
        <p:nvPicPr>
          <p:cNvPr id="50181" name="Picture 2" descr="http://nebula.wsimg.com/b855314204defdfee1e8859da3035b70?AccessKeyId=595C4B8AB93BA7805DC1&amp;disposition=0&amp;alloworigi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60198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57200" y="3429000"/>
            <a:ext cx="1541463" cy="58261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" y="3429000"/>
            <a:ext cx="1219200" cy="14351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ED052-0F8C-4610-8609-D1DB2679C0CB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41"/>
    </mc:Choice>
    <mc:Fallback xmlns="">
      <p:transition spd="slow" advTm="73041"/>
    </mc:Fallback>
  </mc:AlternateContent>
  <p:timing>
    <p:tnLst>
      <p:par>
        <p:cTn id="1" dur="indefinite" restart="never" nodeType="tmRoot"/>
      </p:par>
    </p:tnLst>
  </p:timing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 smtClean="0"/>
              <a:t>Structure of Lymphatic </a:t>
            </a:r>
            <a:r>
              <a:rPr lang="en-US" sz="2800" b="1" u="sng" dirty="0" smtClean="0">
                <a:solidFill>
                  <a:srgbClr val="FF0000"/>
                </a:solidFill>
              </a:rPr>
              <a:t>vessels</a:t>
            </a:r>
            <a:r>
              <a:rPr lang="en-US" sz="2800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Thinner wall + large lumen+ </a:t>
            </a:r>
            <a:r>
              <a:rPr lang="en-US" sz="2800" b="1" dirty="0" smtClean="0"/>
              <a:t>valves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Lymph nodes are found along their course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Drain lymph from lymph capillaries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u="sng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 smtClean="0"/>
              <a:t>Structure: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Endothelium -  few smooth muscle cells- adventitia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A8DECB0-869B-4818-A92C-020D85EE4112}" type="slidenum">
              <a:rPr lang="en-US" altLang="en-US" smtClean="0">
                <a:solidFill>
                  <a:srgbClr val="898989"/>
                </a:solidFill>
              </a:rPr>
              <a:pPr/>
              <a:t>25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51204" name="Picture 2" descr="http://image.slidesharecdn.com/unit11lymphaticsystem-140218075723-phpapp01/95/unit-11-lymphatic-system-3-638.jpg?cb=13927323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8"/>
          <a:stretch>
            <a:fillRect/>
          </a:stretch>
        </p:blipFill>
        <p:spPr bwMode="auto">
          <a:xfrm>
            <a:off x="1763713" y="4008438"/>
            <a:ext cx="5400675" cy="2373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4" descr="http://www.clevelandclinic.org/heartcenter/images/guide/disease/vascular/lymphno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0350"/>
            <a:ext cx="2016125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77"/>
    </mc:Choice>
    <mc:Fallback xmlns="">
      <p:transition spd="slow" advTm="37377"/>
    </mc:Fallback>
  </mc:AlternateContent>
  <p:timing>
    <p:tnLst>
      <p:par>
        <p:cTn id="1" dur="indefinite" restart="never" nodeType="tmRoot"/>
      </p:par>
    </p:tnLst>
  </p:timing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260350"/>
            <a:ext cx="8893175" cy="62642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 smtClean="0"/>
              <a:t>Structure of Lymphatic duct: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Large vessel that drain lymph into one of  the subclavian veins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2 lymph ducts: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    -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Right lymphatic duct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- Thoracic duct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 smtClean="0"/>
              <a:t>Similar in structure to large veins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Tunica intima: endothelium + CT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Tunica media: smooth </a:t>
            </a:r>
            <a:r>
              <a:rPr lang="en-US" sz="2800" dirty="0" err="1" smtClean="0"/>
              <a:t>ms.</a:t>
            </a:r>
            <a:r>
              <a:rPr lang="en-US" sz="2800" dirty="0" smtClean="0"/>
              <a:t> + elastic fibers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Tunica adventitia:  CT + smooth </a:t>
            </a:r>
            <a:r>
              <a:rPr lang="en-US" sz="2800" dirty="0" err="1" smtClean="0"/>
              <a:t>ms.</a:t>
            </a:r>
            <a:endParaRPr lang="en-US" sz="2800" dirty="0"/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369DAF9-48D1-48F0-925E-D12C63E29387}" type="slidenum">
              <a:rPr lang="en-US" altLang="en-US" smtClean="0">
                <a:solidFill>
                  <a:srgbClr val="898989"/>
                </a:solidFill>
              </a:rPr>
              <a:pPr/>
              <a:t>26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52228" name="Picture 4" descr="http://web.uni-plovdiv.bg/stu1104541018/docs/res/skandalakis%27%20surgical%20anatomy%20-%202004/Chapter%2029_%20Lymphatic%20System_fichiers/loadBinaryCAAQTGT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565400"/>
            <a:ext cx="2447925" cy="395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pic>
        <p:nvPicPr>
          <p:cNvPr id="52230" name="Picture 2" descr="Image result for lymphatic du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341438"/>
            <a:ext cx="2663825" cy="2833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76"/>
    </mc:Choice>
    <mc:Fallback xmlns="">
      <p:transition spd="slow" advTm="39576"/>
    </mc:Fallback>
  </mc:AlternateContent>
  <p:timing>
    <p:tnLst>
      <p:par>
        <p:cTn id="1" dur="indefinite" restart="never" nodeType="tmRoot"/>
      </p:par>
    </p:tnLst>
  </p:timing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2590800" y="228600"/>
            <a:ext cx="3656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u="sng">
                <a:solidFill>
                  <a:srgbClr val="FF0000"/>
                </a:solidFill>
              </a:rPr>
              <a:t>Central nervous system</a:t>
            </a:r>
            <a:endParaRPr lang="en-US" altLang="en-US" sz="2800"/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1195388" y="762000"/>
            <a:ext cx="63484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2800"/>
              <a:t>Recently discovered  in 2015 that CNS has </a:t>
            </a:r>
          </a:p>
          <a:p>
            <a:r>
              <a:rPr lang="en-US" altLang="en-US" sz="2800"/>
              <a:t> meningeal lymphatic vessels</a:t>
            </a:r>
          </a:p>
        </p:txBody>
      </p:sp>
      <p:pic>
        <p:nvPicPr>
          <p:cNvPr id="53253" name="Picture 2" descr="Image result for meningeal lymphatic vess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0250"/>
            <a:ext cx="5326063" cy="401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4" descr="Image result for meningeal lymphatic vess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646363"/>
            <a:ext cx="2338388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D0182-D3CA-4415-9276-B1D2B974416D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73"/>
    </mc:Choice>
    <mc:Fallback xmlns="">
      <p:transition spd="slow" advTm="41273"/>
    </mc:Fallback>
  </mc:AlternateContent>
  <p:timing>
    <p:tnLst>
      <p:par>
        <p:cTn id="1" dur="indefinite" restart="never" nodeType="tmRoot"/>
      </p:par>
    </p:tnLst>
  </p:timing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en-US" sz="720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7200" b="1" smtClean="0">
                <a:solidFill>
                  <a:srgbClr val="0070C0"/>
                </a:solidFill>
              </a:rPr>
              <a:t>         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sp>
        <p:nvSpPr>
          <p:cNvPr id="542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3AABE07-3B1A-49C4-B406-2E6F572989F8}" type="slidenum">
              <a:rPr lang="en-US" altLang="en-US" smtClean="0">
                <a:solidFill>
                  <a:srgbClr val="898989"/>
                </a:solidFill>
              </a:rPr>
              <a:pPr/>
              <a:t>28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54277" name="Picture 4" descr="http://images.clipartpanda.com/happy-face-clipart-y4T9gyji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81300"/>
            <a:ext cx="37147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7"/>
    </mc:Choice>
    <mc:Fallback xmlns="">
      <p:transition spd="slow" advTm="460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0"/>
            <a:ext cx="8964612" cy="67421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Most of microcirculation </a:t>
            </a:r>
            <a:r>
              <a:rPr lang="en-US" sz="2800" dirty="0"/>
              <a:t>are lined </a:t>
            </a:r>
            <a:r>
              <a:rPr lang="en-US" sz="2800" dirty="0" smtClean="0"/>
              <a:t>by </a:t>
            </a:r>
            <a:r>
              <a:rPr lang="en-US" sz="2800" b="1" dirty="0" smtClean="0"/>
              <a:t>one or two endothelial cells </a:t>
            </a:r>
            <a:r>
              <a:rPr lang="en-US" sz="2800" dirty="0" smtClean="0"/>
              <a:t>and </a:t>
            </a:r>
            <a:r>
              <a:rPr lang="en-US" sz="2800" dirty="0"/>
              <a:t>many of them </a:t>
            </a: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are </a:t>
            </a:r>
            <a:r>
              <a:rPr lang="en-US" sz="2800" b="1" dirty="0"/>
              <a:t>surrounded by </a:t>
            </a:r>
            <a:r>
              <a:rPr lang="en-US" sz="2800" b="1" dirty="0" smtClean="0"/>
              <a:t>pericytes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The </a:t>
            </a:r>
            <a:r>
              <a:rPr lang="en-US" sz="2800" dirty="0"/>
              <a:t>endothelium provides </a:t>
            </a:r>
            <a:r>
              <a:rPr lang="en-US" sz="2800" dirty="0" smtClean="0"/>
              <a:t>smooth </a:t>
            </a:r>
            <a:r>
              <a:rPr lang="en-US" sz="2800" dirty="0"/>
              <a:t>surface for the flow of </a:t>
            </a:r>
            <a:r>
              <a:rPr lang="en-US" sz="2800" dirty="0" smtClean="0"/>
              <a:t>blood &amp; easy exchange </a:t>
            </a:r>
            <a:r>
              <a:rPr lang="en-US" sz="2800" dirty="0"/>
              <a:t>of water and </a:t>
            </a:r>
            <a:r>
              <a:rPr lang="en-US" sz="2800" dirty="0" smtClean="0"/>
              <a:t>nutrients between blood &amp;  interstitial fluid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The </a:t>
            </a:r>
            <a:r>
              <a:rPr lang="en-US" sz="2800" dirty="0"/>
              <a:t>endothelium also produces molecules that </a:t>
            </a:r>
            <a:r>
              <a:rPr lang="en-US" sz="2800" dirty="0" smtClean="0"/>
              <a:t>prevents the </a:t>
            </a:r>
            <a:r>
              <a:rPr lang="en-US" sz="2800" dirty="0"/>
              <a:t>blood from </a:t>
            </a:r>
            <a:r>
              <a:rPr lang="en-US" sz="2800" dirty="0" smtClean="0"/>
              <a:t>clotting.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Pericytes </a:t>
            </a:r>
            <a:r>
              <a:rPr lang="en-US" sz="2800" dirty="0"/>
              <a:t>cells can contract </a:t>
            </a:r>
            <a:r>
              <a:rPr lang="en-US" sz="2800" dirty="0" smtClean="0"/>
              <a:t>to </a:t>
            </a:r>
            <a:r>
              <a:rPr lang="en-US" sz="2800" dirty="0"/>
              <a:t>decrease the </a:t>
            </a:r>
            <a:r>
              <a:rPr lang="en-US" sz="2800" dirty="0" smtClean="0"/>
              <a:t>size capillaries  →regulate </a:t>
            </a:r>
            <a:r>
              <a:rPr lang="en-US" sz="2800" dirty="0"/>
              <a:t>blood flow and blood pressure.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7C529A2E-E08A-4115-9094-FD7BC7DE2E1A}" type="slidenum">
              <a:rPr lang="en-US" altLang="en-US" smtClean="0">
                <a:solidFill>
                  <a:srgbClr val="898989"/>
                </a:solidFill>
              </a:rPr>
              <a:pPr/>
              <a:t>3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pic>
        <p:nvPicPr>
          <p:cNvPr id="28677" name="Picture 6" descr="http://www.histology.leeds.ac.uk/circulatory/assets/capill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47"/>
          <a:stretch>
            <a:fillRect/>
          </a:stretch>
        </p:blipFill>
        <p:spPr bwMode="auto">
          <a:xfrm>
            <a:off x="6516688" y="476250"/>
            <a:ext cx="23764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36"/>
    </mc:Choice>
    <mc:Fallback xmlns="">
      <p:transition spd="slow" advTm="109536"/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869950"/>
          </a:xfrm>
        </p:spPr>
        <p:txBody>
          <a:bodyPr/>
          <a:lstStyle/>
          <a:p>
            <a:pPr eaLnBrk="1" hangingPunct="1"/>
            <a:r>
              <a:rPr lang="en-US" altLang="en-US" sz="3200" b="1" u="sng" smtClean="0"/>
              <a:t>Capillaries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950" y="981075"/>
            <a:ext cx="9036050" cy="56880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the smallest blood vessels  5- 8 µm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9</a:t>
            </a:r>
            <a:r>
              <a:rPr lang="en-US" sz="2800" dirty="0" smtClean="0"/>
              <a:t>0% of all blood vessels of body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cells get nourished &amp; maintained  through exchange between  them &amp; blood in capillaries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Formed by a single layer of endothelial cells + Pericytes +  </a:t>
            </a:r>
            <a:r>
              <a:rPr lang="en-US" sz="2800" dirty="0"/>
              <a:t>basal </a:t>
            </a:r>
            <a:r>
              <a:rPr lang="en-US" sz="2800" dirty="0" smtClean="0"/>
              <a:t>lamina , </a:t>
            </a:r>
            <a:r>
              <a:rPr lang="en-US" sz="2800" b="1" u="sng" dirty="0" smtClean="0">
                <a:solidFill>
                  <a:srgbClr val="FF0000"/>
                </a:solidFill>
              </a:rPr>
              <a:t>NO </a:t>
            </a:r>
            <a:r>
              <a:rPr lang="en-US" sz="2800" u="sng" dirty="0" smtClean="0"/>
              <a:t>smooth </a:t>
            </a:r>
            <a:r>
              <a:rPr lang="en-US" sz="2800" u="sng" dirty="0" err="1" smtClean="0"/>
              <a:t>ms</a:t>
            </a:r>
            <a:r>
              <a:rPr lang="en-US" sz="2800" u="sng" dirty="0" smtClean="0"/>
              <a:t> cells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Pericytes</a:t>
            </a:r>
            <a:r>
              <a:rPr lang="en-US" sz="2800" dirty="0" smtClean="0"/>
              <a:t>: branched cells, contractile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Can differentiate into endothelial cells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 (&amp; smooth </a:t>
            </a:r>
            <a:r>
              <a:rPr lang="en-US" sz="2800" dirty="0" err="1" smtClean="0"/>
              <a:t>ms</a:t>
            </a:r>
            <a:r>
              <a:rPr lang="en-US" sz="2800" dirty="0" smtClean="0"/>
              <a:t> cells ) in injury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</p:txBody>
      </p:sp>
      <p:sp>
        <p:nvSpPr>
          <p:cNvPr id="2970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6C3E4EA-0C09-4292-99AF-3BB929804779}" type="slidenum">
              <a:rPr lang="en-US" altLang="en-US" smtClean="0">
                <a:solidFill>
                  <a:srgbClr val="898989"/>
                </a:solidFill>
              </a:rPr>
              <a:pPr/>
              <a:t>4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29701" name="irc_mi" descr="https://classconnection.s3.amazonaws.com/636/flashcards/1088636/png/screen_shot_2012-05-19_at_100651_am13374472083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3"/>
          <a:stretch>
            <a:fillRect/>
          </a:stretch>
        </p:blipFill>
        <p:spPr bwMode="auto">
          <a:xfrm>
            <a:off x="6084888" y="4252913"/>
            <a:ext cx="2833687" cy="2560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4" descr="http://www.passmyexams.co.uk/GCSE/biology/images/capillaries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15900"/>
            <a:ext cx="2735262" cy="198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164388" y="4108450"/>
            <a:ext cx="574675" cy="4730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625"/>
    </mc:Choice>
    <mc:Fallback xmlns="">
      <p:transition spd="slow" advTm="137625"/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ED052-0F8C-4610-8609-D1DB2679C0C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71495586"/>
              </p:ext>
            </p:extLst>
          </p:nvPr>
        </p:nvGraphicFramePr>
        <p:xfrm>
          <a:off x="251520" y="332656"/>
          <a:ext cx="843528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7" descr="http://study.com/cimages/multimages/16/Different_Types_of_Capillari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2860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rc_mi" descr="http://www.nature.com/nm/journal/v9/n6/images/nm0603-661-F2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9064"/>
            <a:ext cx="2233424" cy="1893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22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18"/>
    </mc:Choice>
    <mc:Fallback xmlns="">
      <p:transition spd="slow" advTm="23718"/>
    </mc:Fallback>
  </mc:AlternateContent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260350"/>
            <a:ext cx="3887787" cy="60483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Continuous (somatic)</a:t>
            </a:r>
            <a:r>
              <a:rPr lang="en-US" sz="2800" b="1" u="sng" dirty="0" smtClean="0"/>
              <a:t>: </a:t>
            </a:r>
            <a:r>
              <a:rPr lang="en-US" sz="2800" dirty="0" smtClean="0"/>
              <a:t>has </a:t>
            </a:r>
            <a:r>
              <a:rPr lang="en-US" sz="2800" dirty="0"/>
              <a:t>the lowest permeability </a:t>
            </a:r>
            <a:r>
              <a:rPr lang="en-US" sz="2800" dirty="0" smtClean="0"/>
              <a:t>( water, ions, lipid soluble m.)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/>
              <a:t>Pinocytosic</a:t>
            </a:r>
            <a:r>
              <a:rPr lang="en-US" sz="2800" dirty="0" smtClean="0"/>
              <a:t> vesicles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        </a:t>
            </a:r>
            <a:endParaRPr lang="en-US" sz="2800" b="1" u="sng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Fenestrated (visceral):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dirty="0" smtClean="0"/>
              <a:t>pores </a:t>
            </a:r>
            <a:r>
              <a:rPr lang="en-US" sz="2800" u="sng" dirty="0" smtClean="0"/>
              <a:t>has</a:t>
            </a:r>
            <a:r>
              <a:rPr lang="en-US" sz="2800" dirty="0" smtClean="0"/>
              <a:t> or </a:t>
            </a:r>
            <a:r>
              <a:rPr lang="en-US" sz="2800" u="sng" dirty="0" smtClean="0"/>
              <a:t>has no  </a:t>
            </a:r>
            <a:r>
              <a:rPr lang="en-US" sz="2800" dirty="0" smtClean="0"/>
              <a:t>diaphragm. relatively high permeability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b="1" u="sng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Sinusoidal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Extremely high permeability (cells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&amp; serum proteins)</a:t>
            </a:r>
            <a:endParaRPr lang="en-US" sz="2800" dirty="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D54825F-BBD8-401C-96CD-89FA4CFC3651}" type="slidenum">
              <a:rPr lang="en-US" altLang="en-US" smtClean="0">
                <a:solidFill>
                  <a:srgbClr val="898989"/>
                </a:solidFill>
              </a:rPr>
              <a:pPr/>
              <a:t>6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31748" name="Picture 2" descr="http://upload.wikimedia.org/wikipedia/commons/8/8d/2104_Three_Major_Capillary_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149725"/>
            <a:ext cx="6049962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6" descr="different types of capilla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00213"/>
            <a:ext cx="4608512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sp>
        <p:nvSpPr>
          <p:cNvPr id="31751" name="TextBox 1"/>
          <p:cNvSpPr txBox="1">
            <a:spLocks noChangeArrowheads="1"/>
          </p:cNvSpPr>
          <p:nvPr/>
        </p:nvSpPr>
        <p:spPr bwMode="auto">
          <a:xfrm>
            <a:off x="4572000" y="404813"/>
            <a:ext cx="403225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/>
              <a:t>Depending on the structure of the endothelial cells &amp; continuity of the basal lamina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693"/>
    </mc:Choice>
    <mc:Fallback xmlns="">
      <p:transition spd="slow" advTm="137693"/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D00E8C1-FD59-405A-A049-35484E055F71}" type="slidenum">
              <a:rPr lang="ar-SA" altLang="en-US" sz="1400" smtClean="0">
                <a:latin typeface="Arial" charset="0"/>
              </a:rPr>
              <a:pPr/>
              <a:t>7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41989" name="Title 1"/>
          <p:cNvSpPr>
            <a:spLocks noGrp="1"/>
          </p:cNvSpPr>
          <p:nvPr>
            <p:ph type="title" idx="4294967295"/>
          </p:nvPr>
        </p:nvSpPr>
        <p:spPr>
          <a:xfrm>
            <a:off x="457200" y="322263"/>
            <a:ext cx="8229600" cy="1095375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800" smtClean="0"/>
              <a:t/>
            </a:r>
            <a:br>
              <a:rPr lang="en-US" altLang="ja-JP" sz="4800" smtClean="0"/>
            </a:br>
            <a:endParaRPr lang="en-US" smtClean="0"/>
          </a:p>
        </p:txBody>
      </p:sp>
      <p:graphicFrame>
        <p:nvGraphicFramePr>
          <p:cNvPr id="289848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469644"/>
              </p:ext>
            </p:extLst>
          </p:nvPr>
        </p:nvGraphicFramePr>
        <p:xfrm>
          <a:off x="122238" y="112713"/>
          <a:ext cx="8891587" cy="67627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54039"/>
                <a:gridCol w="4737548"/>
              </a:tblGrid>
              <a:tr h="7497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Blood capillary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Blood sinusoid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</a:tr>
              <a:tr h="771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1- Narrow regular lumen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(5-8 µm)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1-Wide irregular lumen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(30-40 µm)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</a:tr>
              <a:tr h="745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2- Uniform diameter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2- Variable diameters &amp; tortuous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3-Continuous or fenestrated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endothelium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3- Always fenestrated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4- Complete basal lamina</a:t>
                      </a:r>
                      <a:endParaRPr kumimoji="0" lang="en-US" sz="18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4- Incomplete basal lamina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</a:tr>
              <a:tr h="1097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5-Surrounded with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Pericytes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 Contain macrophages e.g. 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Littoral cells (spleen), Kupffur cells (liver)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</a:tr>
              <a:tr h="2027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6-Present in all tissues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6- present in certain sites as :bone marrow, spleen,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liver&amp;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Endocrine glands.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7476" marR="67476" marT="0" marB="0" horzOverflow="overflow"/>
                </a:tc>
              </a:tr>
            </a:tbl>
          </a:graphicData>
        </a:graphic>
      </p:graphicFrame>
      <p:sp>
        <p:nvSpPr>
          <p:cNvPr id="32798" name="Rectangle 1"/>
          <p:cNvSpPr>
            <a:spLocks noChangeArrowheads="1"/>
          </p:cNvSpPr>
          <p:nvPr/>
        </p:nvSpPr>
        <p:spPr bwMode="auto">
          <a:xfrm>
            <a:off x="0" y="0"/>
            <a:ext cx="242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ja-JP" sz="1600">
                <a:ea typeface="MS Mincho" pitchFamily="49" charset="-128"/>
              </a:rPr>
              <a:t> </a:t>
            </a:r>
            <a:endParaRPr lang="en-US" altLang="ja-JP" sz="1100"/>
          </a:p>
        </p:txBody>
      </p:sp>
      <p:pic>
        <p:nvPicPr>
          <p:cNvPr id="32799" name="Picture 2" descr="http://peir.path.uab.edu/library/_data/i/upload/2013/08/01/20130801095525-33d00c4a-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229225"/>
            <a:ext cx="2392362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0" name="Picture 4" descr="http://antranik.org/wp-content/uploads/2011/12/red-blood-cells-in-a-capilla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5229225"/>
            <a:ext cx="297656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69"/>
    </mc:Choice>
    <mc:Fallback xmlns="">
      <p:transition spd="slow" advTm="83969"/>
    </mc:Fallback>
  </mc:AlternateContent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pPr eaLnBrk="1" hangingPunct="1"/>
            <a:r>
              <a:rPr lang="en-US" altLang="en-US" sz="3200" b="1" u="sng" dirty="0" err="1" smtClean="0"/>
              <a:t>Arterio</a:t>
            </a:r>
            <a:r>
              <a:rPr lang="en-US" altLang="en-US" sz="3200" b="1" u="sng" dirty="0" smtClean="0"/>
              <a:t>- venous anastomosis (AVA)/ Shunt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idx="1"/>
          </p:nvPr>
        </p:nvSpPr>
        <p:spPr>
          <a:xfrm>
            <a:off x="107504" y="765175"/>
            <a:ext cx="8229600" cy="59039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/>
              <a:t>Direct connection between arterioles &amp; </a:t>
            </a:r>
            <a:r>
              <a:rPr lang="en-US" altLang="en-US" sz="2800" dirty="0" err="1" smtClean="0"/>
              <a:t>venules</a:t>
            </a:r>
            <a:r>
              <a:rPr lang="en-US" altLang="en-US" sz="2800" dirty="0" smtClean="0"/>
              <a:t> without passing through capillary bed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A</a:t>
            </a:r>
            <a:r>
              <a:rPr lang="en-US" altLang="en-US" sz="2800" dirty="0" smtClean="0"/>
              <a:t>- contraction of pre- capillary sphincters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/>
              <a:t>Blood will pass through </a:t>
            </a:r>
            <a:r>
              <a:rPr lang="en-US" altLang="en-US" sz="2800" b="1" dirty="0" smtClean="0"/>
              <a:t>thoroughfare channel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B</a:t>
            </a:r>
            <a:r>
              <a:rPr lang="en-US" altLang="en-US" sz="2800" dirty="0" smtClean="0"/>
              <a:t>- AV anastomosis: small vessels connect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/>
              <a:t>directly arterioles to </a:t>
            </a:r>
            <a:r>
              <a:rPr lang="en-US" altLang="en-US" sz="2800" dirty="0" err="1" smtClean="0"/>
              <a:t>venules</a:t>
            </a:r>
            <a:r>
              <a:rPr lang="en-US" altLang="en-US" sz="2800" dirty="0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b="1" u="sng" dirty="0" smtClean="0"/>
              <a:t>Function</a:t>
            </a:r>
            <a:r>
              <a:rPr lang="en-US" altLang="en-US" sz="2800" dirty="0" smtClean="0"/>
              <a:t>: regulation of :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/>
              <a:t>- Body temp </a:t>
            </a:r>
            <a:r>
              <a:rPr lang="en-US" altLang="en-US" sz="2800" dirty="0" err="1" smtClean="0"/>
              <a:t>e.g</a:t>
            </a:r>
            <a:r>
              <a:rPr lang="en-US" altLang="en-US" sz="2800" dirty="0" smtClean="0"/>
              <a:t> skin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/>
              <a:t>- Blood flow in genital organs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 smtClean="0"/>
          </a:p>
        </p:txBody>
      </p:sp>
      <p:sp>
        <p:nvSpPr>
          <p:cNvPr id="3379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D3391EDE-F2AF-4CDB-8D2B-AC704671F8B5}" type="slidenum">
              <a:rPr lang="en-US" altLang="en-US" smtClean="0">
                <a:solidFill>
                  <a:srgbClr val="898989"/>
                </a:solidFill>
              </a:rPr>
              <a:pPr/>
              <a:t>8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 dirty="0"/>
          </a:p>
        </p:txBody>
      </p:sp>
      <p:pic>
        <p:nvPicPr>
          <p:cNvPr id="33798" name="Picture 2" descr="http://upload.wikimedia.org/wikipedia/commons/4/49/2105_Capillary_B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r="16377"/>
          <a:stretch>
            <a:fillRect/>
          </a:stretch>
        </p:blipFill>
        <p:spPr bwMode="auto">
          <a:xfrm>
            <a:off x="6876033" y="1557908"/>
            <a:ext cx="2160463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96578"/>
            <a:ext cx="3753495" cy="2700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8244408" y="1217761"/>
            <a:ext cx="136936" cy="10575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371233" y="836712"/>
            <a:ext cx="1737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b="1"/>
              <a:t>Thoroughfare channel</a:t>
            </a:r>
            <a:endParaRPr lang="en-US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82"/>
    </mc:Choice>
    <mc:Fallback xmlns="">
      <p:transition spd="slow" advTm="83882"/>
    </mc:Fallback>
  </mc:AlternateContent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en-US" sz="3200" b="1" u="sng" smtClean="0"/>
              <a:t>Post -capillary venules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" y="692150"/>
            <a:ext cx="8858250" cy="61658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Post- capillary  </a:t>
            </a:r>
            <a:r>
              <a:rPr lang="en-US" sz="2800" dirty="0" err="1" smtClean="0"/>
              <a:t>venules</a:t>
            </a:r>
            <a:r>
              <a:rPr lang="en-US" sz="2800" dirty="0" smtClean="0"/>
              <a:t> </a:t>
            </a:r>
            <a:r>
              <a:rPr lang="en-US" sz="2800" dirty="0"/>
              <a:t>Form </a:t>
            </a:r>
            <a:r>
              <a:rPr lang="en-US" sz="2800" dirty="0" smtClean="0"/>
              <a:t>when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/>
              <a:t>capillaries </a:t>
            </a:r>
            <a:r>
              <a:rPr lang="en-US" sz="2800" dirty="0" smtClean="0"/>
              <a:t>unit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Structure similar to capillaries</a:t>
            </a: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Are the primary sites at which </a:t>
            </a:r>
            <a:r>
              <a:rPr lang="en-US" sz="2800" b="1" u="sng" dirty="0" smtClean="0"/>
              <a:t>WBCs leave the </a:t>
            </a:r>
            <a:r>
              <a:rPr lang="en-US" sz="2800" dirty="0" smtClean="0"/>
              <a:t>circulation </a:t>
            </a:r>
            <a:r>
              <a:rPr lang="en-US" sz="2800" b="1" dirty="0" smtClean="0"/>
              <a:t>at sites of infection or tissue damage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Respond to vasoactive agents e.g. histamine also site of exchange of materials between tissue fluid &amp; blood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The </a:t>
            </a:r>
            <a:r>
              <a:rPr lang="en-US" sz="2800" dirty="0" err="1" smtClean="0"/>
              <a:t>venules</a:t>
            </a:r>
            <a:r>
              <a:rPr lang="en-US" sz="2800" dirty="0" smtClean="0"/>
              <a:t>  converge into collecting </a:t>
            </a:r>
            <a:r>
              <a:rPr lang="en-US" sz="2800" dirty="0" err="1" smtClean="0"/>
              <a:t>venules</a:t>
            </a:r>
            <a:r>
              <a:rPr lang="en-US" sz="2800" dirty="0" smtClean="0"/>
              <a:t>  → muscular veins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Professor Dr Hala El-mazar 2020</a:t>
            </a:r>
            <a:endParaRPr lang="en-US"/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602C283-513F-4DD1-AE9E-2E7C45242007}" type="slidenum">
              <a:rPr lang="en-US" altLang="en-US" smtClean="0">
                <a:solidFill>
                  <a:srgbClr val="898989"/>
                </a:solidFill>
              </a:rPr>
              <a:pPr/>
              <a:t>9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r="3374" b="46059"/>
          <a:stretch>
            <a:fillRect/>
          </a:stretch>
        </p:blipFill>
        <p:spPr bwMode="auto">
          <a:xfrm>
            <a:off x="6011863" y="765175"/>
            <a:ext cx="2736850" cy="2303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58"/>
    </mc:Choice>
    <mc:Fallback xmlns="">
      <p:transition spd="slow" advTm="89358"/>
    </mc:Fallback>
  </mc:AlternateContent>
  <p:timing>
    <p:tnLst>
      <p:par>
        <p:cTn id="1" dur="indefinite" restart="never" nodeType="tmRoot"/>
      </p:par>
    </p:tnLst>
  </p:timing>
  <p:extLst mod="1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5707</TotalTime>
  <Words>1361</Words>
  <Application>Microsoft Office PowerPoint</Application>
  <PresentationFormat>On-screen Show (4:3)</PresentationFormat>
  <Paragraphs>316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vascular system Professor Dr. Hala El-mazar 2020 (Lecture 2)</vt:lpstr>
      <vt:lpstr>microcirculation</vt:lpstr>
      <vt:lpstr>PowerPoint Presentation</vt:lpstr>
      <vt:lpstr>Capillaries </vt:lpstr>
      <vt:lpstr>PowerPoint Presentation</vt:lpstr>
      <vt:lpstr>PowerPoint Presentation</vt:lpstr>
      <vt:lpstr> </vt:lpstr>
      <vt:lpstr>Arterio- venous anastomosis (AVA)/ Shunt</vt:lpstr>
      <vt:lpstr>Post -capillary venules</vt:lpstr>
      <vt:lpstr>venules</vt:lpstr>
      <vt:lpstr>Medium size veins</vt:lpstr>
      <vt:lpstr>PowerPoint Presentation</vt:lpstr>
      <vt:lpstr> Vena cava (inferior &amp; superior)</vt:lpstr>
      <vt:lpstr>Medium sized  artery                and                 vein</vt:lpstr>
      <vt:lpstr>Medical applications</vt:lpstr>
      <vt:lpstr>PowerPoint Presentation</vt:lpstr>
      <vt:lpstr>PowerPoint Presentation</vt:lpstr>
      <vt:lpstr>PowerPoint Presentation</vt:lpstr>
      <vt:lpstr>Lymph</vt:lpstr>
      <vt:lpstr>PowerPoint Presentation</vt:lpstr>
      <vt:lpstr>PowerPoint Presentation</vt:lpstr>
      <vt:lpstr>PowerPoint Presentation</vt:lpstr>
      <vt:lpstr>Structure of Lymphatic capillaries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system</dc:title>
  <dc:creator>lion</dc:creator>
  <cp:lastModifiedBy>lion</cp:lastModifiedBy>
  <cp:revision>489</cp:revision>
  <dcterms:created xsi:type="dcterms:W3CDTF">2014-10-21T20:21:55Z</dcterms:created>
  <dcterms:modified xsi:type="dcterms:W3CDTF">2020-03-22T16:48:19Z</dcterms:modified>
</cp:coreProperties>
</file>