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5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DCB9763-61D3-469E-8DB0-6A07660794C8}" type="datetimeFigureOut">
              <a:rPr lang="ar-EG" smtClean="0"/>
              <a:t>16/7/1439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A148A19-34F6-4E89-915C-BAF664247F7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42341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DBEBC-4EA5-40FD-B3E8-93429B5C6984}" type="datetime1">
              <a:rPr lang="en-US" smtClean="0"/>
              <a:t>4/1/2018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70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E503-D171-4F0C-82D8-E75641FF9A0D}" type="datetime1">
              <a:rPr lang="en-US" smtClean="0"/>
              <a:t>4/1/2018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157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7B4B0-51C8-4A93-A6EC-AF697513B754}" type="datetime1">
              <a:rPr lang="en-US" smtClean="0"/>
              <a:t>4/1/2018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174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E8AE-EA1C-4216-B4BD-250380B2E60B}" type="datetime1">
              <a:rPr lang="en-US" smtClean="0"/>
              <a:t>4/1/2018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582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DB36-C644-4796-961A-504ACD2E9EAB}" type="datetime1">
              <a:rPr lang="en-US" smtClean="0"/>
              <a:t>4/1/2018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5554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60C6-92BB-411E-9F82-881181CC7A08}" type="datetime1">
              <a:rPr lang="en-US" smtClean="0"/>
              <a:t>4/1/2018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24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78785-6BFE-485A-8813-1AD5A4B5A2C6}" type="datetime1">
              <a:rPr lang="en-US" smtClean="0"/>
              <a:t>4/1/2018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53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10C6-42BB-4085-94AD-EC5ECEF238E3}" type="datetime1">
              <a:rPr lang="en-US" smtClean="0"/>
              <a:t>4/1/2018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383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31D7-42C7-46CD-906C-677A24073EF7}" type="datetime1">
              <a:rPr lang="en-US" smtClean="0"/>
              <a:t>4/1/2018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58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EA63-141B-426C-BC94-FC0572612E71}" type="datetime1">
              <a:rPr lang="en-US" smtClean="0"/>
              <a:t>4/1/2018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57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4EE3-02A1-4B27-87B6-FB701E847640}" type="datetime1">
              <a:rPr lang="en-US" smtClean="0"/>
              <a:t>4/1/2018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782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C3E1-5062-4494-9906-B09F70385BCA}" type="datetime1">
              <a:rPr lang="en-US" smtClean="0"/>
              <a:t>4/1/2018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36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7B9D-6B4A-4ABA-AD17-DC60099562F0}" type="datetime1">
              <a:rPr lang="en-US" smtClean="0"/>
              <a:t>4/1/2018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071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AF43-6ED8-4419-9206-2A68F57929CA}" type="datetime1">
              <a:rPr lang="en-US" smtClean="0"/>
              <a:t>4/1/2018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816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A113-9A7B-4EF2-A3C5-1EA78371070D}" type="datetime1">
              <a:rPr lang="en-US" smtClean="0"/>
              <a:t>4/1/2018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58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224F4-7D24-42F8-B16D-0ED0A108B9C4}" type="datetime1">
              <a:rPr lang="en-US" smtClean="0"/>
              <a:t>4/1/2018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44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A7515-5E2B-4766-8844-0833A4D3D4FA}" type="datetime1">
              <a:rPr lang="en-US" smtClean="0"/>
              <a:t>4/1/2018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5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8" name="arrow.wav"/>
          </p:stSnd>
        </p:sndAc>
      </p:transition>
    </mc:Choice>
    <mc:Fallback xmlns="">
      <p:transition spd="slow">
        <p:fade/>
        <p:sndAc>
          <p:stSnd>
            <p:snd r:embed="rId19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193" y="134472"/>
            <a:ext cx="8911687" cy="75417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Parathyroid Gland</a:t>
            </a:r>
            <a:endParaRPr lang="ar-EG" sz="4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673494"/>
            <a:ext cx="11669400" cy="6184506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en-US" sz="27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Parathoromone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l" rtl="0">
              <a:buNone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polypeptide hormone secreted by the parathyroid glands and its release </a:t>
            </a:r>
            <a:b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regulated by the calcium level in blood and its main function is hypercalcemic hormone.</a:t>
            </a:r>
          </a:p>
          <a:p>
            <a:pPr marL="0" indent="0" algn="l" rtl="0">
              <a:buNone/>
            </a:pPr>
            <a:r>
              <a:rPr lang="en-US" sz="27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 of action of PTH:</a:t>
            </a:r>
          </a:p>
          <a:p>
            <a:pPr marL="0" indent="0" algn="l" rtl="0">
              <a:buNone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action of P.T.H is mediated through activation of adenylcyclase enzyme in bone and renal cells leading to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hypercalcaemia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901700" indent="-269875" algn="l" rtl="0">
              <a:buFont typeface="+mj-lt"/>
              <a:buAutoNum type="arabicPeriod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Bone resorption:</a:t>
            </a:r>
          </a:p>
          <a:p>
            <a:pPr marL="514350" indent="-514350" algn="l" rtl="0">
              <a:buAutoNum type="alphaLcParenR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Glycogenolyis       lactic acid       local acidosis       solubilize Ca</a:t>
            </a:r>
            <a:r>
              <a:rPr lang="en-US" sz="2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 rtl="0">
              <a:buAutoNum type="alphaLcParenR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lysosomal activity      bone digestion     mobilization of fixed calcium.</a:t>
            </a:r>
          </a:p>
          <a:p>
            <a:pPr marL="901700" indent="-269875" algn="l" rtl="0">
              <a:buFont typeface="+mj-lt"/>
              <a:buAutoNum type="arabicPeriod" startAt="2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Kidney:</a:t>
            </a:r>
          </a:p>
          <a:p>
            <a:pPr marL="538163" indent="-174625" algn="l" rtl="0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Stimulates renal reabsorption of calcium and increase the excretion of phosphate.</a:t>
            </a:r>
            <a:endParaRPr lang="ar-EG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92071" y="4827494"/>
            <a:ext cx="34962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>
            <a:off x="4007225" y="4814047"/>
            <a:ext cx="34962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01553" y="4800600"/>
            <a:ext cx="34962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>
            <a:off x="5916707" y="4787153"/>
            <a:ext cx="34962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068236" y="4827494"/>
            <a:ext cx="34962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>
            <a:off x="8283390" y="4814047"/>
            <a:ext cx="34962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29953" y="5365377"/>
            <a:ext cx="34962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696635" y="5311589"/>
            <a:ext cx="34962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719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0"/>
            <a:ext cx="11669400" cy="6858000"/>
          </a:xfrm>
        </p:spPr>
        <p:txBody>
          <a:bodyPr>
            <a:noAutofit/>
          </a:bodyPr>
          <a:lstStyle/>
          <a:p>
            <a:pPr marL="1146175" indent="-514350" algn="l" rtl="0">
              <a:buFont typeface="+mj-lt"/>
              <a:buAutoNum type="arabicPeriod" startAt="3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GIT: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Stimulation of intestinal absorption of calcium stimulated by vitamin D3 (calciferol).</a:t>
            </a:r>
          </a:p>
          <a:p>
            <a:pPr marL="631825" indent="0" algn="ctr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Hypoparathytoidism</a:t>
            </a:r>
          </a:p>
          <a:p>
            <a:pPr marL="538163" indent="-269875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Hypoparathyroidism either idiopathic or due to thyroid surgery.</a:t>
            </a:r>
          </a:p>
          <a:p>
            <a:pPr marL="268288" indent="0" algn="l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Symptoms: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Hypofunction leads to phosphate retention and hypocalcemia.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Tetany occurs when the plasma calcium level falls below 7mg% (normal level</a:t>
            </a:r>
            <a:b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9-11 mg%) .</a:t>
            </a:r>
          </a:p>
          <a:p>
            <a:pPr marL="268288" indent="0" algn="l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Treatment:</a:t>
            </a:r>
          </a:p>
          <a:p>
            <a:pPr marL="538163" indent="-269875" algn="l" rtl="0">
              <a:lnSpc>
                <a:spcPct val="9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 gluconate 10ml 10% IV, followed by supplementary oral administration.</a:t>
            </a:r>
          </a:p>
          <a:p>
            <a:pPr marL="538163" indent="-269875" algn="l" rtl="0">
              <a:lnSpc>
                <a:spcPct val="9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Parahormone injection 100 units daily but after repeated use becomes ineffective.</a:t>
            </a:r>
          </a:p>
          <a:p>
            <a:pPr marL="538163" indent="-269875" algn="l" rtl="0">
              <a:lnSpc>
                <a:spcPct val="9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Vit.D3 (Calciferol) stimulates Ca</a:t>
            </a:r>
            <a:r>
              <a:rPr lang="en-US" sz="2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++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absorption from the gut.</a:t>
            </a:r>
          </a:p>
          <a:p>
            <a:pPr marL="538163" indent="-269875" algn="l" rtl="0">
              <a:lnSpc>
                <a:spcPct val="9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Diet rich in Ca</a:t>
            </a:r>
            <a:r>
              <a:rPr lang="en-US" sz="2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++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milk.</a:t>
            </a:r>
          </a:p>
          <a:p>
            <a:pPr marL="538163" indent="-269875" algn="l" rtl="0">
              <a:lnSpc>
                <a:spcPct val="90000"/>
              </a:lnSpc>
              <a:buFont typeface="+mj-lt"/>
              <a:buAutoNum type="arabicPeriod"/>
            </a:pP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5488" indent="-457200" algn="l" rtl="0">
              <a:buFont typeface="Wingdings" panose="05000000000000000000" pitchFamily="2" charset="2"/>
              <a:buChar char="§"/>
            </a:pPr>
            <a:endParaRPr lang="ar-EG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49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0"/>
            <a:ext cx="11669400" cy="6858000"/>
          </a:xfrm>
        </p:spPr>
        <p:txBody>
          <a:bodyPr>
            <a:noAutofit/>
          </a:bodyPr>
          <a:lstStyle/>
          <a:p>
            <a:pPr marL="631825" indent="0" algn="ctr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Hyperparathyroidism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may be primary or secondary due to failure or decreased vitamin D. primary hyperparathyroidism due to increase PTH secretion, rarely due to adenoma.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Manifested by bradycardia, arrhythmia, and urinary stones. Soft tissue calcification fragile bone “bone resorption”.</a:t>
            </a:r>
          </a:p>
          <a:p>
            <a:pPr marL="268288" indent="0" algn="l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Treatment: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Primary: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X ray or surgical removal “partial”.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Secondary: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Treat the cause.</a:t>
            </a:r>
          </a:p>
          <a:p>
            <a:pPr marL="268288" indent="0" algn="l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Agents affecting calcium homeostasis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rabicParenR"/>
            </a:pPr>
            <a:r>
              <a:rPr lang="en-US" sz="2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D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(Anti-Rickets effect)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Action:</a:t>
            </a:r>
          </a:p>
          <a:p>
            <a:pPr marL="725488" indent="-457200" algn="l" rtl="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Increases Ca</a:t>
            </a:r>
            <a:r>
              <a:rPr lang="en-US" sz="2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absorption from GIT. This action is potentiated by </a:t>
            </a: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P.T.H.</a:t>
            </a:r>
          </a:p>
          <a:p>
            <a:pPr marL="725488" indent="-457200" algn="l" rtl="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Increases active bone resorption.</a:t>
            </a:r>
          </a:p>
          <a:p>
            <a:pPr marL="725488" indent="-457200" algn="l" rtl="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kidney, weak effect to increase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reabsorption. 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163" indent="-269875" algn="l" rtl="0">
              <a:lnSpc>
                <a:spcPct val="90000"/>
              </a:lnSpc>
              <a:buFont typeface="+mj-lt"/>
              <a:buAutoNum type="arabicPeriod"/>
            </a:pP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5488" indent="-457200" algn="l" rtl="0">
              <a:buFont typeface="Wingdings" panose="05000000000000000000" pitchFamily="2" charset="2"/>
              <a:buChar char="§"/>
            </a:pPr>
            <a:endParaRPr lang="ar-EG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40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0"/>
            <a:ext cx="11669400" cy="6858000"/>
          </a:xfrm>
        </p:spPr>
        <p:txBody>
          <a:bodyPr>
            <a:noAutofit/>
          </a:bodyPr>
          <a:lstStyle/>
          <a:p>
            <a:pPr marL="782638" indent="-514350" algn="l" rtl="0">
              <a:lnSpc>
                <a:spcPct val="90000"/>
              </a:lnSpc>
              <a:buFont typeface="+mj-lt"/>
              <a:buAutoNum type="arabicParenR" startAt="2"/>
            </a:pPr>
            <a:r>
              <a:rPr lang="en-US" sz="2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Parathyroid hormone.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rabicParenR" startAt="2"/>
            </a:pPr>
            <a:r>
              <a:rPr lang="en-US" sz="2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Calcitonin: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 polypeptide hormone formed and stored by the parafollicular cells “C cells” of the thyroid gland.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released in response to increased blood calcium, also by glucagons and cAMP.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25488" indent="-457200" algn="l" rtl="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decreases renal calcium and phosphate reabsorption and decreases the rate of bone turnover.</a:t>
            </a:r>
          </a:p>
          <a:p>
            <a:pPr marL="725488" indent="-457200" algn="l" rtl="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has analgesic effect.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Uses: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 is used in Paget`s disease of bone and in hypercalcaemia.</a:t>
            </a:r>
            <a:endParaRPr lang="en-US" sz="2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5488" indent="-457200" algn="l" rtl="0">
              <a:buFont typeface="Wingdings" panose="05000000000000000000" pitchFamily="2" charset="2"/>
              <a:buChar char="§"/>
            </a:pPr>
            <a:endParaRPr lang="ar-EG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851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8" t="3088" r="18939" b="2883"/>
          <a:stretch/>
        </p:blipFill>
        <p:spPr>
          <a:xfrm>
            <a:off x="1685925" y="0"/>
            <a:ext cx="7641865" cy="686421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5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0"/>
            <a:ext cx="11669400" cy="6858000"/>
          </a:xfrm>
        </p:spPr>
        <p:txBody>
          <a:bodyPr>
            <a:noAutofit/>
          </a:bodyPr>
          <a:lstStyle/>
          <a:p>
            <a:pPr marL="782638" indent="-514350" algn="l" rtl="0">
              <a:lnSpc>
                <a:spcPct val="90000"/>
              </a:lnSpc>
              <a:buFont typeface="+mj-lt"/>
              <a:buAutoNum type="arabicParenR" startAt="4"/>
            </a:pPr>
            <a:r>
              <a:rPr lang="en-US" sz="2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Non-hormonal agents: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lphaUcPeriod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Biophosphonates: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e.g. Sodium clodronate, Pamidronate and Alendronate.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drugs are incorporated into ATP analogues those accumulate within the osteoclasts and promote their apoptosis, so inhibit bone resorption.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orally in treatment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Paget`s disease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hypercalcaemia associated with malignancy and postmenopausal osteoporosis. e.g. Sodium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clodronate, Pamidronate and Alendronate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Unwanted effects: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GIT disturbances, peptic ulcer and esophagitis.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pain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lphaUcPeriod" startAt="2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Estrogens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 the resorbing effect of parathormone in early menopause.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lphaUcPeriod" startAt="2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Glucocorticoids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decreases Ca</a:t>
            </a:r>
            <a:r>
              <a:rPr lang="en-US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 and increase bone resorption.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lphaUcPeriod" startAt="2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Thiazide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diuretics reduce Ca</a:t>
            </a:r>
            <a:r>
              <a:rPr lang="en-US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excretion and used in idiopathic hypercalcuria.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lphaUcPeriod" startAt="2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Fluoride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effective in preventing dental caries. It may decrease frequency of fracture when supplemented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endParaRPr lang="ar-EG" sz="2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138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0"/>
            <a:ext cx="11669400" cy="6858000"/>
          </a:xfrm>
        </p:spPr>
        <p:txBody>
          <a:bodyPr>
            <a:noAutofit/>
          </a:bodyPr>
          <a:lstStyle/>
          <a:p>
            <a:pPr marL="782638" indent="-514350" algn="l" rtl="0">
              <a:lnSpc>
                <a:spcPct val="90000"/>
              </a:lnSpc>
              <a:buFont typeface="+mj-lt"/>
              <a:buAutoNum type="alphaUcPeriod" startAt="6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Mithramvcin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cytotoxic antibiotic which reduces bone resorption. Used in low doses in treatment of hypercalcaemia due to Paget`s disease and malignancy.</a:t>
            </a:r>
            <a:b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0" algn="ctr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Hypercalcaemia</a:t>
            </a:r>
            <a:endParaRPr lang="en-US" sz="26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8288" indent="0" algn="l" rtl="0">
              <a:lnSpc>
                <a:spcPct val="90000"/>
              </a:lnSpc>
              <a:buNone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leads to CNS depression and may be fatal.</a:t>
            </a:r>
          </a:p>
          <a:p>
            <a:pPr marL="268288" indent="0" algn="l" rtl="0">
              <a:lnSpc>
                <a:spcPct val="90000"/>
              </a:lnSpc>
              <a:buNone/>
            </a:pPr>
            <a:r>
              <a:rPr lang="en-US" sz="2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Treatment: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rabicParenR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Loop diuretics to increase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excretion 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82638" indent="-514350" algn="l" rtl="0">
              <a:lnSpc>
                <a:spcPct val="90000"/>
              </a:lnSpc>
              <a:buFont typeface="+mj-lt"/>
              <a:buAutoNum type="arabicParenR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Cortisone to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 absorption of Ca</a:t>
            </a:r>
            <a:r>
              <a:rPr lang="en-US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acting as anti-vitamin D.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rabicParenR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Phosphate and calcitonin.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rabicParenR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Disodium Edetate IV. Or dialysis, Mithramycin and Etidronate.</a:t>
            </a:r>
            <a:endParaRPr lang="ar-EG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93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>
      <p:transition spd="slow">
        <p:fade/>
        <p:sndAc>
          <p:stSnd>
            <p:snd r:embed="rId2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0"/>
            <a:ext cx="11669400" cy="6858000"/>
          </a:xfrm>
        </p:spPr>
        <p:txBody>
          <a:bodyPr>
            <a:noAutofit/>
          </a:bodyPr>
          <a:lstStyle/>
          <a:p>
            <a:pPr marL="631825" indent="0" algn="ctr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Osteoporosis </a:t>
            </a:r>
            <a:endParaRPr lang="en-US" sz="26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5488" indent="-4572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reduction of bone mass with distortion of the microarchitecture is termed osteoporosis ; a reduction in the mineral content is termed 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osteopenia.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5488" indent="-4572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Osteoporotic bone can fracture easily after minimal trauma.</a:t>
            </a:r>
          </a:p>
          <a:p>
            <a:pPr marL="725488" indent="-4572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commonest causes of osteoporosis are postmenopausal deficiency of ostrogen and age-related deterioration in bone homeostasis.</a:t>
            </a:r>
          </a:p>
          <a:p>
            <a:pPr marL="725488" indent="-4572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Osteoporosis can also occur secondary to conditions such as rheumatoid arthritis, excessive thyroxine or glucocorticoid administration.</a:t>
            </a:r>
          </a:p>
          <a:p>
            <a:pPr marL="725488" indent="-4572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half the patients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long-term oral glucocorticoid therapy can suffer fractures due to excessive bone loss.</a:t>
            </a:r>
          </a:p>
          <a:p>
            <a:pPr marL="725488" indent="-4572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 of osteoporosis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involves 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either: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Antiresorptive drugs e.g. the bisphosphonates and raloxifene (anti-estrogen).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Anabolic drugs that stimulate bone formation (PTH, teriparatide).</a:t>
            </a:r>
            <a:endParaRPr lang="ar-EG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20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>
      <p:transition spd="slow">
        <p:fade/>
        <p:sndAc>
          <p:stSnd>
            <p:snd r:embed="rId2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0"/>
            <a:ext cx="11669400" cy="6858000"/>
          </a:xfrm>
        </p:spPr>
        <p:txBody>
          <a:bodyPr>
            <a:noAutofit/>
          </a:bodyPr>
          <a:lstStyle/>
          <a:p>
            <a:pPr marL="631825" indent="0" algn="ctr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Adrenal gland</a:t>
            </a:r>
            <a:endParaRPr lang="en-US" sz="26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5488" indent="-457200" algn="l" rtl="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adrenal gland consists of cortex and medulla.</a:t>
            </a:r>
          </a:p>
          <a:p>
            <a:pPr marL="725488" indent="-457200" algn="l" rtl="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medulla secretes epinephrine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norepinephrine.</a:t>
            </a:r>
          </a:p>
          <a:p>
            <a:pPr marL="725488" indent="-457200" algn="l" rtl="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cortex secretes glucocorticoids, mineralocorticoids and the adrenal androgens.</a:t>
            </a:r>
          </a:p>
          <a:p>
            <a:pPr marL="268288" indent="0" algn="l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Histologically the adrenal cortex is divided into three zones:</a:t>
            </a:r>
          </a:p>
          <a:p>
            <a:pPr marL="542925" indent="-274638" algn="l" rtl="0">
              <a:lnSpc>
                <a:spcPct val="90000"/>
              </a:lnSpc>
              <a:buFont typeface="+mj-lt"/>
              <a:buAutoNum type="arabicParenR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Zonaglomerulosa which produces 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mineralocorticoids (aldosterone),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which is responsible for regulating salt and water metabolism. Production of aldosterone is regulated primarily by the rennin-angiotensin system.</a:t>
            </a:r>
          </a:p>
          <a:p>
            <a:pPr marL="542925" indent="-274638" algn="l" rtl="0">
              <a:lnSpc>
                <a:spcPct val="90000"/>
              </a:lnSpc>
              <a:buFont typeface="+mj-lt"/>
              <a:buAutoNum type="arabicParenR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Zonafasciculata, which synthesize 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cortisol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which is involved with normal metabolism and resistance to stress.</a:t>
            </a:r>
          </a:p>
          <a:p>
            <a:pPr marL="542925" indent="-274638" algn="l" rtl="0">
              <a:lnSpc>
                <a:spcPct val="90000"/>
              </a:lnSpc>
              <a:buFont typeface="+mj-lt"/>
              <a:buAutoNum type="arabicParenR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Zona reticularis secretes 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adrenal androgens.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5487" indent="-457200" algn="l" rtl="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Secretions by the two later zones are controlled by </a:t>
            </a:r>
            <a:r>
              <a:rPr lang="en-US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pituit</a:t>
            </a:r>
            <a:r>
              <a:rPr lang="en-US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ary adrenocorticotropic hormone (ACTH)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which is released in response to the hypothalamic corticotropin-releasing hormone (CRH; also called corticotrophin-releasing factor).</a:t>
            </a:r>
          </a:p>
          <a:p>
            <a:pPr marL="725487" indent="-457200" algn="l" rtl="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Glucocorticoids serve as feedback inhibitors of corticotrophin and </a:t>
            </a:r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CRH secretion.</a:t>
            </a:r>
            <a:endParaRPr lang="ar-EG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0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>
      <p:transition spd="slow">
        <p:fade/>
        <p:sndAc>
          <p:stSnd>
            <p:snd r:embed="rId2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3470</TotalTime>
  <Words>659</Words>
  <Application>Microsoft Office PowerPoint</Application>
  <PresentationFormat>Widescreen</PresentationFormat>
  <Paragraphs>88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Courier New</vt:lpstr>
      <vt:lpstr>Tahoma</vt:lpstr>
      <vt:lpstr>Times New Roman</vt:lpstr>
      <vt:lpstr>Trebuchet MS</vt:lpstr>
      <vt:lpstr>Wingdings</vt:lpstr>
      <vt:lpstr>Wingdings 3</vt:lpstr>
      <vt:lpstr>Facet</vt:lpstr>
      <vt:lpstr>Parathyroid Gland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Hafeiz</dc:creator>
  <cp:lastModifiedBy>Omar Ahmad</cp:lastModifiedBy>
  <cp:revision>618</cp:revision>
  <dcterms:created xsi:type="dcterms:W3CDTF">2017-08-24T08:41:38Z</dcterms:created>
  <dcterms:modified xsi:type="dcterms:W3CDTF">2018-04-01T10:23:52Z</dcterms:modified>
</cp:coreProperties>
</file>