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6"/>
  </p:notesMasterIdLst>
  <p:sldIdLst>
    <p:sldId id="344" r:id="rId4"/>
    <p:sldId id="347" r:id="rId5"/>
    <p:sldId id="348" r:id="rId6"/>
    <p:sldId id="317" r:id="rId7"/>
    <p:sldId id="316" r:id="rId8"/>
    <p:sldId id="312" r:id="rId9"/>
    <p:sldId id="346" r:id="rId10"/>
    <p:sldId id="328" r:id="rId11"/>
    <p:sldId id="349" r:id="rId12"/>
    <p:sldId id="330" r:id="rId13"/>
    <p:sldId id="350" r:id="rId14"/>
    <p:sldId id="351" r:id="rId15"/>
    <p:sldId id="331" r:id="rId16"/>
    <p:sldId id="352" r:id="rId17"/>
    <p:sldId id="353" r:id="rId18"/>
    <p:sldId id="354" r:id="rId19"/>
    <p:sldId id="355" r:id="rId20"/>
    <p:sldId id="356" r:id="rId21"/>
    <p:sldId id="357" r:id="rId22"/>
    <p:sldId id="358" r:id="rId23"/>
    <p:sldId id="359" r:id="rId24"/>
    <p:sldId id="3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3" autoAdjust="0"/>
    <p:restoredTop sz="94660"/>
  </p:normalViewPr>
  <p:slideViewPr>
    <p:cSldViewPr snapToGrid="0" showGuides="1">
      <p:cViewPr varScale="1">
        <p:scale>
          <a:sx n="85" d="100"/>
          <a:sy n="85" d="100"/>
        </p:scale>
        <p:origin x="82"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03/08/2022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34A66B67-E119-4E64-8400-2B90C6D80D16}"/>
              </a:ext>
            </a:extLst>
          </p:cNvPr>
          <p:cNvGrpSpPr/>
          <p:nvPr userDrawn="1"/>
        </p:nvGrpSpPr>
        <p:grpSpPr>
          <a:xfrm>
            <a:off x="4079368" y="2100242"/>
            <a:ext cx="4033264" cy="3172231"/>
            <a:chOff x="2444748" y="555045"/>
            <a:chExt cx="7282048" cy="5727454"/>
          </a:xfrm>
        </p:grpSpPr>
        <p:sp>
          <p:nvSpPr>
            <p:cNvPr id="3" name="Freeform: Shape 2">
              <a:extLst>
                <a:ext uri="{FF2B5EF4-FFF2-40B4-BE49-F238E27FC236}">
                  <a16:creationId xmlns:a16="http://schemas.microsoft.com/office/drawing/2014/main" id="{3B522729-B13D-4FDF-BF4D-D2408436ECE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B04B1E2-609D-40B7-A58E-908FC342E19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9841E65-BE59-48BE-9989-1EF833DE366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17A8502-AD3E-4A95-BE4B-44A6ED7C174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E37CD3F-E580-4BCD-8E86-45DDC08B1CE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27C40E6A-06D8-40FF-A73A-075D011CC34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E84DD12-AFD6-475A-A806-EB66C4268046}"/>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0BDDD94-1AF8-48AA-B2AB-EC4FB37290B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C72A073C-7D73-40B7-B673-3107BB80FDD1}"/>
              </a:ext>
            </a:extLst>
          </p:cNvPr>
          <p:cNvSpPr>
            <a:spLocks noGrp="1"/>
          </p:cNvSpPr>
          <p:nvPr>
            <p:ph type="pic" sz="quarter" idx="43" hasCustomPrompt="1"/>
          </p:nvPr>
        </p:nvSpPr>
        <p:spPr>
          <a:xfrm>
            <a:off x="4247170" y="2261798"/>
            <a:ext cx="3678250" cy="215576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a16="http://schemas.microsoft.com/office/drawing/2014/main" id="{18F81D80-05EA-4A26-AB7C-4977DBAAC51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245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6486EEBF-4144-4E90-9563-8C8C2E8DD72D}"/>
              </a:ext>
            </a:extLst>
          </p:cNvPr>
          <p:cNvSpPr>
            <a:spLocks noGrp="1"/>
          </p:cNvSpPr>
          <p:nvPr>
            <p:ph type="pic" idx="14" hasCustomPrompt="1"/>
          </p:nvPr>
        </p:nvSpPr>
        <p:spPr>
          <a:xfrm>
            <a:off x="3648466" y="1815437"/>
            <a:ext cx="2167098" cy="2088000"/>
          </a:xfrm>
          <a:prstGeom prst="round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E6D6EE4D-172B-4315-BE26-F2E3F946BC93}"/>
              </a:ext>
            </a:extLst>
          </p:cNvPr>
          <p:cNvSpPr>
            <a:spLocks noGrp="1"/>
          </p:cNvSpPr>
          <p:nvPr>
            <p:ph type="pic" idx="15" hasCustomPrompt="1"/>
          </p:nvPr>
        </p:nvSpPr>
        <p:spPr>
          <a:xfrm>
            <a:off x="6375130" y="1815437"/>
            <a:ext cx="2167098" cy="2088000"/>
          </a:xfrm>
          <a:prstGeom prst="round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28FC1F9-2690-415B-8725-B945AB32D167}"/>
              </a:ext>
            </a:extLst>
          </p:cNvPr>
          <p:cNvSpPr>
            <a:spLocks noGrp="1"/>
          </p:cNvSpPr>
          <p:nvPr>
            <p:ph type="pic" idx="16" hasCustomPrompt="1"/>
          </p:nvPr>
        </p:nvSpPr>
        <p:spPr>
          <a:xfrm>
            <a:off x="9101794" y="1815437"/>
            <a:ext cx="2167098" cy="2088000"/>
          </a:xfrm>
          <a:prstGeom prst="round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546689D6-687D-4331-A796-B1DE9D6A7DDA}"/>
              </a:ext>
            </a:extLst>
          </p:cNvPr>
          <p:cNvSpPr>
            <a:spLocks noGrp="1"/>
          </p:cNvSpPr>
          <p:nvPr>
            <p:ph type="pic" idx="42" hasCustomPrompt="1"/>
          </p:nvPr>
        </p:nvSpPr>
        <p:spPr>
          <a:xfrm>
            <a:off x="921804" y="1815437"/>
            <a:ext cx="2167098" cy="2088000"/>
          </a:xfrm>
          <a:prstGeom prst="roundRect">
            <a:avLst/>
          </a:prstGeom>
          <a:solidFill>
            <a:schemeClr val="bg1">
              <a:lumMod val="95000"/>
            </a:schemeClr>
          </a:solidFill>
          <a:ln w="38100">
            <a:solidFill>
              <a:schemeClr val="accent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80" r:id="rId6"/>
    <p:sldLayoutId id="2147483682" r:id="rId7"/>
    <p:sldLayoutId id="2147483684" r:id="rId8"/>
    <p:sldLayoutId id="2147483686" r:id="rId9"/>
    <p:sldLayoutId id="2147483689" r:id="rId10"/>
    <p:sldLayoutId id="2147483687" r:id="rId11"/>
    <p:sldLayoutId id="2147483688" r:id="rId12"/>
    <p:sldLayoutId id="2147483671" r:id="rId13"/>
    <p:sldLayoutId id="2147483672" r:id="rId14"/>
    <p:sldLayoutId id="2147483690"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407847" y="1195802"/>
            <a:ext cx="6879705" cy="1446550"/>
          </a:xfrm>
          <a:prstGeom prst="rect">
            <a:avLst/>
          </a:prstGeom>
          <a:noFill/>
        </p:spPr>
        <p:txBody>
          <a:bodyPr wrap="square" rtlCol="0" anchor="ctr">
            <a:spAutoFit/>
          </a:bodyPr>
          <a:lstStyle/>
          <a:p>
            <a:r>
              <a:rPr lang="en-US" altLang="ko-KR" sz="8800" b="1" dirty="0">
                <a:solidFill>
                  <a:schemeClr val="bg1"/>
                </a:solidFill>
                <a:latin typeface="+mj-lt"/>
                <a:cs typeface="Arial" pitchFamily="34" charset="0"/>
              </a:rPr>
              <a:t>Gout</a:t>
            </a:r>
            <a:endParaRPr lang="ko-KR" altLang="en-US" sz="88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407847" y="4215649"/>
            <a:ext cx="6879622" cy="1200329"/>
          </a:xfrm>
          <a:prstGeom prst="rect">
            <a:avLst/>
          </a:prstGeom>
          <a:noFill/>
        </p:spPr>
        <p:txBody>
          <a:bodyPr wrap="square" rtlCol="0" anchor="ctr">
            <a:spAutoFit/>
          </a:bodyPr>
          <a:lstStyle/>
          <a:p>
            <a:r>
              <a:rPr lang="en-US" altLang="ko-KR" sz="2400" dirty="0">
                <a:solidFill>
                  <a:schemeClr val="bg1"/>
                </a:solidFill>
                <a:cs typeface="Arial" pitchFamily="34" charset="0"/>
              </a:rPr>
              <a:t>Presented by: </a:t>
            </a:r>
          </a:p>
          <a:p>
            <a:r>
              <a:rPr lang="en-US" altLang="ko-KR" sz="2400" dirty="0">
                <a:solidFill>
                  <a:schemeClr val="bg1"/>
                </a:solidFill>
                <a:cs typeface="Arial" pitchFamily="34" charset="0"/>
              </a:rPr>
              <a:t>Hamza </a:t>
            </a:r>
            <a:r>
              <a:rPr lang="en-US" altLang="ko-KR" sz="2400" dirty="0" err="1">
                <a:solidFill>
                  <a:schemeClr val="bg1"/>
                </a:solidFill>
                <a:cs typeface="Arial" pitchFamily="34" charset="0"/>
              </a:rPr>
              <a:t>Maharmeh</a:t>
            </a:r>
            <a:endParaRPr lang="en-US" altLang="ko-KR" sz="2400" dirty="0">
              <a:solidFill>
                <a:schemeClr val="bg1"/>
              </a:solidFill>
              <a:cs typeface="Arial" pitchFamily="34" charset="0"/>
            </a:endParaRPr>
          </a:p>
          <a:p>
            <a:r>
              <a:rPr lang="en-US" altLang="ko-KR" sz="2400" dirty="0" err="1">
                <a:solidFill>
                  <a:schemeClr val="bg1"/>
                </a:solidFill>
                <a:cs typeface="Arial" pitchFamily="34" charset="0"/>
              </a:rPr>
              <a:t>Israa</a:t>
            </a:r>
            <a:r>
              <a:rPr lang="en-US" altLang="ko-KR" sz="2400" dirty="0">
                <a:solidFill>
                  <a:schemeClr val="bg1"/>
                </a:solidFill>
                <a:cs typeface="Arial" pitchFamily="34" charset="0"/>
              </a:rPr>
              <a:t> Al-Ahmad</a:t>
            </a:r>
            <a:endParaRPr lang="ko-KR" altLang="en-US" sz="2400" dirty="0">
              <a:solidFill>
                <a:schemeClr val="bg1"/>
              </a:solidFill>
              <a:cs typeface="Arial" pitchFamily="34" charset="0"/>
            </a:endParaRPr>
          </a:p>
        </p:txBody>
      </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Lab Investigations</a:t>
            </a:r>
          </a:p>
        </p:txBody>
      </p:sp>
      <p:sp>
        <p:nvSpPr>
          <p:cNvPr id="10" name="Rectangle 9">
            <a:extLst>
              <a:ext uri="{FF2B5EF4-FFF2-40B4-BE49-F238E27FC236}">
                <a16:creationId xmlns:a16="http://schemas.microsoft.com/office/drawing/2014/main" id="{CC96F297-9030-4FEB-84C2-F18B3F414AF3}"/>
              </a:ext>
            </a:extLst>
          </p:cNvPr>
          <p:cNvSpPr/>
          <p:nvPr/>
        </p:nvSpPr>
        <p:spPr>
          <a:xfrm>
            <a:off x="3674086" y="2079361"/>
            <a:ext cx="432048" cy="416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15" name="Group 14">
            <a:extLst>
              <a:ext uri="{FF2B5EF4-FFF2-40B4-BE49-F238E27FC236}">
                <a16:creationId xmlns:a16="http://schemas.microsoft.com/office/drawing/2014/main" id="{25979C97-1D66-4AF1-B826-51AD0943DDF7}"/>
              </a:ext>
            </a:extLst>
          </p:cNvPr>
          <p:cNvGrpSpPr/>
          <p:nvPr/>
        </p:nvGrpSpPr>
        <p:grpSpPr>
          <a:xfrm>
            <a:off x="493291" y="1696482"/>
            <a:ext cx="1774340" cy="2762843"/>
            <a:chOff x="2480220" y="1620120"/>
            <a:chExt cx="1669467" cy="2879606"/>
          </a:xfrm>
        </p:grpSpPr>
        <p:grpSp>
          <p:nvGrpSpPr>
            <p:cNvPr id="18" name="Group 17">
              <a:extLst>
                <a:ext uri="{FF2B5EF4-FFF2-40B4-BE49-F238E27FC236}">
                  <a16:creationId xmlns:a16="http://schemas.microsoft.com/office/drawing/2014/main" id="{9E5EF209-F08B-43D1-8F87-97A29D243336}"/>
                </a:ext>
              </a:extLst>
            </p:cNvPr>
            <p:cNvGrpSpPr/>
            <p:nvPr/>
          </p:nvGrpSpPr>
          <p:grpSpPr>
            <a:xfrm flipH="1">
              <a:off x="2480220" y="3310299"/>
              <a:ext cx="1655122" cy="1189427"/>
              <a:chOff x="5405546" y="2630548"/>
              <a:chExt cx="1970137" cy="1415808"/>
            </a:xfrm>
            <a:effectLst>
              <a:outerShdw blurRad="50800" dist="38100" dir="5400000" algn="t" rotWithShape="0">
                <a:prstClr val="black">
                  <a:alpha val="40000"/>
                </a:prstClr>
              </a:outerShdw>
            </a:effectLst>
          </p:grpSpPr>
          <p:sp>
            <p:nvSpPr>
              <p:cNvPr id="22" name="Rounded Rectangle 20">
                <a:extLst>
                  <a:ext uri="{FF2B5EF4-FFF2-40B4-BE49-F238E27FC236}">
                    <a16:creationId xmlns:a16="http://schemas.microsoft.com/office/drawing/2014/main" id="{16C7A087-5183-415D-BC33-D21217CA253A}"/>
                  </a:ext>
                </a:extLst>
              </p:cNvPr>
              <p:cNvSpPr/>
              <p:nvPr/>
            </p:nvSpPr>
            <p:spPr>
              <a:xfrm>
                <a:off x="5405546" y="2630548"/>
                <a:ext cx="1970137" cy="1415808"/>
              </a:xfrm>
              <a:prstGeom prst="roundRect">
                <a:avLst>
                  <a:gd name="adj" fmla="val 107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Rounded Rectangle 9">
                <a:extLst>
                  <a:ext uri="{FF2B5EF4-FFF2-40B4-BE49-F238E27FC236}">
                    <a16:creationId xmlns:a16="http://schemas.microsoft.com/office/drawing/2014/main" id="{5C9C5C71-DD5F-4F1D-AA2E-005DFEA51E62}"/>
                  </a:ext>
                </a:extLst>
              </p:cNvPr>
              <p:cNvSpPr/>
              <p:nvPr/>
            </p:nvSpPr>
            <p:spPr>
              <a:xfrm flipH="1">
                <a:off x="5452390" y="2635919"/>
                <a:ext cx="1538089"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3">
                      <a:lumMod val="93000"/>
                      <a:lumOff val="7000"/>
                    </a:schemeClr>
                  </a:gs>
                  <a:gs pos="94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9" name="Group 18">
              <a:extLst>
                <a:ext uri="{FF2B5EF4-FFF2-40B4-BE49-F238E27FC236}">
                  <a16:creationId xmlns:a16="http://schemas.microsoft.com/office/drawing/2014/main" id="{07EB9723-38FB-4C7C-A30C-F5047BBFB834}"/>
                </a:ext>
              </a:extLst>
            </p:cNvPr>
            <p:cNvGrpSpPr/>
            <p:nvPr/>
          </p:nvGrpSpPr>
          <p:grpSpPr>
            <a:xfrm>
              <a:off x="2494565" y="1620120"/>
              <a:ext cx="1655122" cy="1189428"/>
              <a:chOff x="6281891" y="204129"/>
              <a:chExt cx="1970137" cy="1415809"/>
            </a:xfrm>
            <a:effectLst>
              <a:outerShdw blurRad="50800" dist="38100" dir="5400000" algn="t" rotWithShape="0">
                <a:prstClr val="black">
                  <a:alpha val="40000"/>
                </a:prstClr>
              </a:outerShdw>
            </a:effectLst>
          </p:grpSpPr>
          <p:sp>
            <p:nvSpPr>
              <p:cNvPr id="20" name="Rounded Rectangle 18">
                <a:extLst>
                  <a:ext uri="{FF2B5EF4-FFF2-40B4-BE49-F238E27FC236}">
                    <a16:creationId xmlns:a16="http://schemas.microsoft.com/office/drawing/2014/main" id="{F0E49554-04BF-4F18-982C-5B2C14A948BC}"/>
                  </a:ext>
                </a:extLst>
              </p:cNvPr>
              <p:cNvSpPr/>
              <p:nvPr/>
            </p:nvSpPr>
            <p:spPr>
              <a:xfrm>
                <a:off x="6281891" y="204129"/>
                <a:ext cx="1970137" cy="1415808"/>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Rounded Rectangle 9">
                <a:extLst>
                  <a:ext uri="{FF2B5EF4-FFF2-40B4-BE49-F238E27FC236}">
                    <a16:creationId xmlns:a16="http://schemas.microsoft.com/office/drawing/2014/main" id="{59BDF03B-3DDE-4662-BEFE-E85FDB4F752F}"/>
                  </a:ext>
                </a:extLst>
              </p:cNvPr>
              <p:cNvSpPr/>
              <p:nvPr/>
            </p:nvSpPr>
            <p:spPr>
              <a:xfrm>
                <a:off x="6679253" y="214873"/>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4">
                      <a:lumMod val="80000"/>
                      <a:lumOff val="20000"/>
                    </a:schemeClr>
                  </a:gs>
                  <a:gs pos="94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sp>
        <p:nvSpPr>
          <p:cNvPr id="31" name="TextBox 30">
            <a:extLst>
              <a:ext uri="{FF2B5EF4-FFF2-40B4-BE49-F238E27FC236}">
                <a16:creationId xmlns:a16="http://schemas.microsoft.com/office/drawing/2014/main" id="{3B2F1ABF-C8B4-4B9D-B39F-CD3E3D6DB3AF}"/>
              </a:ext>
            </a:extLst>
          </p:cNvPr>
          <p:cNvSpPr txBox="1"/>
          <p:nvPr/>
        </p:nvSpPr>
        <p:spPr>
          <a:xfrm>
            <a:off x="4980923" y="5387359"/>
            <a:ext cx="651359" cy="646331"/>
          </a:xfrm>
          <a:prstGeom prst="rect">
            <a:avLst/>
          </a:prstGeom>
          <a:noFill/>
        </p:spPr>
        <p:txBody>
          <a:bodyPr wrap="square" rIns="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32" name="TextBox 31">
            <a:extLst>
              <a:ext uri="{FF2B5EF4-FFF2-40B4-BE49-F238E27FC236}">
                <a16:creationId xmlns:a16="http://schemas.microsoft.com/office/drawing/2014/main" id="{C113AE20-2DBB-4DF3-8620-1635CC521BD4}"/>
              </a:ext>
            </a:extLst>
          </p:cNvPr>
          <p:cNvSpPr txBox="1"/>
          <p:nvPr/>
        </p:nvSpPr>
        <p:spPr>
          <a:xfrm>
            <a:off x="508537" y="1986139"/>
            <a:ext cx="1679175" cy="584775"/>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CBC and ESR, CRP</a:t>
            </a:r>
            <a:endParaRPr lang="ko-KR" altLang="en-US" sz="1600" b="1" dirty="0">
              <a:solidFill>
                <a:schemeClr val="bg1"/>
              </a:solidFill>
              <a:cs typeface="Arial" pitchFamily="34" charset="0"/>
            </a:endParaRPr>
          </a:p>
        </p:txBody>
      </p:sp>
      <p:sp>
        <p:nvSpPr>
          <p:cNvPr id="33" name="TextBox 32">
            <a:extLst>
              <a:ext uri="{FF2B5EF4-FFF2-40B4-BE49-F238E27FC236}">
                <a16:creationId xmlns:a16="http://schemas.microsoft.com/office/drawing/2014/main" id="{468EC45B-4B35-41AB-8435-A733EDE44C93}"/>
              </a:ext>
            </a:extLst>
          </p:cNvPr>
          <p:cNvSpPr txBox="1"/>
          <p:nvPr/>
        </p:nvSpPr>
        <p:spPr>
          <a:xfrm>
            <a:off x="753959" y="3493298"/>
            <a:ext cx="1188332" cy="830997"/>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Serum Uric Acid Levels</a:t>
            </a:r>
            <a:endParaRPr lang="ko-KR" altLang="en-US" sz="1600" b="1" dirty="0">
              <a:solidFill>
                <a:schemeClr val="bg1"/>
              </a:solidFill>
              <a:cs typeface="Arial" pitchFamily="34" charset="0"/>
            </a:endParaRPr>
          </a:p>
        </p:txBody>
      </p:sp>
      <p:sp>
        <p:nvSpPr>
          <p:cNvPr id="34" name="TextBox 33">
            <a:extLst>
              <a:ext uri="{FF2B5EF4-FFF2-40B4-BE49-F238E27FC236}">
                <a16:creationId xmlns:a16="http://schemas.microsoft.com/office/drawing/2014/main" id="{6D5876C6-A100-4306-994B-5C22CDBAFCA8}"/>
              </a:ext>
            </a:extLst>
          </p:cNvPr>
          <p:cNvSpPr txBox="1"/>
          <p:nvPr/>
        </p:nvSpPr>
        <p:spPr>
          <a:xfrm>
            <a:off x="508538" y="6080977"/>
            <a:ext cx="1188332"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a:t>
            </a:r>
            <a:endParaRPr lang="ko-KR" altLang="en-US" sz="1600" b="1" dirty="0">
              <a:solidFill>
                <a:schemeClr val="bg1"/>
              </a:solidFill>
              <a:cs typeface="Arial" pitchFamily="34" charset="0"/>
            </a:endParaRPr>
          </a:p>
        </p:txBody>
      </p:sp>
      <p:sp>
        <p:nvSpPr>
          <p:cNvPr id="35" name="TextBox 34">
            <a:extLst>
              <a:ext uri="{FF2B5EF4-FFF2-40B4-BE49-F238E27FC236}">
                <a16:creationId xmlns:a16="http://schemas.microsoft.com/office/drawing/2014/main" id="{B30A1DA3-1B3F-47C0-821A-D87E8DE2FA42}"/>
              </a:ext>
            </a:extLst>
          </p:cNvPr>
          <p:cNvSpPr txBox="1"/>
          <p:nvPr/>
        </p:nvSpPr>
        <p:spPr>
          <a:xfrm>
            <a:off x="3926441" y="5064263"/>
            <a:ext cx="1188332"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a:t>
            </a:r>
            <a:endParaRPr lang="ko-KR" altLang="en-US" sz="1600" b="1" dirty="0">
              <a:solidFill>
                <a:schemeClr val="bg1"/>
              </a:solidFill>
              <a:cs typeface="Arial" pitchFamily="34" charset="0"/>
            </a:endParaRPr>
          </a:p>
        </p:txBody>
      </p:sp>
      <p:sp>
        <p:nvSpPr>
          <p:cNvPr id="36" name="TextBox 35">
            <a:extLst>
              <a:ext uri="{FF2B5EF4-FFF2-40B4-BE49-F238E27FC236}">
                <a16:creationId xmlns:a16="http://schemas.microsoft.com/office/drawing/2014/main" id="{48D03BE4-009A-43F5-8255-C03680C611D5}"/>
              </a:ext>
            </a:extLst>
          </p:cNvPr>
          <p:cNvSpPr txBox="1"/>
          <p:nvPr/>
        </p:nvSpPr>
        <p:spPr>
          <a:xfrm>
            <a:off x="2455270" y="2113192"/>
            <a:ext cx="7017551" cy="30777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WBC and ESR are typically elevated during acute attack</a:t>
            </a:r>
            <a:endParaRPr lang="ko-KR" altLang="en-US" sz="14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6BD725CB-405C-4C98-8FD1-4A842DD49CB6}"/>
              </a:ext>
            </a:extLst>
          </p:cNvPr>
          <p:cNvSpPr txBox="1"/>
          <p:nvPr/>
        </p:nvSpPr>
        <p:spPr>
          <a:xfrm>
            <a:off x="2455270" y="3270381"/>
            <a:ext cx="7017551" cy="1600438"/>
          </a:xfrm>
          <a:prstGeom prst="rect">
            <a:avLst/>
          </a:prstGeom>
          <a:noFill/>
        </p:spPr>
        <p:txBody>
          <a:bodyPr wrap="square" rtlCol="0">
            <a:spAutoFit/>
          </a:bodyPr>
          <a:lstStyle/>
          <a:p>
            <a:pPr marL="171450" indent="-171450">
              <a:buFont typeface="Arial" panose="020B0604020202020204" pitchFamily="34" charset="0"/>
              <a:buChar char="•"/>
            </a:pPr>
            <a:r>
              <a:rPr lang="en-US" altLang="ko-KR" sz="1400" b="1" dirty="0">
                <a:solidFill>
                  <a:schemeClr val="tx1">
                    <a:lumMod val="75000"/>
                    <a:lumOff val="25000"/>
                  </a:schemeClr>
                </a:solidFill>
                <a:cs typeface="Arial" pitchFamily="34" charset="0"/>
              </a:rPr>
              <a:t>Acute gout flare: </a:t>
            </a:r>
          </a:p>
          <a:p>
            <a:r>
              <a:rPr lang="en-US" altLang="ko-KR" sz="1400" dirty="0">
                <a:solidFill>
                  <a:schemeClr val="tx1">
                    <a:lumMod val="75000"/>
                    <a:lumOff val="25000"/>
                  </a:schemeClr>
                </a:solidFill>
                <a:cs typeface="Arial" pitchFamily="34" charset="0"/>
              </a:rPr>
              <a:t>often elevated (hyperuricemia)  ; may also be normal or low </a:t>
            </a:r>
          </a:p>
          <a:p>
            <a:endParaRPr lang="en-US" altLang="ko-KR" sz="14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400" b="1" dirty="0" err="1">
                <a:solidFill>
                  <a:schemeClr val="tx1">
                    <a:lumMod val="75000"/>
                    <a:lumOff val="25000"/>
                  </a:schemeClr>
                </a:solidFill>
                <a:cs typeface="Arial" pitchFamily="34" charset="0"/>
              </a:rPr>
              <a:t>Intercritical</a:t>
            </a:r>
            <a:r>
              <a:rPr lang="en-US" altLang="ko-KR" sz="1400" b="1" dirty="0">
                <a:solidFill>
                  <a:schemeClr val="tx1">
                    <a:lumMod val="75000"/>
                    <a:lumOff val="25000"/>
                  </a:schemeClr>
                </a:solidFill>
                <a:cs typeface="Arial" pitchFamily="34" charset="0"/>
              </a:rPr>
              <a:t> stage or chronic gout:</a:t>
            </a:r>
          </a:p>
          <a:p>
            <a:pPr marL="228600" indent="-228600">
              <a:buFont typeface="+mj-lt"/>
              <a:buAutoNum type="arabicPeriod"/>
            </a:pPr>
            <a:r>
              <a:rPr lang="en-US" altLang="ko-KR" sz="1400" dirty="0">
                <a:solidFill>
                  <a:schemeClr val="tx1">
                    <a:lumMod val="75000"/>
                    <a:lumOff val="25000"/>
                  </a:schemeClr>
                </a:solidFill>
                <a:cs typeface="Arial" pitchFamily="34" charset="0"/>
              </a:rPr>
              <a:t>Baseline levels are useful to determine the need for urate-lowering therapy. </a:t>
            </a:r>
          </a:p>
          <a:p>
            <a:pPr marL="228600" indent="-228600">
              <a:buFont typeface="+mj-lt"/>
              <a:buAutoNum type="arabicPeriod"/>
            </a:pPr>
            <a:r>
              <a:rPr lang="en-US" altLang="ko-KR" sz="1400" dirty="0">
                <a:solidFill>
                  <a:schemeClr val="tx1">
                    <a:lumMod val="75000"/>
                    <a:lumOff val="25000"/>
                  </a:schemeClr>
                </a:solidFill>
                <a:cs typeface="Arial" pitchFamily="34" charset="0"/>
              </a:rPr>
              <a:t>A normal or low level has a very low negative likelihood ratio for (but does not rule out) a diagnosis of gout</a:t>
            </a:r>
            <a:endParaRPr lang="en-US" altLang="ko-KR" sz="1400" dirty="0">
              <a:solidFill>
                <a:schemeClr val="tx1">
                  <a:lumMod val="75000"/>
                  <a:lumOff val="25000"/>
                </a:schemeClr>
              </a:solidFill>
            </a:endParaRPr>
          </a:p>
        </p:txBody>
      </p:sp>
      <p:cxnSp>
        <p:nvCxnSpPr>
          <p:cNvPr id="24" name="Straight Connector 23">
            <a:extLst>
              <a:ext uri="{FF2B5EF4-FFF2-40B4-BE49-F238E27FC236}">
                <a16:creationId xmlns:a16="http://schemas.microsoft.com/office/drawing/2014/main" id="{DDC1BBDD-3E3D-4B62-A6B3-07D106D0E634}"/>
              </a:ext>
            </a:extLst>
          </p:cNvPr>
          <p:cNvCxnSpPr>
            <a:cxnSpLocks/>
          </p:cNvCxnSpPr>
          <p:nvPr/>
        </p:nvCxnSpPr>
        <p:spPr>
          <a:xfrm>
            <a:off x="258533" y="3076937"/>
            <a:ext cx="1093728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01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Imaging</a:t>
            </a:r>
          </a:p>
        </p:txBody>
      </p:sp>
      <p:sp>
        <p:nvSpPr>
          <p:cNvPr id="47" name="TextBox 46">
            <a:extLst>
              <a:ext uri="{FF2B5EF4-FFF2-40B4-BE49-F238E27FC236}">
                <a16:creationId xmlns:a16="http://schemas.microsoft.com/office/drawing/2014/main" id="{4F15677B-812F-4E82-8E5E-2B92374EE2E2}"/>
              </a:ext>
            </a:extLst>
          </p:cNvPr>
          <p:cNvSpPr txBox="1"/>
          <p:nvPr/>
        </p:nvSpPr>
        <p:spPr>
          <a:xfrm>
            <a:off x="408372" y="1296140"/>
            <a:ext cx="10937289" cy="4678204"/>
          </a:xfrm>
          <a:prstGeom prst="rect">
            <a:avLst/>
          </a:prstGeom>
          <a:noFill/>
        </p:spPr>
        <p:txBody>
          <a:bodyPr wrap="square" rtlCol="1">
            <a:spAutoFit/>
          </a:bodyPr>
          <a:lstStyle/>
          <a:p>
            <a:pPr marL="285750" indent="-285750">
              <a:buFont typeface="Arial" panose="020B0604020202020204" pitchFamily="34" charset="0"/>
              <a:buChar char="•"/>
            </a:pPr>
            <a:r>
              <a:rPr lang="en-US" sz="1400" dirty="0">
                <a:solidFill>
                  <a:srgbClr val="FF0000"/>
                </a:solidFill>
              </a:rPr>
              <a:t>Imaging is indicated if synovial fluid analysis is unsuccessful or cannot be performed, and the diagnosis remains uncertain. It can be used to identify supportive findings of gout  but cannot rule out septic arthritis. </a:t>
            </a:r>
          </a:p>
          <a:p>
            <a:endParaRPr lang="en-US" sz="1400" dirty="0">
              <a:solidFill>
                <a:srgbClr val="FF0000"/>
              </a:solidFill>
            </a:endParaRPr>
          </a:p>
          <a:p>
            <a:r>
              <a:rPr lang="en-US" sz="1600" b="1" dirty="0"/>
              <a:t>Ultrasound:</a:t>
            </a:r>
          </a:p>
          <a:p>
            <a:pPr marL="342900" indent="-342900">
              <a:buFont typeface="+mj-lt"/>
              <a:buAutoNum type="arabicPeriod"/>
            </a:pPr>
            <a:r>
              <a:rPr lang="en-US" sz="1600" dirty="0"/>
              <a:t>Signs of acute joint inflammation</a:t>
            </a:r>
          </a:p>
          <a:p>
            <a:pPr marL="342900" indent="-342900">
              <a:buFont typeface="+mj-lt"/>
              <a:buAutoNum type="arabicPeriod"/>
            </a:pPr>
            <a:r>
              <a:rPr lang="en-US" sz="1600" dirty="0"/>
              <a:t>Bone erosions</a:t>
            </a:r>
          </a:p>
          <a:p>
            <a:pPr marL="342900" indent="-342900">
              <a:buFont typeface="+mj-lt"/>
              <a:buAutoNum type="arabicPeriod"/>
            </a:pPr>
            <a:r>
              <a:rPr lang="en-US" sz="1600" dirty="0"/>
              <a:t>Signs of urate crystal deposition: </a:t>
            </a:r>
          </a:p>
          <a:p>
            <a:pPr marL="742950" lvl="1" indent="-285750">
              <a:buFont typeface="Arial" panose="020B0604020202020204" pitchFamily="34" charset="0"/>
              <a:buChar char="•"/>
            </a:pPr>
            <a:r>
              <a:rPr lang="en-US" sz="1600" dirty="0"/>
              <a:t>Double contour sign: a hyperechoic band of crystals covering the surface of the hypoechoic articular cartilage, which is over the hyperechoic bone contour</a:t>
            </a:r>
          </a:p>
          <a:p>
            <a:pPr marL="742950" lvl="1" indent="-285750">
              <a:buFont typeface="Arial" panose="020B0604020202020204" pitchFamily="34" charset="0"/>
              <a:buChar char="•"/>
            </a:pPr>
            <a:r>
              <a:rPr lang="en-US" sz="1600" dirty="0"/>
              <a:t>Tophi (pathognomonic for chronic gout)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r>
              <a:rPr lang="en-US" sz="1600" b="1" dirty="0"/>
              <a:t>X-ray:</a:t>
            </a:r>
          </a:p>
          <a:p>
            <a:r>
              <a:rPr lang="en-US" sz="1600" b="1" dirty="0"/>
              <a:t>Acute gout:</a:t>
            </a:r>
            <a:r>
              <a:rPr lang="en-US" sz="1600" dirty="0"/>
              <a:t> typically normal, useful for ruling out a fracture in patients with post-traumatic joint inflammation</a:t>
            </a:r>
          </a:p>
          <a:p>
            <a:pPr marL="342900" indent="-342900">
              <a:buFont typeface="+mj-lt"/>
              <a:buAutoNum type="arabicPeriod"/>
            </a:pPr>
            <a:endParaRPr lang="en-US" sz="1600" dirty="0"/>
          </a:p>
          <a:p>
            <a:r>
              <a:rPr lang="en-US" sz="1600" b="1" dirty="0"/>
              <a:t>Chronic gout:</a:t>
            </a:r>
          </a:p>
          <a:p>
            <a:pPr marL="285750" indent="-285750">
              <a:buFont typeface="Arial" panose="020B0604020202020204" pitchFamily="34" charset="0"/>
              <a:buChar char="•"/>
            </a:pPr>
            <a:r>
              <a:rPr lang="en-US" sz="1600" dirty="0">
                <a:solidFill>
                  <a:srgbClr val="FF0000"/>
                </a:solidFill>
              </a:rPr>
              <a:t>Punched-out lytic bone lesions </a:t>
            </a:r>
            <a:r>
              <a:rPr lang="en-US" sz="1600" dirty="0"/>
              <a:t>with spiky periosteal appositions (overhanging edges), known as “rat-bite erosions” </a:t>
            </a:r>
          </a:p>
          <a:p>
            <a:pPr marL="285750" indent="-285750">
              <a:buFont typeface="Arial" panose="020B0604020202020204" pitchFamily="34" charset="0"/>
              <a:buChar char="•"/>
            </a:pPr>
            <a:r>
              <a:rPr lang="en-US" sz="1600" dirty="0"/>
              <a:t>Radiopaque in surrounding soft tissue </a:t>
            </a:r>
          </a:p>
          <a:p>
            <a:pPr marL="285750" indent="-285750">
              <a:buFont typeface="Arial" panose="020B0604020202020204" pitchFamily="34" charset="0"/>
              <a:buChar char="•"/>
            </a:pPr>
            <a:r>
              <a:rPr lang="en-US" sz="1600" dirty="0"/>
              <a:t>Joint space is preserved until late stages.</a:t>
            </a:r>
          </a:p>
        </p:txBody>
      </p:sp>
      <p:cxnSp>
        <p:nvCxnSpPr>
          <p:cNvPr id="4" name="Straight Connector 3">
            <a:extLst>
              <a:ext uri="{FF2B5EF4-FFF2-40B4-BE49-F238E27FC236}">
                <a16:creationId xmlns:a16="http://schemas.microsoft.com/office/drawing/2014/main" id="{182932D0-3DBF-44EA-87F8-3DA062E49502}"/>
              </a:ext>
            </a:extLst>
          </p:cNvPr>
          <p:cNvCxnSpPr>
            <a:cxnSpLocks/>
          </p:cNvCxnSpPr>
          <p:nvPr/>
        </p:nvCxnSpPr>
        <p:spPr>
          <a:xfrm>
            <a:off x="215153" y="3928585"/>
            <a:ext cx="1168157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15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C6089-B567-4405-A7FB-109BC1EA334F}"/>
              </a:ext>
            </a:extLst>
          </p:cNvPr>
          <p:cNvPicPr>
            <a:picLocks noChangeAspect="1"/>
          </p:cNvPicPr>
          <p:nvPr/>
        </p:nvPicPr>
        <p:blipFill>
          <a:blip r:embed="rId2"/>
          <a:stretch>
            <a:fillRect/>
          </a:stretch>
        </p:blipFill>
        <p:spPr>
          <a:xfrm>
            <a:off x="3757751" y="244320"/>
            <a:ext cx="4338683" cy="6127619"/>
          </a:xfrm>
          <a:prstGeom prst="rect">
            <a:avLst/>
          </a:prstGeom>
        </p:spPr>
      </p:pic>
    </p:spTree>
    <p:extLst>
      <p:ext uri="{BB962C8B-B14F-4D97-AF65-F5344CB8AC3E}">
        <p14:creationId xmlns:p14="http://schemas.microsoft.com/office/powerpoint/2010/main" val="1355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Treatment</a:t>
            </a:r>
          </a:p>
        </p:txBody>
      </p:sp>
      <p:sp>
        <p:nvSpPr>
          <p:cNvPr id="35" name="TextBox 34">
            <a:extLst>
              <a:ext uri="{FF2B5EF4-FFF2-40B4-BE49-F238E27FC236}">
                <a16:creationId xmlns:a16="http://schemas.microsoft.com/office/drawing/2014/main" id="{D3ACC5B7-C8E4-40CD-A8BC-EAFEAD122F8D}"/>
              </a:ext>
            </a:extLst>
          </p:cNvPr>
          <p:cNvSpPr txBox="1"/>
          <p:nvPr/>
        </p:nvSpPr>
        <p:spPr>
          <a:xfrm flipH="1">
            <a:off x="473602" y="1859339"/>
            <a:ext cx="9638585" cy="3139321"/>
          </a:xfrm>
          <a:prstGeom prst="rect">
            <a:avLst/>
          </a:prstGeom>
          <a:noFill/>
        </p:spPr>
        <p:txBody>
          <a:bodyPr wrap="square" rtlCol="1">
            <a:spAutoFit/>
          </a:bodyPr>
          <a:lstStyle/>
          <a:p>
            <a:r>
              <a:rPr lang="en-US" b="1" dirty="0"/>
              <a:t>In Acute Gout:</a:t>
            </a:r>
          </a:p>
          <a:p>
            <a:pPr marL="285750" indent="-285750">
              <a:buFont typeface="Arial" panose="020B0604020202020204" pitchFamily="34" charset="0"/>
              <a:buChar char="•"/>
            </a:pPr>
            <a:r>
              <a:rPr lang="en-US" dirty="0"/>
              <a:t>Treat immediately with NSAIDS: Naproxen or Diclofenac Sodium. Do not give aspirin (decreases urea excretion by kidney).</a:t>
            </a:r>
          </a:p>
          <a:p>
            <a:endParaRPr lang="en-US" dirty="0"/>
          </a:p>
          <a:p>
            <a:r>
              <a:rPr lang="en-US" dirty="0">
                <a:solidFill>
                  <a:srgbClr val="FF0000"/>
                </a:solidFill>
              </a:rPr>
              <a:t>If patient has renal impairment or Peptic ulcer disease:</a:t>
            </a:r>
          </a:p>
          <a:p>
            <a:pPr marL="342900" indent="-342900">
              <a:buAutoNum type="arabicPeriod"/>
            </a:pPr>
            <a:r>
              <a:rPr lang="en-US" dirty="0"/>
              <a:t>Colchicine:</a:t>
            </a:r>
          </a:p>
          <a:p>
            <a:r>
              <a:rPr lang="en-US" dirty="0"/>
              <a:t>Most effective within 12-24 hour of attack. </a:t>
            </a:r>
          </a:p>
          <a:p>
            <a:r>
              <a:rPr lang="en-US" dirty="0"/>
              <a:t>Side-effects:</a:t>
            </a:r>
          </a:p>
          <a:p>
            <a:pPr marL="285750" indent="-285750">
              <a:buFont typeface="Arial" panose="020B0604020202020204" pitchFamily="34" charset="0"/>
              <a:buChar char="•"/>
            </a:pPr>
            <a:r>
              <a:rPr lang="en-US" dirty="0"/>
              <a:t>Myelosuppression, rhabdomyolysis, cardiac toxicity, diarrhea (commonest).</a:t>
            </a:r>
          </a:p>
          <a:p>
            <a:endParaRPr lang="en-US" dirty="0"/>
          </a:p>
          <a:p>
            <a:r>
              <a:rPr lang="en-US" dirty="0"/>
              <a:t>2. IM or Intra-articular Methyl Prednisolone. </a:t>
            </a:r>
            <a:endParaRPr lang="ar-JO" dirty="0"/>
          </a:p>
        </p:txBody>
      </p:sp>
    </p:spTree>
    <p:extLst>
      <p:ext uri="{BB962C8B-B14F-4D97-AF65-F5344CB8AC3E}">
        <p14:creationId xmlns:p14="http://schemas.microsoft.com/office/powerpoint/2010/main" val="223753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Treatment</a:t>
            </a:r>
          </a:p>
        </p:txBody>
      </p:sp>
      <p:sp>
        <p:nvSpPr>
          <p:cNvPr id="35" name="TextBox 34">
            <a:extLst>
              <a:ext uri="{FF2B5EF4-FFF2-40B4-BE49-F238E27FC236}">
                <a16:creationId xmlns:a16="http://schemas.microsoft.com/office/drawing/2014/main" id="{D3ACC5B7-C8E4-40CD-A8BC-EAFEAD122F8D}"/>
              </a:ext>
            </a:extLst>
          </p:cNvPr>
          <p:cNvSpPr txBox="1"/>
          <p:nvPr/>
        </p:nvSpPr>
        <p:spPr>
          <a:xfrm flipH="1">
            <a:off x="616776" y="1502688"/>
            <a:ext cx="9796730" cy="5355312"/>
          </a:xfrm>
          <a:prstGeom prst="rect">
            <a:avLst/>
          </a:prstGeom>
          <a:noFill/>
        </p:spPr>
        <p:txBody>
          <a:bodyPr wrap="square" rtlCol="1">
            <a:spAutoFit/>
          </a:bodyPr>
          <a:lstStyle/>
          <a:p>
            <a:r>
              <a:rPr lang="en-US" b="1" dirty="0"/>
              <a:t>In Chronic Gout:</a:t>
            </a:r>
          </a:p>
          <a:p>
            <a:r>
              <a:rPr lang="en-US" dirty="0"/>
              <a:t>Patients must be treated with urate lowering therapy (ULT). Anti-inflammatory drugs must be given a week before ULT, because ULT causes urate mobilization. Aim for: Urea: 2.1 mg/dl or less.</a:t>
            </a:r>
          </a:p>
          <a:p>
            <a:endParaRPr lang="en-US" dirty="0"/>
          </a:p>
          <a:p>
            <a:r>
              <a:rPr lang="en-US" dirty="0"/>
              <a:t>Never give ULT during acute attack, it will increase the severity and duration of the attack.</a:t>
            </a:r>
          </a:p>
          <a:p>
            <a:endParaRPr lang="en-US" dirty="0"/>
          </a:p>
          <a:p>
            <a:r>
              <a:rPr lang="en-US" dirty="0">
                <a:solidFill>
                  <a:srgbClr val="FF0000"/>
                </a:solidFill>
              </a:rPr>
              <a:t>Do not </a:t>
            </a:r>
            <a:r>
              <a:rPr lang="en-US" dirty="0"/>
              <a:t>give ULT for asymptomatic hyperuricemia.</a:t>
            </a:r>
          </a:p>
          <a:p>
            <a:endParaRPr lang="en-US" dirty="0"/>
          </a:p>
          <a:p>
            <a:pPr marL="285750" indent="-285750">
              <a:buFont typeface="Arial" panose="020B0604020202020204" pitchFamily="34" charset="0"/>
              <a:buChar char="•"/>
            </a:pPr>
            <a:r>
              <a:rPr lang="en-US" b="1" dirty="0"/>
              <a:t>Indication of ULT:</a:t>
            </a:r>
          </a:p>
          <a:p>
            <a:pPr marL="342900" indent="-342900">
              <a:buFont typeface="+mj-lt"/>
              <a:buAutoNum type="arabicPeriod"/>
            </a:pPr>
            <a:r>
              <a:rPr lang="en-US" dirty="0"/>
              <a:t>More than 2 attacks of gout per year</a:t>
            </a:r>
          </a:p>
          <a:p>
            <a:pPr marL="342900" indent="-342900">
              <a:buFont typeface="+mj-lt"/>
              <a:buAutoNum type="arabicPeriod"/>
            </a:pPr>
            <a:r>
              <a:rPr lang="en-US" dirty="0"/>
              <a:t>Chronic gout</a:t>
            </a:r>
          </a:p>
          <a:p>
            <a:pPr marL="342900" indent="-342900">
              <a:buFont typeface="+mj-lt"/>
              <a:buAutoNum type="arabicPeriod"/>
            </a:pPr>
            <a:r>
              <a:rPr lang="en-US" dirty="0"/>
              <a:t>Tophi formation </a:t>
            </a:r>
          </a:p>
          <a:p>
            <a:pPr marL="342900" indent="-342900">
              <a:buFont typeface="+mj-lt"/>
              <a:buAutoNum type="arabicPeriod"/>
            </a:pPr>
            <a:endParaRPr lang="en-US" dirty="0"/>
          </a:p>
          <a:p>
            <a:pPr marL="285750" indent="-285750">
              <a:buFont typeface="Arial" panose="020B0604020202020204" pitchFamily="34" charset="0"/>
              <a:buChar char="•"/>
            </a:pPr>
            <a:r>
              <a:rPr lang="en-US" b="1" dirty="0"/>
              <a:t>Can be given after first attack if</a:t>
            </a:r>
            <a:r>
              <a:rPr lang="en-US" dirty="0"/>
              <a:t>:</a:t>
            </a:r>
          </a:p>
          <a:p>
            <a:pPr marL="342900" indent="-342900">
              <a:buFont typeface="+mj-lt"/>
              <a:buAutoNum type="arabicPeriod"/>
            </a:pPr>
            <a:r>
              <a:rPr lang="en-US" dirty="0"/>
              <a:t>ESRD</a:t>
            </a:r>
          </a:p>
          <a:p>
            <a:pPr marL="342900" indent="-342900">
              <a:buFont typeface="+mj-lt"/>
              <a:buAutoNum type="arabicPeriod"/>
            </a:pPr>
            <a:r>
              <a:rPr lang="en-US" dirty="0"/>
              <a:t>Uric acid more than 9 mg/dl</a:t>
            </a:r>
          </a:p>
          <a:p>
            <a:pPr marL="342900" indent="-342900">
              <a:buFont typeface="+mj-lt"/>
              <a:buAutoNum type="arabicPeriod"/>
            </a:pPr>
            <a:r>
              <a:rPr lang="en-US" dirty="0"/>
              <a:t>History of nephrolithiasis</a:t>
            </a:r>
          </a:p>
          <a:p>
            <a:pPr marL="285750" indent="-285750">
              <a:buFont typeface="Arial" panose="020B0604020202020204" pitchFamily="34" charset="0"/>
              <a:buChar char="•"/>
            </a:pPr>
            <a:endParaRPr lang="ar-JO" dirty="0"/>
          </a:p>
        </p:txBody>
      </p:sp>
    </p:spTree>
    <p:extLst>
      <p:ext uri="{BB962C8B-B14F-4D97-AF65-F5344CB8AC3E}">
        <p14:creationId xmlns:p14="http://schemas.microsoft.com/office/powerpoint/2010/main" val="224204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Treatment</a:t>
            </a:r>
          </a:p>
        </p:txBody>
      </p:sp>
      <p:sp>
        <p:nvSpPr>
          <p:cNvPr id="35" name="TextBox 34">
            <a:extLst>
              <a:ext uri="{FF2B5EF4-FFF2-40B4-BE49-F238E27FC236}">
                <a16:creationId xmlns:a16="http://schemas.microsoft.com/office/drawing/2014/main" id="{D3ACC5B7-C8E4-40CD-A8BC-EAFEAD122F8D}"/>
              </a:ext>
            </a:extLst>
          </p:cNvPr>
          <p:cNvSpPr txBox="1"/>
          <p:nvPr/>
        </p:nvSpPr>
        <p:spPr>
          <a:xfrm flipH="1">
            <a:off x="474733" y="1165089"/>
            <a:ext cx="9796730" cy="6740307"/>
          </a:xfrm>
          <a:prstGeom prst="rect">
            <a:avLst/>
          </a:prstGeom>
          <a:noFill/>
        </p:spPr>
        <p:txBody>
          <a:bodyPr wrap="square" rtlCol="1">
            <a:spAutoFit/>
          </a:bodyPr>
          <a:lstStyle/>
          <a:p>
            <a:r>
              <a:rPr lang="en-US" b="1" dirty="0"/>
              <a:t>ULT:</a:t>
            </a:r>
          </a:p>
          <a:p>
            <a:r>
              <a:rPr lang="en-US" b="1" dirty="0"/>
              <a:t>First line:</a:t>
            </a:r>
          </a:p>
          <a:p>
            <a:r>
              <a:rPr lang="en-US" dirty="0"/>
              <a:t>Xanthine-Oxidase inhibitors:</a:t>
            </a:r>
          </a:p>
          <a:p>
            <a:pPr marL="342900" indent="-342900">
              <a:buFont typeface="+mj-lt"/>
              <a:buAutoNum type="arabicPeriod"/>
            </a:pPr>
            <a:r>
              <a:rPr lang="en-US" dirty="0"/>
              <a:t>Allopurinol: Preferred first-line therapy</a:t>
            </a:r>
          </a:p>
          <a:p>
            <a:pPr marL="342900" indent="-342900">
              <a:buFont typeface="+mj-lt"/>
              <a:buAutoNum type="arabicPeriod"/>
            </a:pPr>
            <a:r>
              <a:rPr lang="en-US" dirty="0"/>
              <a:t>Febuxostat: alternative first-line therapy</a:t>
            </a:r>
          </a:p>
          <a:p>
            <a:pPr marL="342900" indent="-342900">
              <a:buFont typeface="+mj-lt"/>
              <a:buAutoNum type="arabicPeriod"/>
            </a:pPr>
            <a:endParaRPr lang="en-US" dirty="0"/>
          </a:p>
          <a:p>
            <a:r>
              <a:rPr lang="en-US" dirty="0"/>
              <a:t>if persistent attacks or persistent elevated SUA levels:</a:t>
            </a:r>
          </a:p>
          <a:p>
            <a:pPr marL="342900" indent="-342900">
              <a:buFont typeface="+mj-lt"/>
              <a:buAutoNum type="arabicPeriod"/>
            </a:pPr>
            <a:endParaRPr lang="en-US" dirty="0"/>
          </a:p>
          <a:p>
            <a:r>
              <a:rPr lang="en-US" b="1" dirty="0"/>
              <a:t>Second line:</a:t>
            </a:r>
          </a:p>
          <a:p>
            <a:r>
              <a:rPr lang="en-US" dirty="0"/>
              <a:t>Uricosurics:</a:t>
            </a:r>
          </a:p>
          <a:p>
            <a:pPr marL="342900" indent="-342900">
              <a:buFont typeface="+mj-lt"/>
              <a:buAutoNum type="arabicPeriod"/>
            </a:pPr>
            <a:r>
              <a:rPr lang="en-US" dirty="0"/>
              <a:t>Probenecid: can be used alone, or in conjunction with XOI’s.</a:t>
            </a:r>
          </a:p>
          <a:p>
            <a:pPr marL="342900" indent="-342900">
              <a:buFont typeface="+mj-lt"/>
              <a:buAutoNum type="arabicPeriod"/>
            </a:pPr>
            <a:r>
              <a:rPr lang="en-US" dirty="0"/>
              <a:t>Losartan: is a uricosuric in patients with HTN and gout. Can be used to treat gout in metabolic syndrome.</a:t>
            </a:r>
          </a:p>
          <a:p>
            <a:pPr marL="342900" indent="-342900">
              <a:buFont typeface="+mj-lt"/>
              <a:buAutoNum type="arabicPeriod"/>
            </a:pPr>
            <a:endParaRPr lang="en-US" dirty="0"/>
          </a:p>
          <a:p>
            <a:r>
              <a:rPr lang="en-US" dirty="0"/>
              <a:t>if persistent attacks or persistent elevated SUA levels:</a:t>
            </a:r>
          </a:p>
          <a:p>
            <a:pPr marL="342900" indent="-342900">
              <a:buFont typeface="+mj-lt"/>
              <a:buAutoNum type="arabicPeriod"/>
            </a:pPr>
            <a:endParaRPr lang="en-US" dirty="0"/>
          </a:p>
          <a:p>
            <a:r>
              <a:rPr lang="en-US" b="1" dirty="0"/>
              <a:t>Third line:</a:t>
            </a:r>
          </a:p>
          <a:p>
            <a:r>
              <a:rPr lang="en-US" dirty="0"/>
              <a:t>Recombinant Uricase:</a:t>
            </a:r>
          </a:p>
          <a:p>
            <a:pPr marL="342900" indent="-342900">
              <a:buFont typeface="+mj-lt"/>
              <a:buAutoNum type="arabicPeriod"/>
            </a:pPr>
            <a:r>
              <a:rPr lang="en-US" dirty="0" err="1"/>
              <a:t>Pegloticase</a:t>
            </a:r>
            <a:r>
              <a:rPr lang="en-US" dirty="0"/>
              <a:t>: do not use with uricosurics or XOI’s. </a:t>
            </a:r>
          </a:p>
          <a:p>
            <a:pPr marL="342900" indent="-342900">
              <a:buFont typeface="+mj-lt"/>
              <a:buAutoNum type="arabicPeriod"/>
            </a:pPr>
            <a:endParaRPr lang="en-US" dirty="0"/>
          </a:p>
          <a:p>
            <a:pPr marL="342900" indent="-342900">
              <a:buFont typeface="+mj-lt"/>
              <a:buAutoNum type="arabicPeriod"/>
            </a:pPr>
            <a:endParaRPr lang="en-US" dirty="0"/>
          </a:p>
          <a:p>
            <a:endParaRPr lang="en-US" dirty="0"/>
          </a:p>
          <a:p>
            <a:pPr marL="342900" indent="-342900">
              <a:buFont typeface="+mj-lt"/>
              <a:buAutoNum type="arabicPeriod"/>
            </a:pPr>
            <a:endParaRPr lang="en-US" dirty="0"/>
          </a:p>
          <a:p>
            <a:endParaRPr lang="en-US" dirty="0"/>
          </a:p>
        </p:txBody>
      </p:sp>
      <p:cxnSp>
        <p:nvCxnSpPr>
          <p:cNvPr id="4" name="Straight Connector 3">
            <a:extLst>
              <a:ext uri="{FF2B5EF4-FFF2-40B4-BE49-F238E27FC236}">
                <a16:creationId xmlns:a16="http://schemas.microsoft.com/office/drawing/2014/main" id="{21BFCA21-6B95-4894-8474-176C17E73990}"/>
              </a:ext>
            </a:extLst>
          </p:cNvPr>
          <p:cNvCxnSpPr>
            <a:cxnSpLocks/>
          </p:cNvCxnSpPr>
          <p:nvPr/>
        </p:nvCxnSpPr>
        <p:spPr>
          <a:xfrm>
            <a:off x="474733" y="3229337"/>
            <a:ext cx="1093728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CB1E283-E7CE-43E4-B102-060BB5944008}"/>
              </a:ext>
            </a:extLst>
          </p:cNvPr>
          <p:cNvCxnSpPr>
            <a:cxnSpLocks/>
          </p:cNvCxnSpPr>
          <p:nvPr/>
        </p:nvCxnSpPr>
        <p:spPr>
          <a:xfrm>
            <a:off x="555811" y="5461549"/>
            <a:ext cx="1093728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8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21F87-4AE2-46C7-B77F-F03D525AFB4D}"/>
              </a:ext>
            </a:extLst>
          </p:cNvPr>
          <p:cNvSpPr txBox="1"/>
          <p:nvPr/>
        </p:nvSpPr>
        <p:spPr>
          <a:xfrm>
            <a:off x="3994951" y="383132"/>
            <a:ext cx="8074372" cy="1077218"/>
          </a:xfrm>
          <a:prstGeom prst="rect">
            <a:avLst/>
          </a:prstGeom>
          <a:noFill/>
        </p:spPr>
        <p:txBody>
          <a:bodyPr wrap="square" rtlCol="1">
            <a:spAutoFit/>
          </a:bodyPr>
          <a:lstStyle/>
          <a:p>
            <a:r>
              <a:rPr lang="en-US" sz="3200" dirty="0">
                <a:solidFill>
                  <a:schemeClr val="bg1"/>
                </a:solidFill>
              </a:rPr>
              <a:t>Calcium Pyrophosphate Deposition Disease:</a:t>
            </a:r>
            <a:endParaRPr lang="ar-JO" sz="3200" dirty="0">
              <a:solidFill>
                <a:schemeClr val="bg1"/>
              </a:solidFill>
            </a:endParaRPr>
          </a:p>
        </p:txBody>
      </p:sp>
      <p:sp>
        <p:nvSpPr>
          <p:cNvPr id="28" name="TextBox 27">
            <a:extLst>
              <a:ext uri="{FF2B5EF4-FFF2-40B4-BE49-F238E27FC236}">
                <a16:creationId xmlns:a16="http://schemas.microsoft.com/office/drawing/2014/main" id="{9EB2D945-68D4-4674-8A94-65BDD5E1D18E}"/>
              </a:ext>
            </a:extLst>
          </p:cNvPr>
          <p:cNvSpPr txBox="1"/>
          <p:nvPr/>
        </p:nvSpPr>
        <p:spPr>
          <a:xfrm>
            <a:off x="4046063" y="1424971"/>
            <a:ext cx="7972148" cy="4524315"/>
          </a:xfrm>
          <a:prstGeom prst="rect">
            <a:avLst/>
          </a:prstGeom>
          <a:noFill/>
        </p:spPr>
        <p:txBody>
          <a:bodyPr wrap="square" rtlCol="1">
            <a:spAutoFit/>
          </a:bodyPr>
          <a:lstStyle/>
          <a:p>
            <a:pPr marL="457200" indent="-457200" algn="l">
              <a:buFont typeface="Arial" panose="020B0604020202020204" pitchFamily="34" charset="0"/>
              <a:buChar char="•"/>
            </a:pPr>
            <a:r>
              <a:rPr lang="en-US" sz="3200" dirty="0">
                <a:solidFill>
                  <a:schemeClr val="bg1"/>
                </a:solidFill>
              </a:rPr>
              <a:t>Previously called </a:t>
            </a:r>
            <a:r>
              <a:rPr lang="en-US" sz="3200" dirty="0">
                <a:solidFill>
                  <a:srgbClr val="FF0000"/>
                </a:solidFill>
              </a:rPr>
              <a:t>Pseudogout</a:t>
            </a:r>
          </a:p>
          <a:p>
            <a:pPr marL="457200" indent="-457200" algn="l">
              <a:buFont typeface="Arial" panose="020B0604020202020204" pitchFamily="34" charset="0"/>
              <a:buChar char="•"/>
            </a:pPr>
            <a:endParaRPr lang="en-US" sz="3200" dirty="0">
              <a:solidFill>
                <a:schemeClr val="bg1"/>
              </a:solidFill>
            </a:endParaRPr>
          </a:p>
          <a:p>
            <a:pPr marL="457200" indent="-457200" algn="l">
              <a:buFont typeface="Arial" panose="020B0604020202020204" pitchFamily="34" charset="0"/>
              <a:buChar char="•"/>
            </a:pPr>
            <a:r>
              <a:rPr lang="en-US" sz="3200" dirty="0">
                <a:solidFill>
                  <a:srgbClr val="FF0000"/>
                </a:solidFill>
              </a:rPr>
              <a:t>CPPD </a:t>
            </a:r>
            <a:r>
              <a:rPr lang="en-US" sz="3200" dirty="0">
                <a:solidFill>
                  <a:schemeClr val="bg1"/>
                </a:solidFill>
              </a:rPr>
              <a:t>is an inflammatory arthritis associated with calcium deposition within </a:t>
            </a:r>
            <a:r>
              <a:rPr lang="en-US" sz="3200" dirty="0">
                <a:solidFill>
                  <a:srgbClr val="FF0000"/>
                </a:solidFill>
              </a:rPr>
              <a:t>articular cartilage (Chondrocalcinosis)</a:t>
            </a:r>
          </a:p>
          <a:p>
            <a:pPr marL="457200" indent="-457200" algn="l">
              <a:buFont typeface="Arial" panose="020B0604020202020204" pitchFamily="34" charset="0"/>
              <a:buChar char="•"/>
            </a:pPr>
            <a:endParaRPr lang="en-US" sz="3200" dirty="0">
              <a:solidFill>
                <a:schemeClr val="bg1"/>
              </a:solidFill>
            </a:endParaRPr>
          </a:p>
          <a:p>
            <a:pPr marL="457200" indent="-457200" algn="l">
              <a:buFont typeface="Arial" panose="020B0604020202020204" pitchFamily="34" charset="0"/>
              <a:buChar char="•"/>
            </a:pPr>
            <a:r>
              <a:rPr lang="en-US" sz="3200" dirty="0">
                <a:solidFill>
                  <a:schemeClr val="bg1"/>
                </a:solidFill>
              </a:rPr>
              <a:t>Mostly in adults above </a:t>
            </a:r>
            <a:r>
              <a:rPr lang="en-US" sz="3200" dirty="0">
                <a:solidFill>
                  <a:srgbClr val="FF0000"/>
                </a:solidFill>
              </a:rPr>
              <a:t>60</a:t>
            </a:r>
            <a:r>
              <a:rPr lang="en-US" sz="3200" dirty="0">
                <a:solidFill>
                  <a:schemeClr val="bg1"/>
                </a:solidFill>
              </a:rPr>
              <a:t>, males and females are equal in prevalence.</a:t>
            </a:r>
            <a:endParaRPr lang="ar-JO" sz="3200" dirty="0">
              <a:solidFill>
                <a:schemeClr val="bg1"/>
              </a:solidFill>
            </a:endParaRPr>
          </a:p>
        </p:txBody>
      </p:sp>
    </p:spTree>
    <p:extLst>
      <p:ext uri="{BB962C8B-B14F-4D97-AF65-F5344CB8AC3E}">
        <p14:creationId xmlns:p14="http://schemas.microsoft.com/office/powerpoint/2010/main" val="21136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5397623" y="334948"/>
            <a:ext cx="6610526" cy="1569660"/>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Typical Presentation of CPPD:</a:t>
            </a:r>
            <a:endParaRPr lang="ko-KR" altLang="en-US" sz="4800" b="1" dirty="0">
              <a:solidFill>
                <a:schemeClr val="bg1"/>
              </a:solidFill>
              <a:latin typeface="+mj-lt"/>
              <a:cs typeface="Arial" pitchFamily="34" charset="0"/>
            </a:endParaRPr>
          </a:p>
        </p:txBody>
      </p:sp>
      <p:sp>
        <p:nvSpPr>
          <p:cNvPr id="2" name="TextBox 1">
            <a:extLst>
              <a:ext uri="{FF2B5EF4-FFF2-40B4-BE49-F238E27FC236}">
                <a16:creationId xmlns:a16="http://schemas.microsoft.com/office/drawing/2014/main" id="{F816088E-C3A7-4896-8770-F58376CEC6BE}"/>
              </a:ext>
            </a:extLst>
          </p:cNvPr>
          <p:cNvSpPr txBox="1"/>
          <p:nvPr/>
        </p:nvSpPr>
        <p:spPr>
          <a:xfrm>
            <a:off x="6238738" y="1818007"/>
            <a:ext cx="5603637" cy="5632311"/>
          </a:xfrm>
          <a:prstGeom prst="rect">
            <a:avLst/>
          </a:prstGeom>
          <a:noFill/>
        </p:spPr>
        <p:txBody>
          <a:bodyPr wrap="square" rtlCol="1">
            <a:spAutoFit/>
          </a:bodyPr>
          <a:lstStyle/>
          <a:p>
            <a:pPr marL="342900" indent="-342900">
              <a:buFont typeface="+mj-lt"/>
              <a:buAutoNum type="arabicPeriod"/>
            </a:pPr>
            <a:r>
              <a:rPr lang="en-US" sz="2400" dirty="0">
                <a:solidFill>
                  <a:schemeClr val="bg1"/>
                </a:solidFill>
              </a:rPr>
              <a:t>Typically presents in adult above 60 with </a:t>
            </a:r>
            <a:r>
              <a:rPr lang="en-US" sz="2400" dirty="0" err="1">
                <a:solidFill>
                  <a:schemeClr val="bg1"/>
                </a:solidFill>
              </a:rPr>
              <a:t>Monoarthritis</a:t>
            </a:r>
            <a:r>
              <a:rPr lang="en-US" sz="2400" dirty="0">
                <a:solidFill>
                  <a:schemeClr val="bg1"/>
                </a:solidFill>
              </a:rPr>
              <a:t> (rarely </a:t>
            </a:r>
            <a:r>
              <a:rPr lang="en-US" sz="2400" dirty="0" err="1">
                <a:solidFill>
                  <a:schemeClr val="bg1"/>
                </a:solidFill>
              </a:rPr>
              <a:t>oligoarthritis</a:t>
            </a:r>
            <a:r>
              <a:rPr lang="en-US" sz="2400" dirty="0">
                <a:solidFill>
                  <a:schemeClr val="bg1"/>
                </a:solidFill>
              </a:rPr>
              <a:t>) with longer acute attacks than gout.</a:t>
            </a:r>
          </a:p>
          <a:p>
            <a:pPr marL="342900" indent="-342900">
              <a:buFont typeface="+mj-lt"/>
              <a:buAutoNum type="arabicPeriod"/>
            </a:pPr>
            <a:endParaRPr lang="en-US" sz="2400" dirty="0">
              <a:solidFill>
                <a:schemeClr val="bg1"/>
              </a:solidFill>
            </a:endParaRPr>
          </a:p>
          <a:p>
            <a:pPr marL="342900" indent="-342900">
              <a:buFont typeface="+mj-lt"/>
              <a:buAutoNum type="arabicPeriod"/>
            </a:pPr>
            <a:r>
              <a:rPr lang="en-US" sz="2400" dirty="0">
                <a:solidFill>
                  <a:schemeClr val="bg1"/>
                </a:solidFill>
              </a:rPr>
              <a:t>Typically affects knee and wrist joint. Rarely hips and shoulders.</a:t>
            </a:r>
          </a:p>
          <a:p>
            <a:pPr marL="342900" indent="-342900">
              <a:buFont typeface="+mj-lt"/>
              <a:buAutoNum type="arabicPeriod"/>
            </a:pPr>
            <a:endParaRPr lang="en-US" sz="2400" dirty="0">
              <a:solidFill>
                <a:schemeClr val="bg1"/>
              </a:solidFill>
            </a:endParaRPr>
          </a:p>
          <a:p>
            <a:pPr marL="342900" indent="-342900">
              <a:buFont typeface="+mj-lt"/>
              <a:buAutoNum type="arabicPeriod"/>
            </a:pPr>
            <a:r>
              <a:rPr lang="en-US" sz="2400" dirty="0">
                <a:solidFill>
                  <a:schemeClr val="bg1"/>
                </a:solidFill>
              </a:rPr>
              <a:t>Can manifest with systemic symptoms: Chills and fever.</a:t>
            </a:r>
          </a:p>
          <a:p>
            <a:pPr marL="342900" indent="-342900">
              <a:buFont typeface="+mj-lt"/>
              <a:buAutoNum type="arabicPeriod"/>
            </a:pPr>
            <a:endParaRPr lang="en-US" sz="2400" dirty="0">
              <a:solidFill>
                <a:schemeClr val="bg1"/>
              </a:solidFill>
            </a:endParaRPr>
          </a:p>
          <a:p>
            <a:pPr marL="342900" indent="-342900">
              <a:buFont typeface="+mj-lt"/>
              <a:buAutoNum type="arabicPeriod"/>
            </a:pPr>
            <a:r>
              <a:rPr lang="en-US" sz="2400" dirty="0">
                <a:solidFill>
                  <a:schemeClr val="bg1"/>
                </a:solidFill>
              </a:rPr>
              <a:t>Mostly self-limited.</a:t>
            </a:r>
          </a:p>
          <a:p>
            <a:pPr marL="342900" indent="-342900">
              <a:buFont typeface="+mj-lt"/>
              <a:buAutoNum type="arabicPeriod"/>
            </a:pPr>
            <a:endParaRPr lang="en-US" sz="2400" dirty="0">
              <a:solidFill>
                <a:schemeClr val="bg1"/>
              </a:solidFill>
            </a:endParaRPr>
          </a:p>
          <a:p>
            <a:pPr marL="342900" indent="-342900">
              <a:buFont typeface="+mj-lt"/>
              <a:buAutoNum type="arabicPeriod"/>
            </a:pPr>
            <a:endParaRPr lang="en-US" sz="2400" dirty="0">
              <a:solidFill>
                <a:schemeClr val="bg1"/>
              </a:solidFill>
            </a:endParaRPr>
          </a:p>
          <a:p>
            <a:endParaRPr lang="ar-JO" sz="2400" dirty="0">
              <a:solidFill>
                <a:schemeClr val="bg1"/>
              </a:solidFill>
            </a:endParaRPr>
          </a:p>
        </p:txBody>
      </p:sp>
    </p:spTree>
    <p:extLst>
      <p:ext uri="{BB962C8B-B14F-4D97-AF65-F5344CB8AC3E}">
        <p14:creationId xmlns:p14="http://schemas.microsoft.com/office/powerpoint/2010/main" val="234778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3">
            <a:extLst>
              <a:ext uri="{FF2B5EF4-FFF2-40B4-BE49-F238E27FC236}">
                <a16:creationId xmlns:a16="http://schemas.microsoft.com/office/drawing/2014/main" id="{7C0755BF-3E51-448E-A2BD-ED1FAAC485C9}"/>
              </a:ext>
            </a:extLst>
          </p:cNvPr>
          <p:cNvGrpSpPr/>
          <p:nvPr/>
        </p:nvGrpSpPr>
        <p:grpSpPr>
          <a:xfrm>
            <a:off x="0" y="1142998"/>
            <a:ext cx="5934457" cy="4012637"/>
            <a:chOff x="4885931" y="1783849"/>
            <a:chExt cx="1860207" cy="2458069"/>
          </a:xfrm>
        </p:grpSpPr>
        <p:sp>
          <p:nvSpPr>
            <p:cNvPr id="17" name="TextBox 16">
              <a:extLst>
                <a:ext uri="{FF2B5EF4-FFF2-40B4-BE49-F238E27FC236}">
                  <a16:creationId xmlns:a16="http://schemas.microsoft.com/office/drawing/2014/main" id="{F499250B-1CC5-4A3A-B0E7-1ED8C9D8A334}"/>
                </a:ext>
              </a:extLst>
            </p:cNvPr>
            <p:cNvSpPr txBox="1"/>
            <p:nvPr/>
          </p:nvSpPr>
          <p:spPr>
            <a:xfrm>
              <a:off x="4885931" y="1979457"/>
              <a:ext cx="1780587" cy="2262461"/>
            </a:xfrm>
            <a:prstGeom prst="rect">
              <a:avLst/>
            </a:prstGeom>
            <a:noFill/>
          </p:spPr>
          <p:txBody>
            <a:bodyPr wrap="square" rtlCol="0">
              <a:spAutoFit/>
            </a:bodyPr>
            <a:lstStyle/>
            <a:p>
              <a:pPr marL="800100" lvl="1" indent="-342900">
                <a:buFont typeface="+mj-lt"/>
                <a:buAutoNum type="arabicPeriod"/>
              </a:pPr>
              <a:r>
                <a:rPr lang="en-US" b="0" i="0" dirty="0">
                  <a:solidFill>
                    <a:schemeClr val="accent3">
                      <a:lumMod val="50000"/>
                    </a:schemeClr>
                  </a:solidFill>
                  <a:effectLst/>
                </a:rPr>
                <a:t> Acute attack of pain and swelling in the affected joint</a:t>
              </a:r>
            </a:p>
            <a:p>
              <a:pPr marL="800100" lvl="1" indent="-342900">
                <a:buFont typeface="+mj-lt"/>
                <a:buAutoNum type="arabicPeriod"/>
              </a:pPr>
              <a:endParaRPr lang="en-US" b="0" i="0" dirty="0">
                <a:solidFill>
                  <a:schemeClr val="accent3">
                    <a:lumMod val="50000"/>
                  </a:schemeClr>
                </a:solidFill>
                <a:effectLst/>
              </a:endParaRPr>
            </a:p>
            <a:p>
              <a:pPr marL="800100" lvl="1" indent="-342900">
                <a:buFont typeface="+mj-lt"/>
                <a:buAutoNum type="arabicPeriod"/>
              </a:pPr>
              <a:r>
                <a:rPr lang="en-US" b="0" i="0" dirty="0">
                  <a:solidFill>
                    <a:schemeClr val="accent3">
                      <a:lumMod val="50000"/>
                    </a:schemeClr>
                  </a:solidFill>
                  <a:effectLst/>
                </a:rPr>
                <a:t> </a:t>
              </a:r>
              <a:r>
                <a:rPr lang="en-US" b="0" i="0" dirty="0" err="1">
                  <a:solidFill>
                    <a:schemeClr val="accent3">
                      <a:lumMod val="50000"/>
                    </a:schemeClr>
                  </a:solidFill>
                  <a:effectLst/>
                </a:rPr>
                <a:t>Monoarthritis</a:t>
              </a:r>
              <a:r>
                <a:rPr lang="en-US" b="0" i="0" dirty="0">
                  <a:solidFill>
                    <a:schemeClr val="accent3">
                      <a:lumMod val="50000"/>
                    </a:schemeClr>
                  </a:solidFill>
                  <a:effectLst/>
                </a:rPr>
                <a:t> (occasionally </a:t>
              </a:r>
              <a:r>
                <a:rPr lang="en-US" b="0" i="0" dirty="0" err="1">
                  <a:solidFill>
                    <a:schemeClr val="accent3">
                      <a:lumMod val="50000"/>
                    </a:schemeClr>
                  </a:solidFill>
                  <a:effectLst/>
                </a:rPr>
                <a:t>oligoarthritis</a:t>
              </a:r>
              <a:r>
                <a:rPr lang="en-US" b="0" i="0" dirty="0">
                  <a:solidFill>
                    <a:schemeClr val="accent3">
                      <a:lumMod val="50000"/>
                    </a:schemeClr>
                  </a:solidFill>
                  <a:effectLst/>
                </a:rPr>
                <a:t>)</a:t>
              </a:r>
            </a:p>
            <a:p>
              <a:pPr marL="800100" lvl="1" indent="-342900">
                <a:buFont typeface="+mj-lt"/>
                <a:buAutoNum type="arabicPeriod"/>
              </a:pPr>
              <a:endParaRPr lang="en-US" b="0" i="0" dirty="0">
                <a:solidFill>
                  <a:schemeClr val="accent3">
                    <a:lumMod val="50000"/>
                  </a:schemeClr>
                </a:solidFill>
                <a:effectLst/>
              </a:endParaRPr>
            </a:p>
            <a:p>
              <a:pPr marL="800100" lvl="1" indent="-342900">
                <a:buFont typeface="+mj-lt"/>
                <a:buAutoNum type="arabicPeriod"/>
              </a:pPr>
              <a:r>
                <a:rPr lang="en-US" b="0" i="0" dirty="0">
                  <a:solidFill>
                    <a:schemeClr val="accent3">
                      <a:lumMod val="50000"/>
                    </a:schemeClr>
                  </a:solidFill>
                  <a:effectLst/>
                </a:rPr>
                <a:t> Most commonly affects the knee and wrist; can also affect other large joints (hips, ankles)</a:t>
              </a:r>
            </a:p>
            <a:p>
              <a:pPr marL="800100" lvl="1" indent="-342900">
                <a:buFont typeface="+mj-lt"/>
                <a:buAutoNum type="arabicPeriod"/>
              </a:pPr>
              <a:endParaRPr lang="en-US" b="0" i="0" dirty="0">
                <a:solidFill>
                  <a:schemeClr val="accent3">
                    <a:lumMod val="50000"/>
                  </a:schemeClr>
                </a:solidFill>
                <a:effectLst/>
              </a:endParaRPr>
            </a:p>
            <a:p>
              <a:pPr marL="800100" lvl="1" indent="-342900">
                <a:buFont typeface="+mj-lt"/>
                <a:buAutoNum type="arabicPeriod"/>
              </a:pPr>
              <a:r>
                <a:rPr lang="en-US" b="0" i="0" dirty="0">
                  <a:solidFill>
                    <a:schemeClr val="accent3">
                      <a:lumMod val="50000"/>
                    </a:schemeClr>
                  </a:solidFill>
                  <a:effectLst/>
                </a:rPr>
                <a:t> Typically self-limited</a:t>
              </a:r>
            </a:p>
            <a:p>
              <a:pPr marL="800100" lvl="1" indent="-342900">
                <a:buFont typeface="+mj-lt"/>
                <a:buAutoNum type="arabicPeriod"/>
              </a:pPr>
              <a:endParaRPr lang="en-US" b="0" i="0" dirty="0">
                <a:solidFill>
                  <a:schemeClr val="accent3">
                    <a:lumMod val="50000"/>
                  </a:schemeClr>
                </a:solidFill>
                <a:effectLst/>
              </a:endParaRPr>
            </a:p>
            <a:p>
              <a:pPr marL="800100" lvl="1" indent="-342900">
                <a:buFont typeface="+mj-lt"/>
                <a:buAutoNum type="arabicPeriod"/>
              </a:pPr>
              <a:r>
                <a:rPr lang="en-US" dirty="0">
                  <a:solidFill>
                    <a:schemeClr val="accent3">
                      <a:lumMod val="50000"/>
                    </a:schemeClr>
                  </a:solidFill>
                </a:rPr>
                <a:t> C</a:t>
              </a:r>
              <a:r>
                <a:rPr lang="en-US" b="0" i="0" dirty="0">
                  <a:solidFill>
                    <a:schemeClr val="accent3">
                      <a:lumMod val="50000"/>
                    </a:schemeClr>
                  </a:solidFill>
                  <a:effectLst/>
                </a:rPr>
                <a:t>an occur spontaneously or be triggered by joint trauma/surgery or acute illness </a:t>
              </a:r>
            </a:p>
          </p:txBody>
        </p:sp>
        <p:sp>
          <p:nvSpPr>
            <p:cNvPr id="18" name="TextBox 17">
              <a:extLst>
                <a:ext uri="{FF2B5EF4-FFF2-40B4-BE49-F238E27FC236}">
                  <a16:creationId xmlns:a16="http://schemas.microsoft.com/office/drawing/2014/main" id="{29D3D30A-961D-442E-B9D8-B562B80F2E6B}"/>
                </a:ext>
              </a:extLst>
            </p:cNvPr>
            <p:cNvSpPr txBox="1"/>
            <p:nvPr/>
          </p:nvSpPr>
          <p:spPr>
            <a:xfrm>
              <a:off x="4965551" y="1783849"/>
              <a:ext cx="1780587" cy="226246"/>
            </a:xfrm>
            <a:prstGeom prst="rect">
              <a:avLst/>
            </a:prstGeom>
            <a:noFill/>
          </p:spPr>
          <p:txBody>
            <a:bodyPr wrap="square" rtlCol="0">
              <a:spAutoFit/>
            </a:bodyPr>
            <a:lstStyle/>
            <a:p>
              <a:r>
                <a:rPr lang="en-US" altLang="ko-KR" b="1" dirty="0">
                  <a:cs typeface="Arial" pitchFamily="34" charset="0"/>
                </a:rPr>
                <a:t>Acute CPPD:</a:t>
              </a:r>
              <a:endParaRPr lang="ko-KR" altLang="en-US" b="1" dirty="0">
                <a:cs typeface="Arial" pitchFamily="34" charset="0"/>
              </a:endParaRPr>
            </a:p>
          </p:txBody>
        </p:sp>
      </p:grpSp>
      <p:grpSp>
        <p:nvGrpSpPr>
          <p:cNvPr id="19" name="Group 106">
            <a:extLst>
              <a:ext uri="{FF2B5EF4-FFF2-40B4-BE49-F238E27FC236}">
                <a16:creationId xmlns:a16="http://schemas.microsoft.com/office/drawing/2014/main" id="{904BDD03-71F9-4FC4-A712-48BB8441C74A}"/>
              </a:ext>
            </a:extLst>
          </p:cNvPr>
          <p:cNvGrpSpPr/>
          <p:nvPr/>
        </p:nvGrpSpPr>
        <p:grpSpPr>
          <a:xfrm>
            <a:off x="5660136" y="1142998"/>
            <a:ext cx="6531862" cy="2623432"/>
            <a:chOff x="4965551" y="1783849"/>
            <a:chExt cx="1780587" cy="1557435"/>
          </a:xfrm>
        </p:grpSpPr>
        <p:sp>
          <p:nvSpPr>
            <p:cNvPr id="20" name="TextBox 19">
              <a:extLst>
                <a:ext uri="{FF2B5EF4-FFF2-40B4-BE49-F238E27FC236}">
                  <a16:creationId xmlns:a16="http://schemas.microsoft.com/office/drawing/2014/main" id="{8F33C361-4F68-457A-8B61-0C5E745BF0EF}"/>
                </a:ext>
              </a:extLst>
            </p:cNvPr>
            <p:cNvSpPr txBox="1"/>
            <p:nvPr/>
          </p:nvSpPr>
          <p:spPr>
            <a:xfrm>
              <a:off x="4965551" y="1970917"/>
              <a:ext cx="1780587" cy="1370367"/>
            </a:xfrm>
            <a:prstGeom prst="rect">
              <a:avLst/>
            </a:prstGeom>
            <a:noFill/>
          </p:spPr>
          <p:txBody>
            <a:bodyPr wrap="square" rtlCol="0">
              <a:spAutoFit/>
            </a:bodyPr>
            <a:lstStyle/>
            <a:p>
              <a:r>
                <a:rPr lang="en-US" b="1" i="0" dirty="0">
                  <a:solidFill>
                    <a:schemeClr val="accent3">
                      <a:lumMod val="50000"/>
                    </a:schemeClr>
                  </a:solidFill>
                  <a:effectLst/>
                </a:rPr>
                <a:t>A. Osteoarthritis-like CPPD presentation:</a:t>
              </a:r>
            </a:p>
            <a:p>
              <a:pPr marL="342900" indent="-342900">
                <a:buFont typeface="+mj-lt"/>
                <a:buAutoNum type="arabicPeriod"/>
              </a:pPr>
              <a:r>
                <a:rPr lang="en-US" i="0" dirty="0">
                  <a:solidFill>
                    <a:schemeClr val="accent3">
                      <a:lumMod val="50000"/>
                    </a:schemeClr>
                  </a:solidFill>
                  <a:effectLst/>
                </a:rPr>
                <a:t>Most common form of CPPD disease</a:t>
              </a:r>
            </a:p>
            <a:p>
              <a:pPr marL="342900" indent="-342900">
                <a:buFont typeface="+mj-lt"/>
                <a:buAutoNum type="arabicPeriod"/>
              </a:pPr>
              <a:r>
                <a:rPr lang="en-US" altLang="ko-KR" dirty="0">
                  <a:solidFill>
                    <a:schemeClr val="accent3">
                      <a:lumMod val="50000"/>
                    </a:schemeClr>
                  </a:solidFill>
                  <a:cs typeface="Arial" pitchFamily="34" charset="0"/>
                </a:rPr>
                <a:t>Characterized by progressive joint degeneration:</a:t>
              </a:r>
            </a:p>
            <a:p>
              <a:pPr marL="800100" lvl="1" indent="-342900">
                <a:buFont typeface="Arial" panose="020B0604020202020204" pitchFamily="34" charset="0"/>
                <a:buChar char="•"/>
              </a:pPr>
              <a:r>
                <a:rPr lang="en-US" altLang="ko-KR" dirty="0">
                  <a:solidFill>
                    <a:schemeClr val="accent3">
                      <a:lumMod val="50000"/>
                    </a:schemeClr>
                  </a:solidFill>
                  <a:cs typeface="Arial" pitchFamily="34" charset="0"/>
                </a:rPr>
                <a:t>Usually polyarticular; can occur in joints not typically affected by OA of the knee)</a:t>
              </a:r>
            </a:p>
            <a:p>
              <a:pPr marL="800100" lvl="1" indent="-342900">
                <a:buFont typeface="Arial" panose="020B0604020202020204" pitchFamily="34" charset="0"/>
                <a:buChar char="•"/>
              </a:pPr>
              <a:r>
                <a:rPr lang="en-US" altLang="ko-KR" dirty="0">
                  <a:solidFill>
                    <a:schemeClr val="accent3">
                      <a:lumMod val="50000"/>
                    </a:schemeClr>
                  </a:solidFill>
                  <a:cs typeface="Arial" pitchFamily="34" charset="0"/>
                </a:rPr>
                <a:t>More severe than typical OA</a:t>
              </a:r>
            </a:p>
            <a:p>
              <a:pPr marL="800100" lvl="1" indent="-342900">
                <a:buFont typeface="Arial" panose="020B0604020202020204" pitchFamily="34" charset="0"/>
                <a:buChar char="•"/>
              </a:pPr>
              <a:r>
                <a:rPr lang="en-US" altLang="ko-KR" dirty="0">
                  <a:solidFill>
                    <a:schemeClr val="accent3">
                      <a:lumMod val="50000"/>
                    </a:schemeClr>
                  </a:solidFill>
                  <a:cs typeface="Arial" pitchFamily="34" charset="0"/>
                </a:rPr>
                <a:t>Often associated with pseudogout-like flares of acute inflammatory arthritis</a:t>
              </a:r>
            </a:p>
          </p:txBody>
        </p:sp>
        <p:sp>
          <p:nvSpPr>
            <p:cNvPr id="21" name="TextBox 20">
              <a:extLst>
                <a:ext uri="{FF2B5EF4-FFF2-40B4-BE49-F238E27FC236}">
                  <a16:creationId xmlns:a16="http://schemas.microsoft.com/office/drawing/2014/main" id="{B549B03B-771C-46B9-9281-00B8F79CB42E}"/>
                </a:ext>
              </a:extLst>
            </p:cNvPr>
            <p:cNvSpPr txBox="1"/>
            <p:nvPr/>
          </p:nvSpPr>
          <p:spPr>
            <a:xfrm>
              <a:off x="4965551" y="1783849"/>
              <a:ext cx="1780587" cy="219259"/>
            </a:xfrm>
            <a:prstGeom prst="rect">
              <a:avLst/>
            </a:prstGeom>
            <a:noFill/>
          </p:spPr>
          <p:txBody>
            <a:bodyPr wrap="square" rtlCol="0">
              <a:spAutoFit/>
            </a:bodyPr>
            <a:lstStyle/>
            <a:p>
              <a:r>
                <a:rPr lang="en-US" altLang="ko-KR" b="1" dirty="0">
                  <a:cs typeface="Arial" pitchFamily="34" charset="0"/>
                </a:rPr>
                <a:t>Chronic CPPD:</a:t>
              </a:r>
              <a:endParaRPr lang="ko-KR" altLang="en-US" b="1" dirty="0">
                <a:cs typeface="Arial" pitchFamily="34" charset="0"/>
              </a:endParaRPr>
            </a:p>
          </p:txBody>
        </p:sp>
      </p:grpSp>
      <p:sp>
        <p:nvSpPr>
          <p:cNvPr id="25" name="TextBox 24">
            <a:extLst>
              <a:ext uri="{FF2B5EF4-FFF2-40B4-BE49-F238E27FC236}">
                <a16:creationId xmlns:a16="http://schemas.microsoft.com/office/drawing/2014/main" id="{AB9B569D-BC40-417C-9F27-800E980FDA7D}"/>
              </a:ext>
            </a:extLst>
          </p:cNvPr>
          <p:cNvSpPr txBox="1"/>
          <p:nvPr/>
        </p:nvSpPr>
        <p:spPr>
          <a:xfrm>
            <a:off x="4257076" y="201848"/>
            <a:ext cx="5319004" cy="553998"/>
          </a:xfrm>
          <a:prstGeom prst="rect">
            <a:avLst/>
          </a:prstGeom>
          <a:noFill/>
        </p:spPr>
        <p:txBody>
          <a:bodyPr wrap="square" lIns="48000" tIns="0" rIns="24000" bIns="0" rtlCol="0">
            <a:spAutoFit/>
          </a:bodyPr>
          <a:lstStyle/>
          <a:p>
            <a:r>
              <a:rPr lang="en-US" altLang="ko-KR" sz="3600" dirty="0">
                <a:latin typeface="+mj-lt"/>
                <a:cs typeface="Arial" pitchFamily="34" charset="0"/>
              </a:rPr>
              <a:t>Types of CPPD:</a:t>
            </a:r>
            <a:endParaRPr lang="ko-KR" altLang="en-US" sz="3600" dirty="0">
              <a:latin typeface="+mj-lt"/>
              <a:cs typeface="Arial" pitchFamily="34" charset="0"/>
            </a:endParaRPr>
          </a:p>
        </p:txBody>
      </p:sp>
      <p:sp>
        <p:nvSpPr>
          <p:cNvPr id="22" name="TextBox 21">
            <a:extLst>
              <a:ext uri="{FF2B5EF4-FFF2-40B4-BE49-F238E27FC236}">
                <a16:creationId xmlns:a16="http://schemas.microsoft.com/office/drawing/2014/main" id="{341A7D1E-2BAC-471A-90C0-85F2281DF525}"/>
              </a:ext>
            </a:extLst>
          </p:cNvPr>
          <p:cNvSpPr txBox="1"/>
          <p:nvPr/>
        </p:nvSpPr>
        <p:spPr>
          <a:xfrm>
            <a:off x="5660136" y="3975492"/>
            <a:ext cx="6391655" cy="2031325"/>
          </a:xfrm>
          <a:prstGeom prst="rect">
            <a:avLst/>
          </a:prstGeom>
          <a:noFill/>
        </p:spPr>
        <p:txBody>
          <a:bodyPr wrap="square" rtlCol="0">
            <a:spAutoFit/>
          </a:bodyPr>
          <a:lstStyle/>
          <a:p>
            <a:r>
              <a:rPr lang="en-US" b="1" i="0" dirty="0">
                <a:solidFill>
                  <a:schemeClr val="accent3">
                    <a:lumMod val="50000"/>
                  </a:schemeClr>
                </a:solidFill>
                <a:effectLst/>
              </a:rPr>
              <a:t>B. Rheumatoid arthritis-like CPPD Presentation:</a:t>
            </a:r>
          </a:p>
          <a:p>
            <a:endParaRPr lang="en-US" b="1" i="0" dirty="0">
              <a:solidFill>
                <a:schemeClr val="accent3">
                  <a:lumMod val="50000"/>
                </a:schemeClr>
              </a:solidFill>
              <a:effectLst/>
            </a:endParaRPr>
          </a:p>
          <a:p>
            <a:pPr marL="342900" indent="-342900">
              <a:buFont typeface="+mj-lt"/>
              <a:buAutoNum type="arabicPeriod"/>
            </a:pPr>
            <a:r>
              <a:rPr lang="en-US" i="0" dirty="0">
                <a:solidFill>
                  <a:schemeClr val="accent3">
                    <a:lumMod val="50000"/>
                  </a:schemeClr>
                </a:solidFill>
                <a:effectLst/>
              </a:rPr>
              <a:t>Manifests similarly to rheumatoid arthritis, with polyarticular distribution associated with morning stiffness</a:t>
            </a:r>
          </a:p>
          <a:p>
            <a:pPr marL="342900" indent="-342900">
              <a:buFont typeface="+mj-lt"/>
              <a:buAutoNum type="arabicPeriod"/>
            </a:pPr>
            <a:endParaRPr lang="en-US" i="0" dirty="0">
              <a:solidFill>
                <a:schemeClr val="accent3">
                  <a:lumMod val="50000"/>
                </a:schemeClr>
              </a:solidFill>
              <a:effectLst/>
            </a:endParaRPr>
          </a:p>
          <a:p>
            <a:pPr marL="342900" indent="-342900">
              <a:buFont typeface="+mj-lt"/>
              <a:buAutoNum type="arabicPeriod"/>
            </a:pPr>
            <a:r>
              <a:rPr lang="en-US" i="0" dirty="0">
                <a:solidFill>
                  <a:schemeClr val="accent3">
                    <a:lumMod val="50000"/>
                  </a:schemeClr>
                </a:solidFill>
                <a:effectLst/>
              </a:rPr>
              <a:t>In contrast to typical RA, joint involvement may be asymmetric and sequential.  </a:t>
            </a:r>
          </a:p>
        </p:txBody>
      </p:sp>
      <p:cxnSp>
        <p:nvCxnSpPr>
          <p:cNvPr id="3" name="Straight Connector 2">
            <a:extLst>
              <a:ext uri="{FF2B5EF4-FFF2-40B4-BE49-F238E27FC236}">
                <a16:creationId xmlns:a16="http://schemas.microsoft.com/office/drawing/2014/main" id="{BED5E33E-5925-4CE1-A01C-4999241CCDB0}"/>
              </a:ext>
            </a:extLst>
          </p:cNvPr>
          <p:cNvCxnSpPr>
            <a:cxnSpLocks/>
          </p:cNvCxnSpPr>
          <p:nvPr/>
        </p:nvCxnSpPr>
        <p:spPr>
          <a:xfrm>
            <a:off x="5569234" y="1046540"/>
            <a:ext cx="0" cy="5708366"/>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2404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Diagnosis</a:t>
            </a:r>
          </a:p>
        </p:txBody>
      </p:sp>
      <p:sp>
        <p:nvSpPr>
          <p:cNvPr id="47" name="TextBox 46">
            <a:extLst>
              <a:ext uri="{FF2B5EF4-FFF2-40B4-BE49-F238E27FC236}">
                <a16:creationId xmlns:a16="http://schemas.microsoft.com/office/drawing/2014/main" id="{4F15677B-812F-4E82-8E5E-2B92374EE2E2}"/>
              </a:ext>
            </a:extLst>
          </p:cNvPr>
          <p:cNvSpPr txBox="1"/>
          <p:nvPr/>
        </p:nvSpPr>
        <p:spPr>
          <a:xfrm>
            <a:off x="408372" y="1296140"/>
            <a:ext cx="10937289" cy="4180632"/>
          </a:xfrm>
          <a:prstGeom prst="rect">
            <a:avLst/>
          </a:prstGeom>
          <a:noFill/>
        </p:spPr>
        <p:txBody>
          <a:bodyPr wrap="square" rtlCol="1">
            <a:spAutoFit/>
          </a:bodyPr>
          <a:lstStyle/>
          <a:p>
            <a:r>
              <a:rPr lang="en-US" sz="1600" dirty="0">
                <a:solidFill>
                  <a:srgbClr val="FF0000"/>
                </a:solidFill>
              </a:rPr>
              <a:t>1. There are no diagnostic criteria for CPPD. Diagnosis is based on confirming CPP crystals in synovial fluid, identifying the symptoms, and confirming cartilage calcification on imaging.</a:t>
            </a:r>
          </a:p>
          <a:p>
            <a:endParaRPr lang="en-US" sz="1600" dirty="0">
              <a:solidFill>
                <a:srgbClr val="FF0000"/>
              </a:solidFill>
            </a:endParaRPr>
          </a:p>
          <a:p>
            <a:r>
              <a:rPr lang="en-US" sz="1600" dirty="0">
                <a:solidFill>
                  <a:srgbClr val="FF0000"/>
                </a:solidFill>
              </a:rPr>
              <a:t>2. Measure serum uric acid to rule out Gout.</a:t>
            </a:r>
          </a:p>
          <a:p>
            <a:endParaRPr lang="en-US" sz="1600" dirty="0">
              <a:solidFill>
                <a:srgbClr val="FF0000"/>
              </a:solidFill>
            </a:endParaRPr>
          </a:p>
          <a:p>
            <a:pPr marL="342900" indent="-342900">
              <a:buAutoNum type="arabicPeriod"/>
            </a:pPr>
            <a:endParaRPr lang="en-US" sz="1600" dirty="0"/>
          </a:p>
          <a:p>
            <a:r>
              <a:rPr lang="en-US" sz="2000" b="1" dirty="0"/>
              <a:t>Arthrocentesis and synovial fluid analysis:</a:t>
            </a:r>
          </a:p>
          <a:p>
            <a:pPr marL="285750" indent="-285750">
              <a:buFont typeface="Arial" panose="020B0604020202020204" pitchFamily="34" charset="0"/>
              <a:buChar char="•"/>
            </a:pPr>
            <a:r>
              <a:rPr lang="en-US" dirty="0"/>
              <a:t>Characteristic findings</a:t>
            </a:r>
          </a:p>
          <a:p>
            <a:pPr marL="342900" indent="-342900">
              <a:lnSpc>
                <a:spcPct val="150000"/>
              </a:lnSpc>
              <a:buFont typeface="+mj-lt"/>
              <a:buAutoNum type="arabicPeriod"/>
            </a:pPr>
            <a:r>
              <a:rPr lang="en-US" dirty="0"/>
              <a:t>Polarized light microscopy: Rhomboid-shaped crystals that are positively birefringent.</a:t>
            </a:r>
          </a:p>
          <a:p>
            <a:pPr marL="342900" indent="-342900">
              <a:lnSpc>
                <a:spcPct val="150000"/>
              </a:lnSpc>
              <a:buFont typeface="+mj-lt"/>
              <a:buAutoNum type="arabicPeriod"/>
            </a:pPr>
            <a:r>
              <a:rPr lang="en-US" dirty="0"/>
              <a:t>Crystals appear yellow when their optical axis is oriented perpendicular to the polarizer. </a:t>
            </a:r>
          </a:p>
          <a:p>
            <a:pPr marL="342900" indent="-342900">
              <a:lnSpc>
                <a:spcPct val="150000"/>
              </a:lnSpc>
              <a:buFont typeface="+mj-lt"/>
              <a:buAutoNum type="arabicPeriod"/>
            </a:pPr>
            <a:r>
              <a:rPr lang="en-US" dirty="0"/>
              <a:t>Crystals appear blue when their axis is parallel to the polarizer. </a:t>
            </a:r>
            <a:r>
              <a:rPr lang="en-US" dirty="0">
                <a:solidFill>
                  <a:srgbClr val="FF0000"/>
                </a:solidFill>
              </a:rPr>
              <a:t>(opposite of gout)</a:t>
            </a:r>
          </a:p>
          <a:p>
            <a:pPr marL="342900" indent="-342900">
              <a:lnSpc>
                <a:spcPct val="150000"/>
              </a:lnSpc>
              <a:buFont typeface="+mj-lt"/>
              <a:buAutoNum type="arabicPeriod"/>
            </a:pPr>
            <a:r>
              <a:rPr lang="en-US" dirty="0"/>
              <a:t>Synovial fluid cell count: WBC &gt; 2000/</a:t>
            </a:r>
            <a:r>
              <a:rPr lang="el-GR" dirty="0"/>
              <a:t>μ</a:t>
            </a:r>
            <a:r>
              <a:rPr lang="en-US" dirty="0"/>
              <a:t>L with &gt; 50% neutrophils. </a:t>
            </a:r>
            <a:r>
              <a:rPr lang="en-US" dirty="0">
                <a:solidFill>
                  <a:srgbClr val="FF0000"/>
                </a:solidFill>
              </a:rPr>
              <a:t>(same as gout)</a:t>
            </a:r>
          </a:p>
          <a:p>
            <a:pPr marL="342900" indent="-342900">
              <a:lnSpc>
                <a:spcPct val="150000"/>
              </a:lnSpc>
              <a:buFont typeface="+mj-lt"/>
              <a:buAutoNum type="arabicPeriod"/>
            </a:pPr>
            <a:r>
              <a:rPr lang="en-US" dirty="0"/>
              <a:t>Gram stain: negative; useful for ruling out septic arthritis</a:t>
            </a:r>
          </a:p>
        </p:txBody>
      </p:sp>
    </p:spTree>
    <p:extLst>
      <p:ext uri="{BB962C8B-B14F-4D97-AF65-F5344CB8AC3E}">
        <p14:creationId xmlns:p14="http://schemas.microsoft.com/office/powerpoint/2010/main" val="6286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21F87-4AE2-46C7-B77F-F03D525AFB4D}"/>
              </a:ext>
            </a:extLst>
          </p:cNvPr>
          <p:cNvSpPr txBox="1"/>
          <p:nvPr/>
        </p:nvSpPr>
        <p:spPr>
          <a:xfrm>
            <a:off x="3994951" y="426129"/>
            <a:ext cx="3133818" cy="584775"/>
          </a:xfrm>
          <a:prstGeom prst="rect">
            <a:avLst/>
          </a:prstGeom>
          <a:noFill/>
        </p:spPr>
        <p:txBody>
          <a:bodyPr wrap="square" rtlCol="1">
            <a:spAutoFit/>
          </a:bodyPr>
          <a:lstStyle/>
          <a:p>
            <a:r>
              <a:rPr lang="en-US" sz="3200" dirty="0">
                <a:solidFill>
                  <a:schemeClr val="bg1"/>
                </a:solidFill>
              </a:rPr>
              <a:t>Gout</a:t>
            </a:r>
            <a:endParaRPr lang="ar-JO" sz="3200" dirty="0">
              <a:solidFill>
                <a:schemeClr val="bg1"/>
              </a:solidFill>
            </a:endParaRPr>
          </a:p>
        </p:txBody>
      </p:sp>
      <p:sp>
        <p:nvSpPr>
          <p:cNvPr id="22" name="TextBox 21">
            <a:extLst>
              <a:ext uri="{FF2B5EF4-FFF2-40B4-BE49-F238E27FC236}">
                <a16:creationId xmlns:a16="http://schemas.microsoft.com/office/drawing/2014/main" id="{182E465A-6851-419F-B866-050A8D473523}"/>
              </a:ext>
            </a:extLst>
          </p:cNvPr>
          <p:cNvSpPr txBox="1"/>
          <p:nvPr/>
        </p:nvSpPr>
        <p:spPr>
          <a:xfrm>
            <a:off x="3994951" y="1027509"/>
            <a:ext cx="3133818" cy="584775"/>
          </a:xfrm>
          <a:prstGeom prst="rect">
            <a:avLst/>
          </a:prstGeom>
          <a:noFill/>
        </p:spPr>
        <p:txBody>
          <a:bodyPr wrap="square" rtlCol="1">
            <a:spAutoFit/>
          </a:bodyPr>
          <a:lstStyle/>
          <a:p>
            <a:r>
              <a:rPr lang="en-US" sz="3200" dirty="0">
                <a:solidFill>
                  <a:schemeClr val="bg1"/>
                </a:solidFill>
              </a:rPr>
              <a:t>Introduction:</a:t>
            </a:r>
            <a:endParaRPr lang="ar-JO" sz="3200" dirty="0">
              <a:solidFill>
                <a:schemeClr val="bg1"/>
              </a:solidFill>
            </a:endParaRPr>
          </a:p>
        </p:txBody>
      </p:sp>
      <p:sp>
        <p:nvSpPr>
          <p:cNvPr id="28" name="TextBox 27">
            <a:extLst>
              <a:ext uri="{FF2B5EF4-FFF2-40B4-BE49-F238E27FC236}">
                <a16:creationId xmlns:a16="http://schemas.microsoft.com/office/drawing/2014/main" id="{9EB2D945-68D4-4674-8A94-65BDD5E1D18E}"/>
              </a:ext>
            </a:extLst>
          </p:cNvPr>
          <p:cNvSpPr txBox="1"/>
          <p:nvPr/>
        </p:nvSpPr>
        <p:spPr>
          <a:xfrm>
            <a:off x="3994951" y="1916755"/>
            <a:ext cx="7972148" cy="2062103"/>
          </a:xfrm>
          <a:prstGeom prst="rect">
            <a:avLst/>
          </a:prstGeom>
          <a:noFill/>
        </p:spPr>
        <p:txBody>
          <a:bodyPr wrap="square" rtlCol="1">
            <a:spAutoFit/>
          </a:bodyPr>
          <a:lstStyle/>
          <a:p>
            <a:pPr marL="457200" indent="-457200" algn="l">
              <a:buFont typeface="Arial" panose="020B0604020202020204" pitchFamily="34" charset="0"/>
              <a:buChar char="•"/>
            </a:pPr>
            <a:r>
              <a:rPr lang="en-US" sz="3200" dirty="0">
                <a:solidFill>
                  <a:schemeClr val="bg1"/>
                </a:solidFill>
              </a:rPr>
              <a:t>Gout is an inflammatory arthritis associated with </a:t>
            </a:r>
            <a:r>
              <a:rPr lang="en-US" sz="3200" dirty="0" err="1">
                <a:solidFill>
                  <a:srgbClr val="FF0000"/>
                </a:solidFill>
              </a:rPr>
              <a:t>hyperuricaemia</a:t>
            </a:r>
            <a:r>
              <a:rPr lang="en-US" sz="3200" dirty="0">
                <a:solidFill>
                  <a:schemeClr val="bg1"/>
                </a:solidFill>
              </a:rPr>
              <a:t> and </a:t>
            </a:r>
            <a:r>
              <a:rPr lang="en-US" sz="3200" dirty="0">
                <a:solidFill>
                  <a:srgbClr val="FF0000"/>
                </a:solidFill>
              </a:rPr>
              <a:t>intra- articular sodium urate crystal</a:t>
            </a:r>
            <a:r>
              <a:rPr lang="en-US" sz="3200" dirty="0">
                <a:solidFill>
                  <a:schemeClr val="bg1"/>
                </a:solidFill>
              </a:rPr>
              <a:t> deposition</a:t>
            </a:r>
            <a:endParaRPr lang="ar-JO" sz="3200" dirty="0">
              <a:solidFill>
                <a:schemeClr val="bg1"/>
              </a:solidFill>
            </a:endParaRPr>
          </a:p>
        </p:txBody>
      </p:sp>
      <p:sp>
        <p:nvSpPr>
          <p:cNvPr id="29" name="TextBox 28">
            <a:extLst>
              <a:ext uri="{FF2B5EF4-FFF2-40B4-BE49-F238E27FC236}">
                <a16:creationId xmlns:a16="http://schemas.microsoft.com/office/drawing/2014/main" id="{36217C79-C96E-410C-A72C-0B5FE927B66F}"/>
              </a:ext>
            </a:extLst>
          </p:cNvPr>
          <p:cNvSpPr txBox="1"/>
          <p:nvPr/>
        </p:nvSpPr>
        <p:spPr>
          <a:xfrm>
            <a:off x="3994951" y="3979516"/>
            <a:ext cx="7972148" cy="2062103"/>
          </a:xfrm>
          <a:prstGeom prst="rect">
            <a:avLst/>
          </a:prstGeom>
          <a:noFill/>
        </p:spPr>
        <p:txBody>
          <a:bodyPr wrap="square" rtlCol="1">
            <a:spAutoFit/>
          </a:bodyPr>
          <a:lstStyle/>
          <a:p>
            <a:pPr marL="457200" indent="-457200" algn="l">
              <a:buFont typeface="Arial" panose="020B0604020202020204" pitchFamily="34" charset="0"/>
              <a:buChar char="•"/>
            </a:pPr>
            <a:r>
              <a:rPr lang="en-US" sz="3200" dirty="0">
                <a:solidFill>
                  <a:schemeClr val="bg1"/>
                </a:solidFill>
              </a:rPr>
              <a:t>Types:</a:t>
            </a:r>
          </a:p>
          <a:p>
            <a:pPr marL="457200" indent="-457200" algn="l">
              <a:buFont typeface="+mj-lt"/>
              <a:buAutoNum type="arabicPeriod"/>
            </a:pPr>
            <a:r>
              <a:rPr lang="en-US" sz="2400" dirty="0">
                <a:solidFill>
                  <a:srgbClr val="FF0000"/>
                </a:solidFill>
              </a:rPr>
              <a:t>Acute Gout</a:t>
            </a:r>
          </a:p>
          <a:p>
            <a:pPr marL="457200" indent="-457200" algn="l">
              <a:buFont typeface="+mj-lt"/>
              <a:buAutoNum type="arabicPeriod"/>
            </a:pPr>
            <a:r>
              <a:rPr lang="en-US" sz="2400" dirty="0">
                <a:solidFill>
                  <a:srgbClr val="FF0000"/>
                </a:solidFill>
              </a:rPr>
              <a:t>Chronic Interval Gout</a:t>
            </a:r>
          </a:p>
          <a:p>
            <a:pPr marL="457200" indent="-457200" algn="l">
              <a:buFont typeface="+mj-lt"/>
              <a:buAutoNum type="arabicPeriod"/>
            </a:pPr>
            <a:r>
              <a:rPr lang="en-US" sz="2400" dirty="0">
                <a:solidFill>
                  <a:srgbClr val="FF0000"/>
                </a:solidFill>
              </a:rPr>
              <a:t>Chronic Polyarticular Tophaceous Gout</a:t>
            </a:r>
          </a:p>
          <a:p>
            <a:pPr algn="l"/>
            <a:r>
              <a:rPr lang="en-US" sz="2400" dirty="0">
                <a:solidFill>
                  <a:srgbClr val="FF0000"/>
                </a:solidFill>
              </a:rPr>
              <a:t> </a:t>
            </a:r>
            <a:endParaRPr lang="ar-JO" sz="2400" dirty="0">
              <a:solidFill>
                <a:srgbClr val="FF0000"/>
              </a:solidFill>
            </a:endParaRPr>
          </a:p>
        </p:txBody>
      </p:sp>
    </p:spTree>
    <p:extLst>
      <p:ext uri="{BB962C8B-B14F-4D97-AF65-F5344CB8AC3E}">
        <p14:creationId xmlns:p14="http://schemas.microsoft.com/office/powerpoint/2010/main" val="31488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E798D1-F217-4062-8875-DA12840152F5}"/>
              </a:ext>
            </a:extLst>
          </p:cNvPr>
          <p:cNvPicPr>
            <a:picLocks noChangeAspect="1"/>
          </p:cNvPicPr>
          <p:nvPr/>
        </p:nvPicPr>
        <p:blipFill>
          <a:blip r:embed="rId2"/>
          <a:stretch>
            <a:fillRect/>
          </a:stretch>
        </p:blipFill>
        <p:spPr>
          <a:xfrm>
            <a:off x="936228" y="726982"/>
            <a:ext cx="6873151" cy="5109042"/>
          </a:xfrm>
          <a:prstGeom prst="rect">
            <a:avLst/>
          </a:prstGeom>
        </p:spPr>
      </p:pic>
      <p:cxnSp>
        <p:nvCxnSpPr>
          <p:cNvPr id="5" name="Straight Arrow Connector 4">
            <a:extLst>
              <a:ext uri="{FF2B5EF4-FFF2-40B4-BE49-F238E27FC236}">
                <a16:creationId xmlns:a16="http://schemas.microsoft.com/office/drawing/2014/main" id="{352B8FBC-4339-4428-B9BB-9F863F857B84}"/>
              </a:ext>
            </a:extLst>
          </p:cNvPr>
          <p:cNvCxnSpPr>
            <a:cxnSpLocks/>
          </p:cNvCxnSpPr>
          <p:nvPr/>
        </p:nvCxnSpPr>
        <p:spPr>
          <a:xfrm flipH="1" flipV="1">
            <a:off x="5760385" y="3975844"/>
            <a:ext cx="263897" cy="2155174"/>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7" name="Freeform: Shape 6">
            <a:extLst>
              <a:ext uri="{FF2B5EF4-FFF2-40B4-BE49-F238E27FC236}">
                <a16:creationId xmlns:a16="http://schemas.microsoft.com/office/drawing/2014/main" id="{4FAC06E9-5B51-4BC2-AD8D-5AC6E7B64A3F}"/>
              </a:ext>
            </a:extLst>
          </p:cNvPr>
          <p:cNvSpPr/>
          <p:nvPr/>
        </p:nvSpPr>
        <p:spPr>
          <a:xfrm rot="268810">
            <a:off x="1882591" y="3747243"/>
            <a:ext cx="1994087" cy="457201"/>
          </a:xfrm>
          <a:custGeom>
            <a:avLst/>
            <a:gdLst>
              <a:gd name="connsiteX0" fmla="*/ 2223247 w 2554941"/>
              <a:gd name="connsiteY0" fmla="*/ 0 h 869576"/>
              <a:gd name="connsiteX1" fmla="*/ 2223247 w 2554941"/>
              <a:gd name="connsiteY1" fmla="*/ 0 h 869576"/>
              <a:gd name="connsiteX2" fmla="*/ 1990165 w 2554941"/>
              <a:gd name="connsiteY2" fmla="*/ 116541 h 869576"/>
              <a:gd name="connsiteX3" fmla="*/ 1918447 w 2554941"/>
              <a:gd name="connsiteY3" fmla="*/ 134471 h 869576"/>
              <a:gd name="connsiteX4" fmla="*/ 1819835 w 2554941"/>
              <a:gd name="connsiteY4" fmla="*/ 170329 h 869576"/>
              <a:gd name="connsiteX5" fmla="*/ 1667435 w 2554941"/>
              <a:gd name="connsiteY5" fmla="*/ 215153 h 869576"/>
              <a:gd name="connsiteX6" fmla="*/ 1658471 w 2554941"/>
              <a:gd name="connsiteY6" fmla="*/ 259976 h 869576"/>
              <a:gd name="connsiteX7" fmla="*/ 1694329 w 2554941"/>
              <a:gd name="connsiteY7" fmla="*/ 322729 h 869576"/>
              <a:gd name="connsiteX8" fmla="*/ 1703294 w 2554941"/>
              <a:gd name="connsiteY8" fmla="*/ 349623 h 869576"/>
              <a:gd name="connsiteX9" fmla="*/ 1676400 w 2554941"/>
              <a:gd name="connsiteY9" fmla="*/ 394447 h 869576"/>
              <a:gd name="connsiteX10" fmla="*/ 1613647 w 2554941"/>
              <a:gd name="connsiteY10" fmla="*/ 376518 h 869576"/>
              <a:gd name="connsiteX11" fmla="*/ 0 w 2554941"/>
              <a:gd name="connsiteY11" fmla="*/ 510988 h 869576"/>
              <a:gd name="connsiteX12" fmla="*/ 107576 w 2554941"/>
              <a:gd name="connsiteY12" fmla="*/ 753035 h 869576"/>
              <a:gd name="connsiteX13" fmla="*/ 797859 w 2554941"/>
              <a:gd name="connsiteY13" fmla="*/ 869576 h 869576"/>
              <a:gd name="connsiteX14" fmla="*/ 1990165 w 2554941"/>
              <a:gd name="connsiteY14" fmla="*/ 806823 h 869576"/>
              <a:gd name="connsiteX15" fmla="*/ 2205318 w 2554941"/>
              <a:gd name="connsiteY15" fmla="*/ 555812 h 869576"/>
              <a:gd name="connsiteX16" fmla="*/ 2554941 w 2554941"/>
              <a:gd name="connsiteY16" fmla="*/ 44823 h 869576"/>
              <a:gd name="connsiteX17" fmla="*/ 2223247 w 2554941"/>
              <a:gd name="connsiteY17" fmla="*/ 0 h 86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4941" h="869576">
                <a:moveTo>
                  <a:pt x="2223247" y="0"/>
                </a:moveTo>
                <a:lnTo>
                  <a:pt x="2223247" y="0"/>
                </a:lnTo>
                <a:cubicBezTo>
                  <a:pt x="2145553" y="38847"/>
                  <a:pt x="2069639" y="81479"/>
                  <a:pt x="1990165" y="116541"/>
                </a:cubicBezTo>
                <a:cubicBezTo>
                  <a:pt x="1967620" y="126487"/>
                  <a:pt x="1941945" y="127051"/>
                  <a:pt x="1918447" y="134471"/>
                </a:cubicBezTo>
                <a:cubicBezTo>
                  <a:pt x="1885094" y="145003"/>
                  <a:pt x="1853134" y="159626"/>
                  <a:pt x="1819835" y="170329"/>
                </a:cubicBezTo>
                <a:cubicBezTo>
                  <a:pt x="1769423" y="186533"/>
                  <a:pt x="1718235" y="200212"/>
                  <a:pt x="1667435" y="215153"/>
                </a:cubicBezTo>
                <a:cubicBezTo>
                  <a:pt x="1664447" y="230094"/>
                  <a:pt x="1656788" y="244832"/>
                  <a:pt x="1658471" y="259976"/>
                </a:cubicBezTo>
                <a:cubicBezTo>
                  <a:pt x="1660716" y="280184"/>
                  <a:pt x="1685516" y="305103"/>
                  <a:pt x="1694329" y="322729"/>
                </a:cubicBezTo>
                <a:cubicBezTo>
                  <a:pt x="1698555" y="331181"/>
                  <a:pt x="1700306" y="340658"/>
                  <a:pt x="1703294" y="349623"/>
                </a:cubicBezTo>
                <a:cubicBezTo>
                  <a:pt x="1694329" y="364564"/>
                  <a:pt x="1693089" y="389440"/>
                  <a:pt x="1676400" y="394447"/>
                </a:cubicBezTo>
                <a:cubicBezTo>
                  <a:pt x="1655563" y="400698"/>
                  <a:pt x="1613647" y="376518"/>
                  <a:pt x="1613647" y="376518"/>
                </a:cubicBezTo>
                <a:lnTo>
                  <a:pt x="0" y="510988"/>
                </a:lnTo>
                <a:lnTo>
                  <a:pt x="107576" y="753035"/>
                </a:lnTo>
                <a:lnTo>
                  <a:pt x="797859" y="869576"/>
                </a:lnTo>
                <a:lnTo>
                  <a:pt x="1990165" y="806823"/>
                </a:lnTo>
                <a:lnTo>
                  <a:pt x="2205318" y="555812"/>
                </a:lnTo>
                <a:lnTo>
                  <a:pt x="2554941" y="44823"/>
                </a:lnTo>
                <a:lnTo>
                  <a:pt x="2223247"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TextBox 10">
            <a:extLst>
              <a:ext uri="{FF2B5EF4-FFF2-40B4-BE49-F238E27FC236}">
                <a16:creationId xmlns:a16="http://schemas.microsoft.com/office/drawing/2014/main" id="{D8A5C3BD-052A-48B5-B59B-991D9F3870D7}"/>
              </a:ext>
            </a:extLst>
          </p:cNvPr>
          <p:cNvSpPr txBox="1"/>
          <p:nvPr/>
        </p:nvSpPr>
        <p:spPr>
          <a:xfrm>
            <a:off x="7655860" y="1192306"/>
            <a:ext cx="4025152" cy="1477328"/>
          </a:xfrm>
          <a:prstGeom prst="rect">
            <a:avLst/>
          </a:prstGeom>
          <a:noFill/>
        </p:spPr>
        <p:txBody>
          <a:bodyPr wrap="square" rtlCol="1">
            <a:spAutoFit/>
          </a:bodyPr>
          <a:lstStyle/>
          <a:p>
            <a:r>
              <a:rPr lang="en-US" b="1" dirty="0">
                <a:solidFill>
                  <a:schemeClr val="bg1"/>
                </a:solidFill>
              </a:rPr>
              <a:t>Common joints with calcification:</a:t>
            </a:r>
          </a:p>
          <a:p>
            <a:endParaRPr lang="en-US" dirty="0">
              <a:solidFill>
                <a:schemeClr val="bg1"/>
              </a:solidFill>
            </a:endParaRPr>
          </a:p>
          <a:p>
            <a:pPr marL="342900" indent="-342900">
              <a:buAutoNum type="arabicPeriod"/>
            </a:pPr>
            <a:r>
              <a:rPr lang="en-US" dirty="0">
                <a:solidFill>
                  <a:srgbClr val="FF0000"/>
                </a:solidFill>
              </a:rPr>
              <a:t>Annulus fibrosus of vertebral disc</a:t>
            </a:r>
          </a:p>
          <a:p>
            <a:pPr marL="342900" indent="-342900">
              <a:buAutoNum type="arabicPeriod"/>
            </a:pPr>
            <a:endParaRPr lang="en-US" dirty="0">
              <a:solidFill>
                <a:srgbClr val="FF0000"/>
              </a:solidFill>
            </a:endParaRPr>
          </a:p>
          <a:p>
            <a:pPr marL="342900" indent="-342900">
              <a:buAutoNum type="arabicPeriod"/>
            </a:pPr>
            <a:r>
              <a:rPr lang="en-US" dirty="0">
                <a:solidFill>
                  <a:srgbClr val="FF0000"/>
                </a:solidFill>
              </a:rPr>
              <a:t>Menisci of the Knee</a:t>
            </a:r>
            <a:endParaRPr lang="ar-JO" dirty="0">
              <a:solidFill>
                <a:srgbClr val="FF0000"/>
              </a:solidFill>
            </a:endParaRPr>
          </a:p>
        </p:txBody>
      </p:sp>
    </p:spTree>
    <p:extLst>
      <p:ext uri="{BB962C8B-B14F-4D97-AF65-F5344CB8AC3E}">
        <p14:creationId xmlns:p14="http://schemas.microsoft.com/office/powerpoint/2010/main" val="314150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Treatment</a:t>
            </a:r>
          </a:p>
        </p:txBody>
      </p:sp>
      <p:sp>
        <p:nvSpPr>
          <p:cNvPr id="35" name="TextBox 34">
            <a:extLst>
              <a:ext uri="{FF2B5EF4-FFF2-40B4-BE49-F238E27FC236}">
                <a16:creationId xmlns:a16="http://schemas.microsoft.com/office/drawing/2014/main" id="{D3ACC5B7-C8E4-40CD-A8BC-EAFEAD122F8D}"/>
              </a:ext>
            </a:extLst>
          </p:cNvPr>
          <p:cNvSpPr txBox="1"/>
          <p:nvPr/>
        </p:nvSpPr>
        <p:spPr>
          <a:xfrm flipH="1">
            <a:off x="456804" y="2136338"/>
            <a:ext cx="9796730" cy="2862322"/>
          </a:xfrm>
          <a:prstGeom prst="rect">
            <a:avLst/>
          </a:prstGeom>
          <a:noFill/>
        </p:spPr>
        <p:txBody>
          <a:bodyPr wrap="square" rtlCol="1">
            <a:spAutoFit/>
          </a:bodyPr>
          <a:lstStyle/>
          <a:p>
            <a:pPr marL="342900" indent="-342900">
              <a:buFont typeface="+mj-lt"/>
              <a:buAutoNum type="arabicPeriod"/>
            </a:pPr>
            <a:r>
              <a:rPr lang="en-US" sz="2000" dirty="0">
                <a:solidFill>
                  <a:srgbClr val="FF0000"/>
                </a:solidFill>
              </a:rPr>
              <a:t>There is no treatment that can prevent CPP crystal deposition in joints</a:t>
            </a:r>
          </a:p>
          <a:p>
            <a:pPr marL="342900" indent="-342900">
              <a:buFont typeface="+mj-lt"/>
              <a:buAutoNum type="arabicPeriod"/>
            </a:pPr>
            <a:endParaRPr lang="en-US" sz="2000" dirty="0">
              <a:solidFill>
                <a:srgbClr val="FF0000"/>
              </a:solidFill>
            </a:endParaRPr>
          </a:p>
          <a:p>
            <a:pPr marL="342900" indent="-342900">
              <a:buFont typeface="+mj-lt"/>
              <a:buAutoNum type="arabicPeriod"/>
            </a:pPr>
            <a:r>
              <a:rPr lang="en-US" sz="2000" dirty="0"/>
              <a:t>Treatment is symptomatic:</a:t>
            </a:r>
          </a:p>
          <a:p>
            <a:pPr marL="285750" indent="-285750">
              <a:buFont typeface="Arial" panose="020B0604020202020204" pitchFamily="34" charset="0"/>
              <a:buChar char="•"/>
            </a:pPr>
            <a:r>
              <a:rPr lang="en-US" sz="2000" dirty="0">
                <a:solidFill>
                  <a:srgbClr val="FF0000"/>
                </a:solidFill>
              </a:rPr>
              <a:t>NSAIDS</a:t>
            </a:r>
          </a:p>
          <a:p>
            <a:pPr marL="285750" indent="-285750">
              <a:buFont typeface="Arial" panose="020B0604020202020204" pitchFamily="34" charset="0"/>
              <a:buChar char="•"/>
            </a:pPr>
            <a:r>
              <a:rPr lang="en-US" sz="2000" dirty="0">
                <a:solidFill>
                  <a:srgbClr val="FF0000"/>
                </a:solidFill>
              </a:rPr>
              <a:t>Colchicine</a:t>
            </a:r>
          </a:p>
          <a:p>
            <a:pPr marL="285750" indent="-285750">
              <a:buFont typeface="Arial" panose="020B0604020202020204" pitchFamily="34" charset="0"/>
              <a:buChar char="•"/>
            </a:pPr>
            <a:r>
              <a:rPr lang="en-US" sz="2000" dirty="0">
                <a:solidFill>
                  <a:srgbClr val="FF0000"/>
                </a:solidFill>
              </a:rPr>
              <a:t>Intra-articular steroids</a:t>
            </a:r>
          </a:p>
          <a:p>
            <a:endParaRPr lang="en-US" sz="2000" dirty="0"/>
          </a:p>
          <a:p>
            <a:pPr marL="342900" indent="-342900">
              <a:buFont typeface="+mj-lt"/>
              <a:buAutoNum type="arabicPeriod"/>
            </a:pPr>
            <a:endParaRPr lang="en-US" sz="2000" dirty="0"/>
          </a:p>
          <a:p>
            <a:endParaRPr lang="en-US" sz="2000" dirty="0"/>
          </a:p>
        </p:txBody>
      </p:sp>
    </p:spTree>
    <p:extLst>
      <p:ext uri="{BB962C8B-B14F-4D97-AF65-F5344CB8AC3E}">
        <p14:creationId xmlns:p14="http://schemas.microsoft.com/office/powerpoint/2010/main" val="329371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CFE409D-93FB-44E1-84E4-C963E9AFDB78}"/>
              </a:ext>
            </a:extLst>
          </p:cNvPr>
          <p:cNvSpPr txBox="1"/>
          <p:nvPr/>
        </p:nvSpPr>
        <p:spPr>
          <a:xfrm flipH="1">
            <a:off x="5262367" y="2532776"/>
            <a:ext cx="5629576" cy="1200329"/>
          </a:xfrm>
          <a:prstGeom prst="rect">
            <a:avLst/>
          </a:prstGeom>
          <a:noFill/>
        </p:spPr>
        <p:txBody>
          <a:bodyPr wrap="square" rtlCol="0">
            <a:spAutoFit/>
          </a:bodyPr>
          <a:lstStyle/>
          <a:p>
            <a:pPr algn="ctr"/>
            <a:r>
              <a:rPr lang="en-US" altLang="ko-KR" sz="7200" b="1" dirty="0">
                <a:solidFill>
                  <a:schemeClr val="bg1"/>
                </a:solidFill>
                <a:cs typeface="Arial" pitchFamily="34" charset="0"/>
              </a:rPr>
              <a:t>Thank You</a:t>
            </a:r>
          </a:p>
        </p:txBody>
      </p:sp>
    </p:spTree>
    <p:extLst>
      <p:ext uri="{BB962C8B-B14F-4D97-AF65-F5344CB8AC3E}">
        <p14:creationId xmlns:p14="http://schemas.microsoft.com/office/powerpoint/2010/main" val="68227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5397623" y="334948"/>
            <a:ext cx="6610526" cy="1569660"/>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Typical Presentation of Gout:</a:t>
            </a:r>
            <a:endParaRPr lang="ko-KR" altLang="en-US" sz="4800" b="1" dirty="0">
              <a:solidFill>
                <a:schemeClr val="bg1"/>
              </a:solidFill>
              <a:latin typeface="+mj-lt"/>
              <a:cs typeface="Arial" pitchFamily="34" charset="0"/>
            </a:endParaRPr>
          </a:p>
        </p:txBody>
      </p:sp>
      <p:sp>
        <p:nvSpPr>
          <p:cNvPr id="2" name="TextBox 1">
            <a:extLst>
              <a:ext uri="{FF2B5EF4-FFF2-40B4-BE49-F238E27FC236}">
                <a16:creationId xmlns:a16="http://schemas.microsoft.com/office/drawing/2014/main" id="{F816088E-C3A7-4896-8770-F58376CEC6BE}"/>
              </a:ext>
            </a:extLst>
          </p:cNvPr>
          <p:cNvSpPr txBox="1"/>
          <p:nvPr/>
        </p:nvSpPr>
        <p:spPr>
          <a:xfrm>
            <a:off x="6471821" y="2015231"/>
            <a:ext cx="4687410" cy="3785652"/>
          </a:xfrm>
          <a:prstGeom prst="rect">
            <a:avLst/>
          </a:prstGeom>
          <a:noFill/>
        </p:spPr>
        <p:txBody>
          <a:bodyPr wrap="square" rtlCol="1">
            <a:spAutoFit/>
          </a:bodyPr>
          <a:lstStyle/>
          <a:p>
            <a:pPr marL="342900" indent="-342900">
              <a:buFont typeface="+mj-lt"/>
              <a:buAutoNum type="arabicPeriod"/>
            </a:pPr>
            <a:r>
              <a:rPr lang="en-US" sz="2400" dirty="0">
                <a:solidFill>
                  <a:schemeClr val="bg1"/>
                </a:solidFill>
              </a:rPr>
              <a:t>Acute gout presents typically in a </a:t>
            </a:r>
            <a:r>
              <a:rPr lang="en-US" sz="2400" dirty="0">
                <a:solidFill>
                  <a:srgbClr val="FF0000"/>
                </a:solidFill>
              </a:rPr>
              <a:t>middle- aged male </a:t>
            </a:r>
            <a:r>
              <a:rPr lang="en-US" sz="2400" dirty="0">
                <a:solidFill>
                  <a:schemeClr val="bg1"/>
                </a:solidFill>
              </a:rPr>
              <a:t>with a sudden onset of agonizing pain, swelling and redness of the </a:t>
            </a:r>
            <a:r>
              <a:rPr lang="en-US" sz="2400" dirty="0">
                <a:solidFill>
                  <a:srgbClr val="FF0000"/>
                </a:solidFill>
              </a:rPr>
              <a:t>first MTP </a:t>
            </a:r>
            <a:r>
              <a:rPr lang="en-US" sz="2400" dirty="0">
                <a:solidFill>
                  <a:schemeClr val="bg1"/>
                </a:solidFill>
              </a:rPr>
              <a:t>joint</a:t>
            </a:r>
          </a:p>
          <a:p>
            <a:pPr marL="342900" indent="-342900">
              <a:buFont typeface="+mj-lt"/>
              <a:buAutoNum type="arabicPeriod"/>
            </a:pPr>
            <a:endParaRPr lang="en-US" sz="2400" dirty="0">
              <a:solidFill>
                <a:schemeClr val="bg1"/>
              </a:solidFill>
            </a:endParaRPr>
          </a:p>
          <a:p>
            <a:pPr marL="342900" indent="-342900">
              <a:buFont typeface="+mj-lt"/>
              <a:buAutoNum type="arabicPeriod"/>
            </a:pPr>
            <a:r>
              <a:rPr lang="en-US" sz="2400" dirty="0">
                <a:solidFill>
                  <a:schemeClr val="bg1"/>
                </a:solidFill>
              </a:rPr>
              <a:t>The attack is precipitated by Alcohol intake, diuretic therapy, dehydration, or excess food.</a:t>
            </a:r>
            <a:endParaRPr lang="ar-JO" sz="2400" dirty="0">
              <a:solidFill>
                <a:schemeClr val="bg1"/>
              </a:solidFill>
            </a:endParaRPr>
          </a:p>
        </p:txBody>
      </p:sp>
    </p:spTree>
    <p:extLst>
      <p:ext uri="{BB962C8B-B14F-4D97-AF65-F5344CB8AC3E}">
        <p14:creationId xmlns:p14="http://schemas.microsoft.com/office/powerpoint/2010/main" val="126376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CFE409D-93FB-44E1-84E4-C963E9AFDB78}"/>
              </a:ext>
            </a:extLst>
          </p:cNvPr>
          <p:cNvSpPr txBox="1"/>
          <p:nvPr/>
        </p:nvSpPr>
        <p:spPr>
          <a:xfrm flipH="1">
            <a:off x="5360979" y="533647"/>
            <a:ext cx="5629576" cy="4893647"/>
          </a:xfrm>
          <a:prstGeom prst="rect">
            <a:avLst/>
          </a:prstGeom>
          <a:noFill/>
        </p:spPr>
        <p:txBody>
          <a:bodyPr wrap="square" rtlCol="0">
            <a:spAutoFit/>
          </a:bodyPr>
          <a:lstStyle/>
          <a:p>
            <a:r>
              <a:rPr lang="en-US" altLang="ko-KR" sz="4000" dirty="0">
                <a:solidFill>
                  <a:schemeClr val="bg1"/>
                </a:solidFill>
                <a:cs typeface="Arial" pitchFamily="34" charset="0"/>
              </a:rPr>
              <a:t>Pathogenesis of Gout:</a:t>
            </a:r>
          </a:p>
          <a:p>
            <a:endParaRPr lang="en-US" altLang="ko-KR" sz="1200" dirty="0">
              <a:solidFill>
                <a:schemeClr val="bg1"/>
              </a:solidFill>
              <a:cs typeface="Arial" pitchFamily="34" charset="0"/>
            </a:endParaRPr>
          </a:p>
          <a:p>
            <a:pPr marL="228600" indent="-228600">
              <a:buFont typeface="+mj-lt"/>
              <a:buAutoNum type="arabicPeriod"/>
            </a:pPr>
            <a:r>
              <a:rPr lang="en-US" altLang="ko-KR" sz="2000" dirty="0">
                <a:solidFill>
                  <a:schemeClr val="bg1"/>
                </a:solidFill>
                <a:cs typeface="Arial" pitchFamily="34" charset="0"/>
              </a:rPr>
              <a:t>90% is caused by </a:t>
            </a:r>
            <a:r>
              <a:rPr lang="en-US" altLang="ko-KR" sz="2000" dirty="0">
                <a:solidFill>
                  <a:srgbClr val="FF0000"/>
                </a:solidFill>
                <a:cs typeface="Arial" pitchFamily="34" charset="0"/>
              </a:rPr>
              <a:t>decreased urea excretion </a:t>
            </a:r>
            <a:r>
              <a:rPr lang="en-US" altLang="ko-KR" sz="2000" dirty="0">
                <a:solidFill>
                  <a:schemeClr val="bg1"/>
                </a:solidFill>
                <a:cs typeface="Arial" pitchFamily="34" charset="0"/>
              </a:rPr>
              <a:t>and 10% is caused by </a:t>
            </a:r>
            <a:r>
              <a:rPr lang="en-US" altLang="ko-KR" sz="2000" dirty="0">
                <a:solidFill>
                  <a:srgbClr val="FF0000"/>
                </a:solidFill>
                <a:cs typeface="Arial" pitchFamily="34" charset="0"/>
              </a:rPr>
              <a:t>increased production of urea.</a:t>
            </a:r>
          </a:p>
          <a:p>
            <a:pPr marL="228600" indent="-228600">
              <a:buFont typeface="+mj-lt"/>
              <a:buAutoNum type="arabicPeriod"/>
            </a:pPr>
            <a:endParaRPr lang="en-US" altLang="ko-KR" sz="2000" dirty="0">
              <a:solidFill>
                <a:schemeClr val="bg1"/>
              </a:solidFill>
              <a:cs typeface="Arial" pitchFamily="34" charset="0"/>
            </a:endParaRPr>
          </a:p>
          <a:p>
            <a:pPr marL="228600" indent="-228600">
              <a:buFont typeface="+mj-lt"/>
              <a:buAutoNum type="arabicPeriod"/>
            </a:pPr>
            <a:r>
              <a:rPr lang="en-US" altLang="ko-KR" sz="2000" dirty="0">
                <a:solidFill>
                  <a:schemeClr val="bg1"/>
                </a:solidFill>
                <a:cs typeface="Arial" pitchFamily="34" charset="0"/>
              </a:rPr>
              <a:t>Serum Uric Acid is a balance between Urea production and Urea excretion (66% kidneys, 33% Intestines) .</a:t>
            </a:r>
          </a:p>
          <a:p>
            <a:pPr marL="228600" indent="-228600">
              <a:buFont typeface="+mj-lt"/>
              <a:buAutoNum type="arabicPeriod"/>
            </a:pPr>
            <a:endParaRPr lang="en-US" altLang="ko-KR" sz="2000" dirty="0">
              <a:solidFill>
                <a:schemeClr val="bg1"/>
              </a:solidFill>
              <a:cs typeface="Arial" pitchFamily="34" charset="0"/>
            </a:endParaRPr>
          </a:p>
          <a:p>
            <a:pPr marL="228600" indent="-228600">
              <a:buFont typeface="+mj-lt"/>
              <a:buAutoNum type="arabicPeriod"/>
            </a:pPr>
            <a:r>
              <a:rPr lang="en-US" altLang="ko-KR" sz="2000" dirty="0">
                <a:solidFill>
                  <a:schemeClr val="bg1"/>
                </a:solidFill>
                <a:cs typeface="Arial" pitchFamily="34" charset="0"/>
              </a:rPr>
              <a:t>Inflammation in the joint is caused by </a:t>
            </a:r>
            <a:r>
              <a:rPr lang="en-US" altLang="ko-KR" sz="2000" dirty="0">
                <a:solidFill>
                  <a:srgbClr val="FF0000"/>
                </a:solidFill>
                <a:cs typeface="Arial" pitchFamily="34" charset="0"/>
              </a:rPr>
              <a:t>monosodium urate</a:t>
            </a:r>
            <a:r>
              <a:rPr lang="en-US" altLang="ko-KR" sz="2000" dirty="0">
                <a:solidFill>
                  <a:schemeClr val="bg1"/>
                </a:solidFill>
                <a:cs typeface="Arial" pitchFamily="34" charset="0"/>
              </a:rPr>
              <a:t> uptake by synovial macrophages that recruit neutrophils, which release IL-1b. This process is inhibited by </a:t>
            </a:r>
            <a:r>
              <a:rPr lang="en-US" altLang="ko-KR" sz="2000" dirty="0">
                <a:solidFill>
                  <a:srgbClr val="FF0000"/>
                </a:solidFill>
                <a:cs typeface="Arial" pitchFamily="34" charset="0"/>
              </a:rPr>
              <a:t>colchicine</a:t>
            </a:r>
            <a:r>
              <a:rPr lang="en-US" altLang="ko-KR" sz="2000" dirty="0">
                <a:solidFill>
                  <a:schemeClr val="bg1"/>
                </a:solidFill>
                <a:cs typeface="Arial" pitchFamily="34" charset="0"/>
              </a:rPr>
              <a:t>. </a:t>
            </a:r>
            <a:endParaRPr lang="ko-KR" altLang="en-US" sz="2000" dirty="0">
              <a:solidFill>
                <a:schemeClr val="bg1"/>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89091D-976D-4C6D-BAC2-8C7B1E0B465D}"/>
              </a:ext>
            </a:extLst>
          </p:cNvPr>
          <p:cNvSpPr>
            <a:spLocks noGrp="1"/>
          </p:cNvSpPr>
          <p:nvPr>
            <p:ph type="body" sz="quarter" idx="10"/>
          </p:nvPr>
        </p:nvSpPr>
        <p:spPr/>
        <p:txBody>
          <a:bodyPr/>
          <a:lstStyle/>
          <a:p>
            <a:endParaRPr lang="ar-JO" dirty="0"/>
          </a:p>
        </p:txBody>
      </p:sp>
      <p:pic>
        <p:nvPicPr>
          <p:cNvPr id="7" name="Picture 6">
            <a:extLst>
              <a:ext uri="{FF2B5EF4-FFF2-40B4-BE49-F238E27FC236}">
                <a16:creationId xmlns:a16="http://schemas.microsoft.com/office/drawing/2014/main" id="{D80A92EA-CDD9-4200-AAC3-53D2F303A3E5}"/>
              </a:ext>
            </a:extLst>
          </p:cNvPr>
          <p:cNvPicPr>
            <a:picLocks noChangeAspect="1"/>
          </p:cNvPicPr>
          <p:nvPr/>
        </p:nvPicPr>
        <p:blipFill>
          <a:blip r:embed="rId2"/>
          <a:stretch>
            <a:fillRect/>
          </a:stretch>
        </p:blipFill>
        <p:spPr>
          <a:xfrm>
            <a:off x="2495256" y="306156"/>
            <a:ext cx="7201487" cy="6221231"/>
          </a:xfrm>
          <a:prstGeom prst="rect">
            <a:avLst/>
          </a:prstGeom>
        </p:spPr>
      </p:pic>
    </p:spTree>
    <p:extLst>
      <p:ext uri="{BB962C8B-B14F-4D97-AF65-F5344CB8AC3E}">
        <p14:creationId xmlns:p14="http://schemas.microsoft.com/office/powerpoint/2010/main" val="418460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
            <a:extLst>
              <a:ext uri="{FF2B5EF4-FFF2-40B4-BE49-F238E27FC236}">
                <a16:creationId xmlns:a16="http://schemas.microsoft.com/office/drawing/2014/main" id="{BB2C773B-8D04-4A31-9C06-E84363FA7272}"/>
              </a:ext>
            </a:extLst>
          </p:cNvPr>
          <p:cNvGrpSpPr/>
          <p:nvPr/>
        </p:nvGrpSpPr>
        <p:grpSpPr>
          <a:xfrm>
            <a:off x="770353" y="3463485"/>
            <a:ext cx="2464138" cy="2291348"/>
            <a:chOff x="4722461" y="1907611"/>
            <a:chExt cx="2138040" cy="1988116"/>
          </a:xfrm>
        </p:grpSpPr>
        <p:grpSp>
          <p:nvGrpSpPr>
            <p:cNvPr id="10" name="Group 88">
              <a:extLst>
                <a:ext uri="{FF2B5EF4-FFF2-40B4-BE49-F238E27FC236}">
                  <a16:creationId xmlns:a16="http://schemas.microsoft.com/office/drawing/2014/main" id="{5BBFFD14-093B-4C92-8BC9-427DD4C468F2}"/>
                </a:ext>
              </a:extLst>
            </p:cNvPr>
            <p:cNvGrpSpPr/>
            <p:nvPr/>
          </p:nvGrpSpPr>
          <p:grpSpPr>
            <a:xfrm rot="5400000">
              <a:off x="4673211" y="2203820"/>
              <a:ext cx="1508784" cy="1410284"/>
              <a:chOff x="2827731" y="1829193"/>
              <a:chExt cx="1744272" cy="1630399"/>
            </a:xfrm>
          </p:grpSpPr>
          <p:sp>
            <p:nvSpPr>
              <p:cNvPr id="11" name="Rectangle 15">
                <a:extLst>
                  <a:ext uri="{FF2B5EF4-FFF2-40B4-BE49-F238E27FC236}">
                    <a16:creationId xmlns:a16="http://schemas.microsoft.com/office/drawing/2014/main" id="{D835EA38-6ACE-4761-96FD-0D014E013C21}"/>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5">
                <a:extLst>
                  <a:ext uri="{FF2B5EF4-FFF2-40B4-BE49-F238E27FC236}">
                    <a16:creationId xmlns:a16="http://schemas.microsoft.com/office/drawing/2014/main" id="{93D903A0-8F96-4F6B-BE3D-BB62F56BCFAD}"/>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Oval 98">
              <a:extLst>
                <a:ext uri="{FF2B5EF4-FFF2-40B4-BE49-F238E27FC236}">
                  <a16:creationId xmlns:a16="http://schemas.microsoft.com/office/drawing/2014/main" id="{C41F671F-C75C-41C1-9181-07550B6C743D}"/>
                </a:ext>
              </a:extLst>
            </p:cNvPr>
            <p:cNvSpPr/>
            <p:nvPr/>
          </p:nvSpPr>
          <p:spPr>
            <a:xfrm>
              <a:off x="6240082" y="3275308"/>
              <a:ext cx="620419" cy="6204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Oval 99">
              <a:extLst>
                <a:ext uri="{FF2B5EF4-FFF2-40B4-BE49-F238E27FC236}">
                  <a16:creationId xmlns:a16="http://schemas.microsoft.com/office/drawing/2014/main" id="{346415B6-8C52-4D05-82D4-B2F636A4498A}"/>
                </a:ext>
              </a:extLst>
            </p:cNvPr>
            <p:cNvSpPr/>
            <p:nvPr/>
          </p:nvSpPr>
          <p:spPr>
            <a:xfrm>
              <a:off x="5577548" y="1907611"/>
              <a:ext cx="620419" cy="6204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Group 103">
            <a:extLst>
              <a:ext uri="{FF2B5EF4-FFF2-40B4-BE49-F238E27FC236}">
                <a16:creationId xmlns:a16="http://schemas.microsoft.com/office/drawing/2014/main" id="{7C0755BF-3E51-448E-A2BD-ED1FAAC485C9}"/>
              </a:ext>
            </a:extLst>
          </p:cNvPr>
          <p:cNvGrpSpPr/>
          <p:nvPr/>
        </p:nvGrpSpPr>
        <p:grpSpPr>
          <a:xfrm>
            <a:off x="986626" y="1769986"/>
            <a:ext cx="9133917" cy="1396655"/>
            <a:chOff x="4965551" y="1783849"/>
            <a:chExt cx="1780587" cy="855566"/>
          </a:xfrm>
        </p:grpSpPr>
        <p:sp>
          <p:nvSpPr>
            <p:cNvPr id="17" name="TextBox 16">
              <a:extLst>
                <a:ext uri="{FF2B5EF4-FFF2-40B4-BE49-F238E27FC236}">
                  <a16:creationId xmlns:a16="http://schemas.microsoft.com/office/drawing/2014/main" id="{F499250B-1CC5-4A3A-B0E7-1ED8C9D8A334}"/>
                </a:ext>
              </a:extLst>
            </p:cNvPr>
            <p:cNvSpPr txBox="1"/>
            <p:nvPr/>
          </p:nvSpPr>
          <p:spPr>
            <a:xfrm>
              <a:off x="4965551" y="1979530"/>
              <a:ext cx="1780587" cy="659885"/>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Sudden onset pain, swelling, and redness of joint (typically first MTP).  May present as asymmetric polyarthritis (knee and thumb are commonly affected. Pain peaks after 24 hours, and resolves over 7 days typically. Desquamation of overlying skin is common during resolution. Pain recurs every 2</a:t>
              </a:r>
              <a:r>
                <a:rPr lang="ko-KR" altLang="en-US"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rPr>
                <a:t>years</a:t>
              </a:r>
              <a:r>
                <a:rPr lang="ko-KR" altLang="en-US"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rPr>
                <a:t>typically.</a:t>
              </a:r>
            </a:p>
          </p:txBody>
        </p:sp>
        <p:sp>
          <p:nvSpPr>
            <p:cNvPr id="18" name="TextBox 17">
              <a:extLst>
                <a:ext uri="{FF2B5EF4-FFF2-40B4-BE49-F238E27FC236}">
                  <a16:creationId xmlns:a16="http://schemas.microsoft.com/office/drawing/2014/main" id="{29D3D30A-961D-442E-B9D8-B562B80F2E6B}"/>
                </a:ext>
              </a:extLst>
            </p:cNvPr>
            <p:cNvSpPr txBox="1"/>
            <p:nvPr/>
          </p:nvSpPr>
          <p:spPr>
            <a:xfrm>
              <a:off x="4965551" y="1783849"/>
              <a:ext cx="1780587" cy="226246"/>
            </a:xfrm>
            <a:prstGeom prst="rect">
              <a:avLst/>
            </a:prstGeom>
            <a:noFill/>
          </p:spPr>
          <p:txBody>
            <a:bodyPr wrap="square" rtlCol="0">
              <a:spAutoFit/>
            </a:bodyPr>
            <a:lstStyle/>
            <a:p>
              <a:r>
                <a:rPr lang="en-US" altLang="ko-KR" b="1" dirty="0">
                  <a:cs typeface="Arial" pitchFamily="34" charset="0"/>
                </a:rPr>
                <a:t>Acute Gout</a:t>
              </a:r>
              <a:endParaRPr lang="ko-KR" altLang="en-US" b="1" dirty="0">
                <a:cs typeface="Arial" pitchFamily="34" charset="0"/>
              </a:endParaRPr>
            </a:p>
          </p:txBody>
        </p:sp>
      </p:grpSp>
      <p:grpSp>
        <p:nvGrpSpPr>
          <p:cNvPr id="19" name="Group 106">
            <a:extLst>
              <a:ext uri="{FF2B5EF4-FFF2-40B4-BE49-F238E27FC236}">
                <a16:creationId xmlns:a16="http://schemas.microsoft.com/office/drawing/2014/main" id="{904BDD03-71F9-4FC4-A712-48BB8441C74A}"/>
              </a:ext>
            </a:extLst>
          </p:cNvPr>
          <p:cNvGrpSpPr/>
          <p:nvPr/>
        </p:nvGrpSpPr>
        <p:grpSpPr>
          <a:xfrm>
            <a:off x="3358200" y="3408397"/>
            <a:ext cx="8868842" cy="3407382"/>
            <a:chOff x="4965551" y="1783849"/>
            <a:chExt cx="1780587" cy="2022840"/>
          </a:xfrm>
        </p:grpSpPr>
        <p:sp>
          <p:nvSpPr>
            <p:cNvPr id="20" name="TextBox 19">
              <a:extLst>
                <a:ext uri="{FF2B5EF4-FFF2-40B4-BE49-F238E27FC236}">
                  <a16:creationId xmlns:a16="http://schemas.microsoft.com/office/drawing/2014/main" id="{8F33C361-4F68-457A-8B61-0C5E745BF0EF}"/>
                </a:ext>
              </a:extLst>
            </p:cNvPr>
            <p:cNvSpPr txBox="1"/>
            <p:nvPr/>
          </p:nvSpPr>
          <p:spPr>
            <a:xfrm>
              <a:off x="4965551" y="1979530"/>
              <a:ext cx="1780587" cy="1827159"/>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Occurs after several untreated attacks with joint destruction and tophi formation. Can present with urate nephrolithiasis. Rare in developed countries.</a:t>
              </a:r>
            </a:p>
            <a:p>
              <a:endParaRPr lang="en-US" altLang="ko-KR" sz="1600" dirty="0">
                <a:solidFill>
                  <a:schemeClr val="tx1">
                    <a:lumMod val="75000"/>
                    <a:lumOff val="25000"/>
                  </a:schemeClr>
                </a:solidFill>
                <a:cs typeface="Arial" pitchFamily="34" charset="0"/>
              </a:endParaRPr>
            </a:p>
            <a:p>
              <a:r>
                <a:rPr lang="en-US" altLang="ko-KR" sz="1600" dirty="0">
                  <a:solidFill>
                    <a:schemeClr val="tx1">
                      <a:lumMod val="75000"/>
                      <a:lumOff val="25000"/>
                    </a:schemeClr>
                  </a:solidFill>
                  <a:cs typeface="Arial" pitchFamily="34" charset="0"/>
                </a:rPr>
                <a:t>Tophi:</a:t>
              </a:r>
            </a:p>
            <a:p>
              <a:r>
                <a:rPr lang="en-US" altLang="ko-KR" sz="1600" dirty="0">
                  <a:solidFill>
                    <a:schemeClr val="tx1">
                      <a:lumMod val="75000"/>
                      <a:lumOff val="25000"/>
                    </a:schemeClr>
                  </a:solidFill>
                  <a:cs typeface="Arial" pitchFamily="34" charset="0"/>
                </a:rPr>
                <a:t>Multiple painless nodules around the joint due to urate deposition. May cause ulceration and discharge. </a:t>
              </a:r>
            </a:p>
            <a:p>
              <a:endParaRPr lang="en-US" altLang="ko-KR" sz="1600" dirty="0">
                <a:solidFill>
                  <a:schemeClr val="tx1">
                    <a:lumMod val="75000"/>
                    <a:lumOff val="25000"/>
                  </a:schemeClr>
                </a:solidFill>
                <a:cs typeface="Arial" pitchFamily="34" charset="0"/>
              </a:endParaRPr>
            </a:p>
            <a:p>
              <a:r>
                <a:rPr lang="en-US" altLang="ko-KR" sz="1600" dirty="0">
                  <a:solidFill>
                    <a:schemeClr val="tx1">
                      <a:lumMod val="75000"/>
                      <a:lumOff val="25000"/>
                    </a:schemeClr>
                  </a:solidFill>
                  <a:cs typeface="Arial" pitchFamily="34" charset="0"/>
                </a:rPr>
                <a:t>1. Bone tophi: usually in elbows, knees, and extensor surface of forearms.</a:t>
              </a:r>
            </a:p>
            <a:p>
              <a:endParaRPr lang="en-US" altLang="ko-KR" sz="1600" dirty="0">
                <a:solidFill>
                  <a:schemeClr val="tx1">
                    <a:lumMod val="75000"/>
                    <a:lumOff val="25000"/>
                  </a:schemeClr>
                </a:solidFill>
                <a:cs typeface="Arial" pitchFamily="34" charset="0"/>
              </a:endParaRPr>
            </a:p>
            <a:p>
              <a:r>
                <a:rPr lang="en-US" altLang="ko-KR" sz="1600" dirty="0">
                  <a:solidFill>
                    <a:schemeClr val="tx1">
                      <a:lumMod val="75000"/>
                      <a:lumOff val="25000"/>
                    </a:schemeClr>
                  </a:solidFill>
                  <a:cs typeface="Arial" pitchFamily="34" charset="0"/>
                </a:rPr>
                <a:t>2. Soft tissue Tophi: can present in the external pinna of the ear, in the olecranon bursa, or Achilles tendon.</a:t>
              </a:r>
            </a:p>
            <a:p>
              <a:endParaRPr lang="ko-KR" altLang="en-US"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B549B03B-771C-46B9-9281-00B8F79CB42E}"/>
                </a:ext>
              </a:extLst>
            </p:cNvPr>
            <p:cNvSpPr txBox="1"/>
            <p:nvPr/>
          </p:nvSpPr>
          <p:spPr>
            <a:xfrm>
              <a:off x="4965551" y="1783849"/>
              <a:ext cx="1780587" cy="219259"/>
            </a:xfrm>
            <a:prstGeom prst="rect">
              <a:avLst/>
            </a:prstGeom>
            <a:noFill/>
          </p:spPr>
          <p:txBody>
            <a:bodyPr wrap="square" rtlCol="0">
              <a:spAutoFit/>
            </a:bodyPr>
            <a:lstStyle/>
            <a:p>
              <a:r>
                <a:rPr lang="en-US" altLang="ko-KR" b="1" dirty="0">
                  <a:cs typeface="Arial" pitchFamily="34" charset="0"/>
                </a:rPr>
                <a:t>Chronic Gout</a:t>
              </a:r>
              <a:endParaRPr lang="ko-KR" altLang="en-US" b="1" dirty="0">
                <a:cs typeface="Arial" pitchFamily="34" charset="0"/>
              </a:endParaRPr>
            </a:p>
          </p:txBody>
        </p:sp>
      </p:grpSp>
      <p:sp>
        <p:nvSpPr>
          <p:cNvPr id="25" name="TextBox 24">
            <a:extLst>
              <a:ext uri="{FF2B5EF4-FFF2-40B4-BE49-F238E27FC236}">
                <a16:creationId xmlns:a16="http://schemas.microsoft.com/office/drawing/2014/main" id="{AB9B569D-BC40-417C-9F27-800E980FDA7D}"/>
              </a:ext>
            </a:extLst>
          </p:cNvPr>
          <p:cNvSpPr txBox="1"/>
          <p:nvPr/>
        </p:nvSpPr>
        <p:spPr>
          <a:xfrm>
            <a:off x="4257076" y="256712"/>
            <a:ext cx="5319004" cy="553998"/>
          </a:xfrm>
          <a:prstGeom prst="rect">
            <a:avLst/>
          </a:prstGeom>
          <a:noFill/>
        </p:spPr>
        <p:txBody>
          <a:bodyPr wrap="square" lIns="48000" tIns="0" rIns="24000" bIns="0" rtlCol="0">
            <a:spAutoFit/>
          </a:bodyPr>
          <a:lstStyle/>
          <a:p>
            <a:r>
              <a:rPr lang="en-US" altLang="ko-KR" sz="3600" dirty="0">
                <a:latin typeface="+mj-lt"/>
                <a:cs typeface="Arial" pitchFamily="34" charset="0"/>
              </a:rPr>
              <a:t>Types of Gout:</a:t>
            </a:r>
            <a:endParaRPr lang="ko-KR" altLang="en-US" sz="3600" dirty="0">
              <a:latin typeface="+mj-lt"/>
              <a:cs typeface="Arial" pitchFamily="34" charset="0"/>
            </a:endParaRPr>
          </a:p>
        </p:txBody>
      </p:sp>
      <p:grpSp>
        <p:nvGrpSpPr>
          <p:cNvPr id="26" name="Group 102">
            <a:extLst>
              <a:ext uri="{FF2B5EF4-FFF2-40B4-BE49-F238E27FC236}">
                <a16:creationId xmlns:a16="http://schemas.microsoft.com/office/drawing/2014/main" id="{DDDB4433-449F-46C2-99E7-A1A09E525D22}"/>
              </a:ext>
            </a:extLst>
          </p:cNvPr>
          <p:cNvGrpSpPr>
            <a:grpSpLocks noChangeAspect="1"/>
          </p:cNvGrpSpPr>
          <p:nvPr/>
        </p:nvGrpSpPr>
        <p:grpSpPr>
          <a:xfrm>
            <a:off x="2747686" y="5225457"/>
            <a:ext cx="221313" cy="359969"/>
            <a:chOff x="2071598" y="2060848"/>
            <a:chExt cx="1917605" cy="3137144"/>
          </a:xfrm>
          <a:solidFill>
            <a:schemeClr val="bg1"/>
          </a:solidFill>
        </p:grpSpPr>
        <p:sp>
          <p:nvSpPr>
            <p:cNvPr id="27" name="Freeform 103">
              <a:extLst>
                <a:ext uri="{FF2B5EF4-FFF2-40B4-BE49-F238E27FC236}">
                  <a16:creationId xmlns:a16="http://schemas.microsoft.com/office/drawing/2014/main" id="{022892B9-B179-4B84-9168-30E6F5CA676C}"/>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Freeform 104">
              <a:extLst>
                <a:ext uri="{FF2B5EF4-FFF2-40B4-BE49-F238E27FC236}">
                  <a16:creationId xmlns:a16="http://schemas.microsoft.com/office/drawing/2014/main" id="{225445E8-25CA-4255-BE38-124A0916AF0F}"/>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Freeform 105">
              <a:extLst>
                <a:ext uri="{FF2B5EF4-FFF2-40B4-BE49-F238E27FC236}">
                  <a16:creationId xmlns:a16="http://schemas.microsoft.com/office/drawing/2014/main" id="{07E7E700-CB40-4A5D-8365-E1C290A650A3}"/>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Freeform 106">
              <a:extLst>
                <a:ext uri="{FF2B5EF4-FFF2-40B4-BE49-F238E27FC236}">
                  <a16:creationId xmlns:a16="http://schemas.microsoft.com/office/drawing/2014/main" id="{D239B1F8-271D-499C-817C-75124F8BC1DE}"/>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1" name="Freeform 107">
            <a:extLst>
              <a:ext uri="{FF2B5EF4-FFF2-40B4-BE49-F238E27FC236}">
                <a16:creationId xmlns:a16="http://schemas.microsoft.com/office/drawing/2014/main" id="{F1585D0C-2F8D-4B81-BE18-A3C2E2A75D92}"/>
              </a:ext>
            </a:extLst>
          </p:cNvPr>
          <p:cNvSpPr>
            <a:spLocks noChangeAspect="1"/>
          </p:cNvSpPr>
          <p:nvPr/>
        </p:nvSpPr>
        <p:spPr>
          <a:xfrm>
            <a:off x="2430777" y="5244896"/>
            <a:ext cx="115431" cy="35996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Freeform 114">
            <a:extLst>
              <a:ext uri="{FF2B5EF4-FFF2-40B4-BE49-F238E27FC236}">
                <a16:creationId xmlns:a16="http://schemas.microsoft.com/office/drawing/2014/main" id="{4E5B6347-310B-4A10-ADE8-F6F80692092E}"/>
              </a:ext>
            </a:extLst>
          </p:cNvPr>
          <p:cNvSpPr>
            <a:spLocks noChangeAspect="1"/>
          </p:cNvSpPr>
          <p:nvPr/>
        </p:nvSpPr>
        <p:spPr>
          <a:xfrm>
            <a:off x="1923524" y="3624181"/>
            <a:ext cx="373263" cy="35996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127922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DEB2CA-D11F-4CA5-BC5A-6C38FF4BF392}"/>
              </a:ext>
            </a:extLst>
          </p:cNvPr>
          <p:cNvSpPr txBox="1"/>
          <p:nvPr/>
        </p:nvSpPr>
        <p:spPr>
          <a:xfrm>
            <a:off x="790164" y="5778107"/>
            <a:ext cx="4616337"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Tophi in Chronic Gout</a:t>
            </a:r>
            <a:endParaRPr lang="ko-KR" altLang="en-US" sz="1867" dirty="0">
              <a:solidFill>
                <a:schemeClr val="bg1"/>
              </a:solidFill>
              <a:cs typeface="Arial" pitchFamily="34" charset="0"/>
            </a:endParaRPr>
          </a:p>
        </p:txBody>
      </p:sp>
      <p:pic>
        <p:nvPicPr>
          <p:cNvPr id="3" name="Picture 2">
            <a:extLst>
              <a:ext uri="{FF2B5EF4-FFF2-40B4-BE49-F238E27FC236}">
                <a16:creationId xmlns:a16="http://schemas.microsoft.com/office/drawing/2014/main" id="{3C712FFF-DDA1-4005-9AB9-750E707F2911}"/>
              </a:ext>
            </a:extLst>
          </p:cNvPr>
          <p:cNvPicPr>
            <a:picLocks noChangeAspect="1"/>
          </p:cNvPicPr>
          <p:nvPr/>
        </p:nvPicPr>
        <p:blipFill>
          <a:blip r:embed="rId2"/>
          <a:stretch>
            <a:fillRect/>
          </a:stretch>
        </p:blipFill>
        <p:spPr>
          <a:xfrm>
            <a:off x="404720" y="586520"/>
            <a:ext cx="5114925" cy="5067300"/>
          </a:xfrm>
          <a:prstGeom prst="rect">
            <a:avLst/>
          </a:prstGeom>
        </p:spPr>
      </p:pic>
      <p:pic>
        <p:nvPicPr>
          <p:cNvPr id="7" name="Picture 6">
            <a:extLst>
              <a:ext uri="{FF2B5EF4-FFF2-40B4-BE49-F238E27FC236}">
                <a16:creationId xmlns:a16="http://schemas.microsoft.com/office/drawing/2014/main" id="{7B1831F7-0A9B-4D14-A1CC-68D5E97B3CDE}"/>
              </a:ext>
            </a:extLst>
          </p:cNvPr>
          <p:cNvPicPr>
            <a:picLocks noChangeAspect="1"/>
          </p:cNvPicPr>
          <p:nvPr/>
        </p:nvPicPr>
        <p:blipFill>
          <a:blip r:embed="rId3"/>
          <a:stretch>
            <a:fillRect/>
          </a:stretch>
        </p:blipFill>
        <p:spPr>
          <a:xfrm>
            <a:off x="6672356" y="586520"/>
            <a:ext cx="5268285" cy="5108219"/>
          </a:xfrm>
          <a:prstGeom prst="rect">
            <a:avLst/>
          </a:prstGeom>
        </p:spPr>
      </p:pic>
      <p:sp>
        <p:nvSpPr>
          <p:cNvPr id="8" name="TextBox 7">
            <a:extLst>
              <a:ext uri="{FF2B5EF4-FFF2-40B4-BE49-F238E27FC236}">
                <a16:creationId xmlns:a16="http://schemas.microsoft.com/office/drawing/2014/main" id="{955E97C5-BF3D-4E13-9431-4C9B1FF9B284}"/>
              </a:ext>
            </a:extLst>
          </p:cNvPr>
          <p:cNvSpPr txBox="1"/>
          <p:nvPr/>
        </p:nvSpPr>
        <p:spPr>
          <a:xfrm>
            <a:off x="6926114" y="5778107"/>
            <a:ext cx="4616337"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Podagra in Acute Gout</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Diagnosis</a:t>
            </a:r>
          </a:p>
        </p:txBody>
      </p:sp>
      <p:sp>
        <p:nvSpPr>
          <p:cNvPr id="47" name="TextBox 46">
            <a:extLst>
              <a:ext uri="{FF2B5EF4-FFF2-40B4-BE49-F238E27FC236}">
                <a16:creationId xmlns:a16="http://schemas.microsoft.com/office/drawing/2014/main" id="{4F15677B-812F-4E82-8E5E-2B92374EE2E2}"/>
              </a:ext>
            </a:extLst>
          </p:cNvPr>
          <p:cNvSpPr txBox="1"/>
          <p:nvPr/>
        </p:nvSpPr>
        <p:spPr>
          <a:xfrm>
            <a:off x="408372" y="1296140"/>
            <a:ext cx="10937289" cy="4780796"/>
          </a:xfrm>
          <a:prstGeom prst="rect">
            <a:avLst/>
          </a:prstGeom>
          <a:noFill/>
        </p:spPr>
        <p:txBody>
          <a:bodyPr wrap="square" rtlCol="1">
            <a:spAutoFit/>
          </a:bodyPr>
          <a:lstStyle/>
          <a:p>
            <a:r>
              <a:rPr lang="en-US" sz="2000" b="1" dirty="0"/>
              <a:t>Arthrocentesis and synovial fluid analysis:</a:t>
            </a:r>
          </a:p>
          <a:p>
            <a:r>
              <a:rPr lang="en-US" dirty="0">
                <a:solidFill>
                  <a:srgbClr val="FF0000"/>
                </a:solidFill>
              </a:rPr>
              <a:t>Synovial fluid analysis is the gold standard for diagnosing gout</a:t>
            </a:r>
          </a:p>
          <a:p>
            <a:pPr marL="342900" indent="-342900">
              <a:buAutoNum type="arabicPeriod"/>
            </a:pPr>
            <a:endParaRPr lang="en-US" dirty="0"/>
          </a:p>
          <a:p>
            <a:pPr marL="285750" indent="-285750">
              <a:lnSpc>
                <a:spcPct val="150000"/>
              </a:lnSpc>
              <a:buFont typeface="Arial" panose="020B0604020202020204" pitchFamily="34" charset="0"/>
              <a:buChar char="•"/>
            </a:pPr>
            <a:r>
              <a:rPr lang="en-US" dirty="0"/>
              <a:t>Indications:</a:t>
            </a:r>
          </a:p>
          <a:p>
            <a:pPr marL="342900" indent="-342900">
              <a:lnSpc>
                <a:spcPct val="150000"/>
              </a:lnSpc>
              <a:buFont typeface="+mj-lt"/>
              <a:buAutoNum type="arabicPeriod"/>
            </a:pPr>
            <a:r>
              <a:rPr lang="en-US" dirty="0"/>
              <a:t> Uncertain clinical diagnosis </a:t>
            </a:r>
          </a:p>
          <a:p>
            <a:pPr marL="342900" indent="-342900">
              <a:lnSpc>
                <a:spcPct val="150000"/>
              </a:lnSpc>
              <a:buFont typeface="+mj-lt"/>
              <a:buAutoNum type="arabicPeriod"/>
            </a:pPr>
            <a:r>
              <a:rPr lang="en-US" dirty="0"/>
              <a:t> Higher probability of septic arthritis (fever, sepsis, trauma)</a:t>
            </a:r>
          </a:p>
          <a:p>
            <a:endParaRPr lang="en-US" dirty="0"/>
          </a:p>
          <a:p>
            <a:pPr marL="285750" indent="-285750">
              <a:buFont typeface="Arial" panose="020B0604020202020204" pitchFamily="34" charset="0"/>
              <a:buChar char="•"/>
            </a:pPr>
            <a:r>
              <a:rPr lang="en-US" dirty="0"/>
              <a:t>Characteristic findings</a:t>
            </a:r>
          </a:p>
          <a:p>
            <a:pPr marL="342900" indent="-342900">
              <a:lnSpc>
                <a:spcPct val="150000"/>
              </a:lnSpc>
              <a:buFont typeface="+mj-lt"/>
              <a:buAutoNum type="arabicPeriod"/>
            </a:pPr>
            <a:r>
              <a:rPr lang="en-US" dirty="0"/>
              <a:t>Polarized light microscopy: needle-shaped monosodium urate crystals that are negatively birefringent.</a:t>
            </a:r>
          </a:p>
          <a:p>
            <a:pPr marL="342900" indent="-342900">
              <a:lnSpc>
                <a:spcPct val="150000"/>
              </a:lnSpc>
              <a:buFont typeface="+mj-lt"/>
              <a:buAutoNum type="arabicPeriod"/>
            </a:pPr>
            <a:r>
              <a:rPr lang="en-US" dirty="0"/>
              <a:t>Crystals appear yellow when their optical axis is oriented parallel to the polarizer.</a:t>
            </a:r>
          </a:p>
          <a:p>
            <a:pPr marL="342900" indent="-342900">
              <a:lnSpc>
                <a:spcPct val="150000"/>
              </a:lnSpc>
              <a:buFont typeface="+mj-lt"/>
              <a:buAutoNum type="arabicPeriod"/>
            </a:pPr>
            <a:r>
              <a:rPr lang="en-US" dirty="0"/>
              <a:t>Crystals appear blue when their axis is perpendicular to the polarizer.</a:t>
            </a:r>
          </a:p>
          <a:p>
            <a:pPr marL="342900" indent="-342900">
              <a:lnSpc>
                <a:spcPct val="150000"/>
              </a:lnSpc>
              <a:buFont typeface="+mj-lt"/>
              <a:buAutoNum type="arabicPeriod"/>
            </a:pPr>
            <a:r>
              <a:rPr lang="en-US" dirty="0"/>
              <a:t>Synovial fluid cell count: WBC &gt; 2000/</a:t>
            </a:r>
            <a:r>
              <a:rPr lang="el-GR" dirty="0"/>
              <a:t>μ</a:t>
            </a:r>
            <a:r>
              <a:rPr lang="en-US" dirty="0"/>
              <a:t>L with &gt; 50% neutrophils</a:t>
            </a:r>
          </a:p>
          <a:p>
            <a:pPr marL="342900" indent="-342900">
              <a:lnSpc>
                <a:spcPct val="150000"/>
              </a:lnSpc>
              <a:buFont typeface="+mj-lt"/>
              <a:buAutoNum type="arabicPeriod"/>
            </a:pPr>
            <a:r>
              <a:rPr lang="en-US" dirty="0"/>
              <a:t>Gram stain: negative; useful for ruling out septic arthritis</a:t>
            </a:r>
          </a:p>
        </p:txBody>
      </p:sp>
      <p:sp>
        <p:nvSpPr>
          <p:cNvPr id="3" name="TextBox 2">
            <a:extLst>
              <a:ext uri="{FF2B5EF4-FFF2-40B4-BE49-F238E27FC236}">
                <a16:creationId xmlns:a16="http://schemas.microsoft.com/office/drawing/2014/main" id="{2964D3D1-0D05-4DA0-86AC-2CEBADBD3819}"/>
              </a:ext>
            </a:extLst>
          </p:cNvPr>
          <p:cNvSpPr txBox="1"/>
          <p:nvPr/>
        </p:nvSpPr>
        <p:spPr>
          <a:xfrm>
            <a:off x="8848164" y="5847655"/>
            <a:ext cx="3343836" cy="861774"/>
          </a:xfrm>
          <a:prstGeom prst="rect">
            <a:avLst/>
          </a:prstGeom>
          <a:noFill/>
        </p:spPr>
        <p:txBody>
          <a:bodyPr wrap="square" rtlCol="1">
            <a:spAutoFit/>
          </a:bodyPr>
          <a:lstStyle/>
          <a:p>
            <a:r>
              <a:rPr lang="en-US" dirty="0"/>
              <a:t>Note:</a:t>
            </a:r>
          </a:p>
          <a:p>
            <a:r>
              <a:rPr lang="en-US" sz="1600" dirty="0">
                <a:solidFill>
                  <a:srgbClr val="FF0000"/>
                </a:solidFill>
              </a:rPr>
              <a:t>Yellow</a:t>
            </a:r>
            <a:r>
              <a:rPr lang="en-US" sz="1600" dirty="0">
                <a:solidFill>
                  <a:schemeClr val="tx1">
                    <a:lumMod val="95000"/>
                    <a:lumOff val="5000"/>
                  </a:schemeClr>
                </a:solidFill>
              </a:rPr>
              <a:t> and </a:t>
            </a:r>
            <a:r>
              <a:rPr lang="en-US" sz="1600" dirty="0">
                <a:solidFill>
                  <a:srgbClr val="FF0000"/>
                </a:solidFill>
              </a:rPr>
              <a:t>parallel</a:t>
            </a:r>
            <a:r>
              <a:rPr lang="en-US" sz="1600" dirty="0">
                <a:solidFill>
                  <a:schemeClr val="tx1">
                    <a:lumMod val="95000"/>
                    <a:lumOff val="5000"/>
                  </a:schemeClr>
                </a:solidFill>
              </a:rPr>
              <a:t> both have double </a:t>
            </a:r>
            <a:r>
              <a:rPr lang="en-US" sz="1600" dirty="0">
                <a:solidFill>
                  <a:srgbClr val="FF0000"/>
                </a:solidFill>
              </a:rPr>
              <a:t>L</a:t>
            </a:r>
            <a:endParaRPr lang="ar-JO" sz="1600" dirty="0">
              <a:solidFill>
                <a:srgbClr val="FF0000"/>
              </a:solidFill>
            </a:endParaRPr>
          </a:p>
        </p:txBody>
      </p:sp>
      <p:cxnSp>
        <p:nvCxnSpPr>
          <p:cNvPr id="5" name="Straight Connector 4">
            <a:extLst>
              <a:ext uri="{FF2B5EF4-FFF2-40B4-BE49-F238E27FC236}">
                <a16:creationId xmlns:a16="http://schemas.microsoft.com/office/drawing/2014/main" id="{7E8D6927-D5FD-4171-BD0D-B5011E171B41}"/>
              </a:ext>
            </a:extLst>
          </p:cNvPr>
          <p:cNvCxnSpPr>
            <a:cxnSpLocks/>
          </p:cNvCxnSpPr>
          <p:nvPr/>
        </p:nvCxnSpPr>
        <p:spPr>
          <a:xfrm>
            <a:off x="408372" y="3552066"/>
            <a:ext cx="1093728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78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Diagnosis</a:t>
            </a:r>
          </a:p>
        </p:txBody>
      </p:sp>
      <p:pic>
        <p:nvPicPr>
          <p:cNvPr id="4" name="Picture 3">
            <a:extLst>
              <a:ext uri="{FF2B5EF4-FFF2-40B4-BE49-F238E27FC236}">
                <a16:creationId xmlns:a16="http://schemas.microsoft.com/office/drawing/2014/main" id="{CC7ECBED-7377-43DF-9062-EBCC105A8BA9}"/>
              </a:ext>
            </a:extLst>
          </p:cNvPr>
          <p:cNvPicPr>
            <a:picLocks noChangeAspect="1"/>
          </p:cNvPicPr>
          <p:nvPr/>
        </p:nvPicPr>
        <p:blipFill>
          <a:blip r:embed="rId2"/>
          <a:stretch>
            <a:fillRect/>
          </a:stretch>
        </p:blipFill>
        <p:spPr>
          <a:xfrm>
            <a:off x="776287" y="1517619"/>
            <a:ext cx="10639425" cy="4781550"/>
          </a:xfrm>
          <a:prstGeom prst="rect">
            <a:avLst/>
          </a:prstGeom>
        </p:spPr>
      </p:pic>
    </p:spTree>
    <p:extLst>
      <p:ext uri="{BB962C8B-B14F-4D97-AF65-F5344CB8AC3E}">
        <p14:creationId xmlns:p14="http://schemas.microsoft.com/office/powerpoint/2010/main" val="2593965157"/>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9">
      <a:dk1>
        <a:sysClr val="windowText" lastClr="000000"/>
      </a:dk1>
      <a:lt1>
        <a:sysClr val="window" lastClr="FFFFFF"/>
      </a:lt1>
      <a:dk2>
        <a:srgbClr val="1F497D"/>
      </a:dk2>
      <a:lt2>
        <a:srgbClr val="EEECE1"/>
      </a:lt2>
      <a:accent1>
        <a:srgbClr val="EF5E42"/>
      </a:accent1>
      <a:accent2>
        <a:srgbClr val="AFAFAF"/>
      </a:accent2>
      <a:accent3>
        <a:srgbClr val="969696"/>
      </a:accent3>
      <a:accent4>
        <a:srgbClr val="7D7D7D"/>
      </a:accent4>
      <a:accent5>
        <a:srgbClr val="646464"/>
      </a:accent5>
      <a:accent6>
        <a:srgbClr val="4B4B4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1312</Words>
  <Application>Microsoft Office PowerPoint</Application>
  <PresentationFormat>Widescreen</PresentationFormat>
  <Paragraphs>200</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Hamza T. Mharmeh</cp:lastModifiedBy>
  <cp:revision>83</cp:revision>
  <dcterms:created xsi:type="dcterms:W3CDTF">2020-01-20T05:08:25Z</dcterms:created>
  <dcterms:modified xsi:type="dcterms:W3CDTF">2022-03-08T12:42:09Z</dcterms:modified>
</cp:coreProperties>
</file>