
<file path=[Content_Types].xml><?xml version="1.0" encoding="utf-8"?>
<Types xmlns="http://schemas.openxmlformats.org/package/2006/content-types">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30"/>
  </p:notesMasterIdLst>
  <p:sldIdLst>
    <p:sldId id="371" r:id="rId4"/>
    <p:sldId id="372" r:id="rId5"/>
    <p:sldId id="373" r:id="rId6"/>
    <p:sldId id="374" r:id="rId7"/>
    <p:sldId id="375" r:id="rId8"/>
    <p:sldId id="376" r:id="rId9"/>
    <p:sldId id="274" r:id="rId10"/>
    <p:sldId id="369" r:id="rId11"/>
    <p:sldId id="368" r:id="rId12"/>
    <p:sldId id="367" r:id="rId13"/>
    <p:sldId id="319" r:id="rId14"/>
    <p:sldId id="326" r:id="rId15"/>
    <p:sldId id="328" r:id="rId16"/>
    <p:sldId id="363" r:id="rId17"/>
    <p:sldId id="364" r:id="rId18"/>
    <p:sldId id="365" r:id="rId19"/>
    <p:sldId id="297" r:id="rId20"/>
    <p:sldId id="298" r:id="rId21"/>
    <p:sldId id="336" r:id="rId22"/>
    <p:sldId id="338" r:id="rId23"/>
    <p:sldId id="361" r:id="rId24"/>
    <p:sldId id="344" r:id="rId25"/>
    <p:sldId id="339" r:id="rId26"/>
    <p:sldId id="345" r:id="rId27"/>
    <p:sldId id="346" r:id="rId28"/>
    <p:sldId id="349"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varScale="1">
        <p:scale>
          <a:sx n="69" d="100"/>
          <a:sy n="69" d="100"/>
        </p:scale>
        <p:origin x="-141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 /><Relationship Id="rId13" Type="http://schemas.openxmlformats.org/officeDocument/2006/relationships/slide" Target="slides/slide10.xml" /><Relationship Id="rId18" Type="http://schemas.openxmlformats.org/officeDocument/2006/relationships/slide" Target="slides/slide15.xml" /><Relationship Id="rId26" Type="http://schemas.openxmlformats.org/officeDocument/2006/relationships/slide" Target="slides/slide23.xml" /><Relationship Id="rId3" Type="http://schemas.openxmlformats.org/officeDocument/2006/relationships/slideMaster" Target="slideMasters/slideMaster1.xml" /><Relationship Id="rId21" Type="http://schemas.openxmlformats.org/officeDocument/2006/relationships/slide" Target="slides/slide18.xml" /><Relationship Id="rId34" Type="http://schemas.openxmlformats.org/officeDocument/2006/relationships/tableStyles" Target="tableStyles.xml" /><Relationship Id="rId7" Type="http://schemas.openxmlformats.org/officeDocument/2006/relationships/slide" Target="slides/slide4.xml" /><Relationship Id="rId12" Type="http://schemas.openxmlformats.org/officeDocument/2006/relationships/slide" Target="slides/slide9.xml" /><Relationship Id="rId17" Type="http://schemas.openxmlformats.org/officeDocument/2006/relationships/slide" Target="slides/slide14.xml" /><Relationship Id="rId25" Type="http://schemas.openxmlformats.org/officeDocument/2006/relationships/slide" Target="slides/slide22.xml" /><Relationship Id="rId33" Type="http://schemas.openxmlformats.org/officeDocument/2006/relationships/theme" Target="theme/theme1.xml" /><Relationship Id="rId2" Type="http://schemas.openxmlformats.org/officeDocument/2006/relationships/customXml" Target="../customXml/item2.xml" /><Relationship Id="rId16" Type="http://schemas.openxmlformats.org/officeDocument/2006/relationships/slide" Target="slides/slide13.xml" /><Relationship Id="rId20" Type="http://schemas.openxmlformats.org/officeDocument/2006/relationships/slide" Target="slides/slide17.xml" /><Relationship Id="rId29" Type="http://schemas.openxmlformats.org/officeDocument/2006/relationships/slide" Target="slides/slide26.xml" /><Relationship Id="rId1" Type="http://schemas.openxmlformats.org/officeDocument/2006/relationships/customXml" Target="../customXml/item1.xml" /><Relationship Id="rId6" Type="http://schemas.openxmlformats.org/officeDocument/2006/relationships/slide" Target="slides/slide3.xml" /><Relationship Id="rId11" Type="http://schemas.openxmlformats.org/officeDocument/2006/relationships/slide" Target="slides/slide8.xml" /><Relationship Id="rId24" Type="http://schemas.openxmlformats.org/officeDocument/2006/relationships/slide" Target="slides/slide21.xml" /><Relationship Id="rId32" Type="http://schemas.openxmlformats.org/officeDocument/2006/relationships/viewProps" Target="viewProps.xml" /><Relationship Id="rId5" Type="http://schemas.openxmlformats.org/officeDocument/2006/relationships/slide" Target="slides/slide2.xml" /><Relationship Id="rId15" Type="http://schemas.openxmlformats.org/officeDocument/2006/relationships/slide" Target="slides/slide12.xml" /><Relationship Id="rId23" Type="http://schemas.openxmlformats.org/officeDocument/2006/relationships/slide" Target="slides/slide20.xml" /><Relationship Id="rId28" Type="http://schemas.openxmlformats.org/officeDocument/2006/relationships/slide" Target="slides/slide25.xml" /><Relationship Id="rId10" Type="http://schemas.openxmlformats.org/officeDocument/2006/relationships/slide" Target="slides/slide7.xml" /><Relationship Id="rId19" Type="http://schemas.openxmlformats.org/officeDocument/2006/relationships/slide" Target="slides/slide16.xml" /><Relationship Id="rId31" Type="http://schemas.openxmlformats.org/officeDocument/2006/relationships/presProps" Target="presProps.xml" /><Relationship Id="rId4" Type="http://schemas.openxmlformats.org/officeDocument/2006/relationships/slide" Target="slides/slide1.xml" /><Relationship Id="rId9" Type="http://schemas.openxmlformats.org/officeDocument/2006/relationships/slide" Target="slides/slide6.xml" /><Relationship Id="rId14" Type="http://schemas.openxmlformats.org/officeDocument/2006/relationships/slide" Target="slides/slide11.xml" /><Relationship Id="rId22" Type="http://schemas.openxmlformats.org/officeDocument/2006/relationships/slide" Target="slides/slide19.xml" /><Relationship Id="rId27" Type="http://schemas.openxmlformats.org/officeDocument/2006/relationships/slide" Target="slides/slide24.xml" /><Relationship Id="rId30" Type="http://schemas.openxmlformats.org/officeDocument/2006/relationships/notesMaster" Target="notesMasters/notesMaster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C340711-8E73-483D-BDB4-3C0EE2E5CE5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7060747E-317A-41A0-A2FE-61DE3B8AD95C}"/>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3873BF6F-1F34-4D01-BE76-CD3A5BEE026F}" type="datetimeFigureOut">
              <a:rPr lang="en-US"/>
              <a:pPr>
                <a:defRPr/>
              </a:pPr>
              <a:t>2/24/2021</a:t>
            </a:fld>
            <a:endParaRPr lang="en-US"/>
          </a:p>
        </p:txBody>
      </p:sp>
      <p:sp>
        <p:nvSpPr>
          <p:cNvPr id="4" name="Slide Image Placeholder 3">
            <a:extLst>
              <a:ext uri="{FF2B5EF4-FFF2-40B4-BE49-F238E27FC236}">
                <a16:creationId xmlns:a16="http://schemas.microsoft.com/office/drawing/2014/main" id="{062062E8-7A10-4C23-A34A-20DB797045D1}"/>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1249233-1E65-4ED7-BA2A-D6C210C53598}"/>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CEFB76D-599F-44A4-9DB4-4D4A4D8513AB}"/>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073917C2-8ADC-43FE-82DF-46EA364F121C}"/>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33FD219-1C5F-4A73-A275-E62B71CE7F9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3579A4B1-F033-420F-9804-C4BCED2CCD3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B5B3D50-AC1A-49D7-AC4D-285DD58A4B5D}" type="slidenum">
              <a:rPr lang="ar-SA" altLang="en-US"/>
              <a:pPr eaLnBrk="1" hangingPunct="1"/>
              <a:t>1</a:t>
            </a:fld>
            <a:endParaRPr lang="en-AU" altLang="en-US"/>
          </a:p>
        </p:txBody>
      </p:sp>
      <p:sp>
        <p:nvSpPr>
          <p:cNvPr id="29699" name="Rectangle 7">
            <a:extLst>
              <a:ext uri="{FF2B5EF4-FFF2-40B4-BE49-F238E27FC236}">
                <a16:creationId xmlns:a16="http://schemas.microsoft.com/office/drawing/2014/main" id="{76F179B4-73B1-48A9-A4AB-6D850EB41103}"/>
              </a:ext>
            </a:extLst>
          </p:cNvPr>
          <p:cNvSpPr txBox="1">
            <a:spLocks noGrp="1" noChangeArrowheads="1"/>
          </p:cNvSpPr>
          <p:nvPr/>
        </p:nvSpPr>
        <p:spPr bwMode="auto">
          <a:xfrm>
            <a:off x="1588"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eaLnBrk="1" hangingPunct="1"/>
            <a:fld id="{BB3C1D93-9431-4199-B092-67E6222E2FB8}" type="slidenum">
              <a:rPr lang="ar-SA" altLang="en-US" sz="1200"/>
              <a:pPr rtl="1" eaLnBrk="1" hangingPunct="1"/>
              <a:t>1</a:t>
            </a:fld>
            <a:endParaRPr lang="en-US" altLang="en-US" sz="1200"/>
          </a:p>
        </p:txBody>
      </p:sp>
      <p:sp>
        <p:nvSpPr>
          <p:cNvPr id="29700" name="Rectangle 2">
            <a:extLst>
              <a:ext uri="{FF2B5EF4-FFF2-40B4-BE49-F238E27FC236}">
                <a16:creationId xmlns:a16="http://schemas.microsoft.com/office/drawing/2014/main" id="{AC917210-7660-4B70-A522-399623649D2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1" name="Rectangle 3">
            <a:extLst>
              <a:ext uri="{FF2B5EF4-FFF2-40B4-BE49-F238E27FC236}">
                <a16:creationId xmlns:a16="http://schemas.microsoft.com/office/drawing/2014/main" id="{CC96C6E0-E947-4C26-9ABA-601D40143AE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E082FE3C-6153-4E83-A9EA-6D2914F81C9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84A98A1-D72C-4DBA-914B-5EF7C5B43C45}" type="slidenum">
              <a:rPr lang="ar-SA" altLang="en-US"/>
              <a:pPr eaLnBrk="1" hangingPunct="1"/>
              <a:t>2</a:t>
            </a:fld>
            <a:endParaRPr lang="en-AU" altLang="en-US"/>
          </a:p>
        </p:txBody>
      </p:sp>
      <p:sp>
        <p:nvSpPr>
          <p:cNvPr id="30723" name="Rectangle 7">
            <a:extLst>
              <a:ext uri="{FF2B5EF4-FFF2-40B4-BE49-F238E27FC236}">
                <a16:creationId xmlns:a16="http://schemas.microsoft.com/office/drawing/2014/main" id="{EAB9C0B4-3C5B-4FC6-8734-D71D83B7B0A5}"/>
              </a:ext>
            </a:extLst>
          </p:cNvPr>
          <p:cNvSpPr txBox="1">
            <a:spLocks noGrp="1" noChangeArrowheads="1"/>
          </p:cNvSpPr>
          <p:nvPr/>
        </p:nvSpPr>
        <p:spPr bwMode="auto">
          <a:xfrm>
            <a:off x="1588"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eaLnBrk="1" hangingPunct="1"/>
            <a:fld id="{5470D7AD-954D-4789-9255-80D38B8868DD}" type="slidenum">
              <a:rPr lang="ar-SA" altLang="en-US" sz="1200"/>
              <a:pPr rtl="1" eaLnBrk="1" hangingPunct="1"/>
              <a:t>2</a:t>
            </a:fld>
            <a:endParaRPr lang="en-US" altLang="en-US" sz="1200"/>
          </a:p>
        </p:txBody>
      </p:sp>
      <p:sp>
        <p:nvSpPr>
          <p:cNvPr id="30724" name="Rectangle 2">
            <a:extLst>
              <a:ext uri="{FF2B5EF4-FFF2-40B4-BE49-F238E27FC236}">
                <a16:creationId xmlns:a16="http://schemas.microsoft.com/office/drawing/2014/main" id="{B5C66B1C-C200-44DF-9CA1-FC0ECFFA7B3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3">
            <a:extLst>
              <a:ext uri="{FF2B5EF4-FFF2-40B4-BE49-F238E27FC236}">
                <a16:creationId xmlns:a16="http://schemas.microsoft.com/office/drawing/2014/main" id="{F4177761-A314-4E31-B88E-3704E9480C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DE417085-DC26-4827-9C37-798EC9EFCF0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26B764E-1674-4787-8A6E-06CEC73A48C4}" type="slidenum">
              <a:rPr lang="ar-SA" altLang="en-US"/>
              <a:pPr eaLnBrk="1" hangingPunct="1"/>
              <a:t>3</a:t>
            </a:fld>
            <a:endParaRPr lang="en-AU" altLang="en-US"/>
          </a:p>
        </p:txBody>
      </p:sp>
      <p:sp>
        <p:nvSpPr>
          <p:cNvPr id="31747" name="Rectangle 7">
            <a:extLst>
              <a:ext uri="{FF2B5EF4-FFF2-40B4-BE49-F238E27FC236}">
                <a16:creationId xmlns:a16="http://schemas.microsoft.com/office/drawing/2014/main" id="{7A5F1567-A43F-4382-B21C-DC1DBF02C3D8}"/>
              </a:ext>
            </a:extLst>
          </p:cNvPr>
          <p:cNvSpPr txBox="1">
            <a:spLocks noGrp="1" noChangeArrowheads="1"/>
          </p:cNvSpPr>
          <p:nvPr/>
        </p:nvSpPr>
        <p:spPr bwMode="auto">
          <a:xfrm>
            <a:off x="1588"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eaLnBrk="1" hangingPunct="1"/>
            <a:fld id="{FDAE1473-C8DA-4611-9B95-5D64AF3BAFBD}" type="slidenum">
              <a:rPr lang="ar-SA" altLang="en-US" sz="1200"/>
              <a:pPr rtl="1" eaLnBrk="1" hangingPunct="1"/>
              <a:t>3</a:t>
            </a:fld>
            <a:endParaRPr lang="en-US" altLang="en-US" sz="1200"/>
          </a:p>
        </p:txBody>
      </p:sp>
      <p:sp>
        <p:nvSpPr>
          <p:cNvPr id="31748" name="Rectangle 2">
            <a:extLst>
              <a:ext uri="{FF2B5EF4-FFF2-40B4-BE49-F238E27FC236}">
                <a16:creationId xmlns:a16="http://schemas.microsoft.com/office/drawing/2014/main" id="{5DA8CE96-7C07-4EBA-965D-C2734AA14AF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9" name="Rectangle 3">
            <a:extLst>
              <a:ext uri="{FF2B5EF4-FFF2-40B4-BE49-F238E27FC236}">
                <a16:creationId xmlns:a16="http://schemas.microsoft.com/office/drawing/2014/main" id="{260CE741-E77A-4E10-9C21-B073FEF0604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E52ED72F-49E1-4AB1-A4B8-E30879A56DC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CADBF3B-9AB9-497F-9502-71DAB943D7C7}" type="slidenum">
              <a:rPr lang="ar-SA" altLang="en-US"/>
              <a:pPr eaLnBrk="1" hangingPunct="1"/>
              <a:t>4</a:t>
            </a:fld>
            <a:endParaRPr lang="en-AU" altLang="en-US"/>
          </a:p>
        </p:txBody>
      </p:sp>
      <p:sp>
        <p:nvSpPr>
          <p:cNvPr id="32771" name="Rectangle 7">
            <a:extLst>
              <a:ext uri="{FF2B5EF4-FFF2-40B4-BE49-F238E27FC236}">
                <a16:creationId xmlns:a16="http://schemas.microsoft.com/office/drawing/2014/main" id="{A6C0E09D-B8FC-4C41-BB4C-9BF8375BE18F}"/>
              </a:ext>
            </a:extLst>
          </p:cNvPr>
          <p:cNvSpPr txBox="1">
            <a:spLocks noGrp="1" noChangeArrowheads="1"/>
          </p:cNvSpPr>
          <p:nvPr/>
        </p:nvSpPr>
        <p:spPr bwMode="auto">
          <a:xfrm>
            <a:off x="1588"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eaLnBrk="1" hangingPunct="1"/>
            <a:fld id="{AA23252B-C1C2-4659-8D0E-EBE4C65A5F14}" type="slidenum">
              <a:rPr lang="ar-SA" altLang="en-US" sz="1200"/>
              <a:pPr rtl="1" eaLnBrk="1" hangingPunct="1"/>
              <a:t>4</a:t>
            </a:fld>
            <a:endParaRPr lang="en-US" altLang="en-US" sz="1200"/>
          </a:p>
        </p:txBody>
      </p:sp>
      <p:sp>
        <p:nvSpPr>
          <p:cNvPr id="32772" name="Rectangle 2">
            <a:extLst>
              <a:ext uri="{FF2B5EF4-FFF2-40B4-BE49-F238E27FC236}">
                <a16:creationId xmlns:a16="http://schemas.microsoft.com/office/drawing/2014/main" id="{2C8C35DA-EC50-4B83-83A8-DF58D33480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3" name="Rectangle 3">
            <a:extLst>
              <a:ext uri="{FF2B5EF4-FFF2-40B4-BE49-F238E27FC236}">
                <a16:creationId xmlns:a16="http://schemas.microsoft.com/office/drawing/2014/main" id="{ABFEB790-E933-4812-88B9-24ADEF3CEA1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78E3ADB1-89DD-47CF-9BFB-318427DD7EF6}"/>
              </a:ext>
            </a:extLst>
          </p:cNvPr>
          <p:cNvSpPr>
            <a:spLocks noGrp="1"/>
          </p:cNvSpPr>
          <p:nvPr>
            <p:ph type="dt" sz="half" idx="10"/>
          </p:nvPr>
        </p:nvSpPr>
        <p:spPr/>
        <p:txBody>
          <a:bodyPr/>
          <a:lstStyle>
            <a:lvl1pPr>
              <a:defRPr/>
            </a:lvl1pPr>
          </a:lstStyle>
          <a:p>
            <a:pPr>
              <a:defRPr/>
            </a:pPr>
            <a:fld id="{10DBBF2C-1193-454A-B3D9-94C3E4D1717C}" type="datetimeFigureOut">
              <a:rPr lang="en-US"/>
              <a:pPr>
                <a:defRPr/>
              </a:pPr>
              <a:t>2/24/2021</a:t>
            </a:fld>
            <a:endParaRPr lang="en-US"/>
          </a:p>
        </p:txBody>
      </p:sp>
      <p:sp>
        <p:nvSpPr>
          <p:cNvPr id="5" name="Footer Placeholder 4">
            <a:extLst>
              <a:ext uri="{FF2B5EF4-FFF2-40B4-BE49-F238E27FC236}">
                <a16:creationId xmlns:a16="http://schemas.microsoft.com/office/drawing/2014/main" id="{8B24D7B6-6D03-4937-8CB2-7ED22307DF6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A261682-CBBA-409D-9A03-31F86D3C7805}"/>
              </a:ext>
            </a:extLst>
          </p:cNvPr>
          <p:cNvSpPr>
            <a:spLocks noGrp="1"/>
          </p:cNvSpPr>
          <p:nvPr>
            <p:ph type="sldNum" sz="quarter" idx="12"/>
          </p:nvPr>
        </p:nvSpPr>
        <p:spPr/>
        <p:txBody>
          <a:bodyPr/>
          <a:lstStyle>
            <a:lvl1pPr>
              <a:defRPr/>
            </a:lvl1pPr>
          </a:lstStyle>
          <a:p>
            <a:fld id="{3348C894-4736-4E0A-907B-038BC3E3F62A}" type="slidenum">
              <a:rPr lang="en-US" altLang="en-US"/>
              <a:pPr/>
              <a:t>‹#›</a:t>
            </a:fld>
            <a:endParaRPr lang="en-US" altLang="en-US"/>
          </a:p>
        </p:txBody>
      </p:sp>
    </p:spTree>
    <p:extLst>
      <p:ext uri="{BB962C8B-B14F-4D97-AF65-F5344CB8AC3E}">
        <p14:creationId xmlns:p14="http://schemas.microsoft.com/office/powerpoint/2010/main" val="230014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C860BA-8F16-4663-8B9C-7E2E91245C3D}"/>
              </a:ext>
            </a:extLst>
          </p:cNvPr>
          <p:cNvSpPr>
            <a:spLocks noGrp="1"/>
          </p:cNvSpPr>
          <p:nvPr>
            <p:ph type="dt" sz="half" idx="10"/>
          </p:nvPr>
        </p:nvSpPr>
        <p:spPr/>
        <p:txBody>
          <a:bodyPr/>
          <a:lstStyle>
            <a:lvl1pPr>
              <a:defRPr/>
            </a:lvl1pPr>
          </a:lstStyle>
          <a:p>
            <a:pPr>
              <a:defRPr/>
            </a:pPr>
            <a:fld id="{E4F27782-595E-4439-98ED-17BB162C82E5}" type="datetimeFigureOut">
              <a:rPr lang="en-US"/>
              <a:pPr>
                <a:defRPr/>
              </a:pPr>
              <a:t>2/24/2021</a:t>
            </a:fld>
            <a:endParaRPr lang="en-US"/>
          </a:p>
        </p:txBody>
      </p:sp>
      <p:sp>
        <p:nvSpPr>
          <p:cNvPr id="5" name="Footer Placeholder 4">
            <a:extLst>
              <a:ext uri="{FF2B5EF4-FFF2-40B4-BE49-F238E27FC236}">
                <a16:creationId xmlns:a16="http://schemas.microsoft.com/office/drawing/2014/main" id="{EB86DEFC-3B99-40DB-B0E0-39D3C6E5349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9F36B1C-9634-47C6-A783-97807D7C2FF8}"/>
              </a:ext>
            </a:extLst>
          </p:cNvPr>
          <p:cNvSpPr>
            <a:spLocks noGrp="1"/>
          </p:cNvSpPr>
          <p:nvPr>
            <p:ph type="sldNum" sz="quarter" idx="12"/>
          </p:nvPr>
        </p:nvSpPr>
        <p:spPr/>
        <p:txBody>
          <a:bodyPr/>
          <a:lstStyle>
            <a:lvl1pPr>
              <a:defRPr/>
            </a:lvl1pPr>
          </a:lstStyle>
          <a:p>
            <a:fld id="{3E0D170E-129B-4A52-B556-B829E65B068F}" type="slidenum">
              <a:rPr lang="en-US" altLang="en-US"/>
              <a:pPr/>
              <a:t>‹#›</a:t>
            </a:fld>
            <a:endParaRPr lang="en-US" altLang="en-US"/>
          </a:p>
        </p:txBody>
      </p:sp>
    </p:spTree>
    <p:extLst>
      <p:ext uri="{BB962C8B-B14F-4D97-AF65-F5344CB8AC3E}">
        <p14:creationId xmlns:p14="http://schemas.microsoft.com/office/powerpoint/2010/main" val="4247514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EEAD24-2EB7-4ED6-8E4D-843EBD9F4080}"/>
              </a:ext>
            </a:extLst>
          </p:cNvPr>
          <p:cNvSpPr>
            <a:spLocks noGrp="1"/>
          </p:cNvSpPr>
          <p:nvPr>
            <p:ph type="dt" sz="half" idx="10"/>
          </p:nvPr>
        </p:nvSpPr>
        <p:spPr/>
        <p:txBody>
          <a:bodyPr/>
          <a:lstStyle>
            <a:lvl1pPr>
              <a:defRPr/>
            </a:lvl1pPr>
          </a:lstStyle>
          <a:p>
            <a:pPr>
              <a:defRPr/>
            </a:pPr>
            <a:fld id="{E49FA878-FDBB-4DA1-8BE7-D28BB10766F1}" type="datetimeFigureOut">
              <a:rPr lang="en-US"/>
              <a:pPr>
                <a:defRPr/>
              </a:pPr>
              <a:t>2/24/2021</a:t>
            </a:fld>
            <a:endParaRPr lang="en-US"/>
          </a:p>
        </p:txBody>
      </p:sp>
      <p:sp>
        <p:nvSpPr>
          <p:cNvPr id="5" name="Footer Placeholder 4">
            <a:extLst>
              <a:ext uri="{FF2B5EF4-FFF2-40B4-BE49-F238E27FC236}">
                <a16:creationId xmlns:a16="http://schemas.microsoft.com/office/drawing/2014/main" id="{30192627-92BC-4568-8CBE-ED0A1AA31FC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E0BC920-35BF-496A-8063-D6F9EC06D513}"/>
              </a:ext>
            </a:extLst>
          </p:cNvPr>
          <p:cNvSpPr>
            <a:spLocks noGrp="1"/>
          </p:cNvSpPr>
          <p:nvPr>
            <p:ph type="sldNum" sz="quarter" idx="12"/>
          </p:nvPr>
        </p:nvSpPr>
        <p:spPr/>
        <p:txBody>
          <a:bodyPr/>
          <a:lstStyle>
            <a:lvl1pPr>
              <a:defRPr/>
            </a:lvl1pPr>
          </a:lstStyle>
          <a:p>
            <a:fld id="{714A2C63-DDA0-4EC7-A1B7-75A2E2FAE289}" type="slidenum">
              <a:rPr lang="en-US" altLang="en-US"/>
              <a:pPr/>
              <a:t>‹#›</a:t>
            </a:fld>
            <a:endParaRPr lang="en-US" altLang="en-US"/>
          </a:p>
        </p:txBody>
      </p:sp>
    </p:spTree>
    <p:extLst>
      <p:ext uri="{BB962C8B-B14F-4D97-AF65-F5344CB8AC3E}">
        <p14:creationId xmlns:p14="http://schemas.microsoft.com/office/powerpoint/2010/main" val="3829182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B1E1C2-67A1-4C8C-B9B1-4DF209A3C773}"/>
              </a:ext>
            </a:extLst>
          </p:cNvPr>
          <p:cNvSpPr>
            <a:spLocks noGrp="1"/>
          </p:cNvSpPr>
          <p:nvPr>
            <p:ph type="dt" sz="half" idx="10"/>
          </p:nvPr>
        </p:nvSpPr>
        <p:spPr/>
        <p:txBody>
          <a:bodyPr/>
          <a:lstStyle>
            <a:lvl1pPr>
              <a:defRPr/>
            </a:lvl1pPr>
          </a:lstStyle>
          <a:p>
            <a:pPr>
              <a:defRPr/>
            </a:pPr>
            <a:fld id="{2F2F0E43-D4CD-4C73-BC73-8A620BDE2AC0}" type="datetimeFigureOut">
              <a:rPr lang="en-US"/>
              <a:pPr>
                <a:defRPr/>
              </a:pPr>
              <a:t>2/24/2021</a:t>
            </a:fld>
            <a:endParaRPr lang="en-US"/>
          </a:p>
        </p:txBody>
      </p:sp>
      <p:sp>
        <p:nvSpPr>
          <p:cNvPr id="5" name="Footer Placeholder 4">
            <a:extLst>
              <a:ext uri="{FF2B5EF4-FFF2-40B4-BE49-F238E27FC236}">
                <a16:creationId xmlns:a16="http://schemas.microsoft.com/office/drawing/2014/main" id="{B918194C-8E1F-4976-A713-98E397D88E8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BE0271D-01B2-4D68-9A2C-C546DF60F441}"/>
              </a:ext>
            </a:extLst>
          </p:cNvPr>
          <p:cNvSpPr>
            <a:spLocks noGrp="1"/>
          </p:cNvSpPr>
          <p:nvPr>
            <p:ph type="sldNum" sz="quarter" idx="12"/>
          </p:nvPr>
        </p:nvSpPr>
        <p:spPr/>
        <p:txBody>
          <a:bodyPr/>
          <a:lstStyle>
            <a:lvl1pPr>
              <a:defRPr/>
            </a:lvl1pPr>
          </a:lstStyle>
          <a:p>
            <a:fld id="{90D31C28-A2FA-4F08-83E3-689712433A21}" type="slidenum">
              <a:rPr lang="en-US" altLang="en-US"/>
              <a:pPr/>
              <a:t>‹#›</a:t>
            </a:fld>
            <a:endParaRPr lang="en-US" altLang="en-US"/>
          </a:p>
        </p:txBody>
      </p:sp>
    </p:spTree>
    <p:extLst>
      <p:ext uri="{BB962C8B-B14F-4D97-AF65-F5344CB8AC3E}">
        <p14:creationId xmlns:p14="http://schemas.microsoft.com/office/powerpoint/2010/main" val="2779824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B3C30F-3F9B-414C-A2D1-62F6395F5B44}"/>
              </a:ext>
            </a:extLst>
          </p:cNvPr>
          <p:cNvSpPr>
            <a:spLocks noGrp="1"/>
          </p:cNvSpPr>
          <p:nvPr>
            <p:ph type="dt" sz="half" idx="10"/>
          </p:nvPr>
        </p:nvSpPr>
        <p:spPr/>
        <p:txBody>
          <a:bodyPr/>
          <a:lstStyle>
            <a:lvl1pPr>
              <a:defRPr/>
            </a:lvl1pPr>
          </a:lstStyle>
          <a:p>
            <a:pPr>
              <a:defRPr/>
            </a:pPr>
            <a:fld id="{1A539F9F-62FE-4B99-8D73-6F78CBAD6659}" type="datetimeFigureOut">
              <a:rPr lang="en-US"/>
              <a:pPr>
                <a:defRPr/>
              </a:pPr>
              <a:t>2/24/2021</a:t>
            </a:fld>
            <a:endParaRPr lang="en-US"/>
          </a:p>
        </p:txBody>
      </p:sp>
      <p:sp>
        <p:nvSpPr>
          <p:cNvPr id="5" name="Footer Placeholder 4">
            <a:extLst>
              <a:ext uri="{FF2B5EF4-FFF2-40B4-BE49-F238E27FC236}">
                <a16:creationId xmlns:a16="http://schemas.microsoft.com/office/drawing/2014/main" id="{4A6420FA-820B-4D4B-B666-3869C5B2061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FAC7E52-CE15-4827-9680-6BB1FBDE31B6}"/>
              </a:ext>
            </a:extLst>
          </p:cNvPr>
          <p:cNvSpPr>
            <a:spLocks noGrp="1"/>
          </p:cNvSpPr>
          <p:nvPr>
            <p:ph type="sldNum" sz="quarter" idx="12"/>
          </p:nvPr>
        </p:nvSpPr>
        <p:spPr/>
        <p:txBody>
          <a:bodyPr/>
          <a:lstStyle>
            <a:lvl1pPr>
              <a:defRPr/>
            </a:lvl1pPr>
          </a:lstStyle>
          <a:p>
            <a:fld id="{D8D3EBC0-1A37-4A78-BD62-CC0A6CC1DB6F}" type="slidenum">
              <a:rPr lang="en-US" altLang="en-US"/>
              <a:pPr/>
              <a:t>‹#›</a:t>
            </a:fld>
            <a:endParaRPr lang="en-US" altLang="en-US"/>
          </a:p>
        </p:txBody>
      </p:sp>
    </p:spTree>
    <p:extLst>
      <p:ext uri="{BB962C8B-B14F-4D97-AF65-F5344CB8AC3E}">
        <p14:creationId xmlns:p14="http://schemas.microsoft.com/office/powerpoint/2010/main" val="985984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23F6594-16C9-4C8C-BC31-48835A30E826}"/>
              </a:ext>
            </a:extLst>
          </p:cNvPr>
          <p:cNvSpPr>
            <a:spLocks noGrp="1"/>
          </p:cNvSpPr>
          <p:nvPr>
            <p:ph type="dt" sz="half" idx="10"/>
          </p:nvPr>
        </p:nvSpPr>
        <p:spPr/>
        <p:txBody>
          <a:bodyPr/>
          <a:lstStyle>
            <a:lvl1pPr>
              <a:defRPr/>
            </a:lvl1pPr>
          </a:lstStyle>
          <a:p>
            <a:pPr>
              <a:defRPr/>
            </a:pPr>
            <a:fld id="{E89550F8-1D08-4A59-87F1-9DFC5889D925}" type="datetimeFigureOut">
              <a:rPr lang="en-US"/>
              <a:pPr>
                <a:defRPr/>
              </a:pPr>
              <a:t>2/24/2021</a:t>
            </a:fld>
            <a:endParaRPr lang="en-US"/>
          </a:p>
        </p:txBody>
      </p:sp>
      <p:sp>
        <p:nvSpPr>
          <p:cNvPr id="6" name="Footer Placeholder 4">
            <a:extLst>
              <a:ext uri="{FF2B5EF4-FFF2-40B4-BE49-F238E27FC236}">
                <a16:creationId xmlns:a16="http://schemas.microsoft.com/office/drawing/2014/main" id="{68F554D5-E513-49C5-971D-133EBB93E9B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30F5276-FA3E-45CD-A851-792888E25243}"/>
              </a:ext>
            </a:extLst>
          </p:cNvPr>
          <p:cNvSpPr>
            <a:spLocks noGrp="1"/>
          </p:cNvSpPr>
          <p:nvPr>
            <p:ph type="sldNum" sz="quarter" idx="12"/>
          </p:nvPr>
        </p:nvSpPr>
        <p:spPr/>
        <p:txBody>
          <a:bodyPr/>
          <a:lstStyle>
            <a:lvl1pPr>
              <a:defRPr/>
            </a:lvl1pPr>
          </a:lstStyle>
          <a:p>
            <a:fld id="{3EE64D12-E4F4-40EB-8440-97A357938521}" type="slidenum">
              <a:rPr lang="en-US" altLang="en-US"/>
              <a:pPr/>
              <a:t>‹#›</a:t>
            </a:fld>
            <a:endParaRPr lang="en-US" altLang="en-US"/>
          </a:p>
        </p:txBody>
      </p:sp>
    </p:spTree>
    <p:extLst>
      <p:ext uri="{BB962C8B-B14F-4D97-AF65-F5344CB8AC3E}">
        <p14:creationId xmlns:p14="http://schemas.microsoft.com/office/powerpoint/2010/main" val="2665793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65A5A98C-7AA4-4C23-9077-E8956E29AF45}"/>
              </a:ext>
            </a:extLst>
          </p:cNvPr>
          <p:cNvSpPr>
            <a:spLocks noGrp="1"/>
          </p:cNvSpPr>
          <p:nvPr>
            <p:ph type="dt" sz="half" idx="10"/>
          </p:nvPr>
        </p:nvSpPr>
        <p:spPr/>
        <p:txBody>
          <a:bodyPr/>
          <a:lstStyle>
            <a:lvl1pPr>
              <a:defRPr/>
            </a:lvl1pPr>
          </a:lstStyle>
          <a:p>
            <a:pPr>
              <a:defRPr/>
            </a:pPr>
            <a:fld id="{D54BD82F-2340-49B4-8D29-5B9C47DB10CD}" type="datetimeFigureOut">
              <a:rPr lang="en-US"/>
              <a:pPr>
                <a:defRPr/>
              </a:pPr>
              <a:t>2/24/2021</a:t>
            </a:fld>
            <a:endParaRPr lang="en-US"/>
          </a:p>
        </p:txBody>
      </p:sp>
      <p:sp>
        <p:nvSpPr>
          <p:cNvPr id="8" name="Footer Placeholder 4">
            <a:extLst>
              <a:ext uri="{FF2B5EF4-FFF2-40B4-BE49-F238E27FC236}">
                <a16:creationId xmlns:a16="http://schemas.microsoft.com/office/drawing/2014/main" id="{45B89A6D-8DDE-4BD3-A40E-85158C921A4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D85ED42-F454-451A-8DBD-BF8964C12B88}"/>
              </a:ext>
            </a:extLst>
          </p:cNvPr>
          <p:cNvSpPr>
            <a:spLocks noGrp="1"/>
          </p:cNvSpPr>
          <p:nvPr>
            <p:ph type="sldNum" sz="quarter" idx="12"/>
          </p:nvPr>
        </p:nvSpPr>
        <p:spPr/>
        <p:txBody>
          <a:bodyPr/>
          <a:lstStyle>
            <a:lvl1pPr>
              <a:defRPr/>
            </a:lvl1pPr>
          </a:lstStyle>
          <a:p>
            <a:fld id="{6B74AB04-CA43-45D9-9856-365443BA734F}" type="slidenum">
              <a:rPr lang="en-US" altLang="en-US"/>
              <a:pPr/>
              <a:t>‹#›</a:t>
            </a:fld>
            <a:endParaRPr lang="en-US" altLang="en-US"/>
          </a:p>
        </p:txBody>
      </p:sp>
    </p:spTree>
    <p:extLst>
      <p:ext uri="{BB962C8B-B14F-4D97-AF65-F5344CB8AC3E}">
        <p14:creationId xmlns:p14="http://schemas.microsoft.com/office/powerpoint/2010/main" val="3442671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B74CA48-A197-4040-B28D-41C395E8B59D}"/>
              </a:ext>
            </a:extLst>
          </p:cNvPr>
          <p:cNvSpPr>
            <a:spLocks noGrp="1"/>
          </p:cNvSpPr>
          <p:nvPr>
            <p:ph type="dt" sz="half" idx="10"/>
          </p:nvPr>
        </p:nvSpPr>
        <p:spPr/>
        <p:txBody>
          <a:bodyPr/>
          <a:lstStyle>
            <a:lvl1pPr>
              <a:defRPr/>
            </a:lvl1pPr>
          </a:lstStyle>
          <a:p>
            <a:pPr>
              <a:defRPr/>
            </a:pPr>
            <a:fld id="{B2A03524-B0E4-41FB-B7CD-0B1E353034B5}" type="datetimeFigureOut">
              <a:rPr lang="en-US"/>
              <a:pPr>
                <a:defRPr/>
              </a:pPr>
              <a:t>2/24/2021</a:t>
            </a:fld>
            <a:endParaRPr lang="en-US"/>
          </a:p>
        </p:txBody>
      </p:sp>
      <p:sp>
        <p:nvSpPr>
          <p:cNvPr id="4" name="Footer Placeholder 4">
            <a:extLst>
              <a:ext uri="{FF2B5EF4-FFF2-40B4-BE49-F238E27FC236}">
                <a16:creationId xmlns:a16="http://schemas.microsoft.com/office/drawing/2014/main" id="{E8BD0550-8BC5-455F-8D3A-13DEC59A2A7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EF2F3444-5F10-44D4-BD29-7F17F0F5FF4A}"/>
              </a:ext>
            </a:extLst>
          </p:cNvPr>
          <p:cNvSpPr>
            <a:spLocks noGrp="1"/>
          </p:cNvSpPr>
          <p:nvPr>
            <p:ph type="sldNum" sz="quarter" idx="12"/>
          </p:nvPr>
        </p:nvSpPr>
        <p:spPr/>
        <p:txBody>
          <a:bodyPr/>
          <a:lstStyle>
            <a:lvl1pPr>
              <a:defRPr/>
            </a:lvl1pPr>
          </a:lstStyle>
          <a:p>
            <a:fld id="{BFDC205E-123B-41E5-B715-B5E6F77341AF}" type="slidenum">
              <a:rPr lang="en-US" altLang="en-US"/>
              <a:pPr/>
              <a:t>‹#›</a:t>
            </a:fld>
            <a:endParaRPr lang="en-US" altLang="en-US"/>
          </a:p>
        </p:txBody>
      </p:sp>
    </p:spTree>
    <p:extLst>
      <p:ext uri="{BB962C8B-B14F-4D97-AF65-F5344CB8AC3E}">
        <p14:creationId xmlns:p14="http://schemas.microsoft.com/office/powerpoint/2010/main" val="2771765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DCBA137-0838-4B2A-B28F-F19CDAAA2927}"/>
              </a:ext>
            </a:extLst>
          </p:cNvPr>
          <p:cNvSpPr>
            <a:spLocks noGrp="1"/>
          </p:cNvSpPr>
          <p:nvPr>
            <p:ph type="dt" sz="half" idx="10"/>
          </p:nvPr>
        </p:nvSpPr>
        <p:spPr/>
        <p:txBody>
          <a:bodyPr/>
          <a:lstStyle>
            <a:lvl1pPr>
              <a:defRPr/>
            </a:lvl1pPr>
          </a:lstStyle>
          <a:p>
            <a:pPr>
              <a:defRPr/>
            </a:pPr>
            <a:fld id="{B22AC376-58B0-4422-B0C9-DD42A9E7A51E}" type="datetimeFigureOut">
              <a:rPr lang="en-US"/>
              <a:pPr>
                <a:defRPr/>
              </a:pPr>
              <a:t>2/24/2021</a:t>
            </a:fld>
            <a:endParaRPr lang="en-US"/>
          </a:p>
        </p:txBody>
      </p:sp>
      <p:sp>
        <p:nvSpPr>
          <p:cNvPr id="3" name="Footer Placeholder 4">
            <a:extLst>
              <a:ext uri="{FF2B5EF4-FFF2-40B4-BE49-F238E27FC236}">
                <a16:creationId xmlns:a16="http://schemas.microsoft.com/office/drawing/2014/main" id="{0583C04E-87E7-4D0E-8DA9-E91C75320B9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8179AA9-DAE4-4401-B167-242946152DF5}"/>
              </a:ext>
            </a:extLst>
          </p:cNvPr>
          <p:cNvSpPr>
            <a:spLocks noGrp="1"/>
          </p:cNvSpPr>
          <p:nvPr>
            <p:ph type="sldNum" sz="quarter" idx="12"/>
          </p:nvPr>
        </p:nvSpPr>
        <p:spPr/>
        <p:txBody>
          <a:bodyPr/>
          <a:lstStyle>
            <a:lvl1pPr>
              <a:defRPr/>
            </a:lvl1pPr>
          </a:lstStyle>
          <a:p>
            <a:fld id="{8D415B32-2A61-47BB-8470-6C97BBE4E38B}" type="slidenum">
              <a:rPr lang="en-US" altLang="en-US"/>
              <a:pPr/>
              <a:t>‹#›</a:t>
            </a:fld>
            <a:endParaRPr lang="en-US" altLang="en-US"/>
          </a:p>
        </p:txBody>
      </p:sp>
    </p:spTree>
    <p:extLst>
      <p:ext uri="{BB962C8B-B14F-4D97-AF65-F5344CB8AC3E}">
        <p14:creationId xmlns:p14="http://schemas.microsoft.com/office/powerpoint/2010/main" val="2751631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4259C32-C050-429D-AED7-FAEBFCC5F05F}"/>
              </a:ext>
            </a:extLst>
          </p:cNvPr>
          <p:cNvSpPr>
            <a:spLocks noGrp="1"/>
          </p:cNvSpPr>
          <p:nvPr>
            <p:ph type="dt" sz="half" idx="10"/>
          </p:nvPr>
        </p:nvSpPr>
        <p:spPr/>
        <p:txBody>
          <a:bodyPr/>
          <a:lstStyle>
            <a:lvl1pPr>
              <a:defRPr/>
            </a:lvl1pPr>
          </a:lstStyle>
          <a:p>
            <a:pPr>
              <a:defRPr/>
            </a:pPr>
            <a:fld id="{79CCE46C-F911-46F9-9DB9-B54AA769CB5E}" type="datetimeFigureOut">
              <a:rPr lang="en-US"/>
              <a:pPr>
                <a:defRPr/>
              </a:pPr>
              <a:t>2/24/2021</a:t>
            </a:fld>
            <a:endParaRPr lang="en-US"/>
          </a:p>
        </p:txBody>
      </p:sp>
      <p:sp>
        <p:nvSpPr>
          <p:cNvPr id="6" name="Footer Placeholder 4">
            <a:extLst>
              <a:ext uri="{FF2B5EF4-FFF2-40B4-BE49-F238E27FC236}">
                <a16:creationId xmlns:a16="http://schemas.microsoft.com/office/drawing/2014/main" id="{03DAE0D7-4AA0-4FF2-91F5-92815150124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216088E-35D0-4494-950B-428AF3B46CBA}"/>
              </a:ext>
            </a:extLst>
          </p:cNvPr>
          <p:cNvSpPr>
            <a:spLocks noGrp="1"/>
          </p:cNvSpPr>
          <p:nvPr>
            <p:ph type="sldNum" sz="quarter" idx="12"/>
          </p:nvPr>
        </p:nvSpPr>
        <p:spPr/>
        <p:txBody>
          <a:bodyPr/>
          <a:lstStyle>
            <a:lvl1pPr>
              <a:defRPr/>
            </a:lvl1pPr>
          </a:lstStyle>
          <a:p>
            <a:fld id="{83B4D81E-5C19-45F9-A8D3-7556FCA64F8F}" type="slidenum">
              <a:rPr lang="en-US" altLang="en-US"/>
              <a:pPr/>
              <a:t>‹#›</a:t>
            </a:fld>
            <a:endParaRPr lang="en-US" altLang="en-US"/>
          </a:p>
        </p:txBody>
      </p:sp>
    </p:spTree>
    <p:extLst>
      <p:ext uri="{BB962C8B-B14F-4D97-AF65-F5344CB8AC3E}">
        <p14:creationId xmlns:p14="http://schemas.microsoft.com/office/powerpoint/2010/main" val="3464722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5A707BE-2BD0-4BC2-A9D7-4FDE88F4EC51}"/>
              </a:ext>
            </a:extLst>
          </p:cNvPr>
          <p:cNvSpPr>
            <a:spLocks noGrp="1"/>
          </p:cNvSpPr>
          <p:nvPr>
            <p:ph type="dt" sz="half" idx="10"/>
          </p:nvPr>
        </p:nvSpPr>
        <p:spPr/>
        <p:txBody>
          <a:bodyPr/>
          <a:lstStyle>
            <a:lvl1pPr>
              <a:defRPr/>
            </a:lvl1pPr>
          </a:lstStyle>
          <a:p>
            <a:pPr>
              <a:defRPr/>
            </a:pPr>
            <a:fld id="{900FAB3D-C403-414F-BDA2-B00B530E4FCF}" type="datetimeFigureOut">
              <a:rPr lang="en-US"/>
              <a:pPr>
                <a:defRPr/>
              </a:pPr>
              <a:t>2/24/2021</a:t>
            </a:fld>
            <a:endParaRPr lang="en-US"/>
          </a:p>
        </p:txBody>
      </p:sp>
      <p:sp>
        <p:nvSpPr>
          <p:cNvPr id="6" name="Footer Placeholder 4">
            <a:extLst>
              <a:ext uri="{FF2B5EF4-FFF2-40B4-BE49-F238E27FC236}">
                <a16:creationId xmlns:a16="http://schemas.microsoft.com/office/drawing/2014/main" id="{1B77DF35-FAC7-4D63-B94B-4ED51FB081E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58FE603-1C8B-47BA-996A-84A530223E60}"/>
              </a:ext>
            </a:extLst>
          </p:cNvPr>
          <p:cNvSpPr>
            <a:spLocks noGrp="1"/>
          </p:cNvSpPr>
          <p:nvPr>
            <p:ph type="sldNum" sz="quarter" idx="12"/>
          </p:nvPr>
        </p:nvSpPr>
        <p:spPr/>
        <p:txBody>
          <a:bodyPr/>
          <a:lstStyle>
            <a:lvl1pPr>
              <a:defRPr/>
            </a:lvl1pPr>
          </a:lstStyle>
          <a:p>
            <a:fld id="{2BF53926-2281-420D-A52D-8F2DE83BC9E1}" type="slidenum">
              <a:rPr lang="en-US" altLang="en-US"/>
              <a:pPr/>
              <a:t>‹#›</a:t>
            </a:fld>
            <a:endParaRPr lang="en-US" altLang="en-US"/>
          </a:p>
        </p:txBody>
      </p:sp>
    </p:spTree>
    <p:extLst>
      <p:ext uri="{BB962C8B-B14F-4D97-AF65-F5344CB8AC3E}">
        <p14:creationId xmlns:p14="http://schemas.microsoft.com/office/powerpoint/2010/main" val="1674474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6E9EA"/>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66F9F69-3990-44E5-B19B-CC7AE729E0C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9CE3EF2-C3F1-4574-B365-D2891A58279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0E0E02B-FAE6-4534-8F55-C07BE612880D}"/>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7678AF2-32A5-472B-8A65-F62D6AEEDE8F}" type="datetimeFigureOut">
              <a:rPr lang="en-US"/>
              <a:pPr>
                <a:defRPr/>
              </a:pPr>
              <a:t>2/24/2021</a:t>
            </a:fld>
            <a:endParaRPr lang="en-US"/>
          </a:p>
        </p:txBody>
      </p:sp>
      <p:sp>
        <p:nvSpPr>
          <p:cNvPr id="5" name="Footer Placeholder 4">
            <a:extLst>
              <a:ext uri="{FF2B5EF4-FFF2-40B4-BE49-F238E27FC236}">
                <a16:creationId xmlns:a16="http://schemas.microsoft.com/office/drawing/2014/main" id="{6CFB16AE-F9F2-4714-8D32-47D51993A4E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7731253E-6556-487E-B0F9-3B8E5490C2E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76427DC6-A556-423F-82BE-3C331A20CA6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notesSlide" Target="../notesSlides/notesSlide1.xml"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7.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4.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7.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3" Type="http://schemas.openxmlformats.org/officeDocument/2006/relationships/image" Target="../media/image2.wmf" /><Relationship Id="rId2" Type="http://schemas.openxmlformats.org/officeDocument/2006/relationships/notesSlide" Target="../notesSlides/notesSlide3.xml"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C9C3C351-BC2C-4E5A-8258-E27AD714C73F}"/>
              </a:ext>
            </a:extLst>
          </p:cNvPr>
          <p:cNvSpPr>
            <a:spLocks noGrp="1" noChangeArrowheads="1"/>
          </p:cNvSpPr>
          <p:nvPr>
            <p:ph type="title" idx="4294967295"/>
          </p:nvPr>
        </p:nvSpPr>
        <p:spPr>
          <a:xfrm>
            <a:off x="76200" y="-152400"/>
            <a:ext cx="2971800" cy="884238"/>
          </a:xfrm>
        </p:spPr>
        <p:txBody>
          <a:bodyPr/>
          <a:lstStyle/>
          <a:p>
            <a:pPr eaLnBrk="1" hangingPunct="1"/>
            <a:r>
              <a:rPr lang="en-AU" altLang="en-US" sz="2800" b="1">
                <a:solidFill>
                  <a:srgbClr val="FF0000"/>
                </a:solidFill>
              </a:rPr>
              <a:t>Protein folding</a:t>
            </a:r>
            <a:r>
              <a:rPr lang="en-AU" altLang="en-US" sz="2800">
                <a:solidFill>
                  <a:srgbClr val="FF0000"/>
                </a:solidFill>
              </a:rPr>
              <a:t> </a:t>
            </a:r>
          </a:p>
        </p:txBody>
      </p:sp>
      <p:sp>
        <p:nvSpPr>
          <p:cNvPr id="2051" name="Rectangle 3">
            <a:extLst>
              <a:ext uri="{FF2B5EF4-FFF2-40B4-BE49-F238E27FC236}">
                <a16:creationId xmlns:a16="http://schemas.microsoft.com/office/drawing/2014/main" id="{D689B892-D087-4E86-A219-9260C98A3F5F}"/>
              </a:ext>
            </a:extLst>
          </p:cNvPr>
          <p:cNvSpPr>
            <a:spLocks noGrp="1" noChangeArrowheads="1"/>
          </p:cNvSpPr>
          <p:nvPr>
            <p:ph type="body" idx="4294967295"/>
          </p:nvPr>
        </p:nvSpPr>
        <p:spPr>
          <a:xfrm>
            <a:off x="152400" y="1905000"/>
            <a:ext cx="4648200" cy="2438400"/>
          </a:xfrm>
        </p:spPr>
        <p:txBody>
          <a:bodyPr/>
          <a:lstStyle/>
          <a:p>
            <a:pPr algn="just" eaLnBrk="1" hangingPunct="1">
              <a:lnSpc>
                <a:spcPct val="90000"/>
              </a:lnSpc>
              <a:buFontTx/>
              <a:buNone/>
            </a:pPr>
            <a:r>
              <a:rPr lang="en-AU" altLang="en-US" sz="2000" b="1">
                <a:solidFill>
                  <a:schemeClr val="bg1"/>
                </a:solidFill>
                <a:latin typeface="Arial" panose="020B0604020202020204" pitchFamily="34" charset="0"/>
                <a:cs typeface="Arial" panose="020B0604020202020204" pitchFamily="34" charset="0"/>
              </a:rPr>
              <a:t>-</a:t>
            </a:r>
            <a:r>
              <a:rPr lang="en-AU" altLang="en-US" sz="2000" b="1">
                <a:solidFill>
                  <a:srgbClr val="FF0000"/>
                </a:solidFill>
                <a:latin typeface="Arial" panose="020B0604020202020204" pitchFamily="34" charset="0"/>
                <a:cs typeface="Arial" panose="020B0604020202020204" pitchFamily="34" charset="0"/>
              </a:rPr>
              <a:t>Most proteins fold spontaneously into their native conformation, even in the test tube.</a:t>
            </a:r>
          </a:p>
          <a:p>
            <a:pPr algn="just" eaLnBrk="1" hangingPunct="1">
              <a:lnSpc>
                <a:spcPct val="90000"/>
              </a:lnSpc>
              <a:buFontTx/>
              <a:buNone/>
            </a:pPr>
            <a:r>
              <a:rPr lang="en-AU" altLang="en-US" sz="2000" b="1">
                <a:solidFill>
                  <a:srgbClr val="FF0000"/>
                </a:solidFill>
                <a:latin typeface="Arial" panose="020B0604020202020204" pitchFamily="34" charset="0"/>
                <a:cs typeface="Arial" panose="020B0604020202020204" pitchFamily="34" charset="0"/>
              </a:rPr>
              <a:t>-Amino acids sequence of a polypeptide chain contains all the information required to fold the chain into its native, three-dimensional structure.</a:t>
            </a:r>
          </a:p>
        </p:txBody>
      </p:sp>
      <p:pic>
        <p:nvPicPr>
          <p:cNvPr id="2052" name="Picture 5" descr="protein_folding">
            <a:extLst>
              <a:ext uri="{FF2B5EF4-FFF2-40B4-BE49-F238E27FC236}">
                <a16:creationId xmlns:a16="http://schemas.microsoft.com/office/drawing/2014/main" id="{A4C7DCBA-256F-41FA-8F97-90B8C78B7D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447800"/>
            <a:ext cx="377507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4">
            <a:extLst>
              <a:ext uri="{FF2B5EF4-FFF2-40B4-BE49-F238E27FC236}">
                <a16:creationId xmlns:a16="http://schemas.microsoft.com/office/drawing/2014/main" id="{2F4ECB69-0F16-468C-91D5-B7E6A9B60E7C}"/>
              </a:ext>
            </a:extLst>
          </p:cNvPr>
          <p:cNvSpPr>
            <a:spLocks noChangeArrowheads="1"/>
          </p:cNvSpPr>
          <p:nvPr/>
        </p:nvSpPr>
        <p:spPr bwMode="auto">
          <a:xfrm>
            <a:off x="228600" y="660400"/>
            <a:ext cx="8229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000" b="1"/>
              <a:t>It is the physical process by which a polypeptide folds into its characteristic and functional three-dimensional structure from a random coil. </a:t>
            </a:r>
            <a:endParaRPr lang="en-GB" altLang="en-US" sz="2000" b="1"/>
          </a:p>
        </p:txBody>
      </p:sp>
      <p:sp>
        <p:nvSpPr>
          <p:cNvPr id="2054" name="Rectangle 5">
            <a:extLst>
              <a:ext uri="{FF2B5EF4-FFF2-40B4-BE49-F238E27FC236}">
                <a16:creationId xmlns:a16="http://schemas.microsoft.com/office/drawing/2014/main" id="{1A45D4A0-8982-4BC6-8827-B1C9D10AF23B}"/>
              </a:ext>
            </a:extLst>
          </p:cNvPr>
          <p:cNvSpPr>
            <a:spLocks noChangeArrowheads="1"/>
          </p:cNvSpPr>
          <p:nvPr/>
        </p:nvSpPr>
        <p:spPr bwMode="auto">
          <a:xfrm>
            <a:off x="304800" y="5754688"/>
            <a:ext cx="8153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90000"/>
              </a:lnSpc>
            </a:pPr>
            <a:r>
              <a:rPr lang="en-AU" altLang="en-US" sz="2000" b="1">
                <a:solidFill>
                  <a:srgbClr val="FF0000"/>
                </a:solidFill>
              </a:rPr>
              <a:t>-As a peptide folds, its amino acid side chains are attracted and repulsed according to their chemical properties. </a:t>
            </a:r>
          </a:p>
        </p:txBody>
      </p:sp>
      <p:sp>
        <p:nvSpPr>
          <p:cNvPr id="2055" name="Text Box 5">
            <a:extLst>
              <a:ext uri="{FF2B5EF4-FFF2-40B4-BE49-F238E27FC236}">
                <a16:creationId xmlns:a16="http://schemas.microsoft.com/office/drawing/2014/main" id="{8569B4F2-A866-438F-947E-E18995E48762}"/>
              </a:ext>
            </a:extLst>
          </p:cNvPr>
          <p:cNvSpPr txBox="1">
            <a:spLocks noChangeArrowheads="1"/>
          </p:cNvSpPr>
          <p:nvPr/>
        </p:nvSpPr>
        <p:spPr bwMode="auto">
          <a:xfrm>
            <a:off x="304800" y="4470400"/>
            <a:ext cx="8001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000" b="1"/>
              <a:t>Each protein exists as an unfolded polypeptide or random coil when translated from a sequence of mRNA to a linear chain of amino acids.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BASIC STRUCTURE OF COLLAGEN&#10;• α chains- left handed helices that wrap&#10;around each other into a right handed&#10;rope like trip...">
            <a:extLst>
              <a:ext uri="{FF2B5EF4-FFF2-40B4-BE49-F238E27FC236}">
                <a16:creationId xmlns:a16="http://schemas.microsoft.com/office/drawing/2014/main" id="{56CD44AD-41D3-495E-98EA-4121F5CE76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
            <a:ext cx="8829675"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a:extLst>
              <a:ext uri="{FF2B5EF4-FFF2-40B4-BE49-F238E27FC236}">
                <a16:creationId xmlns:a16="http://schemas.microsoft.com/office/drawing/2014/main" id="{D3353124-5EE3-4D99-869D-3065C45A70A3}"/>
              </a:ext>
            </a:extLst>
          </p:cNvPr>
          <p:cNvSpPr>
            <a:spLocks noChangeArrowheads="1"/>
          </p:cNvSpPr>
          <p:nvPr/>
        </p:nvSpPr>
        <p:spPr bwMode="auto">
          <a:xfrm>
            <a:off x="304800" y="76200"/>
            <a:ext cx="8458200" cy="4154488"/>
          </a:xfrm>
          <a:prstGeom prst="rect">
            <a:avLst/>
          </a:prstGeom>
          <a:noFill/>
          <a:ln w="9525">
            <a:noFill/>
            <a:miter lim="800000"/>
            <a:headEnd/>
            <a:tailEnd/>
          </a:ln>
        </p:spPr>
        <p:txBody>
          <a:bodyPr>
            <a:spAutoFit/>
          </a:bodyPr>
          <a:lstStyle/>
          <a:p>
            <a:pPr algn="just">
              <a:defRPr/>
            </a:pPr>
            <a:r>
              <a:rPr lang="en-US" sz="2400" b="1" dirty="0">
                <a:solidFill>
                  <a:srgbClr val="FF0000"/>
                </a:solidFill>
                <a:latin typeface="+mn-lt"/>
                <a:cs typeface="Arial" charset="0"/>
              </a:rPr>
              <a:t>Amino acids in formation of collagen</a:t>
            </a:r>
          </a:p>
          <a:p>
            <a:pPr algn="just">
              <a:defRPr/>
            </a:pPr>
            <a:r>
              <a:rPr lang="en-US" sz="2000" b="1" dirty="0">
                <a:latin typeface="+mn-lt"/>
                <a:cs typeface="Arial" charset="0"/>
              </a:rPr>
              <a:t>Collagen contains specific amino acids – Glycine, </a:t>
            </a:r>
            <a:r>
              <a:rPr lang="en-US" sz="2000" b="1" dirty="0" err="1">
                <a:latin typeface="+mn-lt"/>
                <a:cs typeface="Arial" charset="0"/>
              </a:rPr>
              <a:t>Proline</a:t>
            </a:r>
            <a:r>
              <a:rPr lang="en-US" sz="2000" b="1" dirty="0">
                <a:latin typeface="+mn-lt"/>
                <a:cs typeface="Arial" charset="0"/>
              </a:rPr>
              <a:t>, </a:t>
            </a:r>
            <a:r>
              <a:rPr lang="en-US" sz="2000" b="1" dirty="0" err="1">
                <a:latin typeface="+mn-lt"/>
                <a:cs typeface="Arial" charset="0"/>
              </a:rPr>
              <a:t>Hydroxyproline</a:t>
            </a:r>
            <a:r>
              <a:rPr lang="en-US" sz="2000" b="1" dirty="0">
                <a:latin typeface="+mn-lt"/>
                <a:cs typeface="Arial" charset="0"/>
              </a:rPr>
              <a:t> and Arginine. These amino acids have a regular arrangement in each of the three chains of these collagen subunits. </a:t>
            </a:r>
          </a:p>
          <a:p>
            <a:pPr algn="just">
              <a:defRPr/>
            </a:pPr>
            <a:endParaRPr lang="en-US" sz="2000" b="1" dirty="0">
              <a:latin typeface="+mn-lt"/>
              <a:cs typeface="Arial" charset="0"/>
            </a:endParaRPr>
          </a:p>
          <a:p>
            <a:pPr algn="just">
              <a:defRPr/>
            </a:pPr>
            <a:r>
              <a:rPr lang="en-US" sz="2000" b="1" dirty="0">
                <a:latin typeface="+mn-lt"/>
                <a:cs typeface="Arial" charset="0"/>
              </a:rPr>
              <a:t>The sequence often follows the pattern </a:t>
            </a:r>
            <a:r>
              <a:rPr lang="en-US" sz="2000" b="1" dirty="0" err="1">
                <a:latin typeface="+mn-lt"/>
                <a:cs typeface="Arial" charset="0"/>
              </a:rPr>
              <a:t>Gly</a:t>
            </a:r>
            <a:r>
              <a:rPr lang="en-US" sz="2000" b="1" dirty="0">
                <a:latin typeface="+mn-lt"/>
                <a:cs typeface="Arial" charset="0"/>
              </a:rPr>
              <a:t>-Pro-X or </a:t>
            </a:r>
            <a:r>
              <a:rPr lang="en-US" sz="2000" b="1" dirty="0" err="1">
                <a:latin typeface="+mn-lt"/>
                <a:cs typeface="Arial" charset="0"/>
              </a:rPr>
              <a:t>Gly</a:t>
            </a:r>
            <a:r>
              <a:rPr lang="en-US" sz="2000" b="1" dirty="0">
                <a:latin typeface="+mn-lt"/>
                <a:cs typeface="Arial" charset="0"/>
              </a:rPr>
              <a:t>-X-</a:t>
            </a:r>
            <a:r>
              <a:rPr lang="en-US" sz="2000" b="1" dirty="0" err="1">
                <a:latin typeface="+mn-lt"/>
                <a:cs typeface="Arial" charset="0"/>
              </a:rPr>
              <a:t>Hyp</a:t>
            </a:r>
            <a:r>
              <a:rPr lang="en-US" sz="2000" b="1" dirty="0">
                <a:latin typeface="+mn-lt"/>
                <a:cs typeface="Arial" charset="0"/>
              </a:rPr>
              <a:t>, where X may be any of various other amino acid residues.</a:t>
            </a:r>
          </a:p>
          <a:p>
            <a:pPr algn="just">
              <a:defRPr/>
            </a:pPr>
            <a:endParaRPr lang="en-US" sz="2000" b="1" dirty="0">
              <a:latin typeface="+mn-lt"/>
              <a:cs typeface="Arial" charset="0"/>
            </a:endParaRPr>
          </a:p>
          <a:p>
            <a:pPr algn="just">
              <a:defRPr/>
            </a:pPr>
            <a:r>
              <a:rPr lang="en-US" sz="2000" b="1" dirty="0" err="1">
                <a:latin typeface="+mn-lt"/>
                <a:cs typeface="Arial" charset="0"/>
              </a:rPr>
              <a:t>Proline</a:t>
            </a:r>
            <a:r>
              <a:rPr lang="en-US" sz="2000" b="1" dirty="0">
                <a:latin typeface="+mn-lt"/>
                <a:cs typeface="Arial" charset="0"/>
              </a:rPr>
              <a:t> or </a:t>
            </a:r>
            <a:r>
              <a:rPr lang="en-US" sz="2000" b="1" dirty="0" err="1">
                <a:latin typeface="+mn-lt"/>
                <a:cs typeface="Arial" charset="0"/>
              </a:rPr>
              <a:t>hydroxyproline</a:t>
            </a:r>
            <a:r>
              <a:rPr lang="en-US" sz="2000" b="1" dirty="0">
                <a:latin typeface="+mn-lt"/>
                <a:cs typeface="Arial" charset="0"/>
              </a:rPr>
              <a:t> constitute about 1/6 of the total sequence. </a:t>
            </a:r>
          </a:p>
          <a:p>
            <a:pPr algn="just">
              <a:defRPr/>
            </a:pPr>
            <a:endParaRPr lang="en-US" sz="2000" b="1" dirty="0">
              <a:latin typeface="+mn-lt"/>
              <a:cs typeface="Arial" charset="0"/>
            </a:endParaRPr>
          </a:p>
          <a:p>
            <a:pPr algn="just">
              <a:defRPr/>
            </a:pPr>
            <a:r>
              <a:rPr lang="en-US" sz="2000" b="1" dirty="0">
                <a:latin typeface="+mn-lt"/>
                <a:cs typeface="Arial" charset="0"/>
              </a:rPr>
              <a:t>Glycine (</a:t>
            </a:r>
            <a:r>
              <a:rPr lang="en-US" sz="2000" b="1" dirty="0" err="1">
                <a:latin typeface="+mn-lt"/>
                <a:cs typeface="Arial" charset="0"/>
              </a:rPr>
              <a:t>Gly</a:t>
            </a:r>
            <a:r>
              <a:rPr lang="en-US" sz="2000" b="1" dirty="0">
                <a:latin typeface="+mn-lt"/>
                <a:cs typeface="Arial" charset="0"/>
              </a:rPr>
              <a:t>) is found at almost every third residue. </a:t>
            </a:r>
          </a:p>
          <a:p>
            <a:pPr algn="just">
              <a:defRPr/>
            </a:pPr>
            <a:endParaRPr lang="en-US" sz="2000" b="1" dirty="0">
              <a:latin typeface="+mn-lt"/>
              <a:cs typeface="Arial" charset="0"/>
            </a:endParaRPr>
          </a:p>
          <a:p>
            <a:pPr algn="just">
              <a:defRPr/>
            </a:pPr>
            <a:r>
              <a:rPr lang="en-US" sz="2000" b="1" dirty="0" err="1">
                <a:latin typeface="+mn-lt"/>
                <a:cs typeface="Arial" charset="0"/>
              </a:rPr>
              <a:t>Proline</a:t>
            </a:r>
            <a:r>
              <a:rPr lang="en-US" sz="2000" b="1" dirty="0">
                <a:latin typeface="+mn-lt"/>
                <a:cs typeface="Arial" charset="0"/>
              </a:rPr>
              <a:t> (Pro) makes up about 17% of collagen.</a:t>
            </a:r>
          </a:p>
        </p:txBody>
      </p:sp>
      <p:sp>
        <p:nvSpPr>
          <p:cNvPr id="3" name="Rectangle 1">
            <a:extLst>
              <a:ext uri="{FF2B5EF4-FFF2-40B4-BE49-F238E27FC236}">
                <a16:creationId xmlns:a16="http://schemas.microsoft.com/office/drawing/2014/main" id="{79C91534-E4CD-429E-A817-50B09D8A7D0C}"/>
              </a:ext>
            </a:extLst>
          </p:cNvPr>
          <p:cNvSpPr>
            <a:spLocks noChangeArrowheads="1"/>
          </p:cNvSpPr>
          <p:nvPr/>
        </p:nvSpPr>
        <p:spPr bwMode="auto">
          <a:xfrm>
            <a:off x="304800" y="4383088"/>
            <a:ext cx="8382000" cy="2246312"/>
          </a:xfrm>
          <a:prstGeom prst="rect">
            <a:avLst/>
          </a:prstGeom>
          <a:noFill/>
          <a:ln w="9525">
            <a:noFill/>
            <a:miter lim="800000"/>
            <a:headEnd/>
            <a:tailEnd/>
          </a:ln>
        </p:spPr>
        <p:txBody>
          <a:bodyPr>
            <a:spAutoFit/>
          </a:bodyPr>
          <a:lstStyle/>
          <a:p>
            <a:pPr algn="just">
              <a:defRPr/>
            </a:pPr>
            <a:r>
              <a:rPr lang="en-US" sz="2000" b="1" dirty="0" err="1">
                <a:latin typeface="+mn-lt"/>
                <a:cs typeface="Arial" charset="0"/>
              </a:rPr>
              <a:t>Hydroxyproline</a:t>
            </a:r>
            <a:r>
              <a:rPr lang="en-US" sz="2000" b="1" dirty="0">
                <a:latin typeface="+mn-lt"/>
                <a:cs typeface="Arial" charset="0"/>
              </a:rPr>
              <a:t> is derived from </a:t>
            </a:r>
            <a:r>
              <a:rPr lang="en-US" sz="2000" b="1" dirty="0" err="1">
                <a:latin typeface="+mn-lt"/>
                <a:cs typeface="Arial" charset="0"/>
              </a:rPr>
              <a:t>proline</a:t>
            </a:r>
            <a:r>
              <a:rPr lang="en-US" sz="2000" b="1" dirty="0">
                <a:latin typeface="+mn-lt"/>
                <a:cs typeface="Arial" charset="0"/>
              </a:rPr>
              <a:t> and </a:t>
            </a:r>
            <a:r>
              <a:rPr lang="en-US" sz="2000" b="1" dirty="0" err="1">
                <a:latin typeface="+mn-lt"/>
                <a:cs typeface="Arial" charset="0"/>
              </a:rPr>
              <a:t>Hydroxylysine</a:t>
            </a:r>
            <a:r>
              <a:rPr lang="en-US" sz="2000" b="1" dirty="0">
                <a:latin typeface="+mn-lt"/>
                <a:cs typeface="Arial" charset="0"/>
              </a:rPr>
              <a:t> is derived from lysine. Depending on the type of collagen, varying numbers of </a:t>
            </a:r>
            <a:r>
              <a:rPr lang="en-US" sz="2000" b="1" dirty="0" err="1">
                <a:latin typeface="+mn-lt"/>
                <a:cs typeface="Arial" charset="0"/>
              </a:rPr>
              <a:t>hydroxylysines</a:t>
            </a:r>
            <a:r>
              <a:rPr lang="en-US" sz="2000" b="1" dirty="0">
                <a:latin typeface="+mn-lt"/>
                <a:cs typeface="Arial" charset="0"/>
              </a:rPr>
              <a:t> are </a:t>
            </a:r>
            <a:r>
              <a:rPr lang="en-US" sz="2000" b="1" dirty="0" err="1">
                <a:latin typeface="+mn-lt"/>
                <a:cs typeface="Arial" charset="0"/>
              </a:rPr>
              <a:t>glycosylated</a:t>
            </a:r>
            <a:r>
              <a:rPr lang="en-US" sz="2000" b="1" dirty="0">
                <a:latin typeface="+mn-lt"/>
                <a:cs typeface="Arial" charset="0"/>
              </a:rPr>
              <a:t> (mostly having disaccharides attached).</a:t>
            </a:r>
          </a:p>
          <a:p>
            <a:pPr algn="just">
              <a:defRPr/>
            </a:pPr>
            <a:endParaRPr lang="en-US" sz="2000" b="1" dirty="0">
              <a:latin typeface="+mn-lt"/>
              <a:cs typeface="Arial" charset="0"/>
            </a:endParaRPr>
          </a:p>
          <a:p>
            <a:pPr algn="just">
              <a:defRPr/>
            </a:pPr>
            <a:r>
              <a:rPr lang="en-US" sz="2000" b="1" dirty="0">
                <a:latin typeface="+mn-lt"/>
                <a:cs typeface="Arial" charset="0"/>
              </a:rPr>
              <a:t>Because </a:t>
            </a:r>
            <a:r>
              <a:rPr lang="en-US" sz="2000" b="1" dirty="0" err="1">
                <a:latin typeface="+mn-lt"/>
                <a:cs typeface="Arial" charset="0"/>
              </a:rPr>
              <a:t>glycine</a:t>
            </a:r>
            <a:r>
              <a:rPr lang="en-US" sz="2000" b="1" dirty="0">
                <a:latin typeface="+mn-lt"/>
                <a:cs typeface="Arial" charset="0"/>
              </a:rPr>
              <a:t> is the smallest amino acid with no side chain, it plays a unique role in fibrous structural proteins. </a:t>
            </a:r>
          </a:p>
          <a:p>
            <a:pPr algn="just">
              <a:defRPr/>
            </a:pPr>
            <a:endParaRPr lang="en-US" sz="2000" b="1" dirty="0">
              <a:latin typeface="+mn-lt"/>
              <a:cs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1">
            <a:extLst>
              <a:ext uri="{FF2B5EF4-FFF2-40B4-BE49-F238E27FC236}">
                <a16:creationId xmlns:a16="http://schemas.microsoft.com/office/drawing/2014/main" id="{98058DD1-7B6E-4E06-B24A-6915C8B7DB42}"/>
              </a:ext>
            </a:extLst>
          </p:cNvPr>
          <p:cNvSpPr txBox="1">
            <a:spLocks noChangeArrowheads="1"/>
          </p:cNvSpPr>
          <p:nvPr/>
        </p:nvSpPr>
        <p:spPr bwMode="auto">
          <a:xfrm>
            <a:off x="152400" y="314325"/>
            <a:ext cx="3308350" cy="523875"/>
          </a:xfrm>
          <a:prstGeom prst="rect">
            <a:avLst/>
          </a:prstGeom>
          <a:noFill/>
          <a:ln w="9525">
            <a:noFill/>
            <a:miter lim="800000"/>
            <a:headEnd/>
            <a:tailEnd/>
          </a:ln>
        </p:spPr>
        <p:txBody>
          <a:bodyPr wrap="none">
            <a:spAutoFit/>
          </a:bodyPr>
          <a:lstStyle/>
          <a:p>
            <a:pPr>
              <a:defRPr/>
            </a:pPr>
            <a:r>
              <a:rPr lang="en-US" sz="2800" b="1" dirty="0">
                <a:solidFill>
                  <a:srgbClr val="FF0000"/>
                </a:solidFill>
                <a:latin typeface="+mn-lt"/>
                <a:cs typeface="Arial" charset="0"/>
              </a:rPr>
              <a:t>Collagen metabolism</a:t>
            </a:r>
          </a:p>
        </p:txBody>
      </p:sp>
      <p:sp>
        <p:nvSpPr>
          <p:cNvPr id="5" name="Rectangle 3">
            <a:extLst>
              <a:ext uri="{FF2B5EF4-FFF2-40B4-BE49-F238E27FC236}">
                <a16:creationId xmlns:a16="http://schemas.microsoft.com/office/drawing/2014/main" id="{9D71E325-194F-43AB-A3CC-DAEA291A4F1C}"/>
              </a:ext>
            </a:extLst>
          </p:cNvPr>
          <p:cNvSpPr>
            <a:spLocks noChangeArrowheads="1"/>
          </p:cNvSpPr>
          <p:nvPr/>
        </p:nvSpPr>
        <p:spPr bwMode="auto">
          <a:xfrm>
            <a:off x="228600" y="2133600"/>
            <a:ext cx="8382000" cy="3200400"/>
          </a:xfrm>
          <a:prstGeom prst="rect">
            <a:avLst/>
          </a:prstGeom>
          <a:noFill/>
          <a:ln w="9525">
            <a:noFill/>
            <a:miter lim="800000"/>
            <a:headEnd/>
            <a:tailEnd/>
          </a:ln>
        </p:spPr>
        <p:txBody>
          <a:bodyPr>
            <a:spAutoFit/>
          </a:bodyPr>
          <a:lstStyle/>
          <a:p>
            <a:pPr>
              <a:defRPr/>
            </a:pPr>
            <a:r>
              <a:rPr lang="en-US" sz="2400" b="1" dirty="0">
                <a:solidFill>
                  <a:srgbClr val="FF0000"/>
                </a:solidFill>
                <a:latin typeface="+mn-lt"/>
                <a:cs typeface="Arial" charset="0"/>
              </a:rPr>
              <a:t>Fibers</a:t>
            </a:r>
          </a:p>
          <a:p>
            <a:pPr algn="just">
              <a:defRPr/>
            </a:pPr>
            <a:r>
              <a:rPr lang="en-US" sz="2000" b="1" dirty="0">
                <a:latin typeface="+mn-lt"/>
                <a:cs typeface="Arial" charset="0"/>
              </a:rPr>
              <a:t>Once the concentration of </a:t>
            </a:r>
            <a:r>
              <a:rPr lang="en-US" sz="2000" b="1" dirty="0" err="1">
                <a:latin typeface="+mn-lt"/>
                <a:cs typeface="Arial" charset="0"/>
              </a:rPr>
              <a:t>tropocollagen</a:t>
            </a:r>
            <a:r>
              <a:rPr lang="en-US" sz="2000" b="1" dirty="0">
                <a:latin typeface="+mn-lt"/>
                <a:cs typeface="Arial" charset="0"/>
              </a:rPr>
              <a:t> is sufficiently high, the molecules will begin to </a:t>
            </a:r>
            <a:r>
              <a:rPr lang="en-US" sz="2000" b="1" u="sng" dirty="0">
                <a:solidFill>
                  <a:srgbClr val="FF0000"/>
                </a:solidFill>
                <a:latin typeface="+mn-lt"/>
                <a:cs typeface="Arial" charset="0"/>
              </a:rPr>
              <a:t>aggregate</a:t>
            </a:r>
            <a:r>
              <a:rPr lang="en-US" sz="2000" b="1" dirty="0">
                <a:latin typeface="+mn-lt"/>
                <a:cs typeface="Arial" charset="0"/>
              </a:rPr>
              <a:t> in a very specific way. </a:t>
            </a:r>
          </a:p>
          <a:p>
            <a:pPr algn="just">
              <a:defRPr/>
            </a:pPr>
            <a:endParaRPr lang="en-US" sz="2000" b="1" dirty="0">
              <a:latin typeface="+mn-lt"/>
              <a:cs typeface="Arial" charset="0"/>
            </a:endParaRPr>
          </a:p>
          <a:p>
            <a:pPr algn="just">
              <a:defRPr/>
            </a:pPr>
            <a:r>
              <a:rPr lang="en-US" sz="2000" b="1" dirty="0">
                <a:latin typeface="+mn-lt"/>
                <a:cs typeface="Arial" charset="0"/>
              </a:rPr>
              <a:t>The </a:t>
            </a:r>
            <a:r>
              <a:rPr lang="en-US" sz="2000" b="1" dirty="0" err="1">
                <a:latin typeface="+mn-lt"/>
                <a:cs typeface="Arial" charset="0"/>
              </a:rPr>
              <a:t>tropocollagen</a:t>
            </a:r>
            <a:r>
              <a:rPr lang="en-US" sz="2000" b="1" dirty="0">
                <a:latin typeface="+mn-lt"/>
                <a:cs typeface="Arial" charset="0"/>
              </a:rPr>
              <a:t> rods have "sticky ends" that link together to make long strands, and the rods also stack laterally like bundles of wood. </a:t>
            </a:r>
          </a:p>
          <a:p>
            <a:pPr algn="just">
              <a:defRPr/>
            </a:pPr>
            <a:endParaRPr lang="en-US" sz="2000" b="1" dirty="0">
              <a:latin typeface="+mn-lt"/>
              <a:cs typeface="Arial" charset="0"/>
            </a:endParaRPr>
          </a:p>
          <a:p>
            <a:pPr algn="just">
              <a:defRPr/>
            </a:pPr>
            <a:r>
              <a:rPr lang="en-US" sz="2000" b="1" dirty="0">
                <a:latin typeface="+mn-lt"/>
                <a:cs typeface="Arial" charset="0"/>
              </a:rPr>
              <a:t>The final result is called a collagen fiber. These fibers make up the </a:t>
            </a:r>
            <a:r>
              <a:rPr lang="en-US" sz="2000" b="1" dirty="0" err="1">
                <a:latin typeface="+mn-lt"/>
                <a:cs typeface="Arial" charset="0"/>
              </a:rPr>
              <a:t>collagenous</a:t>
            </a:r>
            <a:r>
              <a:rPr lang="en-US" sz="2000" b="1" dirty="0">
                <a:latin typeface="+mn-lt"/>
                <a:cs typeface="Arial" charset="0"/>
              </a:rPr>
              <a:t> tissues of our bodies.</a:t>
            </a:r>
          </a:p>
          <a:p>
            <a:pPr>
              <a:defRPr/>
            </a:pPr>
            <a:endParaRPr lang="en-US" dirty="0">
              <a:latin typeface="Arial" charset="0"/>
              <a:cs typeface="Arial" charset="0"/>
            </a:endParaRPr>
          </a:p>
        </p:txBody>
      </p:sp>
      <p:sp>
        <p:nvSpPr>
          <p:cNvPr id="6" name="Rectangle 1">
            <a:extLst>
              <a:ext uri="{FF2B5EF4-FFF2-40B4-BE49-F238E27FC236}">
                <a16:creationId xmlns:a16="http://schemas.microsoft.com/office/drawing/2014/main" id="{5F95A0E3-A128-435E-957A-97B584DC7573}"/>
              </a:ext>
            </a:extLst>
          </p:cNvPr>
          <p:cNvSpPr>
            <a:spLocks noChangeArrowheads="1"/>
          </p:cNvSpPr>
          <p:nvPr/>
        </p:nvSpPr>
        <p:spPr bwMode="auto">
          <a:xfrm>
            <a:off x="152400" y="1084263"/>
            <a:ext cx="9144000" cy="1076325"/>
          </a:xfrm>
          <a:prstGeom prst="rect">
            <a:avLst/>
          </a:prstGeom>
          <a:noFill/>
          <a:ln w="9525">
            <a:noFill/>
            <a:miter lim="800000"/>
            <a:headEnd/>
            <a:tailEnd/>
          </a:ln>
        </p:spPr>
        <p:txBody>
          <a:bodyPr anchor="ctr">
            <a:spAutoFit/>
          </a:bodyPr>
          <a:lstStyle/>
          <a:p>
            <a:pPr eaLnBrk="0" hangingPunct="0">
              <a:defRPr/>
            </a:pPr>
            <a:r>
              <a:rPr lang="en-US" sz="2400" b="1" dirty="0">
                <a:solidFill>
                  <a:srgbClr val="FF0000"/>
                </a:solidFill>
                <a:latin typeface="+mn-lt"/>
                <a:cs typeface="Times New Roman" pitchFamily="18" charset="0"/>
              </a:rPr>
              <a:t>Chemistry of collagen</a:t>
            </a:r>
          </a:p>
          <a:p>
            <a:pPr eaLnBrk="0" hangingPunct="0">
              <a:buFontTx/>
              <a:buChar char="-"/>
              <a:defRPr/>
            </a:pPr>
            <a:r>
              <a:rPr lang="en-US" sz="2000" b="1" dirty="0">
                <a:latin typeface="+mn-lt"/>
                <a:cs typeface="Times New Roman" pitchFamily="18" charset="0"/>
              </a:rPr>
              <a:t>It is a composed of a triple helix, which generally consists of three alpha chains </a:t>
            </a:r>
          </a:p>
          <a:p>
            <a:pPr eaLnBrk="0" hangingPunct="0">
              <a:defRPr/>
            </a:pPr>
            <a:endParaRPr lang="en-US" sz="2000" b="1" dirty="0">
              <a:latin typeface="+mn-lt"/>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a:extLst>
              <a:ext uri="{FF2B5EF4-FFF2-40B4-BE49-F238E27FC236}">
                <a16:creationId xmlns:a16="http://schemas.microsoft.com/office/drawing/2014/main" id="{AFBD6777-1604-4CA8-B273-333FF0B64393}"/>
              </a:ext>
            </a:extLst>
          </p:cNvPr>
          <p:cNvSpPr>
            <a:spLocks noChangeArrowheads="1"/>
          </p:cNvSpPr>
          <p:nvPr/>
        </p:nvSpPr>
        <p:spPr bwMode="auto">
          <a:xfrm>
            <a:off x="304800" y="228600"/>
            <a:ext cx="8610600" cy="2616200"/>
          </a:xfrm>
          <a:prstGeom prst="rect">
            <a:avLst/>
          </a:prstGeom>
          <a:noFill/>
          <a:ln w="9525">
            <a:noFill/>
            <a:miter lim="800000"/>
            <a:headEnd/>
            <a:tailEnd/>
          </a:ln>
        </p:spPr>
        <p:txBody>
          <a:bodyPr>
            <a:spAutoFit/>
          </a:bodyPr>
          <a:lstStyle/>
          <a:p>
            <a:pPr algn="just">
              <a:defRPr/>
            </a:pPr>
            <a:r>
              <a:rPr lang="en-US" sz="2400" b="1" dirty="0">
                <a:solidFill>
                  <a:srgbClr val="FF0000"/>
                </a:solidFill>
                <a:latin typeface="+mn-lt"/>
                <a:cs typeface="Arial" charset="0"/>
              </a:rPr>
              <a:t>Regeneration</a:t>
            </a:r>
          </a:p>
          <a:p>
            <a:pPr algn="just">
              <a:defRPr/>
            </a:pPr>
            <a:r>
              <a:rPr lang="en-US" sz="2000" b="1" dirty="0">
                <a:latin typeface="+mn-lt"/>
                <a:cs typeface="Arial" charset="0"/>
              </a:rPr>
              <a:t>Like all tissues of the body, </a:t>
            </a:r>
            <a:r>
              <a:rPr lang="en-US" sz="2000" b="1" dirty="0" err="1">
                <a:latin typeface="+mn-lt"/>
                <a:cs typeface="Arial" charset="0"/>
              </a:rPr>
              <a:t>collageneous</a:t>
            </a:r>
            <a:r>
              <a:rPr lang="en-US" sz="2000" b="1" dirty="0">
                <a:latin typeface="+mn-lt"/>
                <a:cs typeface="Arial" charset="0"/>
              </a:rPr>
              <a:t> tissues are subject to wear and tear. Unlike some proteins, such as </a:t>
            </a:r>
            <a:r>
              <a:rPr lang="en-US" sz="2000" b="1" dirty="0" err="1">
                <a:latin typeface="+mn-lt"/>
                <a:cs typeface="Arial" charset="0"/>
              </a:rPr>
              <a:t>elastin</a:t>
            </a:r>
            <a:r>
              <a:rPr lang="en-US" sz="2000" b="1" dirty="0">
                <a:latin typeface="+mn-lt"/>
                <a:cs typeface="Arial" charset="0"/>
              </a:rPr>
              <a:t>, collagen can be synthesized throughout the body's lifetime. </a:t>
            </a:r>
          </a:p>
          <a:p>
            <a:pPr algn="just">
              <a:defRPr/>
            </a:pPr>
            <a:r>
              <a:rPr lang="en-US" sz="2000" b="1" dirty="0">
                <a:latin typeface="+mn-lt"/>
                <a:cs typeface="Arial" charset="0"/>
              </a:rPr>
              <a:t>This is why bones (which are built on a collagen template) can heal naturally even after adulthood. </a:t>
            </a:r>
          </a:p>
          <a:p>
            <a:pPr algn="just">
              <a:defRPr/>
            </a:pPr>
            <a:br>
              <a:rPr lang="en-US" sz="2000" b="1" dirty="0">
                <a:latin typeface="+mn-lt"/>
                <a:cs typeface="Arial" charset="0"/>
              </a:rPr>
            </a:br>
            <a:endParaRPr lang="en-US" sz="2000" b="1" dirty="0">
              <a:latin typeface="+mn-lt"/>
              <a:cs typeface="Arial" charset="0"/>
            </a:endParaRPr>
          </a:p>
        </p:txBody>
      </p:sp>
      <p:sp>
        <p:nvSpPr>
          <p:cNvPr id="14339" name="Rectangle 2">
            <a:extLst>
              <a:ext uri="{FF2B5EF4-FFF2-40B4-BE49-F238E27FC236}">
                <a16:creationId xmlns:a16="http://schemas.microsoft.com/office/drawing/2014/main" id="{EBD6E55B-72A2-4D8C-8700-61647B87F2D0}"/>
              </a:ext>
            </a:extLst>
          </p:cNvPr>
          <p:cNvSpPr>
            <a:spLocks noChangeArrowheads="1"/>
          </p:cNvSpPr>
          <p:nvPr/>
        </p:nvSpPr>
        <p:spPr bwMode="auto">
          <a:xfrm>
            <a:off x="304800" y="2438400"/>
            <a:ext cx="8382000" cy="4462463"/>
          </a:xfrm>
          <a:prstGeom prst="rect">
            <a:avLst/>
          </a:prstGeom>
          <a:noFill/>
          <a:ln w="9525">
            <a:noFill/>
            <a:miter lim="800000"/>
            <a:headEnd/>
            <a:tailEnd/>
          </a:ln>
        </p:spPr>
        <p:txBody>
          <a:bodyPr>
            <a:spAutoFit/>
          </a:bodyPr>
          <a:lstStyle/>
          <a:p>
            <a:pPr algn="just">
              <a:defRPr/>
            </a:pPr>
            <a:r>
              <a:rPr lang="en-US" sz="2400" b="1" dirty="0">
                <a:solidFill>
                  <a:srgbClr val="FF0000"/>
                </a:solidFill>
                <a:latin typeface="+mn-lt"/>
                <a:cs typeface="Arial" charset="0"/>
              </a:rPr>
              <a:t>Breakdown</a:t>
            </a:r>
          </a:p>
          <a:p>
            <a:pPr algn="just">
              <a:defRPr/>
            </a:pPr>
            <a:r>
              <a:rPr lang="en-US" sz="2000" b="1" dirty="0">
                <a:latin typeface="+mn-lt"/>
                <a:cs typeface="Arial" charset="0"/>
              </a:rPr>
              <a:t>Collagen degradation is less well-understood than collagen formation. It is, however, known that collagen is relatively resistant to being broken down. </a:t>
            </a:r>
          </a:p>
          <a:p>
            <a:pPr algn="just">
              <a:defRPr/>
            </a:pPr>
            <a:endParaRPr lang="en-US" sz="2000" b="1" dirty="0">
              <a:latin typeface="+mn-lt"/>
              <a:cs typeface="Arial" charset="0"/>
            </a:endParaRPr>
          </a:p>
          <a:p>
            <a:pPr algn="just">
              <a:defRPr/>
            </a:pPr>
            <a:r>
              <a:rPr lang="en-US" sz="2000" b="1" dirty="0">
                <a:latin typeface="+mn-lt"/>
                <a:cs typeface="Arial" charset="0"/>
              </a:rPr>
              <a:t>Its tightly packed triple helical structure and fibrous nature offers few weak points for </a:t>
            </a:r>
            <a:r>
              <a:rPr lang="en-US" sz="2000" b="1" u="sng" dirty="0">
                <a:solidFill>
                  <a:srgbClr val="FF0000"/>
                </a:solidFill>
                <a:latin typeface="+mn-lt"/>
                <a:cs typeface="Arial" charset="0"/>
              </a:rPr>
              <a:t>protein-snipping enzymes called </a:t>
            </a:r>
            <a:r>
              <a:rPr lang="en-US" sz="2000" b="1" u="sng" dirty="0" err="1">
                <a:solidFill>
                  <a:srgbClr val="FF0000"/>
                </a:solidFill>
                <a:latin typeface="+mn-lt"/>
                <a:cs typeface="Arial" charset="0"/>
              </a:rPr>
              <a:t>collagenases</a:t>
            </a:r>
            <a:r>
              <a:rPr lang="en-US" sz="2000" b="1" u="sng" dirty="0">
                <a:solidFill>
                  <a:srgbClr val="FF0000"/>
                </a:solidFill>
                <a:latin typeface="+mn-lt"/>
                <a:cs typeface="Arial" charset="0"/>
              </a:rPr>
              <a:t> </a:t>
            </a:r>
            <a:r>
              <a:rPr lang="en-US" sz="2000" b="1" dirty="0">
                <a:latin typeface="+mn-lt"/>
                <a:cs typeface="Arial" charset="0"/>
              </a:rPr>
              <a:t>to exploit. </a:t>
            </a:r>
          </a:p>
          <a:p>
            <a:pPr algn="just">
              <a:defRPr/>
            </a:pPr>
            <a:endParaRPr lang="en-US" sz="2000" b="1" dirty="0">
              <a:latin typeface="+mn-lt"/>
              <a:cs typeface="Arial" charset="0"/>
            </a:endParaRPr>
          </a:p>
          <a:p>
            <a:pPr algn="just">
              <a:defRPr/>
            </a:pPr>
            <a:r>
              <a:rPr lang="en-US" sz="2000" b="1" dirty="0">
                <a:latin typeface="+mn-lt"/>
                <a:cs typeface="Arial" charset="0"/>
              </a:rPr>
              <a:t>It is much easier for the enzymes to cut </a:t>
            </a:r>
            <a:r>
              <a:rPr lang="en-US" sz="2000" b="1" u="sng" dirty="0">
                <a:solidFill>
                  <a:srgbClr val="FF0000"/>
                </a:solidFill>
                <a:latin typeface="+mn-lt"/>
                <a:cs typeface="Arial" charset="0"/>
              </a:rPr>
              <a:t>denatured</a:t>
            </a:r>
            <a:r>
              <a:rPr lang="en-US" sz="2000" b="1" dirty="0">
                <a:latin typeface="+mn-lt"/>
                <a:cs typeface="Arial" charset="0"/>
              </a:rPr>
              <a:t> collagen, such as that found in injured tissue. Whereas healthy collagen initially self-assembles spontaneously, breakdown of collagen must in many tissues be assisted by nearby cells that partially digest the protein.</a:t>
            </a:r>
          </a:p>
          <a:p>
            <a:pPr algn="just">
              <a:defRPr/>
            </a:pPr>
            <a:br>
              <a:rPr lang="en-US" sz="2000" b="1" dirty="0">
                <a:latin typeface="+mn-lt"/>
                <a:cs typeface="Arial" charset="0"/>
              </a:rPr>
            </a:br>
            <a:br>
              <a:rPr lang="en-US" sz="2000" b="1" dirty="0">
                <a:latin typeface="+mn-lt"/>
                <a:cs typeface="Arial" charset="0"/>
              </a:rPr>
            </a:br>
            <a:endParaRPr lang="en-US" sz="2000" b="1" dirty="0">
              <a:latin typeface="+mn-lt"/>
              <a:cs typeface="Arial"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a:extLst>
              <a:ext uri="{FF2B5EF4-FFF2-40B4-BE49-F238E27FC236}">
                <a16:creationId xmlns:a16="http://schemas.microsoft.com/office/drawing/2014/main" id="{71092BF9-2737-4B83-9B6A-6E0F130C7F72}"/>
              </a:ext>
            </a:extLst>
          </p:cNvPr>
          <p:cNvSpPr>
            <a:spLocks noChangeArrowheads="1"/>
          </p:cNvSpPr>
          <p:nvPr/>
        </p:nvSpPr>
        <p:spPr bwMode="auto">
          <a:xfrm>
            <a:off x="228600" y="685800"/>
            <a:ext cx="8763000" cy="5448300"/>
          </a:xfrm>
          <a:prstGeom prst="rect">
            <a:avLst/>
          </a:prstGeom>
          <a:noFill/>
          <a:ln w="9525">
            <a:noFill/>
            <a:miter lim="800000"/>
            <a:headEnd/>
            <a:tailEnd/>
          </a:ln>
        </p:spPr>
        <p:txBody>
          <a:bodyPr anchor="ctr">
            <a:spAutoFit/>
          </a:bodyPr>
          <a:lstStyle/>
          <a:p>
            <a:pPr algn="just" eaLnBrk="0" hangingPunct="0">
              <a:defRPr/>
            </a:pPr>
            <a:r>
              <a:rPr lang="en-US" sz="2400" b="1" u="sng" dirty="0">
                <a:solidFill>
                  <a:srgbClr val="FF0000"/>
                </a:solidFill>
                <a:latin typeface="+mn-lt"/>
                <a:cs typeface="Times New Roman" pitchFamily="18" charset="0"/>
              </a:rPr>
              <a:t>1- Transcription of mRNA:</a:t>
            </a:r>
          </a:p>
          <a:p>
            <a:pPr algn="just" eaLnBrk="0" hangingPunct="0">
              <a:defRPr/>
            </a:pPr>
            <a:r>
              <a:rPr lang="en-US" sz="2000" b="1" dirty="0">
                <a:latin typeface="+mn-lt"/>
                <a:cs typeface="Times New Roman" pitchFamily="18" charset="0"/>
              </a:rPr>
              <a:t> There are approximately 34 genes associated with collagen formation, each coding for a specific mRNA sequence.</a:t>
            </a:r>
          </a:p>
          <a:p>
            <a:pPr algn="just" eaLnBrk="0" hangingPunct="0">
              <a:buFontTx/>
              <a:buChar char="-"/>
              <a:defRPr/>
            </a:pPr>
            <a:r>
              <a:rPr lang="en-US" sz="2000" b="1" dirty="0">
                <a:latin typeface="+mn-lt"/>
                <a:cs typeface="Times New Roman" pitchFamily="18" charset="0"/>
              </a:rPr>
              <a:t>The beginning of collagen synthesis begins with turning on genes which are associated with the formation of a particular alpha peptide . </a:t>
            </a:r>
          </a:p>
          <a:p>
            <a:pPr algn="just" eaLnBrk="0" hangingPunct="0">
              <a:defRPr/>
            </a:pPr>
            <a:endParaRPr lang="en-US" sz="2000" b="1" dirty="0">
              <a:latin typeface="+mn-lt"/>
              <a:cs typeface="Times New Roman" pitchFamily="18" charset="0"/>
            </a:endParaRPr>
          </a:p>
          <a:p>
            <a:pPr algn="just" eaLnBrk="0" hangingPunct="0">
              <a:defRPr/>
            </a:pPr>
            <a:r>
              <a:rPr lang="en-US" sz="2400" b="1" u="sng" dirty="0">
                <a:solidFill>
                  <a:srgbClr val="FF0000"/>
                </a:solidFill>
                <a:latin typeface="+mn-lt"/>
                <a:cs typeface="Times New Roman" pitchFamily="18" charset="0"/>
              </a:rPr>
              <a:t>2- Pre-pro-peptide Formation: </a:t>
            </a:r>
          </a:p>
          <a:p>
            <a:pPr algn="just" eaLnBrk="0" hangingPunct="0">
              <a:defRPr/>
            </a:pPr>
            <a:r>
              <a:rPr lang="en-US" sz="2000" b="1" dirty="0">
                <a:latin typeface="+mn-lt"/>
                <a:cs typeface="Times New Roman" pitchFamily="18" charset="0"/>
              </a:rPr>
              <a:t>Once the final mRNA exits from the cell nucleus and enters into the cytoplasm it links with the ribosomal subunits and the process of translation occurs. </a:t>
            </a:r>
          </a:p>
          <a:p>
            <a:pPr algn="just" eaLnBrk="0" hangingPunct="0">
              <a:buFontTx/>
              <a:buChar char="-"/>
              <a:defRPr/>
            </a:pPr>
            <a:r>
              <a:rPr lang="en-US" sz="2000" b="1" dirty="0">
                <a:latin typeface="+mn-lt"/>
                <a:cs typeface="Times New Roman" pitchFamily="18" charset="0"/>
              </a:rPr>
              <a:t>The early/first part of the new peptide is known as the </a:t>
            </a:r>
            <a:r>
              <a:rPr lang="en-US" sz="2000" b="1" u="sng" dirty="0">
                <a:solidFill>
                  <a:srgbClr val="FF0000"/>
                </a:solidFill>
                <a:latin typeface="+mn-lt"/>
                <a:cs typeface="Times New Roman" pitchFamily="18" charset="0"/>
              </a:rPr>
              <a:t>signal sequence. </a:t>
            </a:r>
          </a:p>
          <a:p>
            <a:pPr algn="just" eaLnBrk="0" hangingPunct="0">
              <a:buFontTx/>
              <a:buChar char="-"/>
              <a:defRPr/>
            </a:pPr>
            <a:endParaRPr lang="en-US" sz="2000" b="1" dirty="0">
              <a:latin typeface="+mn-lt"/>
              <a:cs typeface="Times New Roman" pitchFamily="18" charset="0"/>
            </a:endParaRPr>
          </a:p>
          <a:p>
            <a:pPr algn="just" eaLnBrk="0" hangingPunct="0">
              <a:buFontTx/>
              <a:buChar char="-"/>
              <a:defRPr/>
            </a:pPr>
            <a:r>
              <a:rPr lang="en-US" sz="2000" b="1" dirty="0">
                <a:latin typeface="+mn-lt"/>
                <a:cs typeface="Times New Roman" pitchFamily="18" charset="0"/>
              </a:rPr>
              <a:t>The signal sequence on the N-terminal of the peptide is recognized by a </a:t>
            </a:r>
            <a:r>
              <a:rPr lang="en-US" sz="2000" b="1" u="sng" dirty="0">
                <a:solidFill>
                  <a:srgbClr val="FF0000"/>
                </a:solidFill>
                <a:latin typeface="+mn-lt"/>
                <a:cs typeface="Times New Roman" pitchFamily="18" charset="0"/>
              </a:rPr>
              <a:t>signal recognition particle</a:t>
            </a:r>
            <a:r>
              <a:rPr lang="en-US" sz="2000" b="1" dirty="0">
                <a:latin typeface="+mn-lt"/>
                <a:cs typeface="Times New Roman" pitchFamily="18" charset="0"/>
              </a:rPr>
              <a:t> on the endoplasmic reticulum, which will be responsible for directing the pre-pro-peptide into the endoplasmic reticulum. </a:t>
            </a:r>
          </a:p>
          <a:p>
            <a:pPr algn="just" eaLnBrk="0" hangingPunct="0">
              <a:buFontTx/>
              <a:buChar char="-"/>
              <a:defRPr/>
            </a:pPr>
            <a:endParaRPr lang="en-US" sz="2000" b="1" dirty="0">
              <a:latin typeface="+mn-lt"/>
              <a:cs typeface="Times New Roman" pitchFamily="18" charset="0"/>
            </a:endParaRPr>
          </a:p>
          <a:p>
            <a:pPr algn="just" eaLnBrk="0" hangingPunct="0">
              <a:buFontTx/>
              <a:buChar char="-"/>
              <a:defRPr/>
            </a:pPr>
            <a:r>
              <a:rPr lang="en-US" sz="2000" b="1" dirty="0">
                <a:latin typeface="+mn-lt"/>
                <a:cs typeface="Times New Roman" pitchFamily="18" charset="0"/>
              </a:rPr>
              <a:t>Therefore, once the synthesis of new peptide is finished, it goes directly into the endoplasmic reticulum for post-translational processing. </a:t>
            </a:r>
          </a:p>
        </p:txBody>
      </p:sp>
      <p:sp>
        <p:nvSpPr>
          <p:cNvPr id="3" name="Rectangle 2">
            <a:extLst>
              <a:ext uri="{FF2B5EF4-FFF2-40B4-BE49-F238E27FC236}">
                <a16:creationId xmlns:a16="http://schemas.microsoft.com/office/drawing/2014/main" id="{9E392C87-A2D1-4199-B32A-74673E3B8D6A}"/>
              </a:ext>
            </a:extLst>
          </p:cNvPr>
          <p:cNvSpPr/>
          <p:nvPr/>
        </p:nvSpPr>
        <p:spPr>
          <a:xfrm>
            <a:off x="304800" y="130175"/>
            <a:ext cx="8763000" cy="523875"/>
          </a:xfrm>
          <a:prstGeom prst="rect">
            <a:avLst/>
          </a:prstGeom>
        </p:spPr>
        <p:txBody>
          <a:bodyPr>
            <a:spAutoFit/>
          </a:bodyPr>
          <a:lstStyle/>
          <a:p>
            <a:pPr>
              <a:defRPr/>
            </a:pPr>
            <a:r>
              <a:rPr lang="en-US" sz="2800" b="1" dirty="0">
                <a:solidFill>
                  <a:srgbClr val="FF0000"/>
                </a:solidFill>
                <a:latin typeface="+mn-lt"/>
                <a:cs typeface="Times New Roman" pitchFamily="18" charset="0"/>
              </a:rPr>
              <a:t>Synthesis of collagen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a:extLst>
              <a:ext uri="{FF2B5EF4-FFF2-40B4-BE49-F238E27FC236}">
                <a16:creationId xmlns:a16="http://schemas.microsoft.com/office/drawing/2014/main" id="{60F42DAF-6FCE-41DB-A946-C784E90D813E}"/>
              </a:ext>
            </a:extLst>
          </p:cNvPr>
          <p:cNvSpPr>
            <a:spLocks noChangeArrowheads="1"/>
          </p:cNvSpPr>
          <p:nvPr/>
        </p:nvSpPr>
        <p:spPr bwMode="auto">
          <a:xfrm>
            <a:off x="304800" y="0"/>
            <a:ext cx="8610600" cy="4400550"/>
          </a:xfrm>
          <a:prstGeom prst="rect">
            <a:avLst/>
          </a:prstGeom>
          <a:noFill/>
          <a:ln w="9525">
            <a:noFill/>
            <a:miter lim="800000"/>
            <a:headEnd/>
            <a:tailEnd/>
          </a:ln>
        </p:spPr>
        <p:txBody>
          <a:bodyPr>
            <a:spAutoFit/>
          </a:bodyPr>
          <a:lstStyle/>
          <a:p>
            <a:pPr algn="just">
              <a:defRPr/>
            </a:pPr>
            <a:r>
              <a:rPr lang="en-US" sz="2000" b="1" dirty="0">
                <a:solidFill>
                  <a:srgbClr val="FF0000"/>
                </a:solidFill>
                <a:latin typeface="+mn-lt"/>
                <a:cs typeface="Times New Roman" pitchFamily="18" charset="0"/>
              </a:rPr>
              <a:t>3- Alpha Peptide to </a:t>
            </a:r>
            <a:r>
              <a:rPr lang="en-US" sz="2000" b="1" dirty="0" err="1">
                <a:solidFill>
                  <a:srgbClr val="FF0000"/>
                </a:solidFill>
                <a:latin typeface="+mn-lt"/>
                <a:cs typeface="Times New Roman" pitchFamily="18" charset="0"/>
              </a:rPr>
              <a:t>Procollagen</a:t>
            </a:r>
            <a:r>
              <a:rPr lang="en-US" sz="2000" b="1" dirty="0">
                <a:solidFill>
                  <a:srgbClr val="FF0000"/>
                </a:solidFill>
                <a:latin typeface="+mn-lt"/>
                <a:cs typeface="Times New Roman" pitchFamily="18" charset="0"/>
              </a:rPr>
              <a:t>: </a:t>
            </a:r>
          </a:p>
          <a:p>
            <a:pPr algn="just">
              <a:buFontTx/>
              <a:buChar char="-"/>
              <a:defRPr/>
            </a:pPr>
            <a:r>
              <a:rPr lang="en-US" sz="2000" b="1" u="sng" dirty="0">
                <a:solidFill>
                  <a:srgbClr val="FF0000"/>
                </a:solidFill>
                <a:latin typeface="+mn-lt"/>
                <a:cs typeface="Times New Roman" pitchFamily="18" charset="0"/>
              </a:rPr>
              <a:t>Three modifications </a:t>
            </a:r>
            <a:r>
              <a:rPr lang="en-US" sz="2000" b="1" dirty="0">
                <a:latin typeface="+mn-lt"/>
                <a:cs typeface="Times New Roman" pitchFamily="18" charset="0"/>
              </a:rPr>
              <a:t>of the pre-pro-peptide occurs leading to the formation of the alpha peptide. </a:t>
            </a:r>
          </a:p>
          <a:p>
            <a:pPr algn="just">
              <a:buFontTx/>
              <a:buChar char="-"/>
              <a:defRPr/>
            </a:pPr>
            <a:endParaRPr lang="en-US" sz="2000" b="1" dirty="0">
              <a:solidFill>
                <a:srgbClr val="FF0000"/>
              </a:solidFill>
              <a:latin typeface="+mn-lt"/>
              <a:cs typeface="Times New Roman" pitchFamily="18" charset="0"/>
            </a:endParaRPr>
          </a:p>
          <a:p>
            <a:pPr algn="just">
              <a:buFontTx/>
              <a:buChar char="-"/>
              <a:defRPr/>
            </a:pPr>
            <a:r>
              <a:rPr lang="en-US" sz="2000" b="1" dirty="0">
                <a:solidFill>
                  <a:srgbClr val="FF0000"/>
                </a:solidFill>
                <a:latin typeface="+mn-lt"/>
                <a:cs typeface="Times New Roman" pitchFamily="18" charset="0"/>
              </a:rPr>
              <a:t>1) </a:t>
            </a:r>
            <a:r>
              <a:rPr lang="en-US" sz="2000" b="1" dirty="0">
                <a:latin typeface="+mn-lt"/>
                <a:cs typeface="Times New Roman" pitchFamily="18" charset="0"/>
              </a:rPr>
              <a:t>The signal peptide on the N-terminal is dissolved, and the molecule is now known as </a:t>
            </a:r>
            <a:r>
              <a:rPr lang="en-US" sz="2000" b="1" i="1" dirty="0" err="1">
                <a:latin typeface="+mn-lt"/>
                <a:cs typeface="Times New Roman" pitchFamily="18" charset="0"/>
              </a:rPr>
              <a:t>propeptide</a:t>
            </a:r>
            <a:r>
              <a:rPr lang="en-US" sz="2000" b="1" dirty="0">
                <a:latin typeface="+mn-lt"/>
                <a:cs typeface="Times New Roman" pitchFamily="18" charset="0"/>
              </a:rPr>
              <a:t> (not </a:t>
            </a:r>
            <a:r>
              <a:rPr lang="en-US" sz="2000" b="1" dirty="0" err="1">
                <a:latin typeface="+mn-lt"/>
                <a:cs typeface="Times New Roman" pitchFamily="18" charset="0"/>
              </a:rPr>
              <a:t>procollagen</a:t>
            </a:r>
            <a:r>
              <a:rPr lang="en-US" sz="2000" b="1" dirty="0">
                <a:latin typeface="+mn-lt"/>
                <a:cs typeface="Times New Roman" pitchFamily="18" charset="0"/>
              </a:rPr>
              <a:t>). </a:t>
            </a:r>
          </a:p>
          <a:p>
            <a:pPr algn="just">
              <a:buFontTx/>
              <a:buChar char="-"/>
              <a:defRPr/>
            </a:pPr>
            <a:r>
              <a:rPr lang="en-US" sz="2000" b="1" dirty="0">
                <a:solidFill>
                  <a:srgbClr val="FF0000"/>
                </a:solidFill>
                <a:latin typeface="+mn-lt"/>
                <a:cs typeface="Times New Roman" pitchFamily="18" charset="0"/>
              </a:rPr>
              <a:t>2) </a:t>
            </a:r>
            <a:r>
              <a:rPr lang="en-US" sz="2000" b="1" dirty="0">
                <a:latin typeface="+mn-lt"/>
                <a:cs typeface="Times New Roman" pitchFamily="18" charset="0"/>
              </a:rPr>
              <a:t>Hydroxylation of </a:t>
            </a:r>
            <a:r>
              <a:rPr lang="en-US" sz="2000" b="1" dirty="0" err="1">
                <a:latin typeface="+mn-lt"/>
                <a:cs typeface="Times New Roman" pitchFamily="18" charset="0"/>
              </a:rPr>
              <a:t>lysines</a:t>
            </a:r>
            <a:r>
              <a:rPr lang="en-US" sz="2000" b="1" dirty="0">
                <a:latin typeface="+mn-lt"/>
                <a:cs typeface="Times New Roman" pitchFamily="18" charset="0"/>
              </a:rPr>
              <a:t> and </a:t>
            </a:r>
            <a:r>
              <a:rPr lang="en-US" sz="2000" b="1" dirty="0" err="1">
                <a:latin typeface="+mn-lt"/>
                <a:cs typeface="Times New Roman" pitchFamily="18" charset="0"/>
              </a:rPr>
              <a:t>prolines</a:t>
            </a:r>
            <a:r>
              <a:rPr lang="en-US" sz="2000" b="1" dirty="0">
                <a:latin typeface="+mn-lt"/>
                <a:cs typeface="Times New Roman" pitchFamily="18" charset="0"/>
              </a:rPr>
              <a:t> on </a:t>
            </a:r>
            <a:r>
              <a:rPr lang="en-US" sz="2000" b="1" dirty="0" err="1">
                <a:latin typeface="+mn-lt"/>
                <a:cs typeface="Times New Roman" pitchFamily="18" charset="0"/>
              </a:rPr>
              <a:t>propeptide</a:t>
            </a:r>
            <a:r>
              <a:rPr lang="en-US" sz="2000" b="1" dirty="0">
                <a:latin typeface="+mn-lt"/>
                <a:cs typeface="Times New Roman" pitchFamily="18" charset="0"/>
              </a:rPr>
              <a:t> by the enzymes </a:t>
            </a:r>
            <a:r>
              <a:rPr lang="en-US" sz="2000" b="1" i="1" dirty="0" err="1">
                <a:latin typeface="+mn-lt"/>
                <a:cs typeface="Times New Roman" pitchFamily="18" charset="0"/>
              </a:rPr>
              <a:t>prolyl</a:t>
            </a:r>
            <a:r>
              <a:rPr lang="en-US" sz="2000" b="1" i="1" dirty="0">
                <a:latin typeface="+mn-lt"/>
                <a:cs typeface="Times New Roman" pitchFamily="18" charset="0"/>
              </a:rPr>
              <a:t> </a:t>
            </a:r>
            <a:r>
              <a:rPr lang="en-US" sz="2000" b="1" i="1" dirty="0" err="1">
                <a:latin typeface="+mn-lt"/>
                <a:cs typeface="Times New Roman" pitchFamily="18" charset="0"/>
              </a:rPr>
              <a:t>hydroxylase</a:t>
            </a:r>
            <a:r>
              <a:rPr lang="en-US" sz="2000" b="1" dirty="0">
                <a:latin typeface="+mn-lt"/>
                <a:cs typeface="Times New Roman" pitchFamily="18" charset="0"/>
              </a:rPr>
              <a:t> and </a:t>
            </a:r>
            <a:r>
              <a:rPr lang="en-US" sz="2000" b="1" i="1" dirty="0" err="1">
                <a:latin typeface="+mn-lt"/>
                <a:cs typeface="Times New Roman" pitchFamily="18" charset="0"/>
              </a:rPr>
              <a:t>lysyl</a:t>
            </a:r>
            <a:r>
              <a:rPr lang="en-US" sz="2000" b="1" i="1" dirty="0">
                <a:latin typeface="+mn-lt"/>
                <a:cs typeface="Times New Roman" pitchFamily="18" charset="0"/>
              </a:rPr>
              <a:t> </a:t>
            </a:r>
            <a:r>
              <a:rPr lang="en-US" sz="2000" b="1" i="1" dirty="0" err="1">
                <a:latin typeface="+mn-lt"/>
                <a:cs typeface="Times New Roman" pitchFamily="18" charset="0"/>
              </a:rPr>
              <a:t>hydroxylase</a:t>
            </a:r>
            <a:r>
              <a:rPr lang="en-US" sz="2000" b="1" dirty="0">
                <a:latin typeface="+mn-lt"/>
                <a:cs typeface="Times New Roman" pitchFamily="18" charset="0"/>
              </a:rPr>
              <a:t> (to produce </a:t>
            </a:r>
            <a:r>
              <a:rPr lang="en-US" sz="2000" b="1" dirty="0" err="1">
                <a:latin typeface="+mn-lt"/>
                <a:cs typeface="Times New Roman" pitchFamily="18" charset="0"/>
              </a:rPr>
              <a:t>hydroxyproline</a:t>
            </a:r>
            <a:r>
              <a:rPr lang="en-US" sz="2000" b="1" dirty="0">
                <a:latin typeface="+mn-lt"/>
                <a:cs typeface="Times New Roman" pitchFamily="18" charset="0"/>
              </a:rPr>
              <a:t> and </a:t>
            </a:r>
            <a:r>
              <a:rPr lang="en-US" sz="2000" b="1" dirty="0" err="1">
                <a:latin typeface="+mn-lt"/>
                <a:cs typeface="Times New Roman" pitchFamily="18" charset="0"/>
              </a:rPr>
              <a:t>hydroxylysine</a:t>
            </a:r>
            <a:r>
              <a:rPr lang="en-US" sz="2000" b="1" dirty="0">
                <a:latin typeface="+mn-lt"/>
                <a:cs typeface="Times New Roman" pitchFamily="18" charset="0"/>
              </a:rPr>
              <a:t>) occurs to aid </a:t>
            </a:r>
            <a:r>
              <a:rPr lang="en-US" sz="2000" b="1" dirty="0" err="1">
                <a:latin typeface="+mn-lt"/>
                <a:cs typeface="Times New Roman" pitchFamily="18" charset="0"/>
              </a:rPr>
              <a:t>crosslinking</a:t>
            </a:r>
            <a:r>
              <a:rPr lang="en-US" sz="2000" b="1" dirty="0">
                <a:latin typeface="+mn-lt"/>
                <a:cs typeface="Times New Roman" pitchFamily="18" charset="0"/>
              </a:rPr>
              <a:t> of the alpha peptides. </a:t>
            </a:r>
          </a:p>
          <a:p>
            <a:pPr algn="just">
              <a:buFontTx/>
              <a:buChar char="-"/>
              <a:defRPr/>
            </a:pPr>
            <a:r>
              <a:rPr lang="en-US" sz="2000" b="1" dirty="0">
                <a:latin typeface="+mn-lt"/>
                <a:cs typeface="Times New Roman" pitchFamily="18" charset="0"/>
              </a:rPr>
              <a:t>It is an enzymatic step that requires vitamin C as a cofactor. </a:t>
            </a:r>
          </a:p>
          <a:p>
            <a:pPr algn="just">
              <a:buFontTx/>
              <a:buChar char="-"/>
              <a:defRPr/>
            </a:pPr>
            <a:r>
              <a:rPr lang="en-US" sz="2000" b="1" dirty="0">
                <a:latin typeface="+mn-lt"/>
                <a:cs typeface="Times New Roman" pitchFamily="18" charset="0"/>
              </a:rPr>
              <a:t>In scurvy, the lack of hydroxylation of </a:t>
            </a:r>
            <a:r>
              <a:rPr lang="en-US" sz="2000" b="1" dirty="0" err="1">
                <a:latin typeface="+mn-lt"/>
                <a:cs typeface="Times New Roman" pitchFamily="18" charset="0"/>
              </a:rPr>
              <a:t>prolines</a:t>
            </a:r>
            <a:r>
              <a:rPr lang="en-US" sz="2000" b="1" dirty="0">
                <a:latin typeface="+mn-lt"/>
                <a:cs typeface="Times New Roman" pitchFamily="18" charset="0"/>
              </a:rPr>
              <a:t> and </a:t>
            </a:r>
            <a:r>
              <a:rPr lang="en-US" sz="2000" b="1" dirty="0" err="1">
                <a:latin typeface="+mn-lt"/>
                <a:cs typeface="Times New Roman" pitchFamily="18" charset="0"/>
              </a:rPr>
              <a:t>lysines</a:t>
            </a:r>
            <a:r>
              <a:rPr lang="en-US" sz="2000" b="1" dirty="0">
                <a:latin typeface="+mn-lt"/>
                <a:cs typeface="Times New Roman" pitchFamily="18" charset="0"/>
              </a:rPr>
              <a:t> causes a looser triple helix</a:t>
            </a:r>
          </a:p>
          <a:p>
            <a:pPr algn="just">
              <a:buFontTx/>
              <a:buChar char="-"/>
              <a:defRPr/>
            </a:pPr>
            <a:r>
              <a:rPr lang="en-US" sz="2000" b="1" dirty="0">
                <a:solidFill>
                  <a:srgbClr val="FF0000"/>
                </a:solidFill>
                <a:latin typeface="+mn-lt"/>
                <a:cs typeface="Times New Roman" pitchFamily="18" charset="0"/>
              </a:rPr>
              <a:t>3) </a:t>
            </a:r>
            <a:r>
              <a:rPr lang="en-US" sz="2000" b="1" dirty="0" err="1">
                <a:latin typeface="+mn-lt"/>
                <a:cs typeface="Times New Roman" pitchFamily="18" charset="0"/>
              </a:rPr>
              <a:t>Glycosylation</a:t>
            </a:r>
            <a:r>
              <a:rPr lang="en-US" sz="2000" b="1" dirty="0">
                <a:latin typeface="+mn-lt"/>
                <a:cs typeface="Times New Roman" pitchFamily="18" charset="0"/>
              </a:rPr>
              <a:t> occurs by adding either glucose or </a:t>
            </a:r>
            <a:r>
              <a:rPr lang="en-US" sz="2000" b="1" dirty="0" err="1">
                <a:latin typeface="+mn-lt"/>
                <a:cs typeface="Times New Roman" pitchFamily="18" charset="0"/>
              </a:rPr>
              <a:t>galactose</a:t>
            </a:r>
            <a:r>
              <a:rPr lang="en-US" sz="2000" b="1" dirty="0">
                <a:latin typeface="+mn-lt"/>
                <a:cs typeface="Times New Roman" pitchFamily="18" charset="0"/>
              </a:rPr>
              <a:t> monomers onto the </a:t>
            </a:r>
            <a:r>
              <a:rPr lang="en-US" sz="2000" b="1" dirty="0" err="1">
                <a:latin typeface="+mn-lt"/>
                <a:cs typeface="Times New Roman" pitchFamily="18" charset="0"/>
              </a:rPr>
              <a:t>hydroxy</a:t>
            </a:r>
            <a:r>
              <a:rPr lang="en-US" sz="2000" b="1" dirty="0">
                <a:latin typeface="+mn-lt"/>
                <a:cs typeface="Times New Roman" pitchFamily="18" charset="0"/>
              </a:rPr>
              <a:t> groups that were placed onto </a:t>
            </a:r>
            <a:r>
              <a:rPr lang="en-US" sz="2000" b="1" dirty="0" err="1">
                <a:latin typeface="+mn-lt"/>
                <a:cs typeface="Times New Roman" pitchFamily="18" charset="0"/>
              </a:rPr>
              <a:t>lysines</a:t>
            </a:r>
            <a:r>
              <a:rPr lang="en-US" sz="2000" b="1" dirty="0">
                <a:latin typeface="+mn-lt"/>
                <a:cs typeface="Times New Roman" pitchFamily="18" charset="0"/>
              </a:rPr>
              <a:t>, but not on </a:t>
            </a:r>
            <a:r>
              <a:rPr lang="en-US" sz="2000" b="1" dirty="0" err="1">
                <a:latin typeface="+mn-lt"/>
                <a:cs typeface="Times New Roman" pitchFamily="18" charset="0"/>
              </a:rPr>
              <a:t>prolines</a:t>
            </a:r>
            <a:r>
              <a:rPr lang="en-US" sz="2000" b="1" dirty="0">
                <a:latin typeface="+mn-lt"/>
                <a:cs typeface="Times New Roman" pitchFamily="18" charset="0"/>
              </a:rPr>
              <a:t>.</a:t>
            </a:r>
          </a:p>
        </p:txBody>
      </p:sp>
      <p:sp>
        <p:nvSpPr>
          <p:cNvPr id="3" name="Rectangle 2">
            <a:extLst>
              <a:ext uri="{FF2B5EF4-FFF2-40B4-BE49-F238E27FC236}">
                <a16:creationId xmlns:a16="http://schemas.microsoft.com/office/drawing/2014/main" id="{4176FEDA-0B45-4AE8-BE26-28C22217D564}"/>
              </a:ext>
            </a:extLst>
          </p:cNvPr>
          <p:cNvSpPr/>
          <p:nvPr/>
        </p:nvSpPr>
        <p:spPr>
          <a:xfrm>
            <a:off x="304800" y="4665663"/>
            <a:ext cx="8610600" cy="2246312"/>
          </a:xfrm>
          <a:prstGeom prst="rect">
            <a:avLst/>
          </a:prstGeom>
        </p:spPr>
        <p:txBody>
          <a:bodyPr>
            <a:spAutoFit/>
          </a:bodyPr>
          <a:lstStyle/>
          <a:p>
            <a:pPr algn="just" eaLnBrk="0" hangingPunct="0">
              <a:buFontTx/>
              <a:buChar char="-"/>
              <a:defRPr/>
            </a:pPr>
            <a:r>
              <a:rPr lang="en-US" sz="2000" b="1" dirty="0">
                <a:latin typeface="+mn-lt"/>
                <a:cs typeface="Times New Roman" pitchFamily="18" charset="0"/>
              </a:rPr>
              <a:t>From here the </a:t>
            </a:r>
            <a:r>
              <a:rPr lang="en-US" sz="2000" b="1" dirty="0" err="1">
                <a:latin typeface="+mn-lt"/>
                <a:cs typeface="Times New Roman" pitchFamily="18" charset="0"/>
              </a:rPr>
              <a:t>hydroxylated</a:t>
            </a:r>
            <a:r>
              <a:rPr lang="en-US" sz="2000" b="1" dirty="0">
                <a:latin typeface="+mn-lt"/>
                <a:cs typeface="Times New Roman" pitchFamily="18" charset="0"/>
              </a:rPr>
              <a:t> and </a:t>
            </a:r>
            <a:r>
              <a:rPr lang="en-US" sz="2000" b="1" dirty="0" err="1">
                <a:latin typeface="+mn-lt"/>
                <a:cs typeface="Times New Roman" pitchFamily="18" charset="0"/>
              </a:rPr>
              <a:t>glycosylated</a:t>
            </a:r>
            <a:r>
              <a:rPr lang="en-US" sz="2000" b="1" dirty="0">
                <a:latin typeface="+mn-lt"/>
                <a:cs typeface="Times New Roman" pitchFamily="18" charset="0"/>
              </a:rPr>
              <a:t> </a:t>
            </a:r>
            <a:r>
              <a:rPr lang="en-US" sz="2000" b="1" dirty="0" err="1">
                <a:latin typeface="+mn-lt"/>
                <a:cs typeface="Times New Roman" pitchFamily="18" charset="0"/>
              </a:rPr>
              <a:t>propeptide</a:t>
            </a:r>
            <a:r>
              <a:rPr lang="en-US" sz="2000" b="1" dirty="0">
                <a:latin typeface="+mn-lt"/>
                <a:cs typeface="Times New Roman" pitchFamily="18" charset="0"/>
              </a:rPr>
              <a:t> twists towards the left very tightly and then three </a:t>
            </a:r>
            <a:r>
              <a:rPr lang="en-US" sz="2000" b="1" dirty="0" err="1">
                <a:latin typeface="+mn-lt"/>
                <a:cs typeface="Times New Roman" pitchFamily="18" charset="0"/>
              </a:rPr>
              <a:t>propeptides</a:t>
            </a:r>
            <a:r>
              <a:rPr lang="en-US" sz="2000" b="1" dirty="0">
                <a:latin typeface="+mn-lt"/>
                <a:cs typeface="Times New Roman" pitchFamily="18" charset="0"/>
              </a:rPr>
              <a:t> will form a triple helix. </a:t>
            </a:r>
          </a:p>
          <a:p>
            <a:pPr algn="just" eaLnBrk="0" hangingPunct="0">
              <a:buFontTx/>
              <a:buChar char="-"/>
              <a:defRPr/>
            </a:pPr>
            <a:r>
              <a:rPr lang="en-US" sz="2000" b="1" dirty="0">
                <a:latin typeface="+mn-lt"/>
                <a:cs typeface="Times New Roman" pitchFamily="18" charset="0"/>
              </a:rPr>
              <a:t>It is important to remember that this molecule, now known as </a:t>
            </a:r>
            <a:r>
              <a:rPr lang="en-US" sz="2000" b="1" i="1" dirty="0" err="1">
                <a:latin typeface="+mn-lt"/>
                <a:cs typeface="Times New Roman" pitchFamily="18" charset="0"/>
              </a:rPr>
              <a:t>procollagen</a:t>
            </a:r>
            <a:r>
              <a:rPr lang="en-US" sz="2000" b="1" dirty="0">
                <a:latin typeface="+mn-lt"/>
                <a:cs typeface="Times New Roman" pitchFamily="18" charset="0"/>
              </a:rPr>
              <a:t> (not </a:t>
            </a:r>
            <a:r>
              <a:rPr lang="en-US" sz="2000" b="1" dirty="0" err="1">
                <a:latin typeface="+mn-lt"/>
                <a:cs typeface="Times New Roman" pitchFamily="18" charset="0"/>
              </a:rPr>
              <a:t>propeptide</a:t>
            </a:r>
            <a:r>
              <a:rPr lang="en-US" sz="2000" b="1" dirty="0">
                <a:latin typeface="+mn-lt"/>
                <a:cs typeface="Times New Roman" pitchFamily="18" charset="0"/>
              </a:rPr>
              <a:t>) is composed of a twisted portion (center) and two loose ends on either end. </a:t>
            </a:r>
          </a:p>
          <a:p>
            <a:pPr algn="just" eaLnBrk="0" hangingPunct="0">
              <a:buFontTx/>
              <a:buChar char="-"/>
              <a:defRPr/>
            </a:pPr>
            <a:r>
              <a:rPr lang="en-US" sz="2000" b="1" dirty="0">
                <a:solidFill>
                  <a:srgbClr val="FF0000"/>
                </a:solidFill>
                <a:latin typeface="+mn-lt"/>
                <a:cs typeface="Times New Roman" pitchFamily="18" charset="0"/>
              </a:rPr>
              <a:t>At this point the </a:t>
            </a:r>
            <a:r>
              <a:rPr lang="en-US" sz="2000" b="1" dirty="0" err="1">
                <a:solidFill>
                  <a:srgbClr val="FF0000"/>
                </a:solidFill>
                <a:latin typeface="+mn-lt"/>
                <a:cs typeface="Times New Roman" pitchFamily="18" charset="0"/>
              </a:rPr>
              <a:t>procollagen</a:t>
            </a:r>
            <a:r>
              <a:rPr lang="en-US" sz="2000" b="1" dirty="0">
                <a:solidFill>
                  <a:srgbClr val="FF0000"/>
                </a:solidFill>
                <a:latin typeface="+mn-lt"/>
                <a:cs typeface="Times New Roman" pitchFamily="18" charset="0"/>
              </a:rPr>
              <a:t> is packaged into a transfer vesicle destined for the </a:t>
            </a:r>
            <a:r>
              <a:rPr lang="en-US" sz="2000" b="1" dirty="0" err="1">
                <a:solidFill>
                  <a:srgbClr val="FF0000"/>
                </a:solidFill>
                <a:latin typeface="+mn-lt"/>
                <a:cs typeface="Times New Roman" pitchFamily="18" charset="0"/>
              </a:rPr>
              <a:t>golgi</a:t>
            </a:r>
            <a:r>
              <a:rPr lang="en-US" sz="2000" b="1" dirty="0">
                <a:solidFill>
                  <a:srgbClr val="FF0000"/>
                </a:solidFill>
                <a:latin typeface="+mn-lt"/>
                <a:cs typeface="Times New Roman" pitchFamily="18" charset="0"/>
              </a:rPr>
              <a:t> apparatus.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
            <a:extLst>
              <a:ext uri="{FF2B5EF4-FFF2-40B4-BE49-F238E27FC236}">
                <a16:creationId xmlns:a16="http://schemas.microsoft.com/office/drawing/2014/main" id="{18953D48-90A8-46A9-8F5E-651440D8A9C7}"/>
              </a:ext>
            </a:extLst>
          </p:cNvPr>
          <p:cNvSpPr>
            <a:spLocks noChangeArrowheads="1"/>
          </p:cNvSpPr>
          <p:nvPr/>
        </p:nvSpPr>
        <p:spPr bwMode="auto">
          <a:xfrm>
            <a:off x="152400" y="100013"/>
            <a:ext cx="8763000" cy="3786187"/>
          </a:xfrm>
          <a:prstGeom prst="rect">
            <a:avLst/>
          </a:prstGeom>
          <a:noFill/>
          <a:ln w="9525">
            <a:noFill/>
            <a:miter lim="800000"/>
            <a:headEnd/>
            <a:tailEnd/>
          </a:ln>
        </p:spPr>
        <p:txBody>
          <a:bodyPr anchor="ctr">
            <a:spAutoFit/>
          </a:bodyPr>
          <a:lstStyle/>
          <a:p>
            <a:pPr algn="just" eaLnBrk="0" hangingPunct="0">
              <a:defRPr/>
            </a:pPr>
            <a:r>
              <a:rPr lang="en-US" sz="2000" b="1" dirty="0">
                <a:solidFill>
                  <a:srgbClr val="FF0000"/>
                </a:solidFill>
                <a:latin typeface="+mn-lt"/>
                <a:cs typeface="Times New Roman" pitchFamily="18" charset="0"/>
              </a:rPr>
              <a:t>4- Golgi Apparatus Modification: </a:t>
            </a:r>
          </a:p>
          <a:p>
            <a:pPr algn="just" eaLnBrk="0" hangingPunct="0">
              <a:buFontTx/>
              <a:buChar char="-"/>
              <a:defRPr/>
            </a:pPr>
            <a:r>
              <a:rPr lang="en-US" sz="2000" b="1" dirty="0">
                <a:latin typeface="+mn-lt"/>
                <a:cs typeface="Times New Roman" pitchFamily="18" charset="0"/>
              </a:rPr>
              <a:t>In the </a:t>
            </a:r>
            <a:r>
              <a:rPr lang="en-US" sz="2000" b="1" dirty="0" err="1">
                <a:latin typeface="+mn-lt"/>
                <a:cs typeface="Times New Roman" pitchFamily="18" charset="0"/>
              </a:rPr>
              <a:t>golgi</a:t>
            </a:r>
            <a:r>
              <a:rPr lang="en-US" sz="2000" b="1" dirty="0">
                <a:latin typeface="+mn-lt"/>
                <a:cs typeface="Times New Roman" pitchFamily="18" charset="0"/>
              </a:rPr>
              <a:t> apparatus, the </a:t>
            </a:r>
            <a:r>
              <a:rPr lang="en-US" sz="2000" b="1" dirty="0" err="1">
                <a:latin typeface="+mn-lt"/>
                <a:cs typeface="Times New Roman" pitchFamily="18" charset="0"/>
              </a:rPr>
              <a:t>procollagen</a:t>
            </a:r>
            <a:r>
              <a:rPr lang="en-US" sz="2000" b="1" dirty="0">
                <a:latin typeface="+mn-lt"/>
                <a:cs typeface="Times New Roman" pitchFamily="18" charset="0"/>
              </a:rPr>
              <a:t> goes through one last post-translational modification before being secreted out of the cell. </a:t>
            </a:r>
          </a:p>
          <a:p>
            <a:pPr algn="just" eaLnBrk="0" hangingPunct="0">
              <a:buFontTx/>
              <a:buChar char="-"/>
              <a:defRPr/>
            </a:pPr>
            <a:endParaRPr lang="en-US" sz="2000" b="1" dirty="0">
              <a:latin typeface="+mn-lt"/>
              <a:cs typeface="Times New Roman" pitchFamily="18" charset="0"/>
            </a:endParaRPr>
          </a:p>
          <a:p>
            <a:pPr algn="just" eaLnBrk="0" hangingPunct="0">
              <a:buFontTx/>
              <a:buChar char="-"/>
              <a:defRPr/>
            </a:pPr>
            <a:r>
              <a:rPr lang="en-US" sz="2000" b="1" dirty="0">
                <a:latin typeface="+mn-lt"/>
                <a:cs typeface="Times New Roman" pitchFamily="18" charset="0"/>
              </a:rPr>
              <a:t>In this step oligosaccharides (not </a:t>
            </a:r>
            <a:r>
              <a:rPr lang="en-US" sz="2000" b="1" dirty="0" err="1">
                <a:latin typeface="+mn-lt"/>
                <a:cs typeface="Times New Roman" pitchFamily="18" charset="0"/>
              </a:rPr>
              <a:t>monosaccharides</a:t>
            </a:r>
            <a:r>
              <a:rPr lang="en-US" sz="2000" b="1" dirty="0">
                <a:latin typeface="+mn-lt"/>
                <a:cs typeface="Times New Roman" pitchFamily="18" charset="0"/>
              </a:rPr>
              <a:t> like in step 3) are added, and then the alpha peptide is packaged into a </a:t>
            </a:r>
            <a:r>
              <a:rPr lang="en-US" sz="2000" b="1" dirty="0" err="1">
                <a:latin typeface="+mn-lt"/>
                <a:cs typeface="Times New Roman" pitchFamily="18" charset="0"/>
              </a:rPr>
              <a:t>secretory</a:t>
            </a:r>
            <a:r>
              <a:rPr lang="en-US" sz="2000" b="1" dirty="0">
                <a:latin typeface="+mn-lt"/>
                <a:cs typeface="Times New Roman" pitchFamily="18" charset="0"/>
              </a:rPr>
              <a:t> vesicle destined for the extracellular space.</a:t>
            </a:r>
          </a:p>
          <a:p>
            <a:pPr algn="just" eaLnBrk="0" hangingPunct="0">
              <a:buFontTx/>
              <a:buChar char="-"/>
              <a:defRPr/>
            </a:pPr>
            <a:endParaRPr lang="en-US" sz="2000" b="1" dirty="0">
              <a:latin typeface="+mn-lt"/>
              <a:cs typeface="Times New Roman" pitchFamily="18" charset="0"/>
            </a:endParaRPr>
          </a:p>
          <a:p>
            <a:pPr algn="just" eaLnBrk="0" hangingPunct="0">
              <a:defRPr/>
            </a:pPr>
            <a:r>
              <a:rPr lang="en-US" sz="2000" b="1" dirty="0">
                <a:solidFill>
                  <a:srgbClr val="FF0000"/>
                </a:solidFill>
                <a:latin typeface="+mn-lt"/>
                <a:cs typeface="Times New Roman" pitchFamily="18" charset="0"/>
              </a:rPr>
              <a:t>5- Formation of </a:t>
            </a:r>
            <a:r>
              <a:rPr lang="en-US" sz="2000" b="1" dirty="0" err="1">
                <a:solidFill>
                  <a:srgbClr val="FF0000"/>
                </a:solidFill>
                <a:latin typeface="+mn-lt"/>
                <a:cs typeface="Times New Roman" pitchFamily="18" charset="0"/>
              </a:rPr>
              <a:t>tropocollagen</a:t>
            </a:r>
            <a:r>
              <a:rPr lang="en-US" sz="2000" b="1" dirty="0">
                <a:solidFill>
                  <a:srgbClr val="FF0000"/>
                </a:solidFill>
                <a:latin typeface="+mn-lt"/>
                <a:cs typeface="Times New Roman" pitchFamily="18" charset="0"/>
              </a:rPr>
              <a:t>: </a:t>
            </a:r>
          </a:p>
          <a:p>
            <a:pPr algn="just" eaLnBrk="0" hangingPunct="0">
              <a:defRPr/>
            </a:pPr>
            <a:r>
              <a:rPr lang="en-US" sz="2000" b="1" dirty="0">
                <a:latin typeface="+mn-lt"/>
                <a:cs typeface="Times New Roman" pitchFamily="18" charset="0"/>
              </a:rPr>
              <a:t>once outside the cell, membrane bound enzymes known as </a:t>
            </a:r>
            <a:r>
              <a:rPr lang="en-US" sz="2000" b="1" i="1" u="sng" dirty="0">
                <a:solidFill>
                  <a:srgbClr val="FF0000"/>
                </a:solidFill>
                <a:latin typeface="+mn-lt"/>
                <a:cs typeface="Times New Roman" pitchFamily="18" charset="0"/>
              </a:rPr>
              <a:t>collagen peptidases</a:t>
            </a:r>
            <a:r>
              <a:rPr lang="en-US" sz="2000" b="1" dirty="0">
                <a:latin typeface="+mn-lt"/>
                <a:cs typeface="Times New Roman" pitchFamily="18" charset="0"/>
              </a:rPr>
              <a:t>, remove the "loose ends" of the </a:t>
            </a:r>
            <a:r>
              <a:rPr lang="en-US" sz="2000" b="1" dirty="0" err="1">
                <a:latin typeface="+mn-lt"/>
                <a:cs typeface="Times New Roman" pitchFamily="18" charset="0"/>
              </a:rPr>
              <a:t>procollagen</a:t>
            </a:r>
            <a:r>
              <a:rPr lang="en-US" sz="2000" b="1" dirty="0">
                <a:latin typeface="+mn-lt"/>
                <a:cs typeface="Times New Roman" pitchFamily="18" charset="0"/>
              </a:rPr>
              <a:t> molecule. What is left is known as </a:t>
            </a:r>
            <a:r>
              <a:rPr lang="en-US" sz="2000" b="1" dirty="0" err="1">
                <a:latin typeface="+mn-lt"/>
                <a:cs typeface="Times New Roman" pitchFamily="18" charset="0"/>
              </a:rPr>
              <a:t>tropocollagen</a:t>
            </a:r>
            <a:r>
              <a:rPr lang="en-US" sz="2000" b="1" dirty="0">
                <a:latin typeface="+mn-lt"/>
                <a:cs typeface="Times New Roman" pitchFamily="18" charset="0"/>
              </a:rPr>
              <a:t>. </a:t>
            </a:r>
          </a:p>
        </p:txBody>
      </p:sp>
      <p:sp>
        <p:nvSpPr>
          <p:cNvPr id="3" name="Rectangle 1">
            <a:extLst>
              <a:ext uri="{FF2B5EF4-FFF2-40B4-BE49-F238E27FC236}">
                <a16:creationId xmlns:a16="http://schemas.microsoft.com/office/drawing/2014/main" id="{2D2EC5F4-0A2F-4B2D-9FE7-BB1FEB8539A5}"/>
              </a:ext>
            </a:extLst>
          </p:cNvPr>
          <p:cNvSpPr>
            <a:spLocks noChangeArrowheads="1"/>
          </p:cNvSpPr>
          <p:nvPr/>
        </p:nvSpPr>
        <p:spPr bwMode="auto">
          <a:xfrm>
            <a:off x="228600" y="3997325"/>
            <a:ext cx="8839200" cy="2862263"/>
          </a:xfrm>
          <a:prstGeom prst="rect">
            <a:avLst/>
          </a:prstGeom>
          <a:noFill/>
          <a:ln w="9525">
            <a:noFill/>
            <a:miter lim="800000"/>
            <a:headEnd/>
            <a:tailEnd/>
          </a:ln>
        </p:spPr>
        <p:txBody>
          <a:bodyPr anchor="ctr">
            <a:spAutoFit/>
          </a:bodyPr>
          <a:lstStyle/>
          <a:p>
            <a:pPr algn="just" eaLnBrk="0" hangingPunct="0">
              <a:defRPr/>
            </a:pPr>
            <a:r>
              <a:rPr lang="en-US" sz="2000" b="1" dirty="0">
                <a:solidFill>
                  <a:srgbClr val="FF0000"/>
                </a:solidFill>
                <a:latin typeface="+mn-lt"/>
                <a:cs typeface="Times New Roman" pitchFamily="18" charset="0"/>
              </a:rPr>
              <a:t>6- Formation of the Collagen Fibril: </a:t>
            </a:r>
          </a:p>
          <a:p>
            <a:pPr algn="just" eaLnBrk="0" hangingPunct="0">
              <a:buFontTx/>
              <a:buChar char="-"/>
              <a:defRPr/>
            </a:pPr>
            <a:r>
              <a:rPr lang="en-US" sz="2000" b="1" i="1" u="sng" dirty="0" err="1">
                <a:solidFill>
                  <a:srgbClr val="FF0000"/>
                </a:solidFill>
                <a:latin typeface="+mn-lt"/>
                <a:cs typeface="Times New Roman" pitchFamily="18" charset="0"/>
              </a:rPr>
              <a:t>Lysyl</a:t>
            </a:r>
            <a:r>
              <a:rPr lang="en-US" sz="2000" b="1" i="1" u="sng" dirty="0">
                <a:solidFill>
                  <a:srgbClr val="FF0000"/>
                </a:solidFill>
                <a:latin typeface="+mn-lt"/>
                <a:cs typeface="Times New Roman" pitchFamily="18" charset="0"/>
              </a:rPr>
              <a:t> </a:t>
            </a:r>
            <a:r>
              <a:rPr lang="en-US" sz="2000" b="1" i="1" u="sng" dirty="0" err="1">
                <a:solidFill>
                  <a:srgbClr val="FF0000"/>
                </a:solidFill>
                <a:latin typeface="+mn-lt"/>
                <a:cs typeface="Times New Roman" pitchFamily="18" charset="0"/>
              </a:rPr>
              <a:t>oxidase</a:t>
            </a:r>
            <a:r>
              <a:rPr lang="en-US" sz="2000" b="1" u="sng" dirty="0">
                <a:solidFill>
                  <a:srgbClr val="FF0000"/>
                </a:solidFill>
                <a:latin typeface="+mn-lt"/>
                <a:cs typeface="Times New Roman" pitchFamily="18" charset="0"/>
              </a:rPr>
              <a:t> </a:t>
            </a:r>
            <a:r>
              <a:rPr lang="en-US" sz="2000" b="1" dirty="0">
                <a:latin typeface="+mn-lt"/>
                <a:cs typeface="Times New Roman" pitchFamily="18" charset="0"/>
              </a:rPr>
              <a:t>and extracellular enzyme produces the final step in the collagen synthesis pathway. </a:t>
            </a:r>
          </a:p>
          <a:p>
            <a:pPr algn="just" eaLnBrk="0" hangingPunct="0">
              <a:buFontTx/>
              <a:buChar char="-"/>
              <a:defRPr/>
            </a:pPr>
            <a:endParaRPr lang="en-US" sz="2000" b="1" dirty="0">
              <a:latin typeface="+mn-lt"/>
              <a:cs typeface="Times New Roman" pitchFamily="18" charset="0"/>
            </a:endParaRPr>
          </a:p>
          <a:p>
            <a:pPr algn="just" eaLnBrk="0" hangingPunct="0">
              <a:buFontTx/>
              <a:buChar char="-"/>
              <a:defRPr/>
            </a:pPr>
            <a:r>
              <a:rPr lang="en-US" sz="2000" b="1" dirty="0">
                <a:latin typeface="+mn-lt"/>
                <a:cs typeface="Times New Roman" pitchFamily="18" charset="0"/>
              </a:rPr>
              <a:t>This enzyme acts on </a:t>
            </a:r>
            <a:r>
              <a:rPr lang="en-US" sz="2000" b="1" dirty="0" err="1">
                <a:latin typeface="+mn-lt"/>
                <a:cs typeface="Times New Roman" pitchFamily="18" charset="0"/>
              </a:rPr>
              <a:t>lysines</a:t>
            </a:r>
            <a:r>
              <a:rPr lang="en-US" sz="2000" b="1" dirty="0">
                <a:latin typeface="+mn-lt"/>
                <a:cs typeface="Times New Roman" pitchFamily="18" charset="0"/>
              </a:rPr>
              <a:t> and </a:t>
            </a:r>
            <a:r>
              <a:rPr lang="en-US" sz="2000" b="1" dirty="0" err="1">
                <a:latin typeface="+mn-lt"/>
                <a:cs typeface="Times New Roman" pitchFamily="18" charset="0"/>
              </a:rPr>
              <a:t>hydroxylysines</a:t>
            </a:r>
            <a:r>
              <a:rPr lang="en-US" sz="2000" b="1" dirty="0">
                <a:latin typeface="+mn-lt"/>
                <a:cs typeface="Times New Roman" pitchFamily="18" charset="0"/>
              </a:rPr>
              <a:t> producing </a:t>
            </a:r>
            <a:r>
              <a:rPr lang="en-US" sz="2000" b="1" dirty="0" err="1">
                <a:latin typeface="+mn-lt"/>
                <a:cs typeface="Times New Roman" pitchFamily="18" charset="0"/>
              </a:rPr>
              <a:t>aldehyde</a:t>
            </a:r>
            <a:r>
              <a:rPr lang="en-US" sz="2000" b="1" dirty="0">
                <a:latin typeface="+mn-lt"/>
                <a:cs typeface="Times New Roman" pitchFamily="18" charset="0"/>
              </a:rPr>
              <a:t> groups, which will eventually undergo covalent bonding between </a:t>
            </a:r>
            <a:r>
              <a:rPr lang="en-US" sz="2000" b="1" dirty="0" err="1">
                <a:latin typeface="+mn-lt"/>
                <a:cs typeface="Times New Roman" pitchFamily="18" charset="0"/>
              </a:rPr>
              <a:t>tropocollagen</a:t>
            </a:r>
            <a:r>
              <a:rPr lang="en-US" sz="2000" b="1" dirty="0">
                <a:latin typeface="+mn-lt"/>
                <a:cs typeface="Times New Roman" pitchFamily="18" charset="0"/>
              </a:rPr>
              <a:t> molecules (</a:t>
            </a:r>
            <a:r>
              <a:rPr lang="en-US" sz="2000" b="1" dirty="0" err="1">
                <a:latin typeface="+mn-lt"/>
                <a:cs typeface="Times New Roman" pitchFamily="18" charset="0"/>
              </a:rPr>
              <a:t>aldol</a:t>
            </a:r>
            <a:r>
              <a:rPr lang="en-US" sz="2000" b="1" dirty="0">
                <a:latin typeface="+mn-lt"/>
                <a:cs typeface="Times New Roman" pitchFamily="18" charset="0"/>
              </a:rPr>
              <a:t> condensation reaction). This polymer is known as a collagen fibril. </a:t>
            </a:r>
          </a:p>
          <a:p>
            <a:pPr algn="just" eaLnBrk="0" hangingPunct="0">
              <a:defRPr/>
            </a:pPr>
            <a:endParaRPr lang="en-US" sz="2000" b="1" dirty="0">
              <a:latin typeface="+mn-lt"/>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a:extLst>
              <a:ext uri="{FF2B5EF4-FFF2-40B4-BE49-F238E27FC236}">
                <a16:creationId xmlns:a16="http://schemas.microsoft.com/office/drawing/2014/main" id="{AE595290-394C-4781-9751-51E39A232D16}"/>
              </a:ext>
            </a:extLst>
          </p:cNvPr>
          <p:cNvSpPr>
            <a:spLocks noChangeArrowheads="1"/>
          </p:cNvSpPr>
          <p:nvPr/>
        </p:nvSpPr>
        <p:spPr bwMode="auto">
          <a:xfrm>
            <a:off x="228600" y="628650"/>
            <a:ext cx="8458200" cy="3724275"/>
          </a:xfrm>
          <a:prstGeom prst="rect">
            <a:avLst/>
          </a:prstGeom>
          <a:noFill/>
          <a:ln w="9525">
            <a:noFill/>
            <a:miter lim="800000"/>
            <a:headEnd/>
            <a:tailEnd/>
          </a:ln>
        </p:spPr>
        <p:txBody>
          <a:bodyPr>
            <a:spAutoFit/>
          </a:bodyPr>
          <a:lstStyle/>
          <a:p>
            <a:pPr algn="ctr">
              <a:defRPr/>
            </a:pPr>
            <a:r>
              <a:rPr lang="en-US" sz="3600" b="1" dirty="0">
                <a:solidFill>
                  <a:srgbClr val="FF0000"/>
                </a:solidFill>
                <a:latin typeface="+mn-lt"/>
                <a:cs typeface="Arial" charset="0"/>
              </a:rPr>
              <a:t>Collagen linked diseases</a:t>
            </a:r>
          </a:p>
          <a:p>
            <a:pPr algn="just">
              <a:defRPr/>
            </a:pPr>
            <a:endParaRPr lang="en-US" sz="2000" b="1" dirty="0">
              <a:latin typeface="+mn-lt"/>
              <a:cs typeface="Arial" charset="0"/>
            </a:endParaRPr>
          </a:p>
          <a:p>
            <a:pPr algn="just">
              <a:defRPr/>
            </a:pPr>
            <a:endParaRPr lang="en-US" sz="2000" b="1" dirty="0">
              <a:latin typeface="+mn-lt"/>
              <a:cs typeface="Arial" charset="0"/>
            </a:endParaRPr>
          </a:p>
          <a:p>
            <a:pPr algn="just">
              <a:defRPr/>
            </a:pPr>
            <a:endParaRPr lang="en-US" sz="2000" b="1" dirty="0">
              <a:latin typeface="+mn-lt"/>
              <a:cs typeface="Arial" charset="0"/>
            </a:endParaRPr>
          </a:p>
          <a:p>
            <a:pPr algn="just">
              <a:defRPr/>
            </a:pPr>
            <a:r>
              <a:rPr lang="en-US" sz="2800" b="1" dirty="0">
                <a:latin typeface="+mn-lt"/>
                <a:cs typeface="Arial" charset="0"/>
              </a:rPr>
              <a:t>Collagen-related diseases most commonly arise from genetic defects or nutritional deficiencies that affect the biosynthesis, assembly, </a:t>
            </a:r>
            <a:r>
              <a:rPr lang="en-US" sz="2800" b="1" dirty="0" err="1">
                <a:latin typeface="+mn-lt"/>
                <a:cs typeface="Arial" charset="0"/>
              </a:rPr>
              <a:t>postranslational</a:t>
            </a:r>
            <a:r>
              <a:rPr lang="en-US" sz="2800" b="1" dirty="0">
                <a:latin typeface="+mn-lt"/>
                <a:cs typeface="Arial" charset="0"/>
              </a:rPr>
              <a:t> modification, secretion, or other processes involved in normal collagen production.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68D8C63-E57E-4CE8-9E8B-4992F6DB0A75}"/>
              </a:ext>
            </a:extLst>
          </p:cNvPr>
          <p:cNvGraphicFramePr>
            <a:graphicFrameLocks noGrp="1"/>
          </p:cNvGraphicFramePr>
          <p:nvPr/>
        </p:nvGraphicFramePr>
        <p:xfrm>
          <a:off x="228600" y="228600"/>
          <a:ext cx="8686800" cy="6248400"/>
        </p:xfrm>
        <a:graphic>
          <a:graphicData uri="http://schemas.openxmlformats.org/drawingml/2006/table">
            <a:tbl>
              <a:tblPr firstRow="1" bandRow="1">
                <a:tableStyleId>{5C22544A-7EE6-4342-B048-85BDC9FD1C3A}</a:tableStyleId>
              </a:tblPr>
              <a:tblGrid>
                <a:gridCol w="685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gridCol w="1714500">
                  <a:extLst>
                    <a:ext uri="{9D8B030D-6E8A-4147-A177-3AD203B41FA5}">
                      <a16:colId xmlns:a16="http://schemas.microsoft.com/office/drawing/2014/main" val="20002"/>
                    </a:ext>
                  </a:extLst>
                </a:gridCol>
                <a:gridCol w="2171700">
                  <a:extLst>
                    <a:ext uri="{9D8B030D-6E8A-4147-A177-3AD203B41FA5}">
                      <a16:colId xmlns:a16="http://schemas.microsoft.com/office/drawing/2014/main" val="20003"/>
                    </a:ext>
                  </a:extLst>
                </a:gridCol>
              </a:tblGrid>
              <a:tr h="503736">
                <a:tc>
                  <a:txBody>
                    <a:bodyPr/>
                    <a:lstStyle/>
                    <a:p>
                      <a:pPr algn="ctr"/>
                      <a:r>
                        <a:rPr lang="en-US" sz="1800" b="1" dirty="0">
                          <a:solidFill>
                            <a:schemeClr val="tx1"/>
                          </a:solidFill>
                        </a:rPr>
                        <a:t>type</a:t>
                      </a:r>
                    </a:p>
                  </a:txBody>
                  <a:tcPr/>
                </a:tc>
                <a:tc>
                  <a:txBody>
                    <a:bodyPr/>
                    <a:lstStyle/>
                    <a:p>
                      <a:pPr algn="ctr"/>
                      <a:r>
                        <a:rPr lang="en-US" sz="1800" b="1" dirty="0">
                          <a:solidFill>
                            <a:schemeClr val="tx1"/>
                          </a:solidFill>
                        </a:rPr>
                        <a:t>notes</a:t>
                      </a:r>
                    </a:p>
                  </a:txBody>
                  <a:tcPr/>
                </a:tc>
                <a:tc>
                  <a:txBody>
                    <a:bodyPr/>
                    <a:lstStyle/>
                    <a:p>
                      <a:pPr algn="ctr"/>
                      <a:r>
                        <a:rPr lang="en-US" sz="1800" b="1" dirty="0">
                          <a:solidFill>
                            <a:schemeClr val="tx1"/>
                          </a:solidFill>
                        </a:rPr>
                        <a:t>Gene(s)</a:t>
                      </a:r>
                    </a:p>
                  </a:txBody>
                  <a:tcPr/>
                </a:tc>
                <a:tc>
                  <a:txBody>
                    <a:bodyPr/>
                    <a:lstStyle/>
                    <a:p>
                      <a:pPr algn="ctr"/>
                      <a:r>
                        <a:rPr lang="en-US" sz="1800" b="1" dirty="0">
                          <a:solidFill>
                            <a:schemeClr val="tx1"/>
                          </a:solidFill>
                        </a:rPr>
                        <a:t>Disorders</a:t>
                      </a:r>
                    </a:p>
                  </a:txBody>
                  <a:tcPr/>
                </a:tc>
                <a:extLst>
                  <a:ext uri="{0D108BD9-81ED-4DB2-BD59-A6C34878D82A}">
                    <a16:rowId xmlns:a16="http://schemas.microsoft.com/office/drawing/2014/main" val="10000"/>
                  </a:ext>
                </a:extLst>
              </a:tr>
              <a:tr h="1619891">
                <a:tc>
                  <a:txBody>
                    <a:bodyPr/>
                    <a:lstStyle/>
                    <a:p>
                      <a:pPr algn="ctr"/>
                      <a:r>
                        <a:rPr lang="en-US" sz="1800" b="1" dirty="0">
                          <a:solidFill>
                            <a:schemeClr val="tx1"/>
                          </a:solidFill>
                        </a:rPr>
                        <a:t>I</a:t>
                      </a:r>
                    </a:p>
                  </a:txBody>
                  <a:tcPr marL="47625" marR="47625" marT="47625" marB="47625" anchor="ctr"/>
                </a:tc>
                <a:tc>
                  <a:txBody>
                    <a:bodyPr/>
                    <a:lstStyle/>
                    <a:p>
                      <a:pPr algn="just"/>
                      <a:r>
                        <a:rPr lang="en-US" sz="1400" b="1" dirty="0">
                          <a:solidFill>
                            <a:schemeClr val="tx1"/>
                          </a:solidFill>
                        </a:rPr>
                        <a:t>This is the most abundant collagen of the human body. It is present in scar tissue, the end product when tissue heals by repair. It is found in tendons, skin, artery walls, the </a:t>
                      </a:r>
                      <a:r>
                        <a:rPr lang="en-US" sz="1400" b="1" dirty="0" err="1">
                          <a:solidFill>
                            <a:schemeClr val="tx1"/>
                          </a:solidFill>
                        </a:rPr>
                        <a:t>endomysium</a:t>
                      </a:r>
                      <a:r>
                        <a:rPr lang="en-US" sz="1400" b="1" dirty="0">
                          <a:solidFill>
                            <a:schemeClr val="tx1"/>
                          </a:solidFill>
                        </a:rPr>
                        <a:t> of myofibrils, </a:t>
                      </a:r>
                      <a:r>
                        <a:rPr lang="en-US" sz="1400" b="1" dirty="0" err="1">
                          <a:solidFill>
                            <a:schemeClr val="tx1"/>
                          </a:solidFill>
                        </a:rPr>
                        <a:t>fibrocartilage</a:t>
                      </a:r>
                      <a:r>
                        <a:rPr lang="en-US" sz="1400" b="1" dirty="0">
                          <a:solidFill>
                            <a:schemeClr val="tx1"/>
                          </a:solidFill>
                        </a:rPr>
                        <a:t>, and the organic part of bones and teeth.</a:t>
                      </a:r>
                    </a:p>
                  </a:txBody>
                  <a:tcPr marL="47625" marR="47625" marT="47625" marB="47625" anchor="ctr"/>
                </a:tc>
                <a:tc>
                  <a:txBody>
                    <a:bodyPr/>
                    <a:lstStyle/>
                    <a:p>
                      <a:pPr algn="ctr"/>
                      <a:r>
                        <a:rPr lang="en-US" sz="1200" b="1" dirty="0">
                          <a:solidFill>
                            <a:schemeClr val="tx1"/>
                          </a:solidFill>
                        </a:rPr>
                        <a:t>COL1A1, COL1A2</a:t>
                      </a:r>
                    </a:p>
                  </a:txBody>
                  <a:tcPr marL="47625" marR="47625" marT="47625" marB="47625" anchor="ctr"/>
                </a:tc>
                <a:tc>
                  <a:txBody>
                    <a:bodyPr/>
                    <a:lstStyle/>
                    <a:p>
                      <a:pPr algn="ctr"/>
                      <a:r>
                        <a:rPr lang="en-US" sz="1200" b="1" dirty="0" err="1">
                          <a:solidFill>
                            <a:schemeClr val="tx1"/>
                          </a:solidFill>
                        </a:rPr>
                        <a:t>osteogenesis</a:t>
                      </a:r>
                      <a:r>
                        <a:rPr lang="en-US" sz="1200" b="1" dirty="0">
                          <a:solidFill>
                            <a:schemeClr val="tx1"/>
                          </a:solidFill>
                        </a:rPr>
                        <a:t> </a:t>
                      </a:r>
                      <a:r>
                        <a:rPr lang="en-US" sz="1200" b="1" dirty="0" err="1">
                          <a:solidFill>
                            <a:schemeClr val="tx1"/>
                          </a:solidFill>
                        </a:rPr>
                        <a:t>imperfecta</a:t>
                      </a:r>
                      <a:r>
                        <a:rPr lang="en-US" sz="1200" b="1" dirty="0">
                          <a:solidFill>
                            <a:schemeClr val="tx1"/>
                          </a:solidFill>
                        </a:rPr>
                        <a:t>, Ehlers-</a:t>
                      </a:r>
                      <a:r>
                        <a:rPr lang="en-US" sz="1200" b="1" dirty="0" err="1">
                          <a:solidFill>
                            <a:schemeClr val="tx1"/>
                          </a:solidFill>
                        </a:rPr>
                        <a:t>Danlos</a:t>
                      </a:r>
                      <a:r>
                        <a:rPr lang="en-US" sz="1200" b="1" dirty="0">
                          <a:solidFill>
                            <a:schemeClr val="tx1"/>
                          </a:solidFill>
                        </a:rPr>
                        <a:t> Syndrome, Infantile cortical hyperostosis aka </a:t>
                      </a:r>
                      <a:r>
                        <a:rPr lang="en-US" sz="1200" b="1" dirty="0" err="1">
                          <a:solidFill>
                            <a:schemeClr val="tx1"/>
                          </a:solidFill>
                        </a:rPr>
                        <a:t>Caffey's</a:t>
                      </a:r>
                      <a:r>
                        <a:rPr lang="en-US" sz="1200" b="1" dirty="0">
                          <a:solidFill>
                            <a:schemeClr val="tx1"/>
                          </a:solidFill>
                        </a:rPr>
                        <a:t> disease</a:t>
                      </a:r>
                    </a:p>
                  </a:txBody>
                  <a:tcPr marL="47625" marR="47625" marT="47625" marB="47625" anchor="ctr"/>
                </a:tc>
                <a:extLst>
                  <a:ext uri="{0D108BD9-81ED-4DB2-BD59-A6C34878D82A}">
                    <a16:rowId xmlns:a16="http://schemas.microsoft.com/office/drawing/2014/main" val="10001"/>
                  </a:ext>
                </a:extLst>
              </a:tr>
              <a:tr h="626220">
                <a:tc>
                  <a:txBody>
                    <a:bodyPr/>
                    <a:lstStyle/>
                    <a:p>
                      <a:pPr algn="ctr"/>
                      <a:r>
                        <a:rPr lang="en-US" sz="1800" b="1" dirty="0">
                          <a:solidFill>
                            <a:schemeClr val="tx1"/>
                          </a:solidFill>
                        </a:rPr>
                        <a:t>II</a:t>
                      </a:r>
                    </a:p>
                  </a:txBody>
                  <a:tcPr/>
                </a:tc>
                <a:tc>
                  <a:txBody>
                    <a:bodyPr/>
                    <a:lstStyle/>
                    <a:p>
                      <a:pPr algn="just"/>
                      <a:r>
                        <a:rPr lang="en-US" sz="1400" b="1" dirty="0">
                          <a:solidFill>
                            <a:schemeClr val="tx1"/>
                          </a:solidFill>
                        </a:rPr>
                        <a:t>Hyaline cartilage, makes up 50% of all cartilage protein. Vitreous </a:t>
                      </a:r>
                      <a:r>
                        <a:rPr lang="en-US" sz="1400" b="1" dirty="0" err="1">
                          <a:solidFill>
                            <a:schemeClr val="tx1"/>
                          </a:solidFill>
                        </a:rPr>
                        <a:t>humour</a:t>
                      </a:r>
                      <a:r>
                        <a:rPr lang="en-US" sz="1400" b="1" dirty="0">
                          <a:solidFill>
                            <a:schemeClr val="tx1"/>
                          </a:solidFill>
                        </a:rPr>
                        <a:t> of the eye.</a:t>
                      </a:r>
                    </a:p>
                  </a:txBody>
                  <a:tcPr marL="47625" marR="47625" marT="47625" marB="47625" anchor="ctr"/>
                </a:tc>
                <a:tc>
                  <a:txBody>
                    <a:bodyPr/>
                    <a:lstStyle/>
                    <a:p>
                      <a:pPr algn="ctr"/>
                      <a:r>
                        <a:rPr lang="en-US" sz="1200" b="1" dirty="0">
                          <a:solidFill>
                            <a:schemeClr val="tx1"/>
                          </a:solidFill>
                        </a:rPr>
                        <a:t>COL2A1</a:t>
                      </a:r>
                    </a:p>
                  </a:txBody>
                  <a:tcPr marL="47625" marR="47625" marT="47625" marB="47625" anchor="ctr"/>
                </a:tc>
                <a:tc>
                  <a:txBody>
                    <a:bodyPr/>
                    <a:lstStyle/>
                    <a:p>
                      <a:pPr algn="ctr"/>
                      <a:r>
                        <a:rPr lang="en-US" sz="1200" b="1" dirty="0" err="1">
                          <a:solidFill>
                            <a:schemeClr val="tx1"/>
                          </a:solidFill>
                        </a:rPr>
                        <a:t>Collagenopathy</a:t>
                      </a:r>
                      <a:endParaRPr lang="en-US" sz="1200" b="1" dirty="0">
                        <a:solidFill>
                          <a:schemeClr val="tx1"/>
                        </a:solidFill>
                      </a:endParaRPr>
                    </a:p>
                  </a:txBody>
                  <a:tcPr marL="47625" marR="47625" marT="47625" marB="47625" anchor="ctr"/>
                </a:tc>
                <a:extLst>
                  <a:ext uri="{0D108BD9-81ED-4DB2-BD59-A6C34878D82A}">
                    <a16:rowId xmlns:a16="http://schemas.microsoft.com/office/drawing/2014/main" val="10002"/>
                  </a:ext>
                </a:extLst>
              </a:tr>
              <a:tr h="1371474">
                <a:tc>
                  <a:txBody>
                    <a:bodyPr/>
                    <a:lstStyle/>
                    <a:p>
                      <a:pPr algn="ctr"/>
                      <a:r>
                        <a:rPr lang="en-US" sz="1800" b="1" dirty="0">
                          <a:solidFill>
                            <a:schemeClr val="tx1"/>
                          </a:solidFill>
                        </a:rPr>
                        <a:t>III</a:t>
                      </a:r>
                    </a:p>
                  </a:txBody>
                  <a:tcPr/>
                </a:tc>
                <a:tc>
                  <a:txBody>
                    <a:bodyPr/>
                    <a:lstStyle/>
                    <a:p>
                      <a:pPr algn="just"/>
                      <a:r>
                        <a:rPr lang="en-US" sz="1400" b="1" dirty="0">
                          <a:solidFill>
                            <a:schemeClr val="tx1"/>
                          </a:solidFill>
                        </a:rPr>
                        <a:t>This is the collagen of granulation tissue, and is produced quickly by young fibroblasts before the tougher type I collagen is synthesized. Reticular fiber. Also found in artery walls, skin, intestines and the uterus</a:t>
                      </a:r>
                    </a:p>
                  </a:txBody>
                  <a:tcPr marL="47625" marR="47625" marT="47625" marB="47625" anchor="ctr"/>
                </a:tc>
                <a:tc>
                  <a:txBody>
                    <a:bodyPr/>
                    <a:lstStyle/>
                    <a:p>
                      <a:pPr algn="ctr"/>
                      <a:r>
                        <a:rPr lang="en-US" sz="1200" b="1" dirty="0">
                          <a:solidFill>
                            <a:schemeClr val="tx1"/>
                          </a:solidFill>
                        </a:rPr>
                        <a:t>COL3A1</a:t>
                      </a:r>
                    </a:p>
                  </a:txBody>
                  <a:tcPr marL="47625" marR="47625" marT="47625" marB="47625" anchor="ctr"/>
                </a:tc>
                <a:tc>
                  <a:txBody>
                    <a:bodyPr/>
                    <a:lstStyle/>
                    <a:p>
                      <a:pPr algn="ctr"/>
                      <a:r>
                        <a:rPr lang="en-US" sz="1200" b="1" dirty="0">
                          <a:solidFill>
                            <a:schemeClr val="tx1"/>
                          </a:solidFill>
                        </a:rPr>
                        <a:t>Ehlers-</a:t>
                      </a:r>
                      <a:r>
                        <a:rPr lang="en-US" sz="1200" b="1" dirty="0" err="1">
                          <a:solidFill>
                            <a:schemeClr val="tx1"/>
                          </a:solidFill>
                        </a:rPr>
                        <a:t>Danlos</a:t>
                      </a:r>
                      <a:r>
                        <a:rPr lang="en-US" sz="1200" b="1" dirty="0">
                          <a:solidFill>
                            <a:schemeClr val="tx1"/>
                          </a:solidFill>
                        </a:rPr>
                        <a:t> Syndrome</a:t>
                      </a:r>
                    </a:p>
                  </a:txBody>
                  <a:tcPr marL="47625" marR="47625" marT="47625" marB="47625" anchor="ctr"/>
                </a:tc>
                <a:extLst>
                  <a:ext uri="{0D108BD9-81ED-4DB2-BD59-A6C34878D82A}">
                    <a16:rowId xmlns:a16="http://schemas.microsoft.com/office/drawing/2014/main" val="10003"/>
                  </a:ext>
                </a:extLst>
              </a:tr>
              <a:tr h="874638">
                <a:tc>
                  <a:txBody>
                    <a:bodyPr/>
                    <a:lstStyle/>
                    <a:p>
                      <a:pPr algn="ctr"/>
                      <a:r>
                        <a:rPr lang="en-US" sz="1800" b="1" dirty="0">
                          <a:solidFill>
                            <a:schemeClr val="tx1"/>
                          </a:solidFill>
                        </a:rPr>
                        <a:t>IV</a:t>
                      </a:r>
                    </a:p>
                  </a:txBody>
                  <a:tcPr/>
                </a:tc>
                <a:tc>
                  <a:txBody>
                    <a:bodyPr/>
                    <a:lstStyle/>
                    <a:p>
                      <a:pPr algn="just"/>
                      <a:r>
                        <a:rPr lang="en-US" sz="1400" b="1" dirty="0">
                          <a:solidFill>
                            <a:schemeClr val="tx1"/>
                          </a:solidFill>
                        </a:rPr>
                        <a:t>basal lamina; eye lens. Also serves as part of the filtration system in capillaries and the </a:t>
                      </a:r>
                      <a:r>
                        <a:rPr lang="en-US" sz="1400" b="1" dirty="0" err="1">
                          <a:solidFill>
                            <a:schemeClr val="tx1"/>
                          </a:solidFill>
                        </a:rPr>
                        <a:t>glomeruli</a:t>
                      </a:r>
                      <a:r>
                        <a:rPr lang="en-US" sz="1400" b="1" dirty="0">
                          <a:solidFill>
                            <a:schemeClr val="tx1"/>
                          </a:solidFill>
                        </a:rPr>
                        <a:t> of </a:t>
                      </a:r>
                      <a:r>
                        <a:rPr lang="en-US" sz="1400" b="1" dirty="0" err="1">
                          <a:solidFill>
                            <a:schemeClr val="tx1"/>
                          </a:solidFill>
                        </a:rPr>
                        <a:t>nephron</a:t>
                      </a:r>
                      <a:r>
                        <a:rPr lang="en-US" sz="1400" b="1" dirty="0">
                          <a:solidFill>
                            <a:schemeClr val="tx1"/>
                          </a:solidFill>
                        </a:rPr>
                        <a:t> in the kidney.</a:t>
                      </a:r>
                    </a:p>
                  </a:txBody>
                  <a:tcPr marL="47625" marR="47625" marT="47625" marB="47625" anchor="ctr"/>
                </a:tc>
                <a:tc>
                  <a:txBody>
                    <a:bodyPr/>
                    <a:lstStyle/>
                    <a:p>
                      <a:pPr algn="ctr"/>
                      <a:r>
                        <a:rPr lang="it-IT" sz="1200" b="1" dirty="0">
                          <a:solidFill>
                            <a:schemeClr val="tx1"/>
                          </a:solidFill>
                        </a:rPr>
                        <a:t>COL4A1, COL4A2, COL4A3, COL4A4, COL4A5, COL4A6</a:t>
                      </a:r>
                    </a:p>
                  </a:txBody>
                  <a:tcPr marL="47625" marR="47625" marT="47625" marB="47625" anchor="ctr"/>
                </a:tc>
                <a:tc>
                  <a:txBody>
                    <a:bodyPr/>
                    <a:lstStyle/>
                    <a:p>
                      <a:pPr algn="ctr"/>
                      <a:r>
                        <a:rPr lang="en-US" sz="1200" b="1" dirty="0" err="1">
                          <a:solidFill>
                            <a:schemeClr val="tx1"/>
                          </a:solidFill>
                        </a:rPr>
                        <a:t>Alport</a:t>
                      </a:r>
                      <a:r>
                        <a:rPr lang="en-US" sz="1200" b="1" dirty="0">
                          <a:solidFill>
                            <a:schemeClr val="tx1"/>
                          </a:solidFill>
                        </a:rPr>
                        <a:t> syndrome, </a:t>
                      </a:r>
                      <a:r>
                        <a:rPr lang="en-US" sz="1200" b="1" dirty="0" err="1">
                          <a:solidFill>
                            <a:schemeClr val="tx1"/>
                          </a:solidFill>
                        </a:rPr>
                        <a:t>Goodpasture's</a:t>
                      </a:r>
                      <a:r>
                        <a:rPr lang="en-US" sz="1200" b="1" dirty="0">
                          <a:solidFill>
                            <a:schemeClr val="tx1"/>
                          </a:solidFill>
                        </a:rPr>
                        <a:t> syndrome</a:t>
                      </a:r>
                    </a:p>
                  </a:txBody>
                  <a:tcPr marL="47625" marR="47625" marT="47625" marB="47625" anchor="ctr"/>
                </a:tc>
                <a:extLst>
                  <a:ext uri="{0D108BD9-81ED-4DB2-BD59-A6C34878D82A}">
                    <a16:rowId xmlns:a16="http://schemas.microsoft.com/office/drawing/2014/main" val="10004"/>
                  </a:ext>
                </a:extLst>
              </a:tr>
              <a:tr h="626220">
                <a:tc>
                  <a:txBody>
                    <a:bodyPr/>
                    <a:lstStyle/>
                    <a:p>
                      <a:pPr algn="ctr"/>
                      <a:r>
                        <a:rPr lang="en-US" sz="1800" b="1" dirty="0">
                          <a:solidFill>
                            <a:schemeClr val="tx1"/>
                          </a:solidFill>
                        </a:rPr>
                        <a:t>V</a:t>
                      </a:r>
                    </a:p>
                  </a:txBody>
                  <a:tcPr/>
                </a:tc>
                <a:tc>
                  <a:txBody>
                    <a:bodyPr/>
                    <a:lstStyle/>
                    <a:p>
                      <a:pPr algn="just"/>
                      <a:r>
                        <a:rPr lang="en-US" sz="1400" b="1" dirty="0">
                          <a:solidFill>
                            <a:schemeClr val="tx1"/>
                          </a:solidFill>
                        </a:rPr>
                        <a:t>most interstitial tissue, assoc. with type I, associated with placenta</a:t>
                      </a:r>
                    </a:p>
                  </a:txBody>
                  <a:tcPr marL="47625" marR="47625" marT="47625" marB="47625" anchor="ctr"/>
                </a:tc>
                <a:tc>
                  <a:txBody>
                    <a:bodyPr/>
                    <a:lstStyle/>
                    <a:p>
                      <a:pPr algn="ctr"/>
                      <a:r>
                        <a:rPr lang="en-US" sz="1200" b="1" dirty="0">
                          <a:solidFill>
                            <a:schemeClr val="tx1"/>
                          </a:solidFill>
                        </a:rPr>
                        <a:t>COL5A1, COL5A2, COL5A3</a:t>
                      </a:r>
                    </a:p>
                  </a:txBody>
                  <a:tcPr marL="47625" marR="47625" marT="47625" marB="47625" anchor="ctr"/>
                </a:tc>
                <a:tc>
                  <a:txBody>
                    <a:bodyPr/>
                    <a:lstStyle/>
                    <a:p>
                      <a:pPr algn="ctr"/>
                      <a:r>
                        <a:rPr lang="en-US" sz="1200" b="1" dirty="0">
                          <a:solidFill>
                            <a:schemeClr val="tx1"/>
                          </a:solidFill>
                        </a:rPr>
                        <a:t>Ehlers-</a:t>
                      </a:r>
                      <a:r>
                        <a:rPr lang="en-US" sz="1200" b="1" dirty="0" err="1">
                          <a:solidFill>
                            <a:schemeClr val="tx1"/>
                          </a:solidFill>
                        </a:rPr>
                        <a:t>Danlos</a:t>
                      </a:r>
                      <a:r>
                        <a:rPr lang="en-US" sz="1200" b="1" dirty="0">
                          <a:solidFill>
                            <a:schemeClr val="tx1"/>
                          </a:solidFill>
                        </a:rPr>
                        <a:t> syndrome (Classical)</a:t>
                      </a:r>
                    </a:p>
                  </a:txBody>
                  <a:tcPr marL="47625" marR="47625" marT="47625" marB="47625" anchor="ctr"/>
                </a:tc>
                <a:extLst>
                  <a:ext uri="{0D108BD9-81ED-4DB2-BD59-A6C34878D82A}">
                    <a16:rowId xmlns:a16="http://schemas.microsoft.com/office/drawing/2014/main" val="10005"/>
                  </a:ext>
                </a:extLst>
              </a:tr>
              <a:tr h="626220">
                <a:tc>
                  <a:txBody>
                    <a:bodyPr/>
                    <a:lstStyle/>
                    <a:p>
                      <a:pPr algn="ctr"/>
                      <a:r>
                        <a:rPr lang="en-US" sz="1800" b="1" dirty="0">
                          <a:solidFill>
                            <a:schemeClr val="tx1"/>
                          </a:solidFill>
                        </a:rPr>
                        <a:t>VI</a:t>
                      </a:r>
                    </a:p>
                  </a:txBody>
                  <a:tcPr/>
                </a:tc>
                <a:tc>
                  <a:txBody>
                    <a:bodyPr/>
                    <a:lstStyle/>
                    <a:p>
                      <a:pPr algn="just"/>
                      <a:r>
                        <a:rPr lang="en-US" sz="1400" b="1" dirty="0">
                          <a:solidFill>
                            <a:schemeClr val="tx1"/>
                          </a:solidFill>
                        </a:rPr>
                        <a:t>most interstitial tissue, assoc. with type I</a:t>
                      </a:r>
                    </a:p>
                  </a:txBody>
                  <a:tcPr marL="47625" marR="47625" marT="47625" marB="47625" anchor="ctr"/>
                </a:tc>
                <a:tc>
                  <a:txBody>
                    <a:bodyPr/>
                    <a:lstStyle/>
                    <a:p>
                      <a:pPr algn="ctr"/>
                      <a:r>
                        <a:rPr lang="en-US" sz="1200" b="1" dirty="0">
                          <a:solidFill>
                            <a:schemeClr val="tx1"/>
                          </a:solidFill>
                        </a:rPr>
                        <a:t>COL6A1, COL6A2, COL6A3</a:t>
                      </a:r>
                    </a:p>
                  </a:txBody>
                  <a:tcPr marL="47625" marR="47625" marT="47625" marB="47625" anchor="ctr"/>
                </a:tc>
                <a:tc>
                  <a:txBody>
                    <a:bodyPr/>
                    <a:lstStyle/>
                    <a:p>
                      <a:pPr algn="ctr"/>
                      <a:r>
                        <a:rPr lang="en-US" sz="1200" b="1" dirty="0">
                          <a:solidFill>
                            <a:schemeClr val="tx1"/>
                          </a:solidFill>
                        </a:rPr>
                        <a:t>Ulrich </a:t>
                      </a:r>
                      <a:r>
                        <a:rPr lang="en-US" sz="1200" b="1" dirty="0" err="1">
                          <a:solidFill>
                            <a:schemeClr val="tx1"/>
                          </a:solidFill>
                        </a:rPr>
                        <a:t>myopathy</a:t>
                      </a:r>
                      <a:r>
                        <a:rPr lang="en-US" sz="1200" b="1" baseline="0" dirty="0">
                          <a:solidFill>
                            <a:schemeClr val="tx1"/>
                          </a:solidFill>
                        </a:rPr>
                        <a:t> </a:t>
                      </a:r>
                      <a:r>
                        <a:rPr lang="en-US" sz="1200" b="1" dirty="0">
                          <a:solidFill>
                            <a:schemeClr val="tx1"/>
                          </a:solidFill>
                        </a:rPr>
                        <a:t>and </a:t>
                      </a:r>
                      <a:r>
                        <a:rPr lang="en-US" sz="1200" b="1" dirty="0" err="1">
                          <a:solidFill>
                            <a:schemeClr val="tx1"/>
                          </a:solidFill>
                        </a:rPr>
                        <a:t>Bethlem</a:t>
                      </a:r>
                      <a:r>
                        <a:rPr lang="en-US" sz="1200" b="1" dirty="0">
                          <a:solidFill>
                            <a:schemeClr val="tx1"/>
                          </a:solidFill>
                        </a:rPr>
                        <a:t> </a:t>
                      </a:r>
                      <a:r>
                        <a:rPr lang="en-US" sz="1200" b="1" dirty="0" err="1">
                          <a:solidFill>
                            <a:schemeClr val="tx1"/>
                          </a:solidFill>
                        </a:rPr>
                        <a:t>myopathy</a:t>
                      </a:r>
                      <a:endParaRPr lang="en-US" sz="1200" b="1" dirty="0">
                        <a:solidFill>
                          <a:schemeClr val="tx1"/>
                        </a:solidFill>
                      </a:endParaRPr>
                    </a:p>
                  </a:txBody>
                  <a:tcPr marL="47625" marR="47625" marT="47625" marB="47625" anchor="ctr"/>
                </a:tc>
                <a:extLst>
                  <a:ext uri="{0D108BD9-81ED-4DB2-BD59-A6C34878D82A}">
                    <a16:rowId xmlns:a16="http://schemas.microsoft.com/office/drawing/2014/main" val="10006"/>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a:extLst>
              <a:ext uri="{FF2B5EF4-FFF2-40B4-BE49-F238E27FC236}">
                <a16:creationId xmlns:a16="http://schemas.microsoft.com/office/drawing/2014/main" id="{40652B7D-8E58-4197-A19E-AB0955DB5F5E}"/>
              </a:ext>
            </a:extLst>
          </p:cNvPr>
          <p:cNvSpPr>
            <a:spLocks noChangeArrowheads="1"/>
          </p:cNvSpPr>
          <p:nvPr/>
        </p:nvSpPr>
        <p:spPr bwMode="auto">
          <a:xfrm>
            <a:off x="152400" y="-76200"/>
            <a:ext cx="4738688" cy="523875"/>
          </a:xfrm>
          <a:prstGeom prst="rect">
            <a:avLst/>
          </a:prstGeom>
          <a:noFill/>
          <a:ln w="9525">
            <a:noFill/>
            <a:miter lim="800000"/>
            <a:headEnd/>
            <a:tailEnd/>
          </a:ln>
        </p:spPr>
        <p:txBody>
          <a:bodyPr wrap="none">
            <a:spAutoFit/>
          </a:bodyPr>
          <a:lstStyle/>
          <a:p>
            <a:pPr>
              <a:defRPr/>
            </a:pPr>
            <a:r>
              <a:rPr lang="en-US" sz="2800" b="1" dirty="0">
                <a:solidFill>
                  <a:srgbClr val="FF0000"/>
                </a:solidFill>
                <a:latin typeface="+mn-lt"/>
                <a:cs typeface="Arial" charset="0"/>
              </a:rPr>
              <a:t>Ehlers-</a:t>
            </a:r>
            <a:r>
              <a:rPr lang="en-US" sz="2800" b="1" dirty="0" err="1">
                <a:solidFill>
                  <a:srgbClr val="FF0000"/>
                </a:solidFill>
                <a:latin typeface="+mn-lt"/>
                <a:cs typeface="Arial" charset="0"/>
              </a:rPr>
              <a:t>Danlos</a:t>
            </a:r>
            <a:r>
              <a:rPr lang="en-US" sz="2800" b="1" dirty="0">
                <a:solidFill>
                  <a:srgbClr val="FF0000"/>
                </a:solidFill>
                <a:latin typeface="+mn-lt"/>
                <a:cs typeface="Arial" charset="0"/>
              </a:rPr>
              <a:t> syndrome (EDS) </a:t>
            </a:r>
          </a:p>
        </p:txBody>
      </p:sp>
      <p:sp>
        <p:nvSpPr>
          <p:cNvPr id="26628" name="Rectangle 3">
            <a:extLst>
              <a:ext uri="{FF2B5EF4-FFF2-40B4-BE49-F238E27FC236}">
                <a16:creationId xmlns:a16="http://schemas.microsoft.com/office/drawing/2014/main" id="{B3419BA6-DA8C-4854-9987-0CDB52E51EC6}"/>
              </a:ext>
            </a:extLst>
          </p:cNvPr>
          <p:cNvSpPr>
            <a:spLocks noChangeArrowheads="1"/>
          </p:cNvSpPr>
          <p:nvPr/>
        </p:nvSpPr>
        <p:spPr bwMode="auto">
          <a:xfrm>
            <a:off x="228600" y="762000"/>
            <a:ext cx="5105400" cy="3478213"/>
          </a:xfrm>
          <a:prstGeom prst="rect">
            <a:avLst/>
          </a:prstGeom>
          <a:noFill/>
          <a:ln w="9525">
            <a:noFill/>
            <a:miter lim="800000"/>
            <a:headEnd/>
            <a:tailEnd/>
          </a:ln>
        </p:spPr>
        <p:txBody>
          <a:bodyPr>
            <a:spAutoFit/>
          </a:bodyPr>
          <a:lstStyle/>
          <a:p>
            <a:pPr algn="just">
              <a:defRPr/>
            </a:pPr>
            <a:r>
              <a:rPr lang="en-US" sz="2000" b="1" dirty="0">
                <a:latin typeface="+mn-lt"/>
                <a:cs typeface="Arial" charset="0"/>
              </a:rPr>
              <a:t> EDS is a group of inherited connective tissue disorders, caused by a defect in the synthesis of collagen (Type I or III). The collagen in connective tissue helps tissues resist deformation. </a:t>
            </a:r>
          </a:p>
          <a:p>
            <a:pPr algn="just">
              <a:defRPr/>
            </a:pPr>
            <a:endParaRPr lang="en-US" sz="2000" b="1" dirty="0">
              <a:latin typeface="+mn-lt"/>
              <a:cs typeface="Arial" charset="0"/>
            </a:endParaRPr>
          </a:p>
          <a:p>
            <a:pPr algn="just">
              <a:defRPr/>
            </a:pPr>
            <a:r>
              <a:rPr lang="en-US" sz="2000" b="1" dirty="0">
                <a:latin typeface="+mn-lt"/>
                <a:cs typeface="Arial" charset="0"/>
              </a:rPr>
              <a:t>abnormal collagen leads to increased elasticity within these structures. Depending on the individual, the severity of the mutation can vary from mild to life-threatening. </a:t>
            </a:r>
          </a:p>
          <a:p>
            <a:pPr algn="just">
              <a:defRPr/>
            </a:pPr>
            <a:endParaRPr lang="en-US" sz="2000" b="1" dirty="0">
              <a:latin typeface="+mn-lt"/>
              <a:cs typeface="Arial" charset="0"/>
            </a:endParaRPr>
          </a:p>
        </p:txBody>
      </p:sp>
      <p:pic>
        <p:nvPicPr>
          <p:cNvPr id="20484" name="Picture 6" descr="http://api.ning.com/files/COLvrx2SI2tFcrDUB-BJ4qB474t3MclLeA7OlWfXXnv4goinkteS9CQV*IQA0XQ0yZMVZTd9c8MZKB0difvBR9Z0sYe8Y2Qw/EhlersDanlos_syndrome3.jpg">
            <a:extLst>
              <a:ext uri="{FF2B5EF4-FFF2-40B4-BE49-F238E27FC236}">
                <a16:creationId xmlns:a16="http://schemas.microsoft.com/office/drawing/2014/main" id="{7F80BA35-F115-4C48-BB72-3872049CAC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5638" y="228600"/>
            <a:ext cx="3255962"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B37818E8-3FE5-401D-9D79-148F12D6C024}"/>
              </a:ext>
            </a:extLst>
          </p:cNvPr>
          <p:cNvSpPr/>
          <p:nvPr/>
        </p:nvSpPr>
        <p:spPr>
          <a:xfrm>
            <a:off x="304800" y="4343400"/>
            <a:ext cx="8534400" cy="1631950"/>
          </a:xfrm>
          <a:prstGeom prst="rect">
            <a:avLst/>
          </a:prstGeom>
        </p:spPr>
        <p:txBody>
          <a:bodyPr>
            <a:spAutoFit/>
          </a:bodyPr>
          <a:lstStyle/>
          <a:p>
            <a:pPr algn="just">
              <a:defRPr/>
            </a:pPr>
            <a:r>
              <a:rPr lang="en-US" sz="2000" b="1" dirty="0">
                <a:latin typeface="+mj-lt"/>
                <a:cs typeface="Arial" charset="0"/>
              </a:rPr>
              <a:t>Abnormalities in </a:t>
            </a:r>
            <a:r>
              <a:rPr lang="en-US" sz="2000" b="1" dirty="0" err="1">
                <a:solidFill>
                  <a:srgbClr val="FF0000"/>
                </a:solidFill>
                <a:latin typeface="+mj-lt"/>
                <a:cs typeface="Arial" charset="0"/>
              </a:rPr>
              <a:t>tenascin</a:t>
            </a:r>
            <a:r>
              <a:rPr lang="en-US" sz="2000" b="1" dirty="0">
                <a:latin typeface="+mj-lt"/>
                <a:cs typeface="Arial" charset="0"/>
              </a:rPr>
              <a:t> protein  also lead to a form of Ehlers-</a:t>
            </a:r>
            <a:r>
              <a:rPr lang="en-US" sz="2000" b="1" dirty="0" err="1">
                <a:latin typeface="+mj-lt"/>
                <a:cs typeface="Arial" charset="0"/>
              </a:rPr>
              <a:t>Danlos</a:t>
            </a:r>
            <a:r>
              <a:rPr lang="en-US" sz="2000" b="1" dirty="0">
                <a:latin typeface="+mj-lt"/>
                <a:cs typeface="Arial" charset="0"/>
              </a:rPr>
              <a:t> syndrome. </a:t>
            </a:r>
          </a:p>
          <a:p>
            <a:pPr algn="just">
              <a:defRPr/>
            </a:pPr>
            <a:endParaRPr lang="en-US" sz="2000" b="1" dirty="0">
              <a:latin typeface="+mj-lt"/>
              <a:cs typeface="Arial" charset="0"/>
            </a:endParaRPr>
          </a:p>
          <a:p>
            <a:pPr algn="just">
              <a:defRPr/>
            </a:pPr>
            <a:r>
              <a:rPr lang="en-US" sz="2000" b="1" dirty="0">
                <a:solidFill>
                  <a:srgbClr val="FF0000"/>
                </a:solidFill>
                <a:latin typeface="+mj-lt"/>
                <a:cs typeface="Arial" charset="0"/>
              </a:rPr>
              <a:t>Researchers suspect that </a:t>
            </a:r>
            <a:r>
              <a:rPr lang="en-US" sz="2000" b="1" dirty="0" err="1">
                <a:solidFill>
                  <a:srgbClr val="FF0000"/>
                </a:solidFill>
                <a:latin typeface="+mj-lt"/>
                <a:cs typeface="Arial" charset="0"/>
              </a:rPr>
              <a:t>tenascin</a:t>
            </a:r>
            <a:r>
              <a:rPr lang="en-US" sz="2000" b="1" dirty="0">
                <a:solidFill>
                  <a:srgbClr val="FF0000"/>
                </a:solidFill>
                <a:latin typeface="+mj-lt"/>
                <a:cs typeface="Arial" charset="0"/>
              </a:rPr>
              <a:t> could play a role in regulating the normal distribution of collagen in the connective tissues of the body.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A710088-5667-431F-B76F-933EB9D94300}"/>
              </a:ext>
            </a:extLst>
          </p:cNvPr>
          <p:cNvSpPr>
            <a:spLocks noGrp="1" noChangeArrowheads="1"/>
          </p:cNvSpPr>
          <p:nvPr>
            <p:ph type="title" idx="4294967295"/>
          </p:nvPr>
        </p:nvSpPr>
        <p:spPr>
          <a:xfrm>
            <a:off x="152400" y="0"/>
            <a:ext cx="7162800" cy="523875"/>
          </a:xfrm>
          <a:noFill/>
        </p:spPr>
        <p:txBody>
          <a:bodyPr>
            <a:spAutoFit/>
          </a:bodyPr>
          <a:lstStyle/>
          <a:p>
            <a:pPr algn="l" eaLnBrk="1" hangingPunct="1"/>
            <a:r>
              <a:rPr lang="en-AU" altLang="en-US" sz="2800" b="1">
                <a:solidFill>
                  <a:srgbClr val="FF0000"/>
                </a:solidFill>
              </a:rPr>
              <a:t>Protein Denaturation</a:t>
            </a:r>
          </a:p>
        </p:txBody>
      </p:sp>
      <p:sp>
        <p:nvSpPr>
          <p:cNvPr id="3075" name="Rectangle 3">
            <a:extLst>
              <a:ext uri="{FF2B5EF4-FFF2-40B4-BE49-F238E27FC236}">
                <a16:creationId xmlns:a16="http://schemas.microsoft.com/office/drawing/2014/main" id="{22348AF9-D9A4-4A0F-983D-8140D7095839}"/>
              </a:ext>
            </a:extLst>
          </p:cNvPr>
          <p:cNvSpPr>
            <a:spLocks noGrp="1" noChangeArrowheads="1"/>
          </p:cNvSpPr>
          <p:nvPr>
            <p:ph type="body" idx="4294967295"/>
          </p:nvPr>
        </p:nvSpPr>
        <p:spPr>
          <a:xfrm>
            <a:off x="152400" y="609600"/>
            <a:ext cx="8382000" cy="1295400"/>
          </a:xfrm>
        </p:spPr>
        <p:txBody>
          <a:bodyPr/>
          <a:lstStyle/>
          <a:p>
            <a:pPr algn="just" eaLnBrk="1" hangingPunct="1">
              <a:buFontTx/>
              <a:buNone/>
            </a:pPr>
            <a:r>
              <a:rPr lang="en-AU" altLang="en-US" sz="2000" b="1">
                <a:latin typeface="Arial" panose="020B0604020202020204" pitchFamily="34" charset="0"/>
                <a:cs typeface="Arial" panose="020B0604020202020204" pitchFamily="34" charset="0"/>
              </a:rPr>
              <a:t>Denaturation is a loss of three-dimensional structure that is sufficient to cause loss of function.  </a:t>
            </a:r>
          </a:p>
          <a:p>
            <a:pPr algn="just" eaLnBrk="1" hangingPunct="1">
              <a:buFontTx/>
              <a:buNone/>
            </a:pPr>
            <a:endParaRPr lang="en-AU" altLang="en-US" sz="2000" b="1">
              <a:latin typeface="Arial" panose="020B0604020202020204" pitchFamily="34" charset="0"/>
              <a:cs typeface="Arial" panose="020B0604020202020204" pitchFamily="34" charset="0"/>
            </a:endParaRPr>
          </a:p>
          <a:p>
            <a:pPr algn="just" eaLnBrk="1" hangingPunct="1">
              <a:buFontTx/>
              <a:buNone/>
            </a:pPr>
            <a:r>
              <a:rPr lang="en-AU" altLang="en-US" sz="2000" b="1">
                <a:latin typeface="Arial" panose="020B0604020202020204" pitchFamily="34" charset="0"/>
                <a:cs typeface="Arial" panose="020B0604020202020204" pitchFamily="34" charset="0"/>
              </a:rPr>
              <a:t>Denaturation involves the breaking of the non-covalent bonds which determine the structure of a protein. </a:t>
            </a:r>
          </a:p>
        </p:txBody>
      </p:sp>
      <p:sp>
        <p:nvSpPr>
          <p:cNvPr id="3076" name="Text Box 4">
            <a:extLst>
              <a:ext uri="{FF2B5EF4-FFF2-40B4-BE49-F238E27FC236}">
                <a16:creationId xmlns:a16="http://schemas.microsoft.com/office/drawing/2014/main" id="{BC012337-80FD-43ED-A2A3-2E8EAF10778F}"/>
              </a:ext>
            </a:extLst>
          </p:cNvPr>
          <p:cNvSpPr txBox="1">
            <a:spLocks noChangeArrowheads="1"/>
          </p:cNvSpPr>
          <p:nvPr/>
        </p:nvSpPr>
        <p:spPr bwMode="auto">
          <a:xfrm>
            <a:off x="228600" y="2703513"/>
            <a:ext cx="83058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000" b="1"/>
              <a:t>If proteins in a living cell are denatured, this results in disruption of cell activity and possibly cell death. </a:t>
            </a:r>
          </a:p>
          <a:p>
            <a:pPr algn="just" eaLnBrk="1" hangingPunct="1"/>
            <a:endParaRPr lang="en-US" altLang="en-US" sz="2000" b="1"/>
          </a:p>
          <a:p>
            <a:pPr algn="just" eaLnBrk="1" hangingPunct="1"/>
            <a:r>
              <a:rPr lang="en-US" altLang="en-US" sz="2000" b="1"/>
              <a:t>Denatured proteins can exhibit a wide range of characteristics, from loss of solubility to communal aggregation. </a:t>
            </a:r>
          </a:p>
          <a:p>
            <a:pPr algn="just" eaLnBrk="1" hangingPunct="1"/>
            <a:endParaRPr lang="en-US" altLang="en-US" sz="2000" b="1"/>
          </a:p>
          <a:p>
            <a:pPr algn="just" eaLnBrk="1" hangingPunct="1"/>
            <a:r>
              <a:rPr lang="en-US" altLang="en-US" sz="2000" b="1"/>
              <a:t>Communal aggregation is the phenomenon of aggregation of the hydrophobic proteins to come closer and form the bonding between them, so as to reduce the total area exposed to water.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a:extLst>
              <a:ext uri="{FF2B5EF4-FFF2-40B4-BE49-F238E27FC236}">
                <a16:creationId xmlns:a16="http://schemas.microsoft.com/office/drawing/2014/main" id="{1DB36DA3-5720-4B03-94C7-C02A7880D511}"/>
              </a:ext>
            </a:extLst>
          </p:cNvPr>
          <p:cNvSpPr>
            <a:spLocks noChangeArrowheads="1"/>
          </p:cNvSpPr>
          <p:nvPr/>
        </p:nvSpPr>
        <p:spPr bwMode="auto">
          <a:xfrm>
            <a:off x="152400" y="76200"/>
            <a:ext cx="8839200" cy="7170738"/>
          </a:xfrm>
          <a:prstGeom prst="rect">
            <a:avLst/>
          </a:prstGeom>
          <a:noFill/>
          <a:ln w="9525">
            <a:noFill/>
            <a:miter lim="800000"/>
            <a:headEnd/>
            <a:tailEnd/>
          </a:ln>
        </p:spPr>
        <p:txBody>
          <a:bodyPr>
            <a:spAutoFit/>
          </a:bodyPr>
          <a:lstStyle/>
          <a:p>
            <a:pPr>
              <a:defRPr/>
            </a:pPr>
            <a:r>
              <a:rPr lang="en-US" sz="3200" b="1" dirty="0">
                <a:solidFill>
                  <a:srgbClr val="FF0000"/>
                </a:solidFill>
                <a:latin typeface="+mn-lt"/>
                <a:cs typeface="Arial" charset="0"/>
              </a:rPr>
              <a:t>Types of Ehlers-</a:t>
            </a:r>
            <a:r>
              <a:rPr lang="en-US" sz="3200" b="1" dirty="0" err="1">
                <a:solidFill>
                  <a:srgbClr val="FF0000"/>
                </a:solidFill>
                <a:latin typeface="+mn-lt"/>
                <a:cs typeface="Arial" charset="0"/>
              </a:rPr>
              <a:t>Danlos</a:t>
            </a:r>
            <a:r>
              <a:rPr lang="en-US" sz="3200" b="1" dirty="0">
                <a:solidFill>
                  <a:srgbClr val="FF0000"/>
                </a:solidFill>
                <a:latin typeface="+mn-lt"/>
                <a:cs typeface="Arial" charset="0"/>
              </a:rPr>
              <a:t> syndromes</a:t>
            </a:r>
          </a:p>
          <a:p>
            <a:pPr>
              <a:defRPr/>
            </a:pPr>
            <a:endParaRPr lang="en-US" sz="2800" b="1" dirty="0">
              <a:latin typeface="+mn-lt"/>
              <a:cs typeface="Arial" charset="0"/>
            </a:endParaRPr>
          </a:p>
          <a:p>
            <a:pPr>
              <a:defRPr/>
            </a:pPr>
            <a:r>
              <a:rPr lang="en-US" sz="2000" b="1" dirty="0">
                <a:solidFill>
                  <a:srgbClr val="FF0000"/>
                </a:solidFill>
                <a:latin typeface="+mn-lt"/>
                <a:cs typeface="Arial" charset="0"/>
              </a:rPr>
              <a:t>Classical type(formerly types I &amp; II)</a:t>
            </a:r>
          </a:p>
          <a:p>
            <a:pPr algn="just">
              <a:defRPr/>
            </a:pPr>
            <a:r>
              <a:rPr lang="en-US" sz="2000" b="1" dirty="0">
                <a:latin typeface="+mn-lt"/>
                <a:cs typeface="Arial" charset="0"/>
              </a:rPr>
              <a:t>Marked joint </a:t>
            </a:r>
            <a:r>
              <a:rPr lang="en-US" sz="2000" b="1" dirty="0" err="1">
                <a:latin typeface="+mn-lt"/>
                <a:cs typeface="Arial" charset="0"/>
              </a:rPr>
              <a:t>hypermobility</a:t>
            </a:r>
            <a:r>
              <a:rPr lang="en-US" sz="2000" b="1" dirty="0">
                <a:latin typeface="+mn-lt"/>
                <a:cs typeface="Arial" charset="0"/>
              </a:rPr>
              <a:t>, skin </a:t>
            </a:r>
            <a:r>
              <a:rPr lang="en-US" sz="2000" b="1" dirty="0" err="1">
                <a:latin typeface="+mn-lt"/>
                <a:cs typeface="Arial" charset="0"/>
              </a:rPr>
              <a:t>hyperextensibility</a:t>
            </a:r>
            <a:r>
              <a:rPr lang="en-US" sz="2000" b="1" dirty="0">
                <a:latin typeface="+mn-lt"/>
                <a:cs typeface="Arial" charset="0"/>
              </a:rPr>
              <a:t> (laxity), and fragility are characteristic of the classic type of Ehlers-</a:t>
            </a:r>
            <a:r>
              <a:rPr lang="en-US" sz="2000" b="1" dirty="0" err="1">
                <a:latin typeface="+mn-lt"/>
                <a:cs typeface="Arial" charset="0"/>
              </a:rPr>
              <a:t>Danlos</a:t>
            </a:r>
            <a:r>
              <a:rPr lang="en-US" sz="2000" b="1" dirty="0">
                <a:latin typeface="+mn-lt"/>
                <a:cs typeface="Arial" charset="0"/>
              </a:rPr>
              <a:t> syndrome. </a:t>
            </a:r>
          </a:p>
          <a:p>
            <a:pPr algn="just">
              <a:defRPr/>
            </a:pPr>
            <a:endParaRPr lang="en-US" sz="2000" b="1" u="sng" dirty="0">
              <a:latin typeface="+mn-lt"/>
              <a:cs typeface="Arial" charset="0"/>
            </a:endParaRPr>
          </a:p>
          <a:p>
            <a:pPr algn="just">
              <a:defRPr/>
            </a:pPr>
            <a:r>
              <a:rPr lang="en-US" sz="2000" b="1" u="sng" dirty="0">
                <a:latin typeface="+mn-lt"/>
                <a:cs typeface="Arial" charset="0"/>
              </a:rPr>
              <a:t>This classical type is inherited as an autosomal dominant genetic trait </a:t>
            </a:r>
          </a:p>
          <a:p>
            <a:pPr algn="just">
              <a:defRPr/>
            </a:pPr>
            <a:endParaRPr lang="en-US" sz="2000" b="1" dirty="0">
              <a:latin typeface="+mn-lt"/>
              <a:cs typeface="Arial" charset="0"/>
            </a:endParaRPr>
          </a:p>
          <a:p>
            <a:pPr>
              <a:defRPr/>
            </a:pPr>
            <a:r>
              <a:rPr lang="en-US" sz="2000" b="1" dirty="0" err="1">
                <a:solidFill>
                  <a:srgbClr val="FF0000"/>
                </a:solidFill>
                <a:latin typeface="+mn-lt"/>
                <a:cs typeface="Arial" charset="0"/>
              </a:rPr>
              <a:t>Hypermobility</a:t>
            </a:r>
            <a:r>
              <a:rPr lang="en-US" sz="2000" b="1" dirty="0">
                <a:solidFill>
                  <a:srgbClr val="FF0000"/>
                </a:solidFill>
                <a:latin typeface="+mn-lt"/>
                <a:cs typeface="Arial" charset="0"/>
              </a:rPr>
              <a:t> type (formerly type III)</a:t>
            </a:r>
          </a:p>
          <a:p>
            <a:pPr algn="just">
              <a:defRPr/>
            </a:pPr>
            <a:r>
              <a:rPr lang="en-US" sz="2000" b="1" dirty="0">
                <a:latin typeface="+mn-lt"/>
                <a:cs typeface="Arial" charset="0"/>
              </a:rPr>
              <a:t>Joint </a:t>
            </a:r>
            <a:r>
              <a:rPr lang="en-US" sz="2000" b="1" dirty="0" err="1">
                <a:latin typeface="+mn-lt"/>
                <a:cs typeface="Arial" charset="0"/>
              </a:rPr>
              <a:t>hypermobility</a:t>
            </a:r>
            <a:r>
              <a:rPr lang="en-US" sz="2000" b="1" dirty="0">
                <a:latin typeface="+mn-lt"/>
                <a:cs typeface="Arial" charset="0"/>
              </a:rPr>
              <a:t> is the major manifestation of this form of Ehlers-</a:t>
            </a:r>
            <a:r>
              <a:rPr lang="en-US" sz="2000" b="1" dirty="0" err="1">
                <a:latin typeface="+mn-lt"/>
                <a:cs typeface="Arial" charset="0"/>
              </a:rPr>
              <a:t>Danlos</a:t>
            </a:r>
            <a:r>
              <a:rPr lang="en-US" sz="2000" b="1" dirty="0">
                <a:latin typeface="+mn-lt"/>
                <a:cs typeface="Arial" charset="0"/>
              </a:rPr>
              <a:t> syndrome. Any joint can be affected, and dislocations are frequent. </a:t>
            </a:r>
          </a:p>
          <a:p>
            <a:pPr algn="just">
              <a:defRPr/>
            </a:pPr>
            <a:endParaRPr lang="en-US" sz="2000" b="1" u="sng" dirty="0">
              <a:latin typeface="+mn-lt"/>
              <a:cs typeface="Arial" charset="0"/>
            </a:endParaRPr>
          </a:p>
          <a:p>
            <a:pPr algn="just">
              <a:defRPr/>
            </a:pPr>
            <a:r>
              <a:rPr lang="en-US" sz="2000" b="1" u="sng" dirty="0">
                <a:latin typeface="+mn-lt"/>
                <a:cs typeface="Arial" charset="0"/>
              </a:rPr>
              <a:t>This type is also inherited as an autosomal dominant genetic trait.</a:t>
            </a:r>
          </a:p>
          <a:p>
            <a:pPr algn="just">
              <a:defRPr/>
            </a:pPr>
            <a:endParaRPr lang="en-US" sz="2000" b="1" dirty="0">
              <a:latin typeface="+mn-lt"/>
              <a:cs typeface="Arial" charset="0"/>
            </a:endParaRPr>
          </a:p>
          <a:p>
            <a:pPr>
              <a:defRPr/>
            </a:pPr>
            <a:r>
              <a:rPr lang="en-US" sz="2000" b="1" dirty="0">
                <a:solidFill>
                  <a:srgbClr val="FF0000"/>
                </a:solidFill>
                <a:latin typeface="+mn-lt"/>
                <a:cs typeface="Arial" charset="0"/>
              </a:rPr>
              <a:t>Vascular type (formerly type IV, the arterial form)</a:t>
            </a:r>
          </a:p>
          <a:p>
            <a:pPr algn="just">
              <a:defRPr/>
            </a:pPr>
            <a:r>
              <a:rPr lang="en-US" sz="2000" b="1" dirty="0">
                <a:latin typeface="+mn-lt"/>
                <a:cs typeface="Arial" charset="0"/>
              </a:rPr>
              <a:t>In this form of Ehlers-</a:t>
            </a:r>
            <a:r>
              <a:rPr lang="en-US" sz="2000" b="1" dirty="0" err="1">
                <a:latin typeface="+mn-lt"/>
                <a:cs typeface="Arial" charset="0"/>
              </a:rPr>
              <a:t>Danlos</a:t>
            </a:r>
            <a:r>
              <a:rPr lang="en-US" sz="2000" b="1" dirty="0">
                <a:latin typeface="+mn-lt"/>
                <a:cs typeface="Arial" charset="0"/>
              </a:rPr>
              <a:t> syndrome, spontaneous rupture of arteries and bowel is a serious manifestation that can lead to death. </a:t>
            </a:r>
          </a:p>
          <a:p>
            <a:pPr algn="just">
              <a:defRPr/>
            </a:pPr>
            <a:endParaRPr lang="en-US" sz="2000" b="1" u="sng" dirty="0">
              <a:latin typeface="+mn-lt"/>
              <a:cs typeface="Arial" charset="0"/>
            </a:endParaRPr>
          </a:p>
          <a:p>
            <a:pPr algn="just">
              <a:defRPr/>
            </a:pPr>
            <a:r>
              <a:rPr lang="en-US" sz="2000" b="1" u="sng" dirty="0">
                <a:latin typeface="+mn-lt"/>
                <a:cs typeface="Arial" charset="0"/>
              </a:rPr>
              <a:t>It is primarily inherited as an autosomal dominant genetic trait, but recessive trait inheritance has been described.</a:t>
            </a:r>
          </a:p>
          <a:p>
            <a:pPr>
              <a:defRPr/>
            </a:pPr>
            <a:br>
              <a:rPr lang="en-US" sz="2000" b="1" dirty="0">
                <a:latin typeface="+mn-lt"/>
                <a:cs typeface="Arial" charset="0"/>
              </a:rPr>
            </a:br>
            <a:endParaRPr lang="en-US" sz="2000" b="1" dirty="0">
              <a:latin typeface="+mn-lt"/>
              <a:cs typeface="Arial"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BA2998-0630-45F7-A585-0F5C21ECCE1C}"/>
              </a:ext>
            </a:extLst>
          </p:cNvPr>
          <p:cNvSpPr/>
          <p:nvPr/>
        </p:nvSpPr>
        <p:spPr>
          <a:xfrm>
            <a:off x="228600" y="231775"/>
            <a:ext cx="8305800" cy="6248400"/>
          </a:xfrm>
          <a:prstGeom prst="rect">
            <a:avLst/>
          </a:prstGeom>
        </p:spPr>
        <p:txBody>
          <a:bodyPr>
            <a:spAutoFit/>
          </a:bodyPr>
          <a:lstStyle/>
          <a:p>
            <a:pPr>
              <a:defRPr/>
            </a:pPr>
            <a:r>
              <a:rPr lang="en-US" sz="2000" b="1" dirty="0" err="1">
                <a:solidFill>
                  <a:srgbClr val="FF0000"/>
                </a:solidFill>
                <a:latin typeface="+mn-lt"/>
                <a:cs typeface="Arial" charset="0"/>
              </a:rPr>
              <a:t>Kyphoscoliosis</a:t>
            </a:r>
            <a:r>
              <a:rPr lang="en-US" sz="2000" b="1" dirty="0">
                <a:solidFill>
                  <a:srgbClr val="FF0000"/>
                </a:solidFill>
                <a:latin typeface="+mn-lt"/>
                <a:cs typeface="Arial" charset="0"/>
              </a:rPr>
              <a:t> type (formerly type VI)</a:t>
            </a:r>
          </a:p>
          <a:p>
            <a:pPr algn="just">
              <a:defRPr/>
            </a:pPr>
            <a:r>
              <a:rPr lang="en-US" sz="2000" b="1" dirty="0">
                <a:latin typeface="+mn-lt"/>
                <a:cs typeface="Arial" charset="0"/>
              </a:rPr>
              <a:t>Fragile globe of the eyes, significant skin and joint laxity, and severe curvature of the spine (scoliosis) are typical features. </a:t>
            </a:r>
          </a:p>
          <a:p>
            <a:pPr algn="just">
              <a:defRPr/>
            </a:pPr>
            <a:r>
              <a:rPr lang="en-US" sz="2000" b="1" u="sng" dirty="0">
                <a:latin typeface="+mn-lt"/>
                <a:cs typeface="Arial" charset="0"/>
              </a:rPr>
              <a:t>Its inheritance pattern is autosomal recessive.</a:t>
            </a:r>
          </a:p>
          <a:p>
            <a:pPr algn="just">
              <a:defRPr/>
            </a:pPr>
            <a:endParaRPr lang="en-US" sz="2000" b="1" dirty="0">
              <a:latin typeface="+mn-lt"/>
              <a:cs typeface="Arial" charset="0"/>
            </a:endParaRPr>
          </a:p>
          <a:p>
            <a:pPr>
              <a:defRPr/>
            </a:pPr>
            <a:r>
              <a:rPr lang="en-US" sz="2000" b="1" dirty="0" err="1">
                <a:solidFill>
                  <a:srgbClr val="FF0000"/>
                </a:solidFill>
                <a:latin typeface="+mn-lt"/>
                <a:cs typeface="Arial" charset="0"/>
              </a:rPr>
              <a:t>Arthrochalasia</a:t>
            </a:r>
            <a:r>
              <a:rPr lang="en-US" sz="2000" b="1" dirty="0">
                <a:solidFill>
                  <a:srgbClr val="FF0000"/>
                </a:solidFill>
                <a:latin typeface="+mn-lt"/>
                <a:cs typeface="Arial" charset="0"/>
              </a:rPr>
              <a:t> type (formerly type VIIB, </a:t>
            </a:r>
            <a:r>
              <a:rPr lang="en-US" sz="2000" b="1" dirty="0" err="1">
                <a:solidFill>
                  <a:srgbClr val="FF0000"/>
                </a:solidFill>
                <a:latin typeface="+mn-lt"/>
                <a:cs typeface="Arial" charset="0"/>
              </a:rPr>
              <a:t>arthrochalasis</a:t>
            </a:r>
            <a:r>
              <a:rPr lang="en-US" sz="2000" b="1" dirty="0">
                <a:solidFill>
                  <a:srgbClr val="FF0000"/>
                </a:solidFill>
                <a:latin typeface="+mn-lt"/>
                <a:cs typeface="Arial" charset="0"/>
              </a:rPr>
              <a:t> multiplex </a:t>
            </a:r>
            <a:r>
              <a:rPr lang="en-US" sz="2000" b="1" dirty="0" err="1">
                <a:solidFill>
                  <a:srgbClr val="FF0000"/>
                </a:solidFill>
                <a:latin typeface="+mn-lt"/>
                <a:cs typeface="Arial" charset="0"/>
              </a:rPr>
              <a:t>congenita</a:t>
            </a:r>
            <a:r>
              <a:rPr lang="en-US" sz="2000" b="1" dirty="0">
                <a:solidFill>
                  <a:srgbClr val="FF0000"/>
                </a:solidFill>
                <a:latin typeface="+mn-lt"/>
                <a:cs typeface="Arial" charset="0"/>
              </a:rPr>
              <a:t>)</a:t>
            </a:r>
          </a:p>
          <a:p>
            <a:pPr algn="just">
              <a:defRPr/>
            </a:pPr>
            <a:r>
              <a:rPr lang="en-US" sz="2000" b="1" dirty="0">
                <a:latin typeface="+mn-lt"/>
                <a:cs typeface="Arial" charset="0"/>
              </a:rPr>
              <a:t>Patients are short in height and severely affected by joint laxity and dislocations. Skin involvement is variable. </a:t>
            </a:r>
          </a:p>
          <a:p>
            <a:pPr algn="just">
              <a:defRPr/>
            </a:pPr>
            <a:endParaRPr lang="en-US" sz="2000" b="1" u="sng" dirty="0">
              <a:latin typeface="+mn-lt"/>
              <a:cs typeface="Arial" charset="0"/>
            </a:endParaRPr>
          </a:p>
          <a:p>
            <a:pPr algn="just">
              <a:defRPr/>
            </a:pPr>
            <a:r>
              <a:rPr lang="en-US" sz="2000" b="1" u="sng" dirty="0">
                <a:latin typeface="+mn-lt"/>
                <a:cs typeface="Arial" charset="0"/>
              </a:rPr>
              <a:t>Both autosomal dominant and recessive inheritance is possible. </a:t>
            </a:r>
            <a:endParaRPr lang="en-US" sz="2000" b="1" dirty="0">
              <a:latin typeface="+mn-lt"/>
              <a:cs typeface="Arial" charset="0"/>
            </a:endParaRPr>
          </a:p>
          <a:p>
            <a:pPr algn="just">
              <a:defRPr/>
            </a:pPr>
            <a:endParaRPr lang="en-US" sz="2000" b="1" dirty="0">
              <a:latin typeface="+mn-lt"/>
              <a:cs typeface="Arial" charset="0"/>
            </a:endParaRPr>
          </a:p>
          <a:p>
            <a:pPr>
              <a:defRPr/>
            </a:pPr>
            <a:r>
              <a:rPr lang="en-US" sz="2000" b="1" dirty="0" err="1">
                <a:solidFill>
                  <a:srgbClr val="FF0000"/>
                </a:solidFill>
                <a:latin typeface="+mn-lt"/>
                <a:cs typeface="Arial" charset="0"/>
              </a:rPr>
              <a:t>Dermatosparaxis</a:t>
            </a:r>
            <a:r>
              <a:rPr lang="en-US" sz="2000" b="1" dirty="0">
                <a:solidFill>
                  <a:srgbClr val="FF0000"/>
                </a:solidFill>
                <a:latin typeface="+mn-lt"/>
                <a:cs typeface="Arial" charset="0"/>
              </a:rPr>
              <a:t> type (formerly type VIIC)</a:t>
            </a:r>
          </a:p>
          <a:p>
            <a:pPr algn="just">
              <a:defRPr/>
            </a:pPr>
            <a:r>
              <a:rPr lang="en-US" sz="2000" b="1" dirty="0">
                <a:latin typeface="+mn-lt"/>
                <a:cs typeface="Arial" charset="0"/>
              </a:rPr>
              <a:t>Patients have severely fragile skin that is soft and doughy with sagging and folding. This rare form of Ehlers-</a:t>
            </a:r>
            <a:r>
              <a:rPr lang="en-US" sz="2000" b="1" dirty="0" err="1">
                <a:latin typeface="+mn-lt"/>
                <a:cs typeface="Arial" charset="0"/>
              </a:rPr>
              <a:t>Danlos</a:t>
            </a:r>
            <a:r>
              <a:rPr lang="en-US" sz="2000" b="1" dirty="0">
                <a:latin typeface="+mn-lt"/>
                <a:cs typeface="Arial" charset="0"/>
              </a:rPr>
              <a:t> syndrome can be diagnosed with a skin biopsy.</a:t>
            </a:r>
          </a:p>
          <a:p>
            <a:pPr algn="just">
              <a:defRPr/>
            </a:pPr>
            <a:endParaRPr lang="en-US" sz="2000" b="1" dirty="0">
              <a:latin typeface="+mn-lt"/>
              <a:cs typeface="Arial" charset="0"/>
            </a:endParaRPr>
          </a:p>
          <a:p>
            <a:pPr>
              <a:defRPr/>
            </a:pPr>
            <a:r>
              <a:rPr lang="en-US" sz="2000" b="1" dirty="0" err="1">
                <a:solidFill>
                  <a:srgbClr val="FF0000"/>
                </a:solidFill>
                <a:latin typeface="+mn-lt"/>
                <a:cs typeface="Arial" charset="0"/>
              </a:rPr>
              <a:t>Tenascin</a:t>
            </a:r>
            <a:r>
              <a:rPr lang="en-US" sz="2000" b="1" dirty="0">
                <a:solidFill>
                  <a:srgbClr val="FF0000"/>
                </a:solidFill>
                <a:latin typeface="+mn-lt"/>
                <a:cs typeface="Arial" charset="0"/>
              </a:rPr>
              <a:t>-X deficient type</a:t>
            </a:r>
          </a:p>
          <a:p>
            <a:pPr algn="just">
              <a:defRPr/>
            </a:pPr>
            <a:r>
              <a:rPr lang="en-US" sz="2000" b="1" dirty="0">
                <a:latin typeface="+mn-lt"/>
                <a:cs typeface="Arial" charset="0"/>
              </a:rPr>
              <a:t>Joint </a:t>
            </a:r>
            <a:r>
              <a:rPr lang="en-US" sz="2000" b="1" dirty="0" err="1">
                <a:latin typeface="+mn-lt"/>
                <a:cs typeface="Arial" charset="0"/>
              </a:rPr>
              <a:t>hypermobility</a:t>
            </a:r>
            <a:r>
              <a:rPr lang="en-US" sz="2000" b="1" dirty="0">
                <a:latin typeface="+mn-lt"/>
                <a:cs typeface="Arial" charset="0"/>
              </a:rPr>
              <a:t>, </a:t>
            </a:r>
            <a:r>
              <a:rPr lang="en-US" sz="2000" b="1" dirty="0" err="1">
                <a:latin typeface="+mn-lt"/>
                <a:cs typeface="Arial" charset="0"/>
              </a:rPr>
              <a:t>hyperelastic</a:t>
            </a:r>
            <a:r>
              <a:rPr lang="en-US" sz="2000" b="1" dirty="0">
                <a:latin typeface="+mn-lt"/>
                <a:cs typeface="Arial" charset="0"/>
              </a:rPr>
              <a:t> skin, and fragile tissue are seen. </a:t>
            </a:r>
          </a:p>
          <a:p>
            <a:pPr algn="just">
              <a:defRPr/>
            </a:pPr>
            <a:endParaRPr lang="en-US" sz="2000" b="1" u="sng" dirty="0">
              <a:latin typeface="+mn-lt"/>
              <a:cs typeface="Arial" charset="0"/>
            </a:endParaRPr>
          </a:p>
          <a:p>
            <a:pPr algn="just">
              <a:defRPr/>
            </a:pPr>
            <a:r>
              <a:rPr lang="en-US" sz="2000" b="1" u="sng" dirty="0">
                <a:latin typeface="+mn-lt"/>
                <a:cs typeface="Arial" charset="0"/>
              </a:rPr>
              <a:t>It is inherited as an autosomal recessive genetic trait.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a:extLst>
              <a:ext uri="{FF2B5EF4-FFF2-40B4-BE49-F238E27FC236}">
                <a16:creationId xmlns:a16="http://schemas.microsoft.com/office/drawing/2014/main" id="{18D08344-97CA-493F-B200-FB725A874AE5}"/>
              </a:ext>
            </a:extLst>
          </p:cNvPr>
          <p:cNvSpPr>
            <a:spLocks noChangeArrowheads="1"/>
          </p:cNvSpPr>
          <p:nvPr/>
        </p:nvSpPr>
        <p:spPr bwMode="auto">
          <a:xfrm>
            <a:off x="304800" y="293688"/>
            <a:ext cx="8534400" cy="4894262"/>
          </a:xfrm>
          <a:prstGeom prst="rect">
            <a:avLst/>
          </a:prstGeom>
          <a:noFill/>
          <a:ln w="9525">
            <a:noFill/>
            <a:miter lim="800000"/>
            <a:headEnd/>
            <a:tailEnd/>
          </a:ln>
        </p:spPr>
        <p:txBody>
          <a:bodyPr>
            <a:spAutoFit/>
          </a:bodyPr>
          <a:lstStyle/>
          <a:p>
            <a:pPr algn="just">
              <a:defRPr/>
            </a:pPr>
            <a:r>
              <a:rPr lang="en-US" sz="3200" b="1" dirty="0">
                <a:solidFill>
                  <a:srgbClr val="FF0000"/>
                </a:solidFill>
                <a:latin typeface="+mn-lt"/>
                <a:cs typeface="Arial" charset="0"/>
              </a:rPr>
              <a:t>Genetics of the disease</a:t>
            </a:r>
          </a:p>
          <a:p>
            <a:pPr algn="just">
              <a:defRPr/>
            </a:pPr>
            <a:endParaRPr lang="en-US" sz="2000" b="1" dirty="0">
              <a:latin typeface="+mn-lt"/>
              <a:cs typeface="Arial" charset="0"/>
            </a:endParaRPr>
          </a:p>
          <a:p>
            <a:pPr algn="just">
              <a:defRPr/>
            </a:pPr>
            <a:r>
              <a:rPr lang="en-US" sz="2000" b="1" dirty="0">
                <a:latin typeface="+mn-lt"/>
                <a:cs typeface="Arial" charset="0"/>
              </a:rPr>
              <a:t>Mutations in the following can cause Ehlers–</a:t>
            </a:r>
            <a:r>
              <a:rPr lang="en-US" sz="2000" b="1" dirty="0" err="1">
                <a:latin typeface="+mn-lt"/>
                <a:cs typeface="Arial" charset="0"/>
              </a:rPr>
              <a:t>Danlos</a:t>
            </a:r>
            <a:r>
              <a:rPr lang="en-US" sz="2000" b="1" dirty="0">
                <a:latin typeface="+mn-lt"/>
                <a:cs typeface="Arial" charset="0"/>
              </a:rPr>
              <a:t> syndrome:</a:t>
            </a:r>
          </a:p>
          <a:p>
            <a:pPr algn="just">
              <a:defRPr/>
            </a:pPr>
            <a:r>
              <a:rPr lang="en-US" sz="2000" b="1" dirty="0">
                <a:latin typeface="+mn-lt"/>
                <a:cs typeface="Arial" charset="0"/>
              </a:rPr>
              <a:t>Fibrous proteins: COL1A1, COL1A2, COL3A1, COL5A1, COL5A2, and TNXB</a:t>
            </a:r>
          </a:p>
          <a:p>
            <a:pPr algn="just">
              <a:defRPr/>
            </a:pPr>
            <a:r>
              <a:rPr lang="en-US" sz="2000" b="1" dirty="0">
                <a:latin typeface="+mn-lt"/>
                <a:cs typeface="Arial" charset="0"/>
              </a:rPr>
              <a:t>Enzymes: ADAMTS2, PLOD1, B4GALT7</a:t>
            </a:r>
          </a:p>
          <a:p>
            <a:pPr algn="just">
              <a:defRPr/>
            </a:pPr>
            <a:r>
              <a:rPr lang="en-US" sz="2000" b="1" dirty="0">
                <a:latin typeface="+mn-lt"/>
                <a:cs typeface="Arial" charset="0"/>
              </a:rPr>
              <a:t>Mutations in these genes usually alter the structure, production, or processing of collagen or proteins that interact with collagen. </a:t>
            </a:r>
          </a:p>
          <a:p>
            <a:pPr algn="just">
              <a:defRPr/>
            </a:pPr>
            <a:endParaRPr lang="en-US" sz="2000" b="1" dirty="0">
              <a:latin typeface="+mn-lt"/>
              <a:cs typeface="Arial" charset="0"/>
            </a:endParaRPr>
          </a:p>
          <a:p>
            <a:pPr algn="just">
              <a:defRPr/>
            </a:pPr>
            <a:r>
              <a:rPr lang="en-US" sz="2000" b="1" dirty="0">
                <a:latin typeface="+mn-lt"/>
                <a:cs typeface="Arial" charset="0"/>
              </a:rPr>
              <a:t>Inheritance patterns depend on the type of Ehlers–</a:t>
            </a:r>
            <a:r>
              <a:rPr lang="en-US" sz="2000" b="1" dirty="0" err="1">
                <a:latin typeface="+mn-lt"/>
                <a:cs typeface="Arial" charset="0"/>
              </a:rPr>
              <a:t>Danlos</a:t>
            </a:r>
            <a:r>
              <a:rPr lang="en-US" sz="2000" b="1" dirty="0">
                <a:latin typeface="+mn-lt"/>
                <a:cs typeface="Arial" charset="0"/>
              </a:rPr>
              <a:t> syndrome. </a:t>
            </a:r>
          </a:p>
          <a:p>
            <a:pPr algn="just">
              <a:defRPr/>
            </a:pPr>
            <a:endParaRPr lang="en-US" sz="2000" b="1" dirty="0">
              <a:latin typeface="+mn-lt"/>
              <a:cs typeface="Arial" charset="0"/>
            </a:endParaRPr>
          </a:p>
          <a:p>
            <a:pPr algn="just">
              <a:defRPr/>
            </a:pPr>
            <a:r>
              <a:rPr lang="en-US" sz="2000" b="1" dirty="0">
                <a:latin typeface="+mn-lt"/>
                <a:cs typeface="Arial" charset="0"/>
              </a:rPr>
              <a:t>Most forms of the condition are inherited in an autosomal dominant pattern.</a:t>
            </a:r>
          </a:p>
          <a:p>
            <a:pPr algn="just">
              <a:defRPr/>
            </a:pPr>
            <a:endParaRPr lang="en-US" sz="2000" b="1" dirty="0">
              <a:latin typeface="+mn-lt"/>
              <a:cs typeface="Arial" charset="0"/>
            </a:endParaRPr>
          </a:p>
          <a:p>
            <a:pPr algn="just">
              <a:defRPr/>
            </a:pPr>
            <a:r>
              <a:rPr lang="en-US" sz="2000" b="1" dirty="0">
                <a:latin typeface="+mn-lt"/>
                <a:cs typeface="Arial" charset="0"/>
              </a:rPr>
              <a:t> The minority are inherited in an autosomal recessive pattern, which means both copies of the gene must be altered for a person to be affected by the condition.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a:extLst>
              <a:ext uri="{FF2B5EF4-FFF2-40B4-BE49-F238E27FC236}">
                <a16:creationId xmlns:a16="http://schemas.microsoft.com/office/drawing/2014/main" id="{827B2D3D-C0D4-4DB7-8E2F-6E09A1D4C64A}"/>
              </a:ext>
            </a:extLst>
          </p:cNvPr>
          <p:cNvSpPr>
            <a:spLocks noChangeArrowheads="1"/>
          </p:cNvSpPr>
          <p:nvPr/>
        </p:nvSpPr>
        <p:spPr bwMode="auto">
          <a:xfrm>
            <a:off x="304800" y="533400"/>
            <a:ext cx="8610600" cy="2862263"/>
          </a:xfrm>
          <a:prstGeom prst="rect">
            <a:avLst/>
          </a:prstGeom>
          <a:noFill/>
          <a:ln w="9525">
            <a:noFill/>
            <a:miter lim="800000"/>
            <a:headEnd/>
            <a:tailEnd/>
          </a:ln>
        </p:spPr>
        <p:txBody>
          <a:bodyPr>
            <a:spAutoFit/>
          </a:bodyPr>
          <a:lstStyle/>
          <a:p>
            <a:pPr algn="just">
              <a:defRPr/>
            </a:pPr>
            <a:r>
              <a:rPr lang="en-US" sz="2000" b="1" dirty="0">
                <a:latin typeface="+mn-lt"/>
                <a:cs typeface="Arial" charset="0"/>
              </a:rPr>
              <a:t>The type II and XI collagenopathies are a group of disorders that affect connective tissue. These disorders are caused by defects in type II or type XI collagen. </a:t>
            </a:r>
          </a:p>
          <a:p>
            <a:pPr algn="just">
              <a:defRPr/>
            </a:pPr>
            <a:endParaRPr lang="en-US" sz="2000" b="1" dirty="0">
              <a:latin typeface="+mn-lt"/>
              <a:cs typeface="Arial" charset="0"/>
            </a:endParaRPr>
          </a:p>
          <a:p>
            <a:pPr algn="just">
              <a:defRPr/>
            </a:pPr>
            <a:r>
              <a:rPr lang="en-US" sz="2000" b="1" dirty="0">
                <a:solidFill>
                  <a:srgbClr val="FF0000"/>
                </a:solidFill>
                <a:latin typeface="+mn-lt"/>
                <a:cs typeface="Arial" charset="0"/>
              </a:rPr>
              <a:t>Type II and type XI collagen disorders are grouped together because both types of collagen are components of the cartilage found in joints and the spinal column, the inner ear, and the jelly-like substance that fills the eyeball. </a:t>
            </a:r>
          </a:p>
          <a:p>
            <a:pPr algn="just">
              <a:defRPr/>
            </a:pPr>
            <a:endParaRPr lang="en-US" sz="2000" b="1" dirty="0">
              <a:latin typeface="+mn-lt"/>
              <a:cs typeface="Arial" charset="0"/>
            </a:endParaRPr>
          </a:p>
          <a:p>
            <a:pPr algn="just">
              <a:defRPr/>
            </a:pPr>
            <a:r>
              <a:rPr lang="en-US" sz="2000" b="1" dirty="0">
                <a:latin typeface="+mn-lt"/>
                <a:cs typeface="Arial" charset="0"/>
              </a:rPr>
              <a:t>Type II and XI collagenopathies result in similar clinical features.</a:t>
            </a:r>
          </a:p>
        </p:txBody>
      </p:sp>
      <p:sp>
        <p:nvSpPr>
          <p:cNvPr id="33795" name="Rectangle 2">
            <a:extLst>
              <a:ext uri="{FF2B5EF4-FFF2-40B4-BE49-F238E27FC236}">
                <a16:creationId xmlns:a16="http://schemas.microsoft.com/office/drawing/2014/main" id="{FC51E566-B513-4799-8811-D38C57C622A5}"/>
              </a:ext>
            </a:extLst>
          </p:cNvPr>
          <p:cNvSpPr>
            <a:spLocks noChangeArrowheads="1"/>
          </p:cNvSpPr>
          <p:nvPr/>
        </p:nvSpPr>
        <p:spPr bwMode="auto">
          <a:xfrm>
            <a:off x="228600" y="0"/>
            <a:ext cx="2501900" cy="523875"/>
          </a:xfrm>
          <a:prstGeom prst="rect">
            <a:avLst/>
          </a:prstGeom>
          <a:noFill/>
          <a:ln w="9525">
            <a:noFill/>
            <a:miter lim="800000"/>
            <a:headEnd/>
            <a:tailEnd/>
          </a:ln>
        </p:spPr>
        <p:txBody>
          <a:bodyPr wrap="none">
            <a:spAutoFit/>
          </a:bodyPr>
          <a:lstStyle/>
          <a:p>
            <a:pPr>
              <a:defRPr/>
            </a:pPr>
            <a:r>
              <a:rPr lang="en-US" sz="2800" b="1" dirty="0" err="1">
                <a:solidFill>
                  <a:srgbClr val="FF0000"/>
                </a:solidFill>
                <a:latin typeface="+mn-lt"/>
                <a:cs typeface="Arial" charset="0"/>
              </a:rPr>
              <a:t>Collagenopathy</a:t>
            </a:r>
            <a:endParaRPr lang="en-US" sz="2800" b="1" dirty="0">
              <a:solidFill>
                <a:srgbClr val="FF0000"/>
              </a:solidFill>
              <a:latin typeface="+mn-lt"/>
              <a:cs typeface="Arial" charset="0"/>
            </a:endParaRPr>
          </a:p>
        </p:txBody>
      </p:sp>
      <p:sp>
        <p:nvSpPr>
          <p:cNvPr id="33796" name="Rectangle 3">
            <a:extLst>
              <a:ext uri="{FF2B5EF4-FFF2-40B4-BE49-F238E27FC236}">
                <a16:creationId xmlns:a16="http://schemas.microsoft.com/office/drawing/2014/main" id="{61EA559E-3496-4AAD-B39B-0293045B4CF1}"/>
              </a:ext>
            </a:extLst>
          </p:cNvPr>
          <p:cNvSpPr>
            <a:spLocks noChangeArrowheads="1"/>
          </p:cNvSpPr>
          <p:nvPr/>
        </p:nvSpPr>
        <p:spPr bwMode="auto">
          <a:xfrm>
            <a:off x="228600" y="3625850"/>
            <a:ext cx="8610600" cy="2924175"/>
          </a:xfrm>
          <a:prstGeom prst="rect">
            <a:avLst/>
          </a:prstGeom>
          <a:noFill/>
          <a:ln w="9525">
            <a:noFill/>
            <a:miter lim="800000"/>
            <a:headEnd/>
            <a:tailEnd/>
          </a:ln>
        </p:spPr>
        <p:txBody>
          <a:bodyPr>
            <a:spAutoFit/>
          </a:bodyPr>
          <a:lstStyle/>
          <a:p>
            <a:pPr algn="just">
              <a:defRPr/>
            </a:pPr>
            <a:r>
              <a:rPr lang="en-US" sz="2400" b="1" dirty="0">
                <a:solidFill>
                  <a:srgbClr val="FF0000"/>
                </a:solidFill>
                <a:latin typeface="+mn-lt"/>
                <a:cs typeface="Arial" charset="0"/>
              </a:rPr>
              <a:t>Causes</a:t>
            </a:r>
          </a:p>
          <a:p>
            <a:pPr algn="just">
              <a:defRPr/>
            </a:pPr>
            <a:r>
              <a:rPr lang="en-US" sz="2000" b="1" dirty="0">
                <a:latin typeface="+mn-lt"/>
                <a:cs typeface="Arial" charset="0"/>
              </a:rPr>
              <a:t>Mutations in the </a:t>
            </a:r>
            <a:r>
              <a:rPr lang="en-US" sz="2000" b="1" i="1" dirty="0">
                <a:latin typeface="+mn-lt"/>
                <a:cs typeface="Arial" charset="0"/>
              </a:rPr>
              <a:t>COL11A1</a:t>
            </a:r>
            <a:r>
              <a:rPr lang="en-US" sz="2000" b="1" dirty="0">
                <a:latin typeface="+mn-lt"/>
                <a:cs typeface="Arial" charset="0"/>
              </a:rPr>
              <a:t>, </a:t>
            </a:r>
            <a:r>
              <a:rPr lang="en-US" sz="2000" b="1" i="1" dirty="0">
                <a:latin typeface="+mn-lt"/>
                <a:cs typeface="Arial" charset="0"/>
              </a:rPr>
              <a:t>COL11A2</a:t>
            </a:r>
            <a:r>
              <a:rPr lang="en-US" sz="2000" b="1" dirty="0">
                <a:latin typeface="+mn-lt"/>
                <a:cs typeface="Arial" charset="0"/>
              </a:rPr>
              <a:t>, and </a:t>
            </a:r>
            <a:r>
              <a:rPr lang="en-US" sz="2000" b="1" i="1" dirty="0">
                <a:latin typeface="+mn-lt"/>
                <a:cs typeface="Arial" charset="0"/>
              </a:rPr>
              <a:t>COL2A1</a:t>
            </a:r>
            <a:r>
              <a:rPr lang="en-US" sz="2000" b="1" dirty="0">
                <a:latin typeface="+mn-lt"/>
                <a:cs typeface="Arial" charset="0"/>
              </a:rPr>
              <a:t> genes cause </a:t>
            </a:r>
            <a:r>
              <a:rPr lang="en-US" sz="2000" b="1" dirty="0" err="1">
                <a:latin typeface="+mn-lt"/>
                <a:cs typeface="Arial" charset="0"/>
              </a:rPr>
              <a:t>collagenopathy</a:t>
            </a:r>
            <a:r>
              <a:rPr lang="en-US" sz="2000" b="1" dirty="0">
                <a:latin typeface="+mn-lt"/>
                <a:cs typeface="Arial" charset="0"/>
              </a:rPr>
              <a:t>, types II and XI. </a:t>
            </a:r>
          </a:p>
          <a:p>
            <a:pPr algn="just">
              <a:defRPr/>
            </a:pPr>
            <a:endParaRPr lang="en-US" sz="2000" b="1" dirty="0">
              <a:latin typeface="+mn-lt"/>
              <a:cs typeface="Arial" charset="0"/>
            </a:endParaRPr>
          </a:p>
          <a:p>
            <a:pPr algn="just">
              <a:defRPr/>
            </a:pPr>
            <a:r>
              <a:rPr lang="en-US" sz="2000" b="1" dirty="0">
                <a:solidFill>
                  <a:srgbClr val="FF0000"/>
                </a:solidFill>
                <a:latin typeface="+mn-lt"/>
                <a:cs typeface="Arial" charset="0"/>
              </a:rPr>
              <a:t> Type II collagen is made by combining three copies of the alpha chain made by the </a:t>
            </a:r>
            <a:r>
              <a:rPr lang="en-US" sz="2000" b="1" i="1" dirty="0">
                <a:solidFill>
                  <a:srgbClr val="FF0000"/>
                </a:solidFill>
                <a:latin typeface="+mn-lt"/>
                <a:cs typeface="Arial" charset="0"/>
              </a:rPr>
              <a:t>COL2A1</a:t>
            </a:r>
            <a:r>
              <a:rPr lang="en-US" sz="2000" b="1" dirty="0">
                <a:solidFill>
                  <a:srgbClr val="FF0000"/>
                </a:solidFill>
                <a:latin typeface="+mn-lt"/>
                <a:cs typeface="Arial" charset="0"/>
              </a:rPr>
              <a:t> gene. </a:t>
            </a:r>
          </a:p>
          <a:p>
            <a:pPr algn="just">
              <a:defRPr/>
            </a:pPr>
            <a:endParaRPr lang="en-US" sz="2000" b="1" u="sng" dirty="0">
              <a:latin typeface="+mn-lt"/>
              <a:cs typeface="Arial" charset="0"/>
            </a:endParaRPr>
          </a:p>
          <a:p>
            <a:pPr algn="just">
              <a:defRPr/>
            </a:pPr>
            <a:r>
              <a:rPr lang="en-US" sz="2000" b="1" dirty="0">
                <a:solidFill>
                  <a:srgbClr val="FF0000"/>
                </a:solidFill>
                <a:latin typeface="+mn-lt"/>
                <a:cs typeface="Arial" charset="0"/>
              </a:rPr>
              <a:t>Type XI collagen, on the other hand, is composed of three different alpha chains: the products of the </a:t>
            </a:r>
            <a:r>
              <a:rPr lang="en-US" sz="2000" b="1" i="1" dirty="0">
                <a:solidFill>
                  <a:srgbClr val="FF0000"/>
                </a:solidFill>
                <a:latin typeface="+mn-lt"/>
                <a:cs typeface="Arial" charset="0"/>
              </a:rPr>
              <a:t>COL2A1</a:t>
            </a:r>
            <a:r>
              <a:rPr lang="en-US" sz="2000" b="1" dirty="0">
                <a:solidFill>
                  <a:srgbClr val="FF0000"/>
                </a:solidFill>
                <a:latin typeface="+mn-lt"/>
                <a:cs typeface="Arial" charset="0"/>
              </a:rPr>
              <a:t>, </a:t>
            </a:r>
            <a:r>
              <a:rPr lang="en-US" sz="2000" b="1" i="1" dirty="0">
                <a:solidFill>
                  <a:srgbClr val="FF0000"/>
                </a:solidFill>
                <a:latin typeface="+mn-lt"/>
                <a:cs typeface="Arial" charset="0"/>
              </a:rPr>
              <a:t>COL11A1</a:t>
            </a:r>
            <a:r>
              <a:rPr lang="en-US" sz="2000" b="1" dirty="0">
                <a:solidFill>
                  <a:srgbClr val="FF0000"/>
                </a:solidFill>
                <a:latin typeface="+mn-lt"/>
                <a:cs typeface="Arial" charset="0"/>
              </a:rPr>
              <a:t>, and </a:t>
            </a:r>
            <a:r>
              <a:rPr lang="en-US" sz="2000" b="1" i="1" dirty="0">
                <a:solidFill>
                  <a:srgbClr val="FF0000"/>
                </a:solidFill>
                <a:latin typeface="+mn-lt"/>
                <a:cs typeface="Arial" charset="0"/>
              </a:rPr>
              <a:t>COL11A2</a:t>
            </a:r>
            <a:r>
              <a:rPr lang="en-US" sz="2000" b="1" dirty="0">
                <a:solidFill>
                  <a:srgbClr val="FF0000"/>
                </a:solidFill>
                <a:latin typeface="+mn-lt"/>
                <a:cs typeface="Arial" charset="0"/>
              </a:rPr>
              <a:t> genes.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a:extLst>
              <a:ext uri="{FF2B5EF4-FFF2-40B4-BE49-F238E27FC236}">
                <a16:creationId xmlns:a16="http://schemas.microsoft.com/office/drawing/2014/main" id="{1C8EE6B3-1943-43AD-AB00-6785E44DF490}"/>
              </a:ext>
            </a:extLst>
          </p:cNvPr>
          <p:cNvSpPr>
            <a:spLocks noChangeArrowheads="1"/>
          </p:cNvSpPr>
          <p:nvPr/>
        </p:nvSpPr>
        <p:spPr bwMode="auto">
          <a:xfrm>
            <a:off x="304800" y="76200"/>
            <a:ext cx="8610600" cy="2000250"/>
          </a:xfrm>
          <a:prstGeom prst="rect">
            <a:avLst/>
          </a:prstGeom>
          <a:noFill/>
          <a:ln w="9525">
            <a:noFill/>
            <a:miter lim="800000"/>
            <a:headEnd/>
            <a:tailEnd/>
          </a:ln>
        </p:spPr>
        <p:txBody>
          <a:bodyPr>
            <a:spAutoFit/>
          </a:bodyPr>
          <a:lstStyle/>
          <a:p>
            <a:pPr algn="just">
              <a:defRPr/>
            </a:pPr>
            <a:r>
              <a:rPr lang="en-US" sz="2400" b="1" dirty="0" err="1">
                <a:solidFill>
                  <a:srgbClr val="FF0000"/>
                </a:solidFill>
                <a:latin typeface="+mn-lt"/>
                <a:cs typeface="Arial" charset="0"/>
              </a:rPr>
              <a:t>Collagenopathy</a:t>
            </a:r>
            <a:r>
              <a:rPr lang="en-US" sz="2400" b="1" dirty="0">
                <a:solidFill>
                  <a:srgbClr val="FF0000"/>
                </a:solidFill>
                <a:latin typeface="+mn-lt"/>
                <a:cs typeface="Arial" charset="0"/>
              </a:rPr>
              <a:t>, type 2 alpha 1:</a:t>
            </a:r>
          </a:p>
          <a:p>
            <a:pPr algn="just">
              <a:defRPr/>
            </a:pPr>
            <a:r>
              <a:rPr lang="en-US" sz="2000" b="1" dirty="0">
                <a:latin typeface="+mn-lt"/>
                <a:cs typeface="Arial" charset="0"/>
              </a:rPr>
              <a:t>refers to a wide range of conditions that can result from problems with cartilage collagen tissue due to a defect in the COL2A1 gene. </a:t>
            </a:r>
          </a:p>
          <a:p>
            <a:pPr algn="just">
              <a:defRPr/>
            </a:pPr>
            <a:endParaRPr lang="en-US" sz="2000" b="1" dirty="0">
              <a:latin typeface="+mn-lt"/>
              <a:cs typeface="Arial" charset="0"/>
            </a:endParaRPr>
          </a:p>
          <a:p>
            <a:pPr algn="just">
              <a:defRPr/>
            </a:pPr>
            <a:r>
              <a:rPr lang="en-US" sz="2000" b="1" dirty="0">
                <a:latin typeface="+mn-lt"/>
                <a:cs typeface="Arial" charset="0"/>
              </a:rPr>
              <a:t>Defects in the COL2A1 gene result in defective or reduced collagen production which in turn affects the development of connective tissues including bones. </a:t>
            </a:r>
          </a:p>
        </p:txBody>
      </p:sp>
      <p:sp>
        <p:nvSpPr>
          <p:cNvPr id="35843" name="Rectangle 2">
            <a:extLst>
              <a:ext uri="{FF2B5EF4-FFF2-40B4-BE49-F238E27FC236}">
                <a16:creationId xmlns:a16="http://schemas.microsoft.com/office/drawing/2014/main" id="{B8E97923-E65B-4FE3-BDF0-F3F34A31CE00}"/>
              </a:ext>
            </a:extLst>
          </p:cNvPr>
          <p:cNvSpPr>
            <a:spLocks noChangeArrowheads="1"/>
          </p:cNvSpPr>
          <p:nvPr/>
        </p:nvSpPr>
        <p:spPr bwMode="auto">
          <a:xfrm>
            <a:off x="381000" y="2209800"/>
            <a:ext cx="6324600" cy="461963"/>
          </a:xfrm>
          <a:prstGeom prst="rect">
            <a:avLst/>
          </a:prstGeom>
          <a:noFill/>
          <a:ln w="9525">
            <a:noFill/>
            <a:miter lim="800000"/>
            <a:headEnd/>
            <a:tailEnd/>
          </a:ln>
        </p:spPr>
        <p:txBody>
          <a:bodyPr>
            <a:spAutoFit/>
          </a:bodyPr>
          <a:lstStyle/>
          <a:p>
            <a:pPr>
              <a:defRPr/>
            </a:pPr>
            <a:r>
              <a:rPr lang="en-US" sz="2400" b="1" dirty="0">
                <a:solidFill>
                  <a:srgbClr val="FF0000"/>
                </a:solidFill>
                <a:latin typeface="+mn-lt"/>
                <a:cs typeface="Arial" charset="0"/>
              </a:rPr>
              <a:t>Symptoms of </a:t>
            </a:r>
            <a:r>
              <a:rPr lang="en-US" sz="2400" b="1" dirty="0" err="1">
                <a:solidFill>
                  <a:srgbClr val="FF0000"/>
                </a:solidFill>
                <a:latin typeface="+mn-lt"/>
                <a:cs typeface="Arial" charset="0"/>
              </a:rPr>
              <a:t>Collagenopathy</a:t>
            </a:r>
            <a:r>
              <a:rPr lang="en-US" sz="2400" b="1" dirty="0">
                <a:solidFill>
                  <a:srgbClr val="FF0000"/>
                </a:solidFill>
                <a:latin typeface="+mn-lt"/>
                <a:cs typeface="Arial" charset="0"/>
              </a:rPr>
              <a:t>, type 2 alpha 1</a:t>
            </a:r>
          </a:p>
        </p:txBody>
      </p:sp>
      <p:sp>
        <p:nvSpPr>
          <p:cNvPr id="35844" name="Rectangle 3">
            <a:extLst>
              <a:ext uri="{FF2B5EF4-FFF2-40B4-BE49-F238E27FC236}">
                <a16:creationId xmlns:a16="http://schemas.microsoft.com/office/drawing/2014/main" id="{BC53BC23-6D59-41CA-B70C-45E4FAC2CF01}"/>
              </a:ext>
            </a:extLst>
          </p:cNvPr>
          <p:cNvSpPr>
            <a:spLocks noChangeArrowheads="1"/>
          </p:cNvSpPr>
          <p:nvPr/>
        </p:nvSpPr>
        <p:spPr bwMode="auto">
          <a:xfrm>
            <a:off x="381000" y="2743200"/>
            <a:ext cx="8305800" cy="3786188"/>
          </a:xfrm>
          <a:prstGeom prst="rect">
            <a:avLst/>
          </a:prstGeom>
          <a:noFill/>
          <a:ln w="9525">
            <a:noFill/>
            <a:miter lim="800000"/>
            <a:headEnd/>
            <a:tailEnd/>
          </a:ln>
        </p:spPr>
        <p:txBody>
          <a:bodyPr>
            <a:spAutoFit/>
          </a:bodyPr>
          <a:lstStyle/>
          <a:p>
            <a:pPr algn="just">
              <a:defRPr/>
            </a:pPr>
            <a:r>
              <a:rPr lang="en-US" sz="2000" b="1" dirty="0">
                <a:latin typeface="+mn-lt"/>
                <a:cs typeface="Arial" charset="0"/>
              </a:rPr>
              <a:t>The list of signs and symptoms mentioned in various sources for </a:t>
            </a:r>
            <a:r>
              <a:rPr lang="en-US" sz="2000" b="1" dirty="0" err="1">
                <a:latin typeface="+mn-lt"/>
                <a:cs typeface="Arial" charset="0"/>
              </a:rPr>
              <a:t>Collagenopathy</a:t>
            </a:r>
            <a:r>
              <a:rPr lang="en-US" sz="2000" b="1" dirty="0">
                <a:latin typeface="+mn-lt"/>
                <a:cs typeface="Arial" charset="0"/>
              </a:rPr>
              <a:t>, type 2 alpha 1 includes the 10 symptoms listed below:</a:t>
            </a:r>
          </a:p>
          <a:p>
            <a:pPr algn="just">
              <a:defRPr/>
            </a:pPr>
            <a:r>
              <a:rPr lang="en-US" sz="2000" b="1" dirty="0">
                <a:latin typeface="+mn-lt"/>
                <a:cs typeface="Arial" charset="0"/>
              </a:rPr>
              <a:t>Abnormal bone development</a:t>
            </a:r>
          </a:p>
          <a:p>
            <a:pPr algn="just">
              <a:defRPr/>
            </a:pPr>
            <a:r>
              <a:rPr lang="en-US" sz="2000" b="1" dirty="0">
                <a:latin typeface="+mn-lt"/>
                <a:cs typeface="Arial" charset="0"/>
              </a:rPr>
              <a:t>Short stature</a:t>
            </a:r>
          </a:p>
          <a:p>
            <a:pPr algn="just">
              <a:defRPr/>
            </a:pPr>
            <a:r>
              <a:rPr lang="en-US" sz="2000" b="1" dirty="0">
                <a:latin typeface="+mn-lt"/>
                <a:cs typeface="Arial" charset="0"/>
              </a:rPr>
              <a:t>Enlarged joints</a:t>
            </a:r>
          </a:p>
          <a:p>
            <a:pPr algn="just">
              <a:defRPr/>
            </a:pPr>
            <a:r>
              <a:rPr lang="en-US" sz="2000" b="1" dirty="0">
                <a:latin typeface="+mn-lt"/>
                <a:cs typeface="Arial" charset="0"/>
              </a:rPr>
              <a:t>Curved spine</a:t>
            </a:r>
          </a:p>
          <a:p>
            <a:pPr algn="just">
              <a:defRPr/>
            </a:pPr>
            <a:r>
              <a:rPr lang="en-US" sz="2000" b="1" dirty="0">
                <a:latin typeface="+mn-lt"/>
                <a:cs typeface="Arial" charset="0"/>
              </a:rPr>
              <a:t>Premature arthritis</a:t>
            </a:r>
          </a:p>
          <a:p>
            <a:pPr algn="just">
              <a:defRPr/>
            </a:pPr>
            <a:r>
              <a:rPr lang="en-US" sz="2000" b="1" dirty="0">
                <a:latin typeface="+mn-lt"/>
                <a:cs typeface="Arial" charset="0"/>
              </a:rPr>
              <a:t>Vision problems</a:t>
            </a:r>
          </a:p>
          <a:p>
            <a:pPr algn="just">
              <a:defRPr/>
            </a:pPr>
            <a:r>
              <a:rPr lang="en-US" sz="2000" b="1" dirty="0">
                <a:latin typeface="+mn-lt"/>
                <a:cs typeface="Arial" charset="0"/>
              </a:rPr>
              <a:t>Hearing problems</a:t>
            </a:r>
          </a:p>
          <a:p>
            <a:pPr algn="just">
              <a:defRPr/>
            </a:pPr>
            <a:r>
              <a:rPr lang="en-US" sz="2000" b="1" dirty="0">
                <a:latin typeface="+mn-lt"/>
                <a:cs typeface="Arial" charset="0"/>
              </a:rPr>
              <a:t>Cleft palate</a:t>
            </a:r>
          </a:p>
          <a:p>
            <a:pPr algn="just">
              <a:defRPr/>
            </a:pPr>
            <a:r>
              <a:rPr lang="en-US" sz="2000" b="1" dirty="0">
                <a:latin typeface="+mn-lt"/>
                <a:cs typeface="Arial" charset="0"/>
              </a:rPr>
              <a:t>Small lower jaw</a:t>
            </a:r>
          </a:p>
          <a:p>
            <a:pPr algn="just">
              <a:defRPr/>
            </a:pPr>
            <a:r>
              <a:rPr lang="en-US" sz="2000" b="1" dirty="0">
                <a:latin typeface="+mn-lt"/>
                <a:cs typeface="Arial" charset="0"/>
              </a:rPr>
              <a:t>Various facial anomalies</a:t>
            </a:r>
          </a:p>
        </p:txBody>
      </p:sp>
      <p:pic>
        <p:nvPicPr>
          <p:cNvPr id="25605" name="Picture 6" descr="http://drugster.info/img/term/collagenopathy-3310_1.jpg">
            <a:extLst>
              <a:ext uri="{FF2B5EF4-FFF2-40B4-BE49-F238E27FC236}">
                <a16:creationId xmlns:a16="http://schemas.microsoft.com/office/drawing/2014/main" id="{EA014A68-E595-4972-8898-67A43E5F1B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810000"/>
            <a:ext cx="3821113" cy="27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a:extLst>
              <a:ext uri="{FF2B5EF4-FFF2-40B4-BE49-F238E27FC236}">
                <a16:creationId xmlns:a16="http://schemas.microsoft.com/office/drawing/2014/main" id="{482BCD22-4071-4CB9-9D0B-359C40AD0044}"/>
              </a:ext>
            </a:extLst>
          </p:cNvPr>
          <p:cNvSpPr>
            <a:spLocks noChangeArrowheads="1"/>
          </p:cNvSpPr>
          <p:nvPr/>
        </p:nvSpPr>
        <p:spPr bwMode="auto">
          <a:xfrm>
            <a:off x="228600" y="0"/>
            <a:ext cx="4572000" cy="523875"/>
          </a:xfrm>
          <a:prstGeom prst="rect">
            <a:avLst/>
          </a:prstGeom>
          <a:noFill/>
          <a:ln w="9525">
            <a:noFill/>
            <a:miter lim="800000"/>
            <a:headEnd/>
            <a:tailEnd/>
          </a:ln>
        </p:spPr>
        <p:txBody>
          <a:bodyPr>
            <a:spAutoFit/>
          </a:bodyPr>
          <a:lstStyle/>
          <a:p>
            <a:pPr>
              <a:defRPr/>
            </a:pPr>
            <a:r>
              <a:rPr lang="en-US" sz="2800" b="1" dirty="0" err="1">
                <a:solidFill>
                  <a:srgbClr val="FF0000"/>
                </a:solidFill>
                <a:latin typeface="+mn-lt"/>
                <a:cs typeface="Arial" charset="0"/>
              </a:rPr>
              <a:t>Alport</a:t>
            </a:r>
            <a:r>
              <a:rPr lang="en-US" sz="2800" b="1" dirty="0">
                <a:solidFill>
                  <a:srgbClr val="FF0000"/>
                </a:solidFill>
                <a:latin typeface="+mn-lt"/>
                <a:cs typeface="Arial" charset="0"/>
              </a:rPr>
              <a:t> syndrome</a:t>
            </a:r>
          </a:p>
        </p:txBody>
      </p:sp>
      <p:sp>
        <p:nvSpPr>
          <p:cNvPr id="36868" name="Rectangle 3">
            <a:extLst>
              <a:ext uri="{FF2B5EF4-FFF2-40B4-BE49-F238E27FC236}">
                <a16:creationId xmlns:a16="http://schemas.microsoft.com/office/drawing/2014/main" id="{8B4949FE-AF92-4106-943F-EC2EE24452E3}"/>
              </a:ext>
            </a:extLst>
          </p:cNvPr>
          <p:cNvSpPr>
            <a:spLocks noChangeArrowheads="1"/>
          </p:cNvSpPr>
          <p:nvPr/>
        </p:nvSpPr>
        <p:spPr bwMode="auto">
          <a:xfrm>
            <a:off x="228600" y="4419600"/>
            <a:ext cx="8915400" cy="2246313"/>
          </a:xfrm>
          <a:prstGeom prst="rect">
            <a:avLst/>
          </a:prstGeom>
          <a:noFill/>
          <a:ln w="9525">
            <a:noFill/>
            <a:miter lim="800000"/>
            <a:headEnd/>
            <a:tailEnd/>
          </a:ln>
        </p:spPr>
        <p:txBody>
          <a:bodyPr>
            <a:spAutoFit/>
          </a:bodyPr>
          <a:lstStyle/>
          <a:p>
            <a:pPr algn="just">
              <a:defRPr/>
            </a:pPr>
            <a:endParaRPr lang="en-US" sz="2000" b="1" dirty="0">
              <a:latin typeface="+mn-lt"/>
              <a:cs typeface="Arial" charset="0"/>
            </a:endParaRPr>
          </a:p>
          <a:p>
            <a:pPr algn="just">
              <a:defRPr/>
            </a:pPr>
            <a:r>
              <a:rPr lang="en-US" sz="2000" b="1" dirty="0">
                <a:latin typeface="+mn-lt"/>
                <a:cs typeface="Arial" charset="0"/>
              </a:rPr>
              <a:t>The disorder is uncommon. </a:t>
            </a:r>
            <a:r>
              <a:rPr lang="en-US" sz="2000" b="1" u="sng" dirty="0">
                <a:latin typeface="+mn-lt"/>
                <a:cs typeface="Arial" charset="0"/>
              </a:rPr>
              <a:t>It most often affects males. </a:t>
            </a:r>
            <a:r>
              <a:rPr lang="en-US" sz="2000" b="1" dirty="0">
                <a:latin typeface="+mn-lt"/>
                <a:cs typeface="Arial" charset="0"/>
              </a:rPr>
              <a:t>Women can pass the gene for the disorder to their children, even if they have no symptoms.</a:t>
            </a:r>
          </a:p>
          <a:p>
            <a:pPr algn="just">
              <a:defRPr/>
            </a:pPr>
            <a:endParaRPr lang="en-US" sz="2000" b="1" dirty="0">
              <a:latin typeface="+mn-lt"/>
              <a:cs typeface="Arial" charset="0"/>
            </a:endParaRPr>
          </a:p>
          <a:p>
            <a:pPr algn="just">
              <a:defRPr/>
            </a:pPr>
            <a:r>
              <a:rPr lang="en-US" sz="2000" b="1" u="sng" dirty="0">
                <a:solidFill>
                  <a:srgbClr val="FF0000"/>
                </a:solidFill>
                <a:latin typeface="+mn-lt"/>
                <a:cs typeface="Arial" charset="0"/>
              </a:rPr>
              <a:t>Risk factors include:</a:t>
            </a:r>
          </a:p>
          <a:p>
            <a:pPr algn="just">
              <a:defRPr/>
            </a:pPr>
            <a:r>
              <a:rPr lang="en-US" sz="2000" b="1" u="sng" dirty="0">
                <a:latin typeface="+mn-lt"/>
                <a:cs typeface="Arial" charset="0"/>
              </a:rPr>
              <a:t>End-stage kidney disease</a:t>
            </a:r>
            <a:r>
              <a:rPr lang="en-US" sz="2000" b="1" dirty="0">
                <a:latin typeface="+mn-lt"/>
                <a:cs typeface="Arial" charset="0"/>
              </a:rPr>
              <a:t> in male </a:t>
            </a:r>
          </a:p>
          <a:p>
            <a:pPr algn="just">
              <a:defRPr/>
            </a:pPr>
            <a:r>
              <a:rPr lang="en-US" sz="2000" b="1" u="sng" dirty="0">
                <a:latin typeface="+mn-lt"/>
                <a:cs typeface="Arial" charset="0"/>
              </a:rPr>
              <a:t>Hearing loss</a:t>
            </a:r>
            <a:r>
              <a:rPr lang="en-US" sz="2000" b="1" dirty="0">
                <a:latin typeface="+mn-lt"/>
                <a:cs typeface="Arial" charset="0"/>
              </a:rPr>
              <a:t> before age 30</a:t>
            </a:r>
          </a:p>
        </p:txBody>
      </p:sp>
      <p:sp>
        <p:nvSpPr>
          <p:cNvPr id="36869" name="Rectangle 4">
            <a:extLst>
              <a:ext uri="{FF2B5EF4-FFF2-40B4-BE49-F238E27FC236}">
                <a16:creationId xmlns:a16="http://schemas.microsoft.com/office/drawing/2014/main" id="{4BE84AEF-7768-4131-B514-E0E5B0D30957}"/>
              </a:ext>
            </a:extLst>
          </p:cNvPr>
          <p:cNvSpPr>
            <a:spLocks noChangeArrowheads="1"/>
          </p:cNvSpPr>
          <p:nvPr/>
        </p:nvSpPr>
        <p:spPr bwMode="auto">
          <a:xfrm>
            <a:off x="304800" y="815975"/>
            <a:ext cx="8686800" cy="708025"/>
          </a:xfrm>
          <a:prstGeom prst="rect">
            <a:avLst/>
          </a:prstGeom>
          <a:noFill/>
          <a:ln w="9525">
            <a:noFill/>
            <a:miter lim="800000"/>
            <a:headEnd/>
            <a:tailEnd/>
          </a:ln>
        </p:spPr>
        <p:txBody>
          <a:bodyPr>
            <a:spAutoFit/>
          </a:bodyPr>
          <a:lstStyle/>
          <a:p>
            <a:pPr algn="just">
              <a:defRPr/>
            </a:pPr>
            <a:r>
              <a:rPr lang="en-US" sz="2000" b="1" dirty="0" err="1">
                <a:latin typeface="+mn-lt"/>
                <a:cs typeface="Arial" charset="0"/>
              </a:rPr>
              <a:t>Alport</a:t>
            </a:r>
            <a:r>
              <a:rPr lang="en-US" sz="2000" b="1" dirty="0">
                <a:latin typeface="+mn-lt"/>
                <a:cs typeface="Arial" charset="0"/>
              </a:rPr>
              <a:t> syndrome or hereditary nephritis is a genetic disorder characterized by </a:t>
            </a:r>
            <a:r>
              <a:rPr lang="en-US" sz="2000" b="1" dirty="0" err="1">
                <a:latin typeface="+mn-lt"/>
                <a:cs typeface="Arial" charset="0"/>
              </a:rPr>
              <a:t>glomerulonephritis</a:t>
            </a:r>
            <a:r>
              <a:rPr lang="en-US" sz="2000" b="1" dirty="0">
                <a:latin typeface="+mn-lt"/>
                <a:cs typeface="Arial" charset="0"/>
              </a:rPr>
              <a:t>, end stage kidney disease, and hearing loss.</a:t>
            </a:r>
            <a:r>
              <a:rPr lang="en-US" sz="2000" b="1" baseline="30000" dirty="0">
                <a:latin typeface="+mn-lt"/>
                <a:cs typeface="Arial" charset="0"/>
              </a:rPr>
              <a:t> </a:t>
            </a:r>
            <a:endParaRPr lang="en-US" sz="2000" b="1" dirty="0">
              <a:latin typeface="+mn-lt"/>
              <a:cs typeface="Arial" charset="0"/>
            </a:endParaRPr>
          </a:p>
        </p:txBody>
      </p:sp>
      <p:sp>
        <p:nvSpPr>
          <p:cNvPr id="36870" name="Rectangle 5">
            <a:extLst>
              <a:ext uri="{FF2B5EF4-FFF2-40B4-BE49-F238E27FC236}">
                <a16:creationId xmlns:a16="http://schemas.microsoft.com/office/drawing/2014/main" id="{7B9EBB69-541E-4A70-B507-FEF6ACEC306E}"/>
              </a:ext>
            </a:extLst>
          </p:cNvPr>
          <p:cNvSpPr>
            <a:spLocks noChangeArrowheads="1"/>
          </p:cNvSpPr>
          <p:nvPr/>
        </p:nvSpPr>
        <p:spPr bwMode="auto">
          <a:xfrm>
            <a:off x="304800" y="2514600"/>
            <a:ext cx="8610600" cy="1938338"/>
          </a:xfrm>
          <a:prstGeom prst="rect">
            <a:avLst/>
          </a:prstGeom>
          <a:noFill/>
          <a:ln w="9525">
            <a:noFill/>
            <a:miter lim="800000"/>
            <a:headEnd/>
            <a:tailEnd/>
          </a:ln>
        </p:spPr>
        <p:txBody>
          <a:bodyPr>
            <a:spAutoFit/>
          </a:bodyPr>
          <a:lstStyle/>
          <a:p>
            <a:pPr algn="just">
              <a:defRPr/>
            </a:pPr>
            <a:r>
              <a:rPr lang="en-US" sz="2000" b="1" u="sng" dirty="0" err="1">
                <a:latin typeface="+mn-lt"/>
                <a:cs typeface="Arial" charset="0"/>
              </a:rPr>
              <a:t>Alport</a:t>
            </a:r>
            <a:r>
              <a:rPr lang="en-US" sz="2000" b="1" u="sng" dirty="0">
                <a:latin typeface="+mn-lt"/>
                <a:cs typeface="Arial" charset="0"/>
              </a:rPr>
              <a:t> syndrome is caused by mutations in COL4A3, COL4A4, and COL4A5, collagen biosynthesis genes. </a:t>
            </a:r>
          </a:p>
          <a:p>
            <a:pPr algn="just">
              <a:defRPr/>
            </a:pPr>
            <a:endParaRPr lang="en-US" sz="2000" b="1" u="sng" dirty="0">
              <a:latin typeface="+mn-lt"/>
              <a:cs typeface="Arial" charset="0"/>
            </a:endParaRPr>
          </a:p>
          <a:p>
            <a:pPr algn="just">
              <a:defRPr/>
            </a:pPr>
            <a:r>
              <a:rPr lang="en-US" sz="2000" b="1" dirty="0">
                <a:latin typeface="+mn-lt"/>
                <a:cs typeface="Arial" charset="0"/>
              </a:rPr>
              <a:t>Mutations in any of these genes prevent the proper production or assembly of the type IV collagen network, which is an important structural component of basement membranes in the kidney, and inner ear </a:t>
            </a:r>
          </a:p>
        </p:txBody>
      </p:sp>
      <p:sp>
        <p:nvSpPr>
          <p:cNvPr id="26630" name="Rectangle 5">
            <a:extLst>
              <a:ext uri="{FF2B5EF4-FFF2-40B4-BE49-F238E27FC236}">
                <a16:creationId xmlns:a16="http://schemas.microsoft.com/office/drawing/2014/main" id="{4EFE1185-5CC3-480C-9D08-740ADE2017A8}"/>
              </a:ext>
            </a:extLst>
          </p:cNvPr>
          <p:cNvSpPr>
            <a:spLocks noChangeArrowheads="1"/>
          </p:cNvSpPr>
          <p:nvPr/>
        </p:nvSpPr>
        <p:spPr bwMode="auto">
          <a:xfrm>
            <a:off x="287338" y="1828800"/>
            <a:ext cx="1465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solidFill>
                  <a:srgbClr val="FF0000"/>
                </a:solidFill>
              </a:rPr>
              <a:t>Causes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a:extLst>
              <a:ext uri="{FF2B5EF4-FFF2-40B4-BE49-F238E27FC236}">
                <a16:creationId xmlns:a16="http://schemas.microsoft.com/office/drawing/2014/main" id="{CEB5BA98-90C8-4B26-B794-8D8C0840A7D9}"/>
              </a:ext>
            </a:extLst>
          </p:cNvPr>
          <p:cNvSpPr>
            <a:spLocks noChangeArrowheads="1"/>
          </p:cNvSpPr>
          <p:nvPr/>
        </p:nvSpPr>
        <p:spPr bwMode="auto">
          <a:xfrm>
            <a:off x="304800" y="76200"/>
            <a:ext cx="5800725" cy="523875"/>
          </a:xfrm>
          <a:prstGeom prst="rect">
            <a:avLst/>
          </a:prstGeom>
          <a:noFill/>
          <a:ln w="9525">
            <a:noFill/>
            <a:miter lim="800000"/>
            <a:headEnd/>
            <a:tailEnd/>
          </a:ln>
        </p:spPr>
        <p:txBody>
          <a:bodyPr wrap="none">
            <a:spAutoFit/>
          </a:bodyPr>
          <a:lstStyle/>
          <a:p>
            <a:pPr>
              <a:defRPr/>
            </a:pPr>
            <a:r>
              <a:rPr lang="en-US" sz="2800" b="1" dirty="0" err="1">
                <a:solidFill>
                  <a:srgbClr val="FF0000"/>
                </a:solidFill>
                <a:latin typeface="+mn-lt"/>
                <a:cs typeface="Arial" charset="0"/>
              </a:rPr>
              <a:t>Ullrich</a:t>
            </a:r>
            <a:r>
              <a:rPr lang="en-US" sz="2800" b="1" dirty="0">
                <a:solidFill>
                  <a:srgbClr val="FF0000"/>
                </a:solidFill>
                <a:latin typeface="+mn-lt"/>
                <a:cs typeface="Arial" charset="0"/>
              </a:rPr>
              <a:t> congenital muscular dystrophy</a:t>
            </a:r>
            <a:endParaRPr lang="en-US" sz="2800" dirty="0">
              <a:solidFill>
                <a:srgbClr val="FF0000"/>
              </a:solidFill>
              <a:latin typeface="+mn-lt"/>
              <a:cs typeface="Arial" charset="0"/>
            </a:endParaRPr>
          </a:p>
        </p:txBody>
      </p:sp>
      <p:sp>
        <p:nvSpPr>
          <p:cNvPr id="39940" name="Rectangle 3">
            <a:extLst>
              <a:ext uri="{FF2B5EF4-FFF2-40B4-BE49-F238E27FC236}">
                <a16:creationId xmlns:a16="http://schemas.microsoft.com/office/drawing/2014/main" id="{8C597DE2-02EB-4257-90C9-B639D6556601}"/>
              </a:ext>
            </a:extLst>
          </p:cNvPr>
          <p:cNvSpPr>
            <a:spLocks noChangeArrowheads="1"/>
          </p:cNvSpPr>
          <p:nvPr/>
        </p:nvSpPr>
        <p:spPr bwMode="auto">
          <a:xfrm>
            <a:off x="381000" y="762000"/>
            <a:ext cx="8458200" cy="1938338"/>
          </a:xfrm>
          <a:prstGeom prst="rect">
            <a:avLst/>
          </a:prstGeom>
          <a:noFill/>
          <a:ln w="9525">
            <a:noFill/>
            <a:miter lim="800000"/>
            <a:headEnd/>
            <a:tailEnd/>
          </a:ln>
        </p:spPr>
        <p:txBody>
          <a:bodyPr>
            <a:spAutoFit/>
          </a:bodyPr>
          <a:lstStyle/>
          <a:p>
            <a:pPr algn="just">
              <a:defRPr/>
            </a:pPr>
            <a:r>
              <a:rPr lang="en-US" sz="2000" b="1" dirty="0" err="1">
                <a:latin typeface="+mn-lt"/>
                <a:cs typeface="Arial" charset="0"/>
              </a:rPr>
              <a:t>Ullrich</a:t>
            </a:r>
            <a:r>
              <a:rPr lang="en-US" sz="2000" b="1" dirty="0">
                <a:latin typeface="+mn-lt"/>
                <a:cs typeface="Arial" charset="0"/>
              </a:rPr>
              <a:t> congenital muscular dystrophy is a condition that mainly affects skeletal muscles. </a:t>
            </a:r>
          </a:p>
          <a:p>
            <a:pPr algn="just">
              <a:defRPr/>
            </a:pPr>
            <a:endParaRPr lang="en-US" sz="2000" b="1" dirty="0">
              <a:latin typeface="+mn-lt"/>
              <a:cs typeface="Arial" charset="0"/>
            </a:endParaRPr>
          </a:p>
          <a:p>
            <a:pPr algn="just">
              <a:defRPr/>
            </a:pPr>
            <a:r>
              <a:rPr lang="en-US" sz="2000" b="1" dirty="0">
                <a:latin typeface="+mn-lt"/>
                <a:cs typeface="Arial" charset="0"/>
              </a:rPr>
              <a:t>Affected individuals show muscle weakness soon after birth. The muscle weakness is typically severe, and most affected people are not able to walk unassisted. </a:t>
            </a:r>
          </a:p>
        </p:txBody>
      </p:sp>
      <p:sp>
        <p:nvSpPr>
          <p:cNvPr id="4" name="Rectangle 1">
            <a:extLst>
              <a:ext uri="{FF2B5EF4-FFF2-40B4-BE49-F238E27FC236}">
                <a16:creationId xmlns:a16="http://schemas.microsoft.com/office/drawing/2014/main" id="{AABA6332-C49D-46BB-9502-149BA882B335}"/>
              </a:ext>
            </a:extLst>
          </p:cNvPr>
          <p:cNvSpPr>
            <a:spLocks noChangeArrowheads="1"/>
          </p:cNvSpPr>
          <p:nvPr/>
        </p:nvSpPr>
        <p:spPr bwMode="auto">
          <a:xfrm>
            <a:off x="152400" y="2936875"/>
            <a:ext cx="8839200" cy="3540125"/>
          </a:xfrm>
          <a:prstGeom prst="rect">
            <a:avLst/>
          </a:prstGeom>
          <a:noFill/>
          <a:ln w="9525">
            <a:noFill/>
            <a:miter lim="800000"/>
            <a:headEnd/>
            <a:tailEnd/>
          </a:ln>
        </p:spPr>
        <p:txBody>
          <a:bodyPr>
            <a:spAutoFit/>
          </a:bodyPr>
          <a:lstStyle/>
          <a:p>
            <a:pPr algn="just">
              <a:defRPr/>
            </a:pPr>
            <a:r>
              <a:rPr lang="en-US" sz="2400" b="1" dirty="0">
                <a:solidFill>
                  <a:srgbClr val="FF0000"/>
                </a:solidFill>
                <a:latin typeface="+mn-lt"/>
                <a:cs typeface="Arial" charset="0"/>
              </a:rPr>
              <a:t>What genes are related to </a:t>
            </a:r>
            <a:r>
              <a:rPr lang="en-US" sz="2400" b="1" dirty="0" err="1">
                <a:solidFill>
                  <a:srgbClr val="FF0000"/>
                </a:solidFill>
                <a:latin typeface="+mn-lt"/>
                <a:cs typeface="Arial" charset="0"/>
              </a:rPr>
              <a:t>Ullrich</a:t>
            </a:r>
            <a:r>
              <a:rPr lang="en-US" sz="2400" b="1" dirty="0">
                <a:solidFill>
                  <a:srgbClr val="FF0000"/>
                </a:solidFill>
                <a:latin typeface="+mn-lt"/>
                <a:cs typeface="Arial" charset="0"/>
              </a:rPr>
              <a:t> congenital muscular dystrophy?</a:t>
            </a:r>
          </a:p>
          <a:p>
            <a:pPr algn="just">
              <a:defRPr/>
            </a:pPr>
            <a:endParaRPr lang="en-US" sz="2400" b="1" dirty="0">
              <a:solidFill>
                <a:srgbClr val="FF0000"/>
              </a:solidFill>
              <a:latin typeface="+mn-lt"/>
              <a:cs typeface="Arial" charset="0"/>
            </a:endParaRPr>
          </a:p>
          <a:p>
            <a:pPr algn="just">
              <a:defRPr/>
            </a:pPr>
            <a:endParaRPr lang="en-US" sz="2400" b="1" dirty="0">
              <a:solidFill>
                <a:srgbClr val="FF0000"/>
              </a:solidFill>
              <a:latin typeface="+mn-lt"/>
              <a:cs typeface="Arial" charset="0"/>
            </a:endParaRPr>
          </a:p>
          <a:p>
            <a:pPr algn="just">
              <a:defRPr/>
            </a:pPr>
            <a:endParaRPr lang="en-US" sz="2400" b="1" dirty="0">
              <a:solidFill>
                <a:srgbClr val="FF0000"/>
              </a:solidFill>
              <a:latin typeface="+mn-lt"/>
              <a:cs typeface="Arial" charset="0"/>
            </a:endParaRPr>
          </a:p>
          <a:p>
            <a:pPr algn="just">
              <a:defRPr/>
            </a:pPr>
            <a:endParaRPr lang="en-US" sz="2400" b="1" dirty="0">
              <a:solidFill>
                <a:srgbClr val="FF0000"/>
              </a:solidFill>
              <a:latin typeface="+mn-lt"/>
              <a:cs typeface="Arial" charset="0"/>
            </a:endParaRPr>
          </a:p>
          <a:p>
            <a:pPr algn="just">
              <a:defRPr/>
            </a:pPr>
            <a:endParaRPr lang="en-US" sz="2400" b="1" dirty="0">
              <a:solidFill>
                <a:srgbClr val="FF0000"/>
              </a:solidFill>
              <a:latin typeface="+mn-lt"/>
              <a:cs typeface="Arial" charset="0"/>
            </a:endParaRPr>
          </a:p>
          <a:p>
            <a:pPr algn="just">
              <a:defRPr/>
            </a:pPr>
            <a:r>
              <a:rPr lang="en-US" sz="2000" b="1" u="sng" dirty="0">
                <a:latin typeface="+mn-lt"/>
                <a:cs typeface="Arial" charset="0"/>
              </a:rPr>
              <a:t>Mutations in the </a:t>
            </a:r>
            <a:r>
              <a:rPr lang="en-US" sz="2000" b="1" i="1" u="sng" dirty="0">
                <a:latin typeface="+mn-lt"/>
                <a:cs typeface="Arial" charset="0"/>
              </a:rPr>
              <a:t>COL6A1</a:t>
            </a:r>
            <a:r>
              <a:rPr lang="en-US" sz="2000" b="1" u="sng" dirty="0">
                <a:latin typeface="+mn-lt"/>
                <a:cs typeface="Arial" charset="0"/>
              </a:rPr>
              <a:t>, </a:t>
            </a:r>
            <a:r>
              <a:rPr lang="en-US" sz="2000" b="1" i="1" u="sng" dirty="0">
                <a:latin typeface="+mn-lt"/>
                <a:cs typeface="Arial" charset="0"/>
              </a:rPr>
              <a:t>COL6A2</a:t>
            </a:r>
            <a:r>
              <a:rPr lang="en-US" sz="2000" b="1" u="sng" dirty="0">
                <a:latin typeface="+mn-lt"/>
                <a:cs typeface="Arial" charset="0"/>
              </a:rPr>
              <a:t>, and </a:t>
            </a:r>
            <a:r>
              <a:rPr lang="en-US" sz="2000" b="1" i="1" u="sng" dirty="0">
                <a:latin typeface="+mn-lt"/>
                <a:cs typeface="Arial" charset="0"/>
              </a:rPr>
              <a:t>COL6A3</a:t>
            </a:r>
            <a:r>
              <a:rPr lang="en-US" sz="2000" b="1" u="sng" dirty="0">
                <a:latin typeface="+mn-lt"/>
                <a:cs typeface="Arial" charset="0"/>
              </a:rPr>
              <a:t> genes </a:t>
            </a:r>
            <a:r>
              <a:rPr lang="en-US" sz="2000" b="1" dirty="0">
                <a:latin typeface="+mn-lt"/>
                <a:cs typeface="Arial" charset="0"/>
              </a:rPr>
              <a:t>cause </a:t>
            </a:r>
            <a:r>
              <a:rPr lang="en-US" sz="2000" b="1" dirty="0" err="1">
                <a:latin typeface="+mn-lt"/>
                <a:cs typeface="Arial" charset="0"/>
              </a:rPr>
              <a:t>Ullrich</a:t>
            </a:r>
            <a:r>
              <a:rPr lang="en-US" sz="2000" b="1" dirty="0">
                <a:latin typeface="+mn-lt"/>
                <a:cs typeface="Arial" charset="0"/>
              </a:rPr>
              <a:t> congenital muscular dystrophy. These genes each provide instructions for making one component of a protein called type VI collagen. This protein plays an important role in muscle, particularly skeletal muscle.</a:t>
            </a:r>
          </a:p>
        </p:txBody>
      </p:sp>
      <p:sp>
        <p:nvSpPr>
          <p:cNvPr id="5" name="Rectangle 4">
            <a:extLst>
              <a:ext uri="{FF2B5EF4-FFF2-40B4-BE49-F238E27FC236}">
                <a16:creationId xmlns:a16="http://schemas.microsoft.com/office/drawing/2014/main" id="{B08485FC-244A-4DE2-B8F9-1D20036BF0FB}"/>
              </a:ext>
            </a:extLst>
          </p:cNvPr>
          <p:cNvSpPr/>
          <p:nvPr/>
        </p:nvSpPr>
        <p:spPr>
          <a:xfrm>
            <a:off x="228600" y="3784600"/>
            <a:ext cx="8686800" cy="1016000"/>
          </a:xfrm>
          <a:prstGeom prst="rect">
            <a:avLst/>
          </a:prstGeom>
        </p:spPr>
        <p:txBody>
          <a:bodyPr>
            <a:spAutoFit/>
          </a:bodyPr>
          <a:lstStyle/>
          <a:p>
            <a:pPr algn="just">
              <a:defRPr/>
            </a:pPr>
            <a:r>
              <a:rPr lang="en-US" sz="2000" b="1" dirty="0">
                <a:latin typeface="+mn-lt"/>
                <a:cs typeface="Arial" charset="0"/>
              </a:rPr>
              <a:t>The genes responsible for </a:t>
            </a:r>
            <a:r>
              <a:rPr lang="en-US" sz="2000" b="1" dirty="0" err="1">
                <a:latin typeface="+mn-lt"/>
                <a:cs typeface="Arial" charset="0"/>
              </a:rPr>
              <a:t>Ullrich</a:t>
            </a:r>
            <a:r>
              <a:rPr lang="en-US" sz="2000" b="1" dirty="0">
                <a:latin typeface="+mn-lt"/>
                <a:cs typeface="Arial" charset="0"/>
              </a:rPr>
              <a:t> congenital muscular dystrophy have been identified and lie on </a:t>
            </a:r>
            <a:r>
              <a:rPr lang="en-US" sz="2000" b="1" u="sng" dirty="0">
                <a:latin typeface="+mn-lt"/>
                <a:cs typeface="Arial" charset="0"/>
              </a:rPr>
              <a:t>chromosomes 21 and 2</a:t>
            </a:r>
            <a:r>
              <a:rPr lang="en-US" sz="2000" b="1" dirty="0">
                <a:latin typeface="+mn-lt"/>
                <a:cs typeface="Arial" charset="0"/>
              </a:rPr>
              <a:t>. These 3 genes are responsible for the production of the protein collagen VI.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408C2EDB-15D8-4B8B-8221-BF5363F5280F}"/>
              </a:ext>
            </a:extLst>
          </p:cNvPr>
          <p:cNvSpPr>
            <a:spLocks noChangeArrowheads="1"/>
          </p:cNvSpPr>
          <p:nvPr/>
        </p:nvSpPr>
        <p:spPr bwMode="auto">
          <a:xfrm>
            <a:off x="152400" y="96838"/>
            <a:ext cx="8763000"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pPr>
            <a:r>
              <a:rPr lang="en-US" altLang="en-US" sz="2800" b="1">
                <a:solidFill>
                  <a:srgbClr val="FF0000"/>
                </a:solidFill>
              </a:rPr>
              <a:t>A protein can be denatured, by denaturing agents:</a:t>
            </a:r>
          </a:p>
        </p:txBody>
      </p:sp>
      <p:sp>
        <p:nvSpPr>
          <p:cNvPr id="4099" name="Text Box 4">
            <a:extLst>
              <a:ext uri="{FF2B5EF4-FFF2-40B4-BE49-F238E27FC236}">
                <a16:creationId xmlns:a16="http://schemas.microsoft.com/office/drawing/2014/main" id="{D20E1682-1662-4789-A2A4-304F14D27174}"/>
              </a:ext>
            </a:extLst>
          </p:cNvPr>
          <p:cNvSpPr txBox="1">
            <a:spLocks noChangeArrowheads="1"/>
          </p:cNvSpPr>
          <p:nvPr/>
        </p:nvSpPr>
        <p:spPr bwMode="auto">
          <a:xfrm>
            <a:off x="76200" y="609600"/>
            <a:ext cx="731520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a:solidFill>
                  <a:srgbClr val="262673"/>
                </a:solidFill>
              </a:rPr>
              <a:t>Acids</a:t>
            </a:r>
            <a:endParaRPr lang="en-US" altLang="en-US" sz="2000" b="1"/>
          </a:p>
          <a:p>
            <a:pPr eaLnBrk="1" hangingPunct="1"/>
            <a:r>
              <a:rPr lang="en-US" altLang="en-US" sz="2000" b="1"/>
              <a:t>Acetic acid, Trichloroacetic acid 12% in water</a:t>
            </a:r>
          </a:p>
          <a:p>
            <a:pPr eaLnBrk="1" hangingPunct="1"/>
            <a:endParaRPr lang="en-US" altLang="en-US" sz="2000" b="1">
              <a:solidFill>
                <a:srgbClr val="262673"/>
              </a:solidFill>
            </a:endParaRPr>
          </a:p>
          <a:p>
            <a:pPr eaLnBrk="1" hangingPunct="1"/>
            <a:r>
              <a:rPr lang="en-US" altLang="en-US" sz="2000" b="1">
                <a:solidFill>
                  <a:srgbClr val="262673"/>
                </a:solidFill>
              </a:rPr>
              <a:t>Solvents</a:t>
            </a:r>
            <a:endParaRPr lang="en-US" altLang="en-US" sz="2000" b="1"/>
          </a:p>
          <a:p>
            <a:pPr eaLnBrk="1" hangingPunct="1"/>
            <a:r>
              <a:rPr lang="en-US" altLang="en-US" sz="2000" b="1"/>
              <a:t>Ethanol, Methanol….</a:t>
            </a:r>
          </a:p>
          <a:p>
            <a:pPr eaLnBrk="1" hangingPunct="1"/>
            <a:endParaRPr lang="en-US" altLang="en-US" sz="2000" b="1">
              <a:solidFill>
                <a:srgbClr val="262673"/>
              </a:solidFill>
            </a:endParaRPr>
          </a:p>
          <a:p>
            <a:pPr eaLnBrk="1" hangingPunct="1"/>
            <a:r>
              <a:rPr lang="en-US" altLang="en-US" sz="2000" b="1">
                <a:solidFill>
                  <a:srgbClr val="262673"/>
                </a:solidFill>
              </a:rPr>
              <a:t>Cross-linking reagents</a:t>
            </a:r>
            <a:endParaRPr lang="en-US" altLang="en-US" sz="2000" b="1"/>
          </a:p>
          <a:p>
            <a:pPr eaLnBrk="1" hangingPunct="1"/>
            <a:r>
              <a:rPr lang="en-US" altLang="en-US" sz="2000" b="1"/>
              <a:t>Formaldehyde, Glutaraldehyde</a:t>
            </a:r>
          </a:p>
          <a:p>
            <a:pPr eaLnBrk="1" hangingPunct="1"/>
            <a:endParaRPr lang="en-US" altLang="en-US" sz="2000" b="1">
              <a:solidFill>
                <a:srgbClr val="262673"/>
              </a:solidFill>
            </a:endParaRPr>
          </a:p>
          <a:p>
            <a:pPr eaLnBrk="1" hangingPunct="1"/>
            <a:r>
              <a:rPr lang="en-US" altLang="en-US" sz="2000" b="1">
                <a:solidFill>
                  <a:srgbClr val="262673"/>
                </a:solidFill>
              </a:rPr>
              <a:t>Chaotropic agents</a:t>
            </a:r>
            <a:endParaRPr lang="en-US" altLang="en-US" sz="2000" b="1"/>
          </a:p>
          <a:p>
            <a:pPr eaLnBrk="1" hangingPunct="1"/>
            <a:r>
              <a:rPr lang="en-US" altLang="en-US" sz="2000" b="1"/>
              <a:t>Urea 6 -8 M,  Guanidinium chloride 6 M  </a:t>
            </a:r>
          </a:p>
          <a:p>
            <a:pPr eaLnBrk="1" hangingPunct="1"/>
            <a:endParaRPr lang="en-US" altLang="en-US" sz="2000" b="1">
              <a:solidFill>
                <a:srgbClr val="262673"/>
              </a:solidFill>
            </a:endParaRPr>
          </a:p>
          <a:p>
            <a:pPr eaLnBrk="1" hangingPunct="1"/>
            <a:r>
              <a:rPr lang="en-US" altLang="en-US" sz="2000" b="1">
                <a:solidFill>
                  <a:srgbClr val="262673"/>
                </a:solidFill>
              </a:rPr>
              <a:t>Disulfide bond reducers</a:t>
            </a:r>
            <a:endParaRPr lang="en-US" altLang="en-US" sz="2000" b="1"/>
          </a:p>
          <a:p>
            <a:pPr eaLnBrk="1" hangingPunct="1"/>
            <a:r>
              <a:rPr lang="en-US" altLang="en-US" sz="2000" b="1"/>
              <a:t>2-Mercaptoethanol, Dithiothreitol (DTT).</a:t>
            </a:r>
          </a:p>
          <a:p>
            <a:pPr eaLnBrk="1" hangingPunct="1"/>
            <a:br>
              <a:rPr lang="en-US" altLang="en-US" sz="2000" b="1"/>
            </a:br>
            <a:endParaRPr lang="en-US" altLang="en-US" sz="2000" b="1"/>
          </a:p>
          <a:p>
            <a:pPr eaLnBrk="1" hangingPunct="1"/>
            <a:endParaRPr lang="en-US" altLang="en-US" sz="2000" b="1"/>
          </a:p>
        </p:txBody>
      </p:sp>
      <p:pic>
        <p:nvPicPr>
          <p:cNvPr id="4100" name="Picture 3">
            <a:extLst>
              <a:ext uri="{FF2B5EF4-FFF2-40B4-BE49-F238E27FC236}">
                <a16:creationId xmlns:a16="http://schemas.microsoft.com/office/drawing/2014/main" id="{F14A2C0D-6E68-4CE7-AB8D-2E4A38D9F5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0463" y="1355725"/>
            <a:ext cx="4021137" cy="336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202FDB72-5165-424A-B9A1-35EADB7C318C}"/>
              </a:ext>
            </a:extLst>
          </p:cNvPr>
          <p:cNvSpPr>
            <a:spLocks noGrp="1" noChangeArrowheads="1"/>
          </p:cNvSpPr>
          <p:nvPr>
            <p:ph type="title" idx="4294967295"/>
          </p:nvPr>
        </p:nvSpPr>
        <p:spPr>
          <a:xfrm>
            <a:off x="-381000" y="9525"/>
            <a:ext cx="5181600" cy="523875"/>
          </a:xfrm>
          <a:noFill/>
        </p:spPr>
        <p:txBody>
          <a:bodyPr>
            <a:spAutoFit/>
          </a:bodyPr>
          <a:lstStyle/>
          <a:p>
            <a:pPr eaLnBrk="1" hangingPunct="1"/>
            <a:r>
              <a:rPr lang="en-AU" altLang="en-US" sz="2800" b="1">
                <a:solidFill>
                  <a:srgbClr val="FF0000"/>
                </a:solidFill>
              </a:rPr>
              <a:t>Protein Renaturation</a:t>
            </a:r>
          </a:p>
        </p:txBody>
      </p:sp>
      <p:sp>
        <p:nvSpPr>
          <p:cNvPr id="5123" name="Rectangle 3">
            <a:extLst>
              <a:ext uri="{FF2B5EF4-FFF2-40B4-BE49-F238E27FC236}">
                <a16:creationId xmlns:a16="http://schemas.microsoft.com/office/drawing/2014/main" id="{4580D801-3FF6-4251-82BB-019A5F690DD5}"/>
              </a:ext>
            </a:extLst>
          </p:cNvPr>
          <p:cNvSpPr>
            <a:spLocks noGrp="1" noChangeArrowheads="1"/>
          </p:cNvSpPr>
          <p:nvPr>
            <p:ph type="body" idx="4294967295"/>
          </p:nvPr>
        </p:nvSpPr>
        <p:spPr>
          <a:xfrm>
            <a:off x="228600" y="3733800"/>
            <a:ext cx="8153400" cy="2057400"/>
          </a:xfrm>
        </p:spPr>
        <p:txBody>
          <a:bodyPr/>
          <a:lstStyle/>
          <a:p>
            <a:pPr algn="just" eaLnBrk="1" hangingPunct="1">
              <a:buFontTx/>
              <a:buNone/>
            </a:pPr>
            <a:r>
              <a:rPr lang="en-AU" altLang="en-US" sz="2000" b="1">
                <a:latin typeface="Arial" panose="020B0604020202020204" pitchFamily="34" charset="0"/>
                <a:cs typeface="Arial" panose="020B0604020202020204" pitchFamily="34" charset="0"/>
              </a:rPr>
              <a:t>Experimental results prove that the amino acids sequence of a polypeptide chain contains all the information required to fold the chain into its native, three-dimensional structure. Thus dismiss any remaining doubt that enzymes folds spontaneously.</a:t>
            </a:r>
          </a:p>
        </p:txBody>
      </p:sp>
      <p:sp>
        <p:nvSpPr>
          <p:cNvPr id="5124" name="Text Box 4">
            <a:extLst>
              <a:ext uri="{FF2B5EF4-FFF2-40B4-BE49-F238E27FC236}">
                <a16:creationId xmlns:a16="http://schemas.microsoft.com/office/drawing/2014/main" id="{8E0562BB-CB32-4EF3-871D-4B8055B707E1}"/>
              </a:ext>
            </a:extLst>
          </p:cNvPr>
          <p:cNvSpPr txBox="1">
            <a:spLocks noChangeArrowheads="1"/>
          </p:cNvSpPr>
          <p:nvPr/>
        </p:nvSpPr>
        <p:spPr bwMode="auto">
          <a:xfrm>
            <a:off x="228600" y="709613"/>
            <a:ext cx="82296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000" b="1"/>
              <a:t>The process of returning a denatured protein structure to its original structure and normal level of biological activity</a:t>
            </a:r>
            <a:br>
              <a:rPr lang="en-US" altLang="en-US" sz="2000" b="1"/>
            </a:br>
            <a:endParaRPr lang="en-US" altLang="en-US" sz="2000" b="1"/>
          </a:p>
          <a:p>
            <a:pPr algn="just" eaLnBrk="1" hangingPunct="1"/>
            <a:r>
              <a:rPr lang="en-US" altLang="en-US" sz="2000" b="1"/>
              <a:t>In a renatured protein, the primary structure of the biopolymer remains the same, but the protein which had been denatured gets restored back to its former native structure and is able to function as effectively as before, because a renatured protein merely undergoes the process of reversal of a denatured protein.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a:extLst>
              <a:ext uri="{FF2B5EF4-FFF2-40B4-BE49-F238E27FC236}">
                <a16:creationId xmlns:a16="http://schemas.microsoft.com/office/drawing/2014/main" id="{94ED9533-B6DD-486F-A6BD-255D9651FB64}"/>
              </a:ext>
            </a:extLst>
          </p:cNvPr>
          <p:cNvSpPr>
            <a:spLocks noChangeArrowheads="1"/>
          </p:cNvSpPr>
          <p:nvPr/>
        </p:nvSpPr>
        <p:spPr bwMode="auto">
          <a:xfrm>
            <a:off x="304800" y="838200"/>
            <a:ext cx="8153400" cy="215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AU" altLang="en-US" sz="2000" b="1"/>
              <a:t>Refolding of the solubilised proteins is initiated by the removal of the denaturant. </a:t>
            </a:r>
          </a:p>
          <a:p>
            <a:pPr algn="just" eaLnBrk="1" hangingPunct="1"/>
            <a:endParaRPr lang="en-AU" altLang="en-US" sz="2000" b="1"/>
          </a:p>
          <a:p>
            <a:pPr algn="just" eaLnBrk="1" hangingPunct="1"/>
            <a:r>
              <a:rPr lang="en-AU" altLang="en-US" sz="2000" b="1"/>
              <a:t>To slow down the aggregation process, refolding is usually carried out at low protein concentrations, in the range of 10-100mg/ml. Important variables are:</a:t>
            </a:r>
          </a:p>
          <a:p>
            <a:pPr algn="just" eaLnBrk="1" hangingPunct="1"/>
            <a:r>
              <a:rPr lang="en-AU" altLang="en-US" sz="2000" b="1"/>
              <a:t>buffer composition (pH, ionic strength) and Temperature</a:t>
            </a:r>
          </a:p>
        </p:txBody>
      </p:sp>
      <p:sp>
        <p:nvSpPr>
          <p:cNvPr id="6147" name="Rectangle 4">
            <a:extLst>
              <a:ext uri="{FF2B5EF4-FFF2-40B4-BE49-F238E27FC236}">
                <a16:creationId xmlns:a16="http://schemas.microsoft.com/office/drawing/2014/main" id="{13189181-A069-49CA-9115-F409DBF333B1}"/>
              </a:ext>
            </a:extLst>
          </p:cNvPr>
          <p:cNvSpPr>
            <a:spLocks noChangeArrowheads="1"/>
          </p:cNvSpPr>
          <p:nvPr/>
        </p:nvSpPr>
        <p:spPr bwMode="auto">
          <a:xfrm>
            <a:off x="228600" y="4314825"/>
            <a:ext cx="46482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AU" altLang="en-US" sz="2000" b="1">
                <a:solidFill>
                  <a:srgbClr val="FF0000"/>
                </a:solidFill>
              </a:rPr>
              <a:t>1- Dialysis</a:t>
            </a:r>
            <a:r>
              <a:rPr lang="en-AU" altLang="en-US" sz="2000" b="1"/>
              <a:t>: The most used method is the removal of the solubilising agent by dialysis. During dialysis the concentration of the solubilizing agent decreases slowly which allows the protein to refold optimally. </a:t>
            </a:r>
          </a:p>
        </p:txBody>
      </p:sp>
      <p:sp>
        <p:nvSpPr>
          <p:cNvPr id="6148" name="Rectangle 3">
            <a:extLst>
              <a:ext uri="{FF2B5EF4-FFF2-40B4-BE49-F238E27FC236}">
                <a16:creationId xmlns:a16="http://schemas.microsoft.com/office/drawing/2014/main" id="{00CD6842-896A-4BC9-9F7C-84F1CF353416}"/>
              </a:ext>
            </a:extLst>
          </p:cNvPr>
          <p:cNvSpPr>
            <a:spLocks noChangeArrowheads="1"/>
          </p:cNvSpPr>
          <p:nvPr/>
        </p:nvSpPr>
        <p:spPr bwMode="auto">
          <a:xfrm>
            <a:off x="228600" y="3429000"/>
            <a:ext cx="784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AU" altLang="en-US" sz="2400" b="1">
                <a:solidFill>
                  <a:srgbClr val="FF0000"/>
                </a:solidFill>
              </a:rPr>
              <a:t>Different methods for the refolding of proteins </a:t>
            </a:r>
          </a:p>
        </p:txBody>
      </p:sp>
      <p:sp>
        <p:nvSpPr>
          <p:cNvPr id="6149" name="Rectangle 4">
            <a:extLst>
              <a:ext uri="{FF2B5EF4-FFF2-40B4-BE49-F238E27FC236}">
                <a16:creationId xmlns:a16="http://schemas.microsoft.com/office/drawing/2014/main" id="{D3627283-9FF0-43CF-BDEA-975EA39BA43B}"/>
              </a:ext>
            </a:extLst>
          </p:cNvPr>
          <p:cNvSpPr>
            <a:spLocks noChangeArrowheads="1"/>
          </p:cNvSpPr>
          <p:nvPr/>
        </p:nvSpPr>
        <p:spPr bwMode="auto">
          <a:xfrm>
            <a:off x="76200" y="0"/>
            <a:ext cx="64150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AU" altLang="en-US" sz="2800" b="1">
                <a:solidFill>
                  <a:srgbClr val="FF0000"/>
                </a:solidFill>
              </a:rPr>
              <a:t>Refolding of the solubilised proteins</a:t>
            </a:r>
          </a:p>
        </p:txBody>
      </p:sp>
      <p:pic>
        <p:nvPicPr>
          <p:cNvPr id="6150" name="Picture 8" descr="http://ehumanbiofield.wikispaces.com/file/view/dialysis.jpg/32971865/dialysis.jpg">
            <a:extLst>
              <a:ext uri="{FF2B5EF4-FFF2-40B4-BE49-F238E27FC236}">
                <a16:creationId xmlns:a16="http://schemas.microsoft.com/office/drawing/2014/main" id="{3DBE2248-21AE-45AB-B787-948226D763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2988" y="3886200"/>
            <a:ext cx="4214812"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a:extLst>
              <a:ext uri="{FF2B5EF4-FFF2-40B4-BE49-F238E27FC236}">
                <a16:creationId xmlns:a16="http://schemas.microsoft.com/office/drawing/2014/main" id="{FCBE2B5A-A9CA-49C0-BCFE-6383DDF4DDFF}"/>
              </a:ext>
            </a:extLst>
          </p:cNvPr>
          <p:cNvSpPr>
            <a:spLocks noChangeArrowheads="1"/>
          </p:cNvSpPr>
          <p:nvPr/>
        </p:nvSpPr>
        <p:spPr bwMode="auto">
          <a:xfrm>
            <a:off x="304800" y="1295400"/>
            <a:ext cx="81534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en-AU" altLang="en-US" sz="2000" b="1"/>
          </a:p>
          <a:p>
            <a:pPr algn="just" eaLnBrk="1" hangingPunct="1"/>
            <a:endParaRPr lang="en-AU" altLang="en-US" sz="2000" b="1"/>
          </a:p>
          <a:p>
            <a:pPr algn="just" eaLnBrk="1" hangingPunct="1"/>
            <a:r>
              <a:rPr lang="en-AU" altLang="en-US" sz="2000" b="1">
                <a:solidFill>
                  <a:srgbClr val="FF0000"/>
                </a:solidFill>
              </a:rPr>
              <a:t>3- Chromatography</a:t>
            </a:r>
            <a:r>
              <a:rPr lang="en-AU" altLang="en-US" sz="2000" b="1"/>
              <a:t>: The solubilising agent is removed using a chromatographic step.</a:t>
            </a:r>
          </a:p>
          <a:p>
            <a:pPr algn="just" eaLnBrk="1" hangingPunct="1"/>
            <a:r>
              <a:rPr lang="en-AU" altLang="en-US" sz="2000" b="1"/>
              <a:t>size exclusion chromatography </a:t>
            </a:r>
          </a:p>
          <a:p>
            <a:pPr algn="just" eaLnBrk="1" hangingPunct="1"/>
            <a:r>
              <a:rPr lang="en-AU" altLang="en-US" sz="2000" b="1"/>
              <a:t>ion exchange chromatography</a:t>
            </a:r>
          </a:p>
          <a:p>
            <a:pPr algn="just" eaLnBrk="1" hangingPunct="1"/>
            <a:r>
              <a:rPr lang="en-AU" altLang="en-US" sz="2000" b="1"/>
              <a:t>affinity chromatography </a:t>
            </a:r>
          </a:p>
        </p:txBody>
      </p:sp>
      <p:sp>
        <p:nvSpPr>
          <p:cNvPr id="7171" name="Rectangle 5">
            <a:extLst>
              <a:ext uri="{FF2B5EF4-FFF2-40B4-BE49-F238E27FC236}">
                <a16:creationId xmlns:a16="http://schemas.microsoft.com/office/drawing/2014/main" id="{37DD9CA7-7445-44B9-A4D1-9B0E979BF770}"/>
              </a:ext>
            </a:extLst>
          </p:cNvPr>
          <p:cNvSpPr>
            <a:spLocks noChangeArrowheads="1"/>
          </p:cNvSpPr>
          <p:nvPr/>
        </p:nvSpPr>
        <p:spPr bwMode="auto">
          <a:xfrm>
            <a:off x="304800" y="457200"/>
            <a:ext cx="8382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AU" altLang="en-US" sz="2000" b="1">
                <a:solidFill>
                  <a:srgbClr val="FF0000"/>
                </a:solidFill>
              </a:rPr>
              <a:t>2- Slow dilution</a:t>
            </a:r>
            <a:r>
              <a:rPr lang="en-AU" altLang="en-US" sz="2000" b="1"/>
              <a:t>: The concentration of the solubilizing agent is decreased by dilution allowing the protein to refold. Usually the dilution is carried out slowly by step-wise addition of buffer or by continuous addition using a pump.</a:t>
            </a:r>
          </a:p>
        </p:txBody>
      </p:sp>
      <p:pic>
        <p:nvPicPr>
          <p:cNvPr id="7172" name="Picture 6" descr="http://www.waters.com/webassets/cms/category/media/other_images/primer_d_%20solidphase.jpg">
            <a:extLst>
              <a:ext uri="{FF2B5EF4-FFF2-40B4-BE49-F238E27FC236}">
                <a16:creationId xmlns:a16="http://schemas.microsoft.com/office/drawing/2014/main" id="{56944F28-7DA2-47A7-BE03-BC5D062FF1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581400"/>
            <a:ext cx="5715000" cy="319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a:extLst>
              <a:ext uri="{FF2B5EF4-FFF2-40B4-BE49-F238E27FC236}">
                <a16:creationId xmlns:a16="http://schemas.microsoft.com/office/drawing/2014/main" id="{AAFAA9FD-2E85-41C3-B2E2-33C9AD406D89}"/>
              </a:ext>
            </a:extLst>
          </p:cNvPr>
          <p:cNvSpPr>
            <a:spLocks noChangeArrowheads="1"/>
          </p:cNvSpPr>
          <p:nvPr/>
        </p:nvSpPr>
        <p:spPr bwMode="auto">
          <a:xfrm>
            <a:off x="2174875" y="2354263"/>
            <a:ext cx="47752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400" b="1">
                <a:solidFill>
                  <a:srgbClr val="FF0000"/>
                </a:solidFill>
                <a:latin typeface="Algerian" panose="04020705040A02060702" pitchFamily="82" charset="0"/>
                <a:cs typeface="Times New Roman" panose="02020603050405020304" pitchFamily="18" charset="0"/>
              </a:rPr>
              <a:t>Collagen Metabolism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OLLAGEN&#10;• Most abundant protein in mammals -accounts for 25-30%&#10;of their protein content.&#10;• Main fibrous component of ski...">
            <a:extLst>
              <a:ext uri="{FF2B5EF4-FFF2-40B4-BE49-F238E27FC236}">
                <a16:creationId xmlns:a16="http://schemas.microsoft.com/office/drawing/2014/main" id="{F20F53FA-A069-4EDF-B03E-81453D1653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138" y="152400"/>
            <a:ext cx="8424862"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BASIC STRUCTURE OF COLLAGEN&#10;• Composed of 3 polypeptide alpha chains coiled&#10;around each other to form the tripe helix&#10;conf...">
            <a:extLst>
              <a:ext uri="{FF2B5EF4-FFF2-40B4-BE49-F238E27FC236}">
                <a16:creationId xmlns:a16="http://schemas.microsoft.com/office/drawing/2014/main" id="{E9F3B3F0-5AB9-4DC4-BE22-B22FF56005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304800"/>
            <a:ext cx="87884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A44E5D5E6FD0640B03A4C36A36CCC48" ma:contentTypeVersion="2" ma:contentTypeDescription="Create a new document." ma:contentTypeScope="" ma:versionID="0a261ae55af15d1f4d425a45099986ed">
  <xsd:schema xmlns:xsd="http://www.w3.org/2001/XMLSchema" xmlns:xs="http://www.w3.org/2001/XMLSchema" xmlns:p="http://schemas.microsoft.com/office/2006/metadata/properties" xmlns:ns2="f813cc38-748d-45e5-8a1e-18a9340b0733" targetNamespace="http://schemas.microsoft.com/office/2006/metadata/properties" ma:root="true" ma:fieldsID="3219db038919e52e4afa6beb8faee7ee" ns2:_="">
    <xsd:import namespace="f813cc38-748d-45e5-8a1e-18a9340b0733"/>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13cc38-748d-45e5-8a1e-18a9340b07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BCD1C5-8AA3-4A44-8E7F-D5A414224178}">
  <ds:schemaRefs>
    <ds:schemaRef ds:uri="http://schemas.microsoft.com/sharepoint/v3/contenttype/forms"/>
  </ds:schemaRefs>
</ds:datastoreItem>
</file>

<file path=customXml/itemProps2.xml><?xml version="1.0" encoding="utf-8"?>
<ds:datastoreItem xmlns:ds="http://schemas.openxmlformats.org/officeDocument/2006/customXml" ds:itemID="{FD8F5446-E315-4E3D-A310-AEF2267A956E}">
  <ds:schemaRefs>
    <ds:schemaRef ds:uri="http://schemas.microsoft.com/office/2006/metadata/contentType"/>
    <ds:schemaRef ds:uri="http://schemas.microsoft.com/office/2006/metadata/properties/metaAttributes"/>
    <ds:schemaRef ds:uri="http://www.w3.org/2000/xmlns/"/>
    <ds:schemaRef ds:uri="http://www.w3.org/2001/XMLSchema"/>
    <ds:schemaRef ds:uri="f813cc38-748d-45e5-8a1e-18a9340b0733"/>
  </ds:schemaRefs>
</ds:datastoreItem>
</file>

<file path=docProps/app.xml><?xml version="1.0" encoding="utf-8"?>
<Properties xmlns="http://schemas.openxmlformats.org/officeDocument/2006/extended-properties" xmlns:vt="http://schemas.openxmlformats.org/officeDocument/2006/docPropsVTypes">
  <TotalTime>2241</TotalTime>
  <Words>1603</Words>
  <Application>Microsoft Office PowerPoint</Application>
  <PresentationFormat>عرض على الشاشة (4:3)</PresentationFormat>
  <Paragraphs>262</Paragraphs>
  <Slides>26</Slides>
  <Notes>4</Notes>
  <HiddenSlides>0</HiddenSlides>
  <MMClips>0</MMClips>
  <ScaleCrop>false</ScaleCrop>
  <HeadingPairs>
    <vt:vector size="4" baseType="variant">
      <vt:variant>
        <vt:lpstr>نسق</vt:lpstr>
      </vt:variant>
      <vt:variant>
        <vt:i4>1</vt:i4>
      </vt:variant>
      <vt:variant>
        <vt:lpstr>عناوين الشرائح</vt:lpstr>
      </vt:variant>
      <vt:variant>
        <vt:i4>26</vt:i4>
      </vt:variant>
    </vt:vector>
  </HeadingPairs>
  <TitlesOfParts>
    <vt:vector size="27" baseType="lpstr">
      <vt:lpstr>Office Theme</vt:lpstr>
      <vt:lpstr>Protein folding </vt:lpstr>
      <vt:lpstr>Protein Denaturation</vt:lpstr>
      <vt:lpstr>عرض تقديمي في PowerPoint</vt:lpstr>
      <vt:lpstr>Protein Renaturation</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Sameeh Al-Sarayreh</dc:creator>
  <cp:lastModifiedBy>Ahmad Maaitah</cp:lastModifiedBy>
  <cp:revision>380</cp:revision>
  <dcterms:created xsi:type="dcterms:W3CDTF">2010-12-25T18:51:50Z</dcterms:created>
  <dcterms:modified xsi:type="dcterms:W3CDTF">2021-02-24T10:06:41Z</dcterms:modified>
</cp:coreProperties>
</file>