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1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4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7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0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05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2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2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4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0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1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70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26082DD-9C77-4A31-A104-0757DB06A6EF}" type="datetimeFigureOut">
              <a:rPr lang="ar-EG" smtClean="0">
                <a:solidFill>
                  <a:prstClr val="black">
                    <a:tint val="75000"/>
                  </a:prstClr>
                </a:solidFill>
              </a:rPr>
              <a:pPr rtl="1"/>
              <a:t>25/07/1441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5E4E8615-1BCD-4B59-BE85-622EC8EABFDA}" type="slidenum">
              <a:rPr lang="ar-EG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E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3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895600"/>
            <a:ext cx="56149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60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Fate of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palmitate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Esterification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Palmitate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esterifieid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with glycerol to from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acylglycerols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or with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cholesterol to form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cholesteryl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ester.</a:t>
            </a:r>
          </a:p>
          <a:p>
            <a:r>
              <a:rPr lang="en-US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Chain elongation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Palmitate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may be elongated to form a longer fatty acid.</a:t>
            </a:r>
          </a:p>
          <a:p>
            <a:r>
              <a:rPr lang="en-US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Desaturation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i.e. synthesis of unsaturated fatty acid: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palmitate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may undergo desaturation  to form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palmitoleic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r>
              <a:rPr lang="en-US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Sphingosine</a:t>
            </a:r>
            <a:r>
              <a:rPr lang="en-US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formation: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formed by condensation of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palmityl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CoA and the amino acid serine</a:t>
            </a:r>
            <a:endParaRPr lang="ar-EG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6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4664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MICROSOMAL PATHWA Y FOR FA TTY ACID SYNTHESIS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is probably the main site for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elongation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existing long chain fatty acid molecules i.e. production of fatty acids longer than 16 carbon atoms.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The elongated molecules are derived from :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Palmitate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by cytoplasmic pathway .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fatty acids of diet.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The microsomal pathway needs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malonyl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CoA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 acetyl donor and NADPH+H+ as coenzyme .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Function : This system becomes active during </a:t>
            </a:r>
            <a:r>
              <a:rPr lang="en-US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myelination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nerves in order to provide C22 and C24 fatty acids which are present in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sphingolipids</a:t>
            </a:r>
            <a:endParaRPr lang="ar-EG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690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cs typeface="Times New Roman" pitchFamily="18" charset="0"/>
              </a:rPr>
              <a:t>Biosynthesis of F.A.s</a:t>
            </a:r>
          </a:p>
          <a:p>
            <a:pPr algn="just">
              <a:defRPr/>
            </a:pPr>
            <a:r>
              <a:rPr lang="en-US" sz="3600" kern="0" dirty="0">
                <a:solidFill>
                  <a:sysClr val="windowText" lastClr="000000"/>
                </a:solidFill>
              </a:rPr>
              <a:t>-</a:t>
            </a:r>
            <a:r>
              <a:rPr lang="en-US" sz="4400" kern="0" dirty="0">
                <a:solidFill>
                  <a:sysClr val="windowText" lastClr="000000"/>
                </a:solidFill>
              </a:rPr>
              <a:t> </a:t>
            </a:r>
            <a:r>
              <a:rPr lang="en-US" sz="2400" kern="0" dirty="0">
                <a:solidFill>
                  <a:sysClr val="windowText" lastClr="000000"/>
                </a:solidFill>
              </a:rPr>
              <a:t>F.A.s biosynthesis starts with </a:t>
            </a:r>
            <a:r>
              <a:rPr lang="en-US" sz="2400" b="1" kern="0" dirty="0">
                <a:solidFill>
                  <a:srgbClr val="FF0000"/>
                </a:solidFill>
              </a:rPr>
              <a:t>acetyl CoA</a:t>
            </a:r>
            <a:r>
              <a:rPr lang="en-US" sz="2400" kern="0" dirty="0">
                <a:solidFill>
                  <a:sysClr val="windowText" lastClr="000000"/>
                </a:solidFill>
              </a:rPr>
              <a:t>.</a:t>
            </a:r>
          </a:p>
          <a:p>
            <a:pPr marL="342900" indent="-342900" algn="just">
              <a:buFontTx/>
              <a:buChar char="-"/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The enzyme systems are involved in this process.</a:t>
            </a:r>
          </a:p>
          <a:p>
            <a:pPr marL="342900" indent="-342900" algn="just">
              <a:buFontTx/>
              <a:buChar char="-"/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1- Extra-mitochondrial (cytosolic) system.   2- Microsomal system.</a:t>
            </a:r>
          </a:p>
          <a:p>
            <a:pPr marL="0" lvl="1" algn="just">
              <a:defRPr/>
            </a:pPr>
            <a:endParaRPr lang="en-US" sz="2400" kern="0" dirty="0">
              <a:solidFill>
                <a:sysClr val="windowText" lastClr="000000"/>
              </a:solidFill>
            </a:endParaRPr>
          </a:p>
          <a:p>
            <a:pPr marL="0" lvl="1" algn="just">
              <a:defRPr/>
            </a:pPr>
            <a:r>
              <a:rPr lang="en-US" sz="2400" b="1" u="sng" kern="0" dirty="0">
                <a:solidFill>
                  <a:srgbClr val="FF0000"/>
                </a:solidFill>
              </a:rPr>
              <a:t>Requirements</a:t>
            </a:r>
            <a:r>
              <a:rPr lang="en-US" sz="2400" kern="0" dirty="0">
                <a:solidFill>
                  <a:sysClr val="windowText" lastClr="000000"/>
                </a:solidFill>
              </a:rPr>
              <a:t>; acetyl CoA, NADPH+H+ and group of enzymes called collectively fatty acid synthase complex.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400" b="1" kern="0" dirty="0">
                <a:solidFill>
                  <a:srgbClr val="FF0000"/>
                </a:solidFill>
              </a:rPr>
              <a:t>Acetyl CoA </a:t>
            </a:r>
            <a:r>
              <a:rPr lang="en-US" sz="2400" kern="0" dirty="0">
                <a:solidFill>
                  <a:sysClr val="windowText" lastClr="000000"/>
                </a:solidFill>
              </a:rPr>
              <a:t>formed from pyruvate within the mitochondria doesn’t 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  diffuse readily to the cytosol, the principal site of F.A. synthesis.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-Translocation to cytosol involves condensation with oxaloacetate to   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  form citrate. (</a:t>
            </a:r>
            <a:r>
              <a:rPr lang="en-US" sz="2400" b="1" kern="0" dirty="0">
                <a:solidFill>
                  <a:srgbClr val="7030A0"/>
                </a:solidFill>
              </a:rPr>
              <a:t>CITRATE SHUTTLE</a:t>
            </a:r>
            <a:r>
              <a:rPr lang="en-US" sz="2400" kern="0" dirty="0">
                <a:solidFill>
                  <a:sysClr val="windowText" lastClr="000000"/>
                </a:solidFill>
              </a:rPr>
              <a:t>)</a:t>
            </a:r>
          </a:p>
          <a:p>
            <a:pPr algn="just">
              <a:lnSpc>
                <a:spcPct val="80000"/>
              </a:lnSpc>
              <a:defRPr/>
            </a:pPr>
            <a:endParaRPr lang="en-US" sz="2400" kern="0" dirty="0">
              <a:solidFill>
                <a:sysClr val="windowText" lastClr="000000"/>
              </a:solidFill>
            </a:endParaRP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 When citrate is formed in excess of TCA cycle requirement, it 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  diffuses into cytosol.</a:t>
            </a: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 By the aid of ATP citrate </a:t>
            </a:r>
            <a:r>
              <a:rPr lang="en-US" sz="2400" kern="0" dirty="0" err="1">
                <a:solidFill>
                  <a:sysClr val="windowText" lastClr="000000"/>
                </a:solidFill>
              </a:rPr>
              <a:t>lyase</a:t>
            </a:r>
            <a:r>
              <a:rPr lang="en-US" sz="2400" kern="0" dirty="0">
                <a:solidFill>
                  <a:sysClr val="windowText" lastClr="000000"/>
                </a:solidFill>
              </a:rPr>
              <a:t>, citrate is </a:t>
            </a:r>
            <a:r>
              <a:rPr lang="en-US" sz="2400" kern="0" dirty="0" err="1">
                <a:solidFill>
                  <a:sysClr val="windowText" lastClr="000000"/>
                </a:solidFill>
              </a:rPr>
              <a:t>splitted</a:t>
            </a:r>
            <a:r>
              <a:rPr lang="en-US" sz="2400" kern="0" dirty="0">
                <a:solidFill>
                  <a:sysClr val="windowText" lastClr="000000"/>
                </a:solidFill>
              </a:rPr>
              <a:t> down into acetyl CoA 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  and oxaloacetate.</a:t>
            </a:r>
          </a:p>
          <a:p>
            <a:pPr algn="just">
              <a:lnSpc>
                <a:spcPct val="80000"/>
              </a:lnSpc>
              <a:defRPr/>
            </a:pPr>
            <a:endParaRPr lang="en-US" sz="2400" kern="0" dirty="0">
              <a:solidFill>
                <a:sysClr val="windowText" lastClr="000000"/>
              </a:solidFill>
            </a:endParaRP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r>
              <a:rPr lang="en-US" sz="2400" b="1" kern="0" dirty="0">
                <a:solidFill>
                  <a:sysClr val="windowText" lastClr="000000"/>
                </a:solidFill>
              </a:rPr>
              <a:t>Acetyl CoA </a:t>
            </a:r>
            <a:r>
              <a:rPr lang="en-US" sz="2400" kern="0" dirty="0">
                <a:solidFill>
                  <a:sysClr val="windowText" lastClr="000000"/>
                </a:solidFill>
              </a:rPr>
              <a:t>may also pass through mitochondrial membrane into 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400" kern="0" dirty="0">
                <a:solidFill>
                  <a:sysClr val="windowText" lastClr="000000"/>
                </a:solidFill>
              </a:rPr>
              <a:t>  cytosol in the form of acetyl </a:t>
            </a:r>
            <a:r>
              <a:rPr lang="en-US" sz="2400" kern="0" dirty="0" err="1">
                <a:solidFill>
                  <a:sysClr val="windowText" lastClr="000000"/>
                </a:solidFill>
              </a:rPr>
              <a:t>carnitine</a:t>
            </a:r>
            <a:r>
              <a:rPr lang="en-US" sz="2400" kern="0" dirty="0">
                <a:solidFill>
                  <a:sysClr val="windowText" lastClr="000000"/>
                </a:solidFill>
              </a:rPr>
              <a:t> by </a:t>
            </a:r>
            <a:r>
              <a:rPr lang="en-US" sz="2400" kern="0" dirty="0" err="1">
                <a:solidFill>
                  <a:sysClr val="windowText" lastClr="000000"/>
                </a:solidFill>
              </a:rPr>
              <a:t>carnitine</a:t>
            </a:r>
            <a:r>
              <a:rPr lang="en-US" sz="2400" kern="0" dirty="0">
                <a:solidFill>
                  <a:sysClr val="windowText" lastClr="000000"/>
                </a:solidFill>
              </a:rPr>
              <a:t> acetyl </a:t>
            </a:r>
            <a:r>
              <a:rPr lang="en-US" sz="2400" kern="0" dirty="0" err="1">
                <a:solidFill>
                  <a:sysClr val="windowText" lastClr="000000"/>
                </a:solidFill>
              </a:rPr>
              <a:t>transferase</a:t>
            </a:r>
            <a:endParaRPr lang="en-US" sz="2400" b="1" kern="0" dirty="0">
              <a:solidFill>
                <a:sysClr val="windowText" lastClr="000000"/>
              </a:solidFill>
            </a:endParaRPr>
          </a:p>
          <a:p>
            <a:pPr algn="just">
              <a:defRPr/>
            </a:pPr>
            <a:endParaRPr lang="en-US" sz="2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44" y="1138049"/>
            <a:ext cx="742632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" y="0"/>
            <a:ext cx="7920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0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16632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u="sng" kern="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Note</a:t>
            </a:r>
            <a:r>
              <a:rPr lang="en-US" sz="2400" kern="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: Acetyl CoA used for fatty acid synthesis always derived from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kern="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glucose and never from fatty acids. This is because insulin hormone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kern="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secreted after meal stimulates both glucose oxidation (+acetyl CoA) and </a:t>
            </a:r>
            <a:r>
              <a:rPr lang="en-US" sz="2400" kern="0" dirty="0" err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lipogenesis</a:t>
            </a:r>
            <a:r>
              <a:rPr lang="en-US" sz="2400" kern="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(=Fatty acid synthesis) and Inhibits lipolysis (+Fatty acid </a:t>
            </a:r>
            <a:r>
              <a:rPr lang="en-US" sz="2400" kern="0" dirty="0" err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oxidation+Acetyl</a:t>
            </a:r>
            <a:r>
              <a:rPr lang="en-US" sz="2400" kern="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CoA).</a:t>
            </a:r>
            <a:endParaRPr lang="ar-EG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2055624"/>
            <a:ext cx="87248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NADPH+H+: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It is provided by 3 sources: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a) Pentose phosphate pathway.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b) Action of cytoplasmic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isocitrate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dehydrogenase on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isocitrate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. It 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similar to mitochondrial one but it uses NADP+ as hydrogen carrier.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c) Action of malic enzyme on malate to produce pyruvate:</a:t>
            </a:r>
            <a:endParaRPr lang="ar-EG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41275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1658" y="4794199"/>
            <a:ext cx="8722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This enzyme is a dimer i.e. formed of 2 subunits.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Each unit, which is called monomer, contains 7 enzymes and a terminal protein called acyl carrier protein (ACP).</a:t>
            </a:r>
            <a:endParaRPr lang="ar-EG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78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364" y="116632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ACP is a protein contains the vitamin pantothenic acid in the form of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phosphopantotheine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. ACP is the part that carries the acyl group.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Each monomer contains 2 –SH groups, one provided by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phosphopantotheine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and attached to ACP. The other is provided by cysteine attached to the enzyme 3-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ketoacyl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synthase.</a:t>
            </a:r>
            <a:endParaRPr lang="ar-EG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609" y="2055624"/>
            <a:ext cx="87431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The 2 monomers are arranged head to tail, so the -SH group of ACP of one monomer is very close to the -SH group provided by 3-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ketoacyl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synthase of the other monomer.</a:t>
            </a:r>
            <a:endParaRPr lang="ar-EG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5953"/>
            <a:ext cx="8964488" cy="360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8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2656"/>
            <a:ext cx="9036496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Extra-mitochondrial system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It is the only system responsible for </a:t>
            </a:r>
            <a:r>
              <a:rPr lang="en-US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novo synthesis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F.A.s from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acetyl CoA, free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palmitate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is the main product.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Site: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Intracellular location: </a:t>
            </a:r>
            <a:r>
              <a:rPr lang="en-US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Cytosol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molecules of acetyl CoA (C2) are used in the formation of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palmitate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(C16)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acetyl CoA are converted into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malonyl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CoA by the enzyme acetyl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CoA carboxylase.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process occurs in 7 repeated cycles, each requires 2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NADPH+H</a:t>
            </a:r>
            <a:r>
              <a:rPr lang="en-US" sz="24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, and liberates 1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CO</a:t>
            </a:r>
            <a:r>
              <a:rPr lang="en-US" sz="2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1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H</a:t>
            </a:r>
            <a:r>
              <a:rPr lang="en-US" sz="2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O. 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Acetyl CoA + 7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Malonyl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CoA + 14 NADPH+H</a:t>
            </a:r>
            <a:r>
              <a:rPr lang="en-US" sz="2400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Palmitic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acid+ 8 COA+ 14 NADP+ 7 CO</a:t>
            </a:r>
            <a:r>
              <a:rPr lang="en-US" sz="2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H</a:t>
            </a:r>
            <a:r>
              <a:rPr lang="en-US" sz="2400" baseline="-25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 ??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248" y="5229200"/>
            <a:ext cx="1397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7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8831139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65" y="3933056"/>
            <a:ext cx="8151813" cy="177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1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ttp://i2.wp.com/www.namrata.co/wp-content/uploads/2013/12/steps-of-fatty-acid-synthesis.png?resize=567%2C7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4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664200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" y="1425575"/>
            <a:ext cx="9083675" cy="543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670</Words>
  <Application>Microsoft Office PowerPoint</Application>
  <PresentationFormat>عرض على الشاشة (3:4)‏</PresentationFormat>
  <Paragraphs>66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MCC</dc:creator>
  <cp:lastModifiedBy>MCC</cp:lastModifiedBy>
  <cp:revision>3</cp:revision>
  <dcterms:created xsi:type="dcterms:W3CDTF">2020-03-18T20:31:08Z</dcterms:created>
  <dcterms:modified xsi:type="dcterms:W3CDTF">2020-03-19T13:37:16Z</dcterms:modified>
</cp:coreProperties>
</file>