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331" r:id="rId3"/>
    <p:sldId id="332" r:id="rId4"/>
    <p:sldId id="333" r:id="rId5"/>
    <p:sldId id="258" r:id="rId6"/>
    <p:sldId id="311" r:id="rId7"/>
    <p:sldId id="348" r:id="rId8"/>
    <p:sldId id="347" r:id="rId9"/>
    <p:sldId id="259" r:id="rId10"/>
    <p:sldId id="260" r:id="rId11"/>
    <p:sldId id="261" r:id="rId12"/>
    <p:sldId id="334" r:id="rId13"/>
    <p:sldId id="351" r:id="rId14"/>
    <p:sldId id="355" r:id="rId15"/>
    <p:sldId id="352" r:id="rId16"/>
    <p:sldId id="357" r:id="rId17"/>
    <p:sldId id="356" r:id="rId18"/>
    <p:sldId id="358" r:id="rId19"/>
    <p:sldId id="336" r:id="rId20"/>
    <p:sldId id="337" r:id="rId21"/>
    <p:sldId id="338" r:id="rId22"/>
    <p:sldId id="301" r:id="rId23"/>
    <p:sldId id="262" r:id="rId24"/>
    <p:sldId id="264" r:id="rId25"/>
    <p:sldId id="265" r:id="rId26"/>
    <p:sldId id="266" r:id="rId27"/>
    <p:sldId id="263" r:id="rId28"/>
    <p:sldId id="269" r:id="rId29"/>
    <p:sldId id="293" r:id="rId30"/>
    <p:sldId id="303" r:id="rId31"/>
    <p:sldId id="272" r:id="rId32"/>
    <p:sldId id="340" r:id="rId33"/>
    <p:sldId id="341" r:id="rId34"/>
    <p:sldId id="342" r:id="rId35"/>
    <p:sldId id="353" r:id="rId36"/>
    <p:sldId id="354" r:id="rId37"/>
    <p:sldId id="344" r:id="rId38"/>
    <p:sldId id="345" r:id="rId39"/>
    <p:sldId id="270" r:id="rId40"/>
    <p:sldId id="271" r:id="rId41"/>
    <p:sldId id="319" r:id="rId42"/>
    <p:sldId id="320" r:id="rId43"/>
    <p:sldId id="321" r:id="rId44"/>
    <p:sldId id="322" r:id="rId45"/>
    <p:sldId id="297" r:id="rId46"/>
    <p:sldId id="275" r:id="rId47"/>
    <p:sldId id="276" r:id="rId48"/>
    <p:sldId id="277" r:id="rId49"/>
    <p:sldId id="305" r:id="rId50"/>
    <p:sldId id="278" r:id="rId51"/>
    <p:sldId id="298" r:id="rId52"/>
    <p:sldId id="279" r:id="rId53"/>
    <p:sldId id="349" r:id="rId54"/>
    <p:sldId id="280" r:id="rId55"/>
    <p:sldId id="281" r:id="rId56"/>
    <p:sldId id="282" r:id="rId57"/>
    <p:sldId id="283" r:id="rId58"/>
    <p:sldId id="284" r:id="rId59"/>
    <p:sldId id="286" r:id="rId60"/>
    <p:sldId id="323" r:id="rId61"/>
    <p:sldId id="327" r:id="rId62"/>
    <p:sldId id="285" r:id="rId63"/>
    <p:sldId id="287" r:id="rId64"/>
    <p:sldId id="288" r:id="rId65"/>
    <p:sldId id="328" r:id="rId66"/>
    <p:sldId id="326" r:id="rId67"/>
    <p:sldId id="350" r:id="rId68"/>
    <p:sldId id="325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835" autoAdjust="0"/>
  </p:normalViewPr>
  <p:slideViewPr>
    <p:cSldViewPr>
      <p:cViewPr varScale="1">
        <p:scale>
          <a:sx n="53" d="100"/>
          <a:sy n="53" d="100"/>
        </p:scale>
        <p:origin x="18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0DEEC8-2E17-400E-9041-D2ED36554146}" type="datetimeFigureOut">
              <a:rPr lang="ar-JO" smtClean="0"/>
              <a:pPr/>
              <a:t>12/11/1445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AF9C6BD-81E0-4510-9BDE-62F6D8BECE4F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9C6BD-81E0-4510-9BDE-62F6D8BECE4F}" type="slidenum">
              <a:rPr lang="ar-JO" smtClean="0"/>
              <a:pPr/>
              <a:t>1</a:t>
            </a:fld>
            <a:endParaRPr lang="ar-J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Hematogenous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Liver- primary site – 40%</a:t>
            </a:r>
          </a:p>
          <a:p>
            <a:pPr lvl="1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Lung- 2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m/c site</a:t>
            </a:r>
          </a:p>
          <a:p>
            <a:pPr lvl="1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10-15% have e/o distant metastasis at diagnosis</a:t>
            </a:r>
          </a:p>
          <a:p>
            <a:pPr algn="l" rtl="0"/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9C6BD-81E0-4510-9BDE-62F6D8BECE4F}" type="slidenum">
              <a:rPr lang="ar-JO" smtClean="0"/>
              <a:pPr/>
              <a:t>39</a:t>
            </a:fld>
            <a:endParaRPr lang="ar-J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283592-7C03-471B-88B7-E0696B0192ED}" type="slidenum">
              <a:rPr lang="en-IN"/>
              <a:pPr/>
              <a:t>41</a:t>
            </a:fld>
            <a:endParaRPr lang="en-IN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973CBF-FB91-446D-ACF7-537156AC1A43}" type="slidenum">
              <a:rPr lang="de-DE"/>
              <a:pPr/>
              <a:t>42</a:t>
            </a:fld>
            <a:endParaRPr lang="de-DE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0274" tIns="44345" rIns="90274" bIns="4434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>
              <a:spcBef>
                <a:spcPct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Since the advent of treatment, management of primary colon malignancies has been exclusively – SURGERY and with - improvement in surgical skills, aggressiveness and patient preparation and support –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resectability</a:t>
            </a:r>
            <a:r>
              <a:rPr lang="en-US" dirty="0">
                <a:latin typeface="Arial" pitchFamily="34" charset="0"/>
                <a:cs typeface="Arial" pitchFamily="34" charset="0"/>
              </a:rPr>
              <a:t> has increased to ~90% and mortality ~2-10%</a:t>
            </a: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8650C4-B2C5-440B-BB17-C21F188F17DE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JO">
              <a:latin typeface="Arial" pitchFamily="34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E9A939-43E8-4882-94F4-40C6AB4977D7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397247-BDC9-49B4-BEB0-DAE1BAD6F792}" type="slidenum">
              <a:rPr lang="en-IN"/>
              <a:pPr/>
              <a:t>53</a:t>
            </a:fld>
            <a:endParaRPr lang="en-IN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9C6BD-81E0-4510-9BDE-62F6D8BECE4F}" type="slidenum">
              <a:rPr lang="ar-JO" smtClean="0"/>
              <a:pPr/>
              <a:t>66</a:t>
            </a:fld>
            <a:endParaRPr lang="ar-J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989C4F-F146-4268-9EDD-3915B6FDACDA}" type="slidenum">
              <a:rPr lang="en-US"/>
              <a:pPr/>
              <a:t>68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The large intestine is approximately 1.5 m long</a:t>
            </a:r>
          </a:p>
          <a:p>
            <a:pPr algn="l" rtl="0"/>
            <a:r>
              <a:rPr lang="en-US" dirty="0"/>
              <a:t>less mobile than the small bowel as the</a:t>
            </a:r>
          </a:p>
          <a:p>
            <a:pPr algn="l" rtl="0"/>
            <a:r>
              <a:rPr lang="en-US" dirty="0"/>
              <a:t>ascending and descending colon are fixed to the </a:t>
            </a:r>
            <a:r>
              <a:rPr lang="en-US" dirty="0" err="1"/>
              <a:t>retroperitoneum</a:t>
            </a:r>
            <a:endParaRPr lang="en-US" dirty="0"/>
          </a:p>
          <a:p>
            <a:pPr algn="l" rtl="0"/>
            <a:r>
              <a:rPr lang="en-US" dirty="0"/>
              <a:t>Distinguished by having fat-filled peritoneal tags known as </a:t>
            </a:r>
            <a:r>
              <a:rPr lang="en-US" b="1" dirty="0"/>
              <a:t>appendices </a:t>
            </a:r>
            <a:r>
              <a:rPr lang="en-US" b="1" dirty="0" err="1"/>
              <a:t>epiploicae</a:t>
            </a:r>
            <a:r>
              <a:rPr lang="en-US" b="1" dirty="0"/>
              <a:t> </a:t>
            </a:r>
            <a:r>
              <a:rPr lang="en-US" dirty="0"/>
              <a:t>and the presence of </a:t>
            </a:r>
            <a:r>
              <a:rPr lang="en-US" b="1" dirty="0" err="1"/>
              <a:t>taeniae</a:t>
            </a:r>
            <a:r>
              <a:rPr lang="en-US" b="1" dirty="0"/>
              <a:t>. The </a:t>
            </a:r>
            <a:r>
              <a:rPr lang="en-US" b="1" dirty="0" err="1"/>
              <a:t>taenia</a:t>
            </a:r>
            <a:r>
              <a:rPr lang="en-US" b="1" dirty="0"/>
              <a:t> coli are three flat </a:t>
            </a:r>
            <a:r>
              <a:rPr lang="en-US" dirty="0"/>
              <a:t>bands of longitudinal muscle that run the length of the large intestine from the appendix base to the </a:t>
            </a:r>
            <a:r>
              <a:rPr lang="en-US" dirty="0" err="1"/>
              <a:t>rectosigmoid</a:t>
            </a:r>
            <a:r>
              <a:rPr lang="en-US" dirty="0"/>
              <a:t> junction and they act to pull the colon into its typical </a:t>
            </a:r>
            <a:r>
              <a:rPr lang="en-US" dirty="0" err="1"/>
              <a:t>sacculated</a:t>
            </a:r>
            <a:r>
              <a:rPr lang="en-US" dirty="0"/>
              <a:t> state, producing a series of </a:t>
            </a:r>
            <a:r>
              <a:rPr lang="en-US" b="1" dirty="0" err="1"/>
              <a:t>haustrations</a:t>
            </a:r>
            <a:r>
              <a:rPr lang="en-US" b="1" dirty="0"/>
              <a:t>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9C6BD-81E0-4510-9BDE-62F6D8BECE4F}" type="slidenum">
              <a:rPr lang="ar-JO" smtClean="0"/>
              <a:pPr/>
              <a:t>2</a:t>
            </a:fld>
            <a:endParaRPr 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Tubulovillous</a:t>
            </a:r>
            <a:r>
              <a:rPr lang="en-US" dirty="0"/>
              <a:t> </a:t>
            </a:r>
            <a:endParaRPr lang="ar-JO" dirty="0"/>
          </a:p>
          <a:p>
            <a:r>
              <a:rPr lang="en-US" dirty="0" err="1"/>
              <a:t>Hyperplastic</a:t>
            </a:r>
            <a:r>
              <a:rPr lang="en-US" baseline="0" dirty="0"/>
              <a:t> </a:t>
            </a:r>
          </a:p>
          <a:p>
            <a:r>
              <a:rPr lang="en-US" baseline="0" dirty="0" err="1"/>
              <a:t>Metaplastic</a:t>
            </a:r>
            <a:r>
              <a:rPr lang="en-US" baseline="0" dirty="0"/>
              <a:t>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9C6BD-81E0-4510-9BDE-62F6D8BECE4F}" type="slidenum">
              <a:rPr lang="ar-JO" smtClean="0"/>
              <a:pPr/>
              <a:t>10</a:t>
            </a:fld>
            <a:endParaRPr lang="ar-J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9C6BD-81E0-4510-9BDE-62F6D8BECE4F}" type="slidenum">
              <a:rPr lang="ar-JO" smtClean="0"/>
              <a:pPr/>
              <a:t>14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71953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F16E3E-3625-4001-884F-B1DD03495B96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38675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9163" y="4349750"/>
            <a:ext cx="5011737" cy="41322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Polyp removal leads to CRC prevention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Polyp is surrogate marker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Normal epithelium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                    ↓  ← Loss/  Mutation of APC locus on Ch. 5q</a:t>
            </a:r>
          </a:p>
          <a:p>
            <a:pPr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Hyperproliferative</a:t>
            </a:r>
            <a:r>
              <a:rPr lang="en-US" dirty="0">
                <a:latin typeface="Arial" pitchFamily="34" charset="0"/>
                <a:cs typeface="Arial" pitchFamily="34" charset="0"/>
              </a:rPr>
              <a:t> epithelium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             ↓      ← Loss of DNA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methylation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Early adenoma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             ↓     ← Mutation of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oncogene</a:t>
            </a:r>
            <a:r>
              <a:rPr lang="en-US" dirty="0">
                <a:latin typeface="Arial" pitchFamily="34" charset="0"/>
                <a:cs typeface="Arial" pitchFamily="34" charset="0"/>
              </a:rPr>
              <a:t> on Ch.12p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Intermediate adenoma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             ↓     ← Loss of DCC gene on Ch. 18q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Late adenoma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             ↓     ← Loss of p53 gene on Ch. 17p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Carcinoma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Epidermoid</a:t>
            </a:r>
            <a:r>
              <a:rPr lang="en-US" dirty="0"/>
              <a:t> cyst </a:t>
            </a:r>
          </a:p>
          <a:p>
            <a:r>
              <a:rPr lang="en-US" dirty="0" err="1"/>
              <a:t>Pilomatrixoma</a:t>
            </a:r>
            <a:r>
              <a:rPr lang="en-US" dirty="0"/>
              <a:t> </a:t>
            </a:r>
          </a:p>
          <a:p>
            <a:r>
              <a:rPr lang="en-US" dirty="0" err="1"/>
              <a:t>Osteomas</a:t>
            </a:r>
            <a:r>
              <a:rPr lang="en-US" dirty="0"/>
              <a:t> </a:t>
            </a:r>
          </a:p>
          <a:p>
            <a:r>
              <a:rPr lang="en-US" dirty="0" err="1"/>
              <a:t>desmoid</a:t>
            </a:r>
            <a:r>
              <a:rPr lang="en-US" dirty="0"/>
              <a:t> tumors 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9C6BD-81E0-4510-9BDE-62F6D8BECE4F}" type="slidenum">
              <a:rPr lang="ar-JO" smtClean="0"/>
              <a:pPr/>
              <a:t>24</a:t>
            </a:fld>
            <a:endParaRPr lang="ar-J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pitchFamily="34" charset="0"/>
                <a:cs typeface="Arial" pitchFamily="34" charset="0"/>
              </a:rPr>
              <a:t>Gross - Fungating (Exophytic)/ Ulcerative/ Stenosing(annular/ constricting/ circumferrential)</a:t>
            </a:r>
          </a:p>
          <a:p>
            <a:pPr>
              <a:spcBef>
                <a:spcPct val="0"/>
              </a:spcBef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7CCCC5-D17C-4506-95C3-4D82B11CB6D4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Ulcerative Ca Colon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9C6BD-81E0-4510-9BDE-62F6D8BECE4F}" type="slidenum">
              <a:rPr lang="ar-JO" smtClean="0"/>
              <a:pPr/>
              <a:t>30</a:t>
            </a:fld>
            <a:endParaRPr lang="ar-J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JO">
              <a:latin typeface="Arial" pitchFamily="34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FE171D-6A6C-4857-B337-29FBCC0EE391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hyperlink" Target="javascript:dynPopWindow('/Common/PopUps/popImage.aspx?imageName=/images/cdr/live/CDR415504-750.jpg&amp;caption=Colonoscopy.%20%20A%20thin,%20lighted%20tube%20is%20inserted%20through%20the%20anus%20and%20rectum%20and%20into%20the%20colon%20to%20look%20for%20abnormal%20areas.','popup','width=780,height=630,scrollbars=1,resizable=1,menubar=0,location=0,status=0,toolbar=0')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2.jpeg"/><Relationship Id="rId4" Type="http://schemas.openxmlformats.org/officeDocument/2006/relationships/notesSlide" Target="../notesSlides/notesSlide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COLON CANCER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ABORAJOOH EMAD AREF</a:t>
            </a:r>
            <a:br>
              <a:rPr lang="en-US" dirty="0"/>
            </a:br>
            <a:r>
              <a:rPr lang="en-US" dirty="0"/>
              <a:t>MD, General Surgery</a:t>
            </a:r>
            <a:br>
              <a:rPr lang="en-US" dirty="0"/>
            </a:br>
            <a:r>
              <a:rPr lang="en-US" dirty="0"/>
              <a:t>GI and Minimally Invasive Surgery</a:t>
            </a:r>
            <a:br>
              <a:rPr lang="en-US" dirty="0"/>
            </a:br>
            <a:r>
              <a:rPr lang="en-US" dirty="0"/>
              <a:t>  IMRCS</a:t>
            </a:r>
            <a:br>
              <a:rPr lang="en-US" dirty="0"/>
            </a:br>
            <a:r>
              <a:rPr lang="en-US" dirty="0"/>
              <a:t>JB and AB1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intestinal polyps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3496" t="48954" r="42427" b="14783"/>
          <a:stretch>
            <a:fillRect/>
          </a:stretch>
        </p:blipFill>
        <p:spPr bwMode="auto">
          <a:xfrm>
            <a:off x="1143000" y="1524000"/>
            <a:ext cx="713232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of Malignancy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10 % risk of cancer in a 1-cm diameter tubular adenoma, whereas with villous adenomas over 2 cm in diameter, there may be a 15 % chance of carcinoma. </a:t>
            </a:r>
          </a:p>
          <a:p>
            <a:r>
              <a:rPr lang="en-US" dirty="0"/>
              <a:t>Almost one-third of large (&gt;3 cm)colonic adenomas will have an area of invasive malignancy within them at the time of resection. </a:t>
            </a:r>
          </a:p>
          <a:p>
            <a:r>
              <a:rPr lang="en-US" dirty="0"/>
              <a:t>Adenomas larger than 5 mm in diameter are usually excised because of their malignant potential.</a:t>
            </a:r>
          </a:p>
          <a:p>
            <a:r>
              <a:rPr lang="en-US" dirty="0" err="1"/>
              <a:t>Colonoscopic</a:t>
            </a:r>
            <a:r>
              <a:rPr lang="en-US" dirty="0"/>
              <a:t> snare </a:t>
            </a:r>
            <a:r>
              <a:rPr lang="en-US" dirty="0" err="1"/>
              <a:t>polypectomy</a:t>
            </a:r>
            <a:r>
              <a:rPr lang="en-US" dirty="0"/>
              <a:t> is usually possible for colonic polyps, but larger sessile polyps can require endoscopic mucosal resection (EMR)</a:t>
            </a:r>
          </a:p>
          <a:p>
            <a:r>
              <a:rPr lang="en-US" dirty="0"/>
              <a:t>Larger rectal adenomas may require </a:t>
            </a:r>
            <a:r>
              <a:rPr lang="en-US" dirty="0" err="1"/>
              <a:t>transanal</a:t>
            </a:r>
            <a:r>
              <a:rPr lang="en-US" dirty="0"/>
              <a:t> resection or, where the adenoma is too high for safe conventional access, </a:t>
            </a:r>
            <a:r>
              <a:rPr lang="en-US" dirty="0" err="1"/>
              <a:t>transanal</a:t>
            </a:r>
            <a:r>
              <a:rPr lang="en-US" dirty="0"/>
              <a:t> endoscopic microsurgery (TEMS)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Colorectal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colorectal cancer is the second most common cause of cancer death.</a:t>
            </a:r>
          </a:p>
          <a:p>
            <a:r>
              <a:rPr lang="en-US" dirty="0"/>
              <a:t>Globally 800,000 new CRCs occur each year, accounting for 10% of all incident cancers with 450,000 deaths/year</a:t>
            </a:r>
          </a:p>
          <a:p>
            <a:r>
              <a:rPr lang="en-US" dirty="0"/>
              <a:t>Incidence : 35.8/100,000 (USA)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Jordan Cancer Registry</a:t>
            </a:r>
            <a:endParaRPr lang="ar-J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244" r="2768"/>
          <a:stretch>
            <a:fillRect/>
          </a:stretch>
        </p:blipFill>
        <p:spPr bwMode="auto">
          <a:xfrm>
            <a:off x="4419600" y="1752600"/>
            <a:ext cx="426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029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Trend of cancer in Jordan, 1980-2016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357" t="35400" r="13999" b="22857"/>
          <a:stretch/>
        </p:blipFill>
        <p:spPr>
          <a:xfrm>
            <a:off x="381000" y="1828800"/>
            <a:ext cx="8458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63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most common cancers among Jordanians both genders, 2016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801" t="37039" r="14978" b="30972"/>
          <a:stretch/>
        </p:blipFill>
        <p:spPr>
          <a:xfrm>
            <a:off x="609600" y="1828800"/>
            <a:ext cx="79248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most common cancers among Jordanians, Males, 2016.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848" t="16774" r="15094" b="48986"/>
          <a:stretch/>
        </p:blipFill>
        <p:spPr>
          <a:xfrm>
            <a:off x="286957" y="1676400"/>
            <a:ext cx="857008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13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most common cancers among Jordanians, Females, 2016.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3961" t="54370" r="15095" b="8715"/>
          <a:stretch/>
        </p:blipFill>
        <p:spPr>
          <a:xfrm>
            <a:off x="0" y="1828801"/>
            <a:ext cx="8686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34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Jordan Cancer Registry (JCR) Cancer Incidence in Jordan - 2016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695" t="18520" r="14030" b="42756"/>
          <a:stretch/>
        </p:blipFill>
        <p:spPr>
          <a:xfrm>
            <a:off x="571500" y="2438400"/>
            <a:ext cx="8001000" cy="316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75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Aetiology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Environmental &amp; dietary factors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Male sex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Family history of colorectal cancer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Personal history of colorectal cancer, ovary, endometrial, breast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Excessive BMI</a:t>
            </a:r>
          </a:p>
          <a:p>
            <a:r>
              <a:rPr lang="en-US" sz="2200" dirty="0"/>
              <a:t>Red meat ,animal fat, smoking and alcohol </a:t>
            </a:r>
          </a:p>
          <a:p>
            <a:r>
              <a:rPr lang="en-US" sz="2200" dirty="0"/>
              <a:t>Protective effect of dietary </a:t>
            </a:r>
            <a:r>
              <a:rPr lang="en-US" sz="2200" dirty="0" err="1"/>
              <a:t>fibre</a:t>
            </a:r>
            <a:endParaRPr lang="en-US" sz="2200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Low </a:t>
            </a:r>
            <a:r>
              <a:rPr lang="en-US" sz="2200" dirty="0" err="1"/>
              <a:t>folate</a:t>
            </a:r>
            <a:r>
              <a:rPr lang="en-US" sz="2200" dirty="0"/>
              <a:t> consumption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err="1"/>
              <a:t>Neoplastic</a:t>
            </a:r>
            <a:r>
              <a:rPr lang="en-US" sz="2200" dirty="0"/>
              <a:t> polyps. 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/>
              <a:t>IBD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err="1"/>
              <a:t>Cholecystectomy</a:t>
            </a:r>
            <a:endParaRPr lang="en-US" sz="2200" dirty="0"/>
          </a:p>
          <a:p>
            <a:pPr>
              <a:buFont typeface="Wingdings" pitchFamily="2" charset="2"/>
              <a:buChar char="§"/>
            </a:pPr>
            <a:r>
              <a:rPr lang="en-US" sz="2200" dirty="0" err="1"/>
              <a:t>Ureterosigmoidostomy</a:t>
            </a:r>
            <a:r>
              <a:rPr lang="en-US" sz="2200" dirty="0"/>
              <a:t>.</a:t>
            </a:r>
          </a:p>
          <a:p>
            <a:r>
              <a:rPr lang="en-US" sz="2200" b="1" dirty="0"/>
              <a:t>Adenoma– carcinoma sequence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b="1" dirty="0"/>
              <a:t>Hereditary Conditions (FAP, HNPCC)</a:t>
            </a:r>
          </a:p>
          <a:p>
            <a:endParaRPr lang="ar-JO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186917" y="1600200"/>
            <a:ext cx="67701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Adenoma– Carcinoma Sequence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81000" y="2728865"/>
            <a:ext cx="7696200" cy="1742884"/>
            <a:chOff x="69661" y="2459038"/>
            <a:chExt cx="9150539" cy="1742884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7518567" y="2713842"/>
              <a:ext cx="4566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dirty="0">
                  <a:latin typeface="Wingdings" pitchFamily="2" charset="2"/>
                </a:rPr>
                <a:t></a:t>
              </a:r>
              <a:endParaRPr lang="en-US" sz="1400" dirty="0"/>
            </a:p>
          </p:txBody>
        </p:sp>
        <p:pic>
          <p:nvPicPr>
            <p:cNvPr id="6" name="Picture 5" descr="Vogelstein.gif"/>
            <p:cNvPicPr>
              <a:picLocks/>
            </p:cNvPicPr>
            <p:nvPr/>
          </p:nvPicPr>
          <p:blipFill>
            <a:blip r:embed="rId2" cstate="print"/>
            <a:srcRect l="28290" t="8517" r="48503" b="76292"/>
            <a:stretch>
              <a:fillRect/>
            </a:stretch>
          </p:blipFill>
          <p:spPr bwMode="auto">
            <a:xfrm>
              <a:off x="1200537" y="2459038"/>
              <a:ext cx="1057778" cy="1005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Vogelstein.gif"/>
            <p:cNvPicPr>
              <a:picLocks/>
            </p:cNvPicPr>
            <p:nvPr/>
          </p:nvPicPr>
          <p:blipFill>
            <a:blip r:embed="rId2" cstate="print"/>
            <a:srcRect l="28381" t="27620" r="48431" b="57288"/>
            <a:stretch>
              <a:fillRect/>
            </a:stretch>
          </p:blipFill>
          <p:spPr bwMode="auto">
            <a:xfrm>
              <a:off x="2528393" y="2459038"/>
              <a:ext cx="1063691" cy="1005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Vogelstein.gif"/>
            <p:cNvPicPr>
              <a:picLocks/>
            </p:cNvPicPr>
            <p:nvPr/>
          </p:nvPicPr>
          <p:blipFill>
            <a:blip r:embed="rId2" cstate="print"/>
            <a:srcRect l="28352" t="46558" r="49832" b="38165"/>
            <a:stretch>
              <a:fillRect/>
            </a:stretch>
          </p:blipFill>
          <p:spPr bwMode="auto">
            <a:xfrm>
              <a:off x="3862085" y="2459038"/>
              <a:ext cx="1065072" cy="1005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Vogelstein.gif"/>
            <p:cNvPicPr>
              <a:picLocks/>
            </p:cNvPicPr>
            <p:nvPr/>
          </p:nvPicPr>
          <p:blipFill>
            <a:blip r:embed="rId2" cstate="print"/>
            <a:srcRect l="28436" t="65726" r="49832" b="19090"/>
            <a:stretch>
              <a:fillRect/>
            </a:stretch>
          </p:blipFill>
          <p:spPr bwMode="auto">
            <a:xfrm>
              <a:off x="5197574" y="2459547"/>
              <a:ext cx="1057651" cy="1004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Vogelstein.gif"/>
            <p:cNvPicPr>
              <a:picLocks noChangeAspect="1"/>
            </p:cNvPicPr>
            <p:nvPr/>
          </p:nvPicPr>
          <p:blipFill>
            <a:blip r:embed="rId2" cstate="print"/>
            <a:srcRect l="28198" t="84695" r="48080" b="397"/>
            <a:stretch>
              <a:fillRect/>
            </a:stretch>
          </p:blipFill>
          <p:spPr bwMode="auto">
            <a:xfrm>
              <a:off x="6525447" y="2459950"/>
              <a:ext cx="1061135" cy="1004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69661" y="2790043"/>
              <a:ext cx="10225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400" dirty="0">
                  <a:latin typeface="Comic Sans MS"/>
                  <a:cs typeface="Comic Sans MS"/>
                </a:rPr>
                <a:t>Normal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7632574" y="2790043"/>
              <a:ext cx="158762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400" dirty="0">
                  <a:latin typeface="Comic Sans MS"/>
                  <a:cs typeface="Comic Sans MS"/>
                </a:rPr>
                <a:t>Metastases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184567" y="2713842"/>
              <a:ext cx="4566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dirty="0" err="1">
                  <a:latin typeface="Wingdings" pitchFamily="2" charset="2"/>
                </a:rPr>
                <a:t></a:t>
              </a:r>
              <a:endParaRPr lang="en-US" sz="1400" dirty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518067" y="2713842"/>
              <a:ext cx="4566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>
                  <a:latin typeface="Wingdings" pitchFamily="2" charset="2"/>
                </a:rPr>
                <a:t></a:t>
              </a:r>
              <a:endParaRPr lang="en-US" sz="14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851567" y="2713842"/>
              <a:ext cx="4566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>
                  <a:latin typeface="Wingdings" pitchFamily="2" charset="2"/>
                </a:rPr>
                <a:t></a:t>
              </a:r>
              <a:endParaRPr lang="en-US" sz="14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185067" y="2713842"/>
              <a:ext cx="45666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>
                  <a:latin typeface="Wingdings" pitchFamily="2" charset="2"/>
                </a:rPr>
                <a:t> </a:t>
              </a:r>
              <a:endParaRPr lang="en-US" sz="1400"/>
            </a:p>
          </p:txBody>
        </p:sp>
        <p:sp>
          <p:nvSpPr>
            <p:cNvPr id="17" name="TextBox 21"/>
            <p:cNvSpPr txBox="1">
              <a:spLocks noChangeArrowheads="1"/>
            </p:cNvSpPr>
            <p:nvPr/>
          </p:nvSpPr>
          <p:spPr bwMode="auto">
            <a:xfrm>
              <a:off x="686932" y="3586388"/>
              <a:ext cx="20181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400" dirty="0">
                  <a:latin typeface="Comic Sans MS"/>
                  <a:cs typeface="Comic Sans MS"/>
                </a:rPr>
                <a:t>Hyperplasia</a:t>
              </a:r>
            </a:p>
          </p:txBody>
        </p:sp>
        <p:sp>
          <p:nvSpPr>
            <p:cNvPr id="18" name="TextBox 22"/>
            <p:cNvSpPr txBox="1">
              <a:spLocks noChangeArrowheads="1"/>
            </p:cNvSpPr>
            <p:nvPr/>
          </p:nvSpPr>
          <p:spPr bwMode="auto">
            <a:xfrm>
              <a:off x="2430981" y="3463258"/>
              <a:ext cx="126471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400" dirty="0">
                  <a:latin typeface="Comic Sans MS"/>
                  <a:cs typeface="Comic Sans MS"/>
                </a:rPr>
                <a:t>Early </a:t>
              </a:r>
            </a:p>
            <a:p>
              <a:pPr algn="ctr" eaLnBrk="0" hangingPunct="0"/>
              <a:r>
                <a:rPr lang="en-US" sz="1400" dirty="0">
                  <a:latin typeface="Comic Sans MS"/>
                  <a:cs typeface="Comic Sans MS"/>
                </a:rPr>
                <a:t>Adenoma</a:t>
              </a:r>
            </a:p>
          </p:txBody>
        </p:sp>
        <p:sp>
          <p:nvSpPr>
            <p:cNvPr id="19" name="TextBox 23"/>
            <p:cNvSpPr txBox="1">
              <a:spLocks noChangeArrowheads="1"/>
            </p:cNvSpPr>
            <p:nvPr/>
          </p:nvSpPr>
          <p:spPr bwMode="auto">
            <a:xfrm>
              <a:off x="3708400" y="3463258"/>
              <a:ext cx="13589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400">
                  <a:latin typeface="Comic Sans MS"/>
                  <a:cs typeface="Comic Sans MS"/>
                </a:rPr>
                <a:t>Intermediate</a:t>
              </a:r>
            </a:p>
            <a:p>
              <a:pPr algn="ctr" eaLnBrk="0" hangingPunct="0"/>
              <a:r>
                <a:rPr lang="en-US" sz="1400">
                  <a:latin typeface="Comic Sans MS"/>
                  <a:cs typeface="Comic Sans MS"/>
                </a:rPr>
                <a:t>Adenoma</a:t>
              </a:r>
            </a:p>
          </p:txBody>
        </p:sp>
        <p:sp>
          <p:nvSpPr>
            <p:cNvPr id="20" name="TextBox 24"/>
            <p:cNvSpPr txBox="1">
              <a:spLocks noChangeArrowheads="1"/>
            </p:cNvSpPr>
            <p:nvPr/>
          </p:nvSpPr>
          <p:spPr bwMode="auto">
            <a:xfrm>
              <a:off x="5097981" y="3463258"/>
              <a:ext cx="126471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400" dirty="0">
                  <a:latin typeface="Comic Sans MS"/>
                  <a:cs typeface="Comic Sans MS"/>
                </a:rPr>
                <a:t>Late</a:t>
              </a:r>
            </a:p>
            <a:p>
              <a:pPr algn="ctr" eaLnBrk="0" hangingPunct="0"/>
              <a:r>
                <a:rPr lang="en-US" sz="1400" dirty="0">
                  <a:latin typeface="Comic Sans MS"/>
                  <a:cs typeface="Comic Sans MS"/>
                </a:rPr>
                <a:t>Adenoma</a:t>
              </a:r>
            </a:p>
          </p:txBody>
        </p:sp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6482281" y="3586388"/>
              <a:ext cx="126471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400" dirty="0">
                  <a:latin typeface="Comic Sans MS"/>
                  <a:cs typeface="Comic Sans MS"/>
                </a:rPr>
                <a:t>Carcinoma</a:t>
              </a:r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838200" y="2713842"/>
              <a:ext cx="4566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dirty="0" err="1">
                  <a:latin typeface="Wingdings" pitchFamily="2" charset="2"/>
                </a:rPr>
                <a:t>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2469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AutoShape 1028"/>
          <p:cNvSpPr>
            <a:spLocks noChangeArrowheads="1"/>
          </p:cNvSpPr>
          <p:nvPr/>
        </p:nvSpPr>
        <p:spPr bwMode="auto">
          <a:xfrm>
            <a:off x="2362200" y="5257800"/>
            <a:ext cx="812800" cy="457200"/>
          </a:xfrm>
          <a:prstGeom prst="rightArrow">
            <a:avLst>
              <a:gd name="adj1" fmla="val 50000"/>
              <a:gd name="adj2" fmla="val 44444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914400"/>
          </a:xfrm>
        </p:spPr>
        <p:txBody>
          <a:bodyPr/>
          <a:lstStyle/>
          <a:p>
            <a:r>
              <a:rPr lang="en-US" sz="3200" dirty="0"/>
              <a:t>Adenoma– Carcinoma Sequence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6" name="Object 1031"/>
          <p:cNvGraphicFramePr>
            <a:graphicFrameLocks noGrp="1" noChangeAspect="1"/>
          </p:cNvGraphicFramePr>
          <p:nvPr>
            <p:ph idx="1"/>
          </p:nvPr>
        </p:nvGraphicFramePr>
        <p:xfrm>
          <a:off x="0" y="3757613"/>
          <a:ext cx="28194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QuickTime Picture" r:id="rId3" imgW="3484487" imgH="3614343" progId="">
                  <p:embed/>
                </p:oleObj>
              </mc:Choice>
              <mc:Fallback>
                <p:oleObj name="QuickTime Picture" r:id="rId3" imgW="3484487" imgH="3614343" progId="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57613"/>
                        <a:ext cx="2819400" cy="292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AutoShape 1027"/>
          <p:cNvSpPr>
            <a:spLocks noChangeArrowheads="1"/>
          </p:cNvSpPr>
          <p:nvPr/>
        </p:nvSpPr>
        <p:spPr bwMode="auto">
          <a:xfrm>
            <a:off x="5791200" y="5105400"/>
            <a:ext cx="685800" cy="457200"/>
          </a:xfrm>
          <a:prstGeom prst="rightArrow">
            <a:avLst>
              <a:gd name="adj1" fmla="val 50000"/>
              <a:gd name="adj2" fmla="val 44444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latin typeface="Times New Roman" pitchFamily="18" charset="0"/>
            </a:endParaRPr>
          </a:p>
        </p:txBody>
      </p:sp>
      <p:graphicFrame>
        <p:nvGraphicFramePr>
          <p:cNvPr id="3074" name="Object 1029"/>
          <p:cNvGraphicFramePr>
            <a:graphicFrameLocks noChangeAspect="1"/>
          </p:cNvGraphicFramePr>
          <p:nvPr/>
        </p:nvGraphicFramePr>
        <p:xfrm>
          <a:off x="6492875" y="3505200"/>
          <a:ext cx="2651125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QuickTime Picture" r:id="rId5" imgW="4925112" imgH="4810180" progId="">
                  <p:embed/>
                </p:oleObj>
              </mc:Choice>
              <mc:Fallback>
                <p:oleObj name="QuickTime Picture" r:id="rId5" imgW="4925112" imgH="4810180" progId="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75" y="3505200"/>
                        <a:ext cx="2651125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030"/>
          <p:cNvGraphicFramePr>
            <a:graphicFrameLocks noChangeAspect="1"/>
          </p:cNvGraphicFramePr>
          <p:nvPr/>
        </p:nvGraphicFramePr>
        <p:xfrm>
          <a:off x="3200400" y="3505200"/>
          <a:ext cx="28956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QuickTime Picture" r:id="rId7" imgW="4823561" imgH="4882166" progId="">
                  <p:embed/>
                </p:oleObj>
              </mc:Choice>
              <mc:Fallback>
                <p:oleObj name="QuickTime Picture" r:id="rId7" imgW="4823561" imgH="4882166" progId="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05200"/>
                        <a:ext cx="28956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032"/>
          <p:cNvSpPr>
            <a:spLocks noChangeArrowheads="1"/>
          </p:cNvSpPr>
          <p:nvPr/>
        </p:nvSpPr>
        <p:spPr bwMode="auto">
          <a:xfrm>
            <a:off x="609600" y="990600"/>
            <a:ext cx="1447800" cy="990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  <a:cs typeface="Times New Roman" pitchFamily="18" charset="0"/>
              </a:rPr>
              <a:t>APC</a:t>
            </a:r>
          </a:p>
          <a:p>
            <a:pPr algn="ctr" eaLnBrk="0" hangingPunct="0"/>
            <a:r>
              <a:rPr lang="en-US">
                <a:latin typeface="Times New Roman" pitchFamily="18" charset="0"/>
                <a:cs typeface="Times New Roman" pitchFamily="18" charset="0"/>
              </a:rPr>
              <a:t>Loss/mutation</a:t>
            </a:r>
          </a:p>
          <a:p>
            <a:pPr algn="ctr" eaLnBrk="0" hangingPunct="0"/>
            <a:r>
              <a:rPr lang="en-US">
                <a:latin typeface="Times New Roman" pitchFamily="18" charset="0"/>
                <a:cs typeface="Times New Roman" pitchFamily="18" charset="0"/>
              </a:rPr>
              <a:t>Ch. 5q</a:t>
            </a:r>
          </a:p>
        </p:txBody>
      </p:sp>
      <p:sp>
        <p:nvSpPr>
          <p:cNvPr id="3081" name="Rectangle 1033"/>
          <p:cNvSpPr>
            <a:spLocks noChangeArrowheads="1"/>
          </p:cNvSpPr>
          <p:nvPr/>
        </p:nvSpPr>
        <p:spPr bwMode="auto">
          <a:xfrm>
            <a:off x="-50800" y="2590800"/>
            <a:ext cx="1422400" cy="8382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Normal</a:t>
            </a:r>
          </a:p>
          <a:p>
            <a:pPr algn="ctr" eaLnBrk="0" hangingPunct="0"/>
            <a:r>
              <a:rPr lang="en-US">
                <a:latin typeface="Times New Roman" pitchFamily="18" charset="0"/>
              </a:rPr>
              <a:t>Epithelium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3082" name="Rectangle 1034"/>
          <p:cNvSpPr>
            <a:spLocks noChangeArrowheads="1"/>
          </p:cNvSpPr>
          <p:nvPr/>
        </p:nvSpPr>
        <p:spPr bwMode="auto">
          <a:xfrm>
            <a:off x="3429000" y="2590800"/>
            <a:ext cx="1285875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Early</a:t>
            </a:r>
          </a:p>
          <a:p>
            <a:pPr algn="ctr" eaLnBrk="0" hangingPunct="0"/>
            <a:r>
              <a:rPr lang="en-US">
                <a:latin typeface="Times New Roman" pitchFamily="18" charset="0"/>
              </a:rPr>
              <a:t>Adenoma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3083" name="Rectangle 1035"/>
          <p:cNvSpPr>
            <a:spLocks noChangeArrowheads="1"/>
          </p:cNvSpPr>
          <p:nvPr/>
        </p:nvSpPr>
        <p:spPr bwMode="auto">
          <a:xfrm>
            <a:off x="8305800" y="2590800"/>
            <a:ext cx="838200" cy="838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Cancer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3084" name="Rectangle 1036"/>
          <p:cNvSpPr>
            <a:spLocks noChangeArrowheads="1"/>
          </p:cNvSpPr>
          <p:nvPr/>
        </p:nvSpPr>
        <p:spPr bwMode="auto">
          <a:xfrm>
            <a:off x="1600200" y="2590800"/>
            <a:ext cx="1557338" cy="838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Hyper-</a:t>
            </a:r>
          </a:p>
          <a:p>
            <a:pPr algn="ctr" eaLnBrk="0" hangingPunct="0"/>
            <a:r>
              <a:rPr lang="en-US">
                <a:latin typeface="Times New Roman" pitchFamily="18" charset="0"/>
              </a:rPr>
              <a:t>proliferation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3085" name="Rectangle 1037"/>
          <p:cNvSpPr>
            <a:spLocks noChangeArrowheads="1"/>
          </p:cNvSpPr>
          <p:nvPr/>
        </p:nvSpPr>
        <p:spPr bwMode="auto">
          <a:xfrm>
            <a:off x="5029200" y="2590800"/>
            <a:ext cx="1625600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Intermediate</a:t>
            </a:r>
          </a:p>
          <a:p>
            <a:pPr algn="ctr" eaLnBrk="0" hangingPunct="0"/>
            <a:r>
              <a:rPr lang="en-US">
                <a:latin typeface="Times New Roman" pitchFamily="18" charset="0"/>
              </a:rPr>
              <a:t>Adenoma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3086" name="Rectangle 1038"/>
          <p:cNvSpPr>
            <a:spLocks noChangeArrowheads="1"/>
          </p:cNvSpPr>
          <p:nvPr/>
        </p:nvSpPr>
        <p:spPr bwMode="auto">
          <a:xfrm flipH="1">
            <a:off x="6934200" y="2590800"/>
            <a:ext cx="1219200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Late</a:t>
            </a:r>
          </a:p>
          <a:p>
            <a:pPr algn="ctr" eaLnBrk="0" hangingPunct="0"/>
            <a:r>
              <a:rPr lang="en-US">
                <a:latin typeface="Times New Roman" pitchFamily="18" charset="0"/>
              </a:rPr>
              <a:t>Adenoma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3087" name="Rectangle 1039"/>
          <p:cNvSpPr>
            <a:spLocks noChangeArrowheads="1"/>
          </p:cNvSpPr>
          <p:nvPr/>
        </p:nvSpPr>
        <p:spPr bwMode="auto">
          <a:xfrm>
            <a:off x="4267200" y="1066800"/>
            <a:ext cx="13716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  <a:cs typeface="Times New Roman" pitchFamily="18" charset="0"/>
              </a:rPr>
              <a:t>K-ras</a:t>
            </a:r>
          </a:p>
          <a:p>
            <a:pPr algn="ctr" eaLnBrk="0" hangingPunct="0"/>
            <a:r>
              <a:rPr lang="en-US">
                <a:latin typeface="Times New Roman" pitchFamily="18" charset="0"/>
                <a:cs typeface="Times New Roman" pitchFamily="18" charset="0"/>
              </a:rPr>
              <a:t>Mutation</a:t>
            </a:r>
          </a:p>
          <a:p>
            <a:pPr algn="ctr" eaLnBrk="0" hangingPunct="0"/>
            <a:r>
              <a:rPr lang="en-US">
                <a:latin typeface="Times New Roman" pitchFamily="18" charset="0"/>
                <a:cs typeface="Times New Roman" pitchFamily="18" charset="0"/>
              </a:rPr>
              <a:t>Ch. 12p (50%)</a:t>
            </a:r>
          </a:p>
        </p:txBody>
      </p:sp>
      <p:sp>
        <p:nvSpPr>
          <p:cNvPr id="3088" name="Rectangle 1040"/>
          <p:cNvSpPr>
            <a:spLocks noChangeArrowheads="1"/>
          </p:cNvSpPr>
          <p:nvPr/>
        </p:nvSpPr>
        <p:spPr bwMode="auto">
          <a:xfrm>
            <a:off x="6019800" y="990600"/>
            <a:ext cx="1219200" cy="121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DCC loss</a:t>
            </a:r>
          </a:p>
          <a:p>
            <a:pPr algn="ctr" eaLnBrk="0" hangingPunct="0"/>
            <a:r>
              <a:rPr lang="en-US">
                <a:latin typeface="Times New Roman" pitchFamily="18" charset="0"/>
              </a:rPr>
              <a:t>Ch. 18q</a:t>
            </a:r>
          </a:p>
          <a:p>
            <a:pPr algn="ctr" eaLnBrk="0" hangingPunct="0"/>
            <a:r>
              <a:rPr lang="en-US">
                <a:latin typeface="Times New Roman" pitchFamily="18" charset="0"/>
              </a:rPr>
              <a:t>DPC4 </a:t>
            </a:r>
          </a:p>
          <a:p>
            <a:pPr algn="ctr" eaLnBrk="0" hangingPunct="0"/>
            <a:r>
              <a:rPr lang="en-US">
                <a:latin typeface="Times New Roman" pitchFamily="18" charset="0"/>
              </a:rPr>
              <a:t>Ch. 4</a:t>
            </a:r>
          </a:p>
        </p:txBody>
      </p:sp>
      <p:sp>
        <p:nvSpPr>
          <p:cNvPr id="3089" name="Rectangle 1041"/>
          <p:cNvSpPr>
            <a:spLocks noChangeArrowheads="1"/>
          </p:cNvSpPr>
          <p:nvPr/>
        </p:nvSpPr>
        <p:spPr bwMode="auto">
          <a:xfrm>
            <a:off x="7696200" y="1143000"/>
            <a:ext cx="931863" cy="838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p53</a:t>
            </a:r>
          </a:p>
          <a:p>
            <a:pPr algn="ctr" eaLnBrk="0" hangingPunct="0"/>
            <a:r>
              <a:rPr lang="en-US">
                <a:latin typeface="Times New Roman" pitchFamily="18" charset="0"/>
              </a:rPr>
              <a:t>Loss</a:t>
            </a:r>
          </a:p>
          <a:p>
            <a:pPr algn="ctr" eaLnBrk="0" hangingPunct="0"/>
            <a:r>
              <a:rPr lang="en-US">
                <a:latin typeface="Times New Roman" pitchFamily="18" charset="0"/>
              </a:rPr>
              <a:t>Ch. 17p</a:t>
            </a:r>
          </a:p>
        </p:txBody>
      </p:sp>
      <p:sp>
        <p:nvSpPr>
          <p:cNvPr id="2066" name="Line 1042"/>
          <p:cNvSpPr>
            <a:spLocks noChangeShapeType="1"/>
          </p:cNvSpPr>
          <p:nvPr/>
        </p:nvSpPr>
        <p:spPr bwMode="auto">
          <a:xfrm>
            <a:off x="1524000" y="2057400"/>
            <a:ext cx="0" cy="685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7" name="Line 1043"/>
          <p:cNvSpPr>
            <a:spLocks noChangeShapeType="1"/>
          </p:cNvSpPr>
          <p:nvPr/>
        </p:nvSpPr>
        <p:spPr bwMode="auto">
          <a:xfrm>
            <a:off x="4876800" y="2057400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" name="Line 1044"/>
          <p:cNvSpPr>
            <a:spLocks noChangeShapeType="1"/>
          </p:cNvSpPr>
          <p:nvPr/>
        </p:nvSpPr>
        <p:spPr bwMode="auto">
          <a:xfrm>
            <a:off x="6781800" y="2286000"/>
            <a:ext cx="0" cy="685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" name="Line 1045"/>
          <p:cNvSpPr>
            <a:spLocks noChangeShapeType="1"/>
          </p:cNvSpPr>
          <p:nvPr/>
        </p:nvSpPr>
        <p:spPr bwMode="auto">
          <a:xfrm>
            <a:off x="8229600" y="2133600"/>
            <a:ext cx="0" cy="685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0" name="Line 1046"/>
          <p:cNvSpPr>
            <a:spLocks noChangeShapeType="1"/>
          </p:cNvSpPr>
          <p:nvPr/>
        </p:nvSpPr>
        <p:spPr bwMode="auto">
          <a:xfrm>
            <a:off x="1490663" y="5943600"/>
            <a:ext cx="134937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endParaRPr lang="ar-JO"/>
          </a:p>
        </p:txBody>
      </p:sp>
      <p:sp>
        <p:nvSpPr>
          <p:cNvPr id="2071" name="Line 1050"/>
          <p:cNvSpPr>
            <a:spLocks noChangeShapeType="1"/>
          </p:cNvSpPr>
          <p:nvPr/>
        </p:nvSpPr>
        <p:spPr bwMode="auto">
          <a:xfrm flipV="1">
            <a:off x="7116763" y="6735763"/>
            <a:ext cx="46037" cy="46037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2075" tIns="46038" rIns="92075" bIns="46038" anchor="ctr">
            <a:spAutoFit/>
          </a:bodyPr>
          <a:lstStyle/>
          <a:p>
            <a:endParaRPr lang="ar-JO"/>
          </a:p>
        </p:txBody>
      </p:sp>
      <p:sp>
        <p:nvSpPr>
          <p:cNvPr id="3099" name="Line 1051"/>
          <p:cNvSpPr>
            <a:spLocks noChangeShapeType="1"/>
          </p:cNvSpPr>
          <p:nvPr/>
        </p:nvSpPr>
        <p:spPr bwMode="auto">
          <a:xfrm>
            <a:off x="1465263" y="2819400"/>
            <a:ext cx="134937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 lIns="92075" tIns="46038" rIns="92075" bIns="46038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00" name="Line 1052"/>
          <p:cNvSpPr>
            <a:spLocks noChangeShapeType="1"/>
          </p:cNvSpPr>
          <p:nvPr/>
        </p:nvSpPr>
        <p:spPr bwMode="auto">
          <a:xfrm>
            <a:off x="3200400" y="2895600"/>
            <a:ext cx="13652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lIns="92075" tIns="46038" rIns="92075" bIns="46038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01" name="Line 1053"/>
          <p:cNvSpPr>
            <a:spLocks noChangeShapeType="1"/>
          </p:cNvSpPr>
          <p:nvPr/>
        </p:nvSpPr>
        <p:spPr bwMode="auto">
          <a:xfrm>
            <a:off x="4800600" y="2819400"/>
            <a:ext cx="13652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 lIns="92075" tIns="46038" rIns="92075" bIns="46038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02" name="Line 1054"/>
          <p:cNvSpPr>
            <a:spLocks noChangeShapeType="1"/>
          </p:cNvSpPr>
          <p:nvPr/>
        </p:nvSpPr>
        <p:spPr bwMode="auto">
          <a:xfrm>
            <a:off x="6705600" y="3124200"/>
            <a:ext cx="13493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 lIns="92075" tIns="46038" rIns="92075" bIns="46038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03" name="Line 1055"/>
          <p:cNvSpPr>
            <a:spLocks noChangeShapeType="1"/>
          </p:cNvSpPr>
          <p:nvPr/>
        </p:nvSpPr>
        <p:spPr bwMode="auto">
          <a:xfrm>
            <a:off x="8153400" y="3048000"/>
            <a:ext cx="13493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 lIns="92075" tIns="46038" rIns="92075" bIns="46038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590800" y="1066800"/>
            <a:ext cx="1447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Loss of DNA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methylation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1042"/>
          <p:cNvSpPr>
            <a:spLocks noChangeShapeType="1"/>
          </p:cNvSpPr>
          <p:nvPr/>
        </p:nvSpPr>
        <p:spPr bwMode="auto">
          <a:xfrm>
            <a:off x="3276600" y="2057400"/>
            <a:ext cx="0" cy="685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78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3086" grpId="0" animBg="1"/>
      <p:bldP spid="3087" grpId="0" animBg="1"/>
      <p:bldP spid="3088" grpId="0" animBg="1"/>
      <p:bldP spid="3089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 dirty="0"/>
              <a:t>1. FAP :</a:t>
            </a:r>
            <a:r>
              <a:rPr lang="en-US" dirty="0"/>
              <a:t>         - It is a rare disease .</a:t>
            </a:r>
          </a:p>
          <a:p>
            <a:pPr eaLnBrk="0" hangingPunct="0"/>
            <a:r>
              <a:rPr lang="en-US" dirty="0"/>
              <a:t>                       - </a:t>
            </a:r>
            <a:r>
              <a:rPr lang="en-US" dirty="0" err="1"/>
              <a:t>Autosomal</a:t>
            </a:r>
            <a:r>
              <a:rPr lang="en-US" dirty="0"/>
              <a:t> dominant inheritance .</a:t>
            </a:r>
          </a:p>
          <a:p>
            <a:pPr eaLnBrk="0" hangingPunct="0"/>
            <a:r>
              <a:rPr lang="en-US" dirty="0"/>
              <a:t>                       - Accounts for about 0.5% of all colon cancers .</a:t>
            </a:r>
          </a:p>
          <a:p>
            <a:pPr eaLnBrk="0" hangingPunct="0"/>
            <a:r>
              <a:rPr lang="en-US" dirty="0"/>
              <a:t>                       - Associated with alterations in APC gene which is located     </a:t>
            </a:r>
          </a:p>
          <a:p>
            <a:pPr eaLnBrk="0" hangingPunct="0"/>
            <a:r>
              <a:rPr lang="en-US" dirty="0"/>
              <a:t>                         on 5q .In addition to that alterations in APC gene appear</a:t>
            </a:r>
          </a:p>
          <a:p>
            <a:pPr eaLnBrk="0" hangingPunct="0"/>
            <a:r>
              <a:rPr lang="en-US" dirty="0"/>
              <a:t>                         to play a role in sporadic colon cancer .</a:t>
            </a:r>
          </a:p>
          <a:p>
            <a:pPr eaLnBrk="0" hangingPunct="0"/>
            <a:r>
              <a:rPr lang="en-US" dirty="0"/>
              <a:t>                       - </a:t>
            </a:r>
            <a:r>
              <a:rPr lang="en-US" dirty="0" err="1"/>
              <a:t>Phenotypically</a:t>
            </a:r>
            <a:r>
              <a:rPr lang="en-US" dirty="0"/>
              <a:t> characterized by hundreds to thousands</a:t>
            </a:r>
          </a:p>
          <a:p>
            <a:pPr eaLnBrk="0" hangingPunct="0"/>
            <a:r>
              <a:rPr lang="en-US" dirty="0"/>
              <a:t>                         of  adenomas in the colon .</a:t>
            </a:r>
          </a:p>
          <a:p>
            <a:pPr eaLnBrk="0" hangingPunct="0"/>
            <a:r>
              <a:rPr lang="en-US" dirty="0"/>
              <a:t>                       - A very small proportion of those adenomas will progress.</a:t>
            </a:r>
          </a:p>
          <a:p>
            <a:pPr eaLnBrk="0" hangingPunct="0"/>
            <a:r>
              <a:rPr lang="en-US" dirty="0"/>
              <a:t>                         into carcinoma but eventually all patients with FAP will</a:t>
            </a:r>
          </a:p>
          <a:p>
            <a:pPr eaLnBrk="0" hangingPunct="0"/>
            <a:r>
              <a:rPr lang="en-US" dirty="0"/>
              <a:t>                         develop colon cancer .</a:t>
            </a:r>
          </a:p>
        </p:txBody>
      </p:sp>
      <p:pic>
        <p:nvPicPr>
          <p:cNvPr id="3" name="Picture 5" descr="colorectal-carcinoma-crc-14-638"/>
          <p:cNvPicPr>
            <a:picLocks noChangeAspect="1" noChangeArrowheads="1"/>
          </p:cNvPicPr>
          <p:nvPr/>
        </p:nvPicPr>
        <p:blipFill>
          <a:blip r:embed="rId3"/>
          <a:srcRect b="21111"/>
          <a:stretch>
            <a:fillRect/>
          </a:stretch>
        </p:blipFill>
        <p:spPr bwMode="auto">
          <a:xfrm>
            <a:off x="0" y="8382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+mn-lt"/>
                <a:ea typeface="+mn-ea"/>
                <a:cs typeface="+mn-cs"/>
              </a:rPr>
              <a:t>Familial </a:t>
            </a:r>
            <a:r>
              <a:rPr lang="en-US" sz="2500" dirty="0" err="1">
                <a:latin typeface="+mn-lt"/>
                <a:ea typeface="+mn-ea"/>
                <a:cs typeface="+mn-cs"/>
              </a:rPr>
              <a:t>Adenomatous</a:t>
            </a:r>
            <a:r>
              <a:rPr lang="en-US" sz="2500" dirty="0">
                <a:latin typeface="+mn-lt"/>
                <a:ea typeface="+mn-ea"/>
                <a:cs typeface="+mn-cs"/>
              </a:rPr>
              <a:t> </a:t>
            </a:r>
            <a:r>
              <a:rPr lang="en-US" sz="2500" dirty="0" err="1">
                <a:latin typeface="+mn-lt"/>
                <a:ea typeface="+mn-ea"/>
                <a:cs typeface="+mn-cs"/>
              </a:rPr>
              <a:t>Polyposis</a:t>
            </a:r>
            <a:r>
              <a:rPr lang="en-US" sz="2500" dirty="0">
                <a:latin typeface="+mn-lt"/>
                <a:ea typeface="+mn-ea"/>
                <a:cs typeface="+mn-cs"/>
                <a:sym typeface="Wingdings" pitchFamily="2" charset="2"/>
              </a:rPr>
              <a:t>   (FAP)</a:t>
            </a:r>
            <a:endParaRPr lang="en-US" sz="25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Inherited as an </a:t>
            </a:r>
            <a:r>
              <a:rPr lang="en-US" dirty="0" err="1"/>
              <a:t>autosomal</a:t>
            </a:r>
            <a:r>
              <a:rPr lang="en-US" dirty="0"/>
              <a:t> dominant </a:t>
            </a:r>
          </a:p>
          <a:p>
            <a:r>
              <a:rPr lang="en-US" dirty="0"/>
              <a:t>Mutations in the </a:t>
            </a:r>
            <a:r>
              <a:rPr lang="en-US" dirty="0" err="1"/>
              <a:t>adenomatous</a:t>
            </a:r>
            <a:r>
              <a:rPr lang="en-US" dirty="0"/>
              <a:t> </a:t>
            </a:r>
            <a:r>
              <a:rPr lang="en-US" dirty="0" err="1"/>
              <a:t>polyposis</a:t>
            </a:r>
            <a:r>
              <a:rPr lang="en-US" dirty="0"/>
              <a:t> coli (</a:t>
            </a:r>
            <a:r>
              <a:rPr lang="en-US" i="1" dirty="0"/>
              <a:t>APC) gene</a:t>
            </a:r>
            <a:endParaRPr lang="en-US" dirty="0"/>
          </a:p>
          <a:p>
            <a:r>
              <a:rPr lang="en-US" dirty="0"/>
              <a:t>Presence of more than 100 colorectal adenomas</a:t>
            </a:r>
          </a:p>
          <a:p>
            <a:r>
              <a:rPr lang="en-US" dirty="0" err="1"/>
              <a:t>Characterised</a:t>
            </a:r>
            <a:r>
              <a:rPr lang="en-US" dirty="0"/>
              <a:t> by duodenal adenomas and multiple </a:t>
            </a:r>
            <a:r>
              <a:rPr lang="en-US" dirty="0" err="1"/>
              <a:t>extraintestinal</a:t>
            </a:r>
            <a:r>
              <a:rPr lang="en-US" dirty="0"/>
              <a:t> manifestations.</a:t>
            </a:r>
          </a:p>
          <a:p>
            <a:r>
              <a:rPr lang="en-US" dirty="0"/>
              <a:t>Accounts for 1 % or less of all colon cancer</a:t>
            </a:r>
          </a:p>
          <a:p>
            <a:r>
              <a:rPr lang="en-US" dirty="0"/>
              <a:t>The risk of colorectal cancer is 100 %</a:t>
            </a:r>
          </a:p>
          <a:p>
            <a:r>
              <a:rPr lang="en-US" dirty="0"/>
              <a:t>Associated with benign </a:t>
            </a:r>
            <a:r>
              <a:rPr lang="en-US" dirty="0" err="1"/>
              <a:t>mesodermal</a:t>
            </a:r>
            <a:r>
              <a:rPr lang="en-US" dirty="0"/>
              <a:t> </a:t>
            </a:r>
            <a:r>
              <a:rPr lang="en-US" dirty="0" err="1"/>
              <a:t>tumours</a:t>
            </a:r>
            <a:r>
              <a:rPr lang="en-US" dirty="0"/>
              <a:t> such as </a:t>
            </a:r>
            <a:r>
              <a:rPr lang="en-US" dirty="0" err="1"/>
              <a:t>desmoid</a:t>
            </a:r>
            <a:r>
              <a:rPr lang="en-US" dirty="0"/>
              <a:t> </a:t>
            </a:r>
            <a:r>
              <a:rPr lang="en-US" dirty="0" err="1"/>
              <a:t>tumours</a:t>
            </a:r>
            <a:r>
              <a:rPr lang="en-US" dirty="0"/>
              <a:t> and </a:t>
            </a:r>
            <a:r>
              <a:rPr lang="en-US" dirty="0" err="1"/>
              <a:t>osteomas</a:t>
            </a:r>
            <a:endParaRPr lang="en-US" dirty="0"/>
          </a:p>
          <a:p>
            <a:r>
              <a:rPr lang="en-US" dirty="0"/>
              <a:t>50 % of patients have congenital hypertrophy of the retinal pigment epithelium (CHRPE), which can be used to screen affected families if genetic testing is unavailable.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8519" t="43774" r="9297" b="9085"/>
          <a:stretch>
            <a:fillRect/>
          </a:stretch>
        </p:blipFill>
        <p:spPr bwMode="auto">
          <a:xfrm>
            <a:off x="1371600" y="762000"/>
            <a:ext cx="7010400" cy="577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/>
              <a:t>Hereditary non-</a:t>
            </a:r>
            <a:r>
              <a:rPr lang="en-US" sz="3200" i="1" dirty="0" err="1"/>
              <a:t>polyposis</a:t>
            </a:r>
            <a:r>
              <a:rPr lang="en-US" sz="3200" i="1" dirty="0"/>
              <a:t> colorectal cancer (Lynch syndrome)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Characterised</a:t>
            </a:r>
            <a:r>
              <a:rPr lang="en-US" dirty="0"/>
              <a:t> by increased risk of colorectal cancer and also cancers of the </a:t>
            </a:r>
            <a:r>
              <a:rPr lang="en-US" dirty="0" err="1"/>
              <a:t>endometrium</a:t>
            </a:r>
            <a:r>
              <a:rPr lang="en-US" dirty="0"/>
              <a:t>, ovary, stomach and small intestines. </a:t>
            </a:r>
          </a:p>
          <a:p>
            <a:r>
              <a:rPr lang="en-US" dirty="0"/>
              <a:t> Accounts for about 5 – 10 % of all colon cancers .</a:t>
            </a:r>
          </a:p>
          <a:p>
            <a:r>
              <a:rPr lang="en-US" dirty="0" err="1"/>
              <a:t>Autosomal</a:t>
            </a:r>
            <a:r>
              <a:rPr lang="en-US" dirty="0"/>
              <a:t> dominant condition caused by a mutation in one of the DNA mismatch repair genes( </a:t>
            </a:r>
            <a:r>
              <a:rPr lang="en-US" i="1" dirty="0"/>
              <a:t>MLH1 ,</a:t>
            </a:r>
            <a:r>
              <a:rPr lang="en-US" dirty="0"/>
              <a:t> </a:t>
            </a:r>
            <a:r>
              <a:rPr lang="en-US" i="1" dirty="0"/>
              <a:t>MSH2).</a:t>
            </a:r>
          </a:p>
          <a:p>
            <a:r>
              <a:rPr lang="en-US" dirty="0"/>
              <a:t>The lifetime risk of developing colorectal cancer 80 %, and the mean age of diagnosis is 45 years.</a:t>
            </a:r>
          </a:p>
          <a:p>
            <a:r>
              <a:rPr lang="en-US" dirty="0"/>
              <a:t> Most cancers develop in the proximal colon.</a:t>
            </a:r>
          </a:p>
          <a:p>
            <a:r>
              <a:rPr lang="en-US" dirty="0"/>
              <a:t>30–50 % lifetime risk of developing endometrial cancer.</a:t>
            </a:r>
          </a:p>
          <a:p>
            <a:r>
              <a:rPr lang="en-US" dirty="0"/>
              <a:t>Diagnosed by genetic testing or the Amsterdam II criteria.</a:t>
            </a:r>
          </a:p>
          <a:p>
            <a:r>
              <a:rPr lang="en-US" dirty="0"/>
              <a:t>Patients with HNPCC are subjected to regular (every one to two years) </a:t>
            </a:r>
            <a:r>
              <a:rPr lang="en-US" dirty="0" err="1"/>
              <a:t>colonoscopic</a:t>
            </a:r>
            <a:r>
              <a:rPr lang="en-US" dirty="0"/>
              <a:t> surveillance.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Amsterdam II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Three or more family members with an HNPCC-related cancer (colorectal, endometrial, small bowel, </a:t>
            </a:r>
            <a:r>
              <a:rPr lang="en-US" dirty="0" err="1"/>
              <a:t>ureter</a:t>
            </a:r>
            <a:r>
              <a:rPr lang="en-US" dirty="0"/>
              <a:t>, renal pelvis), one of whom is a first-degree relative of the other two</a:t>
            </a:r>
          </a:p>
          <a:p>
            <a:r>
              <a:rPr lang="en-US" dirty="0"/>
              <a:t>Two successive affected generations</a:t>
            </a:r>
          </a:p>
          <a:p>
            <a:r>
              <a:rPr lang="en-US" dirty="0"/>
              <a:t>At least one colorectal cancer diagnosed before the age of 50 years</a:t>
            </a:r>
          </a:p>
          <a:p>
            <a:r>
              <a:rPr lang="en-US" dirty="0"/>
              <a:t>FAP excluded</a:t>
            </a:r>
          </a:p>
          <a:p>
            <a:r>
              <a:rPr lang="en-US" dirty="0" err="1"/>
              <a:t>Tumours</a:t>
            </a:r>
            <a:r>
              <a:rPr lang="en-US" dirty="0"/>
              <a:t> verified by pathological examination.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risk of cancer in ulcerative colitis increases with duration of disease.</a:t>
            </a:r>
          </a:p>
          <a:p>
            <a:r>
              <a:rPr lang="en-US" dirty="0"/>
              <a:t> At ten years from diagnosis, it is around 1 %. This increases to 10–15 % at 20 years and may be as high as 20 % at 30 years.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Pathology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7573" t="13469" r="7404" b="9085"/>
          <a:stretch>
            <a:fillRect/>
          </a:stretch>
        </p:blipFill>
        <p:spPr bwMode="auto">
          <a:xfrm>
            <a:off x="2133600" y="1219200"/>
            <a:ext cx="4495800" cy="536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endParaRPr lang="ar-JO"/>
          </a:p>
        </p:txBody>
      </p:sp>
      <p:sp>
        <p:nvSpPr>
          <p:cNvPr id="11267" name="Content Placeholder 3"/>
          <p:cNvSpPr>
            <a:spLocks noGrp="1"/>
          </p:cNvSpPr>
          <p:nvPr>
            <p:ph idx="1"/>
          </p:nvPr>
        </p:nvSpPr>
        <p:spPr>
          <a:xfrm>
            <a:off x="533400" y="838200"/>
            <a:ext cx="8077200" cy="5135563"/>
          </a:xfrm>
        </p:spPr>
        <p:txBody>
          <a:bodyPr/>
          <a:lstStyle/>
          <a:p>
            <a:endParaRPr lang="ar-JO"/>
          </a:p>
        </p:txBody>
      </p:sp>
      <p:pic>
        <p:nvPicPr>
          <p:cNvPr id="11268" name="Picture 2" descr="&#10;NEO001.jpg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3">
            <a:lum bright="30000" contrast="30000"/>
          </a:blip>
          <a:srcRect l="7843" r="23529"/>
          <a:stretch>
            <a:fillRect/>
          </a:stretch>
        </p:blipFill>
        <p:spPr bwMode="auto">
          <a:xfrm>
            <a:off x="5105400" y="304800"/>
            <a:ext cx="4038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 GI113.jpg 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4"/>
          <a:srcRect l="34579" t="42891" r="23364" b="17133"/>
          <a:stretch>
            <a:fillRect/>
          </a:stretch>
        </p:blipFill>
        <p:spPr bwMode="auto">
          <a:xfrm>
            <a:off x="0" y="228600"/>
            <a:ext cx="5105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 descr=" GI063.jpg 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5"/>
          <a:srcRect l="8257" t="13412" r="15596" b="25137"/>
          <a:stretch>
            <a:fillRect/>
          </a:stretch>
        </p:blipFill>
        <p:spPr bwMode="auto">
          <a:xfrm>
            <a:off x="0" y="3505200"/>
            <a:ext cx="5105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Supply</a:t>
            </a:r>
            <a:endParaRPr lang="ar-JO" dirty="0"/>
          </a:p>
        </p:txBody>
      </p:sp>
      <p:pic>
        <p:nvPicPr>
          <p:cNvPr id="4" name="Picture 1" descr="combined-02-clinical-traininganatomy-40-7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18894" b="8602"/>
          <a:stretch>
            <a:fillRect/>
          </a:stretch>
        </p:blipFill>
        <p:spPr bwMode="auto">
          <a:xfrm>
            <a:off x="130164" y="1447801"/>
            <a:ext cx="8883672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olon_cancer_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9703" y="1600200"/>
            <a:ext cx="6004594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Occurs in patients over 50 years of age and is most common in the eighth decade of life</a:t>
            </a:r>
          </a:p>
          <a:p>
            <a:r>
              <a:rPr lang="en-US" dirty="0"/>
              <a:t>20% of cases present as an emergency with intestinal obstruction or peritonitis.</a:t>
            </a:r>
          </a:p>
          <a:p>
            <a:r>
              <a:rPr lang="en-US" dirty="0"/>
              <a:t>left sided colonic tumors which are far more common usually present with a change in bowel habit or rectal bleeding</a:t>
            </a:r>
          </a:p>
          <a:p>
            <a:r>
              <a:rPr lang="en-US" dirty="0"/>
              <a:t> While more proximal lesions typically present later with iron deficiency </a:t>
            </a:r>
            <a:r>
              <a:rPr lang="en-US" dirty="0" err="1"/>
              <a:t>anaemia</a:t>
            </a:r>
            <a:r>
              <a:rPr lang="en-US" dirty="0"/>
              <a:t> or a mass.</a:t>
            </a:r>
          </a:p>
          <a:p>
            <a:r>
              <a:rPr lang="en-US" dirty="0"/>
              <a:t>Patients may present for the first time with metastatic disease.</a:t>
            </a:r>
          </a:p>
          <a:p>
            <a:r>
              <a:rPr lang="en-US" dirty="0"/>
              <a:t>Lesions of the flexures may present with vague upper abdominal symptoms for many months before other, more specific symptoms suggestive of colonic disease appear.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/>
          <a:lstStyle/>
          <a:p>
            <a:pPr eaLnBrk="1" hangingPunct="1"/>
            <a:r>
              <a:rPr lang="en-US" sz="2400" dirty="0"/>
              <a:t>Signs</a:t>
            </a:r>
          </a:p>
          <a:p>
            <a:pPr lvl="1" eaLnBrk="1" hangingPunct="1"/>
            <a:r>
              <a:rPr lang="en-US" sz="2400" dirty="0">
                <a:solidFill>
                  <a:schemeClr val="tx1"/>
                </a:solidFill>
              </a:rPr>
              <a:t>Pallor</a:t>
            </a:r>
          </a:p>
          <a:p>
            <a:pPr lvl="1" eaLnBrk="1" hangingPunct="1"/>
            <a:r>
              <a:rPr lang="en-US" sz="2400" dirty="0">
                <a:solidFill>
                  <a:schemeClr val="tx1"/>
                </a:solidFill>
              </a:rPr>
              <a:t>Abdominal mass</a:t>
            </a:r>
          </a:p>
          <a:p>
            <a:pPr lvl="1" eaLnBrk="1" hangingPunct="1"/>
            <a:r>
              <a:rPr lang="en-US" sz="2400" dirty="0">
                <a:solidFill>
                  <a:schemeClr val="tx1"/>
                </a:solidFill>
              </a:rPr>
              <a:t>PR mass</a:t>
            </a:r>
          </a:p>
          <a:p>
            <a:pPr lvl="1" eaLnBrk="1" hangingPunct="1"/>
            <a:r>
              <a:rPr lang="en-US" sz="2400" dirty="0">
                <a:solidFill>
                  <a:schemeClr val="tx1"/>
                </a:solidFill>
              </a:rPr>
              <a:t>Jaundice</a:t>
            </a:r>
          </a:p>
          <a:p>
            <a:pPr lvl="1" eaLnBrk="1" hangingPunct="1"/>
            <a:r>
              <a:rPr lang="en-US" sz="2400" dirty="0">
                <a:solidFill>
                  <a:schemeClr val="tx1"/>
                </a:solidFill>
              </a:rPr>
              <a:t>Nodular liver</a:t>
            </a:r>
          </a:p>
          <a:p>
            <a:pPr lvl="1" eaLnBrk="1" hangingPunct="1"/>
            <a:r>
              <a:rPr lang="en-US" sz="2400" dirty="0" err="1">
                <a:solidFill>
                  <a:schemeClr val="tx1"/>
                </a:solidFill>
              </a:rPr>
              <a:t>Ascites</a:t>
            </a:r>
            <a:endParaRPr lang="en-US" sz="2400" dirty="0">
              <a:solidFill>
                <a:schemeClr val="tx1"/>
              </a:solidFill>
            </a:endParaRPr>
          </a:p>
          <a:p>
            <a:pPr lvl="1" eaLnBrk="1" hangingPunct="1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496" t="11785" r="42427" b="36022"/>
          <a:stretch>
            <a:fillRect/>
          </a:stretch>
        </p:blipFill>
        <p:spPr bwMode="auto">
          <a:xfrm>
            <a:off x="1447800" y="762000"/>
            <a:ext cx="6248400" cy="538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Complete history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Physical examination /DRE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Routine investigations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Confirmatory- Biopsy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Staging workup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CXR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Barium enema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Colonoscopy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CT abdomen- pelvis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Virtual colonoscopy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MRI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PET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Gold standard- Colonoscopy+ Biopsy</a:t>
            </a:r>
            <a:endParaRPr lang="ar-J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Others</a:t>
            </a:r>
          </a:p>
          <a:p>
            <a:r>
              <a:rPr lang="en-US" dirty="0"/>
              <a:t>FOBT</a:t>
            </a:r>
          </a:p>
          <a:p>
            <a:r>
              <a:rPr lang="en-US" dirty="0"/>
              <a:t>Stool cytology </a:t>
            </a:r>
          </a:p>
          <a:p>
            <a:r>
              <a:rPr lang="en-US" dirty="0"/>
              <a:t>CEA</a:t>
            </a:r>
          </a:p>
          <a:p>
            <a:r>
              <a:rPr lang="en-US" dirty="0"/>
              <a:t>IHC markers</a:t>
            </a:r>
          </a:p>
          <a:p>
            <a:r>
              <a:rPr lang="en-US" dirty="0"/>
              <a:t>Molecular markers-         </a:t>
            </a:r>
            <a:r>
              <a:rPr lang="en-US" dirty="0" err="1"/>
              <a:t>oncogenes</a:t>
            </a:r>
            <a:endParaRPr lang="en-US" dirty="0"/>
          </a:p>
          <a:p>
            <a:endParaRPr lang="ar-JO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Screening Guidelines</a:t>
            </a:r>
            <a:endParaRPr lang="ar-J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81200"/>
            <a:ext cx="4040188" cy="4343400"/>
          </a:xfrm>
        </p:spPr>
        <p:txBody>
          <a:bodyPr/>
          <a:lstStyle/>
          <a:p>
            <a:pPr algn="l" rtl="0"/>
            <a:r>
              <a:rPr lang="en-US" dirty="0"/>
              <a:t>Screening for asymptomatic men and women at age 50, using a menu of screening options.</a:t>
            </a:r>
          </a:p>
          <a:p>
            <a:pPr algn="l" rtl="0"/>
            <a:r>
              <a:rPr lang="en-US" dirty="0"/>
              <a:t>Mortality rates have been declining for the past 2 decades, largely attributable to the contribution of screening to prevention and early detection.</a:t>
            </a:r>
          </a:p>
          <a:p>
            <a:pPr algn="l" rtl="0"/>
            <a:endParaRPr lang="ar-JO" dirty="0"/>
          </a:p>
          <a:p>
            <a:pPr algn="l" rtl="0"/>
            <a:endParaRPr lang="ar-JO" dirty="0"/>
          </a:p>
        </p:txBody>
      </p:sp>
      <p:pic>
        <p:nvPicPr>
          <p:cNvPr id="7" name="Picture 3" descr="pasted-image.jpe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905000"/>
            <a:ext cx="4041775" cy="441959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Recommended CRC screening tests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Annual high-sensitivity </a:t>
            </a:r>
            <a:r>
              <a:rPr lang="en-US" dirty="0" err="1"/>
              <a:t>gFOBT</a:t>
            </a:r>
            <a:r>
              <a:rPr lang="en-US" dirty="0"/>
              <a:t> or FIT, following the manufacturer's recommendations for specimen collection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FSIG every 5 years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Colonoscopy every 10 years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Double-contrast barium enema every 5 years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CT </a:t>
            </a:r>
            <a:r>
              <a:rPr lang="en-US" dirty="0" err="1"/>
              <a:t>colonography</a:t>
            </a:r>
            <a:r>
              <a:rPr lang="en-US" dirty="0"/>
              <a:t> every 5 years. 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/>
              <a:t>Stool DNA testing, which also was among the recommended options in the 2008 update, is no longer commercially available for screening.</a:t>
            </a:r>
            <a:endParaRPr lang="ar-JO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Peter\Desktop\CRC pics\Polyp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42900"/>
            <a:ext cx="2438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Documents and Settings\Peter\Desktop\CRC pics\POLYP1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429000"/>
            <a:ext cx="264477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Documents and Settings\Peter\Desktop\CRC pics\SNARV1C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04800"/>
            <a:ext cx="30321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Documents and Settings\Peter\Desktop\CRC pics\SNARV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3352800"/>
            <a:ext cx="3022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Colonoscopy; shows colonoscope inserted through the anus and rectum and into the colon.  Inset shows patient on table having a colonoscopy.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10001"/>
          <a:stretch>
            <a:fillRect/>
          </a:stretch>
        </p:blipFill>
        <p:spPr bwMode="auto">
          <a:xfrm>
            <a:off x="0" y="304800"/>
            <a:ext cx="3657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757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447800"/>
            <a:ext cx="3886201" cy="4525963"/>
          </a:xfrm>
          <a:noFill/>
          <a:ln/>
        </p:spPr>
      </p:pic>
      <p:pic>
        <p:nvPicPr>
          <p:cNvPr id="5" name="Picture 3" descr="C:\Documents and Settings\T  Paul  Bhatia\My Documents\My Pictures\cow1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0"/>
            <a:ext cx="41910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SPREAD OF CARCINOMA OF THE</a:t>
            </a:r>
            <a:br>
              <a:rPr lang="en-US" b="1" dirty="0"/>
            </a:br>
            <a:r>
              <a:rPr lang="en-US" b="1" dirty="0"/>
              <a:t>COLON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Direct spread</a:t>
            </a:r>
          </a:p>
          <a:p>
            <a:r>
              <a:rPr lang="en-US" b="1" dirty="0"/>
              <a:t>Lymphatic spread</a:t>
            </a:r>
          </a:p>
          <a:p>
            <a:r>
              <a:rPr lang="en-US" b="1" dirty="0" err="1"/>
              <a:t>Haematogenous</a:t>
            </a:r>
            <a:r>
              <a:rPr lang="en-US" b="1" dirty="0"/>
              <a:t> spread</a:t>
            </a:r>
          </a:p>
          <a:p>
            <a:r>
              <a:rPr lang="en-US" b="1" dirty="0" err="1"/>
              <a:t>Transcoelomic</a:t>
            </a:r>
            <a:r>
              <a:rPr lang="en-US" b="1" dirty="0"/>
              <a:t> spread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Supply</a:t>
            </a:r>
            <a:endParaRPr lang="ar-JO" dirty="0"/>
          </a:p>
        </p:txBody>
      </p:sp>
      <p:pic>
        <p:nvPicPr>
          <p:cNvPr id="4" name="Picture 1" descr="combined-02-clinical-traininganatomy-41-7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17330" b="9163"/>
          <a:stretch>
            <a:fillRect/>
          </a:stretch>
        </p:blipFill>
        <p:spPr bwMode="auto">
          <a:xfrm>
            <a:off x="190774" y="1447800"/>
            <a:ext cx="8762452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412" t="47142" r="7404" b="10768"/>
          <a:stretch>
            <a:fillRect/>
          </a:stretch>
        </p:blipFill>
        <p:spPr bwMode="auto">
          <a:xfrm>
            <a:off x="152400" y="1524000"/>
            <a:ext cx="3733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60221" t="11458" r="7897" b="66667"/>
          <a:stretch>
            <a:fillRect/>
          </a:stretch>
        </p:blipFill>
        <p:spPr bwMode="auto">
          <a:xfrm>
            <a:off x="4038600" y="1447800"/>
            <a:ext cx="472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81534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en-IN" sz="2400" b="1" u="sng"/>
              <a:t>Dukes classification-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IN" sz="2000"/>
              <a:t>    </a:t>
            </a:r>
            <a:r>
              <a:rPr lang="en-IN" sz="2000" b="1"/>
              <a:t>Dukes A:</a:t>
            </a:r>
            <a:r>
              <a:rPr lang="en-IN" sz="2000"/>
              <a:t> Invasion into but not through the bowel wall.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IN" sz="2000"/>
              <a:t>    </a:t>
            </a:r>
            <a:r>
              <a:rPr lang="en-IN" sz="2000" b="1"/>
              <a:t>Dukes B</a:t>
            </a:r>
            <a:r>
              <a:rPr lang="en-IN" sz="2000"/>
              <a:t>: Invasion through the bowel wall but not involving lymph nodes.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IN" sz="2000"/>
              <a:t>    </a:t>
            </a:r>
            <a:r>
              <a:rPr lang="en-IN" sz="2000" b="1"/>
              <a:t>Dukes C</a:t>
            </a:r>
            <a:r>
              <a:rPr lang="en-IN" sz="2000"/>
              <a:t>: Involvement of lymph nodes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IN" sz="2000"/>
              <a:t>    </a:t>
            </a:r>
            <a:r>
              <a:rPr lang="en-IN" sz="2000" b="1"/>
              <a:t>Dukes D</a:t>
            </a:r>
            <a:r>
              <a:rPr lang="en-IN" sz="2000"/>
              <a:t>: Widespread metastases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w"/>
            </a:pPr>
            <a:endParaRPr lang="en-US" sz="2400" b="1"/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en-US" sz="2400" b="1" u="sng"/>
              <a:t>Modified astler coller classification-</a:t>
            </a:r>
            <a:endParaRPr lang="en-IN" sz="2400" b="1" u="sng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IN" sz="2000"/>
              <a:t>    </a:t>
            </a:r>
            <a:r>
              <a:rPr lang="en-IN" sz="2000" b="1"/>
              <a:t>Stage A   :</a:t>
            </a:r>
            <a:r>
              <a:rPr lang="en-IN" sz="2000"/>
              <a:t> Limited to  mucosa.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IN" sz="2000"/>
              <a:t>    </a:t>
            </a:r>
            <a:r>
              <a:rPr lang="en-IN" sz="2000" b="1"/>
              <a:t>Stage B1 :</a:t>
            </a:r>
            <a:r>
              <a:rPr lang="en-IN" sz="2000"/>
              <a:t> Extending into  muscularis propria but not penetrating through it; nodes not involved.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IN" sz="2000"/>
              <a:t>    </a:t>
            </a:r>
            <a:r>
              <a:rPr lang="en-IN" sz="2000" b="1"/>
              <a:t>Stage B2 </a:t>
            </a:r>
            <a:r>
              <a:rPr lang="en-IN" sz="2000"/>
              <a:t>: Penetrating through muscularis propria; nodes not involved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IN" sz="2000" b="1"/>
              <a:t>    Stage C1 </a:t>
            </a:r>
            <a:r>
              <a:rPr lang="en-IN" sz="2000"/>
              <a:t>: Extending into muscularis propria but not penetrating through it. Nodes involved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IN" sz="2000" b="1"/>
              <a:t>    Stage C2 :</a:t>
            </a:r>
            <a:r>
              <a:rPr lang="en-IN" sz="2000"/>
              <a:t> Penetrating through muscularis propria. Nodes involved</a:t>
            </a:r>
            <a:br>
              <a:rPr lang="en-IN" sz="2000"/>
            </a:br>
            <a:r>
              <a:rPr lang="en-IN" sz="2000"/>
              <a:t>Stage D: Distant metastatic spread</a:t>
            </a:r>
            <a:br>
              <a:rPr lang="en-IN" sz="1800"/>
            </a:br>
            <a:endParaRPr lang="en-IN" sz="1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90600" y="3581400"/>
            <a:ext cx="6230938" cy="3200400"/>
            <a:chOff x="517525" y="1698625"/>
            <a:chExt cx="8151813" cy="4584700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3470869" y="1698625"/>
              <a:ext cx="5198469" cy="44778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eaLnBrk="0" hangingPunct="0">
                <a:lnSpc>
                  <a:spcPct val="105000"/>
                </a:lnSpc>
                <a:tabLst>
                  <a:tab pos="1535113" algn="ctr"/>
                  <a:tab pos="2451100" algn="ctr"/>
                  <a:tab pos="2916238" algn="ctr"/>
                  <a:tab pos="3830638" algn="ctr"/>
                </a:tabLst>
                <a:defRPr/>
              </a:pPr>
              <a:r>
                <a:rPr 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Tis                 T</a:t>
              </a:r>
              <a:r>
                <a:rPr lang="en-US" sz="1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	           T</a:t>
              </a:r>
              <a:r>
                <a:rPr lang="en-US" sz="1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   </a:t>
              </a:r>
              <a:r>
                <a:rPr 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</a:t>
              </a:r>
              <a:r>
                <a:rPr lang="en-US" sz="1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r>
                <a:rPr 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	             T</a:t>
              </a:r>
              <a:r>
                <a:rPr lang="en-US" sz="1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</a:t>
              </a:r>
            </a:p>
            <a:p>
              <a:pPr eaLnBrk="0" hangingPunct="0">
                <a:lnSpc>
                  <a:spcPct val="105000"/>
                </a:lnSpc>
                <a:tabLst>
                  <a:tab pos="1535113" algn="ctr"/>
                  <a:tab pos="2451100" algn="ctr"/>
                  <a:tab pos="2916238" algn="ctr"/>
                  <a:tab pos="3830638" algn="ctr"/>
                </a:tabLst>
                <a:defRPr/>
              </a:pPr>
              <a:endParaRPr lang="en-US" sz="1400" b="1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eaLnBrk="0" hangingPunct="0">
                <a:lnSpc>
                  <a:spcPct val="105000"/>
                </a:lnSpc>
                <a:tabLst>
                  <a:tab pos="1535113" algn="ctr"/>
                  <a:tab pos="2451100" algn="ctr"/>
                  <a:tab pos="2916238" algn="ctr"/>
                  <a:tab pos="3830638" algn="ctr"/>
                </a:tabLst>
                <a:defRPr/>
              </a:pPr>
              <a:endPara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eaLnBrk="0" hangingPunct="0">
                <a:lnSpc>
                  <a:spcPct val="105000"/>
                </a:lnSpc>
                <a:tabLst>
                  <a:tab pos="1535113" algn="ctr"/>
                  <a:tab pos="2451100" algn="ctr"/>
                  <a:tab pos="2916238" algn="ctr"/>
                  <a:tab pos="3830638" algn="ctr"/>
                </a:tabLst>
                <a:defRPr/>
              </a:pPr>
              <a:endPara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eaLnBrk="0" hangingPunct="0">
                <a:lnSpc>
                  <a:spcPct val="105000"/>
                </a:lnSpc>
                <a:tabLst>
                  <a:tab pos="1535113" algn="ctr"/>
                  <a:tab pos="2451100" algn="ctr"/>
                  <a:tab pos="2916238" algn="ctr"/>
                  <a:tab pos="3830638" algn="ctr"/>
                </a:tabLst>
                <a:defRPr/>
              </a:pPr>
              <a:endPara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eaLnBrk="0" hangingPunct="0">
                <a:lnSpc>
                  <a:spcPct val="105000"/>
                </a:lnSpc>
                <a:tabLst>
                  <a:tab pos="1535113" algn="ctr"/>
                  <a:tab pos="2451100" algn="ctr"/>
                  <a:tab pos="2916238" algn="ctr"/>
                  <a:tab pos="3830638" algn="ctr"/>
                </a:tabLst>
                <a:defRPr/>
              </a:pPr>
              <a:endPara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eaLnBrk="0" hangingPunct="0">
                <a:lnSpc>
                  <a:spcPct val="105000"/>
                </a:lnSpc>
                <a:tabLst>
                  <a:tab pos="1535113" algn="ctr"/>
                  <a:tab pos="2451100" algn="ctr"/>
                  <a:tab pos="2916238" algn="ctr"/>
                  <a:tab pos="3830638" algn="ctr"/>
                </a:tabLst>
                <a:defRPr/>
              </a:pPr>
              <a:endPara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eaLnBrk="0" hangingPunct="0">
                <a:lnSpc>
                  <a:spcPct val="105000"/>
                </a:lnSpc>
                <a:tabLst>
                  <a:tab pos="1535113" algn="ctr"/>
                  <a:tab pos="2451100" algn="ctr"/>
                  <a:tab pos="2916238" algn="ctr"/>
                  <a:tab pos="3830638" algn="ctr"/>
                </a:tabLst>
                <a:defRPr/>
              </a:pPr>
              <a:endPara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eaLnBrk="0" hangingPunct="0">
                <a:lnSpc>
                  <a:spcPct val="105000"/>
                </a:lnSpc>
                <a:tabLst>
                  <a:tab pos="1535113" algn="ctr"/>
                  <a:tab pos="2451100" algn="ctr"/>
                  <a:tab pos="2916238" algn="ctr"/>
                  <a:tab pos="3830638" algn="ctr"/>
                </a:tabLst>
                <a:defRPr/>
              </a:pPr>
              <a:endPara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eaLnBrk="0" hangingPunct="0">
                <a:lnSpc>
                  <a:spcPct val="90000"/>
                </a:lnSpc>
                <a:tabLst>
                  <a:tab pos="1535113" algn="ctr"/>
                  <a:tab pos="2451100" algn="ctr"/>
                  <a:tab pos="2916238" algn="ctr"/>
                  <a:tab pos="3830638" algn="ctr"/>
                </a:tabLst>
                <a:defRPr/>
              </a:pP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r" eaLnBrk="0" hangingPunct="0">
                <a:lnSpc>
                  <a:spcPct val="90000"/>
                </a:lnSpc>
                <a:tabLst>
                  <a:tab pos="1535113" algn="ctr"/>
                  <a:tab pos="2451100" algn="ctr"/>
                  <a:tab pos="2916238" algn="ctr"/>
                  <a:tab pos="3830638" algn="ctr"/>
                </a:tabLst>
                <a:defRPr/>
              </a:pPr>
              <a:r>
                <a: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Extension 	to an adjacent  organ</a:t>
              </a:r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517525" y="2079625"/>
              <a:ext cx="7872413" cy="4203700"/>
              <a:chOff x="517525" y="2079625"/>
              <a:chExt cx="7872413" cy="4203700"/>
            </a:xfrm>
          </p:grpSpPr>
          <p:pic>
            <p:nvPicPr>
              <p:cNvPr id="19491" name="Picture 4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738438" y="2124075"/>
                <a:ext cx="5651500" cy="36877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19461" name="Rectangle 5"/>
              <p:cNvSpPr>
                <a:spLocks noChangeArrowheads="1"/>
              </p:cNvSpPr>
              <p:nvPr/>
            </p:nvSpPr>
            <p:spPr bwMode="auto">
              <a:xfrm>
                <a:off x="517525" y="2515048"/>
                <a:ext cx="2280431" cy="37682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/>
              <a:lstStyle/>
              <a:p>
                <a:pPr marL="228600" indent="-228600" eaLnBrk="0" hangingPunct="0">
                  <a:lnSpc>
                    <a:spcPct val="105000"/>
                  </a:lnSpc>
                  <a:tabLst>
                    <a:tab pos="457200" algn="l"/>
                    <a:tab pos="627063" algn="l"/>
                  </a:tabLst>
                  <a:defRPr/>
                </a:pPr>
                <a:r>
                  <a:rPr lang="en-US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Mucosa</a:t>
                </a:r>
              </a:p>
              <a:p>
                <a:pPr marL="228600" indent="-228600" eaLnBrk="0" hangingPunct="0">
                  <a:lnSpc>
                    <a:spcPct val="105000"/>
                  </a:lnSpc>
                  <a:tabLst>
                    <a:tab pos="457200" algn="l"/>
                    <a:tab pos="627063" algn="l"/>
                  </a:tabLst>
                  <a:defRPr/>
                </a:pPr>
                <a:r>
                  <a:rPr lang="en-US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Muscularis mucosae</a:t>
                </a:r>
              </a:p>
              <a:p>
                <a:pPr marL="228600" indent="-228600" eaLnBrk="0" hangingPunct="0">
                  <a:lnSpc>
                    <a:spcPct val="105000"/>
                  </a:lnSpc>
                  <a:tabLst>
                    <a:tab pos="457200" algn="l"/>
                    <a:tab pos="627063" algn="l"/>
                  </a:tabLst>
                  <a:defRPr/>
                </a:pPr>
                <a:endPara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marL="228600" indent="-228600" eaLnBrk="0" hangingPunct="0">
                  <a:lnSpc>
                    <a:spcPct val="105000"/>
                  </a:lnSpc>
                  <a:tabLst>
                    <a:tab pos="457200" algn="l"/>
                    <a:tab pos="627063" algn="l"/>
                  </a:tabLst>
                  <a:defRPr/>
                </a:pPr>
                <a:r>
                  <a:rPr lang="en-US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Submucosa</a:t>
                </a:r>
              </a:p>
              <a:p>
                <a:pPr marL="228600" indent="-228600" eaLnBrk="0" hangingPunct="0">
                  <a:lnSpc>
                    <a:spcPct val="105000"/>
                  </a:lnSpc>
                  <a:tabLst>
                    <a:tab pos="457200" algn="l"/>
                    <a:tab pos="627063" algn="l"/>
                  </a:tabLst>
                  <a:defRPr/>
                </a:pPr>
                <a:endPara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marL="228600" indent="-228600" eaLnBrk="0" hangingPunct="0">
                  <a:lnSpc>
                    <a:spcPct val="105000"/>
                  </a:lnSpc>
                  <a:tabLst>
                    <a:tab pos="457200" algn="l"/>
                    <a:tab pos="627063" algn="l"/>
                  </a:tabLst>
                  <a:defRPr/>
                </a:pPr>
                <a:endPara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marL="228600" indent="-228600" eaLnBrk="0" hangingPunct="0">
                  <a:lnSpc>
                    <a:spcPct val="105000"/>
                  </a:lnSpc>
                  <a:tabLst>
                    <a:tab pos="457200" algn="l"/>
                    <a:tab pos="627063" algn="l"/>
                  </a:tabLst>
                  <a:defRPr/>
                </a:pPr>
                <a:r>
                  <a:rPr lang="en-US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Muscularis propria</a:t>
                </a:r>
              </a:p>
              <a:p>
                <a:pPr marL="228600" indent="-228600" eaLnBrk="0" hangingPunct="0">
                  <a:lnSpc>
                    <a:spcPct val="105000"/>
                  </a:lnSpc>
                  <a:tabLst>
                    <a:tab pos="457200" algn="l"/>
                    <a:tab pos="627063" algn="l"/>
                  </a:tabLst>
                  <a:defRPr/>
                </a:pPr>
                <a:endPara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marL="228600" indent="-228600" eaLnBrk="0" hangingPunct="0">
                  <a:lnSpc>
                    <a:spcPct val="105000"/>
                  </a:lnSpc>
                  <a:tabLst>
                    <a:tab pos="457200" algn="l"/>
                    <a:tab pos="627063" algn="l"/>
                  </a:tabLst>
                  <a:defRPr/>
                </a:pPr>
                <a:endPara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marL="228600" indent="-228600" eaLnBrk="0" hangingPunct="0">
                  <a:lnSpc>
                    <a:spcPct val="135000"/>
                  </a:lnSpc>
                  <a:tabLst>
                    <a:tab pos="457200" algn="l"/>
                    <a:tab pos="627063" algn="l"/>
                  </a:tabLst>
                  <a:defRPr/>
                </a:pPr>
                <a:r>
                  <a:rPr lang="en-US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Subserosa</a:t>
                </a:r>
              </a:p>
              <a:p>
                <a:pPr marL="228600" indent="-228600" eaLnBrk="0" hangingPunct="0">
                  <a:lnSpc>
                    <a:spcPct val="135000"/>
                  </a:lnSpc>
                  <a:tabLst>
                    <a:tab pos="457200" algn="l"/>
                    <a:tab pos="627063" algn="l"/>
                  </a:tabLst>
                  <a:defRPr/>
                </a:pPr>
                <a:r>
                  <a:rPr lang="en-US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Serosa</a:t>
                </a:r>
              </a:p>
            </p:txBody>
          </p:sp>
          <p:sp>
            <p:nvSpPr>
              <p:cNvPr id="19493" name="Rectangle 6"/>
              <p:cNvSpPr>
                <a:spLocks noChangeArrowheads="1"/>
              </p:cNvSpPr>
              <p:nvPr/>
            </p:nvSpPr>
            <p:spPr bwMode="auto">
              <a:xfrm>
                <a:off x="3619500" y="2079625"/>
                <a:ext cx="193675" cy="677863"/>
              </a:xfrm>
              <a:prstGeom prst="rect">
                <a:avLst/>
              </a:prstGeom>
              <a:solidFill>
                <a:srgbClr val="00968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JO">
                  <a:latin typeface="Georgia" pitchFamily="18" charset="0"/>
                </a:endParaRPr>
              </a:p>
            </p:txBody>
          </p:sp>
          <p:sp>
            <p:nvSpPr>
              <p:cNvPr id="19494" name="Rectangle 7"/>
              <p:cNvSpPr>
                <a:spLocks noChangeArrowheads="1"/>
              </p:cNvSpPr>
              <p:nvPr/>
            </p:nvSpPr>
            <p:spPr bwMode="auto">
              <a:xfrm>
                <a:off x="5018088" y="2079625"/>
                <a:ext cx="193675" cy="1708150"/>
              </a:xfrm>
              <a:prstGeom prst="rect">
                <a:avLst/>
              </a:prstGeom>
              <a:solidFill>
                <a:srgbClr val="00968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JO">
                  <a:latin typeface="Georgia" pitchFamily="18" charset="0"/>
                </a:endParaRPr>
              </a:p>
            </p:txBody>
          </p:sp>
          <p:sp>
            <p:nvSpPr>
              <p:cNvPr id="19495" name="Rectangle 8"/>
              <p:cNvSpPr>
                <a:spLocks noChangeArrowheads="1"/>
              </p:cNvSpPr>
              <p:nvPr/>
            </p:nvSpPr>
            <p:spPr bwMode="auto">
              <a:xfrm>
                <a:off x="5942013" y="2079625"/>
                <a:ext cx="193675" cy="2466975"/>
              </a:xfrm>
              <a:prstGeom prst="rect">
                <a:avLst/>
              </a:prstGeom>
              <a:solidFill>
                <a:srgbClr val="00968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JO">
                  <a:latin typeface="Georgia" pitchFamily="18" charset="0"/>
                </a:endParaRPr>
              </a:p>
            </p:txBody>
          </p:sp>
          <p:sp>
            <p:nvSpPr>
              <p:cNvPr id="19496" name="Rectangle 9"/>
              <p:cNvSpPr>
                <a:spLocks noChangeArrowheads="1"/>
              </p:cNvSpPr>
              <p:nvPr/>
            </p:nvSpPr>
            <p:spPr bwMode="auto">
              <a:xfrm>
                <a:off x="6362700" y="2079625"/>
                <a:ext cx="193675" cy="3078163"/>
              </a:xfrm>
              <a:prstGeom prst="rect">
                <a:avLst/>
              </a:prstGeom>
              <a:solidFill>
                <a:srgbClr val="00968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JO">
                  <a:latin typeface="Georgia" pitchFamily="18" charset="0"/>
                </a:endParaRPr>
              </a:p>
            </p:txBody>
          </p:sp>
          <p:sp>
            <p:nvSpPr>
              <p:cNvPr id="19497" name="Rectangle 10"/>
              <p:cNvSpPr>
                <a:spLocks noChangeArrowheads="1"/>
              </p:cNvSpPr>
              <p:nvPr/>
            </p:nvSpPr>
            <p:spPr bwMode="auto">
              <a:xfrm>
                <a:off x="7343775" y="2079625"/>
                <a:ext cx="193675" cy="3857625"/>
              </a:xfrm>
              <a:prstGeom prst="rect">
                <a:avLst/>
              </a:prstGeom>
              <a:solidFill>
                <a:srgbClr val="00968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JO">
                  <a:latin typeface="Georgia" pitchFamily="18" charset="0"/>
                </a:endParaRPr>
              </a:p>
            </p:txBody>
          </p:sp>
        </p:grpSp>
      </p:grp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15962"/>
          </a:xfrm>
        </p:spPr>
        <p:txBody>
          <a:bodyPr/>
          <a:lstStyle/>
          <a:p>
            <a:pPr eaLnBrk="1" hangingPunct="1"/>
            <a:r>
              <a:rPr lang="en-US" sz="3200"/>
              <a:t>TNM Classification</a:t>
            </a:r>
          </a:p>
        </p:txBody>
      </p:sp>
      <p:graphicFrame>
        <p:nvGraphicFramePr>
          <p:cNvPr id="16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990600"/>
          <a:ext cx="8305800" cy="249245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880">
                <a:tc>
                  <a:txBody>
                    <a:bodyPr/>
                    <a:lstStyle/>
                    <a:p>
                      <a:r>
                        <a:rPr lang="en-US" sz="1600" b="0" dirty="0"/>
                        <a:t>T</a:t>
                      </a:r>
                      <a:r>
                        <a:rPr lang="en-US" sz="1600" b="0" baseline="-25000" dirty="0"/>
                        <a:t>X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Primary tumor cannot be assessed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80">
                <a:tc>
                  <a:txBody>
                    <a:bodyPr/>
                    <a:lstStyle/>
                    <a:p>
                      <a:r>
                        <a:rPr lang="en-US" sz="1600" dirty="0"/>
                        <a:t>T0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evidence of primary tumor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880">
                <a:tc>
                  <a:txBody>
                    <a:bodyPr/>
                    <a:lstStyle/>
                    <a:p>
                      <a:r>
                        <a:rPr lang="en-US" sz="1600"/>
                        <a:t>Tis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Carcinoma </a:t>
                      </a:r>
                      <a:r>
                        <a:rPr lang="en-US" sz="1600" i="1" dirty="0"/>
                        <a:t>in situ:</a:t>
                      </a:r>
                      <a:r>
                        <a:rPr lang="en-US" sz="1600" dirty="0"/>
                        <a:t> intraepithelial or invasion of lamina </a:t>
                      </a:r>
                      <a:r>
                        <a:rPr lang="en-US" sz="1600" dirty="0" err="1"/>
                        <a:t>propria</a:t>
                      </a:r>
                      <a:endParaRPr lang="en-US" sz="1600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880">
                <a:tc>
                  <a:txBody>
                    <a:bodyPr/>
                    <a:lstStyle/>
                    <a:p>
                      <a:r>
                        <a:rPr lang="en-US" sz="1600"/>
                        <a:t>T1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Tumor invades </a:t>
                      </a:r>
                      <a:r>
                        <a:rPr lang="en-US" sz="1600" dirty="0" err="1"/>
                        <a:t>submucosa</a:t>
                      </a:r>
                      <a:endParaRPr lang="en-US" sz="1600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880">
                <a:tc>
                  <a:txBody>
                    <a:bodyPr/>
                    <a:lstStyle/>
                    <a:p>
                      <a:r>
                        <a:rPr lang="en-US" sz="1600"/>
                        <a:t>T2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Tumor invades </a:t>
                      </a:r>
                      <a:r>
                        <a:rPr lang="en-US" sz="1600" dirty="0" err="1"/>
                        <a:t>muscularis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propria</a:t>
                      </a:r>
                      <a:endParaRPr lang="en-US" sz="1600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157">
                <a:tc>
                  <a:txBody>
                    <a:bodyPr/>
                    <a:lstStyle/>
                    <a:p>
                      <a:r>
                        <a:rPr lang="en-US" sz="1600"/>
                        <a:t>T3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Tumor invades through the </a:t>
                      </a:r>
                      <a:r>
                        <a:rPr lang="en-US" sz="1600" dirty="0" err="1"/>
                        <a:t>muscularis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propria</a:t>
                      </a:r>
                      <a:r>
                        <a:rPr lang="en-US" sz="1600" dirty="0"/>
                        <a:t> into </a:t>
                      </a:r>
                      <a:r>
                        <a:rPr lang="en-US" sz="1600" dirty="0" err="1"/>
                        <a:t>pericolorectal</a:t>
                      </a:r>
                      <a:r>
                        <a:rPr lang="en-US" sz="1600" dirty="0"/>
                        <a:t> tissues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880">
                <a:tc>
                  <a:txBody>
                    <a:bodyPr/>
                    <a:lstStyle/>
                    <a:p>
                      <a:r>
                        <a:rPr lang="en-US" sz="1600"/>
                        <a:t>T4a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Tumor penetrates to the surface of the visceral peritoneum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962">
                <a:tc>
                  <a:txBody>
                    <a:bodyPr/>
                    <a:lstStyle/>
                    <a:p>
                      <a:r>
                        <a:rPr lang="en-US" sz="1600" dirty="0"/>
                        <a:t>T4b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Tumor directly invades or is adherent to other organs or structures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350838"/>
            <a:ext cx="8229600" cy="715962"/>
          </a:xfrm>
        </p:spPr>
        <p:txBody>
          <a:bodyPr/>
          <a:lstStyle/>
          <a:p>
            <a:pPr eaLnBrk="1" hangingPunct="1"/>
            <a:r>
              <a:rPr lang="en-US" sz="3200"/>
              <a:t>TNM Classification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200" y="1066800"/>
            <a:ext cx="8991600" cy="5562600"/>
            <a:chOff x="76200" y="1143000"/>
            <a:chExt cx="8991600" cy="42672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/>
            <a:srcRect l="19327" t="13542" r="11567" b="47917"/>
            <a:stretch>
              <a:fillRect/>
            </a:stretch>
          </p:blipFill>
          <p:spPr bwMode="auto">
            <a:xfrm>
              <a:off x="76200" y="1143000"/>
              <a:ext cx="8991600" cy="28192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rcRect l="19327" t="63542" r="11567" b="16667"/>
            <a:stretch>
              <a:fillRect/>
            </a:stretch>
          </p:blipFill>
          <p:spPr bwMode="auto">
            <a:xfrm>
              <a:off x="76200" y="3962226"/>
              <a:ext cx="8991600" cy="14479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Stage Grouping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 l="19327" t="15625" r="8054" b="9375"/>
          <a:stretch>
            <a:fillRect/>
          </a:stretch>
        </p:blipFill>
        <p:spPr bwMode="auto">
          <a:xfrm>
            <a:off x="88900" y="1219200"/>
            <a:ext cx="90551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SURGERY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9436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Times New Roman" pitchFamily="18" charset="0"/>
              </a:rPr>
              <a:t>SURGRY is the GOLD STANDARD and principle therapy of primary and non metastatic ca colon</a:t>
            </a:r>
          </a:p>
          <a:p>
            <a:pPr lvl="1"/>
            <a:r>
              <a:rPr lang="en-US" dirty="0">
                <a:latin typeface="Times New Roman" pitchFamily="18" charset="0"/>
              </a:rPr>
              <a:t>Curative </a:t>
            </a:r>
          </a:p>
          <a:p>
            <a:pPr lvl="1"/>
            <a:r>
              <a:rPr lang="en-US" dirty="0">
                <a:latin typeface="Times New Roman" pitchFamily="18" charset="0"/>
              </a:rPr>
              <a:t>Palliative </a:t>
            </a:r>
          </a:p>
          <a:p>
            <a:pPr lvl="1"/>
            <a:r>
              <a:rPr lang="en-US" dirty="0">
                <a:latin typeface="Times New Roman" pitchFamily="18" charset="0"/>
              </a:rPr>
              <a:t>Accurate disease staging</a:t>
            </a:r>
          </a:p>
          <a:p>
            <a:pPr lvl="1"/>
            <a:r>
              <a:rPr lang="en-US" dirty="0">
                <a:latin typeface="Times New Roman" pitchFamily="18" charset="0"/>
              </a:rPr>
              <a:t> Guides adjuvant treatment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Likelihood of cure is greater when disease is detected at early stage</a:t>
            </a:r>
          </a:p>
          <a:p>
            <a:pPr>
              <a:lnSpc>
                <a:spcPts val="3400"/>
              </a:lnSpc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AIM</a:t>
            </a:r>
          </a:p>
          <a:p>
            <a:pPr lvl="1">
              <a:lnSpc>
                <a:spcPts val="3400"/>
              </a:lnSpc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To excise the primary lesion with adequate margin ~5 cm of normal bowel proximal and distal to the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tumor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ts val="3400"/>
              </a:lnSpc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To reconstitute bowel continuity 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operations described are designed to remove the primary </a:t>
            </a:r>
            <a:r>
              <a:rPr lang="en-US" dirty="0" err="1"/>
              <a:t>tumour</a:t>
            </a:r>
            <a:r>
              <a:rPr lang="en-US" dirty="0"/>
              <a:t> and its draining </a:t>
            </a:r>
            <a:r>
              <a:rPr lang="en-US" dirty="0" err="1"/>
              <a:t>locoregional</a:t>
            </a:r>
            <a:r>
              <a:rPr lang="en-US" dirty="0"/>
              <a:t> lymph nodes.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9466" t="18520" r="7404" b="22553"/>
          <a:stretch>
            <a:fillRect/>
          </a:stretch>
        </p:blipFill>
        <p:spPr bwMode="auto">
          <a:xfrm>
            <a:off x="1828800" y="457200"/>
            <a:ext cx="6172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549" t="28621" r="46214" b="12452"/>
          <a:stretch>
            <a:fillRect/>
          </a:stretch>
        </p:blipFill>
        <p:spPr bwMode="auto">
          <a:xfrm>
            <a:off x="1066800" y="533400"/>
            <a:ext cx="639426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0" y="609600"/>
            <a:ext cx="3746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FAP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Total proctocolectomy and IPAA</a:t>
            </a:r>
          </a:p>
          <a:p>
            <a:pPr>
              <a:buFont typeface="Wingdings" pitchFamily="2" charset="2"/>
              <a:buNone/>
            </a:pPr>
            <a:r>
              <a:rPr lang="en-US"/>
              <a:t> </a:t>
            </a:r>
          </a:p>
          <a:p>
            <a:pPr>
              <a:buFont typeface="Wingdings" pitchFamily="2" charset="2"/>
              <a:buNone/>
            </a:pPr>
            <a:r>
              <a:rPr lang="en-US"/>
              <a:t>Various designs of ileal pouchs</a:t>
            </a: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429000"/>
            <a:ext cx="731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Adjacent branches of the superior and inferior mesenteric arteries anastomose so there is usually a complete vascular supply along the colon named the ‘marginal artery of Drummond’</a:t>
            </a:r>
          </a:p>
          <a:p>
            <a:r>
              <a:rPr lang="en-US" dirty="0"/>
              <a:t>Venous and lymphatic drainage of the colon follows the arterial supply and as for the small intestine system, venous drainage is into the portal system.</a:t>
            </a:r>
          </a:p>
          <a:p>
            <a:r>
              <a:rPr lang="en-US" dirty="0"/>
              <a:t>The parasympathetic nerve supply to the right and transverse colon  is through the </a:t>
            </a:r>
            <a:r>
              <a:rPr lang="en-US" dirty="0" err="1"/>
              <a:t>vagus</a:t>
            </a:r>
            <a:r>
              <a:rPr lang="en-US" dirty="0"/>
              <a:t> nerve.</a:t>
            </a:r>
          </a:p>
          <a:p>
            <a:r>
              <a:rPr lang="en-US" dirty="0"/>
              <a:t>While the distal colon and the rectum are supplied by the </a:t>
            </a:r>
            <a:r>
              <a:rPr lang="en-US" dirty="0" err="1"/>
              <a:t>nervi</a:t>
            </a:r>
            <a:r>
              <a:rPr lang="en-US" dirty="0"/>
              <a:t> </a:t>
            </a:r>
            <a:r>
              <a:rPr lang="en-US" dirty="0" err="1"/>
              <a:t>erigentes</a:t>
            </a:r>
            <a:r>
              <a:rPr lang="en-US" dirty="0"/>
              <a:t> (the pelvic splanchnic nerves)  from S2,3,4.</a:t>
            </a:r>
          </a:p>
          <a:p>
            <a:r>
              <a:rPr lang="en-US" dirty="0"/>
              <a:t>The sympathetic system supplies the blood vessels through the greater and lesser splanchnic nerves.</a:t>
            </a:r>
            <a:endParaRPr lang="ar-JO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Emergency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20 % of patients with colonic cancer will present as an emergency, the majority with obstruction, but occasionally with </a:t>
            </a:r>
            <a:r>
              <a:rPr lang="en-US" dirty="0" err="1"/>
              <a:t>haemorrhage</a:t>
            </a:r>
            <a:r>
              <a:rPr lang="en-US" dirty="0"/>
              <a:t> or perforation.</a:t>
            </a:r>
          </a:p>
          <a:p>
            <a:r>
              <a:rPr lang="en-US" dirty="0"/>
              <a:t>If the lesion is right sided, it is usually possible to perform a right </a:t>
            </a:r>
            <a:r>
              <a:rPr lang="en-US" dirty="0" err="1"/>
              <a:t>hemicolectomy</a:t>
            </a:r>
            <a:r>
              <a:rPr lang="en-US" dirty="0"/>
              <a:t> and </a:t>
            </a:r>
            <a:r>
              <a:rPr lang="en-US" dirty="0" err="1"/>
              <a:t>anastomosis</a:t>
            </a:r>
            <a:r>
              <a:rPr lang="en-US" dirty="0"/>
              <a:t> in the usual manner; this can be facilitated by decompressing the bowel at the start of the operation</a:t>
            </a:r>
          </a:p>
          <a:p>
            <a:r>
              <a:rPr lang="en-US" dirty="0"/>
              <a:t>Perforation with substantial contamination or if the patient is unstable, it may be advisable to bring out an </a:t>
            </a:r>
            <a:r>
              <a:rPr lang="en-US" dirty="0" err="1"/>
              <a:t>ileo</a:t>
            </a:r>
            <a:r>
              <a:rPr lang="en-US" dirty="0"/>
              <a:t>/colostomy rather than </a:t>
            </a:r>
            <a:r>
              <a:rPr lang="en-US" dirty="0" err="1"/>
              <a:t>anastomosing</a:t>
            </a:r>
            <a:r>
              <a:rPr lang="en-US" dirty="0"/>
              <a:t> bowel in these circumstances.</a:t>
            </a:r>
          </a:p>
          <a:p>
            <a:r>
              <a:rPr lang="en-US" dirty="0"/>
              <a:t>For a left-sided lesion, the decision-making process is similar to that in </a:t>
            </a:r>
            <a:r>
              <a:rPr lang="en-US" dirty="0" err="1"/>
              <a:t>diverticular</a:t>
            </a:r>
            <a:r>
              <a:rPr lang="en-US" dirty="0"/>
              <a:t> disease between a </a:t>
            </a:r>
            <a:r>
              <a:rPr lang="en-US" b="1" dirty="0"/>
              <a:t>Hartmann’s</a:t>
            </a:r>
            <a:r>
              <a:rPr lang="en-US" dirty="0"/>
              <a:t> procedure and resection and </a:t>
            </a:r>
            <a:r>
              <a:rPr lang="en-US" dirty="0" err="1"/>
              <a:t>anastomosis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990600"/>
          <a:ext cx="3505200" cy="5743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4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021">
                <a:tc>
                  <a:txBody>
                    <a:bodyPr/>
                    <a:lstStyle/>
                    <a:p>
                      <a:r>
                        <a:rPr lang="en-US" sz="2000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 5 yr survival rate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021"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N</a:t>
                      </a:r>
                      <a:r>
                        <a:rPr lang="en-US" sz="2000" baseline="-25000" dirty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N</a:t>
                      </a:r>
                      <a:r>
                        <a:rPr lang="en-US" sz="2000" baseline="-25000" dirty="0"/>
                        <a:t>0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</a:t>
                      </a:r>
                      <a:r>
                        <a:rPr lang="en-US" sz="2000" baseline="-25000" dirty="0"/>
                        <a:t>3</a:t>
                      </a:r>
                      <a:r>
                        <a:rPr lang="en-US" sz="2000" dirty="0"/>
                        <a:t>N</a:t>
                      </a:r>
                      <a:r>
                        <a:rPr lang="en-US" sz="2000" baseline="-25000" dirty="0"/>
                        <a:t>0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N</a:t>
                      </a:r>
                      <a:r>
                        <a:rPr lang="en-US" sz="2000" baseline="-25000" dirty="0"/>
                        <a:t>+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</a:t>
                      </a:r>
                      <a:r>
                        <a:rPr lang="en-US" sz="2000" baseline="-25000" dirty="0"/>
                        <a:t>4</a:t>
                      </a:r>
                      <a:r>
                        <a:rPr lang="en-US" sz="2000" dirty="0"/>
                        <a:t>N</a:t>
                      </a:r>
                      <a:r>
                        <a:rPr lang="en-US" sz="2000" baseline="-25000" dirty="0"/>
                        <a:t>0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6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</a:t>
                      </a:r>
                      <a:r>
                        <a:rPr lang="en-US" sz="2000" baseline="-25000" dirty="0"/>
                        <a:t>3</a:t>
                      </a:r>
                      <a:r>
                        <a:rPr lang="en-US" sz="2000" dirty="0"/>
                        <a:t>N</a:t>
                      </a:r>
                      <a:r>
                        <a:rPr lang="en-US" sz="2000" baseline="-25000" dirty="0"/>
                        <a:t>+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6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</a:t>
                      </a:r>
                      <a:r>
                        <a:rPr lang="en-US" sz="2000" baseline="-25000" dirty="0"/>
                        <a:t>4</a:t>
                      </a:r>
                      <a:r>
                        <a:rPr lang="en-US" sz="2000" dirty="0"/>
                        <a:t>N</a:t>
                      </a:r>
                      <a:r>
                        <a:rPr lang="en-US" sz="2000" baseline="-25000" dirty="0"/>
                        <a:t>+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484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990600"/>
            <a:ext cx="55626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most important determinant of prognosis is </a:t>
            </a:r>
            <a:r>
              <a:rPr lang="en-US" dirty="0" err="1"/>
              <a:t>tumour</a:t>
            </a:r>
            <a:r>
              <a:rPr lang="en-US" dirty="0"/>
              <a:t> stage and, in particular, lymph node status.</a:t>
            </a:r>
          </a:p>
          <a:p>
            <a:r>
              <a:rPr lang="en-US" dirty="0"/>
              <a:t>Overall five-year survival for colorectal cancer is approximately 50 %.</a:t>
            </a:r>
          </a:p>
          <a:p>
            <a:r>
              <a:rPr lang="en-US" dirty="0"/>
              <a:t>Follow up aims to identify synchronous bowel </a:t>
            </a:r>
            <a:r>
              <a:rPr lang="en-US" dirty="0" err="1"/>
              <a:t>tumours</a:t>
            </a:r>
            <a:r>
              <a:rPr lang="en-US" dirty="0"/>
              <a:t> that were not picked up at original diagnosis due to emergency presentation or incomplete assessment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3657600" cy="4830763"/>
          </a:xfrm>
        </p:spPr>
        <p:txBody>
          <a:bodyPr/>
          <a:lstStyle/>
          <a:p>
            <a:pPr marL="852488" lvl="1" indent="-458788" eaLnBrk="1" hangingPunct="1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5Fu</a:t>
            </a:r>
          </a:p>
          <a:p>
            <a:pPr marL="852488" lvl="1" indent="-458788" eaLnBrk="1" hangingPunct="1"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</a:rPr>
              <a:t>Leucovorin</a:t>
            </a:r>
            <a:endParaRPr lang="en-US" sz="2400" dirty="0">
              <a:solidFill>
                <a:schemeClr val="tx1"/>
              </a:solidFill>
            </a:endParaRPr>
          </a:p>
          <a:p>
            <a:pPr marL="852488" lvl="1" indent="-458788" eaLnBrk="1" hangingPunct="1"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</a:rPr>
              <a:t>Oxaliplatin</a:t>
            </a:r>
            <a:endParaRPr lang="en-US" sz="2400" dirty="0">
              <a:solidFill>
                <a:schemeClr val="tx1"/>
              </a:solidFill>
            </a:endParaRPr>
          </a:p>
          <a:p>
            <a:pPr marL="852488" lvl="1" indent="-458788" eaLnBrk="1" hangingPunct="1"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</a:rPr>
              <a:t>Irinotecan</a:t>
            </a:r>
            <a:endParaRPr lang="en-US" sz="2400" dirty="0">
              <a:solidFill>
                <a:schemeClr val="tx1"/>
              </a:solidFill>
            </a:endParaRPr>
          </a:p>
          <a:p>
            <a:pPr marL="852488" lvl="1" indent="-458788" eaLnBrk="1" hangingPunct="1"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</a:rPr>
              <a:t>Bevacizumab</a:t>
            </a:r>
            <a:endParaRPr lang="en-US" sz="2400" dirty="0">
              <a:solidFill>
                <a:schemeClr val="tx1"/>
              </a:solidFill>
            </a:endParaRPr>
          </a:p>
          <a:p>
            <a:pPr marL="852488" lvl="1" indent="-458788" eaLnBrk="1" hangingPunct="1"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</a:rPr>
              <a:t>cetuximab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 txBox="1">
            <a:spLocks noChangeArrowheads="1"/>
          </p:cNvSpPr>
          <p:nvPr/>
        </p:nvSpPr>
        <p:spPr bwMode="auto">
          <a:xfrm>
            <a:off x="4648200" y="1143000"/>
            <a:ext cx="4191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2800" dirty="0">
                <a:latin typeface="Georgia" pitchFamily="18" charset="0"/>
              </a:rPr>
              <a:t>Combinations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FOLFOX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>
                <a:latin typeface="Georgia" pitchFamily="18" charset="0"/>
              </a:rPr>
              <a:t>FOLFIRI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 err="1">
                <a:latin typeface="Georgia" pitchFamily="18" charset="0"/>
              </a:rPr>
              <a:t>Leucovorin</a:t>
            </a:r>
            <a:r>
              <a:rPr lang="en-US" sz="2400" dirty="0">
                <a:latin typeface="Georgia" pitchFamily="18" charset="0"/>
              </a:rPr>
              <a:t>/5FU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 err="1">
                <a:latin typeface="Georgia" pitchFamily="18" charset="0"/>
              </a:rPr>
              <a:t>Capecitabine</a:t>
            </a:r>
            <a:endParaRPr lang="en-US" sz="2400" dirty="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 err="1">
                <a:latin typeface="Georgia" pitchFamily="18" charset="0"/>
              </a:rPr>
              <a:t>Bevacizumab</a:t>
            </a:r>
            <a:r>
              <a:rPr lang="en-US" sz="2400" dirty="0">
                <a:latin typeface="Georgia" pitchFamily="18" charset="0"/>
              </a:rPr>
              <a:t> in combination with the above regimens.</a:t>
            </a:r>
            <a:endParaRPr lang="en-IN" sz="2400" dirty="0">
              <a:latin typeface="Georgia" pitchFamily="18" charset="0"/>
            </a:endParaRP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304800" y="496888"/>
            <a:ext cx="6553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Georgia" pitchFamily="18" charset="0"/>
              </a:rPr>
              <a:t>Chemotherapy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rectum measures approximately 15 cm in length </a:t>
            </a:r>
          </a:p>
          <a:p>
            <a:r>
              <a:rPr lang="en-US" dirty="0"/>
              <a:t>It is divided into lower, middle and upper thirds</a:t>
            </a:r>
          </a:p>
          <a:p>
            <a:r>
              <a:rPr lang="en-US" dirty="0"/>
              <a:t> The blood supply consists of superior, middle and inferior rectal vessels</a:t>
            </a:r>
          </a:p>
          <a:p>
            <a:r>
              <a:rPr lang="en-US" dirty="0"/>
              <a:t> Although the lymphatic drainage follows the blood supply, the principal route is upwards along the superior rectal vessels to the </a:t>
            </a:r>
            <a:r>
              <a:rPr lang="en-US" dirty="0" err="1"/>
              <a:t>para</a:t>
            </a:r>
            <a:r>
              <a:rPr lang="en-US" dirty="0"/>
              <a:t>-aortic nodes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Main symptoms of rectal disease</a:t>
            </a:r>
          </a:p>
          <a:p>
            <a:pPr lvl="1"/>
            <a:r>
              <a:rPr lang="en-US" dirty="0"/>
              <a:t> Bleeding per rectum</a:t>
            </a:r>
          </a:p>
          <a:p>
            <a:pPr lvl="1"/>
            <a:r>
              <a:rPr lang="en-US" dirty="0"/>
              <a:t> Altered bowel habit</a:t>
            </a:r>
          </a:p>
          <a:p>
            <a:pPr lvl="1"/>
            <a:r>
              <a:rPr lang="en-US" dirty="0"/>
              <a:t> Mucus discharge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Tenesmus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 err="1"/>
              <a:t>Prolapse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7573" t="15153" r="7404" b="5717"/>
          <a:stretch>
            <a:fillRect/>
          </a:stretch>
        </p:blipFill>
        <p:spPr bwMode="auto">
          <a:xfrm>
            <a:off x="2743200" y="992659"/>
            <a:ext cx="4495800" cy="57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282" t="35356" r="43374" b="14135"/>
          <a:stretch>
            <a:fillRect/>
          </a:stretch>
        </p:blipFill>
        <p:spPr bwMode="auto">
          <a:xfrm>
            <a:off x="1524000" y="1524000"/>
            <a:ext cx="488188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Rectal polyps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Either single or multiple</a:t>
            </a:r>
          </a:p>
          <a:p>
            <a:r>
              <a:rPr lang="en-US" dirty="0"/>
              <a:t> Adenomas are the most frequent histological type</a:t>
            </a:r>
          </a:p>
          <a:p>
            <a:r>
              <a:rPr lang="en-US" dirty="0"/>
              <a:t> Villous adenomas may be extensive and undergo malignant changes</a:t>
            </a:r>
          </a:p>
          <a:p>
            <a:r>
              <a:rPr lang="en-US" dirty="0"/>
              <a:t>All adenomas must be removed to avoid </a:t>
            </a:r>
            <a:r>
              <a:rPr lang="en-US" dirty="0" err="1"/>
              <a:t>carcinomatous</a:t>
            </a:r>
            <a:r>
              <a:rPr lang="en-US" dirty="0"/>
              <a:t> change</a:t>
            </a:r>
          </a:p>
          <a:p>
            <a:r>
              <a:rPr lang="en-US" dirty="0"/>
              <a:t> All patients must undergo colonoscopy to determine whether further polyps are present</a:t>
            </a:r>
          </a:p>
          <a:p>
            <a:r>
              <a:rPr lang="en-US" dirty="0"/>
              <a:t> Most polyps can be removed by endoscopic techniques, but sometimes major surgery is required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CT of the chest and abdomen to exclude distant metastases</a:t>
            </a:r>
          </a:p>
          <a:p>
            <a:r>
              <a:rPr lang="en-US" dirty="0"/>
              <a:t>PET scanning can be helpful in identifying metastases if imaging is otherwise equivocal</a:t>
            </a:r>
          </a:p>
          <a:p>
            <a:r>
              <a:rPr lang="en-US" dirty="0" err="1"/>
              <a:t>Endoluminal</a:t>
            </a:r>
            <a:r>
              <a:rPr lang="en-US" dirty="0"/>
              <a:t> ultrasound, performed using a probe placed in the rectal lumen, can be used to assess the local spread of the </a:t>
            </a:r>
            <a:r>
              <a:rPr lang="en-US" dirty="0" err="1"/>
              <a:t>tumour</a:t>
            </a:r>
            <a:endParaRPr lang="en-US" dirty="0"/>
          </a:p>
          <a:p>
            <a:r>
              <a:rPr lang="en-US" dirty="0"/>
              <a:t>MRI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2069_5_11-fascia-treit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4711" y="0"/>
            <a:ext cx="55992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52400" y="685800"/>
            <a:ext cx="3066344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 dirty="0">
              <a:solidFill>
                <a:srgbClr val="7030A0"/>
              </a:solidFill>
            </a:endParaRPr>
          </a:p>
          <a:p>
            <a:r>
              <a:rPr lang="en-US" sz="2400" b="1" dirty="0"/>
              <a:t>Lymphatic Drainage</a:t>
            </a:r>
          </a:p>
          <a:p>
            <a:endParaRPr lang="en-US" dirty="0"/>
          </a:p>
          <a:p>
            <a:r>
              <a:rPr lang="en-US" sz="2000" dirty="0"/>
              <a:t>1-Epicolicnodes on the bowel wall </a:t>
            </a:r>
          </a:p>
          <a:p>
            <a:endParaRPr lang="en-US" sz="2000" dirty="0"/>
          </a:p>
          <a:p>
            <a:r>
              <a:rPr lang="en-US" sz="2000" dirty="0"/>
              <a:t>2-paracolic nodes between the marginal artery and the bowel </a:t>
            </a:r>
          </a:p>
          <a:p>
            <a:endParaRPr lang="en-US" sz="2000" dirty="0"/>
          </a:p>
          <a:p>
            <a:r>
              <a:rPr lang="en-US" sz="2000" dirty="0"/>
              <a:t>3-Intermediate nodes on the main vessels</a:t>
            </a:r>
          </a:p>
          <a:p>
            <a:endParaRPr lang="en-US" sz="2000" dirty="0"/>
          </a:p>
          <a:p>
            <a:r>
              <a:rPr lang="en-US" sz="2000" dirty="0"/>
              <a:t>4-Principal nodes alongside the  superior and inferior mesenteric vessels.</a:t>
            </a:r>
            <a:endParaRPr lang="ar-JO" sz="20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5029200" cy="5592763"/>
          </a:xfrm>
        </p:spPr>
        <p:txBody>
          <a:bodyPr/>
          <a:lstStyle/>
          <a:p>
            <a:pPr algn="ctr" eaLnBrk="1" hangingPunct="1">
              <a:buFont typeface="Georgia" pitchFamily="18" charset="0"/>
              <a:buNone/>
            </a:pPr>
            <a:r>
              <a:rPr lang="en-US"/>
              <a:t>Transrectal ultrasound –EUS</a:t>
            </a:r>
            <a:br>
              <a:rPr lang="en-US" sz="2400" b="1"/>
            </a:br>
            <a:endParaRPr lang="en-US" sz="2400" b="1"/>
          </a:p>
          <a:p>
            <a:pPr algn="just" eaLnBrk="1" hangingPunct="1"/>
            <a:r>
              <a:rPr lang="en-US" sz="2000"/>
              <a:t>use for clinical staging.</a:t>
            </a:r>
          </a:p>
          <a:p>
            <a:pPr algn="just" eaLnBrk="1" hangingPunct="1"/>
            <a:r>
              <a:rPr lang="en-US" sz="2000"/>
              <a:t>80-95% accurate in tumor staging</a:t>
            </a:r>
          </a:p>
          <a:p>
            <a:pPr algn="just" eaLnBrk="1" hangingPunct="1"/>
            <a:r>
              <a:rPr lang="en-US" sz="2000"/>
              <a:t>70-75% accurate in mesorectal lymph node staging</a:t>
            </a:r>
          </a:p>
          <a:p>
            <a:pPr algn="just" eaLnBrk="1" hangingPunct="1"/>
            <a:r>
              <a:rPr lang="en-US" sz="2000"/>
              <a:t>Very good at demonstrating layers of rectal wall</a:t>
            </a:r>
          </a:p>
          <a:p>
            <a:pPr algn="just" eaLnBrk="1" hangingPunct="1"/>
            <a:r>
              <a:rPr lang="en-US" sz="2000"/>
              <a:t>Use is limited to lesion &lt; 14 cm from anus, not applicable for upper rectum, for stenosing tumor</a:t>
            </a:r>
          </a:p>
          <a:p>
            <a:pPr algn="just" eaLnBrk="1" hangingPunct="1"/>
            <a:r>
              <a:rPr lang="en-US" sz="2000"/>
              <a:t>Very useful in determining extension of disease into anal canal (clinical important for planning sphincter preserving surgery)</a:t>
            </a:r>
          </a:p>
          <a:p>
            <a:pPr algn="just" eaLnBrk="1" hangingPunct="1"/>
            <a:endParaRPr lang="en-US" sz="2400"/>
          </a:p>
          <a:p>
            <a:pPr algn="just" eaLnBrk="1" hangingPunct="1"/>
            <a:endParaRPr lang="en-US" sz="240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 l="32211" t="14583" r="36749" b="33333"/>
          <a:stretch>
            <a:fillRect/>
          </a:stretch>
        </p:blipFill>
        <p:spPr bwMode="auto">
          <a:xfrm>
            <a:off x="5832475" y="762000"/>
            <a:ext cx="33115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867400" y="4038600"/>
            <a:ext cx="3124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latin typeface="Georgia" pitchFamily="18" charset="0"/>
              </a:rPr>
              <a:t>Figure.</a:t>
            </a:r>
            <a:r>
              <a:rPr lang="en-US">
                <a:latin typeface="Georgia" pitchFamily="18" charset="0"/>
              </a:rPr>
              <a:t> Endorectal ultrasound of a T3 tumor of the rectum, extension through the muscularis propria, and into perirectal fat.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solidFill>
                  <a:srgbClr val="990000"/>
                </a:solidFill>
              </a:rPr>
              <a:t>MRI</a:t>
            </a:r>
            <a:endParaRPr lang="en-US">
              <a:solidFill>
                <a:srgbClr val="990000"/>
              </a:solidFill>
            </a:endParaRPr>
          </a:p>
        </p:txBody>
      </p:sp>
      <p:pic>
        <p:nvPicPr>
          <p:cNvPr id="89092" name="Picture 4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3744" y="2061962"/>
            <a:ext cx="3096512" cy="3602438"/>
          </a:xfrm>
          <a:noFill/>
          <a:ln/>
        </p:spPr>
      </p:pic>
      <p:sp>
        <p:nvSpPr>
          <p:cNvPr id="89094" name="Line 6"/>
          <p:cNvSpPr>
            <a:spLocks noChangeShapeType="1"/>
          </p:cNvSpPr>
          <p:nvPr/>
        </p:nvSpPr>
        <p:spPr bwMode="auto">
          <a:xfrm flipV="1">
            <a:off x="2051050" y="4941888"/>
            <a:ext cx="1943100" cy="10080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179388" y="5876925"/>
            <a:ext cx="280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b">
            <a:spAutoFit/>
          </a:bodyPr>
          <a:lstStyle/>
          <a:p>
            <a:pPr algn="ctr"/>
            <a:r>
              <a:rPr lang="en-AU" u="none"/>
              <a:t>Circumferential Resection</a:t>
            </a:r>
          </a:p>
          <a:p>
            <a:pPr algn="ctr"/>
            <a:r>
              <a:rPr lang="en-AU" u="none"/>
              <a:t>Margin (CRM)</a:t>
            </a:r>
            <a:endParaRPr lang="en-US" u="none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Management of rectal cancer has become increasingly complex, because of the various surgical, </a:t>
            </a:r>
            <a:r>
              <a:rPr lang="en-US" dirty="0" err="1"/>
              <a:t>neoadjuvant</a:t>
            </a:r>
            <a:r>
              <a:rPr lang="en-US" dirty="0"/>
              <a:t> and adjuvant options available, and is best delivered in a multidisciplinary setting. </a:t>
            </a:r>
          </a:p>
          <a:p>
            <a:r>
              <a:rPr lang="en-US" dirty="0"/>
              <a:t>Before treatment can be planned, it is necessary to assess:</a:t>
            </a:r>
          </a:p>
          <a:p>
            <a:pPr lvl="1"/>
            <a:r>
              <a:rPr lang="en-US" dirty="0"/>
              <a:t>Fitness of the patient</a:t>
            </a:r>
          </a:p>
          <a:p>
            <a:pPr lvl="1"/>
            <a:r>
              <a:rPr lang="en-US" dirty="0"/>
              <a:t>Extent of spread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Radical excision of the rectum, together with the </a:t>
            </a:r>
            <a:r>
              <a:rPr lang="en-US" dirty="0" err="1"/>
              <a:t>mesorectum</a:t>
            </a:r>
            <a:r>
              <a:rPr lang="en-US" dirty="0"/>
              <a:t> and associated lymph nodes, should be the aim in most cases.</a:t>
            </a:r>
          </a:p>
          <a:p>
            <a:r>
              <a:rPr lang="en-US" dirty="0"/>
              <a:t>When a </a:t>
            </a:r>
            <a:r>
              <a:rPr lang="en-US" dirty="0" err="1"/>
              <a:t>tumour</a:t>
            </a:r>
            <a:r>
              <a:rPr lang="en-US" dirty="0"/>
              <a:t> appears to be locally advanced ,the administration of a course of </a:t>
            </a:r>
            <a:r>
              <a:rPr lang="en-US" dirty="0" err="1"/>
              <a:t>neoadjuvant</a:t>
            </a:r>
            <a:r>
              <a:rPr lang="en-US" dirty="0"/>
              <a:t> </a:t>
            </a:r>
            <a:r>
              <a:rPr lang="en-US" dirty="0" err="1"/>
              <a:t>chemoradiotherapy</a:t>
            </a:r>
            <a:r>
              <a:rPr lang="en-US" dirty="0"/>
              <a:t> over approximately 6 weeks may reduce its size and make curative surgery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patients who are unfit for radical surgery, who have very early </a:t>
            </a:r>
            <a:r>
              <a:rPr lang="en-US" dirty="0" err="1"/>
              <a:t>tumours</a:t>
            </a:r>
            <a:r>
              <a:rPr lang="en-US" dirty="0"/>
              <a:t> or who have widespread metastases, a local procedure such as </a:t>
            </a:r>
            <a:r>
              <a:rPr lang="en-US" dirty="0" err="1"/>
              <a:t>transanal</a:t>
            </a:r>
            <a:r>
              <a:rPr lang="en-US" dirty="0"/>
              <a:t> excision, laser destruction or interstitial radiation should be considered</a:t>
            </a:r>
          </a:p>
          <a:p>
            <a:r>
              <a:rPr lang="en-US" dirty="0"/>
              <a:t>Sphincter-saving operation (anterior resection) is usually possible for </a:t>
            </a:r>
            <a:r>
              <a:rPr lang="en-US" dirty="0" err="1"/>
              <a:t>tumours</a:t>
            </a:r>
            <a:r>
              <a:rPr lang="en-US" dirty="0"/>
              <a:t> whose lower margin is 2 cm above the anal canal.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solidFill>
                  <a:srgbClr val="990000"/>
                </a:solidFill>
              </a:rPr>
              <a:t>Operative Position</a:t>
            </a:r>
            <a:endParaRPr lang="en-US">
              <a:solidFill>
                <a:srgbClr val="990000"/>
              </a:solidFill>
            </a:endParaRPr>
          </a:p>
        </p:txBody>
      </p:sp>
      <p:pic>
        <p:nvPicPr>
          <p:cNvPr id="53252" name="Picture 4" descr="DSC0038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noFill/>
          <a:ln/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400" y="257175"/>
            <a:ext cx="6981825" cy="869950"/>
          </a:xfrm>
        </p:spPr>
        <p:txBody>
          <a:bodyPr/>
          <a:lstStyle/>
          <a:p>
            <a:endParaRPr lang="en-US" dirty="0">
              <a:solidFill>
                <a:srgbClr val="990000"/>
              </a:solidFill>
            </a:endParaRPr>
          </a:p>
        </p:txBody>
      </p:sp>
      <p:pic>
        <p:nvPicPr>
          <p:cNvPr id="107524" name="Picture 4" descr="CAAZ4DIV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2800" y="2057400"/>
            <a:ext cx="2666999" cy="3733800"/>
          </a:xfrm>
          <a:noFill/>
          <a:ln/>
        </p:spPr>
      </p:pic>
      <p:sp>
        <p:nvSpPr>
          <p:cNvPr id="107526" name="Line 6"/>
          <p:cNvSpPr>
            <a:spLocks noChangeShapeType="1"/>
          </p:cNvSpPr>
          <p:nvPr/>
        </p:nvSpPr>
        <p:spPr bwMode="auto">
          <a:xfrm>
            <a:off x="1187450" y="1628775"/>
            <a:ext cx="0" cy="4752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 rot="16200000">
            <a:off x="401638" y="4060825"/>
            <a:ext cx="1009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AU" sz="2400" u="none">
                <a:latin typeface="Tahoma" pitchFamily="34" charset="0"/>
              </a:rPr>
              <a:t>15</a:t>
            </a:r>
            <a:r>
              <a:rPr lang="en-AU" sz="2400" u="none">
                <a:solidFill>
                  <a:srgbClr val="FFCC00"/>
                </a:solidFill>
                <a:latin typeface="Tahoma" pitchFamily="34" charset="0"/>
              </a:rPr>
              <a:t> </a:t>
            </a:r>
            <a:r>
              <a:rPr lang="en-AU" sz="2400" u="none">
                <a:latin typeface="Tahoma" pitchFamily="34" charset="0"/>
              </a:rPr>
              <a:t>cm</a:t>
            </a:r>
            <a:endParaRPr lang="en-US" sz="2400" u="none">
              <a:latin typeface="Tahoma" pitchFamily="34" charset="0"/>
            </a:endParaRPr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>
            <a:off x="2843213" y="4365625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107529" name="Line 9"/>
          <p:cNvSpPr>
            <a:spLocks noChangeShapeType="1"/>
          </p:cNvSpPr>
          <p:nvPr/>
        </p:nvSpPr>
        <p:spPr bwMode="auto">
          <a:xfrm>
            <a:off x="2771775" y="1844675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>
            <a:off x="2843213" y="3213100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107531" name="AutoShape 11"/>
          <p:cNvSpPr>
            <a:spLocks noChangeArrowheads="1"/>
          </p:cNvSpPr>
          <p:nvPr/>
        </p:nvSpPr>
        <p:spPr bwMode="auto">
          <a:xfrm>
            <a:off x="5508625" y="2205038"/>
            <a:ext cx="360363" cy="2667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u="none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07532" name="AutoShape 12"/>
          <p:cNvSpPr>
            <a:spLocks noChangeArrowheads="1"/>
          </p:cNvSpPr>
          <p:nvPr/>
        </p:nvSpPr>
        <p:spPr bwMode="auto">
          <a:xfrm>
            <a:off x="4067175" y="3716338"/>
            <a:ext cx="360363" cy="2667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u="none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07533" name="AutoShape 13"/>
          <p:cNvSpPr>
            <a:spLocks noChangeArrowheads="1"/>
          </p:cNvSpPr>
          <p:nvPr/>
        </p:nvSpPr>
        <p:spPr bwMode="auto">
          <a:xfrm>
            <a:off x="4067175" y="2565400"/>
            <a:ext cx="360363" cy="2667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u="none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07534" name="AutoShape 14"/>
          <p:cNvSpPr>
            <a:spLocks noChangeArrowheads="1"/>
          </p:cNvSpPr>
          <p:nvPr/>
        </p:nvSpPr>
        <p:spPr bwMode="auto">
          <a:xfrm>
            <a:off x="4140200" y="4868863"/>
            <a:ext cx="360363" cy="2667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u="none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07535" name="AutoShape 15"/>
          <p:cNvSpPr>
            <a:spLocks noChangeArrowheads="1"/>
          </p:cNvSpPr>
          <p:nvPr/>
        </p:nvSpPr>
        <p:spPr bwMode="auto">
          <a:xfrm>
            <a:off x="5940425" y="2276475"/>
            <a:ext cx="215900" cy="936625"/>
          </a:xfrm>
          <a:prstGeom prst="curvedLeftArrow">
            <a:avLst>
              <a:gd name="adj1" fmla="val 86765"/>
              <a:gd name="adj2" fmla="val 17352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u="none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07536" name="AutoShape 16"/>
          <p:cNvSpPr>
            <a:spLocks noChangeArrowheads="1"/>
          </p:cNvSpPr>
          <p:nvPr/>
        </p:nvSpPr>
        <p:spPr bwMode="auto">
          <a:xfrm>
            <a:off x="4500563" y="5013325"/>
            <a:ext cx="215900" cy="936625"/>
          </a:xfrm>
          <a:prstGeom prst="curvedLeftArrow">
            <a:avLst>
              <a:gd name="adj1" fmla="val 86765"/>
              <a:gd name="adj2" fmla="val 17352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107537" name="AutoShape 17"/>
          <p:cNvSpPr>
            <a:spLocks noChangeArrowheads="1"/>
          </p:cNvSpPr>
          <p:nvPr/>
        </p:nvSpPr>
        <p:spPr bwMode="auto">
          <a:xfrm>
            <a:off x="4500563" y="3789363"/>
            <a:ext cx="215900" cy="936625"/>
          </a:xfrm>
          <a:prstGeom prst="curvedLeftArrow">
            <a:avLst>
              <a:gd name="adj1" fmla="val 86765"/>
              <a:gd name="adj2" fmla="val 17352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107538" name="AutoShape 18"/>
          <p:cNvSpPr>
            <a:spLocks noChangeArrowheads="1"/>
          </p:cNvSpPr>
          <p:nvPr/>
        </p:nvSpPr>
        <p:spPr bwMode="auto">
          <a:xfrm>
            <a:off x="4500563" y="2636838"/>
            <a:ext cx="215900" cy="936625"/>
          </a:xfrm>
          <a:prstGeom prst="curvedLeftArrow">
            <a:avLst>
              <a:gd name="adj1" fmla="val 86765"/>
              <a:gd name="adj2" fmla="val 17352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5940425" y="1916113"/>
            <a:ext cx="2825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AU" sz="2000" u="none">
                <a:latin typeface="Tahoma" pitchFamily="34" charset="0"/>
              </a:rPr>
              <a:t>High Anterior Resection</a:t>
            </a:r>
            <a:endParaRPr lang="en-US" sz="2000" u="none">
              <a:latin typeface="Tahoma" pitchFamily="34" charset="0"/>
            </a:endParaRPr>
          </a:p>
        </p:txBody>
      </p:sp>
      <p:sp>
        <p:nvSpPr>
          <p:cNvPr id="107540" name="Text Box 20"/>
          <p:cNvSpPr txBox="1">
            <a:spLocks noChangeArrowheads="1"/>
          </p:cNvSpPr>
          <p:nvPr/>
        </p:nvSpPr>
        <p:spPr bwMode="auto">
          <a:xfrm>
            <a:off x="1331913" y="2751138"/>
            <a:ext cx="276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AU" sz="2000" u="none" dirty="0">
                <a:latin typeface="Tahoma" pitchFamily="34" charset="0"/>
              </a:rPr>
              <a:t>Low Anterior Resection</a:t>
            </a:r>
            <a:endParaRPr lang="en-US" sz="2000" u="none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7541" name="Text Box 21"/>
          <p:cNvSpPr txBox="1">
            <a:spLocks noChangeArrowheads="1"/>
          </p:cNvSpPr>
          <p:nvPr/>
        </p:nvSpPr>
        <p:spPr bwMode="auto">
          <a:xfrm>
            <a:off x="5076825" y="3860800"/>
            <a:ext cx="3328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AU" sz="2000" u="none">
                <a:latin typeface="Tahoma" pitchFamily="34" charset="0"/>
              </a:rPr>
              <a:t>Ultra-low Anterior Resection</a:t>
            </a:r>
            <a:endParaRPr lang="en-US" sz="2000" u="none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5076825" y="5157788"/>
            <a:ext cx="4075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AU" sz="2000" u="none" dirty="0" err="1">
                <a:latin typeface="Tahoma" pitchFamily="34" charset="0"/>
              </a:rPr>
              <a:t>Abdominoperineal</a:t>
            </a:r>
            <a:r>
              <a:rPr lang="en-AU" sz="2000" u="none" dirty="0">
                <a:latin typeface="Tahoma" pitchFamily="34" charset="0"/>
              </a:rPr>
              <a:t> Resection (APR)</a:t>
            </a:r>
            <a:endParaRPr lang="en-US" sz="2000" u="none" dirty="0"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Mid-rectal </a:t>
            </a:r>
            <a:r>
              <a:rPr lang="en-AU" dirty="0" err="1"/>
              <a:t>Anastomosis</a:t>
            </a:r>
            <a:br>
              <a:rPr lang="en-AU" dirty="0"/>
            </a:br>
            <a:endParaRPr lang="en-US" dirty="0"/>
          </a:p>
        </p:txBody>
      </p:sp>
      <p:pic>
        <p:nvPicPr>
          <p:cNvPr id="79876" name="Picture 4" descr="DSC004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884238"/>
            <a:ext cx="2909390" cy="4983162"/>
          </a:xfrm>
          <a:noFill/>
          <a:ln/>
        </p:spPr>
      </p:pic>
      <p:pic>
        <p:nvPicPr>
          <p:cNvPr id="5" name="Picture 4" descr="DSC00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8377" y="1066800"/>
            <a:ext cx="3030792" cy="4876800"/>
          </a:xfrm>
          <a:prstGeom prst="rect">
            <a:avLst/>
          </a:prstGeom>
          <a:noFill/>
          <a:ln/>
        </p:spPr>
      </p:pic>
      <p:pic>
        <p:nvPicPr>
          <p:cNvPr id="6" name="Picture 4" descr="DSC00409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838200"/>
            <a:ext cx="2678226" cy="5075238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8229600" cy="993775"/>
          </a:xfrm>
        </p:spPr>
        <p:txBody>
          <a:bodyPr/>
          <a:lstStyle/>
          <a:p>
            <a:pPr algn="ctr" eaLnBrk="1" hangingPunct="1"/>
            <a:endParaRPr lang="en-US" dirty="0"/>
          </a:p>
        </p:txBody>
      </p:sp>
      <p:pic>
        <p:nvPicPr>
          <p:cNvPr id="58371" name="Picture 3" descr="Photo of large human colon replic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90600" y="1295400"/>
            <a:ext cx="6629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Rectum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2000" b="1" dirty="0"/>
              <a:t>Arterial supply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Superior rectal A – </a:t>
            </a:r>
            <a:r>
              <a:rPr lang="en-US" sz="2000" dirty="0" err="1"/>
              <a:t>fr</a:t>
            </a:r>
            <a:r>
              <a:rPr lang="en-US" sz="2000" dirty="0"/>
              <a:t>. IMA; supplies upper and middle rectum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Middle rectal A- </a:t>
            </a:r>
            <a:r>
              <a:rPr lang="en-US" sz="2000" dirty="0" err="1"/>
              <a:t>fr</a:t>
            </a:r>
            <a:r>
              <a:rPr lang="en-US" sz="2000" dirty="0"/>
              <a:t>. Internal iliac A. (supplies lower rectum)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Inferior rectal A- </a:t>
            </a:r>
            <a:r>
              <a:rPr lang="en-US" sz="2000" dirty="0" err="1"/>
              <a:t>fr</a:t>
            </a:r>
            <a:r>
              <a:rPr lang="en-US" sz="2000" dirty="0"/>
              <a:t>. Internal </a:t>
            </a:r>
            <a:r>
              <a:rPr lang="en-US" sz="2000" dirty="0" err="1"/>
              <a:t>pudendal</a:t>
            </a:r>
            <a:r>
              <a:rPr lang="en-US" sz="2000" dirty="0"/>
              <a:t> A.</a:t>
            </a:r>
          </a:p>
          <a:p>
            <a:pPr>
              <a:lnSpc>
                <a:spcPct val="80000"/>
              </a:lnSpc>
              <a:buNone/>
            </a:pPr>
            <a:endParaRPr lang="en-US" sz="2000" dirty="0"/>
          </a:p>
          <a:p>
            <a:pPr>
              <a:lnSpc>
                <a:spcPct val="80000"/>
              </a:lnSpc>
              <a:buNone/>
            </a:pPr>
            <a:r>
              <a:rPr lang="en-US" sz="2000" b="1" dirty="0"/>
              <a:t>Venous drainage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Superior rectal V- upper &amp; middle third rectum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Middle rectal V- lower rectum and upper anal canal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Inferior rectal vein- lower anal canal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buNone/>
            </a:pPr>
            <a:r>
              <a:rPr lang="en-US" sz="2000" b="1" dirty="0"/>
              <a:t>Innervations</a:t>
            </a:r>
          </a:p>
          <a:p>
            <a:r>
              <a:rPr lang="en-US" sz="2200" dirty="0"/>
              <a:t>Sympathetic: L1-L3, </a:t>
            </a:r>
            <a:r>
              <a:rPr lang="en-US" sz="2200" dirty="0" err="1"/>
              <a:t>Hypogastric</a:t>
            </a:r>
            <a:r>
              <a:rPr lang="en-US" sz="2200" dirty="0"/>
              <a:t> nerve</a:t>
            </a:r>
          </a:p>
          <a:p>
            <a:r>
              <a:rPr lang="en-US" sz="2200" dirty="0" err="1"/>
              <a:t>ParaSympathetic</a:t>
            </a:r>
            <a:r>
              <a:rPr lang="en-US" sz="2200" dirty="0"/>
              <a:t>: S2-S4</a:t>
            </a:r>
          </a:p>
          <a:p>
            <a:pPr>
              <a:lnSpc>
                <a:spcPct val="80000"/>
              </a:lnSpc>
            </a:pPr>
            <a:endParaRPr lang="en-IN" sz="2400" dirty="0"/>
          </a:p>
          <a:p>
            <a:endParaRPr lang="en-US" sz="2400" dirty="0"/>
          </a:p>
          <a:p>
            <a:endParaRPr lang="en-US" sz="2400" dirty="0"/>
          </a:p>
          <a:p>
            <a:endParaRPr lang="ar-JO" dirty="0"/>
          </a:p>
        </p:txBody>
      </p:sp>
      <p:pic>
        <p:nvPicPr>
          <p:cNvPr id="5" name="Content Placeholder 4" descr="arterialsupplygr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295400"/>
            <a:ext cx="4038600" cy="28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venousdrain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4249737"/>
            <a:ext cx="3602037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carcinoma-rectum-rectal-cancer-6-728.jpg"/>
          <p:cNvPicPr>
            <a:picLocks noChangeAspect="1"/>
          </p:cNvPicPr>
          <p:nvPr/>
        </p:nvPicPr>
        <p:blipFill>
          <a:blip r:embed="rId2"/>
          <a:srcRect t="8962"/>
          <a:stretch>
            <a:fillRect/>
          </a:stretch>
        </p:blipFill>
        <p:spPr bwMode="auto">
          <a:xfrm>
            <a:off x="685800" y="838200"/>
            <a:ext cx="6858000" cy="54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of The Colon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Absorption of water; 1000 </a:t>
            </a:r>
            <a:r>
              <a:rPr lang="en-US" dirty="0" err="1"/>
              <a:t>mL</a:t>
            </a:r>
            <a:r>
              <a:rPr lang="en-US" dirty="0"/>
              <a:t> of </a:t>
            </a:r>
            <a:r>
              <a:rPr lang="en-US" dirty="0" err="1"/>
              <a:t>ileal</a:t>
            </a:r>
            <a:r>
              <a:rPr lang="en-US" dirty="0"/>
              <a:t> contents enter the </a:t>
            </a:r>
            <a:r>
              <a:rPr lang="en-US" dirty="0" err="1"/>
              <a:t>caecum</a:t>
            </a:r>
            <a:r>
              <a:rPr lang="en-US" dirty="0"/>
              <a:t> every 24 hours of which only about 150–250 </a:t>
            </a:r>
            <a:r>
              <a:rPr lang="en-US" dirty="0" err="1"/>
              <a:t>mL</a:t>
            </a:r>
            <a:r>
              <a:rPr lang="en-US" dirty="0"/>
              <a:t> is excreted as </a:t>
            </a:r>
            <a:r>
              <a:rPr lang="en-US" dirty="0" err="1"/>
              <a:t>faeces</a:t>
            </a:r>
            <a:r>
              <a:rPr lang="en-US" dirty="0"/>
              <a:t>.</a:t>
            </a:r>
          </a:p>
          <a:p>
            <a:r>
              <a:rPr lang="en-US" dirty="0"/>
              <a:t>Sodium absorption is efficiently accomplished by an active transport system, while chloride and water are absorbed passively following gradients established by the sodium pump</a:t>
            </a:r>
          </a:p>
          <a:p>
            <a:r>
              <a:rPr lang="en-US" dirty="0"/>
              <a:t>Fermentation of dietary </a:t>
            </a:r>
            <a:r>
              <a:rPr lang="en-US" dirty="0" err="1"/>
              <a:t>fibre</a:t>
            </a:r>
            <a:r>
              <a:rPr lang="en-US" dirty="0"/>
              <a:t> in the colon by the normal colonic </a:t>
            </a:r>
            <a:r>
              <a:rPr lang="en-US" dirty="0" err="1"/>
              <a:t>microflora</a:t>
            </a:r>
            <a:r>
              <a:rPr lang="en-US" dirty="0"/>
              <a:t> leads to the generation of short chain fatty acids.</a:t>
            </a:r>
          </a:p>
          <a:p>
            <a:r>
              <a:rPr lang="en-US" dirty="0"/>
              <a:t>Some absorption of nutrients including glucose, fatty acids, amino acids and vitamins can also take place in the colon.</a:t>
            </a:r>
          </a:p>
          <a:p>
            <a:r>
              <a:rPr lang="en-US" dirty="0"/>
              <a:t>In general, </a:t>
            </a:r>
            <a:r>
              <a:rPr lang="en-US" dirty="0" err="1"/>
              <a:t>faecal</a:t>
            </a:r>
            <a:r>
              <a:rPr lang="en-US" dirty="0"/>
              <a:t> residue reaches the </a:t>
            </a:r>
            <a:r>
              <a:rPr lang="en-US" dirty="0" err="1"/>
              <a:t>caecum</a:t>
            </a:r>
            <a:r>
              <a:rPr lang="en-US" dirty="0"/>
              <a:t> 4 hours after a meal and the rectum after 24 hours.</a:t>
            </a:r>
          </a:p>
          <a:p>
            <a:r>
              <a:rPr lang="en-US" dirty="0"/>
              <a:t>Passage of stool is not orderly, however, because of mixing within the colon. It is thus common for residue from a single meal to still be passed 4 days later.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ITLE" val="Colossal Colon (1 of 2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T" val="Photo of large human colon replica"/>
  <p:tag name="ALT_NULL" val="0"/>
  <p:tag name="LONGDESC_NULL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2714</Words>
  <Application>Microsoft Office PowerPoint</Application>
  <PresentationFormat>On-screen Show (4:3)</PresentationFormat>
  <Paragraphs>411</Paragraphs>
  <Slides>68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Arial</vt:lpstr>
      <vt:lpstr>Calibri</vt:lpstr>
      <vt:lpstr>Comic Sans MS</vt:lpstr>
      <vt:lpstr>Georgia</vt:lpstr>
      <vt:lpstr>Tahoma</vt:lpstr>
      <vt:lpstr>Times New Roman</vt:lpstr>
      <vt:lpstr>Wingdings</vt:lpstr>
      <vt:lpstr>Office Theme</vt:lpstr>
      <vt:lpstr>QuickTime Picture</vt:lpstr>
      <vt:lpstr>COLON CANCER</vt:lpstr>
      <vt:lpstr>PowerPoint Presentation</vt:lpstr>
      <vt:lpstr>Blood Supply</vt:lpstr>
      <vt:lpstr>Blood Supply</vt:lpstr>
      <vt:lpstr>PowerPoint Presentation</vt:lpstr>
      <vt:lpstr>PowerPoint Presentation</vt:lpstr>
      <vt:lpstr>Rectum</vt:lpstr>
      <vt:lpstr>PowerPoint Presentation</vt:lpstr>
      <vt:lpstr>Function of The Colon</vt:lpstr>
      <vt:lpstr>Classification of intestinal polyps</vt:lpstr>
      <vt:lpstr>Risk of Malignancy </vt:lpstr>
      <vt:lpstr>Colorectal Cancer</vt:lpstr>
      <vt:lpstr>Jordan Cancer Registry</vt:lpstr>
      <vt:lpstr>Trend of cancer in Jordan, 1980-2016</vt:lpstr>
      <vt:lpstr>Ten most common cancers among Jordanians both genders, 2016</vt:lpstr>
      <vt:lpstr>Ten most common cancers among Jordanians, Males, 2016.</vt:lpstr>
      <vt:lpstr>Ten most common cancers among Jordanians, Females, 2016.</vt:lpstr>
      <vt:lpstr>Jordan Cancer Registry (JCR) Cancer Incidence in Jordan - 2016</vt:lpstr>
      <vt:lpstr>Aetiology</vt:lpstr>
      <vt:lpstr>Adenoma– Carcinoma Sequence</vt:lpstr>
      <vt:lpstr>Adenoma– Carcinoma Sequence</vt:lpstr>
      <vt:lpstr>PowerPoint Presentation</vt:lpstr>
      <vt:lpstr>Familial Adenomatous Polyposis   (FAP)</vt:lpstr>
      <vt:lpstr>PowerPoint Presentation</vt:lpstr>
      <vt:lpstr>Hereditary non-polyposis colorectal cancer (Lynch syndrome)</vt:lpstr>
      <vt:lpstr>Amsterdam II criteria</vt:lpstr>
      <vt:lpstr>IBD</vt:lpstr>
      <vt:lpstr>Pathology</vt:lpstr>
      <vt:lpstr>PowerPoint Presentation</vt:lpstr>
      <vt:lpstr>PowerPoint Presentation</vt:lpstr>
      <vt:lpstr>Clinical features</vt:lpstr>
      <vt:lpstr>PowerPoint Presentation</vt:lpstr>
      <vt:lpstr>PowerPoint Presentation</vt:lpstr>
      <vt:lpstr>Diagnosis </vt:lpstr>
      <vt:lpstr>Screening Guidelines</vt:lpstr>
      <vt:lpstr>Recommended CRC screening tests</vt:lpstr>
      <vt:lpstr>PowerPoint Presentation</vt:lpstr>
      <vt:lpstr> </vt:lpstr>
      <vt:lpstr>SPREAD OF CARCINOMA OF THE COLON</vt:lpstr>
      <vt:lpstr>PowerPoint Presentation</vt:lpstr>
      <vt:lpstr>PowerPoint Presentation</vt:lpstr>
      <vt:lpstr>TNM Classification</vt:lpstr>
      <vt:lpstr>TNM Classification</vt:lpstr>
      <vt:lpstr>Stage Grouping</vt:lpstr>
      <vt:lpstr>SURGERY</vt:lpstr>
      <vt:lpstr>PowerPoint Presentation</vt:lpstr>
      <vt:lpstr>PowerPoint Presentation</vt:lpstr>
      <vt:lpstr>PowerPoint Presentation</vt:lpstr>
      <vt:lpstr>FAP</vt:lpstr>
      <vt:lpstr>Emergency surgery</vt:lpstr>
      <vt:lpstr>PowerPoint Presentation</vt:lpstr>
      <vt:lpstr>PowerPoint Presentation</vt:lpstr>
      <vt:lpstr>PowerPoint Presentation</vt:lpstr>
      <vt:lpstr>Rectum</vt:lpstr>
      <vt:lpstr>PowerPoint Presentation</vt:lpstr>
      <vt:lpstr>PowerPoint Presentation</vt:lpstr>
      <vt:lpstr>PowerPoint Presentation</vt:lpstr>
      <vt:lpstr>Rectal polyps </vt:lpstr>
      <vt:lpstr>Workup </vt:lpstr>
      <vt:lpstr>PowerPoint Presentation</vt:lpstr>
      <vt:lpstr>MRI</vt:lpstr>
      <vt:lpstr>Management </vt:lpstr>
      <vt:lpstr>PowerPoint Presentation</vt:lpstr>
      <vt:lpstr>PowerPoint Presentation</vt:lpstr>
      <vt:lpstr>Operative Position</vt:lpstr>
      <vt:lpstr>PowerPoint Presentation</vt:lpstr>
      <vt:lpstr>Mid-rectal Anastomosis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M.S</dc:creator>
  <cp:lastModifiedBy>Emad Aref. Aborajooh</cp:lastModifiedBy>
  <cp:revision>113</cp:revision>
  <dcterms:created xsi:type="dcterms:W3CDTF">2006-08-16T00:00:00Z</dcterms:created>
  <dcterms:modified xsi:type="dcterms:W3CDTF">2024-05-19T10:13:09Z</dcterms:modified>
</cp:coreProperties>
</file>