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3" r:id="rId2"/>
    <p:sldId id="278" r:id="rId3"/>
    <p:sldId id="266" r:id="rId4"/>
    <p:sldId id="265" r:id="rId5"/>
    <p:sldId id="258" r:id="rId6"/>
    <p:sldId id="282" r:id="rId7"/>
    <p:sldId id="283" r:id="rId8"/>
    <p:sldId id="259" r:id="rId9"/>
    <p:sldId id="260" r:id="rId10"/>
    <p:sldId id="261" r:id="rId11"/>
    <p:sldId id="262" r:id="rId12"/>
    <p:sldId id="279" r:id="rId13"/>
    <p:sldId id="263" r:id="rId14"/>
    <p:sldId id="267" r:id="rId15"/>
    <p:sldId id="268" r:id="rId16"/>
    <p:sldId id="284" r:id="rId17"/>
    <p:sldId id="285" r:id="rId18"/>
    <p:sldId id="271" r:id="rId19"/>
    <p:sldId id="274" r:id="rId20"/>
    <p:sldId id="275" r:id="rId21"/>
    <p:sldId id="277" r:id="rId22"/>
    <p:sldId id="273" r:id="rId23"/>
    <p:sldId id="280" r:id="rId24"/>
    <p:sldId id="281" r:id="rId25"/>
    <p:sldId id="286" r:id="rId26"/>
    <p:sldId id="287" r:id="rId27"/>
    <p:sldId id="288" r:id="rId28"/>
    <p:sldId id="289" r:id="rId29"/>
    <p:sldId id="292"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05C5"/>
    <a:srgbClr val="23FD23"/>
    <a:srgbClr val="2FFB25"/>
    <a:srgbClr val="009900"/>
    <a:srgbClr val="FF33CC"/>
    <a:srgbClr val="2EF245"/>
    <a:srgbClr val="FB91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 aiman afar" userId="8daa305de66d1ca2" providerId="LiveId" clId="{3C5359EE-E792-4857-AAB0-8FB8CBA385F1}"/>
    <pc:docChg chg="undo custSel modSld">
      <pc:chgData name="ali aiman afar" userId="8daa305de66d1ca2" providerId="LiveId" clId="{3C5359EE-E792-4857-AAB0-8FB8CBA385F1}" dt="2022-03-23T21:06:45.718" v="166" actId="478"/>
      <pc:docMkLst>
        <pc:docMk/>
      </pc:docMkLst>
      <pc:sldChg chg="modSp mod">
        <pc:chgData name="ali aiman afar" userId="8daa305de66d1ca2" providerId="LiveId" clId="{3C5359EE-E792-4857-AAB0-8FB8CBA385F1}" dt="2022-03-23T19:56:22.433" v="43" actId="113"/>
        <pc:sldMkLst>
          <pc:docMk/>
          <pc:sldMk cId="0" sldId="258"/>
        </pc:sldMkLst>
        <pc:spChg chg="mod">
          <ac:chgData name="ali aiman afar" userId="8daa305de66d1ca2" providerId="LiveId" clId="{3C5359EE-E792-4857-AAB0-8FB8CBA385F1}" dt="2022-03-23T19:56:22.433" v="43" actId="113"/>
          <ac:spMkLst>
            <pc:docMk/>
            <pc:sldMk cId="0" sldId="258"/>
            <ac:spMk id="2" creationId="{00000000-0000-0000-0000-000000000000}"/>
          </ac:spMkLst>
        </pc:spChg>
      </pc:sldChg>
      <pc:sldChg chg="modSp mod">
        <pc:chgData name="ali aiman afar" userId="8daa305de66d1ca2" providerId="LiveId" clId="{3C5359EE-E792-4857-AAB0-8FB8CBA385F1}" dt="2022-03-23T20:04:14.904" v="50" actId="2711"/>
        <pc:sldMkLst>
          <pc:docMk/>
          <pc:sldMk cId="0" sldId="259"/>
        </pc:sldMkLst>
        <pc:spChg chg="mod">
          <ac:chgData name="ali aiman afar" userId="8daa305de66d1ca2" providerId="LiveId" clId="{3C5359EE-E792-4857-AAB0-8FB8CBA385F1}" dt="2022-03-23T20:04:14.904" v="50" actId="2711"/>
          <ac:spMkLst>
            <pc:docMk/>
            <pc:sldMk cId="0" sldId="259"/>
            <ac:spMk id="2" creationId="{00000000-0000-0000-0000-000000000000}"/>
          </ac:spMkLst>
        </pc:spChg>
      </pc:sldChg>
      <pc:sldChg chg="modSp mod">
        <pc:chgData name="ali aiman afar" userId="8daa305de66d1ca2" providerId="LiveId" clId="{3C5359EE-E792-4857-AAB0-8FB8CBA385F1}" dt="2022-03-23T20:05:11.561" v="53" actId="113"/>
        <pc:sldMkLst>
          <pc:docMk/>
          <pc:sldMk cId="0" sldId="260"/>
        </pc:sldMkLst>
        <pc:spChg chg="mod">
          <ac:chgData name="ali aiman afar" userId="8daa305de66d1ca2" providerId="LiveId" clId="{3C5359EE-E792-4857-AAB0-8FB8CBA385F1}" dt="2022-03-23T20:05:11.561" v="53" actId="113"/>
          <ac:spMkLst>
            <pc:docMk/>
            <pc:sldMk cId="0" sldId="260"/>
            <ac:spMk id="2" creationId="{00000000-0000-0000-0000-000000000000}"/>
          </ac:spMkLst>
        </pc:spChg>
        <pc:spChg chg="mod">
          <ac:chgData name="ali aiman afar" userId="8daa305de66d1ca2" providerId="LiveId" clId="{3C5359EE-E792-4857-AAB0-8FB8CBA385F1}" dt="2022-03-23T20:05:11.561" v="53" actId="113"/>
          <ac:spMkLst>
            <pc:docMk/>
            <pc:sldMk cId="0" sldId="260"/>
            <ac:spMk id="3" creationId="{00000000-0000-0000-0000-000000000000}"/>
          </ac:spMkLst>
        </pc:spChg>
      </pc:sldChg>
      <pc:sldChg chg="modSp mod">
        <pc:chgData name="ali aiman afar" userId="8daa305de66d1ca2" providerId="LiveId" clId="{3C5359EE-E792-4857-AAB0-8FB8CBA385F1}" dt="2022-03-23T20:06:15.376" v="56" actId="113"/>
        <pc:sldMkLst>
          <pc:docMk/>
          <pc:sldMk cId="0" sldId="261"/>
        </pc:sldMkLst>
        <pc:spChg chg="mod">
          <ac:chgData name="ali aiman afar" userId="8daa305de66d1ca2" providerId="LiveId" clId="{3C5359EE-E792-4857-AAB0-8FB8CBA385F1}" dt="2022-03-23T20:06:15.376" v="56" actId="113"/>
          <ac:spMkLst>
            <pc:docMk/>
            <pc:sldMk cId="0" sldId="261"/>
            <ac:spMk id="4" creationId="{00000000-0000-0000-0000-000000000000}"/>
          </ac:spMkLst>
        </pc:spChg>
      </pc:sldChg>
      <pc:sldChg chg="modSp mod">
        <pc:chgData name="ali aiman afar" userId="8daa305de66d1ca2" providerId="LiveId" clId="{3C5359EE-E792-4857-AAB0-8FB8CBA385F1}" dt="2022-03-23T20:09:38.845" v="59" actId="113"/>
        <pc:sldMkLst>
          <pc:docMk/>
          <pc:sldMk cId="0" sldId="262"/>
        </pc:sldMkLst>
        <pc:spChg chg="mod">
          <ac:chgData name="ali aiman afar" userId="8daa305de66d1ca2" providerId="LiveId" clId="{3C5359EE-E792-4857-AAB0-8FB8CBA385F1}" dt="2022-03-23T20:09:38.845" v="59" actId="113"/>
          <ac:spMkLst>
            <pc:docMk/>
            <pc:sldMk cId="0" sldId="262"/>
            <ac:spMk id="2" creationId="{00000000-0000-0000-0000-000000000000}"/>
          </ac:spMkLst>
        </pc:spChg>
        <pc:spChg chg="mod">
          <ac:chgData name="ali aiman afar" userId="8daa305de66d1ca2" providerId="LiveId" clId="{3C5359EE-E792-4857-AAB0-8FB8CBA385F1}" dt="2022-03-23T20:09:38.845" v="59" actId="113"/>
          <ac:spMkLst>
            <pc:docMk/>
            <pc:sldMk cId="0" sldId="262"/>
            <ac:spMk id="3" creationId="{00000000-0000-0000-0000-000000000000}"/>
          </ac:spMkLst>
        </pc:spChg>
        <pc:spChg chg="mod">
          <ac:chgData name="ali aiman afar" userId="8daa305de66d1ca2" providerId="LiveId" clId="{3C5359EE-E792-4857-AAB0-8FB8CBA385F1}" dt="2022-03-23T20:09:38.845" v="59" actId="113"/>
          <ac:spMkLst>
            <pc:docMk/>
            <pc:sldMk cId="0" sldId="262"/>
            <ac:spMk id="4" creationId="{00000000-0000-0000-0000-000000000000}"/>
          </ac:spMkLst>
        </pc:spChg>
      </pc:sldChg>
      <pc:sldChg chg="addSp delSp modSp mod">
        <pc:chgData name="ali aiman afar" userId="8daa305de66d1ca2" providerId="LiveId" clId="{3C5359EE-E792-4857-AAB0-8FB8CBA385F1}" dt="2022-03-23T20:44:30.966" v="160" actId="1035"/>
        <pc:sldMkLst>
          <pc:docMk/>
          <pc:sldMk cId="0" sldId="263"/>
        </pc:sldMkLst>
        <pc:spChg chg="mod">
          <ac:chgData name="ali aiman afar" userId="8daa305de66d1ca2" providerId="LiveId" clId="{3C5359EE-E792-4857-AAB0-8FB8CBA385F1}" dt="2022-03-23T20:17:49.456" v="72" actId="113"/>
          <ac:spMkLst>
            <pc:docMk/>
            <pc:sldMk cId="0" sldId="263"/>
            <ac:spMk id="2" creationId="{00000000-0000-0000-0000-000000000000}"/>
          </ac:spMkLst>
        </pc:spChg>
        <pc:spChg chg="mod">
          <ac:chgData name="ali aiman afar" userId="8daa305de66d1ca2" providerId="LiveId" clId="{3C5359EE-E792-4857-AAB0-8FB8CBA385F1}" dt="2022-03-23T20:18:02.868" v="74" actId="1037"/>
          <ac:spMkLst>
            <pc:docMk/>
            <pc:sldMk cId="0" sldId="263"/>
            <ac:spMk id="3" creationId="{00000000-0000-0000-0000-000000000000}"/>
          </ac:spMkLst>
        </pc:spChg>
        <pc:spChg chg="mod">
          <ac:chgData name="ali aiman afar" userId="8daa305de66d1ca2" providerId="LiveId" clId="{3C5359EE-E792-4857-AAB0-8FB8CBA385F1}" dt="2022-03-23T20:36:09.693" v="141" actId="14100"/>
          <ac:spMkLst>
            <pc:docMk/>
            <pc:sldMk cId="0" sldId="263"/>
            <ac:spMk id="6" creationId="{00000000-0000-0000-0000-000000000000}"/>
          </ac:spMkLst>
        </pc:spChg>
        <pc:spChg chg="mod">
          <ac:chgData name="ali aiman afar" userId="8daa305de66d1ca2" providerId="LiveId" clId="{3C5359EE-E792-4857-AAB0-8FB8CBA385F1}" dt="2022-03-23T20:17:57.996" v="73" actId="1076"/>
          <ac:spMkLst>
            <pc:docMk/>
            <pc:sldMk cId="0" sldId="263"/>
            <ac:spMk id="7" creationId="{00000000-0000-0000-0000-000000000000}"/>
          </ac:spMkLst>
        </pc:spChg>
        <pc:spChg chg="mod">
          <ac:chgData name="ali aiman afar" userId="8daa305de66d1ca2" providerId="LiveId" clId="{3C5359EE-E792-4857-AAB0-8FB8CBA385F1}" dt="2022-03-23T20:44:30.966" v="160" actId="1035"/>
          <ac:spMkLst>
            <pc:docMk/>
            <pc:sldMk cId="0" sldId="263"/>
            <ac:spMk id="9" creationId="{00000000-0000-0000-0000-000000000000}"/>
          </ac:spMkLst>
        </pc:spChg>
        <pc:spChg chg="mod">
          <ac:chgData name="ali aiman afar" userId="8daa305de66d1ca2" providerId="LiveId" clId="{3C5359EE-E792-4857-AAB0-8FB8CBA385F1}" dt="2022-03-23T20:37:34.988" v="143" actId="207"/>
          <ac:spMkLst>
            <pc:docMk/>
            <pc:sldMk cId="0" sldId="263"/>
            <ac:spMk id="11" creationId="{00000000-0000-0000-0000-000000000000}"/>
          </ac:spMkLst>
        </pc:spChg>
        <pc:spChg chg="add del">
          <ac:chgData name="ali aiman afar" userId="8daa305de66d1ca2" providerId="LiveId" clId="{3C5359EE-E792-4857-AAB0-8FB8CBA385F1}" dt="2022-03-23T20:41:44.852" v="147" actId="22"/>
          <ac:spMkLst>
            <pc:docMk/>
            <pc:sldMk cId="0" sldId="263"/>
            <ac:spMk id="12" creationId="{0A4B5490-4878-488C-A5BA-67F19B467F2F}"/>
          </ac:spMkLst>
        </pc:spChg>
        <pc:spChg chg="add del">
          <ac:chgData name="ali aiman afar" userId="8daa305de66d1ca2" providerId="LiveId" clId="{3C5359EE-E792-4857-AAB0-8FB8CBA385F1}" dt="2022-03-23T20:41:57.757" v="149" actId="478"/>
          <ac:spMkLst>
            <pc:docMk/>
            <pc:sldMk cId="0" sldId="263"/>
            <ac:spMk id="13" creationId="{9C75533C-8B43-49AC-B534-2758A8062563}"/>
          </ac:spMkLst>
        </pc:spChg>
        <pc:picChg chg="del mod">
          <ac:chgData name="ali aiman afar" userId="8daa305de66d1ca2" providerId="LiveId" clId="{3C5359EE-E792-4857-AAB0-8FB8CBA385F1}" dt="2022-03-23T20:43:43.170" v="155" actId="478"/>
          <ac:picMkLst>
            <pc:docMk/>
            <pc:sldMk cId="0" sldId="263"/>
            <ac:picMk id="10" creationId="{00000000-0000-0000-0000-000000000000}"/>
          </ac:picMkLst>
        </pc:picChg>
        <pc:picChg chg="add mod">
          <ac:chgData name="ali aiman afar" userId="8daa305de66d1ca2" providerId="LiveId" clId="{3C5359EE-E792-4857-AAB0-8FB8CBA385F1}" dt="2022-03-23T20:44:01.449" v="158" actId="1076"/>
          <ac:picMkLst>
            <pc:docMk/>
            <pc:sldMk cId="0" sldId="263"/>
            <ac:picMk id="14" creationId="{8A734DFA-9AFD-425C-BD7F-E4E0B04CB667}"/>
          </ac:picMkLst>
        </pc:picChg>
      </pc:sldChg>
      <pc:sldChg chg="delSp modSp mod">
        <pc:chgData name="ali aiman afar" userId="8daa305de66d1ca2" providerId="LiveId" clId="{3C5359EE-E792-4857-AAB0-8FB8CBA385F1}" dt="2022-03-23T21:06:45.718" v="166" actId="478"/>
        <pc:sldMkLst>
          <pc:docMk/>
          <pc:sldMk cId="0" sldId="264"/>
        </pc:sldMkLst>
        <pc:spChg chg="mod">
          <ac:chgData name="ali aiman afar" userId="8daa305de66d1ca2" providerId="LiveId" clId="{3C5359EE-E792-4857-AAB0-8FB8CBA385F1}" dt="2022-03-23T19:51:40.403" v="10" actId="20577"/>
          <ac:spMkLst>
            <pc:docMk/>
            <pc:sldMk cId="0" sldId="264"/>
            <ac:spMk id="2" creationId="{00000000-0000-0000-0000-000000000000}"/>
          </ac:spMkLst>
        </pc:spChg>
        <pc:spChg chg="mod">
          <ac:chgData name="ali aiman afar" userId="8daa305de66d1ca2" providerId="LiveId" clId="{3C5359EE-E792-4857-AAB0-8FB8CBA385F1}" dt="2022-03-23T19:51:03.219" v="0" actId="14100"/>
          <ac:spMkLst>
            <pc:docMk/>
            <pc:sldMk cId="0" sldId="264"/>
            <ac:spMk id="3" creationId="{00000000-0000-0000-0000-000000000000}"/>
          </ac:spMkLst>
        </pc:spChg>
        <pc:spChg chg="del">
          <ac:chgData name="ali aiman afar" userId="8daa305de66d1ca2" providerId="LiveId" clId="{3C5359EE-E792-4857-AAB0-8FB8CBA385F1}" dt="2022-03-23T19:51:05.479" v="1" actId="478"/>
          <ac:spMkLst>
            <pc:docMk/>
            <pc:sldMk cId="0" sldId="264"/>
            <ac:spMk id="5" creationId="{DC3CBA23-BA6D-4FED-B3D2-07E65C5B297A}"/>
          </ac:spMkLst>
        </pc:spChg>
        <pc:spChg chg="del">
          <ac:chgData name="ali aiman afar" userId="8daa305de66d1ca2" providerId="LiveId" clId="{3C5359EE-E792-4857-AAB0-8FB8CBA385F1}" dt="2022-03-23T21:06:45.718" v="166" actId="478"/>
          <ac:spMkLst>
            <pc:docMk/>
            <pc:sldMk cId="0" sldId="264"/>
            <ac:spMk id="6" creationId="{83B2830E-B7B3-434B-BA21-916A827FE778}"/>
          </ac:spMkLst>
        </pc:spChg>
      </pc:sldChg>
      <pc:sldChg chg="modSp mod">
        <pc:chgData name="ali aiman afar" userId="8daa305de66d1ca2" providerId="LiveId" clId="{3C5359EE-E792-4857-AAB0-8FB8CBA385F1}" dt="2022-03-23T19:56:04.131" v="41" actId="2711"/>
        <pc:sldMkLst>
          <pc:docMk/>
          <pc:sldMk cId="0" sldId="265"/>
        </pc:sldMkLst>
        <pc:spChg chg="mod">
          <ac:chgData name="ali aiman afar" userId="8daa305de66d1ca2" providerId="LiveId" clId="{3C5359EE-E792-4857-AAB0-8FB8CBA385F1}" dt="2022-03-23T19:56:04.131" v="41" actId="2711"/>
          <ac:spMkLst>
            <pc:docMk/>
            <pc:sldMk cId="0" sldId="265"/>
            <ac:spMk id="3" creationId="{00000000-0000-0000-0000-000000000000}"/>
          </ac:spMkLst>
        </pc:spChg>
      </pc:sldChg>
      <pc:sldChg chg="modSp mod">
        <pc:chgData name="ali aiman afar" userId="8daa305de66d1ca2" providerId="LiveId" clId="{3C5359EE-E792-4857-AAB0-8FB8CBA385F1}" dt="2022-03-23T19:53:51.612" v="39" actId="14100"/>
        <pc:sldMkLst>
          <pc:docMk/>
          <pc:sldMk cId="0" sldId="266"/>
        </pc:sldMkLst>
        <pc:spChg chg="mod">
          <ac:chgData name="ali aiman afar" userId="8daa305de66d1ca2" providerId="LiveId" clId="{3C5359EE-E792-4857-AAB0-8FB8CBA385F1}" dt="2022-03-23T19:53:51.612" v="39" actId="14100"/>
          <ac:spMkLst>
            <pc:docMk/>
            <pc:sldMk cId="0" sldId="266"/>
            <ac:spMk id="2" creationId="{00000000-0000-0000-0000-000000000000}"/>
          </ac:spMkLst>
        </pc:spChg>
      </pc:sldChg>
      <pc:sldChg chg="modSp mod">
        <pc:chgData name="ali aiman afar" userId="8daa305de66d1ca2" providerId="LiveId" clId="{3C5359EE-E792-4857-AAB0-8FB8CBA385F1}" dt="2022-03-23T20:25:50.277" v="81" actId="2711"/>
        <pc:sldMkLst>
          <pc:docMk/>
          <pc:sldMk cId="0" sldId="267"/>
        </pc:sldMkLst>
        <pc:spChg chg="mod">
          <ac:chgData name="ali aiman afar" userId="8daa305de66d1ca2" providerId="LiveId" clId="{3C5359EE-E792-4857-AAB0-8FB8CBA385F1}" dt="2022-03-23T20:25:36.833" v="80" actId="113"/>
          <ac:spMkLst>
            <pc:docMk/>
            <pc:sldMk cId="0" sldId="267"/>
            <ac:spMk id="2" creationId="{00000000-0000-0000-0000-000000000000}"/>
          </ac:spMkLst>
        </pc:spChg>
        <pc:spChg chg="mod">
          <ac:chgData name="ali aiman afar" userId="8daa305de66d1ca2" providerId="LiveId" clId="{3C5359EE-E792-4857-AAB0-8FB8CBA385F1}" dt="2022-03-23T20:25:50.277" v="81" actId="2711"/>
          <ac:spMkLst>
            <pc:docMk/>
            <pc:sldMk cId="0" sldId="267"/>
            <ac:spMk id="3" creationId="{00000000-0000-0000-0000-000000000000}"/>
          </ac:spMkLst>
        </pc:spChg>
      </pc:sldChg>
      <pc:sldChg chg="modSp mod">
        <pc:chgData name="ali aiman afar" userId="8daa305de66d1ca2" providerId="LiveId" clId="{3C5359EE-E792-4857-AAB0-8FB8CBA385F1}" dt="2022-03-23T20:26:51.446" v="89" actId="20577"/>
        <pc:sldMkLst>
          <pc:docMk/>
          <pc:sldMk cId="0" sldId="268"/>
        </pc:sldMkLst>
        <pc:spChg chg="mod">
          <ac:chgData name="ali aiman afar" userId="8daa305de66d1ca2" providerId="LiveId" clId="{3C5359EE-E792-4857-AAB0-8FB8CBA385F1}" dt="2022-03-23T20:26:51.446" v="89" actId="20577"/>
          <ac:spMkLst>
            <pc:docMk/>
            <pc:sldMk cId="0" sldId="268"/>
            <ac:spMk id="3" creationId="{00000000-0000-0000-0000-000000000000}"/>
          </ac:spMkLst>
        </pc:spChg>
        <pc:spChg chg="mod">
          <ac:chgData name="ali aiman afar" userId="8daa305de66d1ca2" providerId="LiveId" clId="{3C5359EE-E792-4857-AAB0-8FB8CBA385F1}" dt="2022-03-23T20:26:26.516" v="86" actId="1076"/>
          <ac:spMkLst>
            <pc:docMk/>
            <pc:sldMk cId="0" sldId="268"/>
            <ac:spMk id="5" creationId="{00000000-0000-0000-0000-000000000000}"/>
          </ac:spMkLst>
        </pc:spChg>
        <pc:spChg chg="mod">
          <ac:chgData name="ali aiman afar" userId="8daa305de66d1ca2" providerId="LiveId" clId="{3C5359EE-E792-4857-AAB0-8FB8CBA385F1}" dt="2022-03-23T20:26:31.522" v="87" actId="1076"/>
          <ac:spMkLst>
            <pc:docMk/>
            <pc:sldMk cId="0" sldId="268"/>
            <ac:spMk id="7" creationId="{00000000-0000-0000-0000-000000000000}"/>
          </ac:spMkLst>
        </pc:spChg>
        <pc:picChg chg="mod">
          <ac:chgData name="ali aiman afar" userId="8daa305de66d1ca2" providerId="LiveId" clId="{3C5359EE-E792-4857-AAB0-8FB8CBA385F1}" dt="2022-03-23T20:26:15.760" v="85" actId="1076"/>
          <ac:picMkLst>
            <pc:docMk/>
            <pc:sldMk cId="0" sldId="268"/>
            <ac:picMk id="10242" creationId="{00000000-0000-0000-0000-000000000000}"/>
          </ac:picMkLst>
        </pc:picChg>
      </pc:sldChg>
      <pc:sldChg chg="modSp mod">
        <pc:chgData name="ali aiman afar" userId="8daa305de66d1ca2" providerId="LiveId" clId="{3C5359EE-E792-4857-AAB0-8FB8CBA385F1}" dt="2022-03-23T20:49:46.104" v="165" actId="14100"/>
        <pc:sldMkLst>
          <pc:docMk/>
          <pc:sldMk cId="0" sldId="271"/>
        </pc:sldMkLst>
        <pc:spChg chg="mod">
          <ac:chgData name="ali aiman afar" userId="8daa305de66d1ca2" providerId="LiveId" clId="{3C5359EE-E792-4857-AAB0-8FB8CBA385F1}" dt="2022-03-23T20:28:22.008" v="103" actId="14100"/>
          <ac:spMkLst>
            <pc:docMk/>
            <pc:sldMk cId="0" sldId="271"/>
            <ac:spMk id="2" creationId="{00000000-0000-0000-0000-000000000000}"/>
          </ac:spMkLst>
        </pc:spChg>
        <pc:spChg chg="mod">
          <ac:chgData name="ali aiman afar" userId="8daa305de66d1ca2" providerId="LiveId" clId="{3C5359EE-E792-4857-AAB0-8FB8CBA385F1}" dt="2022-03-23T20:28:37.595" v="104" actId="2711"/>
          <ac:spMkLst>
            <pc:docMk/>
            <pc:sldMk cId="0" sldId="271"/>
            <ac:spMk id="3" creationId="{00000000-0000-0000-0000-000000000000}"/>
          </ac:spMkLst>
        </pc:spChg>
        <pc:spChg chg="mod">
          <ac:chgData name="ali aiman afar" userId="8daa305de66d1ca2" providerId="LiveId" clId="{3C5359EE-E792-4857-AAB0-8FB8CBA385F1}" dt="2022-03-23T20:49:46.104" v="165" actId="14100"/>
          <ac:spMkLst>
            <pc:docMk/>
            <pc:sldMk cId="0" sldId="271"/>
            <ac:spMk id="6" creationId="{00000000-0000-0000-0000-000000000000}"/>
          </ac:spMkLst>
        </pc:spChg>
      </pc:sldChg>
      <pc:sldChg chg="modSp mod">
        <pc:chgData name="ali aiman afar" userId="8daa305de66d1ca2" providerId="LiveId" clId="{3C5359EE-E792-4857-AAB0-8FB8CBA385F1}" dt="2022-03-23T20:30:01.856" v="117" actId="2711"/>
        <pc:sldMkLst>
          <pc:docMk/>
          <pc:sldMk cId="0" sldId="273"/>
        </pc:sldMkLst>
        <pc:spChg chg="mod">
          <ac:chgData name="ali aiman afar" userId="8daa305de66d1ca2" providerId="LiveId" clId="{3C5359EE-E792-4857-AAB0-8FB8CBA385F1}" dt="2022-03-23T20:30:01.856" v="117" actId="2711"/>
          <ac:spMkLst>
            <pc:docMk/>
            <pc:sldMk cId="0" sldId="273"/>
            <ac:spMk id="2" creationId="{00000000-0000-0000-0000-000000000000}"/>
          </ac:spMkLst>
        </pc:spChg>
        <pc:spChg chg="mod">
          <ac:chgData name="ali aiman afar" userId="8daa305de66d1ca2" providerId="LiveId" clId="{3C5359EE-E792-4857-AAB0-8FB8CBA385F1}" dt="2022-03-23T20:30:01.856" v="117" actId="2711"/>
          <ac:spMkLst>
            <pc:docMk/>
            <pc:sldMk cId="0" sldId="273"/>
            <ac:spMk id="12" creationId="{00000000-0000-0000-0000-000000000000}"/>
          </ac:spMkLst>
        </pc:spChg>
      </pc:sldChg>
      <pc:sldChg chg="modSp mod">
        <pc:chgData name="ali aiman afar" userId="8daa305de66d1ca2" providerId="LiveId" clId="{3C5359EE-E792-4857-AAB0-8FB8CBA385F1}" dt="2022-03-23T20:29:05.976" v="108" actId="2711"/>
        <pc:sldMkLst>
          <pc:docMk/>
          <pc:sldMk cId="0" sldId="274"/>
        </pc:sldMkLst>
        <pc:spChg chg="mod">
          <ac:chgData name="ali aiman afar" userId="8daa305de66d1ca2" providerId="LiveId" clId="{3C5359EE-E792-4857-AAB0-8FB8CBA385F1}" dt="2022-03-23T20:29:00.279" v="107" actId="1036"/>
          <ac:spMkLst>
            <pc:docMk/>
            <pc:sldMk cId="0" sldId="274"/>
            <ac:spMk id="2" creationId="{00000000-0000-0000-0000-000000000000}"/>
          </ac:spMkLst>
        </pc:spChg>
        <pc:spChg chg="mod">
          <ac:chgData name="ali aiman afar" userId="8daa305de66d1ca2" providerId="LiveId" clId="{3C5359EE-E792-4857-AAB0-8FB8CBA385F1}" dt="2022-03-23T20:29:05.976" v="108" actId="2711"/>
          <ac:spMkLst>
            <pc:docMk/>
            <pc:sldMk cId="0" sldId="274"/>
            <ac:spMk id="3" creationId="{00000000-0000-0000-0000-000000000000}"/>
          </ac:spMkLst>
        </pc:spChg>
      </pc:sldChg>
      <pc:sldChg chg="modSp mod">
        <pc:chgData name="ali aiman afar" userId="8daa305de66d1ca2" providerId="LiveId" clId="{3C5359EE-E792-4857-AAB0-8FB8CBA385F1}" dt="2022-03-23T20:29:30.875" v="113" actId="1076"/>
        <pc:sldMkLst>
          <pc:docMk/>
          <pc:sldMk cId="0" sldId="275"/>
        </pc:sldMkLst>
        <pc:spChg chg="mod">
          <ac:chgData name="ali aiman afar" userId="8daa305de66d1ca2" providerId="LiveId" clId="{3C5359EE-E792-4857-AAB0-8FB8CBA385F1}" dt="2022-03-23T20:29:22.425" v="111" actId="2711"/>
          <ac:spMkLst>
            <pc:docMk/>
            <pc:sldMk cId="0" sldId="275"/>
            <ac:spMk id="2" creationId="{00000000-0000-0000-0000-000000000000}"/>
          </ac:spMkLst>
        </pc:spChg>
        <pc:spChg chg="mod">
          <ac:chgData name="ali aiman afar" userId="8daa305de66d1ca2" providerId="LiveId" clId="{3C5359EE-E792-4857-AAB0-8FB8CBA385F1}" dt="2022-03-23T20:29:22.425" v="111" actId="2711"/>
          <ac:spMkLst>
            <pc:docMk/>
            <pc:sldMk cId="0" sldId="275"/>
            <ac:spMk id="3" creationId="{00000000-0000-0000-0000-000000000000}"/>
          </ac:spMkLst>
        </pc:spChg>
        <pc:spChg chg="mod">
          <ac:chgData name="ali aiman afar" userId="8daa305de66d1ca2" providerId="LiveId" clId="{3C5359EE-E792-4857-AAB0-8FB8CBA385F1}" dt="2022-03-23T20:29:28.957" v="112" actId="14100"/>
          <ac:spMkLst>
            <pc:docMk/>
            <pc:sldMk cId="0" sldId="275"/>
            <ac:spMk id="8" creationId="{00000000-0000-0000-0000-000000000000}"/>
          </ac:spMkLst>
        </pc:spChg>
        <pc:picChg chg="mod">
          <ac:chgData name="ali aiman afar" userId="8daa305de66d1ca2" providerId="LiveId" clId="{3C5359EE-E792-4857-AAB0-8FB8CBA385F1}" dt="2022-03-23T20:29:30.875" v="113" actId="1076"/>
          <ac:picMkLst>
            <pc:docMk/>
            <pc:sldMk cId="0" sldId="275"/>
            <ac:picMk id="1026" creationId="{00000000-0000-0000-0000-000000000000}"/>
          </ac:picMkLst>
        </pc:picChg>
      </pc:sldChg>
      <pc:sldChg chg="modSp mod">
        <pc:chgData name="ali aiman afar" userId="8daa305de66d1ca2" providerId="LiveId" clId="{3C5359EE-E792-4857-AAB0-8FB8CBA385F1}" dt="2022-03-23T20:29:43.721" v="115" actId="2711"/>
        <pc:sldMkLst>
          <pc:docMk/>
          <pc:sldMk cId="0" sldId="277"/>
        </pc:sldMkLst>
        <pc:spChg chg="mod">
          <ac:chgData name="ali aiman afar" userId="8daa305de66d1ca2" providerId="LiveId" clId="{3C5359EE-E792-4857-AAB0-8FB8CBA385F1}" dt="2022-03-23T20:29:43.721" v="115" actId="2711"/>
          <ac:spMkLst>
            <pc:docMk/>
            <pc:sldMk cId="0" sldId="277"/>
            <ac:spMk id="2" creationId="{00000000-0000-0000-0000-000000000000}"/>
          </ac:spMkLst>
        </pc:spChg>
        <pc:spChg chg="mod">
          <ac:chgData name="ali aiman afar" userId="8daa305de66d1ca2" providerId="LiveId" clId="{3C5359EE-E792-4857-AAB0-8FB8CBA385F1}" dt="2022-03-23T20:29:43.721" v="115" actId="2711"/>
          <ac:spMkLst>
            <pc:docMk/>
            <pc:sldMk cId="0" sldId="277"/>
            <ac:spMk id="8" creationId="{00000000-0000-0000-0000-000000000000}"/>
          </ac:spMkLst>
        </pc:spChg>
      </pc:sldChg>
      <pc:sldChg chg="modSp mod">
        <pc:chgData name="ali aiman afar" userId="8daa305de66d1ca2" providerId="LiveId" clId="{3C5359EE-E792-4857-AAB0-8FB8CBA385F1}" dt="2022-03-23T20:35:21.268" v="140" actId="207"/>
        <pc:sldMkLst>
          <pc:docMk/>
          <pc:sldMk cId="0" sldId="279"/>
        </pc:sldMkLst>
        <pc:spChg chg="mod">
          <ac:chgData name="ali aiman afar" userId="8daa305de66d1ca2" providerId="LiveId" clId="{3C5359EE-E792-4857-AAB0-8FB8CBA385F1}" dt="2022-03-23T20:14:16.168" v="64" actId="2711"/>
          <ac:spMkLst>
            <pc:docMk/>
            <pc:sldMk cId="0" sldId="279"/>
            <ac:spMk id="2" creationId="{00000000-0000-0000-0000-000000000000}"/>
          </ac:spMkLst>
        </pc:spChg>
        <pc:spChg chg="mod">
          <ac:chgData name="ali aiman afar" userId="8daa305de66d1ca2" providerId="LiveId" clId="{3C5359EE-E792-4857-AAB0-8FB8CBA385F1}" dt="2022-03-23T20:35:08.678" v="139" actId="207"/>
          <ac:spMkLst>
            <pc:docMk/>
            <pc:sldMk cId="0" sldId="279"/>
            <ac:spMk id="3" creationId="{00000000-0000-0000-0000-000000000000}"/>
          </ac:spMkLst>
        </pc:spChg>
        <pc:spChg chg="mod">
          <ac:chgData name="ali aiman afar" userId="8daa305de66d1ca2" providerId="LiveId" clId="{3C5359EE-E792-4857-AAB0-8FB8CBA385F1}" dt="2022-03-23T20:35:21.268" v="140" actId="207"/>
          <ac:spMkLst>
            <pc:docMk/>
            <pc:sldMk cId="0" sldId="279"/>
            <ac:spMk id="11" creationId="{00000000-0000-0000-0000-000000000000}"/>
          </ac:spMkLst>
        </pc:spChg>
        <pc:picChg chg="mod">
          <ac:chgData name="ali aiman afar" userId="8daa305de66d1ca2" providerId="LiveId" clId="{3C5359EE-E792-4857-AAB0-8FB8CBA385F1}" dt="2022-03-23T20:14:28.721" v="65" actId="1076"/>
          <ac:picMkLst>
            <pc:docMk/>
            <pc:sldMk cId="0" sldId="279"/>
            <ac:picMk id="3080" creationId="{00000000-0000-0000-0000-000000000000}"/>
          </ac:picMkLst>
        </pc:picChg>
      </pc:sldChg>
      <pc:sldChg chg="modSp mod">
        <pc:chgData name="ali aiman afar" userId="8daa305de66d1ca2" providerId="LiveId" clId="{3C5359EE-E792-4857-AAB0-8FB8CBA385F1}" dt="2022-03-23T20:30:17.940" v="119" actId="2711"/>
        <pc:sldMkLst>
          <pc:docMk/>
          <pc:sldMk cId="0" sldId="280"/>
        </pc:sldMkLst>
        <pc:spChg chg="mod">
          <ac:chgData name="ali aiman afar" userId="8daa305de66d1ca2" providerId="LiveId" clId="{3C5359EE-E792-4857-AAB0-8FB8CBA385F1}" dt="2022-03-23T20:30:17.940" v="119" actId="2711"/>
          <ac:spMkLst>
            <pc:docMk/>
            <pc:sldMk cId="0" sldId="280"/>
            <ac:spMk id="2" creationId="{00000000-0000-0000-0000-000000000000}"/>
          </ac:spMkLst>
        </pc:spChg>
        <pc:spChg chg="mod">
          <ac:chgData name="ali aiman afar" userId="8daa305de66d1ca2" providerId="LiveId" clId="{3C5359EE-E792-4857-AAB0-8FB8CBA385F1}" dt="2022-03-23T20:30:17.940" v="119" actId="2711"/>
          <ac:spMkLst>
            <pc:docMk/>
            <pc:sldMk cId="0" sldId="280"/>
            <ac:spMk id="3" creationId="{00000000-0000-0000-0000-000000000000}"/>
          </ac:spMkLst>
        </pc:spChg>
      </pc:sldChg>
      <pc:sldChg chg="modSp mod">
        <pc:chgData name="ali aiman afar" userId="8daa305de66d1ca2" providerId="LiveId" clId="{3C5359EE-E792-4857-AAB0-8FB8CBA385F1}" dt="2022-03-23T20:30:41.463" v="122" actId="113"/>
        <pc:sldMkLst>
          <pc:docMk/>
          <pc:sldMk cId="0" sldId="281"/>
        </pc:sldMkLst>
        <pc:spChg chg="mod">
          <ac:chgData name="ali aiman afar" userId="8daa305de66d1ca2" providerId="LiveId" clId="{3C5359EE-E792-4857-AAB0-8FB8CBA385F1}" dt="2022-03-23T20:30:41.463" v="122" actId="113"/>
          <ac:spMkLst>
            <pc:docMk/>
            <pc:sldMk cId="0" sldId="281"/>
            <ac:spMk id="2" creationId="{00000000-0000-0000-0000-000000000000}"/>
          </ac:spMkLst>
        </pc:spChg>
        <pc:spChg chg="mod">
          <ac:chgData name="ali aiman afar" userId="8daa305de66d1ca2" providerId="LiveId" clId="{3C5359EE-E792-4857-AAB0-8FB8CBA385F1}" dt="2022-03-23T20:30:41.463" v="122" actId="113"/>
          <ac:spMkLst>
            <pc:docMk/>
            <pc:sldMk cId="0" sldId="281"/>
            <ac:spMk id="3" creationId="{00000000-0000-0000-0000-000000000000}"/>
          </ac:spMkLst>
        </pc:spChg>
        <pc:spChg chg="mod">
          <ac:chgData name="ali aiman afar" userId="8daa305de66d1ca2" providerId="LiveId" clId="{3C5359EE-E792-4857-AAB0-8FB8CBA385F1}" dt="2022-03-23T20:30:41.463" v="122" actId="113"/>
          <ac:spMkLst>
            <pc:docMk/>
            <pc:sldMk cId="0" sldId="281"/>
            <ac:spMk id="8" creationId="{00000000-0000-0000-0000-000000000000}"/>
          </ac:spMkLst>
        </pc:spChg>
      </pc:sldChg>
      <pc:sldChg chg="modSp mod">
        <pc:chgData name="ali aiman afar" userId="8daa305de66d1ca2" providerId="LiveId" clId="{3C5359EE-E792-4857-AAB0-8FB8CBA385F1}" dt="2022-03-23T19:58:27.934" v="47" actId="2711"/>
        <pc:sldMkLst>
          <pc:docMk/>
          <pc:sldMk cId="0" sldId="282"/>
        </pc:sldMkLst>
        <pc:spChg chg="mod">
          <ac:chgData name="ali aiman afar" userId="8daa305de66d1ca2" providerId="LiveId" clId="{3C5359EE-E792-4857-AAB0-8FB8CBA385F1}" dt="2022-03-23T19:58:22.084" v="46" actId="113"/>
          <ac:spMkLst>
            <pc:docMk/>
            <pc:sldMk cId="0" sldId="282"/>
            <ac:spMk id="5" creationId="{00000000-0000-0000-0000-000000000000}"/>
          </ac:spMkLst>
        </pc:spChg>
        <pc:spChg chg="mod">
          <ac:chgData name="ali aiman afar" userId="8daa305de66d1ca2" providerId="LiveId" clId="{3C5359EE-E792-4857-AAB0-8FB8CBA385F1}" dt="2022-03-23T19:58:27.934" v="47" actId="2711"/>
          <ac:spMkLst>
            <pc:docMk/>
            <pc:sldMk cId="0" sldId="282"/>
            <ac:spMk id="6" creationId="{00000000-0000-0000-0000-000000000000}"/>
          </ac:spMkLst>
        </pc:spChg>
        <pc:spChg chg="mod">
          <ac:chgData name="ali aiman afar" userId="8daa305de66d1ca2" providerId="LiveId" clId="{3C5359EE-E792-4857-AAB0-8FB8CBA385F1}" dt="2022-03-23T19:58:27.934" v="47" actId="2711"/>
          <ac:spMkLst>
            <pc:docMk/>
            <pc:sldMk cId="0" sldId="282"/>
            <ac:spMk id="7" creationId="{00000000-0000-0000-0000-000000000000}"/>
          </ac:spMkLst>
        </pc:spChg>
      </pc:sldChg>
      <pc:sldChg chg="modSp mod">
        <pc:chgData name="ali aiman afar" userId="8daa305de66d1ca2" providerId="LiveId" clId="{3C5359EE-E792-4857-AAB0-8FB8CBA385F1}" dt="2022-03-23T20:03:33.743" v="48" actId="2711"/>
        <pc:sldMkLst>
          <pc:docMk/>
          <pc:sldMk cId="0" sldId="283"/>
        </pc:sldMkLst>
        <pc:spChg chg="mod">
          <ac:chgData name="ali aiman afar" userId="8daa305de66d1ca2" providerId="LiveId" clId="{3C5359EE-E792-4857-AAB0-8FB8CBA385F1}" dt="2022-03-23T20:03:33.743" v="48" actId="2711"/>
          <ac:spMkLst>
            <pc:docMk/>
            <pc:sldMk cId="0" sldId="283"/>
            <ac:spMk id="6" creationId="{00000000-0000-0000-0000-000000000000}"/>
          </ac:spMkLst>
        </pc:spChg>
        <pc:spChg chg="mod">
          <ac:chgData name="ali aiman afar" userId="8daa305de66d1ca2" providerId="LiveId" clId="{3C5359EE-E792-4857-AAB0-8FB8CBA385F1}" dt="2022-03-23T20:03:33.743" v="48" actId="2711"/>
          <ac:spMkLst>
            <pc:docMk/>
            <pc:sldMk cId="0" sldId="283"/>
            <ac:spMk id="7" creationId="{00000000-0000-0000-0000-000000000000}"/>
          </ac:spMkLst>
        </pc:spChg>
        <pc:spChg chg="mod">
          <ac:chgData name="ali aiman afar" userId="8daa305de66d1ca2" providerId="LiveId" clId="{3C5359EE-E792-4857-AAB0-8FB8CBA385F1}" dt="2022-03-23T20:03:33.743" v="48" actId="2711"/>
          <ac:spMkLst>
            <pc:docMk/>
            <pc:sldMk cId="0" sldId="283"/>
            <ac:spMk id="8" creationId="{00000000-0000-0000-0000-000000000000}"/>
          </ac:spMkLst>
        </pc:spChg>
      </pc:sldChg>
      <pc:sldChg chg="modSp mod">
        <pc:chgData name="ali aiman afar" userId="8daa305de66d1ca2" providerId="LiveId" clId="{3C5359EE-E792-4857-AAB0-8FB8CBA385F1}" dt="2022-03-23T20:46:19.499" v="164" actId="1076"/>
        <pc:sldMkLst>
          <pc:docMk/>
          <pc:sldMk cId="0" sldId="284"/>
        </pc:sldMkLst>
        <pc:spChg chg="mod">
          <ac:chgData name="ali aiman afar" userId="8daa305de66d1ca2" providerId="LiveId" clId="{3C5359EE-E792-4857-AAB0-8FB8CBA385F1}" dt="2022-03-23T20:46:14.927" v="163" actId="1076"/>
          <ac:spMkLst>
            <pc:docMk/>
            <pc:sldMk cId="0" sldId="284"/>
            <ac:spMk id="2" creationId="{00000000-0000-0000-0000-000000000000}"/>
          </ac:spMkLst>
        </pc:spChg>
        <pc:spChg chg="mod">
          <ac:chgData name="ali aiman afar" userId="8daa305de66d1ca2" providerId="LiveId" clId="{3C5359EE-E792-4857-AAB0-8FB8CBA385F1}" dt="2022-03-23T20:27:32.444" v="93" actId="2711"/>
          <ac:spMkLst>
            <pc:docMk/>
            <pc:sldMk cId="0" sldId="284"/>
            <ac:spMk id="5" creationId="{00000000-0000-0000-0000-000000000000}"/>
          </ac:spMkLst>
        </pc:spChg>
        <pc:spChg chg="mod">
          <ac:chgData name="ali aiman afar" userId="8daa305de66d1ca2" providerId="LiveId" clId="{3C5359EE-E792-4857-AAB0-8FB8CBA385F1}" dt="2022-03-23T20:46:19.499" v="164" actId="1076"/>
          <ac:spMkLst>
            <pc:docMk/>
            <pc:sldMk cId="0" sldId="284"/>
            <ac:spMk id="6" creationId="{00000000-0000-0000-0000-000000000000}"/>
          </ac:spMkLst>
        </pc:spChg>
      </pc:sldChg>
      <pc:sldChg chg="modSp mod">
        <pc:chgData name="ali aiman afar" userId="8daa305de66d1ca2" providerId="LiveId" clId="{3C5359EE-E792-4857-AAB0-8FB8CBA385F1}" dt="2022-03-23T20:27:56.453" v="99" actId="113"/>
        <pc:sldMkLst>
          <pc:docMk/>
          <pc:sldMk cId="0" sldId="285"/>
        </pc:sldMkLst>
        <pc:spChg chg="mod">
          <ac:chgData name="ali aiman afar" userId="8daa305de66d1ca2" providerId="LiveId" clId="{3C5359EE-E792-4857-AAB0-8FB8CBA385F1}" dt="2022-03-23T20:27:47.135" v="97" actId="1038"/>
          <ac:spMkLst>
            <pc:docMk/>
            <pc:sldMk cId="0" sldId="285"/>
            <ac:spMk id="5" creationId="{00000000-0000-0000-0000-000000000000}"/>
          </ac:spMkLst>
        </pc:spChg>
        <pc:spChg chg="mod">
          <ac:chgData name="ali aiman afar" userId="8daa305de66d1ca2" providerId="LiveId" clId="{3C5359EE-E792-4857-AAB0-8FB8CBA385F1}" dt="2022-03-23T20:27:56.453" v="99" actId="113"/>
          <ac:spMkLst>
            <pc:docMk/>
            <pc:sldMk cId="0" sldId="285"/>
            <ac:spMk id="6" creationId="{00000000-0000-0000-0000-000000000000}"/>
          </ac:spMkLst>
        </pc:spChg>
      </pc:sldChg>
      <pc:sldChg chg="modSp mod">
        <pc:chgData name="ali aiman afar" userId="8daa305de66d1ca2" providerId="LiveId" clId="{3C5359EE-E792-4857-AAB0-8FB8CBA385F1}" dt="2022-03-23T20:30:56.434" v="126" actId="14100"/>
        <pc:sldMkLst>
          <pc:docMk/>
          <pc:sldMk cId="0" sldId="286"/>
        </pc:sldMkLst>
        <pc:spChg chg="mod">
          <ac:chgData name="ali aiman afar" userId="8daa305de66d1ca2" providerId="LiveId" clId="{3C5359EE-E792-4857-AAB0-8FB8CBA385F1}" dt="2022-03-23T20:30:56.434" v="126" actId="14100"/>
          <ac:spMkLst>
            <pc:docMk/>
            <pc:sldMk cId="0" sldId="286"/>
            <ac:spMk id="5" creationId="{00000000-0000-0000-0000-000000000000}"/>
          </ac:spMkLst>
        </pc:spChg>
      </pc:sldChg>
      <pc:sldChg chg="modSp mod">
        <pc:chgData name="ali aiman afar" userId="8daa305de66d1ca2" providerId="LiveId" clId="{3C5359EE-E792-4857-AAB0-8FB8CBA385F1}" dt="2022-03-23T20:32:12.491" v="129" actId="113"/>
        <pc:sldMkLst>
          <pc:docMk/>
          <pc:sldMk cId="0" sldId="287"/>
        </pc:sldMkLst>
        <pc:spChg chg="mod">
          <ac:chgData name="ali aiman afar" userId="8daa305de66d1ca2" providerId="LiveId" clId="{3C5359EE-E792-4857-AAB0-8FB8CBA385F1}" dt="2022-03-23T20:32:12.491" v="129" actId="113"/>
          <ac:spMkLst>
            <pc:docMk/>
            <pc:sldMk cId="0" sldId="287"/>
            <ac:spMk id="5" creationId="{00000000-0000-0000-0000-000000000000}"/>
          </ac:spMkLst>
        </pc:spChg>
      </pc:sldChg>
      <pc:sldChg chg="modSp mod">
        <pc:chgData name="ali aiman afar" userId="8daa305de66d1ca2" providerId="LiveId" clId="{3C5359EE-E792-4857-AAB0-8FB8CBA385F1}" dt="2022-03-23T20:32:28.018" v="132" actId="113"/>
        <pc:sldMkLst>
          <pc:docMk/>
          <pc:sldMk cId="0" sldId="288"/>
        </pc:sldMkLst>
        <pc:spChg chg="mod">
          <ac:chgData name="ali aiman afar" userId="8daa305de66d1ca2" providerId="LiveId" clId="{3C5359EE-E792-4857-AAB0-8FB8CBA385F1}" dt="2022-03-23T20:32:28.018" v="132" actId="113"/>
          <ac:spMkLst>
            <pc:docMk/>
            <pc:sldMk cId="0" sldId="288"/>
            <ac:spMk id="5" creationId="{00000000-0000-0000-0000-000000000000}"/>
          </ac:spMkLst>
        </pc:spChg>
      </pc:sldChg>
      <pc:sldChg chg="modSp mod">
        <pc:chgData name="ali aiman afar" userId="8daa305de66d1ca2" providerId="LiveId" clId="{3C5359EE-E792-4857-AAB0-8FB8CBA385F1}" dt="2022-03-23T20:32:51.778" v="137" actId="1037"/>
        <pc:sldMkLst>
          <pc:docMk/>
          <pc:sldMk cId="0" sldId="289"/>
        </pc:sldMkLst>
        <pc:spChg chg="mod">
          <ac:chgData name="ali aiman afar" userId="8daa305de66d1ca2" providerId="LiveId" clId="{3C5359EE-E792-4857-AAB0-8FB8CBA385F1}" dt="2022-03-23T20:32:51.778" v="137" actId="1037"/>
          <ac:spMkLst>
            <pc:docMk/>
            <pc:sldMk cId="0" sldId="289"/>
            <ac:spMk id="5" creationId="{00000000-0000-0000-0000-000000000000}"/>
          </ac:spMkLst>
        </pc:spChg>
        <pc:spChg chg="mod">
          <ac:chgData name="ali aiman afar" userId="8daa305de66d1ca2" providerId="LiveId" clId="{3C5359EE-E792-4857-AAB0-8FB8CBA385F1}" dt="2022-03-23T20:32:47.543" v="134" actId="1076"/>
          <ac:spMkLst>
            <pc:docMk/>
            <pc:sldMk cId="0" sldId="289"/>
            <ac:spMk id="7" creationId="{00000000-0000-0000-0000-000000000000}"/>
          </ac:spMkLst>
        </pc:spChg>
      </pc:sldChg>
      <pc:sldChg chg="modSp mod">
        <pc:chgData name="ali aiman afar" userId="8daa305de66d1ca2" providerId="LiveId" clId="{3C5359EE-E792-4857-AAB0-8FB8CBA385F1}" dt="2022-03-23T19:52:38.069" v="36" actId="1076"/>
        <pc:sldMkLst>
          <pc:docMk/>
          <pc:sldMk cId="884747049" sldId="292"/>
        </pc:sldMkLst>
        <pc:spChg chg="mod">
          <ac:chgData name="ali aiman afar" userId="8daa305de66d1ca2" providerId="LiveId" clId="{3C5359EE-E792-4857-AAB0-8FB8CBA385F1}" dt="2022-03-23T19:52:38.069" v="36" actId="1076"/>
          <ac:spMkLst>
            <pc:docMk/>
            <pc:sldMk cId="884747049" sldId="292"/>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F28652EB-2515-4A0B-B7E8-1FCA3D3EBD64}" type="datetimeFigureOut">
              <a:rPr lang="ar-IQ" smtClean="0"/>
              <a:pPr/>
              <a:t>22/03/1445</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02B7430B-BF49-455C-9F7C-38FFEFF2B263}" type="slidenum">
              <a:rPr lang="ar-IQ" smtClean="0"/>
              <a:pPr/>
              <a:t>‹#›</a:t>
            </a:fld>
            <a:endParaRPr lang="ar-IQ"/>
          </a:p>
        </p:txBody>
      </p:sp>
    </p:spTree>
    <p:extLst>
      <p:ext uri="{BB962C8B-B14F-4D97-AF65-F5344CB8AC3E}">
        <p14:creationId xmlns:p14="http://schemas.microsoft.com/office/powerpoint/2010/main" val="227705649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smtClean="0"/>
              <a:t>Sunday 8 October 2023</a:t>
            </a:r>
            <a:endParaRPr lang="en-US" dirty="0"/>
          </a:p>
        </p:txBody>
      </p:sp>
      <p:sp>
        <p:nvSpPr>
          <p:cNvPr id="5" name="Footer Placeholder 4"/>
          <p:cNvSpPr>
            <a:spLocks noGrp="1"/>
          </p:cNvSpPr>
          <p:nvPr>
            <p:ph type="ftr" sz="quarter" idx="11"/>
          </p:nvPr>
        </p:nvSpPr>
        <p:spPr/>
        <p:txBody>
          <a:bodyPr/>
          <a:lstStyle/>
          <a:p>
            <a:r>
              <a:rPr lang="en-US"/>
              <a:t>Dr. Aiman Qais Afar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Sunday 8 October 2023</a:t>
            </a:r>
            <a:endParaRPr lang="en-US" dirty="0"/>
          </a:p>
        </p:txBody>
      </p:sp>
      <p:sp>
        <p:nvSpPr>
          <p:cNvPr id="5" name="Footer Placeholder 4"/>
          <p:cNvSpPr>
            <a:spLocks noGrp="1"/>
          </p:cNvSpPr>
          <p:nvPr>
            <p:ph type="ftr" sz="quarter" idx="11"/>
          </p:nvPr>
        </p:nvSpPr>
        <p:spPr/>
        <p:txBody>
          <a:bodyPr/>
          <a:lstStyle/>
          <a:p>
            <a:r>
              <a:rPr lang="en-US"/>
              <a:t>Dr. Aiman Qais Afar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Sunday 8 October 2023</a:t>
            </a:r>
            <a:endParaRPr lang="en-US" dirty="0"/>
          </a:p>
        </p:txBody>
      </p:sp>
      <p:sp>
        <p:nvSpPr>
          <p:cNvPr id="5" name="Footer Placeholder 4"/>
          <p:cNvSpPr>
            <a:spLocks noGrp="1"/>
          </p:cNvSpPr>
          <p:nvPr>
            <p:ph type="ftr" sz="quarter" idx="11"/>
          </p:nvPr>
        </p:nvSpPr>
        <p:spPr/>
        <p:txBody>
          <a:bodyPr/>
          <a:lstStyle/>
          <a:p>
            <a:r>
              <a:rPr lang="en-US"/>
              <a:t>Dr. Aiman Qais Afar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Sunday 8 October 2023</a:t>
            </a:r>
            <a:endParaRPr lang="en-US" dirty="0"/>
          </a:p>
        </p:txBody>
      </p:sp>
      <p:sp>
        <p:nvSpPr>
          <p:cNvPr id="5" name="Footer Placeholder 4"/>
          <p:cNvSpPr>
            <a:spLocks noGrp="1"/>
          </p:cNvSpPr>
          <p:nvPr>
            <p:ph type="ftr" sz="quarter" idx="11"/>
          </p:nvPr>
        </p:nvSpPr>
        <p:spPr/>
        <p:txBody>
          <a:bodyPr/>
          <a:lstStyle/>
          <a:p>
            <a:r>
              <a:rPr lang="en-US"/>
              <a:t>Dr. Aiman Qais Afar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smtClean="0"/>
              <a:t>Sunday 8 October 2023</a:t>
            </a:r>
            <a:endParaRPr lang="en-US" dirty="0"/>
          </a:p>
        </p:txBody>
      </p:sp>
      <p:sp>
        <p:nvSpPr>
          <p:cNvPr id="5" name="Footer Placeholder 4"/>
          <p:cNvSpPr>
            <a:spLocks noGrp="1"/>
          </p:cNvSpPr>
          <p:nvPr>
            <p:ph type="ftr" sz="quarter" idx="11"/>
          </p:nvPr>
        </p:nvSpPr>
        <p:spPr/>
        <p:txBody>
          <a:bodyPr/>
          <a:lstStyle/>
          <a:p>
            <a:r>
              <a:rPr lang="en-US"/>
              <a:t>Dr. Aiman Qais Afar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smtClean="0"/>
              <a:t>Sunday 8 October 2023</a:t>
            </a:r>
            <a:endParaRPr lang="en-US" dirty="0"/>
          </a:p>
        </p:txBody>
      </p:sp>
      <p:sp>
        <p:nvSpPr>
          <p:cNvPr id="6" name="Footer Placeholder 5"/>
          <p:cNvSpPr>
            <a:spLocks noGrp="1"/>
          </p:cNvSpPr>
          <p:nvPr>
            <p:ph type="ftr" sz="quarter" idx="11"/>
          </p:nvPr>
        </p:nvSpPr>
        <p:spPr/>
        <p:txBody>
          <a:bodyPr/>
          <a:lstStyle/>
          <a:p>
            <a:r>
              <a:rPr lang="en-US"/>
              <a:t>Dr. Aiman Qais Afar</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smtClean="0"/>
              <a:t>Sunday 8 October 2023</a:t>
            </a:r>
            <a:endParaRPr lang="en-US" dirty="0"/>
          </a:p>
        </p:txBody>
      </p:sp>
      <p:sp>
        <p:nvSpPr>
          <p:cNvPr id="8" name="Footer Placeholder 7"/>
          <p:cNvSpPr>
            <a:spLocks noGrp="1"/>
          </p:cNvSpPr>
          <p:nvPr>
            <p:ph type="ftr" sz="quarter" idx="11"/>
          </p:nvPr>
        </p:nvSpPr>
        <p:spPr/>
        <p:txBody>
          <a:bodyPr/>
          <a:lstStyle/>
          <a:p>
            <a:r>
              <a:rPr lang="en-US"/>
              <a:t>Dr. Aiman Qais Afar</a:t>
            </a:r>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t>Sunday 8 October 2023</a:t>
            </a:r>
            <a:endParaRPr lang="en-US" dirty="0"/>
          </a:p>
        </p:txBody>
      </p:sp>
      <p:sp>
        <p:nvSpPr>
          <p:cNvPr id="4" name="Footer Placeholder 3"/>
          <p:cNvSpPr>
            <a:spLocks noGrp="1"/>
          </p:cNvSpPr>
          <p:nvPr>
            <p:ph type="ftr" sz="quarter" idx="11"/>
          </p:nvPr>
        </p:nvSpPr>
        <p:spPr/>
        <p:txBody>
          <a:bodyPr/>
          <a:lstStyle/>
          <a:p>
            <a:r>
              <a:rPr lang="en-US"/>
              <a:t>Dr. Aiman Qais Afar</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Sunday 8 October 2023</a:t>
            </a:r>
            <a:endParaRPr lang="en-US" dirty="0"/>
          </a:p>
        </p:txBody>
      </p:sp>
      <p:sp>
        <p:nvSpPr>
          <p:cNvPr id="3" name="Footer Placeholder 2"/>
          <p:cNvSpPr>
            <a:spLocks noGrp="1"/>
          </p:cNvSpPr>
          <p:nvPr>
            <p:ph type="ftr" sz="quarter" idx="11"/>
          </p:nvPr>
        </p:nvSpPr>
        <p:spPr/>
        <p:txBody>
          <a:bodyPr/>
          <a:lstStyle/>
          <a:p>
            <a:r>
              <a:rPr lang="en-US"/>
              <a:t>Dr. Aiman Qais Afar</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t>Sunday 8 October 2023</a:t>
            </a:r>
            <a:endParaRPr lang="en-US" dirty="0"/>
          </a:p>
        </p:txBody>
      </p:sp>
      <p:sp>
        <p:nvSpPr>
          <p:cNvPr id="6" name="Footer Placeholder 5"/>
          <p:cNvSpPr>
            <a:spLocks noGrp="1"/>
          </p:cNvSpPr>
          <p:nvPr>
            <p:ph type="ftr" sz="quarter" idx="11"/>
          </p:nvPr>
        </p:nvSpPr>
        <p:spPr/>
        <p:txBody>
          <a:bodyPr/>
          <a:lstStyle/>
          <a:p>
            <a:r>
              <a:rPr lang="en-US"/>
              <a:t>Dr. Aiman Qais Afar</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t>Sunday 8 October 2023</a:t>
            </a:r>
            <a:endParaRPr lang="en-US" dirty="0"/>
          </a:p>
        </p:txBody>
      </p:sp>
      <p:sp>
        <p:nvSpPr>
          <p:cNvPr id="6" name="Footer Placeholder 5"/>
          <p:cNvSpPr>
            <a:spLocks noGrp="1"/>
          </p:cNvSpPr>
          <p:nvPr>
            <p:ph type="ftr" sz="quarter" idx="11"/>
          </p:nvPr>
        </p:nvSpPr>
        <p:spPr/>
        <p:txBody>
          <a:bodyPr/>
          <a:lstStyle/>
          <a:p>
            <a:r>
              <a:rPr lang="en-US"/>
              <a:t>Dr. Aiman Qais Afar</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Sunday 8 October 2023</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 Aiman Qais Afar</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10374"/>
            <a:ext cx="8153400" cy="4647426"/>
          </a:xfrm>
          <a:prstGeom prst="rect">
            <a:avLst/>
          </a:prstGeom>
          <a:noFill/>
          <a:ln>
            <a:solidFill>
              <a:srgbClr val="C00000"/>
            </a:solidFill>
          </a:ln>
        </p:spPr>
        <p:txBody>
          <a:bodyPr wrap="square" rtlCol="1">
            <a:spAutoFit/>
          </a:bodyPr>
          <a:lstStyle/>
          <a:p>
            <a:pPr algn="ctr"/>
            <a:r>
              <a:rPr lang="en-US" sz="3600" b="1" i="1" dirty="0">
                <a:solidFill>
                  <a:srgbClr val="23FD23"/>
                </a:solidFill>
                <a:latin typeface="Candara" pitchFamily="34" charset="0"/>
              </a:rPr>
              <a:t>Respiratory System Module</a:t>
            </a:r>
          </a:p>
          <a:p>
            <a:pPr lvl="0" algn="ctr"/>
            <a:r>
              <a:rPr lang="en-US" sz="3200" b="1" i="1" dirty="0">
                <a:solidFill>
                  <a:srgbClr val="1C05C5"/>
                </a:solidFill>
                <a:latin typeface="Candara" pitchFamily="34" charset="0"/>
              </a:rPr>
              <a:t>1</a:t>
            </a:r>
            <a:r>
              <a:rPr lang="en-US" sz="3200" b="1" i="1" baseline="30000" dirty="0">
                <a:solidFill>
                  <a:srgbClr val="1C05C5"/>
                </a:solidFill>
                <a:latin typeface="Candara" pitchFamily="34" charset="0"/>
              </a:rPr>
              <a:t>st</a:t>
            </a:r>
            <a:r>
              <a:rPr lang="en-US" sz="3200" b="1" i="1" dirty="0">
                <a:solidFill>
                  <a:srgbClr val="1C05C5"/>
                </a:solidFill>
                <a:latin typeface="Candara" pitchFamily="34" charset="0"/>
              </a:rPr>
              <a:t> </a:t>
            </a:r>
            <a:r>
              <a:rPr lang="en-US" sz="3200" b="1" i="1" dirty="0" smtClean="0">
                <a:solidFill>
                  <a:srgbClr val="1C05C5"/>
                </a:solidFill>
                <a:latin typeface="Candara" pitchFamily="34" charset="0"/>
              </a:rPr>
              <a:t>Semester 2023-2024</a:t>
            </a:r>
            <a:endParaRPr lang="en-US" sz="3200" b="1" i="1" dirty="0">
              <a:solidFill>
                <a:srgbClr val="1C05C5"/>
              </a:solidFill>
              <a:latin typeface="Candara" pitchFamily="34" charset="0"/>
            </a:endParaRPr>
          </a:p>
          <a:p>
            <a:pPr algn="ctr"/>
            <a:endParaRPr lang="en-US" sz="3200" b="1" i="1" dirty="0">
              <a:solidFill>
                <a:srgbClr val="FF0000"/>
              </a:solidFill>
              <a:latin typeface="Candara" pitchFamily="34" charset="0"/>
            </a:endParaRPr>
          </a:p>
          <a:p>
            <a:pPr algn="ctr"/>
            <a:r>
              <a:rPr lang="en-US" sz="3600" b="1" i="1" dirty="0">
                <a:solidFill>
                  <a:srgbClr val="FF0000"/>
                </a:solidFill>
                <a:latin typeface="Candara" pitchFamily="34" charset="0"/>
              </a:rPr>
              <a:t>NOSE &amp; PARANASAL SINUSES</a:t>
            </a:r>
          </a:p>
          <a:p>
            <a:pPr algn="ctr"/>
            <a:endParaRPr lang="en-US" sz="3200" b="1" i="1" dirty="0">
              <a:solidFill>
                <a:schemeClr val="tx2">
                  <a:lumMod val="60000"/>
                  <a:lumOff val="40000"/>
                </a:schemeClr>
              </a:solidFill>
              <a:latin typeface="Candara" pitchFamily="34" charset="0"/>
            </a:endParaRPr>
          </a:p>
          <a:p>
            <a:pPr algn="ctr"/>
            <a:r>
              <a:rPr lang="en-US" sz="3200" b="1" i="1" dirty="0">
                <a:solidFill>
                  <a:srgbClr val="1C05C5"/>
                </a:solidFill>
                <a:latin typeface="Candara" pitchFamily="34" charset="0"/>
              </a:rPr>
              <a:t>Dr. Aiman Qais Afar</a:t>
            </a:r>
          </a:p>
          <a:p>
            <a:pPr algn="ctr"/>
            <a:r>
              <a:rPr lang="en-US" sz="3200" b="1" i="1" dirty="0">
                <a:solidFill>
                  <a:srgbClr val="2FFB25"/>
                </a:solidFill>
                <a:latin typeface="Candara" pitchFamily="34" charset="0"/>
              </a:rPr>
              <a:t>Clinical Anatomist</a:t>
            </a:r>
          </a:p>
          <a:p>
            <a:pPr algn="ctr"/>
            <a:endParaRPr lang="en-US" sz="3200" b="1" i="1" dirty="0">
              <a:solidFill>
                <a:srgbClr val="FF0000"/>
              </a:solidFill>
              <a:latin typeface="Candara" pitchFamily="34" charset="0"/>
            </a:endParaRPr>
          </a:p>
          <a:p>
            <a:pPr algn="ctr"/>
            <a:r>
              <a:rPr lang="en-US" sz="3200" b="1" i="1" dirty="0">
                <a:solidFill>
                  <a:srgbClr val="FF0000"/>
                </a:solidFill>
                <a:latin typeface="Candara" pitchFamily="34" charset="0"/>
              </a:rPr>
              <a:t>College of Medicine / University of </a:t>
            </a:r>
            <a:r>
              <a:rPr lang="en-US" sz="3200" b="1" i="1" dirty="0" smtClean="0">
                <a:solidFill>
                  <a:srgbClr val="FF0000"/>
                </a:solidFill>
                <a:latin typeface="Candara" pitchFamily="34" charset="0"/>
              </a:rPr>
              <a:t>Mutah</a:t>
            </a:r>
            <a:endParaRPr lang="en-US" sz="3200" b="1" i="1" dirty="0">
              <a:solidFill>
                <a:srgbClr val="FF0000"/>
              </a:solidFill>
              <a:latin typeface="Candara" pitchFamily="34" charset="0"/>
            </a:endParaRPr>
          </a:p>
        </p:txBody>
      </p:sp>
      <p:sp>
        <p:nvSpPr>
          <p:cNvPr id="3" name="Date Placeholder 4"/>
          <p:cNvSpPr>
            <a:spLocks noGrp="1"/>
          </p:cNvSpPr>
          <p:nvPr>
            <p:ph type="dt" sz="half" idx="10"/>
          </p:nvPr>
        </p:nvSpPr>
        <p:spPr>
          <a:xfrm>
            <a:off x="2438400" y="5867400"/>
            <a:ext cx="4343400" cy="365125"/>
          </a:xfrm>
        </p:spPr>
        <p:txBody>
          <a:bodyPr/>
          <a:lstStyle/>
          <a:p>
            <a:r>
              <a:rPr lang="en-US" sz="3200" b="1" i="1" dirty="0" smtClean="0">
                <a:solidFill>
                  <a:srgbClr val="1C05C5"/>
                </a:solidFill>
                <a:latin typeface="Candara" pitchFamily="34" charset="0"/>
              </a:rPr>
              <a:t>Sunday 8 October 2023</a:t>
            </a:r>
            <a:endParaRPr lang="en-US" sz="3200" b="1" i="1" dirty="0">
              <a:solidFill>
                <a:srgbClr val="1C05C5"/>
              </a:solidFill>
              <a:latin typeface="Candara"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76200"/>
            <a:ext cx="4386329" cy="584775"/>
          </a:xfrm>
          <a:prstGeom prst="rect">
            <a:avLst/>
          </a:prstGeom>
          <a:ln w="57150">
            <a:solidFill>
              <a:srgbClr val="23FD23"/>
            </a:solidFill>
          </a:ln>
        </p:spPr>
        <p:txBody>
          <a:bodyPr wrap="none">
            <a:spAutoFit/>
          </a:bodyPr>
          <a:lstStyle/>
          <a:p>
            <a:r>
              <a:rPr lang="en-US" sz="3200" b="1" dirty="0">
                <a:solidFill>
                  <a:srgbClr val="FF0000"/>
                </a:solidFill>
              </a:rPr>
              <a:t>Walls of the Nasal Cavity</a:t>
            </a:r>
            <a:endParaRPr lang="ar-IQ" sz="3200" dirty="0">
              <a:solidFill>
                <a:srgbClr val="FF0000"/>
              </a:solidFill>
            </a:endParaRPr>
          </a:p>
        </p:txBody>
      </p:sp>
      <p:sp>
        <p:nvSpPr>
          <p:cNvPr id="4" name="Rectangle 3"/>
          <p:cNvSpPr/>
          <p:nvPr/>
        </p:nvSpPr>
        <p:spPr>
          <a:xfrm>
            <a:off x="152400" y="721578"/>
            <a:ext cx="3962400" cy="6124754"/>
          </a:xfrm>
          <a:prstGeom prst="rect">
            <a:avLst/>
          </a:prstGeom>
        </p:spPr>
        <p:txBody>
          <a:bodyPr wrap="square">
            <a:spAutoFit/>
          </a:bodyPr>
          <a:lstStyle/>
          <a:p>
            <a:r>
              <a:rPr lang="en-US" sz="2800" b="1" u="sng" dirty="0">
                <a:solidFill>
                  <a:schemeClr val="accent6">
                    <a:lumMod val="75000"/>
                  </a:schemeClr>
                </a:solidFill>
                <a:latin typeface="Candara" panose="020E0502030303020204" pitchFamily="34" charset="0"/>
              </a:rPr>
              <a:t>Floor:</a:t>
            </a:r>
            <a:r>
              <a:rPr lang="en-US" sz="2400" b="1" dirty="0">
                <a:solidFill>
                  <a:schemeClr val="accent6">
                    <a:lumMod val="75000"/>
                  </a:schemeClr>
                </a:solidFill>
                <a:latin typeface="Candara" panose="020E0502030303020204" pitchFamily="34" charset="0"/>
              </a:rPr>
              <a:t> </a:t>
            </a:r>
            <a:r>
              <a:rPr lang="en-US" sz="2400" b="1" dirty="0">
                <a:solidFill>
                  <a:srgbClr val="1C05C5"/>
                </a:solidFill>
                <a:latin typeface="Candara" panose="020E0502030303020204" pitchFamily="34" charset="0"/>
              </a:rPr>
              <a:t>The palatine process of the maxilla </a:t>
            </a:r>
            <a:r>
              <a:rPr lang="en-US" sz="2400" b="1" dirty="0">
                <a:latin typeface="Candara" panose="020E0502030303020204" pitchFamily="34" charset="0"/>
              </a:rPr>
              <a:t>and the </a:t>
            </a:r>
            <a:r>
              <a:rPr lang="en-US" sz="2400" b="1" dirty="0">
                <a:solidFill>
                  <a:srgbClr val="1C05C5"/>
                </a:solidFill>
                <a:latin typeface="Candara" panose="020E0502030303020204" pitchFamily="34" charset="0"/>
              </a:rPr>
              <a:t>horizontal plate of the palatine bone</a:t>
            </a:r>
            <a:r>
              <a:rPr lang="en-US" sz="2400" b="1" dirty="0" smtClean="0">
                <a:latin typeface="Candara" panose="020E0502030303020204" pitchFamily="34" charset="0"/>
              </a:rPr>
              <a:t>.</a:t>
            </a:r>
          </a:p>
          <a:p>
            <a:endParaRPr lang="en-US" sz="2400" b="1" dirty="0">
              <a:latin typeface="Candara" panose="020E0502030303020204" pitchFamily="34" charset="0"/>
            </a:endParaRPr>
          </a:p>
          <a:p>
            <a:r>
              <a:rPr lang="en-US" sz="2800" b="1" u="sng" dirty="0">
                <a:solidFill>
                  <a:schemeClr val="accent6">
                    <a:lumMod val="75000"/>
                  </a:schemeClr>
                </a:solidFill>
                <a:latin typeface="Candara" panose="020E0502030303020204" pitchFamily="34" charset="0"/>
              </a:rPr>
              <a:t>Roof:</a:t>
            </a:r>
            <a:r>
              <a:rPr lang="en-US" sz="2400" b="1" dirty="0">
                <a:solidFill>
                  <a:schemeClr val="accent6">
                    <a:lumMod val="75000"/>
                  </a:schemeClr>
                </a:solidFill>
                <a:latin typeface="Candara" panose="020E0502030303020204" pitchFamily="34" charset="0"/>
              </a:rPr>
              <a:t> </a:t>
            </a:r>
            <a:r>
              <a:rPr lang="en-US" sz="2400" b="1" dirty="0">
                <a:latin typeface="Candara" panose="020E0502030303020204" pitchFamily="34" charset="0"/>
              </a:rPr>
              <a:t>is narrow and is formed </a:t>
            </a:r>
          </a:p>
          <a:p>
            <a:r>
              <a:rPr lang="en-US" sz="2400" b="1" dirty="0">
                <a:solidFill>
                  <a:srgbClr val="FF0000"/>
                </a:solidFill>
                <a:latin typeface="Candara" panose="020E0502030303020204" pitchFamily="34" charset="0"/>
              </a:rPr>
              <a:t>anteriorly</a:t>
            </a:r>
            <a:r>
              <a:rPr lang="en-US" sz="2400" b="1" dirty="0">
                <a:solidFill>
                  <a:srgbClr val="7030A0"/>
                </a:solidFill>
                <a:latin typeface="Candara" panose="020E0502030303020204" pitchFamily="34" charset="0"/>
              </a:rPr>
              <a:t> </a:t>
            </a:r>
            <a:r>
              <a:rPr lang="en-US" sz="2400" b="1" dirty="0">
                <a:latin typeface="Candara" panose="020E0502030303020204" pitchFamily="34" charset="0"/>
              </a:rPr>
              <a:t>by the nasal and frontal bones, </a:t>
            </a:r>
          </a:p>
          <a:p>
            <a:r>
              <a:rPr lang="en-US" sz="2400" b="1" dirty="0">
                <a:solidFill>
                  <a:srgbClr val="FF0000"/>
                </a:solidFill>
                <a:latin typeface="Candara" panose="020E0502030303020204" pitchFamily="34" charset="0"/>
              </a:rPr>
              <a:t>in the middle </a:t>
            </a:r>
            <a:r>
              <a:rPr lang="en-US" sz="2400" b="1" dirty="0">
                <a:latin typeface="Candara" panose="020E0502030303020204" pitchFamily="34" charset="0"/>
              </a:rPr>
              <a:t>by the cribriform plate of the ethmoid, located beneath the anterior cranial fossa, </a:t>
            </a:r>
          </a:p>
          <a:p>
            <a:r>
              <a:rPr lang="en-US" sz="2400" b="1" dirty="0">
                <a:solidFill>
                  <a:srgbClr val="FF0000"/>
                </a:solidFill>
                <a:latin typeface="Candara" panose="020E0502030303020204" pitchFamily="34" charset="0"/>
              </a:rPr>
              <a:t>posteriorly</a:t>
            </a:r>
            <a:r>
              <a:rPr lang="en-US" sz="2400" b="1" dirty="0">
                <a:latin typeface="Candara" panose="020E0502030303020204" pitchFamily="34" charset="0"/>
              </a:rPr>
              <a:t> by the downward sloping body of the sphenoid</a:t>
            </a:r>
            <a:endParaRPr lang="ar-IQ" sz="2400" b="1" dirty="0">
              <a:latin typeface="Candara" panose="020E0502030303020204" pitchFamily="34" charset="0"/>
            </a:endParaRPr>
          </a:p>
        </p:txBody>
      </p:sp>
      <p:pic>
        <p:nvPicPr>
          <p:cNvPr id="7170" name="Picture 2"/>
          <p:cNvPicPr>
            <a:picLocks noChangeAspect="1" noChangeArrowheads="1"/>
          </p:cNvPicPr>
          <p:nvPr/>
        </p:nvPicPr>
        <p:blipFill>
          <a:blip r:embed="rId2" cstate="print"/>
          <a:srcRect l="28697" t="46875" r="49634" b="22917"/>
          <a:stretch>
            <a:fillRect/>
          </a:stretch>
        </p:blipFill>
        <p:spPr bwMode="auto">
          <a:xfrm>
            <a:off x="9982200" y="1524000"/>
            <a:ext cx="1663262" cy="1303638"/>
          </a:xfrm>
          <a:prstGeom prst="rect">
            <a:avLst/>
          </a:prstGeom>
          <a:noFill/>
          <a:ln w="76200">
            <a:solidFill>
              <a:srgbClr val="23FD23"/>
            </a:solidFill>
            <a:miter lim="800000"/>
            <a:headEnd/>
            <a:tailEnd/>
          </a:ln>
        </p:spPr>
      </p:pic>
      <p:sp>
        <p:nvSpPr>
          <p:cNvPr id="5" name="Date Placeholder 4"/>
          <p:cNvSpPr>
            <a:spLocks noGrp="1"/>
          </p:cNvSpPr>
          <p:nvPr>
            <p:ph type="dt" sz="half" idx="10"/>
          </p:nvPr>
        </p:nvSpPr>
        <p:spPr>
          <a:xfrm>
            <a:off x="6706755" y="243754"/>
            <a:ext cx="1981200" cy="365125"/>
          </a:xfrm>
        </p:spPr>
        <p:txBody>
          <a:bodyPr/>
          <a:lstStyle/>
          <a:p>
            <a:r>
              <a:rPr lang="en-US" b="1" smtClean="0">
                <a:solidFill>
                  <a:srgbClr val="7030A0"/>
                </a:solidFill>
              </a:rPr>
              <a:t>Sunday 8 October 2023</a:t>
            </a:r>
            <a:endParaRPr lang="en-US" b="1" dirty="0">
              <a:solidFill>
                <a:srgbClr val="7030A0"/>
              </a:solidFill>
            </a:endParaRPr>
          </a:p>
        </p:txBody>
      </p:sp>
      <p:sp>
        <p:nvSpPr>
          <p:cNvPr id="6" name="Slide Number Placeholder 5"/>
          <p:cNvSpPr>
            <a:spLocks noGrp="1"/>
          </p:cNvSpPr>
          <p:nvPr>
            <p:ph type="sldNum" sz="quarter" idx="12"/>
          </p:nvPr>
        </p:nvSpPr>
        <p:spPr>
          <a:xfrm>
            <a:off x="8534400" y="6477000"/>
            <a:ext cx="381000" cy="365125"/>
          </a:xfrm>
        </p:spPr>
        <p:txBody>
          <a:bodyPr/>
          <a:lstStyle/>
          <a:p>
            <a:fld id="{B6F15528-21DE-4FAA-801E-634DDDAF4B2B}" type="slidenum">
              <a:rPr lang="en-US" b="1" smtClean="0">
                <a:solidFill>
                  <a:srgbClr val="7030A0"/>
                </a:solidFill>
              </a:rPr>
              <a:pPr/>
              <a:t>10</a:t>
            </a:fld>
            <a:endParaRPr lang="en-US" b="1" dirty="0">
              <a:solidFill>
                <a:srgbClr val="7030A0"/>
              </a:solidFill>
            </a:endParaRPr>
          </a:p>
        </p:txBody>
      </p:sp>
      <p:sp>
        <p:nvSpPr>
          <p:cNvPr id="7" name="Footer Placeholder 6"/>
          <p:cNvSpPr>
            <a:spLocks noGrp="1"/>
          </p:cNvSpPr>
          <p:nvPr>
            <p:ph type="ftr" sz="quarter" idx="11"/>
          </p:nvPr>
        </p:nvSpPr>
        <p:spPr>
          <a:xfrm>
            <a:off x="6017491" y="53975"/>
            <a:ext cx="2895600" cy="365125"/>
          </a:xfrm>
        </p:spPr>
        <p:txBody>
          <a:bodyPr/>
          <a:lstStyle/>
          <a:p>
            <a:r>
              <a:rPr lang="en-US" b="1">
                <a:solidFill>
                  <a:srgbClr val="7030A0"/>
                </a:solidFill>
              </a:rPr>
              <a:t>Dr. Aiman Qais Afar</a:t>
            </a:r>
            <a:endParaRPr lang="en-US" b="1" dirty="0">
              <a:solidFill>
                <a:srgbClr val="7030A0"/>
              </a:solidFill>
            </a:endParaRPr>
          </a:p>
        </p:txBody>
      </p:sp>
      <p:pic>
        <p:nvPicPr>
          <p:cNvPr id="1026" name="Picture 2" descr="Nasal Cavity and Pterygopalatine Fossa Flashcards | Quiz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194735"/>
            <a:ext cx="4965662" cy="4800600"/>
          </a:xfrm>
          <a:prstGeom prst="rect">
            <a:avLst/>
          </a:prstGeom>
          <a:noFill/>
          <a:ln w="57150">
            <a:solidFill>
              <a:srgbClr val="23FD23"/>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4496937" cy="584775"/>
          </a:xfrm>
          <a:prstGeom prst="rect">
            <a:avLst/>
          </a:prstGeom>
          <a:ln w="57150">
            <a:solidFill>
              <a:srgbClr val="23FD23"/>
            </a:solidFill>
          </a:ln>
        </p:spPr>
        <p:txBody>
          <a:bodyPr wrap="none">
            <a:spAutoFit/>
          </a:bodyPr>
          <a:lstStyle/>
          <a:p>
            <a:r>
              <a:rPr lang="en-US" sz="3200" b="1" dirty="0">
                <a:solidFill>
                  <a:srgbClr val="FF0000"/>
                </a:solidFill>
                <a:latin typeface="Candara" panose="020E0502030303020204" pitchFamily="34" charset="0"/>
              </a:rPr>
              <a:t>Walls of the Nasal Cavity</a:t>
            </a:r>
            <a:endParaRPr lang="ar-IQ" sz="3200" b="1" dirty="0">
              <a:solidFill>
                <a:srgbClr val="FF0000"/>
              </a:solidFill>
              <a:latin typeface="Candara" panose="020E0502030303020204" pitchFamily="34" charset="0"/>
            </a:endParaRPr>
          </a:p>
        </p:txBody>
      </p:sp>
      <p:sp>
        <p:nvSpPr>
          <p:cNvPr id="3" name="Rectangle 2"/>
          <p:cNvSpPr/>
          <p:nvPr/>
        </p:nvSpPr>
        <p:spPr>
          <a:xfrm>
            <a:off x="228600" y="733961"/>
            <a:ext cx="8763000" cy="954107"/>
          </a:xfrm>
          <a:prstGeom prst="rect">
            <a:avLst/>
          </a:prstGeom>
        </p:spPr>
        <p:txBody>
          <a:bodyPr wrap="square">
            <a:spAutoFit/>
          </a:bodyPr>
          <a:lstStyle/>
          <a:p>
            <a:r>
              <a:rPr lang="en-US" sz="2800" b="1" dirty="0">
                <a:solidFill>
                  <a:schemeClr val="accent6">
                    <a:lumMod val="75000"/>
                  </a:schemeClr>
                </a:solidFill>
                <a:latin typeface="Candara" panose="020E0502030303020204" pitchFamily="34" charset="0"/>
              </a:rPr>
              <a:t>Lateral Wall: </a:t>
            </a:r>
            <a:r>
              <a:rPr lang="en-US" sz="2800" b="1" dirty="0">
                <a:latin typeface="Candara" panose="020E0502030303020204" pitchFamily="34" charset="0"/>
              </a:rPr>
              <a:t>has three projections of bone called the </a:t>
            </a:r>
            <a:r>
              <a:rPr lang="en-US" sz="2800" b="1" u="sng" dirty="0">
                <a:solidFill>
                  <a:srgbClr val="FF0000"/>
                </a:solidFill>
                <a:latin typeface="Candara" panose="020E0502030303020204" pitchFamily="34" charset="0"/>
              </a:rPr>
              <a:t>superior</a:t>
            </a:r>
            <a:r>
              <a:rPr lang="en-US" sz="2800" b="1" dirty="0">
                <a:solidFill>
                  <a:srgbClr val="FF0000"/>
                </a:solidFill>
                <a:latin typeface="Candara" panose="020E0502030303020204" pitchFamily="34" charset="0"/>
              </a:rPr>
              <a:t>, </a:t>
            </a:r>
            <a:r>
              <a:rPr lang="en-US" sz="2800" b="1" u="sng" dirty="0">
                <a:solidFill>
                  <a:srgbClr val="FF0000"/>
                </a:solidFill>
                <a:latin typeface="Candara" panose="020E0502030303020204" pitchFamily="34" charset="0"/>
              </a:rPr>
              <a:t>middle</a:t>
            </a:r>
            <a:r>
              <a:rPr lang="en-US" sz="2800" b="1" dirty="0">
                <a:solidFill>
                  <a:schemeClr val="accent2">
                    <a:lumMod val="75000"/>
                  </a:schemeClr>
                </a:solidFill>
                <a:latin typeface="Candara" panose="020E0502030303020204" pitchFamily="34" charset="0"/>
              </a:rPr>
              <a:t>, and </a:t>
            </a:r>
            <a:r>
              <a:rPr lang="en-US" sz="2800" b="1" u="sng" dirty="0">
                <a:solidFill>
                  <a:srgbClr val="FF0000"/>
                </a:solidFill>
                <a:latin typeface="Candara" panose="020E0502030303020204" pitchFamily="34" charset="0"/>
              </a:rPr>
              <a:t>inferior</a:t>
            </a:r>
            <a:r>
              <a:rPr lang="en-US" sz="2800" b="1" dirty="0">
                <a:solidFill>
                  <a:srgbClr val="FF0000"/>
                </a:solidFill>
                <a:latin typeface="Candara" panose="020E0502030303020204" pitchFamily="34" charset="0"/>
              </a:rPr>
              <a:t> nasal conchae </a:t>
            </a:r>
          </a:p>
        </p:txBody>
      </p:sp>
      <p:pic>
        <p:nvPicPr>
          <p:cNvPr id="8194" name="Picture 2"/>
          <p:cNvPicPr>
            <a:picLocks noChangeAspect="1" noChangeArrowheads="1"/>
          </p:cNvPicPr>
          <p:nvPr/>
        </p:nvPicPr>
        <p:blipFill>
          <a:blip r:embed="rId2" cstate="print"/>
          <a:srcRect l="31039" t="28125" r="15081" b="21875"/>
          <a:stretch>
            <a:fillRect/>
          </a:stretch>
        </p:blipFill>
        <p:spPr bwMode="auto">
          <a:xfrm>
            <a:off x="9296400" y="1981200"/>
            <a:ext cx="2482850" cy="1295400"/>
          </a:xfrm>
          <a:prstGeom prst="rect">
            <a:avLst/>
          </a:prstGeom>
          <a:noFill/>
          <a:ln w="76200">
            <a:solidFill>
              <a:srgbClr val="23FD23"/>
            </a:solidFill>
            <a:miter lim="800000"/>
            <a:headEnd/>
            <a:tailEnd/>
          </a:ln>
        </p:spPr>
      </p:pic>
      <p:sp>
        <p:nvSpPr>
          <p:cNvPr id="5" name="Date Placeholder 4"/>
          <p:cNvSpPr>
            <a:spLocks noGrp="1"/>
          </p:cNvSpPr>
          <p:nvPr>
            <p:ph type="dt" sz="half" idx="10"/>
          </p:nvPr>
        </p:nvSpPr>
        <p:spPr/>
        <p:txBody>
          <a:bodyPr/>
          <a:lstStyle/>
          <a:p>
            <a:r>
              <a:rPr lang="en-US" b="1" smtClean="0">
                <a:solidFill>
                  <a:srgbClr val="7030A0"/>
                </a:solidFill>
              </a:rPr>
              <a:t>Sunday 8 October 2023</a:t>
            </a:r>
            <a:endParaRPr lang="en-US" b="1" dirty="0">
              <a:solidFill>
                <a:srgbClr val="7030A0"/>
              </a:solidFill>
            </a:endParaRPr>
          </a:p>
        </p:txBody>
      </p:sp>
      <p:sp>
        <p:nvSpPr>
          <p:cNvPr id="6" name="Slide Number Placeholder 5"/>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7030A0"/>
                </a:solidFill>
              </a:rPr>
              <a:pPr/>
              <a:t>11</a:t>
            </a:fld>
            <a:endParaRPr lang="en-US" b="1" dirty="0">
              <a:solidFill>
                <a:srgbClr val="7030A0"/>
              </a:solidFill>
            </a:endParaRPr>
          </a:p>
        </p:txBody>
      </p:sp>
      <p:sp>
        <p:nvSpPr>
          <p:cNvPr id="7" name="Footer Placeholder 6"/>
          <p:cNvSpPr>
            <a:spLocks noGrp="1"/>
          </p:cNvSpPr>
          <p:nvPr>
            <p:ph type="ftr" sz="quarter" idx="11"/>
          </p:nvPr>
        </p:nvSpPr>
        <p:spPr>
          <a:xfrm>
            <a:off x="4724400" y="59703"/>
            <a:ext cx="2895600" cy="365125"/>
          </a:xfrm>
        </p:spPr>
        <p:txBody>
          <a:bodyPr/>
          <a:lstStyle/>
          <a:p>
            <a:r>
              <a:rPr lang="en-US" b="1">
                <a:solidFill>
                  <a:srgbClr val="7030A0"/>
                </a:solidFill>
              </a:rPr>
              <a:t>Dr. Aiman Qais Afar</a:t>
            </a:r>
            <a:endParaRPr lang="en-US" b="1" dirty="0">
              <a:solidFill>
                <a:srgbClr val="7030A0"/>
              </a:solidFill>
            </a:endParaRPr>
          </a:p>
        </p:txBody>
      </p:sp>
      <p:pic>
        <p:nvPicPr>
          <p:cNvPr id="2050" name="Picture 2" descr="Image result for lateral wall of nose | Nose diagram, Nasal cavity, Cav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942" y="1752600"/>
            <a:ext cx="6192383" cy="4615726"/>
          </a:xfrm>
          <a:prstGeom prst="rect">
            <a:avLst/>
          </a:prstGeom>
          <a:noFill/>
          <a:ln w="57150">
            <a:solidFill>
              <a:srgbClr val="23FD23"/>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14868" y="2362200"/>
            <a:ext cx="2399732" cy="2246769"/>
          </a:xfrm>
          <a:prstGeom prst="rect">
            <a:avLst/>
          </a:prstGeom>
        </p:spPr>
        <p:txBody>
          <a:bodyPr wrap="square">
            <a:spAutoFit/>
          </a:bodyPr>
          <a:lstStyle/>
          <a:p>
            <a:pPr marL="457200" lvl="0" indent="-457200">
              <a:buFont typeface="Wingdings" panose="05000000000000000000" pitchFamily="2" charset="2"/>
              <a:buChar char="v"/>
            </a:pPr>
            <a:r>
              <a:rPr lang="en-US" sz="2800" b="1" dirty="0">
                <a:solidFill>
                  <a:srgbClr val="7030A0"/>
                </a:solidFill>
                <a:latin typeface="Candara" panose="020E0502030303020204" pitchFamily="34" charset="0"/>
              </a:rPr>
              <a:t>The space below each concha is called </a:t>
            </a:r>
            <a:r>
              <a:rPr lang="en-US" sz="2800" b="1" u="sng" dirty="0">
                <a:solidFill>
                  <a:srgbClr val="FF0000"/>
                </a:solidFill>
                <a:latin typeface="Candara" panose="020E0502030303020204" pitchFamily="34" charset="0"/>
              </a:rPr>
              <a:t>a meatus.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4496937" cy="584775"/>
          </a:xfrm>
          <a:prstGeom prst="rect">
            <a:avLst/>
          </a:prstGeom>
          <a:ln w="57150">
            <a:solidFill>
              <a:srgbClr val="23FD23"/>
            </a:solidFill>
          </a:ln>
        </p:spPr>
        <p:txBody>
          <a:bodyPr wrap="none">
            <a:spAutoFit/>
          </a:bodyPr>
          <a:lstStyle/>
          <a:p>
            <a:r>
              <a:rPr lang="en-US" sz="3200" b="1" dirty="0">
                <a:solidFill>
                  <a:srgbClr val="FF0000"/>
                </a:solidFill>
                <a:latin typeface="Candara" panose="020E0502030303020204" pitchFamily="34" charset="0"/>
              </a:rPr>
              <a:t>Walls of the Nasal Cavity</a:t>
            </a:r>
            <a:endParaRPr lang="ar-IQ" sz="3200" dirty="0">
              <a:solidFill>
                <a:srgbClr val="FF0000"/>
              </a:solidFill>
              <a:latin typeface="Candara" panose="020E0502030303020204" pitchFamily="34" charset="0"/>
            </a:endParaRPr>
          </a:p>
        </p:txBody>
      </p:sp>
      <p:sp>
        <p:nvSpPr>
          <p:cNvPr id="3" name="Rectangle 2"/>
          <p:cNvSpPr/>
          <p:nvPr/>
        </p:nvSpPr>
        <p:spPr>
          <a:xfrm>
            <a:off x="152400" y="668469"/>
            <a:ext cx="8534400" cy="1384995"/>
          </a:xfrm>
          <a:prstGeom prst="rect">
            <a:avLst/>
          </a:prstGeom>
        </p:spPr>
        <p:txBody>
          <a:bodyPr wrap="square">
            <a:spAutoFit/>
          </a:bodyPr>
          <a:lstStyle/>
          <a:p>
            <a:r>
              <a:rPr lang="en-US" sz="2800" b="1" dirty="0">
                <a:solidFill>
                  <a:srgbClr val="00B0F0"/>
                </a:solidFill>
                <a:latin typeface="Candara" panose="020E0502030303020204" pitchFamily="34" charset="0"/>
              </a:rPr>
              <a:t>Sphenoethmoidal Recess :</a:t>
            </a:r>
          </a:p>
          <a:p>
            <a:r>
              <a:rPr lang="en-US" sz="2800" b="1" dirty="0">
                <a:latin typeface="Candara" panose="020E0502030303020204" pitchFamily="34" charset="0"/>
              </a:rPr>
              <a:t>is a small area above </a:t>
            </a:r>
            <a:r>
              <a:rPr lang="en-US" sz="2800" b="1" dirty="0">
                <a:solidFill>
                  <a:srgbClr val="FF0000"/>
                </a:solidFill>
                <a:latin typeface="Candara" panose="020E0502030303020204" pitchFamily="34" charset="0"/>
              </a:rPr>
              <a:t>the superior concha</a:t>
            </a:r>
            <a:r>
              <a:rPr lang="en-US" sz="2800" b="1" dirty="0">
                <a:latin typeface="Candara" panose="020E0502030303020204" pitchFamily="34" charset="0"/>
              </a:rPr>
              <a:t>. It receives the opening of </a:t>
            </a:r>
            <a:r>
              <a:rPr lang="en-US" sz="2800" b="1" dirty="0">
                <a:solidFill>
                  <a:srgbClr val="1C05C5"/>
                </a:solidFill>
                <a:latin typeface="Candara" panose="020E0502030303020204" pitchFamily="34" charset="0"/>
              </a:rPr>
              <a:t>the sphenoid air sinus</a:t>
            </a:r>
            <a:r>
              <a:rPr lang="en-US" sz="2800" b="1" dirty="0">
                <a:latin typeface="Candara" panose="020E0502030303020204" pitchFamily="34" charset="0"/>
              </a:rPr>
              <a:t>.</a:t>
            </a:r>
          </a:p>
        </p:txBody>
      </p:sp>
      <p:sp>
        <p:nvSpPr>
          <p:cNvPr id="6" name="Slide Number Placeholder 5"/>
          <p:cNvSpPr>
            <a:spLocks noGrp="1"/>
          </p:cNvSpPr>
          <p:nvPr>
            <p:ph type="sldNum" sz="quarter" idx="12"/>
          </p:nvPr>
        </p:nvSpPr>
        <p:spPr>
          <a:xfrm>
            <a:off x="8382000" y="228600"/>
            <a:ext cx="457200" cy="365125"/>
          </a:xfrm>
        </p:spPr>
        <p:txBody>
          <a:bodyPr/>
          <a:lstStyle/>
          <a:p>
            <a:fld id="{B6F15528-21DE-4FAA-801E-634DDDAF4B2B}" type="slidenum">
              <a:rPr lang="en-US" b="1" smtClean="0">
                <a:solidFill>
                  <a:srgbClr val="7030A0"/>
                </a:solidFill>
              </a:rPr>
              <a:pPr/>
              <a:t>12</a:t>
            </a:fld>
            <a:endParaRPr lang="en-US" b="1" dirty="0">
              <a:solidFill>
                <a:srgbClr val="7030A0"/>
              </a:solidFill>
            </a:endParaRPr>
          </a:p>
        </p:txBody>
      </p:sp>
      <p:sp>
        <p:nvSpPr>
          <p:cNvPr id="8" name="Date Placeholder 7"/>
          <p:cNvSpPr>
            <a:spLocks noGrp="1"/>
          </p:cNvSpPr>
          <p:nvPr>
            <p:ph type="dt" sz="half" idx="10"/>
          </p:nvPr>
        </p:nvSpPr>
        <p:spPr>
          <a:xfrm>
            <a:off x="6019800" y="448535"/>
            <a:ext cx="2133600" cy="365125"/>
          </a:xfrm>
        </p:spPr>
        <p:txBody>
          <a:bodyPr/>
          <a:lstStyle/>
          <a:p>
            <a:r>
              <a:rPr lang="en-US" b="1" smtClean="0">
                <a:solidFill>
                  <a:srgbClr val="7030A0"/>
                </a:solidFill>
              </a:rPr>
              <a:t>Sunday 8 October 2023</a:t>
            </a:r>
            <a:endParaRPr lang="en-US" b="1" dirty="0">
              <a:solidFill>
                <a:srgbClr val="7030A0"/>
              </a:solidFill>
            </a:endParaRPr>
          </a:p>
        </p:txBody>
      </p:sp>
      <p:sp>
        <p:nvSpPr>
          <p:cNvPr id="9" name="Footer Placeholder 8"/>
          <p:cNvSpPr>
            <a:spLocks noGrp="1"/>
          </p:cNvSpPr>
          <p:nvPr>
            <p:ph type="ftr" sz="quarter" idx="11"/>
          </p:nvPr>
        </p:nvSpPr>
        <p:spPr>
          <a:xfrm>
            <a:off x="5715000" y="228600"/>
            <a:ext cx="2209800" cy="365125"/>
          </a:xfrm>
        </p:spPr>
        <p:txBody>
          <a:bodyPr/>
          <a:lstStyle/>
          <a:p>
            <a:r>
              <a:rPr lang="en-US" b="1">
                <a:solidFill>
                  <a:srgbClr val="7030A0"/>
                </a:solidFill>
              </a:rPr>
              <a:t>Dr. Aiman Qais Afar</a:t>
            </a:r>
            <a:endParaRPr lang="en-US" b="1" dirty="0">
              <a:solidFill>
                <a:srgbClr val="7030A0"/>
              </a:solidFill>
            </a:endParaRPr>
          </a:p>
        </p:txBody>
      </p:sp>
      <p:sp>
        <p:nvSpPr>
          <p:cNvPr id="4" name="AutoShape 2" descr="Nose, Nasal cavity, Paranasal Sinuses &amp;amp; Pharyn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Nose, Nasal cavity, Paranasal Sinuses &amp;amp; Pharynx"/>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Nose, Nasal cavity, Paranasal Sinuses &amp;amp; Pharynx"/>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8936" y="2390626"/>
            <a:ext cx="5697815" cy="4383519"/>
          </a:xfrm>
          <a:prstGeom prst="rect">
            <a:avLst/>
          </a:prstGeom>
          <a:noFill/>
          <a:ln w="57150">
            <a:solidFill>
              <a:srgbClr val="23FD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76200" y="2390626"/>
            <a:ext cx="3264281" cy="3108543"/>
          </a:xfrm>
          <a:prstGeom prst="rect">
            <a:avLst/>
          </a:prstGeom>
        </p:spPr>
        <p:txBody>
          <a:bodyPr wrap="square">
            <a:spAutoFit/>
          </a:bodyPr>
          <a:lstStyle/>
          <a:p>
            <a:pPr lvl="0"/>
            <a:r>
              <a:rPr lang="en-US" sz="2800" b="1" u="sng" dirty="0">
                <a:solidFill>
                  <a:srgbClr val="009900"/>
                </a:solidFill>
                <a:latin typeface="Candara" panose="020E0502030303020204" pitchFamily="34" charset="0"/>
              </a:rPr>
              <a:t>Superior Meatus </a:t>
            </a:r>
            <a:r>
              <a:rPr lang="en-US" sz="2800" b="1" dirty="0">
                <a:solidFill>
                  <a:srgbClr val="009900"/>
                </a:solidFill>
                <a:latin typeface="Candara" panose="020E0502030303020204" pitchFamily="34" charset="0"/>
              </a:rPr>
              <a:t>:</a:t>
            </a:r>
            <a:r>
              <a:rPr lang="en-US" sz="2800" b="1" dirty="0">
                <a:solidFill>
                  <a:prstClr val="black"/>
                </a:solidFill>
                <a:latin typeface="Candara" panose="020E0502030303020204" pitchFamily="34" charset="0"/>
              </a:rPr>
              <a:t> lies below the superior concha It receives the openings of </a:t>
            </a:r>
            <a:r>
              <a:rPr lang="en-US" sz="2800" b="1" dirty="0">
                <a:solidFill>
                  <a:srgbClr val="1C05C5"/>
                </a:solidFill>
                <a:latin typeface="Candara" panose="020E0502030303020204" pitchFamily="34" charset="0"/>
              </a:rPr>
              <a:t>the posterior </a:t>
            </a:r>
            <a:r>
              <a:rPr lang="en-US" sz="2800" b="1" dirty="0" err="1">
                <a:solidFill>
                  <a:srgbClr val="1C05C5"/>
                </a:solidFill>
                <a:latin typeface="Candara" panose="020E0502030303020204" pitchFamily="34" charset="0"/>
              </a:rPr>
              <a:t>ethmoid</a:t>
            </a:r>
            <a:r>
              <a:rPr lang="en-US" sz="2800" b="1" dirty="0">
                <a:solidFill>
                  <a:srgbClr val="1C05C5"/>
                </a:solidFill>
                <a:latin typeface="Candara" panose="020E0502030303020204" pitchFamily="34" charset="0"/>
              </a:rPr>
              <a:t> sinuses</a:t>
            </a:r>
            <a:endParaRPr lang="ar-IQ" sz="2800" b="1" dirty="0">
              <a:solidFill>
                <a:srgbClr val="1C05C5"/>
              </a:solidFill>
              <a:latin typeface="Candara" panose="020E0502030303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4496937" cy="584775"/>
          </a:xfrm>
          <a:prstGeom prst="rect">
            <a:avLst/>
          </a:prstGeom>
          <a:ln w="57150">
            <a:solidFill>
              <a:srgbClr val="23FD23"/>
            </a:solidFill>
          </a:ln>
        </p:spPr>
        <p:txBody>
          <a:bodyPr wrap="none">
            <a:spAutoFit/>
          </a:bodyPr>
          <a:lstStyle/>
          <a:p>
            <a:r>
              <a:rPr lang="en-US" sz="3200" b="1" dirty="0">
                <a:solidFill>
                  <a:srgbClr val="FF0000"/>
                </a:solidFill>
                <a:latin typeface="Candara" panose="020E0502030303020204" pitchFamily="34" charset="0"/>
              </a:rPr>
              <a:t>Walls of the Nasal Cavity</a:t>
            </a:r>
            <a:endParaRPr lang="ar-IQ" sz="3200" b="1" dirty="0">
              <a:solidFill>
                <a:srgbClr val="FF0000"/>
              </a:solidFill>
              <a:latin typeface="Candara" panose="020E0502030303020204" pitchFamily="34" charset="0"/>
            </a:endParaRPr>
          </a:p>
        </p:txBody>
      </p:sp>
      <p:sp>
        <p:nvSpPr>
          <p:cNvPr id="3" name="Rectangle 2"/>
          <p:cNvSpPr/>
          <p:nvPr/>
        </p:nvSpPr>
        <p:spPr>
          <a:xfrm>
            <a:off x="0" y="724793"/>
            <a:ext cx="3276600" cy="3847207"/>
          </a:xfrm>
          <a:prstGeom prst="rect">
            <a:avLst/>
          </a:prstGeom>
        </p:spPr>
        <p:txBody>
          <a:bodyPr wrap="square">
            <a:spAutoFit/>
          </a:bodyPr>
          <a:lstStyle/>
          <a:p>
            <a:r>
              <a:rPr lang="en-US" sz="2800" b="1" u="sng" dirty="0">
                <a:solidFill>
                  <a:srgbClr val="009900"/>
                </a:solidFill>
                <a:latin typeface="Candara" panose="020E0502030303020204" pitchFamily="34" charset="0"/>
              </a:rPr>
              <a:t>Middle Meatus </a:t>
            </a:r>
            <a:r>
              <a:rPr lang="en-US" sz="2800" b="1" dirty="0">
                <a:solidFill>
                  <a:srgbClr val="009900"/>
                </a:solidFill>
                <a:latin typeface="Candara" panose="020E0502030303020204" pitchFamily="34" charset="0"/>
              </a:rPr>
              <a:t>:</a:t>
            </a:r>
          </a:p>
          <a:p>
            <a:pPr marL="342900" indent="-342900">
              <a:buFont typeface="Wingdings" panose="05000000000000000000" pitchFamily="2" charset="2"/>
              <a:buChar char="ü"/>
            </a:pPr>
            <a:r>
              <a:rPr lang="en-US" sz="2400" b="1" dirty="0">
                <a:latin typeface="Candara" panose="020E0502030303020204" pitchFamily="34" charset="0"/>
              </a:rPr>
              <a:t>lies below the middle concha. </a:t>
            </a:r>
          </a:p>
          <a:p>
            <a:pPr marL="342900" indent="-342900">
              <a:buFont typeface="Wingdings" panose="05000000000000000000" pitchFamily="2" charset="2"/>
              <a:buChar char="ü"/>
            </a:pPr>
            <a:r>
              <a:rPr lang="en-US" sz="2400" b="1" dirty="0">
                <a:latin typeface="Candara" panose="020E0502030303020204" pitchFamily="34" charset="0"/>
              </a:rPr>
              <a:t>It has a rounded swelling called the </a:t>
            </a:r>
            <a:r>
              <a:rPr lang="en-US" sz="2400" b="1" dirty="0">
                <a:solidFill>
                  <a:srgbClr val="FF0000"/>
                </a:solidFill>
                <a:latin typeface="Candara" panose="020E0502030303020204" pitchFamily="34" charset="0"/>
              </a:rPr>
              <a:t>bulla ethmoidalis </a:t>
            </a:r>
            <a:r>
              <a:rPr lang="en-US" sz="2400" b="1" dirty="0">
                <a:latin typeface="Candara" panose="020E0502030303020204" pitchFamily="34" charset="0"/>
              </a:rPr>
              <a:t>that is formed by </a:t>
            </a:r>
            <a:r>
              <a:rPr lang="en-US" sz="2400" b="1" dirty="0">
                <a:solidFill>
                  <a:srgbClr val="1C05C5"/>
                </a:solidFill>
                <a:latin typeface="Candara" panose="020E0502030303020204" pitchFamily="34" charset="0"/>
              </a:rPr>
              <a:t>the middle ethmoidal air sinuses</a:t>
            </a:r>
            <a:r>
              <a:rPr lang="en-US" sz="2400" b="1" dirty="0">
                <a:solidFill>
                  <a:schemeClr val="accent2">
                    <a:lumMod val="75000"/>
                  </a:schemeClr>
                </a:solidFill>
                <a:latin typeface="Candara" panose="020E0502030303020204" pitchFamily="34" charset="0"/>
              </a:rPr>
              <a:t>,</a:t>
            </a:r>
            <a:r>
              <a:rPr lang="en-US" sz="2400" b="1" dirty="0">
                <a:latin typeface="Candara" panose="020E0502030303020204" pitchFamily="34" charset="0"/>
              </a:rPr>
              <a:t> which open on its upper border.</a:t>
            </a:r>
          </a:p>
        </p:txBody>
      </p:sp>
      <p:sp>
        <p:nvSpPr>
          <p:cNvPr id="6" name="Rectangle 5"/>
          <p:cNvSpPr/>
          <p:nvPr/>
        </p:nvSpPr>
        <p:spPr>
          <a:xfrm>
            <a:off x="0" y="4648200"/>
            <a:ext cx="3276600" cy="1569660"/>
          </a:xfrm>
          <a:prstGeom prst="rect">
            <a:avLst/>
          </a:prstGeom>
        </p:spPr>
        <p:txBody>
          <a:bodyPr wrap="square">
            <a:spAutoFit/>
          </a:bodyPr>
          <a:lstStyle/>
          <a:p>
            <a:pPr marL="342900" indent="-342900">
              <a:buFont typeface="Wingdings" panose="05000000000000000000" pitchFamily="2" charset="2"/>
              <a:buChar char="ü"/>
            </a:pPr>
            <a:r>
              <a:rPr lang="en-US" sz="2400" b="1" dirty="0">
                <a:latin typeface="Candara" panose="020E0502030303020204" pitchFamily="34" charset="0"/>
              </a:rPr>
              <a:t>A curved opening, </a:t>
            </a:r>
            <a:r>
              <a:rPr lang="en-US" sz="2400" b="1" dirty="0">
                <a:solidFill>
                  <a:srgbClr val="FF0000"/>
                </a:solidFill>
                <a:latin typeface="Candara" panose="020E0502030303020204" pitchFamily="34" charset="0"/>
              </a:rPr>
              <a:t>the hiatus semilunaris</a:t>
            </a:r>
            <a:r>
              <a:rPr lang="en-US" sz="2400" b="1" dirty="0">
                <a:solidFill>
                  <a:srgbClr val="1C05C5"/>
                </a:solidFill>
                <a:latin typeface="Candara" panose="020E0502030303020204" pitchFamily="34" charset="0"/>
              </a:rPr>
              <a:t>, </a:t>
            </a:r>
            <a:r>
              <a:rPr lang="en-US" sz="2400" b="1" dirty="0">
                <a:latin typeface="Candara" panose="020E0502030303020204" pitchFamily="34" charset="0"/>
              </a:rPr>
              <a:t>lies just below the bulla.</a:t>
            </a:r>
          </a:p>
        </p:txBody>
      </p:sp>
      <p:sp>
        <p:nvSpPr>
          <p:cNvPr id="7" name="Date Placeholder 6"/>
          <p:cNvSpPr>
            <a:spLocks noGrp="1"/>
          </p:cNvSpPr>
          <p:nvPr>
            <p:ph type="dt" sz="half" idx="10"/>
          </p:nvPr>
        </p:nvSpPr>
        <p:spPr>
          <a:xfrm>
            <a:off x="5935826" y="6404629"/>
            <a:ext cx="2133600" cy="365125"/>
          </a:xfrm>
        </p:spPr>
        <p:txBody>
          <a:bodyPr/>
          <a:lstStyle/>
          <a:p>
            <a:r>
              <a:rPr lang="en-US" b="1" smtClean="0">
                <a:solidFill>
                  <a:srgbClr val="7030A0"/>
                </a:solidFill>
                <a:latin typeface="Candara" panose="020E0502030303020204" pitchFamily="34" charset="0"/>
              </a:rPr>
              <a:t>Sunday 8 October 2023</a:t>
            </a:r>
            <a:endParaRPr lang="en-US" b="1" dirty="0">
              <a:solidFill>
                <a:srgbClr val="7030A0"/>
              </a:solidFill>
              <a:latin typeface="Candara" panose="020E0502030303020204" pitchFamily="34" charset="0"/>
            </a:endParaRPr>
          </a:p>
        </p:txBody>
      </p:sp>
      <p:sp>
        <p:nvSpPr>
          <p:cNvPr id="8" name="Slide Number Placeholder 7"/>
          <p:cNvSpPr>
            <a:spLocks noGrp="1"/>
          </p:cNvSpPr>
          <p:nvPr>
            <p:ph type="sldNum" sz="quarter" idx="12"/>
          </p:nvPr>
        </p:nvSpPr>
        <p:spPr>
          <a:xfrm>
            <a:off x="8374226" y="6435148"/>
            <a:ext cx="457200" cy="365125"/>
          </a:xfrm>
        </p:spPr>
        <p:txBody>
          <a:bodyPr/>
          <a:lstStyle/>
          <a:p>
            <a:fld id="{B6F15528-21DE-4FAA-801E-634DDDAF4B2B}" type="slidenum">
              <a:rPr lang="en-US" b="1" smtClean="0">
                <a:solidFill>
                  <a:srgbClr val="7030A0"/>
                </a:solidFill>
              </a:rPr>
              <a:pPr/>
              <a:t>13</a:t>
            </a:fld>
            <a:endParaRPr lang="en-US" b="1" dirty="0">
              <a:solidFill>
                <a:srgbClr val="7030A0"/>
              </a:solidFill>
            </a:endParaRPr>
          </a:p>
        </p:txBody>
      </p:sp>
      <p:sp>
        <p:nvSpPr>
          <p:cNvPr id="9" name="Footer Placeholder 8"/>
          <p:cNvSpPr>
            <a:spLocks noGrp="1"/>
          </p:cNvSpPr>
          <p:nvPr>
            <p:ph type="ftr" sz="quarter" idx="11"/>
          </p:nvPr>
        </p:nvSpPr>
        <p:spPr>
          <a:xfrm>
            <a:off x="3124200" y="6400800"/>
            <a:ext cx="2895600" cy="365125"/>
          </a:xfrm>
        </p:spPr>
        <p:txBody>
          <a:bodyPr/>
          <a:lstStyle/>
          <a:p>
            <a:r>
              <a:rPr lang="en-US" b="1">
                <a:solidFill>
                  <a:srgbClr val="7030A0"/>
                </a:solidFill>
              </a:rPr>
              <a:t>Dr. Aiman Qais Afar</a:t>
            </a:r>
            <a:endParaRPr lang="en-US" b="1" dirty="0">
              <a:solidFill>
                <a:srgbClr val="7030A0"/>
              </a:solidFill>
            </a:endParaRPr>
          </a:p>
        </p:txBody>
      </p:sp>
      <p:sp>
        <p:nvSpPr>
          <p:cNvPr id="11" name="Rectangle 10"/>
          <p:cNvSpPr/>
          <p:nvPr/>
        </p:nvSpPr>
        <p:spPr>
          <a:xfrm>
            <a:off x="3306925" y="839035"/>
            <a:ext cx="5665623" cy="1569660"/>
          </a:xfrm>
          <a:prstGeom prst="rect">
            <a:avLst/>
          </a:prstGeom>
        </p:spPr>
        <p:txBody>
          <a:bodyPr wrap="square">
            <a:spAutoFit/>
          </a:bodyPr>
          <a:lstStyle/>
          <a:p>
            <a:pPr marL="342900" indent="-342900">
              <a:buFont typeface="Wingdings" panose="05000000000000000000" pitchFamily="2" charset="2"/>
              <a:buChar char="ü"/>
            </a:pPr>
            <a:r>
              <a:rPr lang="en-US" sz="2400" b="1" dirty="0">
                <a:latin typeface="Candara" panose="020E0502030303020204" pitchFamily="34" charset="0"/>
              </a:rPr>
              <a:t>The anterior end of the hiatus leads into a funnel-shaped channel called </a:t>
            </a:r>
            <a:r>
              <a:rPr lang="en-US" sz="2400" b="1" dirty="0">
                <a:solidFill>
                  <a:srgbClr val="FF0000"/>
                </a:solidFill>
                <a:latin typeface="Candara" panose="020E0502030303020204" pitchFamily="34" charset="0"/>
              </a:rPr>
              <a:t>the infundibulum</a:t>
            </a:r>
            <a:r>
              <a:rPr lang="en-US" sz="2400" b="1" dirty="0">
                <a:solidFill>
                  <a:srgbClr val="1C05C5"/>
                </a:solidFill>
                <a:latin typeface="Candara" panose="020E0502030303020204" pitchFamily="34" charset="0"/>
              </a:rPr>
              <a:t>,</a:t>
            </a:r>
            <a:r>
              <a:rPr lang="en-US" sz="2400" b="1" dirty="0">
                <a:solidFill>
                  <a:schemeClr val="tx2">
                    <a:lumMod val="60000"/>
                    <a:lumOff val="40000"/>
                  </a:schemeClr>
                </a:solidFill>
                <a:latin typeface="Candara" panose="020E0502030303020204" pitchFamily="34" charset="0"/>
              </a:rPr>
              <a:t> </a:t>
            </a:r>
            <a:r>
              <a:rPr lang="en-US" sz="2400" b="1" dirty="0">
                <a:latin typeface="Candara" panose="020E0502030303020204" pitchFamily="34" charset="0"/>
              </a:rPr>
              <a:t>which is continuous with </a:t>
            </a:r>
            <a:r>
              <a:rPr lang="en-US" sz="2400" b="1" dirty="0">
                <a:solidFill>
                  <a:srgbClr val="1C05C5"/>
                </a:solidFill>
                <a:latin typeface="Candara" panose="020E0502030303020204" pitchFamily="34" charset="0"/>
              </a:rPr>
              <a:t>the frontal sinus. </a:t>
            </a:r>
          </a:p>
        </p:txBody>
      </p:sp>
      <p:pic>
        <p:nvPicPr>
          <p:cNvPr id="14" name="Picture 2">
            <a:extLst>
              <a:ext uri="{FF2B5EF4-FFF2-40B4-BE49-F238E27FC236}">
                <a16:creationId xmlns:a16="http://schemas.microsoft.com/office/drawing/2014/main" id="{8A734DFA-9AFD-425C-BD7F-E4E0B04CB667}"/>
              </a:ext>
            </a:extLst>
          </p:cNvPr>
          <p:cNvPicPr>
            <a:picLocks noChangeAspect="1" noChangeArrowheads="1"/>
          </p:cNvPicPr>
          <p:nvPr/>
        </p:nvPicPr>
        <p:blipFill>
          <a:blip r:embed="rId2" cstate="print"/>
          <a:srcRect l="31039" t="28125" r="15081" b="21875"/>
          <a:stretch>
            <a:fillRect/>
          </a:stretch>
        </p:blipFill>
        <p:spPr bwMode="auto">
          <a:xfrm>
            <a:off x="3306925" y="3293080"/>
            <a:ext cx="5695949" cy="2971800"/>
          </a:xfrm>
          <a:prstGeom prst="rect">
            <a:avLst/>
          </a:prstGeom>
          <a:noFill/>
          <a:ln w="57150">
            <a:solidFill>
              <a:srgbClr val="23FD23"/>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134" y="728800"/>
            <a:ext cx="8954665" cy="2000548"/>
          </a:xfrm>
          <a:prstGeom prst="rect">
            <a:avLst/>
          </a:prstGeom>
        </p:spPr>
        <p:txBody>
          <a:bodyPr wrap="square">
            <a:spAutoFit/>
          </a:bodyPr>
          <a:lstStyle/>
          <a:p>
            <a:r>
              <a:rPr lang="en-US" sz="2400" b="1" dirty="0">
                <a:solidFill>
                  <a:srgbClr val="1C05C5"/>
                </a:solidFill>
                <a:latin typeface="Candara" panose="020E0502030303020204" pitchFamily="34" charset="0"/>
              </a:rPr>
              <a:t>The maxillary sinus </a:t>
            </a:r>
            <a:r>
              <a:rPr lang="en-US" sz="2400" b="1" dirty="0">
                <a:solidFill>
                  <a:srgbClr val="7030A0"/>
                </a:solidFill>
                <a:latin typeface="Candara" panose="020E0502030303020204" pitchFamily="34" charset="0"/>
              </a:rPr>
              <a:t>opens into </a:t>
            </a:r>
            <a:r>
              <a:rPr lang="en-US" sz="2400" b="1" dirty="0">
                <a:solidFill>
                  <a:srgbClr val="00B050"/>
                </a:solidFill>
                <a:latin typeface="Candara" panose="020E0502030303020204" pitchFamily="34" charset="0"/>
              </a:rPr>
              <a:t>the middle meatus </a:t>
            </a:r>
            <a:r>
              <a:rPr lang="en-US" sz="2400" b="1" dirty="0">
                <a:solidFill>
                  <a:srgbClr val="7030A0"/>
                </a:solidFill>
                <a:latin typeface="Candara" panose="020E0502030303020204" pitchFamily="34" charset="0"/>
              </a:rPr>
              <a:t>through the </a:t>
            </a:r>
            <a:r>
              <a:rPr lang="en-US" sz="2400" b="1" dirty="0">
                <a:solidFill>
                  <a:srgbClr val="FF0000"/>
                </a:solidFill>
                <a:latin typeface="Candara" panose="020E0502030303020204" pitchFamily="34" charset="0"/>
              </a:rPr>
              <a:t>hiatus semilunaris.</a:t>
            </a:r>
          </a:p>
          <a:p>
            <a:r>
              <a:rPr lang="en-US" sz="2800" b="1" u="sng" dirty="0">
                <a:solidFill>
                  <a:srgbClr val="009900"/>
                </a:solidFill>
                <a:latin typeface="Candara" panose="020E0502030303020204" pitchFamily="34" charset="0"/>
              </a:rPr>
              <a:t>Inferior Meatus</a:t>
            </a:r>
            <a:r>
              <a:rPr lang="en-US" sz="2800" b="1" dirty="0">
                <a:solidFill>
                  <a:srgbClr val="009900"/>
                </a:solidFill>
                <a:latin typeface="Candara" panose="020E0502030303020204" pitchFamily="34" charset="0"/>
              </a:rPr>
              <a:t> : </a:t>
            </a:r>
            <a:r>
              <a:rPr lang="en-US" sz="2400" b="1" dirty="0">
                <a:latin typeface="Candara" panose="020E0502030303020204" pitchFamily="34" charset="0"/>
              </a:rPr>
              <a:t>lies below the </a:t>
            </a:r>
            <a:r>
              <a:rPr lang="en-US" sz="2400" b="1" dirty="0">
                <a:solidFill>
                  <a:schemeClr val="accent2">
                    <a:lumMod val="75000"/>
                  </a:schemeClr>
                </a:solidFill>
                <a:latin typeface="Candara" panose="020E0502030303020204" pitchFamily="34" charset="0"/>
              </a:rPr>
              <a:t>inferior concha </a:t>
            </a:r>
            <a:r>
              <a:rPr lang="en-US" sz="2400" b="1" dirty="0">
                <a:latin typeface="Candara" panose="020E0502030303020204" pitchFamily="34" charset="0"/>
              </a:rPr>
              <a:t>and receives the opening of the lower end of </a:t>
            </a:r>
            <a:r>
              <a:rPr lang="en-US" sz="2400" b="1" dirty="0">
                <a:solidFill>
                  <a:srgbClr val="1C05C5"/>
                </a:solidFill>
                <a:latin typeface="Candara" panose="020E0502030303020204" pitchFamily="34" charset="0"/>
              </a:rPr>
              <a:t>the nasolacrimal duct</a:t>
            </a:r>
            <a:r>
              <a:rPr lang="en-US" sz="2400" b="1" dirty="0">
                <a:latin typeface="Candara" panose="020E0502030303020204" pitchFamily="34" charset="0"/>
              </a:rPr>
              <a:t>, which is guarded by a fold of mucous membrane.</a:t>
            </a:r>
            <a:endParaRPr lang="ar-IQ" sz="2400" b="1" dirty="0">
              <a:latin typeface="Candara" panose="020E0502030303020204" pitchFamily="34" charset="0"/>
            </a:endParaRPr>
          </a:p>
        </p:txBody>
      </p:sp>
      <p:sp>
        <p:nvSpPr>
          <p:cNvPr id="3" name="Rectangle 2"/>
          <p:cNvSpPr/>
          <p:nvPr/>
        </p:nvSpPr>
        <p:spPr>
          <a:xfrm>
            <a:off x="152400" y="76200"/>
            <a:ext cx="4496937" cy="584775"/>
          </a:xfrm>
          <a:prstGeom prst="rect">
            <a:avLst/>
          </a:prstGeom>
          <a:ln w="57150">
            <a:solidFill>
              <a:srgbClr val="23FD23"/>
            </a:solidFill>
          </a:ln>
        </p:spPr>
        <p:txBody>
          <a:bodyPr wrap="none">
            <a:spAutoFit/>
          </a:bodyPr>
          <a:lstStyle/>
          <a:p>
            <a:r>
              <a:rPr lang="en-US" sz="3200" b="1" dirty="0">
                <a:solidFill>
                  <a:srgbClr val="FF0000"/>
                </a:solidFill>
                <a:latin typeface="Candara" panose="020E0502030303020204" pitchFamily="34" charset="0"/>
              </a:rPr>
              <a:t>Walls of the Nasal Cavity</a:t>
            </a:r>
            <a:endParaRPr lang="ar-IQ" sz="3200" dirty="0">
              <a:solidFill>
                <a:srgbClr val="FF0000"/>
              </a:solidFill>
              <a:latin typeface="Candara" panose="020E0502030303020204" pitchFamily="34" charset="0"/>
            </a:endParaRPr>
          </a:p>
        </p:txBody>
      </p:sp>
      <p:pic>
        <p:nvPicPr>
          <p:cNvPr id="4" name="Picture 2"/>
          <p:cNvPicPr>
            <a:picLocks noChangeAspect="1" noChangeArrowheads="1"/>
          </p:cNvPicPr>
          <p:nvPr/>
        </p:nvPicPr>
        <p:blipFill>
          <a:blip r:embed="rId2" cstate="print"/>
          <a:srcRect l="31039" t="28125" r="15081" b="21875"/>
          <a:stretch>
            <a:fillRect/>
          </a:stretch>
        </p:blipFill>
        <p:spPr bwMode="auto">
          <a:xfrm>
            <a:off x="1314451" y="2819400"/>
            <a:ext cx="7448549" cy="3886200"/>
          </a:xfrm>
          <a:prstGeom prst="rect">
            <a:avLst/>
          </a:prstGeom>
          <a:noFill/>
          <a:ln w="57150">
            <a:solidFill>
              <a:srgbClr val="23FD23"/>
            </a:solidFill>
            <a:miter lim="800000"/>
            <a:headEnd/>
            <a:tailEnd/>
          </a:ln>
        </p:spPr>
      </p:pic>
      <p:sp>
        <p:nvSpPr>
          <p:cNvPr id="5" name="Date Placeholder 4"/>
          <p:cNvSpPr>
            <a:spLocks noGrp="1"/>
          </p:cNvSpPr>
          <p:nvPr>
            <p:ph type="dt" sz="half" idx="10"/>
          </p:nvPr>
        </p:nvSpPr>
        <p:spPr>
          <a:xfrm>
            <a:off x="7200900" y="205798"/>
            <a:ext cx="1943100" cy="365125"/>
          </a:xfrm>
        </p:spPr>
        <p:txBody>
          <a:bodyPr/>
          <a:lstStyle/>
          <a:p>
            <a:r>
              <a:rPr lang="en-US" b="1" smtClean="0">
                <a:solidFill>
                  <a:srgbClr val="7030A0"/>
                </a:solidFill>
              </a:rPr>
              <a:t>Sunday 8 October 2023</a:t>
            </a:r>
            <a:endParaRPr lang="en-US" b="1" dirty="0">
              <a:solidFill>
                <a:srgbClr val="7030A0"/>
              </a:solidFill>
            </a:endParaRPr>
          </a:p>
        </p:txBody>
      </p:sp>
      <p:sp>
        <p:nvSpPr>
          <p:cNvPr id="6" name="Slide Number Placeholder 5"/>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7030A0"/>
                </a:solidFill>
              </a:rPr>
              <a:pPr/>
              <a:t>14</a:t>
            </a:fld>
            <a:endParaRPr lang="en-US" b="1" dirty="0">
              <a:solidFill>
                <a:srgbClr val="7030A0"/>
              </a:solidFill>
            </a:endParaRPr>
          </a:p>
        </p:txBody>
      </p:sp>
      <p:sp>
        <p:nvSpPr>
          <p:cNvPr id="7" name="Footer Placeholder 6"/>
          <p:cNvSpPr>
            <a:spLocks noGrp="1"/>
          </p:cNvSpPr>
          <p:nvPr>
            <p:ph type="ftr" sz="quarter" idx="11"/>
          </p:nvPr>
        </p:nvSpPr>
        <p:spPr>
          <a:xfrm>
            <a:off x="4953000" y="228600"/>
            <a:ext cx="2895600" cy="365125"/>
          </a:xfrm>
        </p:spPr>
        <p:txBody>
          <a:bodyPr/>
          <a:lstStyle/>
          <a:p>
            <a:r>
              <a:rPr lang="en-US" b="1" dirty="0">
                <a:solidFill>
                  <a:srgbClr val="7030A0"/>
                </a:solidFill>
              </a:rPr>
              <a:t>Dr. Aiman Qais Afar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4911153" cy="646331"/>
          </a:xfrm>
          <a:prstGeom prst="rect">
            <a:avLst/>
          </a:prstGeom>
          <a:ln w="57150">
            <a:solidFill>
              <a:srgbClr val="23FD23"/>
            </a:solidFill>
          </a:ln>
        </p:spPr>
        <p:txBody>
          <a:bodyPr wrap="none">
            <a:spAutoFit/>
          </a:bodyPr>
          <a:lstStyle/>
          <a:p>
            <a:r>
              <a:rPr lang="en-US" sz="3600" b="1" dirty="0">
                <a:solidFill>
                  <a:srgbClr val="FF0000"/>
                </a:solidFill>
              </a:rPr>
              <a:t>Walls of the Nasal Cavity</a:t>
            </a:r>
            <a:endParaRPr lang="ar-IQ" sz="3600" dirty="0">
              <a:solidFill>
                <a:srgbClr val="FF0000"/>
              </a:solidFill>
            </a:endParaRPr>
          </a:p>
        </p:txBody>
      </p:sp>
      <p:sp>
        <p:nvSpPr>
          <p:cNvPr id="3" name="Rectangle 2"/>
          <p:cNvSpPr/>
          <p:nvPr/>
        </p:nvSpPr>
        <p:spPr>
          <a:xfrm>
            <a:off x="0" y="722531"/>
            <a:ext cx="8991600" cy="1815882"/>
          </a:xfrm>
          <a:prstGeom prst="rect">
            <a:avLst/>
          </a:prstGeom>
        </p:spPr>
        <p:txBody>
          <a:bodyPr wrap="square">
            <a:spAutoFit/>
          </a:bodyPr>
          <a:lstStyle/>
          <a:p>
            <a:r>
              <a:rPr lang="en-US" sz="2800" b="1" dirty="0">
                <a:solidFill>
                  <a:schemeClr val="accent6">
                    <a:lumMod val="75000"/>
                  </a:schemeClr>
                </a:solidFill>
                <a:latin typeface="Candara" panose="020E0502030303020204" pitchFamily="34" charset="0"/>
              </a:rPr>
              <a:t>Medial Wall: </a:t>
            </a:r>
            <a:r>
              <a:rPr lang="en-US" sz="2800" b="1" dirty="0">
                <a:latin typeface="Candara" panose="020E0502030303020204" pitchFamily="34" charset="0"/>
              </a:rPr>
              <a:t>is formed by </a:t>
            </a:r>
            <a:r>
              <a:rPr lang="en-US" sz="2800" b="1" dirty="0">
                <a:solidFill>
                  <a:srgbClr val="1C05C5"/>
                </a:solidFill>
                <a:latin typeface="Candara" panose="020E0502030303020204" pitchFamily="34" charset="0"/>
              </a:rPr>
              <a:t>the nasal septum</a:t>
            </a:r>
            <a:r>
              <a:rPr lang="en-US" sz="2800" b="1" dirty="0" smtClean="0">
                <a:latin typeface="Candara" panose="020E0502030303020204" pitchFamily="34" charset="0"/>
              </a:rPr>
              <a:t>.</a:t>
            </a:r>
            <a:endParaRPr lang="en-US" sz="2800" b="1" dirty="0">
              <a:latin typeface="Candara" panose="020E0502030303020204" pitchFamily="34" charset="0"/>
            </a:endParaRPr>
          </a:p>
          <a:p>
            <a:r>
              <a:rPr lang="en-US" sz="2800" b="1" dirty="0">
                <a:latin typeface="Candara" panose="020E0502030303020204" pitchFamily="34" charset="0"/>
              </a:rPr>
              <a:t> </a:t>
            </a:r>
            <a:r>
              <a:rPr lang="en-US" sz="2800" b="1" u="sng" dirty="0">
                <a:latin typeface="Candara" panose="020E0502030303020204" pitchFamily="34" charset="0"/>
              </a:rPr>
              <a:t>The upper part </a:t>
            </a:r>
            <a:r>
              <a:rPr lang="en-US" sz="2800" b="1" dirty="0">
                <a:latin typeface="Candara" panose="020E0502030303020204" pitchFamily="34" charset="0"/>
              </a:rPr>
              <a:t>is formed by </a:t>
            </a:r>
            <a:r>
              <a:rPr lang="en-US" sz="2800" b="1" dirty="0">
                <a:solidFill>
                  <a:srgbClr val="00B0F0"/>
                </a:solidFill>
                <a:latin typeface="Candara" panose="020E0502030303020204" pitchFamily="34" charset="0"/>
              </a:rPr>
              <a:t>the vertical plate of the ethmoid</a:t>
            </a:r>
            <a:r>
              <a:rPr lang="en-US" sz="2800" b="1" dirty="0">
                <a:latin typeface="Candara" panose="020E0502030303020204" pitchFamily="34" charset="0"/>
              </a:rPr>
              <a:t> and </a:t>
            </a:r>
            <a:r>
              <a:rPr lang="en-US" sz="2800" b="1" dirty="0">
                <a:solidFill>
                  <a:srgbClr val="00B0F0"/>
                </a:solidFill>
                <a:latin typeface="Candara" panose="020E0502030303020204" pitchFamily="34" charset="0"/>
              </a:rPr>
              <a:t>the Vomer </a:t>
            </a:r>
            <a:endParaRPr lang="en-US" sz="2800" b="1" dirty="0">
              <a:latin typeface="Candara" panose="020E0502030303020204" pitchFamily="34" charset="0"/>
            </a:endParaRPr>
          </a:p>
          <a:p>
            <a:r>
              <a:rPr lang="en-US" sz="2800" b="1" u="sng" dirty="0">
                <a:latin typeface="Candara" panose="020E0502030303020204" pitchFamily="34" charset="0"/>
              </a:rPr>
              <a:t>The anterior part </a:t>
            </a:r>
            <a:r>
              <a:rPr lang="en-US" sz="2800" b="1" dirty="0">
                <a:latin typeface="Candara" panose="020E0502030303020204" pitchFamily="34" charset="0"/>
              </a:rPr>
              <a:t>is formed by the </a:t>
            </a:r>
            <a:r>
              <a:rPr lang="en-US" sz="2800" b="1" dirty="0">
                <a:solidFill>
                  <a:schemeClr val="tx2">
                    <a:lumMod val="60000"/>
                    <a:lumOff val="40000"/>
                  </a:schemeClr>
                </a:solidFill>
                <a:latin typeface="Candara" panose="020E0502030303020204" pitchFamily="34" charset="0"/>
              </a:rPr>
              <a:t>septal cartilage. </a:t>
            </a:r>
            <a:endParaRPr lang="en-US" sz="2800" b="1" dirty="0">
              <a:latin typeface="Candara" panose="020E0502030303020204" pitchFamily="34" charset="0"/>
            </a:endParaRPr>
          </a:p>
        </p:txBody>
      </p:sp>
      <p:sp>
        <p:nvSpPr>
          <p:cNvPr id="5" name="Date Placeholder 4"/>
          <p:cNvSpPr>
            <a:spLocks noGrp="1"/>
          </p:cNvSpPr>
          <p:nvPr>
            <p:ph type="dt" sz="half" idx="10"/>
          </p:nvPr>
        </p:nvSpPr>
        <p:spPr>
          <a:xfrm>
            <a:off x="6400800" y="320675"/>
            <a:ext cx="2133600" cy="365125"/>
          </a:xfrm>
        </p:spPr>
        <p:txBody>
          <a:bodyPr/>
          <a:lstStyle/>
          <a:p>
            <a:r>
              <a:rPr lang="en-US" b="1" smtClean="0">
                <a:solidFill>
                  <a:srgbClr val="7030A0"/>
                </a:solidFill>
              </a:rPr>
              <a:t>Sunday 8 October 2023</a:t>
            </a:r>
            <a:endParaRPr lang="en-US" b="1" dirty="0">
              <a:solidFill>
                <a:srgbClr val="7030A0"/>
              </a:solidFill>
            </a:endParaRPr>
          </a:p>
        </p:txBody>
      </p:sp>
      <p:sp>
        <p:nvSpPr>
          <p:cNvPr id="6" name="Slide Number Placeholder 5"/>
          <p:cNvSpPr>
            <a:spLocks noGrp="1"/>
          </p:cNvSpPr>
          <p:nvPr>
            <p:ph type="sldNum" sz="quarter" idx="12"/>
          </p:nvPr>
        </p:nvSpPr>
        <p:spPr>
          <a:xfrm>
            <a:off x="8270033" y="172460"/>
            <a:ext cx="381000" cy="365125"/>
          </a:xfrm>
        </p:spPr>
        <p:txBody>
          <a:bodyPr/>
          <a:lstStyle/>
          <a:p>
            <a:fld id="{B6F15528-21DE-4FAA-801E-634DDDAF4B2B}" type="slidenum">
              <a:rPr lang="en-US" b="1" smtClean="0">
                <a:solidFill>
                  <a:srgbClr val="7030A0"/>
                </a:solidFill>
              </a:rPr>
              <a:pPr/>
              <a:t>15</a:t>
            </a:fld>
            <a:endParaRPr lang="en-US" b="1" dirty="0">
              <a:solidFill>
                <a:srgbClr val="7030A0"/>
              </a:solidFill>
            </a:endParaRPr>
          </a:p>
        </p:txBody>
      </p:sp>
      <p:sp>
        <p:nvSpPr>
          <p:cNvPr id="7" name="Footer Placeholder 6"/>
          <p:cNvSpPr>
            <a:spLocks noGrp="1"/>
          </p:cNvSpPr>
          <p:nvPr>
            <p:ph type="ftr" sz="quarter" idx="11"/>
          </p:nvPr>
        </p:nvSpPr>
        <p:spPr>
          <a:xfrm>
            <a:off x="5755433" y="79634"/>
            <a:ext cx="2895600" cy="365125"/>
          </a:xfrm>
        </p:spPr>
        <p:txBody>
          <a:bodyPr/>
          <a:lstStyle/>
          <a:p>
            <a:r>
              <a:rPr lang="en-US" b="1" dirty="0">
                <a:solidFill>
                  <a:srgbClr val="7030A0"/>
                </a:solidFill>
              </a:rPr>
              <a:t>Dr. Aiman Qais Afar</a:t>
            </a:r>
          </a:p>
        </p:txBody>
      </p:sp>
      <p:sp>
        <p:nvSpPr>
          <p:cNvPr id="8" name="Rectangle 7"/>
          <p:cNvSpPr/>
          <p:nvPr/>
        </p:nvSpPr>
        <p:spPr>
          <a:xfrm>
            <a:off x="76200" y="2971800"/>
            <a:ext cx="4419600" cy="1938992"/>
          </a:xfrm>
          <a:prstGeom prst="rect">
            <a:avLst/>
          </a:prstGeom>
          <a:solidFill>
            <a:schemeClr val="tx2">
              <a:lumMod val="20000"/>
              <a:lumOff val="80000"/>
            </a:schemeClr>
          </a:solidFill>
          <a:ln w="38100">
            <a:solidFill>
              <a:schemeClr val="tx1"/>
            </a:solidFill>
          </a:ln>
        </p:spPr>
        <p:txBody>
          <a:bodyPr wrap="square">
            <a:spAutoFit/>
          </a:bodyPr>
          <a:lstStyle/>
          <a:p>
            <a:pPr lvl="0">
              <a:buFont typeface="Wingdings" pitchFamily="2" charset="2"/>
              <a:buChar char="ü"/>
            </a:pPr>
            <a:r>
              <a:rPr lang="en-US" sz="2400" b="1" dirty="0">
                <a:solidFill>
                  <a:srgbClr val="7030A0"/>
                </a:solidFill>
                <a:latin typeface="Candara" panose="020E0502030303020204" pitchFamily="34" charset="0"/>
              </a:rPr>
              <a:t>The septum rarely lies in the midline, thus increasing the size of one half of the nasal cavity and decreasing the size of the </a:t>
            </a:r>
            <a:r>
              <a:rPr lang="en-US" sz="2400" b="1" dirty="0" smtClean="0">
                <a:solidFill>
                  <a:srgbClr val="7030A0"/>
                </a:solidFill>
                <a:latin typeface="Candara" panose="020E0502030303020204" pitchFamily="34" charset="0"/>
              </a:rPr>
              <a:t>other.</a:t>
            </a:r>
            <a:endParaRPr lang="ar-IQ" sz="2400" b="1" dirty="0">
              <a:solidFill>
                <a:srgbClr val="7030A0"/>
              </a:solidFill>
              <a:latin typeface="Candara" panose="020E0502030303020204" pitchFamily="34" charset="0"/>
            </a:endParaRPr>
          </a:p>
        </p:txBody>
      </p:sp>
      <p:pic>
        <p:nvPicPr>
          <p:cNvPr id="10" name="Picture 2" descr="Nasal Cavity and Pterygopalatine Fossa Flashcards | Quiz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399" y="2567714"/>
            <a:ext cx="4285673" cy="4143214"/>
          </a:xfrm>
          <a:prstGeom prst="rect">
            <a:avLst/>
          </a:prstGeom>
          <a:noFill/>
          <a:ln w="57150">
            <a:solidFill>
              <a:srgbClr val="23FD23"/>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010400" y="131767"/>
            <a:ext cx="2133600" cy="365125"/>
          </a:xfrm>
        </p:spPr>
        <p:txBody>
          <a:bodyPr/>
          <a:lstStyle/>
          <a:p>
            <a:r>
              <a:rPr lang="en-US" b="1" dirty="0" smtClean="0">
                <a:solidFill>
                  <a:srgbClr val="C00000"/>
                </a:solidFill>
              </a:rPr>
              <a:t>Sunday 8 October 2023</a:t>
            </a:r>
            <a:endParaRPr lang="en-US" b="1" dirty="0">
              <a:solidFill>
                <a:srgbClr val="C00000"/>
              </a:solidFill>
            </a:endParaRPr>
          </a:p>
        </p:txBody>
      </p:sp>
      <p:sp>
        <p:nvSpPr>
          <p:cNvPr id="3" name="Footer Placeholder 2"/>
          <p:cNvSpPr>
            <a:spLocks noGrp="1"/>
          </p:cNvSpPr>
          <p:nvPr>
            <p:ph type="ftr" sz="quarter" idx="11"/>
          </p:nvPr>
        </p:nvSpPr>
        <p:spPr>
          <a:xfrm>
            <a:off x="6370781" y="-61601"/>
            <a:ext cx="2895600" cy="365125"/>
          </a:xfrm>
        </p:spPr>
        <p:txBody>
          <a:bodyPr/>
          <a:lstStyle/>
          <a:p>
            <a:r>
              <a:rPr lang="en-US" b="1">
                <a:solidFill>
                  <a:srgbClr val="C00000"/>
                </a:solidFill>
              </a:rPr>
              <a:t>Dr. Aiman Qais Afar</a:t>
            </a:r>
            <a:endParaRPr lang="en-US" b="1" dirty="0">
              <a:solidFill>
                <a:srgbClr val="C00000"/>
              </a:solidFill>
            </a:endParaRPr>
          </a:p>
        </p:txBody>
      </p:sp>
      <p:sp>
        <p:nvSpPr>
          <p:cNvPr id="4" name="Slide Number Placeholder 3"/>
          <p:cNvSpPr>
            <a:spLocks noGrp="1"/>
          </p:cNvSpPr>
          <p:nvPr>
            <p:ph type="sldNum" sz="quarter" idx="12"/>
          </p:nvPr>
        </p:nvSpPr>
        <p:spPr>
          <a:xfrm>
            <a:off x="8653669" y="-8796"/>
            <a:ext cx="381000" cy="365125"/>
          </a:xfrm>
        </p:spPr>
        <p:txBody>
          <a:bodyPr/>
          <a:lstStyle/>
          <a:p>
            <a:fld id="{B6F15528-21DE-4FAA-801E-634DDDAF4B2B}" type="slidenum">
              <a:rPr lang="en-US" b="1" smtClean="0">
                <a:solidFill>
                  <a:srgbClr val="C00000"/>
                </a:solidFill>
              </a:rPr>
              <a:pPr/>
              <a:t>16</a:t>
            </a:fld>
            <a:endParaRPr lang="en-US" b="1" dirty="0">
              <a:solidFill>
                <a:srgbClr val="C00000"/>
              </a:solidFill>
            </a:endParaRPr>
          </a:p>
        </p:txBody>
      </p:sp>
      <p:sp>
        <p:nvSpPr>
          <p:cNvPr id="5" name="Rectangle 4"/>
          <p:cNvSpPr/>
          <p:nvPr/>
        </p:nvSpPr>
        <p:spPr>
          <a:xfrm>
            <a:off x="66589" y="76200"/>
            <a:ext cx="6941324" cy="584775"/>
          </a:xfrm>
          <a:prstGeom prst="rect">
            <a:avLst/>
          </a:prstGeom>
          <a:ln w="57150">
            <a:solidFill>
              <a:srgbClr val="23FD23"/>
            </a:solidFill>
          </a:ln>
        </p:spPr>
        <p:txBody>
          <a:bodyPr wrap="none">
            <a:spAutoFit/>
          </a:bodyPr>
          <a:lstStyle/>
          <a:p>
            <a:r>
              <a:rPr lang="en-GB" sz="3200" b="1" dirty="0">
                <a:solidFill>
                  <a:srgbClr val="C00000"/>
                </a:solidFill>
                <a:latin typeface="Candara" panose="020E0502030303020204" pitchFamily="34" charset="0"/>
              </a:rPr>
              <a:t>Mucous Membrane of the Nasal Cavity</a:t>
            </a:r>
          </a:p>
        </p:txBody>
      </p:sp>
      <p:sp>
        <p:nvSpPr>
          <p:cNvPr id="6" name="Rectangle 5"/>
          <p:cNvSpPr/>
          <p:nvPr/>
        </p:nvSpPr>
        <p:spPr>
          <a:xfrm>
            <a:off x="152400" y="780157"/>
            <a:ext cx="4343400" cy="3416320"/>
          </a:xfrm>
          <a:prstGeom prst="rect">
            <a:avLst/>
          </a:prstGeom>
        </p:spPr>
        <p:txBody>
          <a:bodyPr wrap="square">
            <a:spAutoFit/>
          </a:bodyPr>
          <a:lstStyle/>
          <a:p>
            <a:pPr>
              <a:buFont typeface="Wingdings" pitchFamily="2" charset="2"/>
              <a:buChar char="ü"/>
            </a:pPr>
            <a:r>
              <a:rPr lang="en-GB" sz="2400" b="1" dirty="0">
                <a:solidFill>
                  <a:srgbClr val="7030A0"/>
                </a:solidFill>
                <a:latin typeface="Candara" panose="020E0502030303020204" pitchFamily="34" charset="0"/>
              </a:rPr>
              <a:t>The vestibule </a:t>
            </a:r>
            <a:r>
              <a:rPr lang="en-GB" sz="2400" b="1" dirty="0">
                <a:latin typeface="Candara" panose="020E0502030303020204" pitchFamily="34" charset="0"/>
              </a:rPr>
              <a:t>is lined with modified skin and has </a:t>
            </a:r>
            <a:r>
              <a:rPr lang="en-GB" sz="2400" b="1" dirty="0">
                <a:solidFill>
                  <a:srgbClr val="1C05C5"/>
                </a:solidFill>
                <a:latin typeface="Candara" panose="020E0502030303020204" pitchFamily="34" charset="0"/>
              </a:rPr>
              <a:t>coarse hairs</a:t>
            </a:r>
            <a:r>
              <a:rPr lang="en-GB" sz="2400" dirty="0">
                <a:solidFill>
                  <a:srgbClr val="1C05C5"/>
                </a:solidFill>
                <a:latin typeface="Candara" panose="020E0502030303020204" pitchFamily="34" charset="0"/>
              </a:rPr>
              <a:t>.</a:t>
            </a:r>
          </a:p>
          <a:p>
            <a:pPr>
              <a:buFont typeface="Wingdings" pitchFamily="2" charset="2"/>
              <a:buChar char="ü"/>
            </a:pPr>
            <a:r>
              <a:rPr lang="en-GB" sz="2400" b="1" dirty="0">
                <a:solidFill>
                  <a:srgbClr val="7030A0"/>
                </a:solidFill>
                <a:latin typeface="Candara" panose="020E0502030303020204" pitchFamily="34" charset="0"/>
              </a:rPr>
              <a:t>The area above the superior concha</a:t>
            </a:r>
            <a:r>
              <a:rPr lang="en-GB" sz="2400" dirty="0">
                <a:solidFill>
                  <a:srgbClr val="7030A0"/>
                </a:solidFill>
                <a:latin typeface="Candara" panose="020E0502030303020204" pitchFamily="34" charset="0"/>
              </a:rPr>
              <a:t> </a:t>
            </a:r>
            <a:r>
              <a:rPr lang="en-GB" sz="2400" dirty="0">
                <a:latin typeface="Candara" panose="020E0502030303020204" pitchFamily="34" charset="0"/>
              </a:rPr>
              <a:t>is lined with </a:t>
            </a:r>
            <a:r>
              <a:rPr lang="en-GB" sz="2400" b="1" dirty="0">
                <a:solidFill>
                  <a:srgbClr val="C00000"/>
                </a:solidFill>
                <a:latin typeface="Candara" panose="020E0502030303020204" pitchFamily="34" charset="0"/>
              </a:rPr>
              <a:t>olfactory mucous membrane</a:t>
            </a:r>
            <a:r>
              <a:rPr lang="en-GB" sz="2400" b="1" dirty="0">
                <a:solidFill>
                  <a:srgbClr val="1C05C5"/>
                </a:solidFill>
                <a:latin typeface="Candara" panose="020E0502030303020204" pitchFamily="34" charset="0"/>
              </a:rPr>
              <a:t> </a:t>
            </a:r>
            <a:r>
              <a:rPr lang="en-GB" sz="2400" dirty="0">
                <a:latin typeface="Candara" panose="020E0502030303020204" pitchFamily="34" charset="0"/>
              </a:rPr>
              <a:t>and contains nerve endings </a:t>
            </a:r>
            <a:r>
              <a:rPr lang="en-GB" sz="2400" b="1" dirty="0">
                <a:solidFill>
                  <a:srgbClr val="FF33CC"/>
                </a:solidFill>
                <a:latin typeface="Candara" panose="020E0502030303020204" pitchFamily="34" charset="0"/>
              </a:rPr>
              <a:t>sensitive to the reception of smell. </a:t>
            </a:r>
            <a:endParaRPr lang="en-GB" sz="2400" dirty="0">
              <a:latin typeface="Candara" panose="020E0502030303020204" pitchFamily="34" charset="0"/>
            </a:endParaRPr>
          </a:p>
        </p:txBody>
      </p:sp>
      <p:pic>
        <p:nvPicPr>
          <p:cNvPr id="3074" name="Picture 2" descr="نتيجة بحث الصور عن ‪Mucous Membrane of the Nasal Cavity‬‏"/>
          <p:cNvPicPr>
            <a:picLocks noChangeAspect="1" noChangeArrowheads="1"/>
          </p:cNvPicPr>
          <p:nvPr/>
        </p:nvPicPr>
        <p:blipFill>
          <a:blip r:embed="rId2" cstate="print"/>
          <a:srcRect l="5069" t="8448" r="2429" b="13833"/>
          <a:stretch>
            <a:fillRect/>
          </a:stretch>
        </p:blipFill>
        <p:spPr bwMode="auto">
          <a:xfrm>
            <a:off x="4495800" y="762535"/>
            <a:ext cx="4538869" cy="2860109"/>
          </a:xfrm>
          <a:prstGeom prst="rect">
            <a:avLst/>
          </a:prstGeom>
          <a:noFill/>
          <a:ln w="57150">
            <a:solidFill>
              <a:srgbClr val="23FD23"/>
            </a:solidFill>
          </a:ln>
        </p:spPr>
      </p:pic>
      <p:pic>
        <p:nvPicPr>
          <p:cNvPr id="3076" name="Picture 4" descr="نتيجة بحث الصور عن ‪Mucous Membrane of the Nasal Cavity‬‏"/>
          <p:cNvPicPr>
            <a:picLocks noChangeAspect="1" noChangeArrowheads="1"/>
          </p:cNvPicPr>
          <p:nvPr/>
        </p:nvPicPr>
        <p:blipFill>
          <a:blip r:embed="rId3" cstate="print"/>
          <a:srcRect l="48903" t="11482"/>
          <a:stretch>
            <a:fillRect/>
          </a:stretch>
        </p:blipFill>
        <p:spPr bwMode="auto">
          <a:xfrm>
            <a:off x="6596269" y="3763207"/>
            <a:ext cx="2438400" cy="2973203"/>
          </a:xfrm>
          <a:prstGeom prst="rect">
            <a:avLst/>
          </a:prstGeom>
          <a:noFill/>
          <a:ln w="57150">
            <a:solidFill>
              <a:srgbClr val="23FD23"/>
            </a:solidFill>
          </a:ln>
        </p:spPr>
      </p:pic>
      <p:sp>
        <p:nvSpPr>
          <p:cNvPr id="7" name="Rectangle 6"/>
          <p:cNvSpPr/>
          <p:nvPr/>
        </p:nvSpPr>
        <p:spPr>
          <a:xfrm>
            <a:off x="124690" y="4393975"/>
            <a:ext cx="6276109" cy="2308324"/>
          </a:xfrm>
          <a:prstGeom prst="rect">
            <a:avLst/>
          </a:prstGeom>
        </p:spPr>
        <p:txBody>
          <a:bodyPr wrap="square">
            <a:spAutoFit/>
          </a:bodyPr>
          <a:lstStyle/>
          <a:p>
            <a:pPr lvl="0">
              <a:buFont typeface="Wingdings" pitchFamily="2" charset="2"/>
              <a:buChar char="ü"/>
            </a:pPr>
            <a:r>
              <a:rPr lang="en-GB" sz="2400" b="1" dirty="0">
                <a:solidFill>
                  <a:srgbClr val="7030A0"/>
                </a:solidFill>
                <a:latin typeface="Candara" panose="020E0502030303020204" pitchFamily="34" charset="0"/>
              </a:rPr>
              <a:t>The lower part of the nasal cavity </a:t>
            </a:r>
            <a:r>
              <a:rPr lang="en-GB" sz="2400" dirty="0">
                <a:solidFill>
                  <a:prstClr val="black"/>
                </a:solidFill>
                <a:latin typeface="Candara" panose="020E0502030303020204" pitchFamily="34" charset="0"/>
              </a:rPr>
              <a:t>is lined with </a:t>
            </a:r>
            <a:r>
              <a:rPr lang="en-GB" sz="2400" b="1" dirty="0">
                <a:solidFill>
                  <a:srgbClr val="C00000"/>
                </a:solidFill>
                <a:latin typeface="Candara" panose="020E0502030303020204" pitchFamily="34" charset="0"/>
              </a:rPr>
              <a:t>respiratory mucous membrane</a:t>
            </a:r>
            <a:r>
              <a:rPr lang="en-GB" sz="2400" b="1" dirty="0" smtClean="0">
                <a:solidFill>
                  <a:srgbClr val="C00000"/>
                </a:solidFill>
                <a:latin typeface="Candara" panose="020E0502030303020204" pitchFamily="34" charset="0"/>
              </a:rPr>
              <a:t>.</a:t>
            </a:r>
          </a:p>
          <a:p>
            <a:pPr lvl="0"/>
            <a:endParaRPr lang="en-GB" sz="2400" dirty="0">
              <a:solidFill>
                <a:srgbClr val="C00000"/>
              </a:solidFill>
              <a:latin typeface="Candara" panose="020E0502030303020204" pitchFamily="34" charset="0"/>
            </a:endParaRPr>
          </a:p>
          <a:p>
            <a:pPr lvl="0">
              <a:buFont typeface="Wingdings" pitchFamily="2" charset="2"/>
              <a:buChar char="ü"/>
            </a:pPr>
            <a:r>
              <a:rPr lang="en-GB" sz="2400" b="1" dirty="0">
                <a:solidFill>
                  <a:srgbClr val="1C05C5"/>
                </a:solidFill>
                <a:latin typeface="Candara" panose="020E0502030303020204" pitchFamily="34" charset="0"/>
              </a:rPr>
              <a:t> A large plexus of veins in the </a:t>
            </a:r>
            <a:r>
              <a:rPr lang="en-GB" sz="2400" b="1" dirty="0" err="1">
                <a:solidFill>
                  <a:srgbClr val="1C05C5"/>
                </a:solidFill>
                <a:latin typeface="Candara" panose="020E0502030303020204" pitchFamily="34" charset="0"/>
              </a:rPr>
              <a:t>submucous</a:t>
            </a:r>
            <a:r>
              <a:rPr lang="en-GB" sz="2400" b="1" dirty="0">
                <a:solidFill>
                  <a:srgbClr val="1C05C5"/>
                </a:solidFill>
                <a:latin typeface="Candara" panose="020E0502030303020204" pitchFamily="34" charset="0"/>
              </a:rPr>
              <a:t> connective tissue is present in the respiratory region.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553200"/>
            <a:ext cx="2133600" cy="365125"/>
          </a:xfrm>
        </p:spPr>
        <p:txBody>
          <a:bodyPr/>
          <a:lstStyle/>
          <a:p>
            <a:r>
              <a:rPr lang="en-US" b="1" smtClean="0">
                <a:solidFill>
                  <a:srgbClr val="1C05C5"/>
                </a:solidFill>
              </a:rPr>
              <a:t>Sunday 8 October 2023</a:t>
            </a:r>
            <a:endParaRPr lang="en-US" b="1" dirty="0">
              <a:solidFill>
                <a:srgbClr val="1C05C5"/>
              </a:solidFill>
            </a:endParaRPr>
          </a:p>
        </p:txBody>
      </p:sp>
      <p:sp>
        <p:nvSpPr>
          <p:cNvPr id="3" name="Footer Placeholder 2"/>
          <p:cNvSpPr>
            <a:spLocks noGrp="1"/>
          </p:cNvSpPr>
          <p:nvPr>
            <p:ph type="ftr" sz="quarter" idx="11"/>
          </p:nvPr>
        </p:nvSpPr>
        <p:spPr>
          <a:xfrm>
            <a:off x="3124200" y="6553200"/>
            <a:ext cx="2895600" cy="365125"/>
          </a:xfrm>
        </p:spPr>
        <p:txBody>
          <a:bodyPr/>
          <a:lstStyle/>
          <a:p>
            <a:r>
              <a:rPr lang="en-US" b="1" dirty="0">
                <a:solidFill>
                  <a:srgbClr val="1C05C5"/>
                </a:solidFill>
              </a:rPr>
              <a:t>Dr. Aiman Qais Afar</a:t>
            </a:r>
          </a:p>
        </p:txBody>
      </p:sp>
      <p:sp>
        <p:nvSpPr>
          <p:cNvPr id="4" name="Slide Number Placeholder 3"/>
          <p:cNvSpPr>
            <a:spLocks noGrp="1"/>
          </p:cNvSpPr>
          <p:nvPr>
            <p:ph type="sldNum" sz="quarter" idx="12"/>
          </p:nvPr>
        </p:nvSpPr>
        <p:spPr>
          <a:xfrm>
            <a:off x="8229600" y="6553200"/>
            <a:ext cx="457200" cy="365125"/>
          </a:xfrm>
        </p:spPr>
        <p:txBody>
          <a:bodyPr/>
          <a:lstStyle/>
          <a:p>
            <a:fld id="{B6F15528-21DE-4FAA-801E-634DDDAF4B2B}" type="slidenum">
              <a:rPr lang="en-US" b="1" smtClean="0">
                <a:solidFill>
                  <a:srgbClr val="1C05C5"/>
                </a:solidFill>
              </a:rPr>
              <a:pPr/>
              <a:t>17</a:t>
            </a:fld>
            <a:endParaRPr lang="en-US" b="1" dirty="0">
              <a:solidFill>
                <a:srgbClr val="1C05C5"/>
              </a:solidFill>
            </a:endParaRPr>
          </a:p>
        </p:txBody>
      </p:sp>
      <p:sp>
        <p:nvSpPr>
          <p:cNvPr id="5" name="Rectangle 4"/>
          <p:cNvSpPr/>
          <p:nvPr/>
        </p:nvSpPr>
        <p:spPr>
          <a:xfrm>
            <a:off x="76200" y="86380"/>
            <a:ext cx="9067800" cy="523220"/>
          </a:xfrm>
          <a:prstGeom prst="rect">
            <a:avLst/>
          </a:prstGeom>
          <a:ln w="57150">
            <a:solidFill>
              <a:srgbClr val="23FD23"/>
            </a:solidFill>
          </a:ln>
        </p:spPr>
        <p:txBody>
          <a:bodyPr wrap="square">
            <a:spAutoFit/>
          </a:bodyPr>
          <a:lstStyle/>
          <a:p>
            <a:r>
              <a:rPr lang="en-GB" sz="2800" b="1" dirty="0">
                <a:solidFill>
                  <a:schemeClr val="accent6">
                    <a:lumMod val="75000"/>
                  </a:schemeClr>
                </a:solidFill>
                <a:latin typeface="Candara" panose="020E0502030303020204" pitchFamily="34" charset="0"/>
              </a:rPr>
              <a:t>Function of Warm Blood and Mucus of Mucous Membrane </a:t>
            </a:r>
          </a:p>
        </p:txBody>
      </p:sp>
      <p:sp>
        <p:nvSpPr>
          <p:cNvPr id="6" name="Rectangle 5"/>
          <p:cNvSpPr/>
          <p:nvPr/>
        </p:nvSpPr>
        <p:spPr>
          <a:xfrm>
            <a:off x="152400" y="728008"/>
            <a:ext cx="8839200" cy="2308324"/>
          </a:xfrm>
          <a:prstGeom prst="rect">
            <a:avLst/>
          </a:prstGeom>
        </p:spPr>
        <p:txBody>
          <a:bodyPr wrap="square">
            <a:spAutoFit/>
          </a:bodyPr>
          <a:lstStyle/>
          <a:p>
            <a:pPr marL="342900" indent="-342900">
              <a:buFont typeface="Wingdings" panose="05000000000000000000" pitchFamily="2" charset="2"/>
              <a:buChar char="ü"/>
            </a:pPr>
            <a:r>
              <a:rPr lang="en-GB" sz="2400" b="1" dirty="0">
                <a:latin typeface="Candara" panose="020E0502030303020204" pitchFamily="34" charset="0"/>
              </a:rPr>
              <a:t>The presence of </a:t>
            </a:r>
            <a:r>
              <a:rPr lang="en-GB" sz="2400" b="1" dirty="0">
                <a:solidFill>
                  <a:srgbClr val="1C05C5"/>
                </a:solidFill>
                <a:latin typeface="Candara" panose="020E0502030303020204" pitchFamily="34" charset="0"/>
              </a:rPr>
              <a:t>warm blood in the venous plexuses </a:t>
            </a:r>
            <a:r>
              <a:rPr lang="en-GB" sz="2400" b="1" dirty="0">
                <a:latin typeface="Candara" panose="020E0502030303020204" pitchFamily="34" charset="0"/>
              </a:rPr>
              <a:t>serves to heat up the inspired air as it enters the respiratory system. </a:t>
            </a:r>
            <a:endParaRPr lang="en-GB" sz="2400" b="1" dirty="0" smtClean="0">
              <a:latin typeface="Candara" panose="020E0502030303020204" pitchFamily="34" charset="0"/>
            </a:endParaRPr>
          </a:p>
          <a:p>
            <a:pPr marL="342900" indent="-342900">
              <a:buFont typeface="Wingdings" panose="05000000000000000000" pitchFamily="2" charset="2"/>
              <a:buChar char="ü"/>
            </a:pPr>
            <a:endParaRPr lang="en-GB" sz="2400" b="1" dirty="0" smtClean="0">
              <a:latin typeface="Candara" panose="020E0502030303020204" pitchFamily="34" charset="0"/>
            </a:endParaRPr>
          </a:p>
          <a:p>
            <a:pPr marL="342900" indent="-342900">
              <a:buFont typeface="Wingdings" panose="05000000000000000000" pitchFamily="2" charset="2"/>
              <a:buChar char="ü"/>
            </a:pPr>
            <a:r>
              <a:rPr lang="en-GB" sz="2400" b="1" dirty="0" smtClean="0">
                <a:solidFill>
                  <a:srgbClr val="1C05C5"/>
                </a:solidFill>
                <a:latin typeface="Candara" panose="020E0502030303020204" pitchFamily="34" charset="0"/>
              </a:rPr>
              <a:t>The </a:t>
            </a:r>
            <a:r>
              <a:rPr lang="en-GB" sz="2400" b="1" dirty="0">
                <a:solidFill>
                  <a:srgbClr val="1C05C5"/>
                </a:solidFill>
                <a:latin typeface="Candara" panose="020E0502030303020204" pitchFamily="34" charset="0"/>
              </a:rPr>
              <a:t>presence of mucus </a:t>
            </a:r>
            <a:r>
              <a:rPr lang="en-GB" sz="2400" b="1" dirty="0">
                <a:latin typeface="Candara" panose="020E0502030303020204" pitchFamily="34" charset="0"/>
              </a:rPr>
              <a:t>on the surfaces of the conchae traps foreign particles and organisms in the inspired air, which are then swallowed and destroyed by gastric acid. </a:t>
            </a:r>
          </a:p>
        </p:txBody>
      </p:sp>
      <p:pic>
        <p:nvPicPr>
          <p:cNvPr id="37890" name="Picture 2" descr="نتيجة بحث الصور عن ‪Function of Warm Blood and Mucus of Mucous Membrane‬‏"/>
          <p:cNvPicPr>
            <a:picLocks noChangeAspect="1" noChangeArrowheads="1"/>
          </p:cNvPicPr>
          <p:nvPr/>
        </p:nvPicPr>
        <p:blipFill>
          <a:blip r:embed="rId2" cstate="print"/>
          <a:srcRect/>
          <a:stretch>
            <a:fillRect/>
          </a:stretch>
        </p:blipFill>
        <p:spPr bwMode="auto">
          <a:xfrm>
            <a:off x="664210" y="3048000"/>
            <a:ext cx="7829550" cy="3429000"/>
          </a:xfrm>
          <a:prstGeom prst="rect">
            <a:avLst/>
          </a:prstGeom>
          <a:noFill/>
          <a:ln w="76200">
            <a:solidFill>
              <a:srgbClr val="23FD23"/>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817" y="838200"/>
            <a:ext cx="4765964" cy="1938992"/>
          </a:xfrm>
          <a:prstGeom prst="rect">
            <a:avLst/>
          </a:prstGeom>
        </p:spPr>
        <p:txBody>
          <a:bodyPr wrap="square">
            <a:spAutoFit/>
          </a:bodyPr>
          <a:lstStyle/>
          <a:p>
            <a:pPr>
              <a:buFont typeface="Wingdings" pitchFamily="2" charset="2"/>
              <a:buChar char="v"/>
            </a:pPr>
            <a:r>
              <a:rPr lang="en-US" sz="2400" b="1" dirty="0">
                <a:solidFill>
                  <a:srgbClr val="C00000"/>
                </a:solidFill>
                <a:latin typeface="Candara" panose="020E0502030303020204" pitchFamily="34" charset="0"/>
              </a:rPr>
              <a:t>The olfactory nerves:</a:t>
            </a:r>
          </a:p>
          <a:p>
            <a:r>
              <a:rPr lang="en-US" sz="2400" b="1" dirty="0">
                <a:solidFill>
                  <a:schemeClr val="accent6">
                    <a:lumMod val="50000"/>
                  </a:schemeClr>
                </a:solidFill>
                <a:latin typeface="Candara" panose="020E0502030303020204" pitchFamily="34" charset="0"/>
              </a:rPr>
              <a:t> </a:t>
            </a:r>
            <a:r>
              <a:rPr lang="en-US" sz="2400" b="1" dirty="0">
                <a:latin typeface="Candara" panose="020E0502030303020204" pitchFamily="34" charset="0"/>
              </a:rPr>
              <a:t>from the </a:t>
            </a:r>
            <a:r>
              <a:rPr lang="en-US" sz="2400" b="1" dirty="0">
                <a:solidFill>
                  <a:schemeClr val="accent6">
                    <a:lumMod val="75000"/>
                  </a:schemeClr>
                </a:solidFill>
                <a:latin typeface="Candara" panose="020E0502030303020204" pitchFamily="34" charset="0"/>
              </a:rPr>
              <a:t>olfactory mucous membrane </a:t>
            </a:r>
            <a:r>
              <a:rPr lang="en-US" sz="2400" b="1" dirty="0">
                <a:latin typeface="Candara" panose="020E0502030303020204" pitchFamily="34" charset="0"/>
              </a:rPr>
              <a:t>ascend through the cribriform plate of the ethmoid bone to </a:t>
            </a:r>
            <a:r>
              <a:rPr lang="en-US" sz="2400" b="1" dirty="0">
                <a:solidFill>
                  <a:srgbClr val="FF0000"/>
                </a:solidFill>
                <a:latin typeface="Candara" panose="020E0502030303020204" pitchFamily="34" charset="0"/>
              </a:rPr>
              <a:t>the olfactory bulbs </a:t>
            </a:r>
            <a:endParaRPr lang="ar-IQ" sz="2400" b="1" dirty="0">
              <a:solidFill>
                <a:srgbClr val="FF0000"/>
              </a:solidFill>
              <a:latin typeface="Candara" panose="020E0502030303020204" pitchFamily="34" charset="0"/>
            </a:endParaRPr>
          </a:p>
        </p:txBody>
      </p:sp>
      <p:sp>
        <p:nvSpPr>
          <p:cNvPr id="3" name="Rectangle 2"/>
          <p:cNvSpPr/>
          <p:nvPr/>
        </p:nvSpPr>
        <p:spPr>
          <a:xfrm>
            <a:off x="76200" y="76200"/>
            <a:ext cx="5174815" cy="523220"/>
          </a:xfrm>
          <a:prstGeom prst="rect">
            <a:avLst/>
          </a:prstGeom>
          <a:ln w="57150">
            <a:solidFill>
              <a:srgbClr val="23FD23"/>
            </a:solidFill>
          </a:ln>
        </p:spPr>
        <p:txBody>
          <a:bodyPr wrap="none">
            <a:spAutoFit/>
          </a:bodyPr>
          <a:lstStyle/>
          <a:p>
            <a:r>
              <a:rPr lang="en-US" sz="2800" b="1" dirty="0">
                <a:solidFill>
                  <a:srgbClr val="FF0000"/>
                </a:solidFill>
                <a:latin typeface="Candara" panose="020E0502030303020204" pitchFamily="34" charset="0"/>
              </a:rPr>
              <a:t>Nerve Supply of the Nasal Cavity</a:t>
            </a:r>
          </a:p>
        </p:txBody>
      </p:sp>
      <p:pic>
        <p:nvPicPr>
          <p:cNvPr id="1026" name="Picture 2"/>
          <p:cNvPicPr>
            <a:picLocks noChangeAspect="1" noChangeArrowheads="1"/>
          </p:cNvPicPr>
          <p:nvPr/>
        </p:nvPicPr>
        <p:blipFill>
          <a:blip r:embed="rId2" cstate="print"/>
          <a:srcRect l="29868" t="56250" r="48463" b="15625"/>
          <a:stretch>
            <a:fillRect/>
          </a:stretch>
        </p:blipFill>
        <p:spPr bwMode="auto">
          <a:xfrm>
            <a:off x="5022851" y="737028"/>
            <a:ext cx="3962400" cy="2891480"/>
          </a:xfrm>
          <a:prstGeom prst="rect">
            <a:avLst/>
          </a:prstGeom>
          <a:noFill/>
          <a:ln w="76200">
            <a:solidFill>
              <a:srgbClr val="23FD23"/>
            </a:solidFill>
            <a:miter lim="800000"/>
            <a:headEnd/>
            <a:tailEnd/>
          </a:ln>
        </p:spPr>
      </p:pic>
      <p:pic>
        <p:nvPicPr>
          <p:cNvPr id="1027" name="Picture 3"/>
          <p:cNvPicPr>
            <a:picLocks noChangeAspect="1" noChangeArrowheads="1"/>
          </p:cNvPicPr>
          <p:nvPr/>
        </p:nvPicPr>
        <p:blipFill>
          <a:blip r:embed="rId3" cstate="print"/>
          <a:srcRect l="51171" t="59375" r="28331" b="15625"/>
          <a:stretch>
            <a:fillRect/>
          </a:stretch>
        </p:blipFill>
        <p:spPr bwMode="auto">
          <a:xfrm>
            <a:off x="4987925" y="3879863"/>
            <a:ext cx="4032251" cy="2764972"/>
          </a:xfrm>
          <a:prstGeom prst="rect">
            <a:avLst/>
          </a:prstGeom>
          <a:noFill/>
          <a:ln w="76200">
            <a:solidFill>
              <a:srgbClr val="23FD23"/>
            </a:solidFill>
            <a:miter lim="800000"/>
            <a:headEnd/>
            <a:tailEnd/>
          </a:ln>
        </p:spPr>
      </p:pic>
      <p:sp>
        <p:nvSpPr>
          <p:cNvPr id="6" name="Rectangle 5"/>
          <p:cNvSpPr/>
          <p:nvPr/>
        </p:nvSpPr>
        <p:spPr>
          <a:xfrm>
            <a:off x="76199" y="3336171"/>
            <a:ext cx="4911725" cy="2308324"/>
          </a:xfrm>
          <a:prstGeom prst="rect">
            <a:avLst/>
          </a:prstGeom>
        </p:spPr>
        <p:txBody>
          <a:bodyPr wrap="square">
            <a:spAutoFit/>
          </a:bodyPr>
          <a:lstStyle/>
          <a:p>
            <a:pPr>
              <a:buFont typeface="Wingdings" pitchFamily="2" charset="2"/>
              <a:buChar char="v"/>
            </a:pPr>
            <a:r>
              <a:rPr lang="en-US" sz="2400" b="1" dirty="0">
                <a:solidFill>
                  <a:srgbClr val="C00000"/>
                </a:solidFill>
                <a:latin typeface="Candara" panose="020E0502030303020204" pitchFamily="34" charset="0"/>
              </a:rPr>
              <a:t>The nerves of ordinary Sensation:</a:t>
            </a:r>
          </a:p>
          <a:p>
            <a:r>
              <a:rPr lang="en-US" sz="2400" b="1" dirty="0">
                <a:latin typeface="Candara" panose="020E0502030303020204" pitchFamily="34" charset="0"/>
              </a:rPr>
              <a:t>are branches of </a:t>
            </a:r>
            <a:r>
              <a:rPr lang="en-US" sz="2400" b="1" dirty="0">
                <a:solidFill>
                  <a:srgbClr val="009900"/>
                </a:solidFill>
                <a:latin typeface="Candara" panose="020E0502030303020204" pitchFamily="34" charset="0"/>
              </a:rPr>
              <a:t>the ophthalmic division (V1)</a:t>
            </a:r>
          </a:p>
          <a:p>
            <a:pPr>
              <a:buFont typeface="Wingdings" pitchFamily="2" charset="2"/>
              <a:buChar char="v"/>
            </a:pPr>
            <a:endParaRPr lang="en-US" sz="2400" b="1" dirty="0">
              <a:solidFill>
                <a:srgbClr val="009900"/>
              </a:solidFill>
              <a:latin typeface="Candara" panose="020E0502030303020204" pitchFamily="34" charset="0"/>
            </a:endParaRPr>
          </a:p>
          <a:p>
            <a:pPr>
              <a:buFont typeface="Wingdings" pitchFamily="2" charset="2"/>
              <a:buChar char="v"/>
            </a:pPr>
            <a:r>
              <a:rPr lang="en-US" sz="2400" b="1" dirty="0">
                <a:latin typeface="Candara" panose="020E0502030303020204" pitchFamily="34" charset="0"/>
              </a:rPr>
              <a:t>and the </a:t>
            </a:r>
            <a:r>
              <a:rPr lang="en-US" sz="2400" b="1" dirty="0">
                <a:solidFill>
                  <a:srgbClr val="009900"/>
                </a:solidFill>
                <a:latin typeface="Candara" panose="020E0502030303020204" pitchFamily="34" charset="0"/>
              </a:rPr>
              <a:t>maxillary division (V2) </a:t>
            </a:r>
            <a:r>
              <a:rPr lang="en-US" sz="2400" b="1" dirty="0">
                <a:latin typeface="Candara" panose="020E0502030303020204" pitchFamily="34" charset="0"/>
              </a:rPr>
              <a:t>of </a:t>
            </a:r>
            <a:r>
              <a:rPr lang="en-US" sz="2400" b="1" dirty="0">
                <a:solidFill>
                  <a:srgbClr val="1C05C5"/>
                </a:solidFill>
                <a:latin typeface="Candara" panose="020E0502030303020204" pitchFamily="34" charset="0"/>
              </a:rPr>
              <a:t>the trigeminal nerve</a:t>
            </a:r>
          </a:p>
        </p:txBody>
      </p:sp>
      <p:sp>
        <p:nvSpPr>
          <p:cNvPr id="7" name="Date Placeholder 6"/>
          <p:cNvSpPr>
            <a:spLocks noGrp="1"/>
          </p:cNvSpPr>
          <p:nvPr>
            <p:ph type="dt" sz="half" idx="10"/>
          </p:nvPr>
        </p:nvSpPr>
        <p:spPr>
          <a:xfrm>
            <a:off x="6553200" y="297581"/>
            <a:ext cx="1905000" cy="365125"/>
          </a:xfrm>
        </p:spPr>
        <p:txBody>
          <a:bodyPr/>
          <a:lstStyle/>
          <a:p>
            <a:r>
              <a:rPr lang="en-US" b="1" smtClean="0">
                <a:solidFill>
                  <a:srgbClr val="7030A0"/>
                </a:solidFill>
              </a:rPr>
              <a:t>Sunday 8 October 2023</a:t>
            </a:r>
            <a:endParaRPr lang="en-US" b="1" dirty="0">
              <a:solidFill>
                <a:srgbClr val="7030A0"/>
              </a:solidFill>
            </a:endParaRPr>
          </a:p>
        </p:txBody>
      </p:sp>
      <p:sp>
        <p:nvSpPr>
          <p:cNvPr id="8" name="Slide Number Placeholder 7"/>
          <p:cNvSpPr>
            <a:spLocks noGrp="1"/>
          </p:cNvSpPr>
          <p:nvPr>
            <p:ph type="sldNum" sz="quarter" idx="12"/>
          </p:nvPr>
        </p:nvSpPr>
        <p:spPr>
          <a:xfrm>
            <a:off x="8378536" y="117678"/>
            <a:ext cx="533400" cy="501650"/>
          </a:xfrm>
        </p:spPr>
        <p:txBody>
          <a:bodyPr/>
          <a:lstStyle/>
          <a:p>
            <a:fld id="{B6F15528-21DE-4FAA-801E-634DDDAF4B2B}" type="slidenum">
              <a:rPr lang="en-US" b="1" smtClean="0">
                <a:solidFill>
                  <a:srgbClr val="7030A0"/>
                </a:solidFill>
              </a:rPr>
              <a:pPr/>
              <a:t>18</a:t>
            </a:fld>
            <a:endParaRPr lang="en-US" b="1" dirty="0">
              <a:solidFill>
                <a:srgbClr val="7030A0"/>
              </a:solidFill>
            </a:endParaRPr>
          </a:p>
        </p:txBody>
      </p:sp>
      <p:sp>
        <p:nvSpPr>
          <p:cNvPr id="9" name="Footer Placeholder 8"/>
          <p:cNvSpPr>
            <a:spLocks noGrp="1"/>
          </p:cNvSpPr>
          <p:nvPr>
            <p:ph type="ftr" sz="quarter" idx="11"/>
          </p:nvPr>
        </p:nvSpPr>
        <p:spPr>
          <a:xfrm>
            <a:off x="5943600" y="103474"/>
            <a:ext cx="2895600" cy="365125"/>
          </a:xfrm>
        </p:spPr>
        <p:txBody>
          <a:bodyPr/>
          <a:lstStyle/>
          <a:p>
            <a:r>
              <a:rPr lang="en-US" b="1">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0"/>
            <a:ext cx="4724400" cy="6001643"/>
          </a:xfrm>
          <a:prstGeom prst="rect">
            <a:avLst/>
          </a:prstGeom>
        </p:spPr>
        <p:txBody>
          <a:bodyPr wrap="square">
            <a:spAutoFit/>
          </a:bodyPr>
          <a:lstStyle/>
          <a:p>
            <a:r>
              <a:rPr lang="en-US" sz="2400" b="1" dirty="0">
                <a:latin typeface="Candara" panose="020E0502030303020204" pitchFamily="34" charset="0"/>
              </a:rPr>
              <a:t>The arterial supply to the nasal cavity is from branches of the </a:t>
            </a:r>
            <a:r>
              <a:rPr lang="en-US" sz="2400" b="1" dirty="0">
                <a:solidFill>
                  <a:srgbClr val="FF0000"/>
                </a:solidFill>
                <a:latin typeface="Candara" panose="020E0502030303020204" pitchFamily="34" charset="0"/>
              </a:rPr>
              <a:t>maxillary artery, </a:t>
            </a:r>
            <a:r>
              <a:rPr lang="en-US" sz="2400" b="1" dirty="0">
                <a:latin typeface="Candara" panose="020E0502030303020204" pitchFamily="34" charset="0"/>
              </a:rPr>
              <a:t>one of the terminal branches of the </a:t>
            </a:r>
            <a:r>
              <a:rPr lang="en-US" sz="2400" b="1" dirty="0">
                <a:solidFill>
                  <a:srgbClr val="FF0000"/>
                </a:solidFill>
                <a:latin typeface="Candara" panose="020E0502030303020204" pitchFamily="34" charset="0"/>
              </a:rPr>
              <a:t>external carotid artery. </a:t>
            </a:r>
          </a:p>
          <a:p>
            <a:endParaRPr lang="en-US" sz="2400" b="1" dirty="0">
              <a:latin typeface="Candara" panose="020E0502030303020204" pitchFamily="34" charset="0"/>
            </a:endParaRPr>
          </a:p>
          <a:p>
            <a:r>
              <a:rPr lang="en-US" sz="2400" b="1" dirty="0">
                <a:latin typeface="Candara" panose="020E0502030303020204" pitchFamily="34" charset="0"/>
              </a:rPr>
              <a:t>The most important branch is the </a:t>
            </a:r>
            <a:r>
              <a:rPr lang="en-US" sz="2400" b="1" u="sng" dirty="0">
                <a:solidFill>
                  <a:srgbClr val="FF0000"/>
                </a:solidFill>
                <a:latin typeface="Candara" panose="020E0502030303020204" pitchFamily="34" charset="0"/>
              </a:rPr>
              <a:t>sphenopalatine artery </a:t>
            </a:r>
            <a:r>
              <a:rPr lang="en-US" sz="2400" b="1" dirty="0">
                <a:latin typeface="Candara" panose="020E0502030303020204" pitchFamily="34" charset="0"/>
              </a:rPr>
              <a:t>which anastomoses with </a:t>
            </a:r>
            <a:r>
              <a:rPr lang="en-US" sz="2400" b="1" dirty="0">
                <a:solidFill>
                  <a:srgbClr val="C00000"/>
                </a:solidFill>
                <a:latin typeface="Candara" panose="020E0502030303020204" pitchFamily="34" charset="0"/>
              </a:rPr>
              <a:t>the septal branch </a:t>
            </a:r>
            <a:r>
              <a:rPr lang="en-US" sz="2400" b="1" dirty="0">
                <a:latin typeface="Candara" panose="020E0502030303020204" pitchFamily="34" charset="0"/>
              </a:rPr>
              <a:t>of the </a:t>
            </a:r>
            <a:r>
              <a:rPr lang="en-US" sz="2400" b="1" dirty="0">
                <a:solidFill>
                  <a:srgbClr val="FF0000"/>
                </a:solidFill>
                <a:latin typeface="Candara" panose="020E0502030303020204" pitchFamily="34" charset="0"/>
              </a:rPr>
              <a:t>superior labial branch of the facial artery </a:t>
            </a:r>
            <a:r>
              <a:rPr lang="en-US" sz="2400" b="1" dirty="0">
                <a:latin typeface="Candara" panose="020E0502030303020204" pitchFamily="34" charset="0"/>
              </a:rPr>
              <a:t>in the region of the vestibule</a:t>
            </a:r>
            <a:r>
              <a:rPr lang="en-US" sz="2400" b="1" dirty="0" smtClean="0">
                <a:latin typeface="Candara" panose="020E0502030303020204" pitchFamily="34" charset="0"/>
              </a:rPr>
              <a:t>.</a:t>
            </a:r>
          </a:p>
          <a:p>
            <a:endParaRPr lang="en-US" sz="2400" b="1" dirty="0">
              <a:latin typeface="Candara" panose="020E0502030303020204" pitchFamily="34" charset="0"/>
            </a:endParaRPr>
          </a:p>
          <a:p>
            <a:pPr>
              <a:buFont typeface="Wingdings" pitchFamily="2" charset="2"/>
              <a:buChar char="ü"/>
            </a:pPr>
            <a:r>
              <a:rPr lang="en-US" sz="2400" b="1" dirty="0">
                <a:solidFill>
                  <a:srgbClr val="1C05C5"/>
                </a:solidFill>
                <a:latin typeface="Candara" panose="020E0502030303020204" pitchFamily="34" charset="0"/>
              </a:rPr>
              <a:t>The submucous venous plexus is drained by veins that accompany the arteries</a:t>
            </a:r>
            <a:endParaRPr lang="ar-IQ" sz="2400" b="1" dirty="0">
              <a:solidFill>
                <a:srgbClr val="1C05C5"/>
              </a:solidFill>
              <a:latin typeface="Candara" panose="020E0502030303020204" pitchFamily="34" charset="0"/>
            </a:endParaRPr>
          </a:p>
        </p:txBody>
      </p:sp>
      <p:sp>
        <p:nvSpPr>
          <p:cNvPr id="3" name="Rectangle 2"/>
          <p:cNvSpPr/>
          <p:nvPr/>
        </p:nvSpPr>
        <p:spPr>
          <a:xfrm>
            <a:off x="76200" y="76200"/>
            <a:ext cx="5867312" cy="584775"/>
          </a:xfrm>
          <a:prstGeom prst="rect">
            <a:avLst/>
          </a:prstGeom>
          <a:ln w="57150">
            <a:solidFill>
              <a:srgbClr val="23FD23"/>
            </a:solidFill>
          </a:ln>
        </p:spPr>
        <p:txBody>
          <a:bodyPr wrap="none">
            <a:spAutoFit/>
          </a:bodyPr>
          <a:lstStyle/>
          <a:p>
            <a:r>
              <a:rPr lang="en-US" sz="3200" b="1" dirty="0">
                <a:solidFill>
                  <a:srgbClr val="FF0000"/>
                </a:solidFill>
                <a:latin typeface="Candara" panose="020E0502030303020204" pitchFamily="34" charset="0"/>
              </a:rPr>
              <a:t>Blood Supply to the Nasal Cavity</a:t>
            </a:r>
          </a:p>
        </p:txBody>
      </p:sp>
      <p:pic>
        <p:nvPicPr>
          <p:cNvPr id="2050" name="Picture 2"/>
          <p:cNvPicPr>
            <a:picLocks noChangeAspect="1" noChangeArrowheads="1"/>
          </p:cNvPicPr>
          <p:nvPr/>
        </p:nvPicPr>
        <p:blipFill>
          <a:blip r:embed="rId2" cstate="print"/>
          <a:srcRect l="28111" t="17708" r="49634" b="50000"/>
          <a:stretch>
            <a:fillRect/>
          </a:stretch>
        </p:blipFill>
        <p:spPr bwMode="auto">
          <a:xfrm>
            <a:off x="5105400" y="902369"/>
            <a:ext cx="3657600" cy="2983831"/>
          </a:xfrm>
          <a:prstGeom prst="rect">
            <a:avLst/>
          </a:prstGeom>
          <a:noFill/>
          <a:ln w="57150">
            <a:solidFill>
              <a:srgbClr val="23FD23"/>
            </a:solidFill>
            <a:miter lim="800000"/>
            <a:headEnd/>
            <a:tailEnd/>
          </a:ln>
        </p:spPr>
      </p:pic>
      <p:pic>
        <p:nvPicPr>
          <p:cNvPr id="2051" name="Picture 3"/>
          <p:cNvPicPr>
            <a:picLocks noChangeAspect="1" noChangeArrowheads="1"/>
          </p:cNvPicPr>
          <p:nvPr/>
        </p:nvPicPr>
        <p:blipFill>
          <a:blip r:embed="rId3" cstate="print"/>
          <a:srcRect l="47658" t="19792" r="29502" b="50000"/>
          <a:stretch>
            <a:fillRect/>
          </a:stretch>
        </p:blipFill>
        <p:spPr bwMode="auto">
          <a:xfrm>
            <a:off x="5105400" y="4062046"/>
            <a:ext cx="3657600" cy="2719754"/>
          </a:xfrm>
          <a:prstGeom prst="rect">
            <a:avLst/>
          </a:prstGeom>
          <a:noFill/>
          <a:ln w="57150">
            <a:solidFill>
              <a:srgbClr val="23FD23"/>
            </a:solidFill>
            <a:miter lim="800000"/>
            <a:headEnd/>
            <a:tailEnd/>
          </a:ln>
        </p:spPr>
      </p:pic>
      <p:sp>
        <p:nvSpPr>
          <p:cNvPr id="6" name="Date Placeholder 5"/>
          <p:cNvSpPr>
            <a:spLocks noGrp="1"/>
          </p:cNvSpPr>
          <p:nvPr>
            <p:ph type="dt" sz="half" idx="10"/>
          </p:nvPr>
        </p:nvSpPr>
        <p:spPr>
          <a:xfrm>
            <a:off x="6858000" y="413471"/>
            <a:ext cx="2133600" cy="365125"/>
          </a:xfrm>
        </p:spPr>
        <p:txBody>
          <a:bodyPr/>
          <a:lstStyle/>
          <a:p>
            <a:r>
              <a:rPr lang="en-US" b="1" smtClean="0">
                <a:solidFill>
                  <a:srgbClr val="7030A0"/>
                </a:solidFill>
              </a:rPr>
              <a:t>Sunday 8 October 2023</a:t>
            </a:r>
            <a:endParaRPr lang="en-US" b="1" dirty="0">
              <a:solidFill>
                <a:srgbClr val="7030A0"/>
              </a:solidFill>
            </a:endParaRPr>
          </a:p>
        </p:txBody>
      </p:sp>
      <p:sp>
        <p:nvSpPr>
          <p:cNvPr id="7" name="Slide Number Placeholder 6"/>
          <p:cNvSpPr>
            <a:spLocks noGrp="1"/>
          </p:cNvSpPr>
          <p:nvPr>
            <p:ph type="sldNum" sz="quarter" idx="12"/>
          </p:nvPr>
        </p:nvSpPr>
        <p:spPr>
          <a:xfrm>
            <a:off x="4191000" y="6492875"/>
            <a:ext cx="381000" cy="365125"/>
          </a:xfrm>
        </p:spPr>
        <p:txBody>
          <a:bodyPr/>
          <a:lstStyle/>
          <a:p>
            <a:fld id="{B6F15528-21DE-4FAA-801E-634DDDAF4B2B}" type="slidenum">
              <a:rPr lang="en-US" b="1" smtClean="0">
                <a:solidFill>
                  <a:srgbClr val="7030A0"/>
                </a:solidFill>
              </a:rPr>
              <a:pPr/>
              <a:t>19</a:t>
            </a:fld>
            <a:endParaRPr lang="en-US" b="1" dirty="0">
              <a:solidFill>
                <a:srgbClr val="7030A0"/>
              </a:solidFill>
            </a:endParaRPr>
          </a:p>
        </p:txBody>
      </p:sp>
      <p:sp>
        <p:nvSpPr>
          <p:cNvPr id="8" name="Footer Placeholder 7"/>
          <p:cNvSpPr>
            <a:spLocks noGrp="1"/>
          </p:cNvSpPr>
          <p:nvPr>
            <p:ph type="ftr" sz="quarter" idx="11"/>
          </p:nvPr>
        </p:nvSpPr>
        <p:spPr>
          <a:xfrm>
            <a:off x="6858000" y="228600"/>
            <a:ext cx="1676400" cy="365125"/>
          </a:xfrm>
        </p:spPr>
        <p:txBody>
          <a:bodyPr/>
          <a:lstStyle/>
          <a:p>
            <a:r>
              <a:rPr lang="en-US" b="1">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Image:Illu conducting passages.jpg"/>
          <p:cNvPicPr>
            <a:picLocks noChangeAspect="1" noChangeArrowheads="1"/>
          </p:cNvPicPr>
          <p:nvPr/>
        </p:nvPicPr>
        <p:blipFill>
          <a:blip r:embed="rId2" cstate="print">
            <a:lum bright="-18000" contrast="6000"/>
          </a:blip>
          <a:srcRect/>
          <a:stretch>
            <a:fillRect/>
          </a:stretch>
        </p:blipFill>
        <p:spPr bwMode="auto">
          <a:xfrm>
            <a:off x="1752600" y="412750"/>
            <a:ext cx="5564187" cy="5759450"/>
          </a:xfrm>
          <a:prstGeom prst="rect">
            <a:avLst/>
          </a:prstGeom>
          <a:ln w="76200">
            <a:solidFill>
              <a:srgbClr val="2FFB25"/>
            </a:solidFill>
          </a:ln>
        </p:spPr>
        <p:style>
          <a:lnRef idx="0">
            <a:schemeClr val="accent2"/>
          </a:lnRef>
          <a:fillRef idx="3">
            <a:schemeClr val="accent2"/>
          </a:fillRef>
          <a:effectRef idx="3">
            <a:schemeClr val="accent2"/>
          </a:effectRef>
          <a:fontRef idx="minor">
            <a:schemeClr val="lt1"/>
          </a:fontRef>
        </p:style>
      </p:pic>
      <p:sp>
        <p:nvSpPr>
          <p:cNvPr id="3" name="Date Placeholder 2"/>
          <p:cNvSpPr>
            <a:spLocks noGrp="1"/>
          </p:cNvSpPr>
          <p:nvPr>
            <p:ph type="dt" sz="half" idx="10"/>
          </p:nvPr>
        </p:nvSpPr>
        <p:spPr/>
        <p:txBody>
          <a:bodyPr/>
          <a:lstStyle/>
          <a:p>
            <a:r>
              <a:rPr lang="en-US" b="1" smtClean="0">
                <a:solidFill>
                  <a:srgbClr val="7030A0"/>
                </a:solidFill>
              </a:rPr>
              <a:t>Sunday 8 October 2023</a:t>
            </a:r>
            <a:endParaRPr lang="en-US" b="1" dirty="0">
              <a:solidFill>
                <a:srgbClr val="7030A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b="1" smtClean="0">
                <a:solidFill>
                  <a:srgbClr val="7030A0"/>
                </a:solidFill>
              </a:rPr>
              <a:pPr/>
              <a:t>2</a:t>
            </a:fld>
            <a:endParaRPr lang="en-US" b="1" dirty="0">
              <a:solidFill>
                <a:srgbClr val="7030A0"/>
              </a:solidFill>
            </a:endParaRPr>
          </a:p>
        </p:txBody>
      </p:sp>
      <p:sp>
        <p:nvSpPr>
          <p:cNvPr id="5" name="Footer Placeholder 4"/>
          <p:cNvSpPr>
            <a:spLocks noGrp="1"/>
          </p:cNvSpPr>
          <p:nvPr>
            <p:ph type="ftr" sz="quarter" idx="11"/>
          </p:nvPr>
        </p:nvSpPr>
        <p:spPr/>
        <p:txBody>
          <a:bodyPr/>
          <a:lstStyle/>
          <a:p>
            <a:r>
              <a:rPr lang="en-US" b="1">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1025"/>
            <a:ext cx="4031873" cy="584775"/>
          </a:xfrm>
          <a:prstGeom prst="rect">
            <a:avLst/>
          </a:prstGeom>
          <a:ln w="57150">
            <a:solidFill>
              <a:srgbClr val="23FD23"/>
            </a:solidFill>
          </a:ln>
        </p:spPr>
        <p:txBody>
          <a:bodyPr wrap="none">
            <a:spAutoFit/>
          </a:bodyPr>
          <a:lstStyle/>
          <a:p>
            <a:r>
              <a:rPr lang="en-US" sz="3200" b="1" dirty="0">
                <a:solidFill>
                  <a:srgbClr val="FF0000"/>
                </a:solidFill>
                <a:latin typeface="Candara" panose="020E0502030303020204" pitchFamily="34" charset="0"/>
              </a:rPr>
              <a:t>The Paranasal Sinuses</a:t>
            </a:r>
            <a:endParaRPr lang="ar-IQ" sz="3200" b="1" dirty="0">
              <a:solidFill>
                <a:srgbClr val="FF0000"/>
              </a:solidFill>
              <a:latin typeface="Candara" panose="020E0502030303020204" pitchFamily="34" charset="0"/>
            </a:endParaRPr>
          </a:p>
        </p:txBody>
      </p:sp>
      <p:sp>
        <p:nvSpPr>
          <p:cNvPr id="3" name="Rectangle 2"/>
          <p:cNvSpPr/>
          <p:nvPr/>
        </p:nvSpPr>
        <p:spPr>
          <a:xfrm>
            <a:off x="152400" y="739144"/>
            <a:ext cx="3581400" cy="4154984"/>
          </a:xfrm>
          <a:prstGeom prst="rect">
            <a:avLst/>
          </a:prstGeom>
        </p:spPr>
        <p:txBody>
          <a:bodyPr wrap="square">
            <a:spAutoFit/>
          </a:bodyPr>
          <a:lstStyle/>
          <a:p>
            <a:pPr>
              <a:buFont typeface="Wingdings" pitchFamily="2" charset="2"/>
              <a:buChar char="v"/>
            </a:pPr>
            <a:r>
              <a:rPr lang="en-US" sz="2400" b="1" dirty="0">
                <a:latin typeface="Candara" panose="020E0502030303020204" pitchFamily="34" charset="0"/>
              </a:rPr>
              <a:t>Are cavities found in the interior of the </a:t>
            </a:r>
            <a:r>
              <a:rPr lang="en-US" sz="2400" b="1" u="sng" dirty="0">
                <a:solidFill>
                  <a:srgbClr val="00B050"/>
                </a:solidFill>
                <a:latin typeface="Candara" panose="020E0502030303020204" pitchFamily="34" charset="0"/>
              </a:rPr>
              <a:t>maxilla</a:t>
            </a:r>
            <a:r>
              <a:rPr lang="en-US" sz="2400" b="1" dirty="0">
                <a:latin typeface="Candara" panose="020E0502030303020204" pitchFamily="34" charset="0"/>
              </a:rPr>
              <a:t>, </a:t>
            </a:r>
            <a:r>
              <a:rPr lang="en-US" sz="2400" b="1" u="sng" dirty="0">
                <a:solidFill>
                  <a:srgbClr val="00B050"/>
                </a:solidFill>
                <a:latin typeface="Candara" panose="020E0502030303020204" pitchFamily="34" charset="0"/>
              </a:rPr>
              <a:t>frontal</a:t>
            </a:r>
            <a:r>
              <a:rPr lang="en-US" sz="2400" b="1" dirty="0">
                <a:latin typeface="Candara" panose="020E0502030303020204" pitchFamily="34" charset="0"/>
              </a:rPr>
              <a:t>, </a:t>
            </a:r>
            <a:r>
              <a:rPr lang="en-US" sz="2400" b="1" u="sng" dirty="0">
                <a:solidFill>
                  <a:srgbClr val="00B050"/>
                </a:solidFill>
                <a:latin typeface="Candara" panose="020E0502030303020204" pitchFamily="34" charset="0"/>
              </a:rPr>
              <a:t>sphenoid</a:t>
            </a:r>
            <a:r>
              <a:rPr lang="en-US" sz="2400" b="1" dirty="0">
                <a:latin typeface="Candara" panose="020E0502030303020204" pitchFamily="34" charset="0"/>
              </a:rPr>
              <a:t>, and </a:t>
            </a:r>
            <a:r>
              <a:rPr lang="en-US" sz="2400" b="1" u="sng" dirty="0">
                <a:solidFill>
                  <a:srgbClr val="00B050"/>
                </a:solidFill>
                <a:latin typeface="Candara" panose="020E0502030303020204" pitchFamily="34" charset="0"/>
              </a:rPr>
              <a:t>ethmoid</a:t>
            </a:r>
            <a:r>
              <a:rPr lang="en-US" sz="2400" b="1" dirty="0">
                <a:solidFill>
                  <a:srgbClr val="00B050"/>
                </a:solidFill>
                <a:latin typeface="Candara" panose="020E0502030303020204" pitchFamily="34" charset="0"/>
              </a:rPr>
              <a:t> bones </a:t>
            </a:r>
            <a:r>
              <a:rPr lang="en-US" sz="2400" b="1" dirty="0">
                <a:latin typeface="Candara" panose="020E0502030303020204" pitchFamily="34" charset="0"/>
              </a:rPr>
              <a:t>.</a:t>
            </a:r>
          </a:p>
          <a:p>
            <a:pPr>
              <a:buFont typeface="Wingdings" pitchFamily="2" charset="2"/>
              <a:buChar char="v"/>
            </a:pPr>
            <a:r>
              <a:rPr lang="en-US" sz="2400" b="1" dirty="0">
                <a:latin typeface="Candara" panose="020E0502030303020204" pitchFamily="34" charset="0"/>
              </a:rPr>
              <a:t>They are lined with </a:t>
            </a:r>
            <a:r>
              <a:rPr lang="en-US" sz="2400" b="1" dirty="0">
                <a:solidFill>
                  <a:srgbClr val="7030A0"/>
                </a:solidFill>
                <a:latin typeface="Candara" panose="020E0502030303020204" pitchFamily="34" charset="0"/>
              </a:rPr>
              <a:t>mucoperiosteum </a:t>
            </a:r>
            <a:r>
              <a:rPr lang="en-US" sz="2400" b="1" dirty="0">
                <a:latin typeface="Candara" panose="020E0502030303020204" pitchFamily="34" charset="0"/>
              </a:rPr>
              <a:t>and filled with air.</a:t>
            </a:r>
          </a:p>
          <a:p>
            <a:pPr>
              <a:buFont typeface="Wingdings" pitchFamily="2" charset="2"/>
              <a:buChar char="v"/>
            </a:pPr>
            <a:r>
              <a:rPr lang="en-US" sz="2400" b="1" dirty="0">
                <a:latin typeface="Candara" panose="020E0502030303020204" pitchFamily="34" charset="0"/>
              </a:rPr>
              <a:t>they communicate with the nasal cavity through relatively small apertures. </a:t>
            </a:r>
            <a:endParaRPr lang="ar-IQ" sz="2400" b="1" dirty="0">
              <a:latin typeface="Candara" panose="020E0502030303020204" pitchFamily="34" charset="0"/>
            </a:endParaRPr>
          </a:p>
        </p:txBody>
      </p:sp>
      <p:pic>
        <p:nvPicPr>
          <p:cNvPr id="1026" name="Picture 2"/>
          <p:cNvPicPr>
            <a:picLocks noChangeAspect="1" noChangeArrowheads="1"/>
          </p:cNvPicPr>
          <p:nvPr/>
        </p:nvPicPr>
        <p:blipFill>
          <a:blip r:embed="rId2" cstate="print"/>
          <a:srcRect l="52123" t="19792" r="28551" b="52083"/>
          <a:stretch>
            <a:fillRect/>
          </a:stretch>
        </p:blipFill>
        <p:spPr bwMode="auto">
          <a:xfrm>
            <a:off x="3886200" y="812786"/>
            <a:ext cx="5054601" cy="4135582"/>
          </a:xfrm>
          <a:prstGeom prst="rect">
            <a:avLst/>
          </a:prstGeom>
          <a:noFill/>
          <a:ln w="76200">
            <a:solidFill>
              <a:srgbClr val="23FD23"/>
            </a:solidFill>
            <a:miter lim="800000"/>
            <a:headEnd/>
            <a:tailEnd/>
          </a:ln>
        </p:spPr>
      </p:pic>
      <p:sp>
        <p:nvSpPr>
          <p:cNvPr id="5" name="Date Placeholder 4"/>
          <p:cNvSpPr>
            <a:spLocks noGrp="1"/>
          </p:cNvSpPr>
          <p:nvPr>
            <p:ph type="dt" sz="half" idx="10"/>
          </p:nvPr>
        </p:nvSpPr>
        <p:spPr/>
        <p:txBody>
          <a:bodyPr/>
          <a:lstStyle/>
          <a:p>
            <a:r>
              <a:rPr lang="en-US" b="1" smtClean="0">
                <a:solidFill>
                  <a:srgbClr val="7030A0"/>
                </a:solidFill>
              </a:rPr>
              <a:t>Sunday 8 October 2023</a:t>
            </a:r>
            <a:endParaRPr lang="en-US" b="1" dirty="0">
              <a:solidFill>
                <a:srgbClr val="7030A0"/>
              </a:solidFill>
            </a:endParaRPr>
          </a:p>
        </p:txBody>
      </p:sp>
      <p:sp>
        <p:nvSpPr>
          <p:cNvPr id="6" name="Slide Number Placeholder 5"/>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7030A0"/>
                </a:solidFill>
              </a:rPr>
              <a:pPr/>
              <a:t>20</a:t>
            </a:fld>
            <a:endParaRPr lang="en-US" b="1" dirty="0">
              <a:solidFill>
                <a:srgbClr val="7030A0"/>
              </a:solidFill>
            </a:endParaRPr>
          </a:p>
        </p:txBody>
      </p:sp>
      <p:sp>
        <p:nvSpPr>
          <p:cNvPr id="7" name="Footer Placeholder 6"/>
          <p:cNvSpPr>
            <a:spLocks noGrp="1"/>
          </p:cNvSpPr>
          <p:nvPr>
            <p:ph type="ftr" sz="quarter" idx="11"/>
          </p:nvPr>
        </p:nvSpPr>
        <p:spPr/>
        <p:txBody>
          <a:bodyPr/>
          <a:lstStyle/>
          <a:p>
            <a:r>
              <a:rPr lang="en-US" b="1">
                <a:solidFill>
                  <a:srgbClr val="7030A0"/>
                </a:solidFill>
              </a:rPr>
              <a:t>Dr. Aiman Qais Afar</a:t>
            </a:r>
            <a:endParaRPr lang="en-US" b="1" dirty="0">
              <a:solidFill>
                <a:srgbClr val="7030A0"/>
              </a:solidFill>
            </a:endParaRPr>
          </a:p>
        </p:txBody>
      </p:sp>
      <p:sp>
        <p:nvSpPr>
          <p:cNvPr id="8" name="Rectangle 7"/>
          <p:cNvSpPr/>
          <p:nvPr/>
        </p:nvSpPr>
        <p:spPr>
          <a:xfrm>
            <a:off x="33865" y="5086899"/>
            <a:ext cx="9110135" cy="1200329"/>
          </a:xfrm>
          <a:prstGeom prst="rect">
            <a:avLst/>
          </a:prstGeom>
        </p:spPr>
        <p:txBody>
          <a:bodyPr wrap="square">
            <a:spAutoFit/>
          </a:bodyPr>
          <a:lstStyle/>
          <a:p>
            <a:pPr>
              <a:buFont typeface="Wingdings" pitchFamily="2" charset="2"/>
              <a:buChar char="v"/>
            </a:pPr>
            <a:r>
              <a:rPr lang="en-GB" sz="2400" b="1" dirty="0">
                <a:solidFill>
                  <a:srgbClr val="1C05C5"/>
                </a:solidFill>
                <a:latin typeface="Candara" panose="020E0502030303020204" pitchFamily="34" charset="0"/>
              </a:rPr>
              <a:t>The maxillary and sphenoidal sinuses are present in a </a:t>
            </a:r>
            <a:r>
              <a:rPr lang="en-GB" sz="2400" b="1" dirty="0" smtClean="0">
                <a:solidFill>
                  <a:srgbClr val="1C05C5"/>
                </a:solidFill>
                <a:latin typeface="Candara" panose="020E0502030303020204" pitchFamily="34" charset="0"/>
              </a:rPr>
              <a:t>rudimentary </a:t>
            </a:r>
            <a:r>
              <a:rPr lang="en-GB" sz="2400" b="1" dirty="0">
                <a:solidFill>
                  <a:srgbClr val="1C05C5"/>
                </a:solidFill>
                <a:latin typeface="Candara" panose="020E0502030303020204" pitchFamily="34" charset="0"/>
              </a:rPr>
              <a:t>form at birth; they enlarge appreciably after the eighth year and become fully formed in adolescence.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10090"/>
            <a:ext cx="3429000" cy="4524315"/>
          </a:xfrm>
          <a:prstGeom prst="rect">
            <a:avLst/>
          </a:prstGeom>
        </p:spPr>
        <p:txBody>
          <a:bodyPr wrap="square">
            <a:spAutoFit/>
          </a:bodyPr>
          <a:lstStyle/>
          <a:p>
            <a:r>
              <a:rPr lang="en-US" sz="2400" b="1" dirty="0">
                <a:latin typeface="Candara" panose="020E0502030303020204" pitchFamily="34" charset="0"/>
              </a:rPr>
              <a:t>Is </a:t>
            </a:r>
            <a:r>
              <a:rPr lang="en-US" sz="2400" b="1" dirty="0">
                <a:solidFill>
                  <a:srgbClr val="FF0000"/>
                </a:solidFill>
                <a:latin typeface="Candara" panose="020E0502030303020204" pitchFamily="34" charset="0"/>
              </a:rPr>
              <a:t>pyramidal in shape </a:t>
            </a:r>
            <a:r>
              <a:rPr lang="en-US" sz="2400" b="1" dirty="0">
                <a:latin typeface="Candara" panose="020E0502030303020204" pitchFamily="34" charset="0"/>
              </a:rPr>
              <a:t>and located within </a:t>
            </a:r>
            <a:r>
              <a:rPr lang="en-US" sz="2400" b="1" dirty="0">
                <a:solidFill>
                  <a:srgbClr val="1C05C5"/>
                </a:solidFill>
                <a:latin typeface="Candara" panose="020E0502030303020204" pitchFamily="34" charset="0"/>
              </a:rPr>
              <a:t>the body of the maxilla </a:t>
            </a:r>
            <a:r>
              <a:rPr lang="en-US" sz="2400" b="1" dirty="0">
                <a:latin typeface="Candara" panose="020E0502030303020204" pitchFamily="34" charset="0"/>
              </a:rPr>
              <a:t>behind the skin of the cheek</a:t>
            </a:r>
          </a:p>
          <a:p>
            <a:pPr marL="342900" indent="-342900">
              <a:buFont typeface="Wingdings" panose="05000000000000000000" pitchFamily="2" charset="2"/>
              <a:buChar char="v"/>
            </a:pPr>
            <a:r>
              <a:rPr lang="en-US" sz="2400" b="1" dirty="0">
                <a:solidFill>
                  <a:srgbClr val="C00000"/>
                </a:solidFill>
                <a:latin typeface="Candara" panose="020E0502030303020204" pitchFamily="34" charset="0"/>
              </a:rPr>
              <a:t>The roof</a:t>
            </a:r>
            <a:r>
              <a:rPr lang="en-US" sz="2400" b="1" dirty="0">
                <a:solidFill>
                  <a:srgbClr val="1C05C5"/>
                </a:solidFill>
                <a:latin typeface="Candara" panose="020E0502030303020204" pitchFamily="34" charset="0"/>
              </a:rPr>
              <a:t> </a:t>
            </a:r>
            <a:r>
              <a:rPr lang="en-US" sz="2400" b="1" dirty="0">
                <a:latin typeface="Candara" panose="020E0502030303020204" pitchFamily="34" charset="0"/>
              </a:rPr>
              <a:t>is formed by the floor of the </a:t>
            </a:r>
            <a:r>
              <a:rPr lang="en-US" sz="2400" b="1" dirty="0" smtClean="0">
                <a:latin typeface="Candara" panose="020E0502030303020204" pitchFamily="34" charset="0"/>
              </a:rPr>
              <a:t>orbit</a:t>
            </a:r>
            <a:endParaRPr lang="en-US" sz="2400" b="1" dirty="0">
              <a:latin typeface="Candara" panose="020E0502030303020204" pitchFamily="34" charset="0"/>
            </a:endParaRPr>
          </a:p>
          <a:p>
            <a:r>
              <a:rPr lang="en-US" sz="2400" b="1" dirty="0" smtClean="0">
                <a:latin typeface="Candara" panose="020E0502030303020204" pitchFamily="34" charset="0"/>
              </a:rPr>
              <a:t> </a:t>
            </a:r>
          </a:p>
          <a:p>
            <a:pPr marL="342900" indent="-342900">
              <a:buFont typeface="Wingdings" panose="05000000000000000000" pitchFamily="2" charset="2"/>
              <a:buChar char="v"/>
            </a:pPr>
            <a:r>
              <a:rPr lang="en-US" sz="2400" b="1" dirty="0" smtClean="0">
                <a:solidFill>
                  <a:srgbClr val="C00000"/>
                </a:solidFill>
                <a:latin typeface="Candara" panose="020E0502030303020204" pitchFamily="34" charset="0"/>
              </a:rPr>
              <a:t>The </a:t>
            </a:r>
            <a:r>
              <a:rPr lang="en-US" sz="2400" b="1" dirty="0">
                <a:solidFill>
                  <a:srgbClr val="C00000"/>
                </a:solidFill>
                <a:latin typeface="Candara" panose="020E0502030303020204" pitchFamily="34" charset="0"/>
              </a:rPr>
              <a:t>floor </a:t>
            </a:r>
            <a:r>
              <a:rPr lang="en-US" sz="2400" b="1" dirty="0">
                <a:latin typeface="Candara" panose="020E0502030303020204" pitchFamily="34" charset="0"/>
              </a:rPr>
              <a:t>is related to the roots of the premolars and molar teeth. </a:t>
            </a:r>
          </a:p>
        </p:txBody>
      </p:sp>
      <p:sp>
        <p:nvSpPr>
          <p:cNvPr id="3" name="Rectangle 2"/>
          <p:cNvSpPr/>
          <p:nvPr/>
        </p:nvSpPr>
        <p:spPr>
          <a:xfrm>
            <a:off x="152400" y="76200"/>
            <a:ext cx="2768322" cy="584775"/>
          </a:xfrm>
          <a:prstGeom prst="rect">
            <a:avLst/>
          </a:prstGeom>
          <a:ln w="57150">
            <a:solidFill>
              <a:srgbClr val="23FD23"/>
            </a:solidFill>
          </a:ln>
        </p:spPr>
        <p:txBody>
          <a:bodyPr wrap="none">
            <a:spAutoFit/>
          </a:bodyPr>
          <a:lstStyle/>
          <a:p>
            <a:r>
              <a:rPr lang="en-US" sz="3200" b="1" dirty="0">
                <a:solidFill>
                  <a:srgbClr val="FF0000"/>
                </a:solidFill>
              </a:rPr>
              <a:t>Maxillary Sinus</a:t>
            </a:r>
          </a:p>
        </p:txBody>
      </p:sp>
      <p:pic>
        <p:nvPicPr>
          <p:cNvPr id="3074" name="Picture 2"/>
          <p:cNvPicPr>
            <a:picLocks noChangeAspect="1" noChangeArrowheads="1"/>
          </p:cNvPicPr>
          <p:nvPr/>
        </p:nvPicPr>
        <p:blipFill>
          <a:blip r:embed="rId2" cstate="print"/>
          <a:srcRect l="38067" t="25000" r="19766" b="19792"/>
          <a:stretch>
            <a:fillRect/>
          </a:stretch>
        </p:blipFill>
        <p:spPr bwMode="auto">
          <a:xfrm>
            <a:off x="3657600" y="838200"/>
            <a:ext cx="5334000" cy="3926417"/>
          </a:xfrm>
          <a:prstGeom prst="rect">
            <a:avLst/>
          </a:prstGeom>
          <a:noFill/>
          <a:ln w="76200">
            <a:solidFill>
              <a:srgbClr val="23FD23"/>
            </a:solidFill>
            <a:miter lim="800000"/>
            <a:headEnd/>
            <a:tailEnd/>
          </a:ln>
        </p:spPr>
      </p:pic>
      <p:sp>
        <p:nvSpPr>
          <p:cNvPr id="5" name="Date Placeholder 4"/>
          <p:cNvSpPr>
            <a:spLocks noGrp="1"/>
          </p:cNvSpPr>
          <p:nvPr>
            <p:ph type="dt" sz="half" idx="10"/>
          </p:nvPr>
        </p:nvSpPr>
        <p:spPr/>
        <p:txBody>
          <a:bodyPr/>
          <a:lstStyle/>
          <a:p>
            <a:r>
              <a:rPr lang="en-US" b="1" smtClean="0">
                <a:solidFill>
                  <a:srgbClr val="7030A0"/>
                </a:solidFill>
              </a:rPr>
              <a:t>Sunday 8 October 2023</a:t>
            </a:r>
            <a:endParaRPr lang="en-US" b="1" dirty="0">
              <a:solidFill>
                <a:srgbClr val="7030A0"/>
              </a:solidFill>
            </a:endParaRPr>
          </a:p>
        </p:txBody>
      </p:sp>
      <p:sp>
        <p:nvSpPr>
          <p:cNvPr id="6" name="Slide Number Placeholder 5"/>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7030A0"/>
                </a:solidFill>
              </a:rPr>
              <a:pPr/>
              <a:t>21</a:t>
            </a:fld>
            <a:endParaRPr lang="en-US" b="1" dirty="0">
              <a:solidFill>
                <a:srgbClr val="7030A0"/>
              </a:solidFill>
            </a:endParaRPr>
          </a:p>
        </p:txBody>
      </p:sp>
      <p:sp>
        <p:nvSpPr>
          <p:cNvPr id="7" name="Footer Placeholder 6"/>
          <p:cNvSpPr>
            <a:spLocks noGrp="1"/>
          </p:cNvSpPr>
          <p:nvPr>
            <p:ph type="ftr" sz="quarter" idx="11"/>
          </p:nvPr>
        </p:nvSpPr>
        <p:spPr/>
        <p:txBody>
          <a:bodyPr/>
          <a:lstStyle/>
          <a:p>
            <a:r>
              <a:rPr lang="en-US" b="1">
                <a:solidFill>
                  <a:srgbClr val="7030A0"/>
                </a:solidFill>
              </a:rPr>
              <a:t>Dr. Aiman Qais Afar</a:t>
            </a:r>
            <a:endParaRPr lang="en-US" b="1" dirty="0">
              <a:solidFill>
                <a:srgbClr val="7030A0"/>
              </a:solidFill>
            </a:endParaRPr>
          </a:p>
        </p:txBody>
      </p:sp>
      <p:sp>
        <p:nvSpPr>
          <p:cNvPr id="8" name="Rectangle 7"/>
          <p:cNvSpPr/>
          <p:nvPr/>
        </p:nvSpPr>
        <p:spPr>
          <a:xfrm>
            <a:off x="304800" y="5379879"/>
            <a:ext cx="8382000" cy="830997"/>
          </a:xfrm>
          <a:prstGeom prst="rect">
            <a:avLst/>
          </a:prstGeom>
        </p:spPr>
        <p:txBody>
          <a:bodyPr wrap="square">
            <a:spAutoFit/>
          </a:bodyPr>
          <a:lstStyle/>
          <a:p>
            <a:pPr marL="342900" indent="-342900">
              <a:buFont typeface="Wingdings" panose="05000000000000000000" pitchFamily="2" charset="2"/>
              <a:buChar char="v"/>
            </a:pPr>
            <a:r>
              <a:rPr lang="en-US" sz="2400" b="1" dirty="0">
                <a:latin typeface="Candara" panose="020E0502030303020204" pitchFamily="34" charset="0"/>
              </a:rPr>
              <a:t>The maxillary sinus opens into </a:t>
            </a:r>
            <a:r>
              <a:rPr lang="en-US" sz="2400" b="1" dirty="0">
                <a:solidFill>
                  <a:srgbClr val="1C05C5"/>
                </a:solidFill>
                <a:latin typeface="Candara" panose="020E0502030303020204" pitchFamily="34" charset="0"/>
              </a:rPr>
              <a:t>the middle meatus </a:t>
            </a:r>
            <a:r>
              <a:rPr lang="en-US" sz="2400" b="1" dirty="0">
                <a:latin typeface="Candara" panose="020E0502030303020204" pitchFamily="34" charset="0"/>
              </a:rPr>
              <a:t>of the nose through </a:t>
            </a:r>
            <a:r>
              <a:rPr lang="en-US" sz="2400" b="1" dirty="0">
                <a:solidFill>
                  <a:srgbClr val="FF0000"/>
                </a:solidFill>
                <a:latin typeface="Candara" panose="020E0502030303020204" pitchFamily="34" charset="0"/>
              </a:rPr>
              <a:t>the hiatus semilunaris</a:t>
            </a:r>
            <a:endParaRPr lang="ar-IQ" sz="2400" b="1" dirty="0">
              <a:solidFill>
                <a:srgbClr val="FF0000"/>
              </a:solidFill>
              <a:latin typeface="Candara" panose="020E0502030303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0"/>
            <a:ext cx="3352800" cy="3785652"/>
          </a:xfrm>
          <a:prstGeom prst="rect">
            <a:avLst/>
          </a:prstGeom>
        </p:spPr>
        <p:txBody>
          <a:bodyPr wrap="square">
            <a:spAutoFit/>
          </a:bodyPr>
          <a:lstStyle/>
          <a:p>
            <a:r>
              <a:rPr lang="en-US" sz="2400" b="1" dirty="0">
                <a:latin typeface="Candara" panose="020E0502030303020204" pitchFamily="34" charset="0"/>
              </a:rPr>
              <a:t>The two frontal sinuses are contained </a:t>
            </a:r>
            <a:r>
              <a:rPr lang="en-US" sz="2400" b="1" dirty="0">
                <a:solidFill>
                  <a:srgbClr val="009900"/>
                </a:solidFill>
                <a:latin typeface="Candara" panose="020E0502030303020204" pitchFamily="34" charset="0"/>
              </a:rPr>
              <a:t>within the frontal Bone.</a:t>
            </a:r>
          </a:p>
          <a:p>
            <a:endParaRPr lang="en-US" sz="2400" b="1" dirty="0">
              <a:latin typeface="Candara" panose="020E0502030303020204" pitchFamily="34" charset="0"/>
            </a:endParaRPr>
          </a:p>
          <a:p>
            <a:r>
              <a:rPr lang="en-US" sz="2400" b="1" dirty="0">
                <a:latin typeface="Candara" panose="020E0502030303020204" pitchFamily="34" charset="0"/>
              </a:rPr>
              <a:t> They are separated from each other by a </a:t>
            </a:r>
            <a:r>
              <a:rPr lang="en-US" sz="2400" b="1" dirty="0">
                <a:solidFill>
                  <a:srgbClr val="1C05C5"/>
                </a:solidFill>
                <a:latin typeface="Candara" panose="020E0502030303020204" pitchFamily="34" charset="0"/>
              </a:rPr>
              <a:t>bony septum. </a:t>
            </a:r>
          </a:p>
          <a:p>
            <a:endParaRPr lang="en-US" sz="2400" b="1" dirty="0">
              <a:latin typeface="Candara" panose="020E0502030303020204" pitchFamily="34" charset="0"/>
            </a:endParaRPr>
          </a:p>
          <a:p>
            <a:r>
              <a:rPr lang="en-US" sz="2400" b="1" dirty="0">
                <a:latin typeface="Candara" panose="020E0502030303020204" pitchFamily="34" charset="0"/>
              </a:rPr>
              <a:t>Each sinus is </a:t>
            </a:r>
            <a:r>
              <a:rPr lang="en-US" sz="2400" b="1" dirty="0">
                <a:solidFill>
                  <a:srgbClr val="FF0000"/>
                </a:solidFill>
                <a:latin typeface="Candara" panose="020E0502030303020204" pitchFamily="34" charset="0"/>
              </a:rPr>
              <a:t>roughly triangular</a:t>
            </a:r>
            <a:r>
              <a:rPr lang="en-US" sz="2400" b="1" dirty="0">
                <a:solidFill>
                  <a:schemeClr val="accent2">
                    <a:lumMod val="75000"/>
                  </a:schemeClr>
                </a:solidFill>
                <a:latin typeface="Candara" panose="020E0502030303020204" pitchFamily="34" charset="0"/>
              </a:rPr>
              <a:t>.</a:t>
            </a:r>
          </a:p>
        </p:txBody>
      </p:sp>
      <p:sp>
        <p:nvSpPr>
          <p:cNvPr id="3" name="Rectangle 2"/>
          <p:cNvSpPr/>
          <p:nvPr/>
        </p:nvSpPr>
        <p:spPr>
          <a:xfrm>
            <a:off x="76200" y="76200"/>
            <a:ext cx="2754280" cy="584775"/>
          </a:xfrm>
          <a:prstGeom prst="rect">
            <a:avLst/>
          </a:prstGeom>
          <a:ln w="57150">
            <a:solidFill>
              <a:srgbClr val="23FD23"/>
            </a:solidFill>
          </a:ln>
        </p:spPr>
        <p:txBody>
          <a:bodyPr wrap="none">
            <a:spAutoFit/>
          </a:bodyPr>
          <a:lstStyle/>
          <a:p>
            <a:r>
              <a:rPr lang="en-US" sz="3200" b="1" dirty="0">
                <a:solidFill>
                  <a:srgbClr val="FF0000"/>
                </a:solidFill>
              </a:rPr>
              <a:t>Frontal Sinuses</a:t>
            </a:r>
          </a:p>
        </p:txBody>
      </p:sp>
      <p:sp>
        <p:nvSpPr>
          <p:cNvPr id="5" name="Date Placeholder 4"/>
          <p:cNvSpPr>
            <a:spLocks noGrp="1"/>
          </p:cNvSpPr>
          <p:nvPr>
            <p:ph type="dt" sz="half" idx="10"/>
          </p:nvPr>
        </p:nvSpPr>
        <p:spPr/>
        <p:txBody>
          <a:bodyPr/>
          <a:lstStyle/>
          <a:p>
            <a:r>
              <a:rPr lang="en-US" b="1" smtClean="0">
                <a:solidFill>
                  <a:srgbClr val="7030A0"/>
                </a:solidFill>
              </a:rPr>
              <a:t>Sunday 8 October 2023</a:t>
            </a:r>
            <a:endParaRPr lang="en-US" b="1" dirty="0">
              <a:solidFill>
                <a:srgbClr val="7030A0"/>
              </a:solidFill>
            </a:endParaRPr>
          </a:p>
        </p:txBody>
      </p:sp>
      <p:sp>
        <p:nvSpPr>
          <p:cNvPr id="6" name="Slide Number Placeholder 5"/>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7030A0"/>
                </a:solidFill>
              </a:rPr>
              <a:pPr/>
              <a:t>22</a:t>
            </a:fld>
            <a:endParaRPr lang="en-US" b="1" dirty="0">
              <a:solidFill>
                <a:srgbClr val="7030A0"/>
              </a:solidFill>
            </a:endParaRPr>
          </a:p>
        </p:txBody>
      </p:sp>
      <p:sp>
        <p:nvSpPr>
          <p:cNvPr id="7" name="Footer Placeholder 6"/>
          <p:cNvSpPr>
            <a:spLocks noGrp="1"/>
          </p:cNvSpPr>
          <p:nvPr>
            <p:ph type="ftr" sz="quarter" idx="11"/>
          </p:nvPr>
        </p:nvSpPr>
        <p:spPr/>
        <p:txBody>
          <a:bodyPr/>
          <a:lstStyle/>
          <a:p>
            <a:r>
              <a:rPr lang="en-US" b="1">
                <a:solidFill>
                  <a:srgbClr val="7030A0"/>
                </a:solidFill>
              </a:rPr>
              <a:t>Dr. Aiman Qais Afar</a:t>
            </a:r>
            <a:endParaRPr lang="en-US" b="1" dirty="0">
              <a:solidFill>
                <a:srgbClr val="7030A0"/>
              </a:solidFill>
            </a:endParaRPr>
          </a:p>
        </p:txBody>
      </p:sp>
      <p:sp>
        <p:nvSpPr>
          <p:cNvPr id="27650" name="AutoShape 2" descr="نتيجة بحث الصور عن ‪nasal sin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7652" name="AutoShape 4" descr="نتيجة بحث الصور عن ‪nasal sin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7654" name="AutoShape 6" descr="نتيجة بحث الصور عن ‪nasal sin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7656" name="AutoShape 8" descr="نتيجة بحث الصور عن ‪nasal sin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7657" name="Picture 9" descr="C:\Users\MCC\Documents\download.jpg"/>
          <p:cNvPicPr>
            <a:picLocks noChangeAspect="1" noChangeArrowheads="1"/>
          </p:cNvPicPr>
          <p:nvPr/>
        </p:nvPicPr>
        <p:blipFill>
          <a:blip r:embed="rId2" cstate="print"/>
          <a:srcRect/>
          <a:stretch>
            <a:fillRect/>
          </a:stretch>
        </p:blipFill>
        <p:spPr bwMode="auto">
          <a:xfrm>
            <a:off x="3421067" y="990600"/>
            <a:ext cx="5722933" cy="4286676"/>
          </a:xfrm>
          <a:prstGeom prst="rect">
            <a:avLst/>
          </a:prstGeom>
          <a:noFill/>
          <a:ln w="57150">
            <a:solidFill>
              <a:srgbClr val="23FD23"/>
            </a:solidFill>
          </a:ln>
        </p:spPr>
      </p:pic>
      <p:sp>
        <p:nvSpPr>
          <p:cNvPr id="12" name="Rectangle 11"/>
          <p:cNvSpPr/>
          <p:nvPr/>
        </p:nvSpPr>
        <p:spPr>
          <a:xfrm>
            <a:off x="152400" y="5417403"/>
            <a:ext cx="8686800" cy="830997"/>
          </a:xfrm>
          <a:prstGeom prst="rect">
            <a:avLst/>
          </a:prstGeom>
        </p:spPr>
        <p:txBody>
          <a:bodyPr wrap="square">
            <a:spAutoFit/>
          </a:bodyPr>
          <a:lstStyle/>
          <a:p>
            <a:pPr marL="342900" indent="-342900">
              <a:buFont typeface="Wingdings" panose="05000000000000000000" pitchFamily="2" charset="2"/>
              <a:buChar char="v"/>
            </a:pPr>
            <a:r>
              <a:rPr lang="en-US" sz="2400" b="1" dirty="0">
                <a:latin typeface="Candara" panose="020E0502030303020204" pitchFamily="34" charset="0"/>
              </a:rPr>
              <a:t>Each frontal sinus opens into </a:t>
            </a:r>
            <a:r>
              <a:rPr lang="en-US" sz="2400" b="1" dirty="0">
                <a:solidFill>
                  <a:srgbClr val="1C05C5"/>
                </a:solidFill>
                <a:latin typeface="Candara" panose="020E0502030303020204" pitchFamily="34" charset="0"/>
              </a:rPr>
              <a:t>the middle meatus </a:t>
            </a:r>
            <a:r>
              <a:rPr lang="en-US" sz="2400" b="1" dirty="0">
                <a:latin typeface="Candara" panose="020E0502030303020204" pitchFamily="34" charset="0"/>
              </a:rPr>
              <a:t>of the nose through </a:t>
            </a:r>
            <a:r>
              <a:rPr lang="en-US" sz="2400" b="1" dirty="0">
                <a:solidFill>
                  <a:srgbClr val="FF0000"/>
                </a:solidFill>
                <a:latin typeface="Candara" panose="020E0502030303020204" pitchFamily="34" charset="0"/>
              </a:rPr>
              <a:t>the infundibulum</a:t>
            </a:r>
            <a:endParaRPr lang="ar-IQ" sz="2400" b="1" dirty="0">
              <a:solidFill>
                <a:srgbClr val="FF0000"/>
              </a:solidFill>
              <a:latin typeface="Candara" panose="020E0502030303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92540"/>
            <a:ext cx="8839200" cy="1569660"/>
          </a:xfrm>
          <a:prstGeom prst="rect">
            <a:avLst/>
          </a:prstGeom>
          <a:ln w="28575">
            <a:solidFill>
              <a:schemeClr val="accent1"/>
            </a:solidFill>
          </a:ln>
        </p:spPr>
        <p:txBody>
          <a:bodyPr wrap="square">
            <a:spAutoFit/>
          </a:bodyPr>
          <a:lstStyle/>
          <a:p>
            <a:pPr>
              <a:buFont typeface="Wingdings" pitchFamily="2" charset="2"/>
              <a:buChar char="v"/>
            </a:pPr>
            <a:r>
              <a:rPr lang="en-US" sz="2400" b="1" dirty="0">
                <a:latin typeface="Candara" panose="020E0502030303020204" pitchFamily="34" charset="0"/>
              </a:rPr>
              <a:t>The two sphenoidal sinuses lie within the </a:t>
            </a:r>
            <a:r>
              <a:rPr lang="en-US" sz="2400" b="1" dirty="0">
                <a:solidFill>
                  <a:schemeClr val="tx2">
                    <a:lumMod val="60000"/>
                    <a:lumOff val="40000"/>
                  </a:schemeClr>
                </a:solidFill>
                <a:latin typeface="Candara" panose="020E0502030303020204" pitchFamily="34" charset="0"/>
              </a:rPr>
              <a:t>body of the sphenoid bone </a:t>
            </a:r>
            <a:endParaRPr lang="en-US" sz="2400" b="1" dirty="0">
              <a:latin typeface="Candara" panose="020E0502030303020204" pitchFamily="34" charset="0"/>
            </a:endParaRPr>
          </a:p>
          <a:p>
            <a:pPr>
              <a:buFont typeface="Wingdings" pitchFamily="2" charset="2"/>
              <a:buChar char="v"/>
            </a:pPr>
            <a:r>
              <a:rPr lang="en-US" sz="2400" b="1" dirty="0">
                <a:latin typeface="Candara" panose="020E0502030303020204" pitchFamily="34" charset="0"/>
              </a:rPr>
              <a:t>Each sinus opens into </a:t>
            </a:r>
            <a:r>
              <a:rPr lang="en-US" sz="2400" b="1" dirty="0">
                <a:solidFill>
                  <a:srgbClr val="1C05C5"/>
                </a:solidFill>
                <a:latin typeface="Candara" panose="020E0502030303020204" pitchFamily="34" charset="0"/>
              </a:rPr>
              <a:t>the Sphenoethmoidal recess </a:t>
            </a:r>
            <a:r>
              <a:rPr lang="en-US" sz="2400" b="1" dirty="0">
                <a:latin typeface="Candara" panose="020E0502030303020204" pitchFamily="34" charset="0"/>
              </a:rPr>
              <a:t>above </a:t>
            </a:r>
            <a:r>
              <a:rPr lang="en-US" sz="2400" b="1" dirty="0">
                <a:solidFill>
                  <a:srgbClr val="FF0000"/>
                </a:solidFill>
                <a:latin typeface="Candara" panose="020E0502030303020204" pitchFamily="34" charset="0"/>
              </a:rPr>
              <a:t>the superior concha.</a:t>
            </a:r>
            <a:endParaRPr lang="ar-IQ" sz="2400" b="1" dirty="0">
              <a:solidFill>
                <a:srgbClr val="FF0000"/>
              </a:solidFill>
              <a:latin typeface="Candara" panose="020E0502030303020204" pitchFamily="34" charset="0"/>
            </a:endParaRPr>
          </a:p>
        </p:txBody>
      </p:sp>
      <p:sp>
        <p:nvSpPr>
          <p:cNvPr id="3" name="Rectangle 2"/>
          <p:cNvSpPr/>
          <p:nvPr/>
        </p:nvSpPr>
        <p:spPr>
          <a:xfrm>
            <a:off x="152400" y="76200"/>
            <a:ext cx="3563796" cy="584775"/>
          </a:xfrm>
          <a:prstGeom prst="rect">
            <a:avLst/>
          </a:prstGeom>
          <a:ln w="76200">
            <a:solidFill>
              <a:srgbClr val="23FD23"/>
            </a:solidFill>
          </a:ln>
        </p:spPr>
        <p:txBody>
          <a:bodyPr wrap="none">
            <a:spAutoFit/>
          </a:bodyPr>
          <a:lstStyle/>
          <a:p>
            <a:r>
              <a:rPr lang="en-US" sz="3200" b="1" dirty="0">
                <a:solidFill>
                  <a:srgbClr val="FF0000"/>
                </a:solidFill>
                <a:latin typeface="Candara" panose="020E0502030303020204" pitchFamily="34" charset="0"/>
              </a:rPr>
              <a:t>Sphenoidal Sinuses</a:t>
            </a:r>
          </a:p>
        </p:txBody>
      </p:sp>
      <p:pic>
        <p:nvPicPr>
          <p:cNvPr id="4" name="Picture 2"/>
          <p:cNvPicPr>
            <a:picLocks noChangeAspect="1" noChangeArrowheads="1"/>
          </p:cNvPicPr>
          <p:nvPr/>
        </p:nvPicPr>
        <p:blipFill>
          <a:blip r:embed="rId2" cstate="print"/>
          <a:srcRect l="31039" t="28125" r="15081" b="21875"/>
          <a:stretch>
            <a:fillRect/>
          </a:stretch>
        </p:blipFill>
        <p:spPr bwMode="auto">
          <a:xfrm>
            <a:off x="812801" y="2514600"/>
            <a:ext cx="7340599" cy="3829878"/>
          </a:xfrm>
          <a:prstGeom prst="rect">
            <a:avLst/>
          </a:prstGeom>
          <a:noFill/>
          <a:ln w="57150">
            <a:solidFill>
              <a:srgbClr val="23FD23"/>
            </a:solidFill>
            <a:miter lim="800000"/>
            <a:headEnd/>
            <a:tailEnd/>
          </a:ln>
        </p:spPr>
      </p:pic>
      <p:sp>
        <p:nvSpPr>
          <p:cNvPr id="5" name="Date Placeholder 4"/>
          <p:cNvSpPr>
            <a:spLocks noGrp="1"/>
          </p:cNvSpPr>
          <p:nvPr>
            <p:ph type="dt" sz="half" idx="10"/>
          </p:nvPr>
        </p:nvSpPr>
        <p:spPr/>
        <p:txBody>
          <a:bodyPr/>
          <a:lstStyle/>
          <a:p>
            <a:r>
              <a:rPr lang="en-US" b="1" smtClean="0">
                <a:solidFill>
                  <a:srgbClr val="7030A0"/>
                </a:solidFill>
              </a:rPr>
              <a:t>Sunday 8 October 2023</a:t>
            </a:r>
            <a:endParaRPr lang="en-US" b="1" dirty="0">
              <a:solidFill>
                <a:srgbClr val="7030A0"/>
              </a:solidFill>
            </a:endParaRPr>
          </a:p>
        </p:txBody>
      </p:sp>
      <p:sp>
        <p:nvSpPr>
          <p:cNvPr id="6" name="Slide Number Placeholder 5"/>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7030A0"/>
                </a:solidFill>
              </a:rPr>
              <a:pPr/>
              <a:t>23</a:t>
            </a:fld>
            <a:endParaRPr lang="en-US" b="1" dirty="0">
              <a:solidFill>
                <a:srgbClr val="7030A0"/>
              </a:solidFill>
            </a:endParaRPr>
          </a:p>
        </p:txBody>
      </p:sp>
      <p:sp>
        <p:nvSpPr>
          <p:cNvPr id="7" name="Footer Placeholder 6"/>
          <p:cNvSpPr>
            <a:spLocks noGrp="1"/>
          </p:cNvSpPr>
          <p:nvPr>
            <p:ph type="ftr" sz="quarter" idx="11"/>
          </p:nvPr>
        </p:nvSpPr>
        <p:spPr/>
        <p:txBody>
          <a:bodyPr/>
          <a:lstStyle/>
          <a:p>
            <a:r>
              <a:rPr lang="en-US" b="1">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854" y="800953"/>
            <a:ext cx="3821545" cy="4893647"/>
          </a:xfrm>
          <a:prstGeom prst="rect">
            <a:avLst/>
          </a:prstGeom>
          <a:ln w="28575">
            <a:solidFill>
              <a:schemeClr val="accent1"/>
            </a:solidFill>
          </a:ln>
        </p:spPr>
        <p:txBody>
          <a:bodyPr wrap="square">
            <a:spAutoFit/>
          </a:bodyPr>
          <a:lstStyle/>
          <a:p>
            <a:r>
              <a:rPr lang="en-US" sz="2400" b="1" dirty="0">
                <a:latin typeface="Candara" panose="020E0502030303020204" pitchFamily="34" charset="0"/>
              </a:rPr>
              <a:t>Are </a:t>
            </a:r>
            <a:r>
              <a:rPr lang="en-US" sz="2400" b="1" dirty="0">
                <a:solidFill>
                  <a:schemeClr val="tx2">
                    <a:lumMod val="60000"/>
                    <a:lumOff val="40000"/>
                  </a:schemeClr>
                </a:solidFill>
                <a:latin typeface="Candara" panose="020E0502030303020204" pitchFamily="34" charset="0"/>
              </a:rPr>
              <a:t>anterior, middle, and posterior </a:t>
            </a:r>
            <a:r>
              <a:rPr lang="en-US" sz="2400" b="1" dirty="0">
                <a:latin typeface="Candara" panose="020E0502030303020204" pitchFamily="34" charset="0"/>
              </a:rPr>
              <a:t>and they are contained within the </a:t>
            </a:r>
            <a:r>
              <a:rPr lang="en-US" sz="2400" b="1" dirty="0">
                <a:solidFill>
                  <a:srgbClr val="FF0000"/>
                </a:solidFill>
                <a:latin typeface="Candara" panose="020E0502030303020204" pitchFamily="34" charset="0"/>
              </a:rPr>
              <a:t>ethmoid bone, </a:t>
            </a:r>
            <a:r>
              <a:rPr lang="en-US" sz="2400" b="1" dirty="0">
                <a:latin typeface="Candara" panose="020E0502030303020204" pitchFamily="34" charset="0"/>
              </a:rPr>
              <a:t>between the nose and the orbit </a:t>
            </a:r>
          </a:p>
          <a:p>
            <a:endParaRPr lang="en-US" sz="2400" b="1" dirty="0">
              <a:latin typeface="Candara" panose="020E0502030303020204" pitchFamily="34" charset="0"/>
            </a:endParaRPr>
          </a:p>
          <a:p>
            <a:pPr>
              <a:buFont typeface="Wingdings" pitchFamily="2" charset="2"/>
              <a:buChar char="ü"/>
            </a:pPr>
            <a:r>
              <a:rPr lang="en-US" sz="2400" b="1" dirty="0">
                <a:solidFill>
                  <a:srgbClr val="7030A0"/>
                </a:solidFill>
                <a:latin typeface="Candara" panose="020E0502030303020204" pitchFamily="34" charset="0"/>
              </a:rPr>
              <a:t>The </a:t>
            </a:r>
            <a:r>
              <a:rPr lang="en-US" sz="2400" b="1" u="sng" dirty="0">
                <a:solidFill>
                  <a:srgbClr val="FF0000"/>
                </a:solidFill>
                <a:latin typeface="Candara" panose="020E0502030303020204" pitchFamily="34" charset="0"/>
              </a:rPr>
              <a:t>anterior sinuses</a:t>
            </a:r>
          </a:p>
          <a:p>
            <a:r>
              <a:rPr lang="en-US" sz="2400" b="1" dirty="0">
                <a:solidFill>
                  <a:srgbClr val="7030A0"/>
                </a:solidFill>
                <a:latin typeface="Candara" panose="020E0502030303020204" pitchFamily="34" charset="0"/>
              </a:rPr>
              <a:t>open into </a:t>
            </a:r>
            <a:r>
              <a:rPr lang="en-US" sz="2400" b="1" dirty="0">
                <a:solidFill>
                  <a:srgbClr val="1C05C5"/>
                </a:solidFill>
                <a:latin typeface="Candara" panose="020E0502030303020204" pitchFamily="34" charset="0"/>
              </a:rPr>
              <a:t>the infundibulum</a:t>
            </a:r>
          </a:p>
          <a:p>
            <a:endParaRPr lang="en-US" sz="2400" b="1" dirty="0">
              <a:latin typeface="Candara" panose="020E0502030303020204" pitchFamily="34" charset="0"/>
            </a:endParaRPr>
          </a:p>
          <a:p>
            <a:pPr>
              <a:buFont typeface="Wingdings" pitchFamily="2" charset="2"/>
              <a:buChar char="ü"/>
            </a:pPr>
            <a:r>
              <a:rPr lang="en-US" sz="2400" b="1" dirty="0">
                <a:solidFill>
                  <a:srgbClr val="009900"/>
                </a:solidFill>
                <a:latin typeface="Candara" panose="020E0502030303020204" pitchFamily="34" charset="0"/>
              </a:rPr>
              <a:t>The</a:t>
            </a:r>
            <a:r>
              <a:rPr lang="en-US" sz="2400" b="1" dirty="0">
                <a:solidFill>
                  <a:srgbClr val="92D050"/>
                </a:solidFill>
                <a:latin typeface="Candara" panose="020E0502030303020204" pitchFamily="34" charset="0"/>
              </a:rPr>
              <a:t> </a:t>
            </a:r>
            <a:r>
              <a:rPr lang="en-US" sz="2400" b="1" u="sng" dirty="0">
                <a:solidFill>
                  <a:srgbClr val="FF0000"/>
                </a:solidFill>
                <a:latin typeface="Candara" panose="020E0502030303020204" pitchFamily="34" charset="0"/>
              </a:rPr>
              <a:t>middle sinuses</a:t>
            </a:r>
            <a:r>
              <a:rPr lang="en-US" sz="2400" b="1" dirty="0">
                <a:solidFill>
                  <a:srgbClr val="FF0000"/>
                </a:solidFill>
                <a:latin typeface="Candara" panose="020E0502030303020204" pitchFamily="34" charset="0"/>
              </a:rPr>
              <a:t> </a:t>
            </a:r>
            <a:r>
              <a:rPr lang="en-US" sz="2400" b="1" dirty="0">
                <a:solidFill>
                  <a:srgbClr val="009900"/>
                </a:solidFill>
                <a:latin typeface="Candara" panose="020E0502030303020204" pitchFamily="34" charset="0"/>
              </a:rPr>
              <a:t>open into the middle meatus, on or above </a:t>
            </a:r>
            <a:r>
              <a:rPr lang="en-US" sz="2400" b="1" dirty="0">
                <a:solidFill>
                  <a:srgbClr val="1C05C5"/>
                </a:solidFill>
                <a:latin typeface="Candara" panose="020E0502030303020204" pitchFamily="34" charset="0"/>
              </a:rPr>
              <a:t>the bulla </a:t>
            </a:r>
            <a:r>
              <a:rPr lang="en-US" sz="2400" b="1" dirty="0" err="1">
                <a:solidFill>
                  <a:srgbClr val="1C05C5"/>
                </a:solidFill>
                <a:latin typeface="Candara" panose="020E0502030303020204" pitchFamily="34" charset="0"/>
              </a:rPr>
              <a:t>ethmoidalis</a:t>
            </a:r>
            <a:endParaRPr lang="en-US" sz="2400" b="1" dirty="0">
              <a:solidFill>
                <a:srgbClr val="1C05C5"/>
              </a:solidFill>
              <a:latin typeface="Candara" panose="020E0502030303020204" pitchFamily="34" charset="0"/>
            </a:endParaRPr>
          </a:p>
        </p:txBody>
      </p:sp>
      <p:sp>
        <p:nvSpPr>
          <p:cNvPr id="3" name="Rectangle 2"/>
          <p:cNvSpPr/>
          <p:nvPr/>
        </p:nvSpPr>
        <p:spPr>
          <a:xfrm>
            <a:off x="152400" y="101025"/>
            <a:ext cx="3082895" cy="584775"/>
          </a:xfrm>
          <a:prstGeom prst="rect">
            <a:avLst/>
          </a:prstGeom>
          <a:ln w="57150">
            <a:solidFill>
              <a:srgbClr val="23FD23"/>
            </a:solidFill>
          </a:ln>
        </p:spPr>
        <p:txBody>
          <a:bodyPr wrap="none">
            <a:spAutoFit/>
          </a:bodyPr>
          <a:lstStyle/>
          <a:p>
            <a:r>
              <a:rPr lang="en-US" sz="3200" b="1" dirty="0">
                <a:solidFill>
                  <a:srgbClr val="FF0000"/>
                </a:solidFill>
                <a:latin typeface="Candara" panose="020E0502030303020204" pitchFamily="34" charset="0"/>
              </a:rPr>
              <a:t>Ethmoid Sinuses</a:t>
            </a:r>
          </a:p>
        </p:txBody>
      </p:sp>
      <p:pic>
        <p:nvPicPr>
          <p:cNvPr id="2051" name="Picture 3"/>
          <p:cNvPicPr>
            <a:picLocks noChangeAspect="1" noChangeArrowheads="1"/>
          </p:cNvPicPr>
          <p:nvPr/>
        </p:nvPicPr>
        <p:blipFill>
          <a:blip r:embed="rId2" cstate="print"/>
          <a:srcRect l="51537" t="57292" r="27965" b="13542"/>
          <a:stretch>
            <a:fillRect/>
          </a:stretch>
        </p:blipFill>
        <p:spPr bwMode="auto">
          <a:xfrm>
            <a:off x="4114800" y="1249680"/>
            <a:ext cx="4914900" cy="3931920"/>
          </a:xfrm>
          <a:prstGeom prst="rect">
            <a:avLst/>
          </a:prstGeom>
          <a:noFill/>
          <a:ln w="57150">
            <a:solidFill>
              <a:srgbClr val="23FD23"/>
            </a:solidFill>
            <a:miter lim="800000"/>
            <a:headEnd/>
            <a:tailEnd/>
          </a:ln>
        </p:spPr>
      </p:pic>
      <p:sp>
        <p:nvSpPr>
          <p:cNvPr id="5" name="Date Placeholder 4"/>
          <p:cNvSpPr>
            <a:spLocks noGrp="1"/>
          </p:cNvSpPr>
          <p:nvPr>
            <p:ph type="dt" sz="half" idx="10"/>
          </p:nvPr>
        </p:nvSpPr>
        <p:spPr/>
        <p:txBody>
          <a:bodyPr/>
          <a:lstStyle/>
          <a:p>
            <a:r>
              <a:rPr lang="en-US" b="1" smtClean="0">
                <a:solidFill>
                  <a:srgbClr val="7030A0"/>
                </a:solidFill>
              </a:rPr>
              <a:t>Sunday 8 October 2023</a:t>
            </a:r>
            <a:endParaRPr lang="en-US" b="1" dirty="0">
              <a:solidFill>
                <a:srgbClr val="7030A0"/>
              </a:solidFill>
            </a:endParaRPr>
          </a:p>
        </p:txBody>
      </p:sp>
      <p:sp>
        <p:nvSpPr>
          <p:cNvPr id="6" name="Slide Number Placeholder 5"/>
          <p:cNvSpPr>
            <a:spLocks noGrp="1"/>
          </p:cNvSpPr>
          <p:nvPr>
            <p:ph type="sldNum" sz="quarter" idx="12"/>
          </p:nvPr>
        </p:nvSpPr>
        <p:spPr>
          <a:xfrm>
            <a:off x="8153400" y="6356350"/>
            <a:ext cx="533400" cy="365125"/>
          </a:xfrm>
        </p:spPr>
        <p:txBody>
          <a:bodyPr/>
          <a:lstStyle/>
          <a:p>
            <a:fld id="{B6F15528-21DE-4FAA-801E-634DDDAF4B2B}" type="slidenum">
              <a:rPr lang="en-US" b="1" smtClean="0">
                <a:solidFill>
                  <a:srgbClr val="7030A0"/>
                </a:solidFill>
              </a:rPr>
              <a:pPr/>
              <a:t>24</a:t>
            </a:fld>
            <a:endParaRPr lang="en-US" b="1" dirty="0">
              <a:solidFill>
                <a:srgbClr val="7030A0"/>
              </a:solidFill>
            </a:endParaRPr>
          </a:p>
        </p:txBody>
      </p:sp>
      <p:sp>
        <p:nvSpPr>
          <p:cNvPr id="7" name="Footer Placeholder 6"/>
          <p:cNvSpPr>
            <a:spLocks noGrp="1"/>
          </p:cNvSpPr>
          <p:nvPr>
            <p:ph type="ftr" sz="quarter" idx="11"/>
          </p:nvPr>
        </p:nvSpPr>
        <p:spPr/>
        <p:txBody>
          <a:bodyPr/>
          <a:lstStyle/>
          <a:p>
            <a:r>
              <a:rPr lang="en-US" b="1">
                <a:solidFill>
                  <a:srgbClr val="7030A0"/>
                </a:solidFill>
              </a:rPr>
              <a:t>Dr. Aiman Qais Afar</a:t>
            </a:r>
            <a:endParaRPr lang="en-US" b="1" dirty="0">
              <a:solidFill>
                <a:srgbClr val="7030A0"/>
              </a:solidFill>
            </a:endParaRPr>
          </a:p>
        </p:txBody>
      </p:sp>
      <p:sp>
        <p:nvSpPr>
          <p:cNvPr id="8" name="Rectangle 7"/>
          <p:cNvSpPr/>
          <p:nvPr/>
        </p:nvSpPr>
        <p:spPr>
          <a:xfrm>
            <a:off x="4191000" y="5279101"/>
            <a:ext cx="4572000" cy="830997"/>
          </a:xfrm>
          <a:prstGeom prst="rect">
            <a:avLst/>
          </a:prstGeom>
        </p:spPr>
        <p:txBody>
          <a:bodyPr>
            <a:spAutoFit/>
          </a:bodyPr>
          <a:lstStyle/>
          <a:p>
            <a:pPr>
              <a:buFont typeface="Wingdings" pitchFamily="2" charset="2"/>
              <a:buChar char="ü"/>
            </a:pPr>
            <a:r>
              <a:rPr lang="en-US" sz="2400" b="1" dirty="0">
                <a:solidFill>
                  <a:srgbClr val="7030A0"/>
                </a:solidFill>
                <a:latin typeface="Candara" panose="020E0502030303020204" pitchFamily="34" charset="0"/>
              </a:rPr>
              <a:t>The </a:t>
            </a:r>
            <a:r>
              <a:rPr lang="en-US" sz="2400" b="1" u="sng" dirty="0">
                <a:solidFill>
                  <a:srgbClr val="FF0000"/>
                </a:solidFill>
                <a:latin typeface="Candara" panose="020E0502030303020204" pitchFamily="34" charset="0"/>
              </a:rPr>
              <a:t>posterior sinuses </a:t>
            </a:r>
            <a:r>
              <a:rPr lang="en-US" sz="2400" b="1" dirty="0">
                <a:solidFill>
                  <a:srgbClr val="7030A0"/>
                </a:solidFill>
                <a:latin typeface="Candara" panose="020E0502030303020204" pitchFamily="34" charset="0"/>
              </a:rPr>
              <a:t>open into </a:t>
            </a:r>
            <a:r>
              <a:rPr lang="en-US" sz="2400" b="1" dirty="0">
                <a:solidFill>
                  <a:srgbClr val="1C05C5"/>
                </a:solidFill>
                <a:latin typeface="Candara" panose="020E0502030303020204" pitchFamily="34" charset="0"/>
              </a:rPr>
              <a:t>the superior meatus</a:t>
            </a:r>
            <a:r>
              <a:rPr lang="en-US" sz="2400" b="1" dirty="0">
                <a:latin typeface="Candara" panose="020E0502030303020204" pitchFamily="34" charset="0"/>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6400800"/>
            <a:ext cx="2133600" cy="365125"/>
          </a:xfrm>
        </p:spPr>
        <p:txBody>
          <a:bodyPr/>
          <a:lstStyle/>
          <a:p>
            <a:r>
              <a:rPr lang="en-US" b="1" dirty="0" smtClean="0">
                <a:solidFill>
                  <a:srgbClr val="FF0000"/>
                </a:solidFill>
              </a:rPr>
              <a:t>Sunday 8 October 2023</a:t>
            </a:r>
            <a:endParaRPr lang="en-US" b="1" dirty="0">
              <a:solidFill>
                <a:srgbClr val="FF0000"/>
              </a:solidFill>
            </a:endParaRPr>
          </a:p>
        </p:txBody>
      </p:sp>
      <p:sp>
        <p:nvSpPr>
          <p:cNvPr id="3" name="Footer Placeholder 2"/>
          <p:cNvSpPr>
            <a:spLocks noGrp="1"/>
          </p:cNvSpPr>
          <p:nvPr>
            <p:ph type="ftr" sz="quarter" idx="11"/>
          </p:nvPr>
        </p:nvSpPr>
        <p:spPr>
          <a:xfrm>
            <a:off x="2971800" y="6400800"/>
            <a:ext cx="2895600" cy="365125"/>
          </a:xfrm>
        </p:spPr>
        <p:txBody>
          <a:bodyPr/>
          <a:lstStyle/>
          <a:p>
            <a:r>
              <a:rPr lang="en-US" b="1">
                <a:solidFill>
                  <a:srgbClr val="FF0000"/>
                </a:solidFill>
              </a:rPr>
              <a:t>Dr. Aiman Qais Afar</a:t>
            </a:r>
            <a:endParaRPr lang="en-US" b="1" dirty="0">
              <a:solidFill>
                <a:srgbClr val="FF0000"/>
              </a:solidFill>
            </a:endParaRPr>
          </a:p>
        </p:txBody>
      </p:sp>
      <p:sp>
        <p:nvSpPr>
          <p:cNvPr id="4" name="Slide Number Placeholder 3"/>
          <p:cNvSpPr>
            <a:spLocks noGrp="1"/>
          </p:cNvSpPr>
          <p:nvPr>
            <p:ph type="sldNum" sz="quarter" idx="12"/>
          </p:nvPr>
        </p:nvSpPr>
        <p:spPr>
          <a:xfrm>
            <a:off x="8153400" y="6400800"/>
            <a:ext cx="381000" cy="365125"/>
          </a:xfrm>
        </p:spPr>
        <p:txBody>
          <a:bodyPr/>
          <a:lstStyle/>
          <a:p>
            <a:fld id="{B6F15528-21DE-4FAA-801E-634DDDAF4B2B}" type="slidenum">
              <a:rPr lang="en-US" b="1" smtClean="0">
                <a:solidFill>
                  <a:srgbClr val="FF0000"/>
                </a:solidFill>
              </a:rPr>
              <a:pPr/>
              <a:t>25</a:t>
            </a:fld>
            <a:endParaRPr lang="en-US" b="1" dirty="0">
              <a:solidFill>
                <a:srgbClr val="FF0000"/>
              </a:solidFill>
            </a:endParaRPr>
          </a:p>
        </p:txBody>
      </p:sp>
      <p:sp>
        <p:nvSpPr>
          <p:cNvPr id="5" name="Rectangle 4"/>
          <p:cNvSpPr/>
          <p:nvPr/>
        </p:nvSpPr>
        <p:spPr>
          <a:xfrm>
            <a:off x="0" y="0"/>
            <a:ext cx="9144000" cy="2000548"/>
          </a:xfrm>
          <a:prstGeom prst="rect">
            <a:avLst/>
          </a:prstGeom>
          <a:solidFill>
            <a:schemeClr val="tx2">
              <a:lumMod val="20000"/>
              <a:lumOff val="80000"/>
            </a:schemeClr>
          </a:solidFill>
        </p:spPr>
        <p:txBody>
          <a:bodyPr wrap="square">
            <a:spAutoFit/>
          </a:bodyPr>
          <a:lstStyle/>
          <a:p>
            <a:r>
              <a:rPr lang="en-GB" sz="2800" b="1" dirty="0">
                <a:solidFill>
                  <a:srgbClr val="FF0000"/>
                </a:solidFill>
                <a:latin typeface="Candara" panose="020E0502030303020204" pitchFamily="34" charset="0"/>
              </a:rPr>
              <a:t>Trauma to the Nose </a:t>
            </a:r>
            <a:r>
              <a:rPr lang="en-GB" sz="2400" b="1" dirty="0">
                <a:latin typeface="Candara" panose="020E0502030303020204" pitchFamily="34" charset="0"/>
              </a:rPr>
              <a:t>Fractures involving </a:t>
            </a:r>
            <a:r>
              <a:rPr lang="en-GB" sz="2400" b="1" dirty="0">
                <a:solidFill>
                  <a:srgbClr val="C00000"/>
                </a:solidFill>
                <a:latin typeface="Candara" panose="020E0502030303020204" pitchFamily="34" charset="0"/>
              </a:rPr>
              <a:t>the nasal bones </a:t>
            </a:r>
            <a:r>
              <a:rPr lang="en-GB" sz="2400" b="1" dirty="0">
                <a:latin typeface="Candara" panose="020E0502030303020204" pitchFamily="34" charset="0"/>
              </a:rPr>
              <a:t>are common. Blows directed from the front may cause one or both nasal bones to be displaced downward and inward. </a:t>
            </a:r>
            <a:endParaRPr lang="en-GB" sz="2400" b="1" dirty="0" smtClean="0">
              <a:latin typeface="Candara" panose="020E0502030303020204" pitchFamily="34" charset="0"/>
            </a:endParaRPr>
          </a:p>
          <a:p>
            <a:r>
              <a:rPr lang="en-GB" sz="2400" b="1" dirty="0" smtClean="0">
                <a:latin typeface="Candara" panose="020E0502030303020204" pitchFamily="34" charset="0"/>
              </a:rPr>
              <a:t>Lateral </a:t>
            </a:r>
            <a:r>
              <a:rPr lang="en-GB" sz="2400" b="1" dirty="0">
                <a:latin typeface="Candara" panose="020E0502030303020204" pitchFamily="34" charset="0"/>
              </a:rPr>
              <a:t>fractures also occur in which one nasal bone is driven inward and the other outward; </a:t>
            </a:r>
            <a:r>
              <a:rPr lang="en-GB" sz="2400" b="1" dirty="0">
                <a:solidFill>
                  <a:srgbClr val="1C05C5"/>
                </a:solidFill>
                <a:latin typeface="Candara" panose="020E0502030303020204" pitchFamily="34" charset="0"/>
              </a:rPr>
              <a:t>the nasal septum is usually involved</a:t>
            </a:r>
            <a:r>
              <a:rPr lang="en-GB" sz="2400" b="1" dirty="0">
                <a:latin typeface="Candara" panose="020E0502030303020204" pitchFamily="34" charset="0"/>
              </a:rPr>
              <a:t>. </a:t>
            </a:r>
          </a:p>
        </p:txBody>
      </p:sp>
      <p:sp>
        <p:nvSpPr>
          <p:cNvPr id="38914" name="AutoShape 2" descr="نتيجة بحث الصور عن ‪Fractures involving the nasal bo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8916" name="AutoShape 4" descr="نتيجة بحث الصور عن ‪Fractures involving the nasal bo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38918" name="Picture 6" descr="نتيجة بحث الصور عن ‪Fractures involving the nasal bones‬‏"/>
          <p:cNvPicPr>
            <a:picLocks noChangeAspect="1" noChangeArrowheads="1"/>
          </p:cNvPicPr>
          <p:nvPr/>
        </p:nvPicPr>
        <p:blipFill>
          <a:blip r:embed="rId2" cstate="print"/>
          <a:srcRect/>
          <a:stretch>
            <a:fillRect/>
          </a:stretch>
        </p:blipFill>
        <p:spPr bwMode="auto">
          <a:xfrm>
            <a:off x="3810000" y="2292643"/>
            <a:ext cx="5232400" cy="3924300"/>
          </a:xfrm>
          <a:prstGeom prst="rect">
            <a:avLst/>
          </a:prstGeom>
          <a:noFill/>
          <a:ln w="76200">
            <a:solidFill>
              <a:srgbClr val="23FD23"/>
            </a:solidFill>
          </a:ln>
        </p:spPr>
      </p:pic>
      <p:pic>
        <p:nvPicPr>
          <p:cNvPr id="38922" name="Picture 10" descr="نتيجة بحث الصور عن ‪Fractures involving the nasal bones‬‏"/>
          <p:cNvPicPr>
            <a:picLocks noChangeAspect="1" noChangeArrowheads="1"/>
          </p:cNvPicPr>
          <p:nvPr/>
        </p:nvPicPr>
        <p:blipFill>
          <a:blip r:embed="rId3" cstate="print"/>
          <a:srcRect/>
          <a:stretch>
            <a:fillRect/>
          </a:stretch>
        </p:blipFill>
        <p:spPr bwMode="auto">
          <a:xfrm>
            <a:off x="228600" y="2239202"/>
            <a:ext cx="3186545" cy="4069485"/>
          </a:xfrm>
          <a:prstGeom prst="rect">
            <a:avLst/>
          </a:prstGeom>
          <a:noFill/>
          <a:ln w="76200">
            <a:solidFill>
              <a:srgbClr val="23FD23"/>
            </a:solid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b="1" smtClean="0">
                <a:solidFill>
                  <a:srgbClr val="FF0000"/>
                </a:solidFill>
              </a:rPr>
              <a:t>Sunday 8 October 2023</a:t>
            </a:r>
            <a:endParaRPr lang="en-US" b="1" dirty="0">
              <a:solidFill>
                <a:srgbClr val="FF0000"/>
              </a:solidFill>
            </a:endParaRPr>
          </a:p>
        </p:txBody>
      </p:sp>
      <p:sp>
        <p:nvSpPr>
          <p:cNvPr id="3" name="Footer Placeholder 2"/>
          <p:cNvSpPr>
            <a:spLocks noGrp="1"/>
          </p:cNvSpPr>
          <p:nvPr>
            <p:ph type="ftr" sz="quarter" idx="11"/>
          </p:nvPr>
        </p:nvSpPr>
        <p:spPr/>
        <p:txBody>
          <a:bodyPr/>
          <a:lstStyle/>
          <a:p>
            <a:r>
              <a:rPr lang="en-US" b="1">
                <a:solidFill>
                  <a:srgbClr val="FF0000"/>
                </a:solidFill>
              </a:rPr>
              <a:t>Dr. Aiman Qais Afar</a:t>
            </a:r>
            <a:endParaRPr lang="en-US" b="1" dirty="0">
              <a:solidFill>
                <a:srgbClr val="FF0000"/>
              </a:solidFill>
            </a:endParaRPr>
          </a:p>
        </p:txBody>
      </p:sp>
      <p:sp>
        <p:nvSpPr>
          <p:cNvPr id="4" name="Slide Number Placeholder 3"/>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FF0000"/>
                </a:solidFill>
              </a:rPr>
              <a:pPr/>
              <a:t>26</a:t>
            </a:fld>
            <a:endParaRPr lang="en-US" b="1" dirty="0">
              <a:solidFill>
                <a:srgbClr val="FF0000"/>
              </a:solidFill>
            </a:endParaRPr>
          </a:p>
        </p:txBody>
      </p:sp>
      <p:sp>
        <p:nvSpPr>
          <p:cNvPr id="5" name="Rectangle 4"/>
          <p:cNvSpPr/>
          <p:nvPr/>
        </p:nvSpPr>
        <p:spPr>
          <a:xfrm>
            <a:off x="0" y="0"/>
            <a:ext cx="9144000" cy="2369880"/>
          </a:xfrm>
          <a:prstGeom prst="rect">
            <a:avLst/>
          </a:prstGeom>
          <a:solidFill>
            <a:schemeClr val="tx2">
              <a:lumMod val="20000"/>
              <a:lumOff val="80000"/>
            </a:schemeClr>
          </a:solidFill>
        </p:spPr>
        <p:txBody>
          <a:bodyPr wrap="square">
            <a:spAutoFit/>
          </a:bodyPr>
          <a:lstStyle/>
          <a:p>
            <a:r>
              <a:rPr lang="en-GB" sz="2800" b="1" dirty="0">
                <a:solidFill>
                  <a:srgbClr val="FF0000"/>
                </a:solidFill>
                <a:latin typeface="Candara" panose="020E0502030303020204" pitchFamily="34" charset="0"/>
              </a:rPr>
              <a:t>Nose Bleeding Epistaxis</a:t>
            </a:r>
            <a:r>
              <a:rPr lang="en-GB" sz="2400" b="1" dirty="0">
                <a:latin typeface="Candara" panose="020E0502030303020204" pitchFamily="34" charset="0"/>
              </a:rPr>
              <a:t>, or bleeding from the nose, is a frequent condition. The most common cause is nose picking. </a:t>
            </a:r>
            <a:endParaRPr lang="en-GB" sz="2400" b="1" dirty="0" smtClean="0">
              <a:latin typeface="Candara" panose="020E0502030303020204" pitchFamily="34" charset="0"/>
            </a:endParaRPr>
          </a:p>
          <a:p>
            <a:endParaRPr lang="en-GB" sz="2400" b="1" dirty="0">
              <a:latin typeface="Candara" panose="020E0502030303020204" pitchFamily="34" charset="0"/>
            </a:endParaRPr>
          </a:p>
          <a:p>
            <a:r>
              <a:rPr lang="en-GB" sz="2400" b="1" dirty="0" smtClean="0">
                <a:latin typeface="Candara" panose="020E0502030303020204" pitchFamily="34" charset="0"/>
              </a:rPr>
              <a:t>The </a:t>
            </a:r>
            <a:r>
              <a:rPr lang="en-GB" sz="2400" b="1" dirty="0">
                <a:latin typeface="Candara" panose="020E0502030303020204" pitchFamily="34" charset="0"/>
              </a:rPr>
              <a:t>bleeding may be arterial or venous, and most episodes occur on the anteroinferior portion of the septum and involve the septal branches of the sphenopalatine and facial vessels</a:t>
            </a:r>
          </a:p>
        </p:txBody>
      </p:sp>
      <p:pic>
        <p:nvPicPr>
          <p:cNvPr id="39940" name="Picture 4" descr="نتيجة بحث الصور عن ‪Nose Bleeding Epistaxis‬‏"/>
          <p:cNvPicPr>
            <a:picLocks noChangeAspect="1" noChangeArrowheads="1"/>
          </p:cNvPicPr>
          <p:nvPr/>
        </p:nvPicPr>
        <p:blipFill>
          <a:blip r:embed="rId2" cstate="print"/>
          <a:srcRect/>
          <a:stretch>
            <a:fillRect/>
          </a:stretch>
        </p:blipFill>
        <p:spPr bwMode="auto">
          <a:xfrm>
            <a:off x="76200" y="3276600"/>
            <a:ext cx="3809998" cy="2209800"/>
          </a:xfrm>
          <a:prstGeom prst="rect">
            <a:avLst/>
          </a:prstGeom>
          <a:noFill/>
          <a:ln w="57150">
            <a:solidFill>
              <a:srgbClr val="23FD23"/>
            </a:solidFill>
          </a:ln>
        </p:spPr>
      </p:pic>
      <p:pic>
        <p:nvPicPr>
          <p:cNvPr id="1026" name="Picture 2" descr="What is Little&amp;#39;s area or Kiesselbach&amp;#39;s area and the Arteries in 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011" y="2514600"/>
            <a:ext cx="5026789" cy="3676651"/>
          </a:xfrm>
          <a:prstGeom prst="rect">
            <a:avLst/>
          </a:prstGeom>
          <a:noFill/>
          <a:ln w="57150">
            <a:solidFill>
              <a:srgbClr val="23FD23"/>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92875"/>
            <a:ext cx="2133600" cy="365125"/>
          </a:xfrm>
        </p:spPr>
        <p:txBody>
          <a:bodyPr/>
          <a:lstStyle/>
          <a:p>
            <a:r>
              <a:rPr lang="en-US" b="1" smtClean="0">
                <a:solidFill>
                  <a:srgbClr val="FF0000"/>
                </a:solidFill>
              </a:rPr>
              <a:t>Sunday 8 October 2023</a:t>
            </a:r>
            <a:endParaRPr lang="en-US" b="1" dirty="0">
              <a:solidFill>
                <a:srgbClr val="FF0000"/>
              </a:solidFill>
            </a:endParaRPr>
          </a:p>
        </p:txBody>
      </p:sp>
      <p:sp>
        <p:nvSpPr>
          <p:cNvPr id="3" name="Footer Placeholder 2"/>
          <p:cNvSpPr>
            <a:spLocks noGrp="1"/>
          </p:cNvSpPr>
          <p:nvPr>
            <p:ph type="ftr" sz="quarter" idx="11"/>
          </p:nvPr>
        </p:nvSpPr>
        <p:spPr>
          <a:xfrm>
            <a:off x="3124200" y="6492875"/>
            <a:ext cx="2895600" cy="365125"/>
          </a:xfrm>
        </p:spPr>
        <p:txBody>
          <a:bodyPr/>
          <a:lstStyle/>
          <a:p>
            <a:r>
              <a:rPr lang="en-US" b="1">
                <a:solidFill>
                  <a:srgbClr val="FF0000"/>
                </a:solidFill>
              </a:rPr>
              <a:t>Dr. Aiman Qais Afar</a:t>
            </a:r>
            <a:endParaRPr lang="en-US" b="1" dirty="0">
              <a:solidFill>
                <a:srgbClr val="FF0000"/>
              </a:solidFill>
            </a:endParaRPr>
          </a:p>
        </p:txBody>
      </p:sp>
      <p:sp>
        <p:nvSpPr>
          <p:cNvPr id="4" name="Slide Number Placeholder 3"/>
          <p:cNvSpPr>
            <a:spLocks noGrp="1"/>
          </p:cNvSpPr>
          <p:nvPr>
            <p:ph type="sldNum" sz="quarter" idx="12"/>
          </p:nvPr>
        </p:nvSpPr>
        <p:spPr>
          <a:xfrm>
            <a:off x="6553200" y="6416675"/>
            <a:ext cx="2133600" cy="365125"/>
          </a:xfrm>
        </p:spPr>
        <p:txBody>
          <a:bodyPr/>
          <a:lstStyle/>
          <a:p>
            <a:fld id="{B6F15528-21DE-4FAA-801E-634DDDAF4B2B}" type="slidenum">
              <a:rPr lang="en-US" b="1" smtClean="0">
                <a:solidFill>
                  <a:srgbClr val="FF0000"/>
                </a:solidFill>
              </a:rPr>
              <a:pPr/>
              <a:t>27</a:t>
            </a:fld>
            <a:endParaRPr lang="en-US" b="1" dirty="0">
              <a:solidFill>
                <a:srgbClr val="FF0000"/>
              </a:solidFill>
            </a:endParaRPr>
          </a:p>
        </p:txBody>
      </p:sp>
      <p:sp>
        <p:nvSpPr>
          <p:cNvPr id="5" name="Rectangle 4"/>
          <p:cNvSpPr/>
          <p:nvPr/>
        </p:nvSpPr>
        <p:spPr>
          <a:xfrm>
            <a:off x="-16516" y="2955"/>
            <a:ext cx="9160515" cy="3477875"/>
          </a:xfrm>
          <a:prstGeom prst="rect">
            <a:avLst/>
          </a:prstGeom>
          <a:solidFill>
            <a:schemeClr val="tx2">
              <a:lumMod val="20000"/>
              <a:lumOff val="80000"/>
            </a:schemeClr>
          </a:solidFill>
        </p:spPr>
        <p:txBody>
          <a:bodyPr wrap="square">
            <a:spAutoFit/>
          </a:bodyPr>
          <a:lstStyle/>
          <a:p>
            <a:r>
              <a:rPr lang="en-GB" sz="2800" b="1" dirty="0">
                <a:solidFill>
                  <a:srgbClr val="FF0000"/>
                </a:solidFill>
                <a:latin typeface="Candara" panose="020E0502030303020204" pitchFamily="34" charset="0"/>
              </a:rPr>
              <a:t>Sinusitis and the Examination of the Paranasal Sinuses </a:t>
            </a:r>
          </a:p>
          <a:p>
            <a:r>
              <a:rPr lang="en-GB" sz="2400" b="1" dirty="0">
                <a:latin typeface="Candara" panose="020E0502030303020204" pitchFamily="34" charset="0"/>
              </a:rPr>
              <a:t>Infection of the paranasal sinuses is a common complication of nasal infections. Rarely, the cause of </a:t>
            </a:r>
            <a:r>
              <a:rPr lang="en-GB" sz="2400" b="1" dirty="0">
                <a:solidFill>
                  <a:srgbClr val="C00000"/>
                </a:solidFill>
                <a:latin typeface="Candara" panose="020E0502030303020204" pitchFamily="34" charset="0"/>
              </a:rPr>
              <a:t>maxillary sinusitis </a:t>
            </a:r>
            <a:r>
              <a:rPr lang="en-GB" sz="2400" b="1" dirty="0">
                <a:latin typeface="Candara" panose="020E0502030303020204" pitchFamily="34" charset="0"/>
              </a:rPr>
              <a:t>is extension from an </a:t>
            </a:r>
            <a:r>
              <a:rPr lang="en-GB" sz="2400" b="1" dirty="0">
                <a:solidFill>
                  <a:srgbClr val="C00000"/>
                </a:solidFill>
                <a:latin typeface="Candara" panose="020E0502030303020204" pitchFamily="34" charset="0"/>
              </a:rPr>
              <a:t>apical dental abscess</a:t>
            </a:r>
            <a:r>
              <a:rPr lang="en-GB" sz="2400" b="1" dirty="0">
                <a:latin typeface="Candara" panose="020E0502030303020204" pitchFamily="34" charset="0"/>
              </a:rPr>
              <a:t>. The frontal, ethmoidal, and maxillary sinuses can be palpated clinically for areas of tenderness</a:t>
            </a:r>
            <a:r>
              <a:rPr lang="en-GB" sz="2400" b="1" dirty="0" smtClean="0">
                <a:latin typeface="Candara" panose="020E0502030303020204" pitchFamily="34" charset="0"/>
              </a:rPr>
              <a:t>.</a:t>
            </a:r>
          </a:p>
          <a:p>
            <a:endParaRPr lang="en-GB" sz="2400" b="1" dirty="0">
              <a:latin typeface="Candara" panose="020E0502030303020204" pitchFamily="34" charset="0"/>
            </a:endParaRPr>
          </a:p>
          <a:p>
            <a:r>
              <a:rPr lang="en-GB" sz="2400" b="1" dirty="0" smtClean="0">
                <a:latin typeface="Candara" panose="020E0502030303020204" pitchFamily="34" charset="0"/>
              </a:rPr>
              <a:t> </a:t>
            </a:r>
            <a:r>
              <a:rPr lang="en-GB" sz="2400" b="1" dirty="0">
                <a:latin typeface="Candara" panose="020E0502030303020204" pitchFamily="34" charset="0"/>
              </a:rPr>
              <a:t>The frontal sinus can be examined by pressing the finger upward beneath the medial end of the superior orbital margin. Here, the floor of the frontal sinus is closest to the surface. </a:t>
            </a:r>
          </a:p>
        </p:txBody>
      </p:sp>
      <p:pic>
        <p:nvPicPr>
          <p:cNvPr id="41986" name="Picture 2" descr="نتيجة بحث الصور عن ‪Sinusitis and the Examination of the Paranasal Sinuses‬‏"/>
          <p:cNvPicPr>
            <a:picLocks noChangeAspect="1" noChangeArrowheads="1"/>
          </p:cNvPicPr>
          <p:nvPr/>
        </p:nvPicPr>
        <p:blipFill>
          <a:blip r:embed="rId2" cstate="print"/>
          <a:srcRect/>
          <a:stretch>
            <a:fillRect/>
          </a:stretch>
        </p:blipFill>
        <p:spPr bwMode="auto">
          <a:xfrm>
            <a:off x="4188672" y="3581399"/>
            <a:ext cx="4862613" cy="2790825"/>
          </a:xfrm>
          <a:prstGeom prst="rect">
            <a:avLst/>
          </a:prstGeom>
          <a:noFill/>
          <a:ln w="76200">
            <a:solidFill>
              <a:srgbClr val="23FD23"/>
            </a:solidFill>
          </a:ln>
        </p:spPr>
      </p:pic>
      <p:pic>
        <p:nvPicPr>
          <p:cNvPr id="41988" name="Picture 4" descr="نتيجة بحث الصور عن ‪Sinusitis and the Examination of the Paranasal Sinuses‬‏"/>
          <p:cNvPicPr>
            <a:picLocks noChangeAspect="1" noChangeArrowheads="1"/>
          </p:cNvPicPr>
          <p:nvPr/>
        </p:nvPicPr>
        <p:blipFill>
          <a:blip r:embed="rId3" cstate="print"/>
          <a:srcRect/>
          <a:stretch>
            <a:fillRect/>
          </a:stretch>
        </p:blipFill>
        <p:spPr bwMode="auto">
          <a:xfrm>
            <a:off x="152400" y="3581399"/>
            <a:ext cx="3759200" cy="2819401"/>
          </a:xfrm>
          <a:prstGeom prst="rect">
            <a:avLst/>
          </a:prstGeom>
          <a:noFill/>
          <a:ln w="76200">
            <a:solidFill>
              <a:srgbClr val="23FD23"/>
            </a:solid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365125"/>
          </a:xfrm>
        </p:spPr>
        <p:txBody>
          <a:bodyPr/>
          <a:lstStyle/>
          <a:p>
            <a:r>
              <a:rPr lang="en-US" b="1" smtClean="0">
                <a:solidFill>
                  <a:srgbClr val="C00000"/>
                </a:solidFill>
              </a:rPr>
              <a:t>Sunday 8 October 2023</a:t>
            </a:r>
            <a:endParaRPr lang="en-US" b="1" dirty="0">
              <a:solidFill>
                <a:srgbClr val="C00000"/>
              </a:solidFill>
            </a:endParaRPr>
          </a:p>
        </p:txBody>
      </p:sp>
      <p:sp>
        <p:nvSpPr>
          <p:cNvPr id="3" name="Footer Placeholder 2"/>
          <p:cNvSpPr>
            <a:spLocks noGrp="1"/>
          </p:cNvSpPr>
          <p:nvPr>
            <p:ph type="ftr" sz="quarter" idx="11"/>
          </p:nvPr>
        </p:nvSpPr>
        <p:spPr/>
        <p:txBody>
          <a:bodyPr/>
          <a:lstStyle/>
          <a:p>
            <a:r>
              <a:rPr lang="en-US" b="1">
                <a:solidFill>
                  <a:srgbClr val="C00000"/>
                </a:solidFill>
              </a:rPr>
              <a:t>Dr. Aiman Qais Afar</a:t>
            </a:r>
            <a:endParaRPr lang="en-US" b="1" dirty="0">
              <a:solidFill>
                <a:srgbClr val="C00000"/>
              </a:solidFill>
            </a:endParaRPr>
          </a:p>
        </p:txBody>
      </p:sp>
      <p:sp>
        <p:nvSpPr>
          <p:cNvPr id="4" name="Slide Number Placeholder 3"/>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C00000"/>
                </a:solidFill>
              </a:rPr>
              <a:pPr/>
              <a:t>28</a:t>
            </a:fld>
            <a:endParaRPr lang="en-US" b="1" dirty="0">
              <a:solidFill>
                <a:srgbClr val="C00000"/>
              </a:solidFill>
            </a:endParaRPr>
          </a:p>
        </p:txBody>
      </p:sp>
      <p:sp>
        <p:nvSpPr>
          <p:cNvPr id="5" name="Rectangle 4"/>
          <p:cNvSpPr/>
          <p:nvPr/>
        </p:nvSpPr>
        <p:spPr>
          <a:xfrm>
            <a:off x="0" y="1451901"/>
            <a:ext cx="5715000" cy="3785652"/>
          </a:xfrm>
          <a:prstGeom prst="rect">
            <a:avLst/>
          </a:prstGeom>
          <a:solidFill>
            <a:schemeClr val="tx2">
              <a:lumMod val="20000"/>
              <a:lumOff val="80000"/>
            </a:schemeClr>
          </a:solidFill>
        </p:spPr>
        <p:txBody>
          <a:bodyPr wrap="square">
            <a:spAutoFit/>
          </a:bodyPr>
          <a:lstStyle/>
          <a:p>
            <a:r>
              <a:rPr lang="en-GB" sz="2400" b="1" dirty="0">
                <a:solidFill>
                  <a:srgbClr val="C00000"/>
                </a:solidFill>
                <a:latin typeface="Candara" panose="020E0502030303020204" pitchFamily="34" charset="0"/>
              </a:rPr>
              <a:t>The ethmoidal sinuses </a:t>
            </a:r>
            <a:r>
              <a:rPr lang="en-GB" sz="2400" b="1" dirty="0">
                <a:latin typeface="Candara" panose="020E0502030303020204" pitchFamily="34" charset="0"/>
              </a:rPr>
              <a:t>can be palpated by pressing the finger medially against the medial wall of the orbit. </a:t>
            </a:r>
          </a:p>
          <a:p>
            <a:endParaRPr lang="en-GB" sz="2400" b="1" dirty="0">
              <a:latin typeface="Candara" panose="020E0502030303020204" pitchFamily="34" charset="0"/>
            </a:endParaRPr>
          </a:p>
          <a:p>
            <a:r>
              <a:rPr lang="en-GB" sz="2400" b="1" dirty="0">
                <a:solidFill>
                  <a:srgbClr val="C00000"/>
                </a:solidFill>
                <a:latin typeface="Candara" panose="020E0502030303020204" pitchFamily="34" charset="0"/>
              </a:rPr>
              <a:t>The maxillary sinus </a:t>
            </a:r>
            <a:r>
              <a:rPr lang="en-GB" sz="2400" b="1" dirty="0">
                <a:latin typeface="Candara" panose="020E0502030303020204" pitchFamily="34" charset="0"/>
              </a:rPr>
              <a:t>can be examined for tenderness by pressing the finger against the anterior wall of the maxilla below the inferior orbital margin; pressure over the infraorbital nerve may reveal increased sensitivity.</a:t>
            </a:r>
          </a:p>
        </p:txBody>
      </p:sp>
      <p:pic>
        <p:nvPicPr>
          <p:cNvPr id="40962" name="Picture 2" descr="صورة ذات صلة"/>
          <p:cNvPicPr>
            <a:picLocks noChangeAspect="1" noChangeArrowheads="1"/>
          </p:cNvPicPr>
          <p:nvPr/>
        </p:nvPicPr>
        <p:blipFill>
          <a:blip r:embed="rId2" cstate="print"/>
          <a:srcRect/>
          <a:stretch>
            <a:fillRect/>
          </a:stretch>
        </p:blipFill>
        <p:spPr bwMode="auto">
          <a:xfrm>
            <a:off x="5825071" y="76200"/>
            <a:ext cx="3242729" cy="5876925"/>
          </a:xfrm>
          <a:prstGeom prst="rect">
            <a:avLst/>
          </a:prstGeom>
          <a:noFill/>
          <a:ln w="76200">
            <a:solidFill>
              <a:srgbClr val="23FD23"/>
            </a:solidFill>
          </a:ln>
        </p:spPr>
      </p:pic>
      <p:sp>
        <p:nvSpPr>
          <p:cNvPr id="7" name="Rectangle 6"/>
          <p:cNvSpPr/>
          <p:nvPr/>
        </p:nvSpPr>
        <p:spPr>
          <a:xfrm>
            <a:off x="-1" y="11257"/>
            <a:ext cx="5715001" cy="954107"/>
          </a:xfrm>
          <a:prstGeom prst="rect">
            <a:avLst/>
          </a:prstGeom>
          <a:solidFill>
            <a:schemeClr val="tx2">
              <a:lumMod val="20000"/>
              <a:lumOff val="80000"/>
            </a:schemeClr>
          </a:solidFill>
        </p:spPr>
        <p:txBody>
          <a:bodyPr wrap="square">
            <a:spAutoFit/>
          </a:bodyPr>
          <a:lstStyle/>
          <a:p>
            <a:r>
              <a:rPr lang="en-GB" sz="2800" b="1" dirty="0">
                <a:solidFill>
                  <a:srgbClr val="FF0000"/>
                </a:solidFill>
                <a:latin typeface="Candara" panose="020E0502030303020204" pitchFamily="34" charset="0"/>
              </a:rPr>
              <a:t>Sinusitis and the Examination of the Paranasal Sinuses </a:t>
            </a:r>
            <a:endParaRPr lang="en-GB" sz="2800" dirty="0">
              <a:latin typeface="Candara" panose="020E050203030302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Sunday 8 October 2023</a:t>
            </a:r>
            <a:endParaRPr lang="en-US" dirty="0"/>
          </a:p>
        </p:txBody>
      </p:sp>
      <p:sp>
        <p:nvSpPr>
          <p:cNvPr id="3" name="Footer Placeholder 2"/>
          <p:cNvSpPr>
            <a:spLocks noGrp="1"/>
          </p:cNvSpPr>
          <p:nvPr>
            <p:ph type="ftr" sz="quarter" idx="11"/>
          </p:nvPr>
        </p:nvSpPr>
        <p:spPr/>
        <p:txBody>
          <a:bodyPr/>
          <a:lstStyle/>
          <a:p>
            <a:r>
              <a:rPr lang="en-US"/>
              <a:t>Dr. Aiman Qais Afar</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2"/>
          <p:cNvSpPr txBox="1">
            <a:spLocks/>
          </p:cNvSpPr>
          <p:nvPr/>
        </p:nvSpPr>
        <p:spPr>
          <a:xfrm>
            <a:off x="3810000" y="473075"/>
            <a:ext cx="5105400" cy="517525"/>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i="1" dirty="0">
                <a:solidFill>
                  <a:srgbClr val="FFFF00"/>
                </a:solidFill>
                <a:latin typeface="Candara" pitchFamily="34" charset="0"/>
              </a:rPr>
              <a:t>Dr. Aiman Qais Afar</a:t>
            </a:r>
          </a:p>
        </p:txBody>
      </p:sp>
      <p:sp>
        <p:nvSpPr>
          <p:cNvPr id="9" name="Date Placeholder 1"/>
          <p:cNvSpPr txBox="1">
            <a:spLocks/>
          </p:cNvSpPr>
          <p:nvPr/>
        </p:nvSpPr>
        <p:spPr>
          <a:xfrm>
            <a:off x="4038600" y="1618662"/>
            <a:ext cx="5410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i="1" dirty="0" smtClean="0">
                <a:solidFill>
                  <a:srgbClr val="FFFF00"/>
                </a:solidFill>
                <a:latin typeface="Candara" panose="020E0502030303020204" pitchFamily="34" charset="0"/>
              </a:rPr>
              <a:t>Sunday 8 October 2023</a:t>
            </a:r>
            <a:endParaRPr lang="en-US" sz="4000" b="1" i="1" dirty="0">
              <a:solidFill>
                <a:srgbClr val="FFFF00"/>
              </a:solidFill>
              <a:latin typeface="Candara" panose="020E0502030303020204" pitchFamily="34" charset="0"/>
            </a:endParaRPr>
          </a:p>
        </p:txBody>
      </p:sp>
      <p:sp>
        <p:nvSpPr>
          <p:cNvPr id="6" name="Rectangle 5"/>
          <p:cNvSpPr/>
          <p:nvPr/>
        </p:nvSpPr>
        <p:spPr>
          <a:xfrm>
            <a:off x="4343557" y="922979"/>
            <a:ext cx="4038285" cy="707886"/>
          </a:xfrm>
          <a:prstGeom prst="rect">
            <a:avLst/>
          </a:prstGeom>
        </p:spPr>
        <p:txBody>
          <a:bodyPr wrap="none">
            <a:spAutoFit/>
          </a:bodyPr>
          <a:lstStyle/>
          <a:p>
            <a:pPr algn="ctr"/>
            <a:r>
              <a:rPr lang="en-US" sz="4000" b="1" i="1" dirty="0">
                <a:solidFill>
                  <a:srgbClr val="FFFF00"/>
                </a:solidFill>
                <a:latin typeface="Candara" pitchFamily="34" charset="0"/>
              </a:rPr>
              <a:t>Clinical Anatomist</a:t>
            </a:r>
          </a:p>
        </p:txBody>
      </p:sp>
    </p:spTree>
    <p:extLst>
      <p:ext uri="{BB962C8B-B14F-4D97-AF65-F5344CB8AC3E}">
        <p14:creationId xmlns:p14="http://schemas.microsoft.com/office/powerpoint/2010/main" val="8847470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0"/>
            <a:ext cx="8763000" cy="830997"/>
          </a:xfrm>
          <a:prstGeom prst="rect">
            <a:avLst/>
          </a:prstGeom>
        </p:spPr>
        <p:txBody>
          <a:bodyPr wrap="square">
            <a:spAutoFit/>
          </a:bodyPr>
          <a:lstStyle/>
          <a:p>
            <a:r>
              <a:rPr lang="en-US" sz="2400" b="1" dirty="0">
                <a:latin typeface="Candara" panose="020E0502030303020204" pitchFamily="34" charset="0"/>
                <a:cs typeface="Times New Roman" pitchFamily="18" charset="0"/>
              </a:rPr>
              <a:t>The nose consists of the </a:t>
            </a:r>
            <a:r>
              <a:rPr lang="en-US" sz="2400" b="1" u="sng" dirty="0">
                <a:solidFill>
                  <a:srgbClr val="FF0000"/>
                </a:solidFill>
                <a:latin typeface="Candara" panose="020E0502030303020204" pitchFamily="34" charset="0"/>
                <a:cs typeface="Times New Roman" pitchFamily="18" charset="0"/>
              </a:rPr>
              <a:t>external nose </a:t>
            </a:r>
            <a:r>
              <a:rPr lang="en-US" sz="2400" b="1" dirty="0">
                <a:latin typeface="Candara" panose="020E0502030303020204" pitchFamily="34" charset="0"/>
                <a:cs typeface="Times New Roman" pitchFamily="18" charset="0"/>
              </a:rPr>
              <a:t>and the </a:t>
            </a:r>
            <a:r>
              <a:rPr lang="en-US" sz="2400" b="1" u="sng" dirty="0">
                <a:solidFill>
                  <a:srgbClr val="FF0000"/>
                </a:solidFill>
                <a:latin typeface="Candara" panose="020E0502030303020204" pitchFamily="34" charset="0"/>
                <a:cs typeface="Times New Roman" pitchFamily="18" charset="0"/>
              </a:rPr>
              <a:t>nasal cavity</a:t>
            </a:r>
            <a:r>
              <a:rPr lang="en-US" sz="2400" b="1" dirty="0">
                <a:latin typeface="Candara" panose="020E0502030303020204" pitchFamily="34" charset="0"/>
                <a:cs typeface="Times New Roman" pitchFamily="18" charset="0"/>
              </a:rPr>
              <a:t>, both of which are divided by a septum into right and left halves.</a:t>
            </a:r>
            <a:endParaRPr lang="ar-IQ" sz="2400" b="1" dirty="0">
              <a:latin typeface="Candara" panose="020E0502030303020204" pitchFamily="34" charset="0"/>
              <a:cs typeface="Times New Roman" pitchFamily="18" charset="0"/>
            </a:endParaRPr>
          </a:p>
        </p:txBody>
      </p:sp>
      <p:sp>
        <p:nvSpPr>
          <p:cNvPr id="3" name="Rectangle 2"/>
          <p:cNvSpPr/>
          <p:nvPr/>
        </p:nvSpPr>
        <p:spPr>
          <a:xfrm>
            <a:off x="152400" y="101025"/>
            <a:ext cx="1770036" cy="584775"/>
          </a:xfrm>
          <a:prstGeom prst="rect">
            <a:avLst/>
          </a:prstGeom>
          <a:ln w="76200">
            <a:solidFill>
              <a:srgbClr val="2FFB25"/>
            </a:solidFill>
          </a:ln>
        </p:spPr>
        <p:txBody>
          <a:bodyPr wrap="none">
            <a:spAutoFit/>
          </a:bodyPr>
          <a:lstStyle/>
          <a:p>
            <a:r>
              <a:rPr lang="en-US" sz="3200" b="1" dirty="0">
                <a:solidFill>
                  <a:srgbClr val="FF0000"/>
                </a:solidFill>
              </a:rPr>
              <a:t>The Nose</a:t>
            </a:r>
          </a:p>
        </p:txBody>
      </p:sp>
      <p:pic>
        <p:nvPicPr>
          <p:cNvPr id="6" name="Picture 2"/>
          <p:cNvPicPr>
            <a:picLocks noChangeAspect="1" noChangeArrowheads="1"/>
          </p:cNvPicPr>
          <p:nvPr/>
        </p:nvPicPr>
        <p:blipFill>
          <a:blip r:embed="rId2" cstate="print"/>
          <a:srcRect l="34553" t="31250" r="20937" b="17708"/>
          <a:stretch>
            <a:fillRect/>
          </a:stretch>
        </p:blipFill>
        <p:spPr bwMode="auto">
          <a:xfrm>
            <a:off x="1524000" y="1865897"/>
            <a:ext cx="6324600" cy="4077703"/>
          </a:xfrm>
          <a:prstGeom prst="rect">
            <a:avLst/>
          </a:prstGeom>
          <a:noFill/>
          <a:ln w="76200">
            <a:solidFill>
              <a:srgbClr val="FB9103"/>
            </a:solidFill>
            <a:miter lim="800000"/>
            <a:headEnd/>
            <a:tailEnd/>
          </a:ln>
        </p:spPr>
      </p:pic>
      <p:sp>
        <p:nvSpPr>
          <p:cNvPr id="5" name="Date Placeholder 4"/>
          <p:cNvSpPr>
            <a:spLocks noGrp="1"/>
          </p:cNvSpPr>
          <p:nvPr>
            <p:ph type="dt" sz="half" idx="10"/>
          </p:nvPr>
        </p:nvSpPr>
        <p:spPr>
          <a:xfrm>
            <a:off x="457200" y="6324600"/>
            <a:ext cx="1828800" cy="365125"/>
          </a:xfrm>
        </p:spPr>
        <p:txBody>
          <a:bodyPr/>
          <a:lstStyle/>
          <a:p>
            <a:r>
              <a:rPr lang="en-US" b="1" smtClean="0">
                <a:solidFill>
                  <a:srgbClr val="7030A0"/>
                </a:solidFill>
              </a:rPr>
              <a:t>Sunday 8 October 2023</a:t>
            </a:r>
            <a:endParaRPr lang="en-US" b="1" dirty="0">
              <a:solidFill>
                <a:srgbClr val="7030A0"/>
              </a:solidFill>
            </a:endParaRPr>
          </a:p>
        </p:txBody>
      </p:sp>
      <p:sp>
        <p:nvSpPr>
          <p:cNvPr id="7" name="Slide Number Placeholder 6"/>
          <p:cNvSpPr>
            <a:spLocks noGrp="1"/>
          </p:cNvSpPr>
          <p:nvPr>
            <p:ph type="sldNum" sz="quarter" idx="12"/>
          </p:nvPr>
        </p:nvSpPr>
        <p:spPr>
          <a:xfrm>
            <a:off x="8153400" y="6356350"/>
            <a:ext cx="533400" cy="365125"/>
          </a:xfrm>
        </p:spPr>
        <p:txBody>
          <a:bodyPr/>
          <a:lstStyle/>
          <a:p>
            <a:fld id="{B6F15528-21DE-4FAA-801E-634DDDAF4B2B}" type="slidenum">
              <a:rPr lang="en-US" b="1" smtClean="0">
                <a:solidFill>
                  <a:srgbClr val="7030A0"/>
                </a:solidFill>
              </a:rPr>
              <a:pPr/>
              <a:t>3</a:t>
            </a:fld>
            <a:endParaRPr lang="en-US" b="1" dirty="0">
              <a:solidFill>
                <a:srgbClr val="7030A0"/>
              </a:solidFill>
            </a:endParaRPr>
          </a:p>
        </p:txBody>
      </p:sp>
      <p:sp>
        <p:nvSpPr>
          <p:cNvPr id="8" name="Footer Placeholder 7"/>
          <p:cNvSpPr>
            <a:spLocks noGrp="1"/>
          </p:cNvSpPr>
          <p:nvPr>
            <p:ph type="ftr" sz="quarter" idx="11"/>
          </p:nvPr>
        </p:nvSpPr>
        <p:spPr/>
        <p:txBody>
          <a:bodyPr/>
          <a:lstStyle/>
          <a:p>
            <a:r>
              <a:rPr lang="en-US" b="1">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22280"/>
            <a:ext cx="3733800" cy="3785652"/>
          </a:xfrm>
          <a:prstGeom prst="rect">
            <a:avLst/>
          </a:prstGeom>
          <a:ln>
            <a:noFill/>
          </a:ln>
        </p:spPr>
        <p:txBody>
          <a:bodyPr wrap="square">
            <a:spAutoFit/>
          </a:bodyPr>
          <a:lstStyle/>
          <a:p>
            <a:r>
              <a:rPr lang="en-US" sz="2400" b="1" dirty="0">
                <a:latin typeface="Candara" panose="020E0502030303020204" pitchFamily="34" charset="0"/>
                <a:cs typeface="Times New Roman" pitchFamily="18" charset="0"/>
              </a:rPr>
              <a:t>The external nose has two elliptical orifices called the </a:t>
            </a:r>
            <a:r>
              <a:rPr lang="en-US" sz="2400" b="1" dirty="0">
                <a:solidFill>
                  <a:srgbClr val="1C05C5"/>
                </a:solidFill>
                <a:latin typeface="Candara" panose="020E0502030303020204" pitchFamily="34" charset="0"/>
                <a:cs typeface="Times New Roman" pitchFamily="18" charset="0"/>
              </a:rPr>
              <a:t>nostrils,</a:t>
            </a:r>
          </a:p>
          <a:p>
            <a:r>
              <a:rPr lang="en-US" sz="2400" b="1" dirty="0">
                <a:latin typeface="Candara" panose="020E0502030303020204" pitchFamily="34" charset="0"/>
                <a:cs typeface="Times New Roman" pitchFamily="18" charset="0"/>
              </a:rPr>
              <a:t>which are separated from each other by the </a:t>
            </a:r>
            <a:r>
              <a:rPr lang="en-US" sz="2400" b="1" dirty="0">
                <a:solidFill>
                  <a:srgbClr val="1C05C5"/>
                </a:solidFill>
                <a:latin typeface="Candara" panose="020E0502030303020204" pitchFamily="34" charset="0"/>
                <a:cs typeface="Times New Roman" pitchFamily="18" charset="0"/>
              </a:rPr>
              <a:t>nasal septum</a:t>
            </a:r>
            <a:r>
              <a:rPr lang="en-US" sz="2400" b="1" dirty="0">
                <a:latin typeface="Candara" panose="020E0502030303020204" pitchFamily="34" charset="0"/>
                <a:cs typeface="Times New Roman" pitchFamily="18" charset="0"/>
              </a:rPr>
              <a:t>.</a:t>
            </a:r>
          </a:p>
          <a:p>
            <a:endParaRPr lang="en-US" sz="2400" b="1" dirty="0">
              <a:latin typeface="Candara" panose="020E0502030303020204" pitchFamily="34" charset="0"/>
              <a:cs typeface="Times New Roman" pitchFamily="18" charset="0"/>
            </a:endParaRPr>
          </a:p>
          <a:p>
            <a:r>
              <a:rPr lang="en-US" sz="2400" b="1" dirty="0">
                <a:latin typeface="Candara" panose="020E0502030303020204" pitchFamily="34" charset="0"/>
                <a:cs typeface="Times New Roman" pitchFamily="18" charset="0"/>
              </a:rPr>
              <a:t>The lateral margin, </a:t>
            </a:r>
            <a:r>
              <a:rPr lang="en-US" sz="2400" b="1" u="sng" dirty="0">
                <a:solidFill>
                  <a:srgbClr val="1C05C5"/>
                </a:solidFill>
                <a:latin typeface="Candara" panose="020E0502030303020204" pitchFamily="34" charset="0"/>
                <a:cs typeface="Times New Roman" pitchFamily="18" charset="0"/>
              </a:rPr>
              <a:t>the ala nasi</a:t>
            </a:r>
            <a:r>
              <a:rPr lang="en-US" sz="2400" b="1" dirty="0">
                <a:latin typeface="Candara" panose="020E0502030303020204" pitchFamily="34" charset="0"/>
                <a:cs typeface="Times New Roman" pitchFamily="18" charset="0"/>
              </a:rPr>
              <a:t>, is rounded and mobile.</a:t>
            </a:r>
          </a:p>
        </p:txBody>
      </p:sp>
      <p:sp>
        <p:nvSpPr>
          <p:cNvPr id="4" name="Rectangle 3"/>
          <p:cNvSpPr/>
          <p:nvPr/>
        </p:nvSpPr>
        <p:spPr>
          <a:xfrm>
            <a:off x="152400" y="76200"/>
            <a:ext cx="2542491" cy="584775"/>
          </a:xfrm>
          <a:prstGeom prst="rect">
            <a:avLst/>
          </a:prstGeom>
          <a:ln w="57150">
            <a:solidFill>
              <a:srgbClr val="23FD23"/>
            </a:solidFill>
          </a:ln>
        </p:spPr>
        <p:txBody>
          <a:bodyPr wrap="none">
            <a:spAutoFit/>
          </a:bodyPr>
          <a:lstStyle/>
          <a:p>
            <a:r>
              <a:rPr lang="en-US" sz="3200" b="1" dirty="0">
                <a:solidFill>
                  <a:srgbClr val="FF0000"/>
                </a:solidFill>
                <a:cs typeface="Times New Roman" pitchFamily="18" charset="0"/>
              </a:rPr>
              <a:t>External Nose</a:t>
            </a:r>
          </a:p>
        </p:txBody>
      </p:sp>
      <p:pic>
        <p:nvPicPr>
          <p:cNvPr id="3075" name="Picture 3"/>
          <p:cNvPicPr>
            <a:picLocks noChangeAspect="1" noChangeArrowheads="1"/>
          </p:cNvPicPr>
          <p:nvPr/>
        </p:nvPicPr>
        <p:blipFill>
          <a:blip r:embed="rId2" cstate="print"/>
          <a:srcRect l="28111" t="12500" r="34407" b="14583"/>
          <a:stretch>
            <a:fillRect/>
          </a:stretch>
        </p:blipFill>
        <p:spPr bwMode="auto">
          <a:xfrm>
            <a:off x="3988526" y="457200"/>
            <a:ext cx="4737462" cy="5181600"/>
          </a:xfrm>
          <a:prstGeom prst="rect">
            <a:avLst/>
          </a:prstGeom>
          <a:noFill/>
          <a:ln w="76200">
            <a:solidFill>
              <a:srgbClr val="23FD23"/>
            </a:solidFill>
            <a:miter lim="800000"/>
            <a:headEnd/>
            <a:tailEnd/>
          </a:ln>
        </p:spPr>
      </p:pic>
      <p:pic>
        <p:nvPicPr>
          <p:cNvPr id="3076" name="Picture 4"/>
          <p:cNvPicPr>
            <a:picLocks noChangeAspect="1" noChangeArrowheads="1"/>
          </p:cNvPicPr>
          <p:nvPr/>
        </p:nvPicPr>
        <p:blipFill>
          <a:blip r:embed="rId3" cstate="print"/>
          <a:srcRect l="65813" t="20833" r="13690" b="21875"/>
          <a:stretch>
            <a:fillRect/>
          </a:stretch>
        </p:blipFill>
        <p:spPr bwMode="auto">
          <a:xfrm>
            <a:off x="1600200" y="4071258"/>
            <a:ext cx="1676400" cy="2634342"/>
          </a:xfrm>
          <a:prstGeom prst="rect">
            <a:avLst/>
          </a:prstGeom>
          <a:noFill/>
          <a:ln w="76200">
            <a:solidFill>
              <a:srgbClr val="23FD23"/>
            </a:solidFill>
            <a:miter lim="800000"/>
            <a:headEnd/>
            <a:tailEnd/>
          </a:ln>
        </p:spPr>
      </p:pic>
      <p:sp>
        <p:nvSpPr>
          <p:cNvPr id="6" name="Date Placeholder 5"/>
          <p:cNvSpPr>
            <a:spLocks noGrp="1"/>
          </p:cNvSpPr>
          <p:nvPr>
            <p:ph type="dt" sz="half" idx="10"/>
          </p:nvPr>
        </p:nvSpPr>
        <p:spPr>
          <a:xfrm>
            <a:off x="228600" y="6248400"/>
            <a:ext cx="1295400" cy="365125"/>
          </a:xfrm>
        </p:spPr>
        <p:txBody>
          <a:bodyPr/>
          <a:lstStyle/>
          <a:p>
            <a:r>
              <a:rPr lang="en-US" b="1" smtClean="0">
                <a:solidFill>
                  <a:srgbClr val="7030A0"/>
                </a:solidFill>
              </a:rPr>
              <a:t>Sunday 8 October 2023</a:t>
            </a:r>
            <a:endParaRPr lang="en-US" b="1" dirty="0">
              <a:solidFill>
                <a:srgbClr val="7030A0"/>
              </a:solidFill>
            </a:endParaRPr>
          </a:p>
        </p:txBody>
      </p:sp>
      <p:sp>
        <p:nvSpPr>
          <p:cNvPr id="7" name="Slide Number Placeholder 6"/>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7030A0"/>
                </a:solidFill>
              </a:rPr>
              <a:pPr/>
              <a:t>4</a:t>
            </a:fld>
            <a:endParaRPr lang="en-US" b="1" dirty="0">
              <a:solidFill>
                <a:srgbClr val="7030A0"/>
              </a:solidFill>
            </a:endParaRPr>
          </a:p>
        </p:txBody>
      </p:sp>
      <p:sp>
        <p:nvSpPr>
          <p:cNvPr id="8" name="Footer Placeholder 7"/>
          <p:cNvSpPr>
            <a:spLocks noGrp="1"/>
          </p:cNvSpPr>
          <p:nvPr>
            <p:ph type="ftr" sz="quarter" idx="11"/>
          </p:nvPr>
        </p:nvSpPr>
        <p:spPr/>
        <p:txBody>
          <a:bodyPr/>
          <a:lstStyle/>
          <a:p>
            <a:r>
              <a:rPr lang="en-US" b="1">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51808"/>
            <a:ext cx="8839200" cy="1938992"/>
          </a:xfrm>
          <a:prstGeom prst="rect">
            <a:avLst/>
          </a:prstGeom>
        </p:spPr>
        <p:txBody>
          <a:bodyPr wrap="square">
            <a:spAutoFit/>
          </a:bodyPr>
          <a:lstStyle/>
          <a:p>
            <a:r>
              <a:rPr lang="en-US" sz="2400" b="1" dirty="0">
                <a:latin typeface="Candara" panose="020E0502030303020204" pitchFamily="34" charset="0"/>
                <a:cs typeface="Times New Roman" pitchFamily="18" charset="0"/>
              </a:rPr>
              <a:t>The framework of the external nose is made up above by</a:t>
            </a:r>
          </a:p>
          <a:p>
            <a:r>
              <a:rPr lang="en-US" sz="2400" b="1" dirty="0">
                <a:solidFill>
                  <a:srgbClr val="1C05C5"/>
                </a:solidFill>
                <a:latin typeface="Candara" panose="020E0502030303020204" pitchFamily="34" charset="0"/>
                <a:cs typeface="Times New Roman" pitchFamily="18" charset="0"/>
              </a:rPr>
              <a:t>the </a:t>
            </a:r>
            <a:r>
              <a:rPr lang="en-US" sz="2400" b="1" u="sng" dirty="0">
                <a:solidFill>
                  <a:srgbClr val="1C05C5"/>
                </a:solidFill>
                <a:latin typeface="Candara" panose="020E0502030303020204" pitchFamily="34" charset="0"/>
                <a:cs typeface="Times New Roman" pitchFamily="18" charset="0"/>
              </a:rPr>
              <a:t>nasal bones</a:t>
            </a:r>
            <a:r>
              <a:rPr lang="en-US" sz="2400" b="1" dirty="0">
                <a:solidFill>
                  <a:srgbClr val="1C05C5"/>
                </a:solidFill>
                <a:latin typeface="Candara" panose="020E0502030303020204" pitchFamily="34" charset="0"/>
                <a:cs typeface="Times New Roman" pitchFamily="18" charset="0"/>
              </a:rPr>
              <a:t>,  the </a:t>
            </a:r>
            <a:r>
              <a:rPr lang="en-US" sz="2400" b="1" u="sng" dirty="0">
                <a:solidFill>
                  <a:srgbClr val="1C05C5"/>
                </a:solidFill>
                <a:latin typeface="Candara" panose="020E0502030303020204" pitchFamily="34" charset="0"/>
                <a:cs typeface="Simple Bold Jut Out" pitchFamily="2" charset="-78"/>
              </a:rPr>
              <a:t>frontal</a:t>
            </a:r>
            <a:r>
              <a:rPr lang="en-US" sz="2400" b="1" u="sng" dirty="0">
                <a:solidFill>
                  <a:srgbClr val="1C05C5"/>
                </a:solidFill>
                <a:latin typeface="Candara" panose="020E0502030303020204" pitchFamily="34" charset="0"/>
                <a:cs typeface="Times New Roman" pitchFamily="18" charset="0"/>
              </a:rPr>
              <a:t> processes of the maxillae</a:t>
            </a:r>
            <a:r>
              <a:rPr lang="en-US" sz="2400" b="1" dirty="0">
                <a:solidFill>
                  <a:schemeClr val="accent1">
                    <a:lumMod val="75000"/>
                  </a:schemeClr>
                </a:solidFill>
                <a:latin typeface="Candara" panose="020E0502030303020204" pitchFamily="34" charset="0"/>
                <a:cs typeface="Times New Roman" pitchFamily="18" charset="0"/>
              </a:rPr>
              <a:t>, and the </a:t>
            </a:r>
            <a:r>
              <a:rPr lang="en-US" sz="2400" b="1" u="sng" dirty="0">
                <a:solidFill>
                  <a:srgbClr val="1C05C5"/>
                </a:solidFill>
                <a:latin typeface="Candara" panose="020E0502030303020204" pitchFamily="34" charset="0"/>
                <a:cs typeface="Times New Roman" pitchFamily="18" charset="0"/>
              </a:rPr>
              <a:t>nasal part of the frontal bone</a:t>
            </a:r>
            <a:r>
              <a:rPr lang="en-US" sz="2400" b="1" dirty="0">
                <a:solidFill>
                  <a:srgbClr val="1C05C5"/>
                </a:solidFill>
                <a:latin typeface="Candara" panose="020E0502030303020204" pitchFamily="34" charset="0"/>
                <a:cs typeface="Times New Roman" pitchFamily="18" charset="0"/>
              </a:rPr>
              <a:t>. </a:t>
            </a:r>
          </a:p>
          <a:p>
            <a:endParaRPr lang="en-US" sz="2400" b="1" dirty="0">
              <a:latin typeface="Candara" panose="020E0502030303020204" pitchFamily="34" charset="0"/>
              <a:cs typeface="Times New Roman" pitchFamily="18" charset="0"/>
            </a:endParaRPr>
          </a:p>
          <a:p>
            <a:r>
              <a:rPr lang="en-US" sz="2400" b="1" dirty="0">
                <a:latin typeface="Candara" panose="020E0502030303020204" pitchFamily="34" charset="0"/>
                <a:cs typeface="Times New Roman" pitchFamily="18" charset="0"/>
              </a:rPr>
              <a:t>Below, the framework is formed of </a:t>
            </a:r>
            <a:r>
              <a:rPr lang="en-US" sz="2400" b="1" dirty="0">
                <a:solidFill>
                  <a:srgbClr val="1C05C5"/>
                </a:solidFill>
                <a:latin typeface="Candara" panose="020E0502030303020204" pitchFamily="34" charset="0"/>
                <a:cs typeface="Times New Roman" pitchFamily="18" charset="0"/>
              </a:rPr>
              <a:t>plates of hyaline cartilage .</a:t>
            </a:r>
            <a:endParaRPr lang="ar-IQ" sz="2400" b="1" dirty="0">
              <a:solidFill>
                <a:srgbClr val="1C05C5"/>
              </a:solidFill>
              <a:latin typeface="Candara" panose="020E0502030303020204" pitchFamily="34" charset="0"/>
              <a:cs typeface="Times New Roman" pitchFamily="18" charset="0"/>
            </a:endParaRPr>
          </a:p>
        </p:txBody>
      </p:sp>
      <p:sp>
        <p:nvSpPr>
          <p:cNvPr id="3" name="Rectangle 2"/>
          <p:cNvSpPr/>
          <p:nvPr/>
        </p:nvSpPr>
        <p:spPr>
          <a:xfrm>
            <a:off x="76200" y="101025"/>
            <a:ext cx="2743200" cy="584775"/>
          </a:xfrm>
          <a:prstGeom prst="rect">
            <a:avLst/>
          </a:prstGeom>
          <a:ln w="57150">
            <a:solidFill>
              <a:srgbClr val="23FD23"/>
            </a:solidFill>
          </a:ln>
        </p:spPr>
        <p:txBody>
          <a:bodyPr wrap="square">
            <a:spAutoFit/>
          </a:bodyPr>
          <a:lstStyle/>
          <a:p>
            <a:r>
              <a:rPr lang="en-US" sz="3200" b="1" dirty="0">
                <a:solidFill>
                  <a:srgbClr val="FF0000"/>
                </a:solidFill>
                <a:cs typeface="Times New Roman" pitchFamily="18" charset="0"/>
              </a:rPr>
              <a:t>External Nose</a:t>
            </a:r>
          </a:p>
        </p:txBody>
      </p:sp>
      <p:pic>
        <p:nvPicPr>
          <p:cNvPr id="4098" name="Picture 2"/>
          <p:cNvPicPr>
            <a:picLocks noChangeAspect="1" noChangeArrowheads="1"/>
          </p:cNvPicPr>
          <p:nvPr/>
        </p:nvPicPr>
        <p:blipFill>
          <a:blip r:embed="rId2" cstate="print"/>
          <a:srcRect l="28111" t="19792" r="29722" b="44791"/>
          <a:stretch>
            <a:fillRect/>
          </a:stretch>
        </p:blipFill>
        <p:spPr bwMode="auto">
          <a:xfrm>
            <a:off x="332509" y="2669231"/>
            <a:ext cx="8659091" cy="4089015"/>
          </a:xfrm>
          <a:prstGeom prst="rect">
            <a:avLst/>
          </a:prstGeom>
          <a:noFill/>
          <a:ln w="76200">
            <a:solidFill>
              <a:srgbClr val="2FFB25"/>
            </a:solidFill>
            <a:miter lim="800000"/>
            <a:headEnd/>
            <a:tailEnd/>
          </a:ln>
        </p:spPr>
      </p:pic>
      <p:sp>
        <p:nvSpPr>
          <p:cNvPr id="5" name="Date Placeholder 4"/>
          <p:cNvSpPr>
            <a:spLocks noGrp="1"/>
          </p:cNvSpPr>
          <p:nvPr>
            <p:ph type="dt" sz="half" idx="10"/>
          </p:nvPr>
        </p:nvSpPr>
        <p:spPr>
          <a:xfrm>
            <a:off x="7086600" y="217488"/>
            <a:ext cx="2133600" cy="365125"/>
          </a:xfrm>
        </p:spPr>
        <p:txBody>
          <a:bodyPr/>
          <a:lstStyle/>
          <a:p>
            <a:r>
              <a:rPr lang="en-US" b="1" smtClean="0">
                <a:solidFill>
                  <a:srgbClr val="7030A0"/>
                </a:solidFill>
              </a:rPr>
              <a:t>Sunday 8 October 2023</a:t>
            </a:r>
            <a:endParaRPr lang="en-US" b="1" dirty="0">
              <a:solidFill>
                <a:srgbClr val="7030A0"/>
              </a:solidFill>
            </a:endParaRPr>
          </a:p>
        </p:txBody>
      </p:sp>
      <p:sp>
        <p:nvSpPr>
          <p:cNvPr id="6" name="Slide Number Placeholder 5"/>
          <p:cNvSpPr>
            <a:spLocks noGrp="1"/>
          </p:cNvSpPr>
          <p:nvPr>
            <p:ph type="sldNum" sz="quarter" idx="12"/>
          </p:nvPr>
        </p:nvSpPr>
        <p:spPr>
          <a:xfrm>
            <a:off x="7734300" y="406689"/>
            <a:ext cx="381000" cy="365125"/>
          </a:xfrm>
        </p:spPr>
        <p:txBody>
          <a:bodyPr/>
          <a:lstStyle/>
          <a:p>
            <a:fld id="{B6F15528-21DE-4FAA-801E-634DDDAF4B2B}" type="slidenum">
              <a:rPr lang="en-US" b="1" smtClean="0">
                <a:solidFill>
                  <a:srgbClr val="7030A0"/>
                </a:solidFill>
              </a:rPr>
              <a:pPr/>
              <a:t>5</a:t>
            </a:fld>
            <a:endParaRPr lang="en-US" b="1" dirty="0">
              <a:solidFill>
                <a:srgbClr val="7030A0"/>
              </a:solidFill>
            </a:endParaRPr>
          </a:p>
        </p:txBody>
      </p:sp>
      <p:sp>
        <p:nvSpPr>
          <p:cNvPr id="7" name="Footer Placeholder 6"/>
          <p:cNvSpPr>
            <a:spLocks noGrp="1"/>
          </p:cNvSpPr>
          <p:nvPr>
            <p:ph type="ftr" sz="quarter" idx="11"/>
          </p:nvPr>
        </p:nvSpPr>
        <p:spPr>
          <a:xfrm>
            <a:off x="6477000" y="28287"/>
            <a:ext cx="2895600" cy="365125"/>
          </a:xfrm>
        </p:spPr>
        <p:txBody>
          <a:bodyPr/>
          <a:lstStyle/>
          <a:p>
            <a:r>
              <a:rPr lang="en-US" b="1">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8600" y="6356350"/>
            <a:ext cx="2286000" cy="365125"/>
          </a:xfrm>
        </p:spPr>
        <p:txBody>
          <a:bodyPr/>
          <a:lstStyle/>
          <a:p>
            <a:r>
              <a:rPr lang="en-US" b="1" smtClean="0">
                <a:solidFill>
                  <a:srgbClr val="C00000"/>
                </a:solidFill>
              </a:rPr>
              <a:t>Sunday 8 October 2023</a:t>
            </a:r>
            <a:endParaRPr lang="en-US" b="1" dirty="0">
              <a:solidFill>
                <a:srgbClr val="C00000"/>
              </a:solidFill>
            </a:endParaRPr>
          </a:p>
        </p:txBody>
      </p:sp>
      <p:sp>
        <p:nvSpPr>
          <p:cNvPr id="3" name="Footer Placeholder 2"/>
          <p:cNvSpPr>
            <a:spLocks noGrp="1"/>
          </p:cNvSpPr>
          <p:nvPr>
            <p:ph type="ftr" sz="quarter" idx="11"/>
          </p:nvPr>
        </p:nvSpPr>
        <p:spPr>
          <a:xfrm>
            <a:off x="-457200" y="6188075"/>
            <a:ext cx="2895600" cy="365125"/>
          </a:xfrm>
        </p:spPr>
        <p:txBody>
          <a:bodyPr/>
          <a:lstStyle/>
          <a:p>
            <a:r>
              <a:rPr lang="en-US" b="1">
                <a:solidFill>
                  <a:srgbClr val="C00000"/>
                </a:solidFill>
              </a:rPr>
              <a:t>Dr. Aiman Qais Afar</a:t>
            </a:r>
            <a:endParaRPr lang="en-US" b="1" dirty="0">
              <a:solidFill>
                <a:srgbClr val="C00000"/>
              </a:solidFill>
            </a:endParaRPr>
          </a:p>
        </p:txBody>
      </p:sp>
      <p:sp>
        <p:nvSpPr>
          <p:cNvPr id="4" name="Slide Number Placeholder 3"/>
          <p:cNvSpPr>
            <a:spLocks noGrp="1"/>
          </p:cNvSpPr>
          <p:nvPr>
            <p:ph type="sldNum" sz="quarter" idx="12"/>
          </p:nvPr>
        </p:nvSpPr>
        <p:spPr>
          <a:xfrm>
            <a:off x="8153400" y="381000"/>
            <a:ext cx="304800" cy="365125"/>
          </a:xfrm>
        </p:spPr>
        <p:txBody>
          <a:bodyPr/>
          <a:lstStyle/>
          <a:p>
            <a:fld id="{B6F15528-21DE-4FAA-801E-634DDDAF4B2B}" type="slidenum">
              <a:rPr lang="en-US" b="1" smtClean="0">
                <a:solidFill>
                  <a:srgbClr val="C00000"/>
                </a:solidFill>
              </a:rPr>
              <a:pPr/>
              <a:t>6</a:t>
            </a:fld>
            <a:endParaRPr lang="en-US" b="1" dirty="0">
              <a:solidFill>
                <a:srgbClr val="C00000"/>
              </a:solidFill>
            </a:endParaRPr>
          </a:p>
        </p:txBody>
      </p:sp>
      <p:sp>
        <p:nvSpPr>
          <p:cNvPr id="5" name="Rectangle 4"/>
          <p:cNvSpPr/>
          <p:nvPr/>
        </p:nvSpPr>
        <p:spPr>
          <a:xfrm>
            <a:off x="152400" y="1191161"/>
            <a:ext cx="8915400" cy="1569660"/>
          </a:xfrm>
          <a:prstGeom prst="rect">
            <a:avLst/>
          </a:prstGeom>
        </p:spPr>
        <p:txBody>
          <a:bodyPr wrap="square">
            <a:spAutoFit/>
          </a:bodyPr>
          <a:lstStyle/>
          <a:p>
            <a:pPr>
              <a:buFont typeface="Wingdings" pitchFamily="2" charset="2"/>
              <a:buChar char="ü"/>
            </a:pPr>
            <a:r>
              <a:rPr lang="en-GB" sz="2400" b="1" dirty="0">
                <a:latin typeface="Candara" panose="020E0502030303020204" pitchFamily="34" charset="0"/>
              </a:rPr>
              <a:t>The skin of the external nose is supplied by branches </a:t>
            </a:r>
            <a:r>
              <a:rPr lang="en-GB" sz="2400" b="1" dirty="0">
                <a:solidFill>
                  <a:srgbClr val="FF0000"/>
                </a:solidFill>
                <a:latin typeface="Candara" panose="020E0502030303020204" pitchFamily="34" charset="0"/>
              </a:rPr>
              <a:t>of the ophthalmic and the maxillary arteries</a:t>
            </a:r>
            <a:r>
              <a:rPr lang="en-GB" sz="2400" b="1" dirty="0">
                <a:latin typeface="Candara" panose="020E0502030303020204" pitchFamily="34" charset="0"/>
              </a:rPr>
              <a:t> </a:t>
            </a:r>
          </a:p>
          <a:p>
            <a:pPr>
              <a:buFont typeface="Wingdings" pitchFamily="2" charset="2"/>
              <a:buChar char="ü"/>
            </a:pPr>
            <a:r>
              <a:rPr lang="en-GB" sz="2400" b="1" dirty="0">
                <a:latin typeface="Candara" panose="020E0502030303020204" pitchFamily="34" charset="0"/>
              </a:rPr>
              <a:t>The skin of the ala and the lower part of the septum are supplied by branches from </a:t>
            </a:r>
            <a:r>
              <a:rPr lang="en-GB" sz="2400" b="1" dirty="0">
                <a:solidFill>
                  <a:srgbClr val="FF0000"/>
                </a:solidFill>
                <a:latin typeface="Candara" panose="020E0502030303020204" pitchFamily="34" charset="0"/>
              </a:rPr>
              <a:t>the facial artery</a:t>
            </a:r>
          </a:p>
        </p:txBody>
      </p:sp>
      <p:sp>
        <p:nvSpPr>
          <p:cNvPr id="6" name="Rectangle 5"/>
          <p:cNvSpPr/>
          <p:nvPr/>
        </p:nvSpPr>
        <p:spPr>
          <a:xfrm>
            <a:off x="76200" y="101025"/>
            <a:ext cx="2743200" cy="584775"/>
          </a:xfrm>
          <a:prstGeom prst="rect">
            <a:avLst/>
          </a:prstGeom>
          <a:ln w="57150">
            <a:solidFill>
              <a:srgbClr val="23FD23"/>
            </a:solidFill>
          </a:ln>
        </p:spPr>
        <p:txBody>
          <a:bodyPr wrap="square">
            <a:spAutoFit/>
          </a:bodyPr>
          <a:lstStyle/>
          <a:p>
            <a:r>
              <a:rPr lang="en-US" sz="3200" b="1" dirty="0">
                <a:solidFill>
                  <a:srgbClr val="FF0000"/>
                </a:solidFill>
                <a:latin typeface="Candara" panose="020E0502030303020204" pitchFamily="34" charset="0"/>
                <a:cs typeface="Times New Roman" pitchFamily="18" charset="0"/>
              </a:rPr>
              <a:t>External Nose</a:t>
            </a:r>
          </a:p>
        </p:txBody>
      </p:sp>
      <p:sp>
        <p:nvSpPr>
          <p:cNvPr id="7" name="Rectangle 6"/>
          <p:cNvSpPr/>
          <p:nvPr/>
        </p:nvSpPr>
        <p:spPr>
          <a:xfrm>
            <a:off x="76200" y="685800"/>
            <a:ext cx="5841664" cy="523220"/>
          </a:xfrm>
          <a:prstGeom prst="rect">
            <a:avLst/>
          </a:prstGeom>
        </p:spPr>
        <p:txBody>
          <a:bodyPr wrap="none">
            <a:spAutoFit/>
          </a:bodyPr>
          <a:lstStyle/>
          <a:p>
            <a:pPr>
              <a:buFont typeface="Wingdings" pitchFamily="2" charset="2"/>
              <a:buChar char="q"/>
            </a:pPr>
            <a:r>
              <a:rPr lang="en-GB" sz="2800" b="1" dirty="0">
                <a:solidFill>
                  <a:srgbClr val="FF0000"/>
                </a:solidFill>
                <a:latin typeface="Candara" panose="020E0502030303020204" pitchFamily="34" charset="0"/>
              </a:rPr>
              <a:t>Blood Supply of the External Nose </a:t>
            </a:r>
          </a:p>
        </p:txBody>
      </p:sp>
      <p:pic>
        <p:nvPicPr>
          <p:cNvPr id="1026" name="Picture 2"/>
          <p:cNvPicPr>
            <a:picLocks noChangeAspect="1" noChangeArrowheads="1"/>
          </p:cNvPicPr>
          <p:nvPr/>
        </p:nvPicPr>
        <p:blipFill>
          <a:blip r:embed="rId2" cstate="print"/>
          <a:srcRect l="50366" t="27083" r="14495" b="20833"/>
          <a:stretch>
            <a:fillRect/>
          </a:stretch>
        </p:blipFill>
        <p:spPr bwMode="auto">
          <a:xfrm>
            <a:off x="4114800" y="2784475"/>
            <a:ext cx="4724400" cy="3937000"/>
          </a:xfrm>
          <a:prstGeom prst="rect">
            <a:avLst/>
          </a:prstGeom>
          <a:noFill/>
          <a:ln w="76200">
            <a:solidFill>
              <a:srgbClr val="23FD23"/>
            </a:solid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b="1" smtClean="0">
                <a:solidFill>
                  <a:srgbClr val="C00000"/>
                </a:solidFill>
              </a:rPr>
              <a:t>Sunday 8 October 2023</a:t>
            </a:r>
            <a:endParaRPr lang="en-US" b="1" dirty="0">
              <a:solidFill>
                <a:srgbClr val="C00000"/>
              </a:solidFill>
            </a:endParaRPr>
          </a:p>
        </p:txBody>
      </p:sp>
      <p:sp>
        <p:nvSpPr>
          <p:cNvPr id="3" name="Footer Placeholder 2"/>
          <p:cNvSpPr>
            <a:spLocks noGrp="1"/>
          </p:cNvSpPr>
          <p:nvPr>
            <p:ph type="ftr" sz="quarter" idx="11"/>
          </p:nvPr>
        </p:nvSpPr>
        <p:spPr/>
        <p:txBody>
          <a:bodyPr/>
          <a:lstStyle/>
          <a:p>
            <a:r>
              <a:rPr lang="en-US" b="1">
                <a:solidFill>
                  <a:srgbClr val="C00000"/>
                </a:solidFill>
              </a:rPr>
              <a:t>Dr. Aiman Qais Afar</a:t>
            </a:r>
            <a:endParaRPr lang="en-US" b="1" dirty="0">
              <a:solidFill>
                <a:srgbClr val="C00000"/>
              </a:solidFill>
            </a:endParaRPr>
          </a:p>
        </p:txBody>
      </p:sp>
      <p:sp>
        <p:nvSpPr>
          <p:cNvPr id="4" name="Slide Number Placeholder 3"/>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C00000"/>
                </a:solidFill>
              </a:rPr>
              <a:pPr/>
              <a:t>7</a:t>
            </a:fld>
            <a:endParaRPr lang="en-US" b="1" dirty="0">
              <a:solidFill>
                <a:srgbClr val="C00000"/>
              </a:solidFill>
            </a:endParaRPr>
          </a:p>
        </p:txBody>
      </p:sp>
      <p:pic>
        <p:nvPicPr>
          <p:cNvPr id="2050" name="Picture 2"/>
          <p:cNvPicPr>
            <a:picLocks noChangeAspect="1" noChangeArrowheads="1"/>
          </p:cNvPicPr>
          <p:nvPr/>
        </p:nvPicPr>
        <p:blipFill>
          <a:blip r:embed="rId2" cstate="print"/>
          <a:srcRect l="19912" t="28125" r="49048" b="18750"/>
          <a:stretch>
            <a:fillRect/>
          </a:stretch>
        </p:blipFill>
        <p:spPr bwMode="auto">
          <a:xfrm>
            <a:off x="3810000" y="1473679"/>
            <a:ext cx="5041153" cy="4850921"/>
          </a:xfrm>
          <a:prstGeom prst="rect">
            <a:avLst/>
          </a:prstGeom>
          <a:noFill/>
          <a:ln w="76200">
            <a:solidFill>
              <a:srgbClr val="23FD23"/>
            </a:solidFill>
            <a:miter lim="800000"/>
            <a:headEnd/>
            <a:tailEnd/>
          </a:ln>
        </p:spPr>
      </p:pic>
      <p:sp>
        <p:nvSpPr>
          <p:cNvPr id="6" name="Rectangle 5"/>
          <p:cNvSpPr/>
          <p:nvPr/>
        </p:nvSpPr>
        <p:spPr>
          <a:xfrm>
            <a:off x="304800" y="1600200"/>
            <a:ext cx="3429000" cy="3046988"/>
          </a:xfrm>
          <a:prstGeom prst="rect">
            <a:avLst/>
          </a:prstGeom>
        </p:spPr>
        <p:txBody>
          <a:bodyPr wrap="square">
            <a:spAutoFit/>
          </a:bodyPr>
          <a:lstStyle/>
          <a:p>
            <a:pPr>
              <a:buFont typeface="Wingdings" pitchFamily="2" charset="2"/>
              <a:buChar char="ü"/>
            </a:pPr>
            <a:r>
              <a:rPr lang="en-GB" sz="2400" b="1" dirty="0">
                <a:solidFill>
                  <a:srgbClr val="C00000"/>
                </a:solidFill>
                <a:latin typeface="Candara" panose="020E0502030303020204" pitchFamily="34" charset="0"/>
              </a:rPr>
              <a:t>The infratrochlear and external nasal branches of the ophthalmic nerve (CN V)</a:t>
            </a:r>
          </a:p>
          <a:p>
            <a:pPr>
              <a:buFont typeface="Wingdings" pitchFamily="2" charset="2"/>
              <a:buChar char="ü"/>
            </a:pPr>
            <a:endParaRPr lang="en-GB" sz="2400" dirty="0">
              <a:latin typeface="Candara" panose="020E0502030303020204" pitchFamily="34" charset="0"/>
            </a:endParaRPr>
          </a:p>
          <a:p>
            <a:pPr>
              <a:buFont typeface="Wingdings" pitchFamily="2" charset="2"/>
              <a:buChar char="ü"/>
            </a:pPr>
            <a:r>
              <a:rPr lang="en-GB" sz="2400" dirty="0">
                <a:latin typeface="Candara" panose="020E0502030303020204" pitchFamily="34" charset="0"/>
              </a:rPr>
              <a:t> and </a:t>
            </a:r>
            <a:r>
              <a:rPr lang="en-GB" sz="2400" b="1" dirty="0">
                <a:solidFill>
                  <a:srgbClr val="C00000"/>
                </a:solidFill>
                <a:latin typeface="Candara" panose="020E0502030303020204" pitchFamily="34" charset="0"/>
              </a:rPr>
              <a:t>the infraorbital branch of the maxillary nerve (CN V)</a:t>
            </a:r>
            <a:endParaRPr lang="en-GB" sz="2400" dirty="0">
              <a:latin typeface="Candara" panose="020E0502030303020204" pitchFamily="34" charset="0"/>
            </a:endParaRPr>
          </a:p>
        </p:txBody>
      </p:sp>
      <p:sp>
        <p:nvSpPr>
          <p:cNvPr id="7" name="Rectangle 6"/>
          <p:cNvSpPr/>
          <p:nvPr/>
        </p:nvSpPr>
        <p:spPr>
          <a:xfrm>
            <a:off x="228600" y="838200"/>
            <a:ext cx="5867400" cy="523220"/>
          </a:xfrm>
          <a:prstGeom prst="rect">
            <a:avLst/>
          </a:prstGeom>
        </p:spPr>
        <p:txBody>
          <a:bodyPr wrap="square">
            <a:spAutoFit/>
          </a:bodyPr>
          <a:lstStyle/>
          <a:p>
            <a:pPr>
              <a:buFont typeface="Wingdings" pitchFamily="2" charset="2"/>
              <a:buChar char="q"/>
            </a:pPr>
            <a:r>
              <a:rPr lang="en-GB" sz="2800" b="1" dirty="0">
                <a:solidFill>
                  <a:schemeClr val="accent6">
                    <a:lumMod val="75000"/>
                  </a:schemeClr>
                </a:solidFill>
                <a:latin typeface="Candara" panose="020E0502030303020204" pitchFamily="34" charset="0"/>
              </a:rPr>
              <a:t>Nerve Supply of the External Nose </a:t>
            </a:r>
          </a:p>
        </p:txBody>
      </p:sp>
      <p:sp>
        <p:nvSpPr>
          <p:cNvPr id="8" name="Rectangle 7"/>
          <p:cNvSpPr/>
          <p:nvPr/>
        </p:nvSpPr>
        <p:spPr>
          <a:xfrm>
            <a:off x="152400" y="101025"/>
            <a:ext cx="2743200" cy="584775"/>
          </a:xfrm>
          <a:prstGeom prst="rect">
            <a:avLst/>
          </a:prstGeom>
          <a:ln w="57150">
            <a:solidFill>
              <a:srgbClr val="23FD23"/>
            </a:solidFill>
          </a:ln>
        </p:spPr>
        <p:txBody>
          <a:bodyPr wrap="square">
            <a:spAutoFit/>
          </a:bodyPr>
          <a:lstStyle/>
          <a:p>
            <a:r>
              <a:rPr lang="en-US" sz="3200" b="1" dirty="0">
                <a:solidFill>
                  <a:srgbClr val="FF0000"/>
                </a:solidFill>
                <a:latin typeface="Candara" panose="020E0502030303020204" pitchFamily="34" charset="0"/>
                <a:cs typeface="Times New Roman" pitchFamily="18" charset="0"/>
              </a:rPr>
              <a:t>External Nose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14400"/>
            <a:ext cx="3048000" cy="5262979"/>
          </a:xfrm>
          <a:prstGeom prst="rect">
            <a:avLst/>
          </a:prstGeom>
        </p:spPr>
        <p:txBody>
          <a:bodyPr wrap="square">
            <a:spAutoFit/>
          </a:bodyPr>
          <a:lstStyle/>
          <a:p>
            <a:r>
              <a:rPr lang="en-US" sz="2400" b="1" dirty="0">
                <a:latin typeface="Candara" panose="020E0502030303020204" pitchFamily="34" charset="0"/>
              </a:rPr>
              <a:t>It extends from the </a:t>
            </a:r>
            <a:r>
              <a:rPr lang="en-US" sz="2400" b="1" dirty="0">
                <a:solidFill>
                  <a:srgbClr val="FF0000"/>
                </a:solidFill>
                <a:latin typeface="Candara" panose="020E0502030303020204" pitchFamily="34" charset="0"/>
              </a:rPr>
              <a:t>nostrils </a:t>
            </a:r>
            <a:r>
              <a:rPr lang="en-US" sz="2400" b="1" dirty="0">
                <a:latin typeface="Candara" panose="020E0502030303020204" pitchFamily="34" charset="0"/>
              </a:rPr>
              <a:t>in front to the </a:t>
            </a:r>
            <a:r>
              <a:rPr lang="en-US" sz="2400" b="1" dirty="0">
                <a:solidFill>
                  <a:srgbClr val="1C05C5"/>
                </a:solidFill>
                <a:latin typeface="Candara" panose="020E0502030303020204" pitchFamily="34" charset="0"/>
              </a:rPr>
              <a:t>posterior nasal apertures </a:t>
            </a:r>
            <a:r>
              <a:rPr lang="en-US" sz="2400" b="1" dirty="0">
                <a:latin typeface="Candara" panose="020E0502030303020204" pitchFamily="34" charset="0"/>
              </a:rPr>
              <a:t>or </a:t>
            </a:r>
            <a:r>
              <a:rPr lang="en-US" sz="2400" b="1" dirty="0" err="1">
                <a:solidFill>
                  <a:srgbClr val="FF0000"/>
                </a:solidFill>
                <a:latin typeface="Candara" panose="020E0502030303020204" pitchFamily="34" charset="0"/>
              </a:rPr>
              <a:t>choanae</a:t>
            </a:r>
            <a:r>
              <a:rPr lang="en-US" sz="2400" b="1" dirty="0">
                <a:solidFill>
                  <a:srgbClr val="92D050"/>
                </a:solidFill>
                <a:latin typeface="Candara" panose="020E0502030303020204" pitchFamily="34" charset="0"/>
              </a:rPr>
              <a:t> </a:t>
            </a:r>
            <a:r>
              <a:rPr lang="en-US" sz="2400" b="1" dirty="0">
                <a:latin typeface="Candara" panose="020E0502030303020204" pitchFamily="34" charset="0"/>
              </a:rPr>
              <a:t>behind, where the nose opens into the </a:t>
            </a:r>
            <a:r>
              <a:rPr lang="en-US" sz="2400" b="1" dirty="0">
                <a:solidFill>
                  <a:srgbClr val="1C05C5"/>
                </a:solidFill>
                <a:latin typeface="Candara" panose="020E0502030303020204" pitchFamily="34" charset="0"/>
              </a:rPr>
              <a:t>nasopharynx.</a:t>
            </a:r>
          </a:p>
          <a:p>
            <a:endParaRPr lang="en-US" sz="2400" b="1" dirty="0">
              <a:latin typeface="Candara" panose="020E0502030303020204" pitchFamily="34" charset="0"/>
            </a:endParaRPr>
          </a:p>
          <a:p>
            <a:endParaRPr lang="en-US" sz="2400" b="1" dirty="0">
              <a:latin typeface="Candara" panose="020E0502030303020204" pitchFamily="34" charset="0"/>
            </a:endParaRPr>
          </a:p>
          <a:p>
            <a:r>
              <a:rPr lang="en-US" sz="2400" b="1" dirty="0">
                <a:latin typeface="Candara" panose="020E0502030303020204" pitchFamily="34" charset="0"/>
              </a:rPr>
              <a:t> The </a:t>
            </a:r>
            <a:r>
              <a:rPr lang="en-US" sz="2400" b="1" dirty="0">
                <a:solidFill>
                  <a:srgbClr val="1C05C5"/>
                </a:solidFill>
                <a:latin typeface="Candara" panose="020E0502030303020204" pitchFamily="34" charset="0"/>
              </a:rPr>
              <a:t>nasal vestibule</a:t>
            </a:r>
          </a:p>
          <a:p>
            <a:r>
              <a:rPr lang="en-US" sz="2400" b="1" dirty="0">
                <a:latin typeface="Candara" panose="020E0502030303020204" pitchFamily="34" charset="0"/>
              </a:rPr>
              <a:t>is the area of the nasal cavity lying just inside the nostril.</a:t>
            </a:r>
          </a:p>
          <a:p>
            <a:endParaRPr lang="ar-IQ" sz="2400" b="1" dirty="0">
              <a:latin typeface="Candara" panose="020E0502030303020204" pitchFamily="34" charset="0"/>
            </a:endParaRPr>
          </a:p>
        </p:txBody>
      </p:sp>
      <p:sp>
        <p:nvSpPr>
          <p:cNvPr id="3" name="Rectangle 2"/>
          <p:cNvSpPr/>
          <p:nvPr/>
        </p:nvSpPr>
        <p:spPr>
          <a:xfrm>
            <a:off x="152400" y="177225"/>
            <a:ext cx="2262735" cy="584775"/>
          </a:xfrm>
          <a:prstGeom prst="rect">
            <a:avLst/>
          </a:prstGeom>
          <a:ln w="57150">
            <a:solidFill>
              <a:srgbClr val="23FD23"/>
            </a:solidFill>
          </a:ln>
        </p:spPr>
        <p:txBody>
          <a:bodyPr wrap="none">
            <a:spAutoFit/>
          </a:bodyPr>
          <a:lstStyle/>
          <a:p>
            <a:r>
              <a:rPr lang="en-US" sz="3200" b="1" dirty="0">
                <a:solidFill>
                  <a:srgbClr val="FF0000"/>
                </a:solidFill>
              </a:rPr>
              <a:t>Nasal Cavity</a:t>
            </a:r>
          </a:p>
        </p:txBody>
      </p:sp>
      <p:pic>
        <p:nvPicPr>
          <p:cNvPr id="5122" name="Picture 2"/>
          <p:cNvPicPr>
            <a:picLocks noChangeAspect="1" noChangeArrowheads="1"/>
          </p:cNvPicPr>
          <p:nvPr/>
        </p:nvPicPr>
        <p:blipFill>
          <a:blip r:embed="rId2" cstate="print"/>
          <a:srcRect l="31040" t="14583" r="12738" b="5208"/>
          <a:stretch>
            <a:fillRect/>
          </a:stretch>
        </p:blipFill>
        <p:spPr bwMode="auto">
          <a:xfrm>
            <a:off x="3352800" y="967176"/>
            <a:ext cx="5520031" cy="4671623"/>
          </a:xfrm>
          <a:prstGeom prst="rect">
            <a:avLst/>
          </a:prstGeom>
          <a:noFill/>
          <a:ln w="57150">
            <a:solidFill>
              <a:srgbClr val="23FD23"/>
            </a:solidFill>
            <a:miter lim="800000"/>
            <a:headEnd/>
            <a:tailEnd/>
          </a:ln>
        </p:spPr>
      </p:pic>
      <p:sp>
        <p:nvSpPr>
          <p:cNvPr id="5" name="Date Placeholder 4"/>
          <p:cNvSpPr>
            <a:spLocks noGrp="1"/>
          </p:cNvSpPr>
          <p:nvPr>
            <p:ph type="dt" sz="half" idx="10"/>
          </p:nvPr>
        </p:nvSpPr>
        <p:spPr>
          <a:xfrm>
            <a:off x="457200" y="6356350"/>
            <a:ext cx="1752600" cy="365125"/>
          </a:xfrm>
        </p:spPr>
        <p:txBody>
          <a:bodyPr/>
          <a:lstStyle/>
          <a:p>
            <a:r>
              <a:rPr lang="en-US" b="1" smtClean="0">
                <a:solidFill>
                  <a:srgbClr val="7030A0"/>
                </a:solidFill>
              </a:rPr>
              <a:t>Sunday 8 October 2023</a:t>
            </a:r>
            <a:endParaRPr lang="en-US" b="1" dirty="0">
              <a:solidFill>
                <a:srgbClr val="7030A0"/>
              </a:solidFill>
            </a:endParaRPr>
          </a:p>
        </p:txBody>
      </p:sp>
      <p:sp>
        <p:nvSpPr>
          <p:cNvPr id="6" name="Slide Number Placeholder 5"/>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7030A0"/>
                </a:solidFill>
              </a:rPr>
              <a:pPr/>
              <a:t>8</a:t>
            </a:fld>
            <a:endParaRPr lang="en-US" b="1" dirty="0">
              <a:solidFill>
                <a:srgbClr val="7030A0"/>
              </a:solidFill>
            </a:endParaRPr>
          </a:p>
        </p:txBody>
      </p:sp>
      <p:sp>
        <p:nvSpPr>
          <p:cNvPr id="7" name="Footer Placeholder 6"/>
          <p:cNvSpPr>
            <a:spLocks noGrp="1"/>
          </p:cNvSpPr>
          <p:nvPr>
            <p:ph type="ftr" sz="quarter" idx="11"/>
          </p:nvPr>
        </p:nvSpPr>
        <p:spPr/>
        <p:txBody>
          <a:bodyPr/>
          <a:lstStyle/>
          <a:p>
            <a:r>
              <a:rPr lang="en-US" b="1">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2" y="762000"/>
            <a:ext cx="9049327" cy="1815882"/>
          </a:xfrm>
          <a:prstGeom prst="rect">
            <a:avLst/>
          </a:prstGeom>
        </p:spPr>
        <p:txBody>
          <a:bodyPr wrap="square">
            <a:spAutoFit/>
          </a:bodyPr>
          <a:lstStyle/>
          <a:p>
            <a:r>
              <a:rPr lang="en-US" sz="2800" b="1" dirty="0">
                <a:latin typeface="Candara" panose="020E0502030303020204" pitchFamily="34" charset="0"/>
              </a:rPr>
              <a:t>The nasal cavity is divided into right and left halves by </a:t>
            </a:r>
            <a:r>
              <a:rPr lang="en-US" sz="2800" b="1" dirty="0">
                <a:solidFill>
                  <a:srgbClr val="1C05C5"/>
                </a:solidFill>
                <a:latin typeface="Candara" panose="020E0502030303020204" pitchFamily="34" charset="0"/>
              </a:rPr>
              <a:t>the nasal septum </a:t>
            </a:r>
          </a:p>
          <a:p>
            <a:r>
              <a:rPr lang="en-US" sz="2800" b="1" dirty="0">
                <a:latin typeface="Candara" panose="020E0502030303020204" pitchFamily="34" charset="0"/>
              </a:rPr>
              <a:t> The septum is made up of the </a:t>
            </a:r>
            <a:r>
              <a:rPr lang="en-US" sz="2800" b="1" dirty="0">
                <a:solidFill>
                  <a:srgbClr val="1C05C5"/>
                </a:solidFill>
                <a:latin typeface="Candara" panose="020E0502030303020204" pitchFamily="34" charset="0"/>
              </a:rPr>
              <a:t>septal cartilage</a:t>
            </a:r>
            <a:r>
              <a:rPr lang="en-US" sz="2800" b="1" dirty="0">
                <a:latin typeface="Candara" panose="020E0502030303020204" pitchFamily="34" charset="0"/>
              </a:rPr>
              <a:t>, </a:t>
            </a:r>
            <a:r>
              <a:rPr lang="en-US" sz="2800" b="1" dirty="0">
                <a:solidFill>
                  <a:srgbClr val="1C05C5"/>
                </a:solidFill>
                <a:latin typeface="Candara" panose="020E0502030303020204" pitchFamily="34" charset="0"/>
              </a:rPr>
              <a:t>the vertical plate of the ethmoid</a:t>
            </a:r>
            <a:r>
              <a:rPr lang="en-US" sz="2800" b="1" dirty="0">
                <a:latin typeface="Candara" panose="020E0502030303020204" pitchFamily="34" charset="0"/>
              </a:rPr>
              <a:t>, and </a:t>
            </a:r>
            <a:r>
              <a:rPr lang="en-US" sz="2800" b="1" dirty="0">
                <a:solidFill>
                  <a:srgbClr val="1C05C5"/>
                </a:solidFill>
                <a:latin typeface="Candara" panose="020E0502030303020204" pitchFamily="34" charset="0"/>
              </a:rPr>
              <a:t>the vomer</a:t>
            </a:r>
            <a:r>
              <a:rPr lang="en-US" sz="2800" b="1" dirty="0">
                <a:latin typeface="Candara" panose="020E0502030303020204" pitchFamily="34" charset="0"/>
              </a:rPr>
              <a:t>.</a:t>
            </a:r>
            <a:endParaRPr lang="ar-IQ" sz="2800" b="1" dirty="0">
              <a:latin typeface="Candara" panose="020E0502030303020204" pitchFamily="34" charset="0"/>
            </a:endParaRPr>
          </a:p>
        </p:txBody>
      </p:sp>
      <p:sp>
        <p:nvSpPr>
          <p:cNvPr id="3" name="Rectangle 2"/>
          <p:cNvSpPr/>
          <p:nvPr/>
        </p:nvSpPr>
        <p:spPr>
          <a:xfrm>
            <a:off x="152400" y="76200"/>
            <a:ext cx="2308645" cy="584775"/>
          </a:xfrm>
          <a:prstGeom prst="rect">
            <a:avLst/>
          </a:prstGeom>
          <a:ln w="57150">
            <a:solidFill>
              <a:srgbClr val="23FD23"/>
            </a:solidFill>
          </a:ln>
        </p:spPr>
        <p:txBody>
          <a:bodyPr wrap="none">
            <a:spAutoFit/>
          </a:bodyPr>
          <a:lstStyle/>
          <a:p>
            <a:r>
              <a:rPr lang="en-US" sz="3200" b="1" dirty="0">
                <a:solidFill>
                  <a:srgbClr val="FF0000"/>
                </a:solidFill>
                <a:latin typeface="Candara" panose="020E0502030303020204" pitchFamily="34" charset="0"/>
              </a:rPr>
              <a:t>Nasal Cavity</a:t>
            </a:r>
          </a:p>
        </p:txBody>
      </p:sp>
      <p:pic>
        <p:nvPicPr>
          <p:cNvPr id="6146" name="Picture 2"/>
          <p:cNvPicPr>
            <a:picLocks noChangeAspect="1" noChangeArrowheads="1"/>
          </p:cNvPicPr>
          <p:nvPr/>
        </p:nvPicPr>
        <p:blipFill>
          <a:blip r:embed="rId2" cstate="print"/>
          <a:srcRect l="40410" t="9375" r="14495" b="9375"/>
          <a:stretch>
            <a:fillRect/>
          </a:stretch>
        </p:blipFill>
        <p:spPr bwMode="auto">
          <a:xfrm>
            <a:off x="152400" y="2943101"/>
            <a:ext cx="3765713" cy="3814618"/>
          </a:xfrm>
          <a:prstGeom prst="rect">
            <a:avLst/>
          </a:prstGeom>
          <a:noFill/>
          <a:ln w="57150">
            <a:solidFill>
              <a:srgbClr val="23FD23"/>
            </a:solid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097283" y="2943101"/>
            <a:ext cx="4970517" cy="3810000"/>
          </a:xfrm>
          <a:prstGeom prst="rect">
            <a:avLst/>
          </a:prstGeom>
          <a:noFill/>
          <a:ln w="57150">
            <a:solidFill>
              <a:srgbClr val="23FD23"/>
            </a:solidFill>
            <a:miter lim="800000"/>
            <a:headEnd/>
            <a:tailEnd/>
          </a:ln>
        </p:spPr>
      </p:pic>
      <p:sp>
        <p:nvSpPr>
          <p:cNvPr id="6" name="Date Placeholder 5"/>
          <p:cNvSpPr>
            <a:spLocks noGrp="1"/>
          </p:cNvSpPr>
          <p:nvPr>
            <p:ph type="dt" sz="half" idx="10"/>
          </p:nvPr>
        </p:nvSpPr>
        <p:spPr>
          <a:xfrm>
            <a:off x="7391400" y="45893"/>
            <a:ext cx="2133600" cy="365125"/>
          </a:xfrm>
        </p:spPr>
        <p:txBody>
          <a:bodyPr/>
          <a:lstStyle/>
          <a:p>
            <a:r>
              <a:rPr lang="en-US" b="1" smtClean="0">
                <a:solidFill>
                  <a:srgbClr val="7030A0"/>
                </a:solidFill>
              </a:rPr>
              <a:t>Sunday 8 October 2023</a:t>
            </a:r>
            <a:endParaRPr lang="en-US" b="1" dirty="0">
              <a:solidFill>
                <a:srgbClr val="7030A0"/>
              </a:solidFill>
            </a:endParaRPr>
          </a:p>
        </p:txBody>
      </p:sp>
      <p:sp>
        <p:nvSpPr>
          <p:cNvPr id="7" name="Slide Number Placeholder 6"/>
          <p:cNvSpPr>
            <a:spLocks noGrp="1"/>
          </p:cNvSpPr>
          <p:nvPr>
            <p:ph type="sldNum" sz="quarter" idx="12"/>
          </p:nvPr>
        </p:nvSpPr>
        <p:spPr>
          <a:xfrm>
            <a:off x="6119648" y="101311"/>
            <a:ext cx="457200" cy="365125"/>
          </a:xfrm>
        </p:spPr>
        <p:txBody>
          <a:bodyPr/>
          <a:lstStyle/>
          <a:p>
            <a:fld id="{B6F15528-21DE-4FAA-801E-634DDDAF4B2B}" type="slidenum">
              <a:rPr lang="en-US" b="1" smtClean="0">
                <a:solidFill>
                  <a:srgbClr val="7030A0"/>
                </a:solidFill>
              </a:rPr>
              <a:pPr/>
              <a:t>9</a:t>
            </a:fld>
            <a:endParaRPr lang="en-US" b="1" dirty="0">
              <a:solidFill>
                <a:srgbClr val="7030A0"/>
              </a:solidFill>
            </a:endParaRPr>
          </a:p>
        </p:txBody>
      </p:sp>
      <p:sp>
        <p:nvSpPr>
          <p:cNvPr id="8" name="Footer Placeholder 7"/>
          <p:cNvSpPr>
            <a:spLocks noGrp="1"/>
          </p:cNvSpPr>
          <p:nvPr>
            <p:ph type="ftr" sz="quarter" idx="11"/>
          </p:nvPr>
        </p:nvSpPr>
        <p:spPr>
          <a:xfrm>
            <a:off x="3200400" y="60036"/>
            <a:ext cx="2895600" cy="365125"/>
          </a:xfrm>
        </p:spPr>
        <p:txBody>
          <a:bodyPr/>
          <a:lstStyle/>
          <a:p>
            <a:r>
              <a:rPr lang="en-US" b="1">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2999</TotalTime>
  <Words>1705</Words>
  <Application>Microsoft Office PowerPoint</Application>
  <PresentationFormat>On-screen Show (4:3)</PresentationFormat>
  <Paragraphs>221</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Candara</vt:lpstr>
      <vt:lpstr>Simple Bold Jut Out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Maher</cp:lastModifiedBy>
  <cp:revision>175</cp:revision>
  <dcterms:created xsi:type="dcterms:W3CDTF">2006-08-16T00:00:00Z</dcterms:created>
  <dcterms:modified xsi:type="dcterms:W3CDTF">2023-10-06T18:59:54Z</dcterms:modified>
</cp:coreProperties>
</file>