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8" r:id="rId1"/>
    <p:sldMasterId id="2147483840" r:id="rId2"/>
  </p:sldMasterIdLst>
  <p:notesMasterIdLst>
    <p:notesMasterId r:id="rId50"/>
  </p:notesMasterIdLst>
  <p:sldIdLst>
    <p:sldId id="256" r:id="rId3"/>
    <p:sldId id="257" r:id="rId4"/>
    <p:sldId id="343" r:id="rId5"/>
    <p:sldId id="355" r:id="rId6"/>
    <p:sldId id="344" r:id="rId7"/>
    <p:sldId id="283" r:id="rId8"/>
    <p:sldId id="284" r:id="rId9"/>
    <p:sldId id="346" r:id="rId10"/>
    <p:sldId id="286" r:id="rId11"/>
    <p:sldId id="261" r:id="rId12"/>
    <p:sldId id="357" r:id="rId13"/>
    <p:sldId id="358" r:id="rId14"/>
    <p:sldId id="262" r:id="rId15"/>
    <p:sldId id="279" r:id="rId16"/>
    <p:sldId id="356" r:id="rId17"/>
    <p:sldId id="281" r:id="rId18"/>
    <p:sldId id="270" r:id="rId19"/>
    <p:sldId id="347" r:id="rId20"/>
    <p:sldId id="348" r:id="rId21"/>
    <p:sldId id="352" r:id="rId22"/>
    <p:sldId id="353" r:id="rId23"/>
    <p:sldId id="351" r:id="rId24"/>
    <p:sldId id="349" r:id="rId25"/>
    <p:sldId id="354" r:id="rId26"/>
    <p:sldId id="359" r:id="rId27"/>
    <p:sldId id="360" r:id="rId28"/>
    <p:sldId id="361" r:id="rId29"/>
    <p:sldId id="362" r:id="rId30"/>
    <p:sldId id="382" r:id="rId31"/>
    <p:sldId id="364" r:id="rId32"/>
    <p:sldId id="365" r:id="rId33"/>
    <p:sldId id="366" r:id="rId34"/>
    <p:sldId id="367" r:id="rId35"/>
    <p:sldId id="369" r:id="rId36"/>
    <p:sldId id="368" r:id="rId37"/>
    <p:sldId id="370" r:id="rId38"/>
    <p:sldId id="371" r:id="rId39"/>
    <p:sldId id="372" r:id="rId40"/>
    <p:sldId id="373" r:id="rId41"/>
    <p:sldId id="374" r:id="rId42"/>
    <p:sldId id="376" r:id="rId43"/>
    <p:sldId id="375" r:id="rId44"/>
    <p:sldId id="377" r:id="rId45"/>
    <p:sldId id="378" r:id="rId46"/>
    <p:sldId id="379" r:id="rId47"/>
    <p:sldId id="380" r:id="rId48"/>
    <p:sldId id="381" r:id="rId49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369"/>
    <a:srgbClr val="711806"/>
    <a:srgbClr val="F79A6E"/>
    <a:srgbClr val="2B7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6" autoAdjust="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A7CF7-BC0F-4AEB-8DBC-C03E89D9C4E5}" type="datetimeFigureOut">
              <a:rPr lang="en-GB" smtClean="0"/>
              <a:t>29/10/2023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2F4F9-DBC1-43AC-AEB1-E11708D6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5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9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B8B0E33-7628-4B91-ABC8-57052A84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8CD4-0199-4EC8-8983-C6584F548423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05FEDEA-8919-4C9F-A62E-2E7FF567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03FDD2F-9698-4018-8DCC-4419474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93780-7B32-435E-AD30-44CA08A5DA83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15983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292617B-2DAB-4988-B4E9-9E0B8EAA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3A3D-2F00-4BC9-80D8-753B7A6DB593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9AEC7C3-295A-49A2-AF31-ABB63C7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2E043FE-E2F8-4286-B0A7-7A73794A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53159-09B7-46D7-9691-3282FEE9BF5E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84107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51F7713E-23D9-41FF-B726-0FC9DF9C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B68D-3049-4A61-941A-1BF6EAF1270F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94B6CF5-E1DF-4CEF-B81D-2EC00989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C8DDDD4-50AA-4C63-9E3A-D4A13556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2100-11CB-473F-A852-3E593F674E82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00016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39654090-A769-409D-895E-C4806AEF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B52E-19C4-42F2-80A6-537D1D3D65D1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46DAF419-DBC9-48FF-A78B-53CA6009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AD50ACD9-66A8-4ED6-8B72-C509F2BF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87D38-6ED9-4016-BB8B-9EC4681FC590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49331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xmlns="" id="{F2A360D5-29D9-4198-83A0-7CF3F348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0AF3A-4F40-478C-B404-82218C670FD2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xmlns="" id="{4523403F-C6B8-427E-AE07-6C01C981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xmlns="" id="{9587C31F-84F9-48B0-90BE-FB85F81F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3058A-C1C4-496B-8208-A4AC2B01F1D3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383503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xmlns="" id="{C109C23A-647A-456E-8DB5-4B869066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AFA1-FDF8-4B5F-B0AC-F65C821E900D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xmlns="" id="{472DA78E-96ED-416D-9F8E-62280EAB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xmlns="" id="{1D49BD30-4DA2-4D4C-BE45-FE3C6ECE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5B514-87BA-4A98-B68F-4A5BF3F4ABB8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953159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xmlns="" id="{AC0E9239-7F98-4DC0-BEBE-EB3BA932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0956-AE84-4F62-8A26-218D58E995FD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xmlns="" id="{D7AEB2A1-3AD5-46F1-A3A7-BE1EB7FC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xmlns="" id="{2B461175-349B-4DD4-872E-A0BF50B6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0CE0A-CAC9-42EA-8B73-F849D3049B0A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190594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E3E9A94D-21E3-47C1-B130-851A2F75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DDBC-C1C0-4514-8E84-929A43C995FC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17B13852-AB76-40A5-A40D-097E46B8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48951824-04AB-4BD2-9B5D-152D96F0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A6AE7-1A77-4927-999B-5BB40E1F1BC1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219722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1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xmlns="" id="{3991ADCB-0F4C-4E24-B304-F835A5E2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D3D5-27CE-4C03-9860-9A65D5D7CEA9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xmlns="" id="{3BFDAB9A-8514-4467-9F12-A71DC791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xmlns="" id="{C73337D3-8730-4054-B7FA-AE199DC1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C7DD-951A-411F-8331-EFC62DBD2EF0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338538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B71855F-C9F7-41AE-AEEB-0BEB0ABD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3672-0EC7-4B5F-AA90-0093F8A0949C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95E96E5-272C-4542-8AF9-F018099C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54E98F5-DE71-4CDA-8929-315E4C70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8EF3-83B1-4D2D-90FD-B6CAC80E3CC1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545330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9D9B67A-D60E-47F8-BD65-BF603ACE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8A8-5D69-47ED-A8B8-744A18C35CE6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4532140-0FAE-4902-BB22-35AAFDA4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14D7800-E8F5-4386-B79C-05A5C8C6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A852B-18D5-4F98-99D7-B4F0A8BF110E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59296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4AF6-792E-40DF-81EF-CC47CC4EA9B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F8CE-194D-4AF2-8835-6E446DB2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1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xmlns="" id="{5FE7B635-4D4D-41CF-A8DF-006DBA0A72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en-US" altLang="en-US"/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xmlns="" id="{16F7C18B-F346-45AE-BE9B-BFCB2224D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A4C6438-3FC7-41A8-A897-221ECFF62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E9521-068E-45F1-AFDF-20BEA56C9111}" type="datetimeFigureOut">
              <a:rPr lang="ar-JO"/>
              <a:pPr>
                <a:defRPr/>
              </a:pPr>
              <a:t>15/04/1445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B6385D5-2E1B-4694-A00F-1CC43FBEB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1F7C81B-2BE2-41F0-9004-28EB60577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55A9520-1789-4A37-A79E-C08FFFF5E686}" type="slidenum">
              <a:rPr lang="ar-JO" altLang="en-US"/>
              <a:pPr/>
              <a:t>‹#›</a:t>
            </a:fld>
            <a:endParaRPr lang="ar-JO" altLang="en-US"/>
          </a:p>
        </p:txBody>
      </p:sp>
    </p:spTree>
    <p:extLst>
      <p:ext uri="{BB962C8B-B14F-4D97-AF65-F5344CB8AC3E}">
        <p14:creationId xmlns:p14="http://schemas.microsoft.com/office/powerpoint/2010/main" val="12810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239143"/>
            <a:ext cx="7273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effectLst/>
                <a:highlight>
                  <a:srgbClr val="008080"/>
                </a:highlight>
              </a:rPr>
              <a:t>PEDIATRIC GI PROBLEMS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2645" y="3833753"/>
            <a:ext cx="5078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/>
              <a:t>Walaa Maharmah </a:t>
            </a:r>
          </a:p>
          <a:p>
            <a:pPr algn="l"/>
            <a:r>
              <a:rPr lang="en-GB" sz="2000" b="1" dirty="0" err="1"/>
              <a:t>Saja</a:t>
            </a:r>
            <a:r>
              <a:rPr lang="en-GB" sz="2000" b="1" dirty="0"/>
              <a:t> </a:t>
            </a:r>
            <a:r>
              <a:rPr lang="en-GB" sz="2000" b="1" dirty="0" err="1"/>
              <a:t>Abuissa</a:t>
            </a:r>
            <a:endParaRPr lang="en-GB" sz="2000" b="1" dirty="0"/>
          </a:p>
          <a:p>
            <a:pPr algn="l"/>
            <a:endParaRPr lang="en-GB" sz="2000" b="1" dirty="0"/>
          </a:p>
          <a:p>
            <a:pPr algn="l"/>
            <a:r>
              <a:rPr lang="en-GB" sz="2000" b="1" dirty="0"/>
              <a:t>Supervised by Doctor Ahmed Oudeh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103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altLang="en-US" b="1" u="sng" dirty="0">
                <a:solidFill>
                  <a:srgbClr val="C00000"/>
                </a:solidFill>
                <a:cs typeface="Arial" panose="020B0604020202020204" pitchFamily="34" charset="0"/>
              </a:rPr>
              <a:t>Operations : </a:t>
            </a:r>
          </a:p>
          <a:p>
            <a:r>
              <a:rPr lang="en-GB" b="1" u="sng" dirty="0">
                <a:solidFill>
                  <a:srgbClr val="C00000"/>
                </a:solidFill>
                <a:effectLst/>
                <a:latin typeface="Helvetica" pitchFamily="2" charset="0"/>
                <a:cs typeface="Arial" panose="020B0604020202020204" pitchFamily="34" charset="0"/>
              </a:rPr>
              <a:t>  </a:t>
            </a:r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All need surgical repair</a:t>
            </a:r>
            <a:r>
              <a:rPr lang="en-GB" b="0" i="0" dirty="0">
                <a:effectLst/>
                <a:latin typeface="Helvetica" pitchFamily="2" charset="0"/>
              </a:rPr>
              <a:t>.”</a:t>
            </a:r>
            <a:r>
              <a:rPr lang="en-GB" b="0" i="0" dirty="0" err="1">
                <a:effectLst/>
                <a:latin typeface="Helvetica" pitchFamily="2" charset="0"/>
              </a:rPr>
              <a:t>posteriolateral</a:t>
            </a:r>
            <a:r>
              <a:rPr lang="en-GB" b="0" i="0" dirty="0">
                <a:effectLst/>
                <a:latin typeface="Helvetica" pitchFamily="2" charset="0"/>
              </a:rPr>
              <a:t> thoracotomy”  Mobilize esophageal segments, end-to-end anastomosis if </a:t>
            </a:r>
            <a:r>
              <a:rPr lang="en-GB" b="0" i="0">
                <a:effectLst/>
                <a:latin typeface="Helvetica" pitchFamily="2" charset="0"/>
              </a:rPr>
              <a:t>gap </a:t>
            </a:r>
            <a:r>
              <a:rPr lang="en-GB" b="0" i="0" smtClean="0">
                <a:effectLst/>
                <a:latin typeface="Helvetica" pitchFamily="2" charset="0"/>
              </a:rPr>
              <a:t>&lt;3 </a:t>
            </a:r>
            <a:r>
              <a:rPr lang="en-GB" b="0" i="0" dirty="0">
                <a:effectLst/>
                <a:latin typeface="Helvetica" pitchFamily="2" charset="0"/>
              </a:rPr>
              <a:t>vertebral bodies. Close fistula. If delayed surgery (e.g. long gap), use gastrostomy tube and ligate TEF.</a:t>
            </a:r>
            <a:endParaRPr lang="en-GB" dirty="0">
              <a:effectLst/>
              <a:latin typeface="Helvetica" pitchFamily="2" charset="0"/>
            </a:endParaRPr>
          </a:p>
          <a:p>
            <a:endParaRPr lang="en-GB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2EF201A-EC1E-4EE3-04CC-B1CA88B3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Intestinal </a:t>
            </a:r>
            <a:r>
              <a:rPr lang="en-GB" dirty="0" err="1"/>
              <a:t>malrotation</a:t>
            </a:r>
            <a:r>
              <a:rPr lang="en-GB" dirty="0"/>
              <a:t> </a:t>
            </a:r>
            <a:endParaRPr lang="aa-ET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40C5CB3-95F4-7B49-FB99-0703B25AE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3" y="1974621"/>
            <a:ext cx="5417596" cy="47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75DBEB5-7C0F-A34D-C0C3-461C2724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Intestinal </a:t>
            </a:r>
            <a:r>
              <a:rPr lang="en-GB" dirty="0" err="1"/>
              <a:t>malrotation</a:t>
            </a:r>
            <a:r>
              <a:rPr lang="en-GB" dirty="0"/>
              <a:t> </a:t>
            </a:r>
            <a:endParaRPr lang="aa-E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44555D5-73BB-87C8-D65F-905D68320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34" y="1382827"/>
            <a:ext cx="2551523" cy="38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8C04EC-1567-8347-1264-766A5264E668}"/>
              </a:ext>
            </a:extLst>
          </p:cNvPr>
          <p:cNvSpPr txBox="1"/>
          <p:nvPr/>
        </p:nvSpPr>
        <p:spPr>
          <a:xfrm>
            <a:off x="401898" y="5657671"/>
            <a:ext cx="44851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Helvetica" pitchFamily="2" charset="0"/>
              </a:rPr>
              <a:t>Failure of bowel to normally rotate. May be asymptomatic but increases risk of midgut volvulus due to resultant narrow and thin mesentery.</a:t>
            </a:r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3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5257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054250"/>
          </a:xfrm>
        </p:spPr>
        <p:txBody>
          <a:bodyPr/>
          <a:lstStyle/>
          <a:p>
            <a:r>
              <a:rPr lang="en-US" dirty="0"/>
              <a:t>Volvulus </a:t>
            </a:r>
            <a:r>
              <a:rPr lang="en-US" dirty="0" err="1"/>
              <a:t>neonatorum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5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8490" y="40466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  <a:highlight>
                  <a:srgbClr val="DDA369"/>
                </a:highlight>
              </a:rPr>
              <a:t>Volvulus </a:t>
            </a:r>
            <a:r>
              <a:rPr lang="en-US" dirty="0" err="1">
                <a:solidFill>
                  <a:schemeClr val="tx1"/>
                </a:solidFill>
                <a:highlight>
                  <a:srgbClr val="DDA369"/>
                </a:highlight>
              </a:rPr>
              <a:t>neonatorum</a:t>
            </a:r>
            <a:r>
              <a:rPr lang="en-GB" dirty="0"/>
              <a:t>: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221754-7C43-E3A0-EBEA-C8B80E4EA664}"/>
              </a:ext>
            </a:extLst>
          </p:cNvPr>
          <p:cNvSpPr txBox="1"/>
          <p:nvPr/>
        </p:nvSpPr>
        <p:spPr>
          <a:xfrm>
            <a:off x="688490" y="1999119"/>
            <a:ext cx="727686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dirty="0"/>
              <a:t>-</a:t>
            </a:r>
            <a:r>
              <a:rPr lang="en-GB" b="1" dirty="0">
                <a:highlight>
                  <a:srgbClr val="DDA369"/>
                </a:highlight>
              </a:rPr>
              <a:t>surgical emergency</a:t>
            </a:r>
            <a:r>
              <a:rPr lang="en-GB" dirty="0">
                <a:highlight>
                  <a:srgbClr val="DDA369"/>
                </a:highlight>
              </a:rPr>
              <a:t> </a:t>
            </a:r>
            <a:r>
              <a:rPr lang="en-GB" dirty="0"/>
              <a:t>; it can lead to midgut gangrene which will end up with short gut syndrome .</a:t>
            </a:r>
          </a:p>
          <a:p>
            <a:pPr algn="l"/>
            <a:endParaRPr lang="en-GB" dirty="0"/>
          </a:p>
          <a:p>
            <a:pPr algn="l"/>
            <a:r>
              <a:rPr lang="en-GB" sz="2400" b="1" dirty="0">
                <a:highlight>
                  <a:srgbClr val="DDA369"/>
                </a:highlight>
              </a:rPr>
              <a:t>Presentation</a:t>
            </a:r>
            <a:r>
              <a:rPr lang="en-GB" dirty="0"/>
              <a:t> : Neonate with picture of small bowel obstruction 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-</a:t>
            </a:r>
            <a:r>
              <a:rPr lang="en-GB" b="1" dirty="0">
                <a:solidFill>
                  <a:srgbClr val="C00000"/>
                </a:solidFill>
              </a:rPr>
              <a:t>Sudden bilious vomiting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&gt; bloody vomiting &gt; </a:t>
            </a:r>
            <a:r>
              <a:rPr lang="en-GB" b="0" i="0" dirty="0">
                <a:effectLst/>
                <a:latin typeface="Helvetica" pitchFamily="2" charset="0"/>
              </a:rPr>
              <a:t>Necrosis ‘may be complete within </a:t>
            </a:r>
            <a:r>
              <a:rPr lang="en-GB" b="0" i="0" dirty="0">
                <a:solidFill>
                  <a:srgbClr val="C00000"/>
                </a:solidFill>
                <a:effectLst/>
                <a:latin typeface="Helvetica" pitchFamily="2" charset="0"/>
              </a:rPr>
              <a:t>4 hours’</a:t>
            </a:r>
            <a:r>
              <a:rPr lang="en-GB" b="0" i="0" dirty="0">
                <a:effectLst/>
                <a:latin typeface="Helvetica" pitchFamily="2" charset="0"/>
              </a:rPr>
              <a:t> &gt; perforation and shock.</a:t>
            </a:r>
          </a:p>
          <a:p>
            <a:pPr algn="l"/>
            <a:r>
              <a:rPr lang="en-GB" dirty="0">
                <a:latin typeface="Helvetica" pitchFamily="2" charset="0"/>
              </a:rPr>
              <a:t>-</a:t>
            </a:r>
            <a:r>
              <a:rPr lang="en-GB" b="0" i="0" dirty="0">
                <a:effectLst/>
                <a:latin typeface="Helvetica" pitchFamily="2" charset="0"/>
              </a:rPr>
              <a:t> </a:t>
            </a:r>
            <a:r>
              <a:rPr lang="en-GB" b="1" i="0" dirty="0">
                <a:effectLst/>
                <a:latin typeface="Helvetica" pitchFamily="2" charset="0"/>
              </a:rPr>
              <a:t>abdominal distention and constipation </a:t>
            </a:r>
            <a:r>
              <a:rPr lang="en-GB" b="0" i="0" dirty="0">
                <a:effectLst/>
                <a:latin typeface="Helvetica" pitchFamily="2" charset="0"/>
              </a:rPr>
              <a:t>.</a:t>
            </a:r>
            <a:endParaRPr lang="en-GB" dirty="0">
              <a:effectLst/>
              <a:latin typeface="Helvetica" pitchFamily="2" charset="0"/>
            </a:endParaRP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68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59BF36-9EE0-B81C-2123-AC2EBD2DA9AF}"/>
              </a:ext>
            </a:extLst>
          </p:cNvPr>
          <p:cNvSpPr txBox="1"/>
          <p:nvPr/>
        </p:nvSpPr>
        <p:spPr>
          <a:xfrm>
            <a:off x="683568" y="2708920"/>
            <a:ext cx="68574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dirty="0"/>
              <a:t>On </a:t>
            </a:r>
            <a:r>
              <a:rPr lang="en-GB" sz="2000" b="1" dirty="0">
                <a:solidFill>
                  <a:srgbClr val="711806"/>
                </a:solidFill>
                <a:highlight>
                  <a:srgbClr val="DDA369"/>
                </a:highlight>
              </a:rPr>
              <a:t>physical examination</a:t>
            </a:r>
            <a:r>
              <a:rPr lang="en-GB" dirty="0"/>
              <a:t>: rigidity and tenderness </a:t>
            </a:r>
          </a:p>
          <a:p>
            <a:pPr algn="l"/>
            <a:endParaRPr lang="en-GB" b="1" dirty="0"/>
          </a:p>
          <a:p>
            <a:pPr algn="l"/>
            <a:r>
              <a:rPr lang="en-GB" sz="2000" b="1" dirty="0">
                <a:solidFill>
                  <a:srgbClr val="711806"/>
                </a:solidFill>
                <a:highlight>
                  <a:srgbClr val="DDA369"/>
                </a:highlight>
              </a:rPr>
              <a:t>Investigation</a:t>
            </a:r>
            <a:r>
              <a:rPr lang="en-GB" dirty="0">
                <a:highlight>
                  <a:srgbClr val="DDA369"/>
                </a:highlight>
              </a:rPr>
              <a:t>:</a:t>
            </a:r>
            <a:r>
              <a:rPr lang="en-GB" dirty="0"/>
              <a:t> </a:t>
            </a:r>
          </a:p>
          <a:p>
            <a:pPr algn="l"/>
            <a:r>
              <a:rPr lang="en-GB" b="1" dirty="0"/>
              <a:t>CBC</a:t>
            </a:r>
            <a:r>
              <a:rPr lang="en-GB" dirty="0"/>
              <a:t>  </a:t>
            </a:r>
          </a:p>
          <a:p>
            <a:pPr algn="l"/>
            <a:r>
              <a:rPr lang="en-GB" b="1" dirty="0"/>
              <a:t>Basic metabolic profile </a:t>
            </a:r>
          </a:p>
          <a:p>
            <a:pPr algn="l"/>
            <a:endParaRPr lang="en-GB" b="1" dirty="0"/>
          </a:p>
          <a:p>
            <a:pPr algn="l"/>
            <a:r>
              <a:rPr lang="en-GB" b="1" dirty="0">
                <a:solidFill>
                  <a:srgbClr val="711806"/>
                </a:solidFill>
                <a:highlight>
                  <a:srgbClr val="DDA369"/>
                </a:highlight>
              </a:rPr>
              <a:t>Diagnosis</a:t>
            </a:r>
            <a:r>
              <a:rPr lang="en-GB" b="1" dirty="0"/>
              <a:t>: Baby gram : </a:t>
            </a:r>
            <a:r>
              <a:rPr lang="en-GB" dirty="0"/>
              <a:t>- proximal distention + absent gas distally + double bubble sign  .</a:t>
            </a:r>
          </a:p>
          <a:p>
            <a:pPr algn="l"/>
            <a:endParaRPr lang="en-GB" b="1" dirty="0"/>
          </a:p>
          <a:p>
            <a:pPr algn="l"/>
            <a:r>
              <a:rPr lang="en-GB" b="1" dirty="0"/>
              <a:t>Upper GI contrast study :’test of choice’ </a:t>
            </a:r>
          </a:p>
          <a:p>
            <a:pPr algn="l"/>
            <a:r>
              <a:rPr lang="en-GB" b="1" dirty="0"/>
              <a:t> -</a:t>
            </a:r>
            <a:r>
              <a:rPr lang="en-GB" dirty="0"/>
              <a:t>DJ junction on the right side+ pattern of obstruction 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77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" y="-1"/>
            <a:ext cx="4855979" cy="6828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6822BE-CBF9-1882-C12F-6598D4A73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42" y="29279"/>
            <a:ext cx="4220093" cy="67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5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39" y="-1871"/>
            <a:ext cx="481788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D31F2F-FEAA-4E34-BBD1-676BCCA53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233" y="2025000"/>
            <a:ext cx="3684240" cy="40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2000" i="1" dirty="0">
                <a:solidFill>
                  <a:srgbClr val="D72507"/>
                </a:solidFill>
                <a:latin typeface="+mj-lt"/>
              </a:rPr>
              <a:t>Management:</a:t>
            </a:r>
          </a:p>
          <a:p>
            <a:r>
              <a:rPr lang="en-GB" altLang="en-US" sz="2000" i="1" dirty="0">
                <a:solidFill>
                  <a:srgbClr val="D72507"/>
                </a:solidFill>
                <a:latin typeface="+mj-lt"/>
              </a:rPr>
              <a:t>Pre-op:</a:t>
            </a:r>
            <a:r>
              <a:rPr lang="en-GB" altLang="en-US" sz="2000" i="1" dirty="0">
                <a:latin typeface="+mj-lt"/>
              </a:rPr>
              <a:t> </a:t>
            </a:r>
            <a:r>
              <a:rPr lang="en-GB" altLang="en-US" sz="2000" dirty="0">
                <a:latin typeface="+mj-lt"/>
              </a:rPr>
              <a:t>IVF, NPO , IV antibiotic.</a:t>
            </a:r>
            <a:endParaRPr lang="en-US" altLang="en-US" sz="2000" dirty="0">
              <a:solidFill>
                <a:srgbClr val="333399"/>
              </a:solidFill>
              <a:latin typeface="+mj-lt"/>
            </a:endParaRPr>
          </a:p>
          <a:p>
            <a:r>
              <a:rPr lang="en-US" altLang="en-US" sz="2000" b="1" dirty="0">
                <a:solidFill>
                  <a:srgbClr val="C00000"/>
                </a:solidFill>
                <a:latin typeface="+mj-lt"/>
              </a:rPr>
              <a:t>surgery</a:t>
            </a:r>
            <a:r>
              <a:rPr lang="en-US" altLang="en-US" sz="2000" dirty="0">
                <a:latin typeface="+mj-lt"/>
              </a:rPr>
              <a:t> </a:t>
            </a:r>
            <a:r>
              <a:rPr lang="en-GB" altLang="en-US" sz="2000" dirty="0">
                <a:latin typeface="+mj-lt"/>
              </a:rPr>
              <a:t>: open laparotomy </a:t>
            </a:r>
            <a:r>
              <a:rPr lang="en-US" altLang="en-US" sz="2000" b="1" dirty="0" err="1">
                <a:latin typeface="+mj-lt"/>
              </a:rPr>
              <a:t>ladd’s</a:t>
            </a:r>
            <a:r>
              <a:rPr lang="en-US" altLang="en-US" sz="2000" b="1" dirty="0">
                <a:latin typeface="+mj-lt"/>
              </a:rPr>
              <a:t> procedures</a:t>
            </a:r>
            <a:r>
              <a:rPr lang="en-GB" altLang="en-US" sz="2000" b="1" dirty="0">
                <a:latin typeface="+mj-lt"/>
              </a:rPr>
              <a:t>: </a:t>
            </a:r>
          </a:p>
          <a:p>
            <a:pPr marL="457200" indent="-457200">
              <a:buAutoNum type="arabicPeriod"/>
            </a:pPr>
            <a:r>
              <a:rPr lang="en-GB" altLang="en-US" sz="2000" dirty="0">
                <a:latin typeface="+mj-lt"/>
              </a:rPr>
              <a:t>Rotate the bowel 270 degree counter clockwise </a:t>
            </a:r>
          </a:p>
          <a:p>
            <a:pPr marL="457200" indent="-457200">
              <a:buAutoNum type="arabicPeriod"/>
            </a:pPr>
            <a:r>
              <a:rPr lang="en-GB" altLang="en-US" sz="2000" dirty="0" err="1">
                <a:latin typeface="+mj-lt"/>
              </a:rPr>
              <a:t>Mobilization</a:t>
            </a:r>
            <a:r>
              <a:rPr lang="en-GB" altLang="en-US" sz="2000" dirty="0">
                <a:latin typeface="+mj-lt"/>
              </a:rPr>
              <a:t> of </a:t>
            </a:r>
            <a:r>
              <a:rPr lang="en-GB" altLang="en-US" sz="2000" dirty="0" err="1">
                <a:latin typeface="+mj-lt"/>
              </a:rPr>
              <a:t>duadinum</a:t>
            </a:r>
            <a:r>
              <a:rPr lang="en-GB" altLang="en-US" sz="2000" dirty="0">
                <a:latin typeface="+mj-lt"/>
              </a:rPr>
              <a:t> with ladd’s band dissection </a:t>
            </a:r>
          </a:p>
          <a:p>
            <a:pPr marL="457200" indent="-457200">
              <a:buAutoNum type="arabicPeriod"/>
            </a:pPr>
            <a:r>
              <a:rPr lang="en-GB" altLang="en-US" sz="2000" dirty="0">
                <a:latin typeface="+mj-lt"/>
              </a:rPr>
              <a:t>Fixation of small bowel in right side , large bowel in left side </a:t>
            </a:r>
          </a:p>
          <a:p>
            <a:pPr marL="457200" indent="-457200">
              <a:buAutoNum type="arabicPeriod"/>
            </a:pPr>
            <a:r>
              <a:rPr lang="en-GB" altLang="en-US" sz="2000" dirty="0">
                <a:latin typeface="+mj-lt"/>
              </a:rPr>
              <a:t>Appendectomy </a:t>
            </a:r>
            <a:endParaRPr lang="en-US" altLang="en-US" sz="2000" dirty="0">
              <a:latin typeface="+mj-lt"/>
            </a:endParaRPr>
          </a:p>
          <a:p>
            <a:endParaRPr lang="en-US" altLang="en-US" sz="2000" dirty="0">
              <a:latin typeface="+mj-lt"/>
            </a:endParaRPr>
          </a:p>
          <a:p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24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04074-C733-CA95-D6BF-831384E2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55" y="479035"/>
            <a:ext cx="7756263" cy="1869494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/>
              <a:t>Necrotizing enterocolitis </a:t>
            </a:r>
            <a:br>
              <a:rPr lang="en-US" sz="4900" dirty="0"/>
            </a:br>
            <a:r>
              <a:rPr lang="en-US" sz="4900" dirty="0"/>
              <a:t>(NEC)</a:t>
            </a:r>
            <a:r>
              <a:rPr lang="en-US" sz="5400" dirty="0"/>
              <a:t/>
            </a:r>
            <a:br>
              <a:rPr lang="en-US" sz="5400" dirty="0"/>
            </a:br>
            <a:endParaRPr lang="aa-E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AA353D-EAFF-CD93-4517-FAB468C0BC7B}"/>
              </a:ext>
            </a:extLst>
          </p:cNvPr>
          <p:cNvSpPr txBox="1"/>
          <p:nvPr/>
        </p:nvSpPr>
        <p:spPr>
          <a:xfrm>
            <a:off x="782226" y="2348529"/>
            <a:ext cx="75173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u="none" strike="noStrike" dirty="0">
                <a:solidFill>
                  <a:srgbClr val="C00000"/>
                </a:solidFill>
                <a:effectLst/>
                <a:latin typeface="Noto Sans" panose="020B0502040504020204" pitchFamily="34" charset="0"/>
              </a:rPr>
              <a:t>Condition that affects premature baby or at a low birth weight (&lt;1500g). NEC can also affect full-term infants who have underlying health problems. NEC may affect only one part of the bowel or several parts.</a:t>
            </a:r>
            <a:endParaRPr lang="en-GB" b="1" dirty="0">
              <a:solidFill>
                <a:srgbClr val="C00000"/>
              </a:solidFill>
            </a:endParaRPr>
          </a:p>
          <a:p>
            <a:pPr algn="l"/>
            <a:endParaRPr lang="en-GB" sz="1900" b="1" i="0" dirty="0">
              <a:solidFill>
                <a:srgbClr val="711806"/>
              </a:solidFill>
              <a:effectLst/>
              <a:latin typeface="Helvetica" pitchFamily="2" charset="0"/>
            </a:endParaRPr>
          </a:p>
          <a:p>
            <a:pPr algn="l"/>
            <a:r>
              <a:rPr lang="en-GB" sz="1900" b="1" i="0" dirty="0">
                <a:solidFill>
                  <a:srgbClr val="711806"/>
                </a:solidFill>
                <a:effectLst/>
                <a:latin typeface="Helvetica" pitchFamily="2" charset="0"/>
              </a:rPr>
              <a:t>Pathophysiology</a:t>
            </a:r>
            <a:r>
              <a:rPr lang="en-GB" b="0" i="0" dirty="0">
                <a:effectLst/>
                <a:latin typeface="Helvetica" pitchFamily="2" charset="0"/>
              </a:rPr>
              <a:t>:</a:t>
            </a:r>
            <a:endParaRPr lang="en-GB" dirty="0">
              <a:latin typeface="Helvetica" pitchFamily="2" charset="0"/>
            </a:endParaRPr>
          </a:p>
          <a:p>
            <a:pPr algn="l"/>
            <a:r>
              <a:rPr lang="en-GB" b="0" i="0" dirty="0">
                <a:effectLst/>
                <a:latin typeface="Helvetica" pitchFamily="2" charset="0"/>
              </a:rPr>
              <a:t>- Idiopathic NEC: reduced bowel perfusion combined with oral feeding causes bacterial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b="0" i="0" dirty="0">
                <a:effectLst/>
                <a:latin typeface="Helvetica" pitchFamily="2" charset="0"/>
              </a:rPr>
              <a:t>translocation into the bowel wall . </a:t>
            </a:r>
          </a:p>
          <a:p>
            <a:pPr algn="l"/>
            <a:endParaRPr lang="en-GB" sz="2000" b="1" dirty="0">
              <a:solidFill>
                <a:srgbClr val="711806"/>
              </a:solidFill>
              <a:latin typeface="Helvetica" pitchFamily="2" charset="0"/>
            </a:endParaRPr>
          </a:p>
          <a:p>
            <a:pPr algn="l"/>
            <a:r>
              <a:rPr lang="en-GB" sz="2000" b="1" dirty="0">
                <a:solidFill>
                  <a:srgbClr val="711806"/>
                </a:solidFill>
                <a:latin typeface="Helvetica" pitchFamily="2" charset="0"/>
              </a:rPr>
              <a:t>Risk factor </a:t>
            </a:r>
            <a:r>
              <a:rPr lang="en-GB" dirty="0">
                <a:latin typeface="Helvetica" pitchFamily="2" charset="0"/>
              </a:rPr>
              <a:t>: -</a:t>
            </a:r>
            <a:r>
              <a:rPr lang="en-GB" b="1" dirty="0">
                <a:highlight>
                  <a:srgbClr val="DDA369"/>
                </a:highlight>
                <a:latin typeface="Helvetica" pitchFamily="2" charset="0"/>
              </a:rPr>
              <a:t>prematurity</a:t>
            </a:r>
            <a:r>
              <a:rPr lang="en-GB" dirty="0">
                <a:latin typeface="Helvetica" pitchFamily="2" charset="0"/>
              </a:rPr>
              <a:t>     </a:t>
            </a:r>
          </a:p>
          <a:p>
            <a:pPr algn="l"/>
            <a:r>
              <a:rPr lang="en-GB" dirty="0">
                <a:latin typeface="Helvetica" pitchFamily="2" charset="0"/>
              </a:rPr>
              <a:t>  </a:t>
            </a:r>
            <a:r>
              <a:rPr lang="en-GB" dirty="0">
                <a:highlight>
                  <a:srgbClr val="DDA369"/>
                </a:highlight>
                <a:latin typeface="Helvetica" pitchFamily="2" charset="0"/>
              </a:rPr>
              <a:t>-</a:t>
            </a:r>
            <a:r>
              <a:rPr lang="en-GB" b="1" dirty="0">
                <a:highlight>
                  <a:srgbClr val="DDA369"/>
                </a:highlight>
                <a:latin typeface="Helvetica" pitchFamily="2" charset="0"/>
              </a:rPr>
              <a:t>low birth weight &lt;1.5 kg </a:t>
            </a:r>
          </a:p>
          <a:p>
            <a:pPr algn="l"/>
            <a:r>
              <a:rPr lang="en-GB" b="0" i="0" dirty="0">
                <a:effectLst/>
                <a:latin typeface="Helvetica" pitchFamily="2" charset="0"/>
              </a:rPr>
              <a:t>- Congenital heart anomalies and perinatal asphyxia’</a:t>
            </a:r>
            <a:r>
              <a:rPr lang="en-GB" sz="1700" b="1" i="0" u="none" strike="noStrike" dirty="0">
                <a:solidFill>
                  <a:srgbClr val="373F47"/>
                </a:solidFill>
                <a:effectLst/>
                <a:latin typeface="Libre Franklin" panose="020F0502020204030204" pitchFamily="34" charset="0"/>
              </a:rPr>
              <a:t>Difficult delivery’</a:t>
            </a:r>
          </a:p>
          <a:p>
            <a:pPr algn="l"/>
            <a:endParaRPr lang="en-GB" sz="2000" b="1" dirty="0">
              <a:solidFill>
                <a:srgbClr val="711806"/>
              </a:solidFill>
              <a:effectLst/>
              <a:latin typeface="Helvetica" pitchFamily="2" charset="0"/>
            </a:endParaRPr>
          </a:p>
          <a:p>
            <a:pPr algn="l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65188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6672F-C6AA-84DD-B4A0-8F9CE29B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ECFD0-54A2-AC39-1AEC-A5F81FDC2691}"/>
              </a:ext>
            </a:extLst>
          </p:cNvPr>
          <p:cNvSpPr txBox="1"/>
          <p:nvPr/>
        </p:nvSpPr>
        <p:spPr>
          <a:xfrm>
            <a:off x="966990" y="2276872"/>
            <a:ext cx="72100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rgbClr val="711806"/>
                </a:solidFill>
                <a:effectLst/>
                <a:highlight>
                  <a:srgbClr val="DDA369"/>
                </a:highlight>
                <a:latin typeface="Helvetica" pitchFamily="2" charset="0"/>
              </a:rPr>
              <a:t>Presentation</a:t>
            </a:r>
            <a:r>
              <a:rPr lang="en-GB" sz="2000" dirty="0">
                <a:effectLst/>
                <a:latin typeface="Helvetica" pitchFamily="2" charset="0"/>
              </a:rPr>
              <a:t> : </a:t>
            </a:r>
            <a:r>
              <a:rPr lang="en-GB" b="1" i="0" dirty="0">
                <a:effectLst/>
                <a:latin typeface="Helvetica" pitchFamily="2" charset="0"/>
              </a:rPr>
              <a:t>Tired premature baby after first feed</a:t>
            </a:r>
            <a:r>
              <a:rPr lang="en-GB" b="0" i="0" dirty="0">
                <a:effectLst/>
                <a:latin typeface="Helvetica" pitchFamily="2" charset="0"/>
              </a:rPr>
              <a:t>: </a:t>
            </a:r>
          </a:p>
          <a:p>
            <a:pPr algn="l"/>
            <a:r>
              <a:rPr lang="en-GB" altLang="en-US" dirty="0">
                <a:cs typeface="Arial" panose="020B0604020202020204" pitchFamily="34" charset="0"/>
              </a:rPr>
              <a:t>-</a:t>
            </a:r>
            <a:r>
              <a:rPr lang="en-US" altLang="en-US" dirty="0">
                <a:cs typeface="Arial" panose="020B0604020202020204" pitchFamily="34" charset="0"/>
              </a:rPr>
              <a:t>Abdominal distention &amp;</a:t>
            </a:r>
            <a:r>
              <a:rPr lang="en-US" altLang="en-US" baseline="0" dirty="0">
                <a:cs typeface="Arial" panose="020B0604020202020204" pitchFamily="34" charset="0"/>
              </a:rPr>
              <a:t> bilious vomiting </a:t>
            </a:r>
            <a:r>
              <a:rPr lang="en-GB" altLang="en-US" baseline="0" dirty="0">
                <a:cs typeface="Arial" panose="020B0604020202020204" pitchFamily="34" charset="0"/>
              </a:rPr>
              <a:t>.</a:t>
            </a:r>
            <a:endParaRPr lang="en-GB" dirty="0">
              <a:latin typeface="Helvetica" pitchFamily="2" charset="0"/>
            </a:endParaRPr>
          </a:p>
          <a:p>
            <a:pPr algn="l"/>
            <a:r>
              <a:rPr lang="en-GB" b="0" i="0" dirty="0">
                <a:effectLst/>
                <a:latin typeface="Helvetica" pitchFamily="2" charset="0"/>
              </a:rPr>
              <a:t>Sign of sepsis : Fever, apnea, bradycardia, lethargy and hypotension.</a:t>
            </a:r>
            <a:endParaRPr lang="en-GB" dirty="0">
              <a:effectLst/>
              <a:latin typeface="Helvetica" pitchFamily="2" charset="0"/>
            </a:endParaRPr>
          </a:p>
          <a:p>
            <a:pPr algn="l"/>
            <a:r>
              <a:rPr lang="en-GB" dirty="0"/>
              <a:t>Bloody stool </a:t>
            </a:r>
          </a:p>
          <a:p>
            <a:pPr algn="l"/>
            <a:endParaRPr lang="en-GB" b="1" dirty="0">
              <a:solidFill>
                <a:srgbClr val="711806"/>
              </a:solidFill>
              <a:effectLst/>
              <a:latin typeface="Helvetica" pitchFamily="2" charset="0"/>
            </a:endParaRPr>
          </a:p>
          <a:p>
            <a:pPr algn="l"/>
            <a:r>
              <a:rPr lang="en-GB" sz="2000" b="1" dirty="0">
                <a:solidFill>
                  <a:srgbClr val="711806"/>
                </a:solidFill>
                <a:effectLst/>
                <a:highlight>
                  <a:srgbClr val="DDA369"/>
                </a:highlight>
                <a:latin typeface="Helvetica" pitchFamily="2" charset="0"/>
              </a:rPr>
              <a:t>Diagnosis:</a:t>
            </a:r>
            <a:r>
              <a:rPr lang="en-GB" sz="2000" b="1" dirty="0">
                <a:solidFill>
                  <a:srgbClr val="711806"/>
                </a:solidFill>
                <a:effectLst/>
                <a:latin typeface="Helvetica" pitchFamily="2" charset="0"/>
              </a:rPr>
              <a:t> </a:t>
            </a:r>
            <a:r>
              <a:rPr lang="en-GB" b="1" dirty="0">
                <a:solidFill>
                  <a:srgbClr val="711806"/>
                </a:solidFill>
                <a:latin typeface="Helvetica" pitchFamily="2" charset="0"/>
              </a:rPr>
              <a:t>Labs</a:t>
            </a:r>
            <a:r>
              <a:rPr lang="en-GB" sz="2000" b="1" dirty="0">
                <a:solidFill>
                  <a:srgbClr val="711806"/>
                </a:solidFill>
                <a:latin typeface="Helvetica" pitchFamily="2" charset="0"/>
              </a:rPr>
              <a:t> : </a:t>
            </a:r>
            <a:r>
              <a:rPr lang="en-GB" dirty="0">
                <a:effectLst/>
                <a:latin typeface="Helvetica" pitchFamily="2" charset="0"/>
              </a:rPr>
              <a:t>  - </a:t>
            </a:r>
            <a:r>
              <a:rPr lang="en-US" altLang="en-US" sz="1800" dirty="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Metabolic </a:t>
            </a:r>
            <a:r>
              <a:rPr lang="en-US" altLang="en-US" sz="1800" dirty="0" err="1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acidosi</a:t>
            </a:r>
            <a:r>
              <a:rPr lang="en-GB" altLang="en-US" sz="1800" dirty="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 , </a:t>
            </a:r>
            <a:r>
              <a:rPr lang="en-GB" altLang="en-US" dirty="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thrombocytopenia and </a:t>
            </a:r>
            <a:r>
              <a:rPr lang="en-GB" altLang="en-US" dirty="0" err="1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hyponatremia</a:t>
            </a:r>
            <a:r>
              <a:rPr lang="en-GB" altLang="en-US" dirty="0">
                <a:solidFill>
                  <a:srgbClr val="40404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.   </a:t>
            </a:r>
            <a:endParaRPr lang="en-GB" altLang="en-US" sz="1800" dirty="0">
              <a:solidFill>
                <a:srgbClr val="40404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dirty="0">
                <a:latin typeface="Helvetica" pitchFamily="2" charset="0"/>
              </a:rPr>
              <a:t>- </a:t>
            </a:r>
            <a:r>
              <a:rPr lang="en-GB" b="1" dirty="0">
                <a:solidFill>
                  <a:srgbClr val="711806"/>
                </a:solidFill>
                <a:effectLst/>
                <a:latin typeface="Helvetica" pitchFamily="2" charset="0"/>
              </a:rPr>
              <a:t>X-ray: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b="0" i="0" dirty="0">
                <a:effectLst/>
                <a:latin typeface="Helvetica" pitchFamily="2" charset="0"/>
              </a:rPr>
              <a:t>dilated bowel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b="0" i="0" dirty="0">
                <a:effectLst/>
                <a:latin typeface="Helvetica" pitchFamily="2" charset="0"/>
              </a:rPr>
              <a:t> </a:t>
            </a:r>
            <a:r>
              <a:rPr lang="en-GB" b="1" i="0" dirty="0" err="1">
                <a:effectLst/>
                <a:latin typeface="Helvetica" pitchFamily="2" charset="0"/>
              </a:rPr>
              <a:t>pneumatosis</a:t>
            </a:r>
            <a:r>
              <a:rPr lang="en-GB" b="1" i="0" dirty="0">
                <a:effectLst/>
                <a:latin typeface="Helvetica" pitchFamily="2" charset="0"/>
              </a:rPr>
              <a:t> </a:t>
            </a:r>
            <a:r>
              <a:rPr lang="en-GB" b="1" i="0" dirty="0" err="1">
                <a:effectLst/>
                <a:latin typeface="Helvetica" pitchFamily="2" charset="0"/>
              </a:rPr>
              <a:t>intestinalis</a:t>
            </a:r>
            <a:endParaRPr lang="en-GB" b="1" i="0" dirty="0">
              <a:effectLst/>
              <a:latin typeface="Helvetica" pitchFamily="2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b="1" i="0" dirty="0">
                <a:effectLst/>
                <a:latin typeface="Helvetica" pitchFamily="2" charset="0"/>
              </a:rPr>
              <a:t>portal vein air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GB" b="0" i="0" dirty="0">
                <a:effectLst/>
                <a:latin typeface="Helvetica" pitchFamily="2" charset="0"/>
              </a:rPr>
              <a:t>may show </a:t>
            </a:r>
            <a:r>
              <a:rPr lang="en-GB" b="0" i="0" dirty="0" err="1">
                <a:effectLst/>
                <a:latin typeface="Helvetica" pitchFamily="2" charset="0"/>
              </a:rPr>
              <a:t>pneumoperitoneum</a:t>
            </a:r>
            <a:r>
              <a:rPr lang="en-GB" b="0" i="0" dirty="0">
                <a:effectLst/>
                <a:latin typeface="Helvetica" pitchFamily="2" charset="0"/>
              </a:rPr>
              <a:t> if perforated.</a:t>
            </a:r>
            <a:endParaRPr lang="en-GB" dirty="0">
              <a:effectLst/>
              <a:latin typeface="Helvetica" pitchFamily="2" charset="0"/>
            </a:endParaRPr>
          </a:p>
          <a:p>
            <a:pPr algn="l"/>
            <a:endParaRPr lang="en-GB" b="1" dirty="0">
              <a:effectLst/>
              <a:latin typeface="Helvetica" pitchFamily="2" charset="0"/>
            </a:endParaRPr>
          </a:p>
          <a:p>
            <a:pPr algn="l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83209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Esophageal atresia and TOF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</a:pPr>
            <a:r>
              <a:rPr lang="en-CA" altLang="en-US" dirty="0">
                <a:solidFill>
                  <a:prstClr val="black"/>
                </a:solidFill>
                <a:cs typeface="Arial" panose="020B0604020202020204" pitchFamily="34" charset="0"/>
              </a:rPr>
              <a:t>Complete interruption of the lumen.</a:t>
            </a:r>
          </a:p>
          <a:p>
            <a:pPr fontAlgn="base">
              <a:spcAft>
                <a:spcPct val="0"/>
              </a:spcAft>
            </a:pPr>
            <a:r>
              <a:rPr lang="en-CA" altLang="en-US" dirty="0">
                <a:solidFill>
                  <a:prstClr val="black"/>
                </a:solidFill>
                <a:cs typeface="Arial" panose="020B0604020202020204" pitchFamily="34" charset="0"/>
              </a:rPr>
              <a:t>With or without</a:t>
            </a:r>
            <a:r>
              <a:rPr lang="en-GB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363636"/>
                </a:solidFill>
                <a:effectLst/>
                <a:latin typeface="__Roboto_2d2bf0"/>
              </a:rPr>
              <a:t>Tracheoesophageal</a:t>
            </a:r>
            <a:r>
              <a:rPr lang="en-GB" b="1" i="0" u="none" strike="noStrike" dirty="0">
                <a:solidFill>
                  <a:srgbClr val="363636"/>
                </a:solidFill>
                <a:effectLst/>
                <a:latin typeface="__Roboto_2d2bf0"/>
              </a:rPr>
              <a:t> Fistula</a:t>
            </a:r>
            <a:endParaRPr lang="ar-SA" altLang="en-US" dirty="0">
              <a:solidFill>
                <a:prstClr val="black"/>
              </a:solidFill>
            </a:endParaRPr>
          </a:p>
          <a:p>
            <a:pPr lvl="0" fontAlgn="base"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Incidence :1/3000-4000</a:t>
            </a:r>
          </a:p>
          <a:p>
            <a:pPr lvl="0" fontAlgn="base">
              <a:spcAft>
                <a:spcPct val="0"/>
              </a:spcAft>
            </a:pPr>
            <a:r>
              <a:rPr lang="en-GB" altLang="en-US" dirty="0" err="1">
                <a:solidFill>
                  <a:srgbClr val="711806"/>
                </a:solidFill>
                <a:cs typeface="Arial" panose="020B0604020202020204" pitchFamily="34" charset="0"/>
              </a:rPr>
              <a:t>VACTREL</a:t>
            </a:r>
            <a:r>
              <a:rPr lang="en-GB" altLang="en-US" dirty="0">
                <a:solidFill>
                  <a:srgbClr val="711806"/>
                </a:solidFill>
                <a:cs typeface="Arial" panose="020B0604020202020204" pitchFamily="34" charset="0"/>
              </a:rPr>
              <a:t> association .</a:t>
            </a:r>
          </a:p>
          <a:p>
            <a:pPr lvl="0" fontAlgn="base"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Accumulates of saliva in the upper pouch, spills over in to the trachea, aspiration of gastric content, pulmonary complication </a:t>
            </a:r>
            <a:r>
              <a:rPr lang="en-CA" altLang="en-US" dirty="0">
                <a:solidFill>
                  <a:prstClr val="black"/>
                </a:solidFill>
                <a:cs typeface="Arial" panose="020B0604020202020204" pitchFamily="34" charset="0"/>
              </a:rPr>
              <a:t> , abdominal distention .</a:t>
            </a:r>
          </a:p>
        </p:txBody>
      </p:sp>
    </p:spTree>
    <p:extLst>
      <p:ext uri="{BB962C8B-B14F-4D97-AF65-F5344CB8AC3E}">
        <p14:creationId xmlns:p14="http://schemas.microsoft.com/office/powerpoint/2010/main" val="3143065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43672-1FA4-96D4-DE3A-B0D6226C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ED288A-4052-880A-48EC-3FB904A3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" y="211667"/>
            <a:ext cx="8894656" cy="6232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C11F8A-8AF8-20E6-AB64-AF2408A2F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21" y="969212"/>
            <a:ext cx="4439480" cy="54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57CE2-A404-CF69-350E-A7C9DA62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A811CA-F3F6-46E9-FC59-6D8EAE2E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3" y="2032000"/>
            <a:ext cx="5340525" cy="4255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6344A4-F331-A15D-FE12-20E730BB6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01" y="1887174"/>
            <a:ext cx="3041825" cy="45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3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51A15-ADAC-AFC7-D881-D3D73358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</a:t>
            </a:r>
            <a:endParaRPr lang="aa-E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6C4909-C2C1-B673-AFDD-2A4F9E901AD0}"/>
              </a:ext>
            </a:extLst>
          </p:cNvPr>
          <p:cNvSpPr txBox="1"/>
          <p:nvPr/>
        </p:nvSpPr>
        <p:spPr>
          <a:xfrm>
            <a:off x="899592" y="2780928"/>
            <a:ext cx="69487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highlight>
                  <a:srgbClr val="DDA369"/>
                </a:highlight>
                <a:latin typeface="Helvetica" pitchFamily="2" charset="0"/>
              </a:rPr>
              <a:t>Conservative or surgical management</a:t>
            </a:r>
            <a:r>
              <a:rPr lang="en-GB" b="1" dirty="0">
                <a:latin typeface="Helvetica" pitchFamily="2" charset="0"/>
              </a:rPr>
              <a:t>.</a:t>
            </a:r>
          </a:p>
          <a:p>
            <a:pPr algn="l"/>
            <a:endParaRPr lang="en-GB" b="1" dirty="0">
              <a:effectLst/>
              <a:latin typeface="Helvetica" pitchFamily="2" charset="0"/>
            </a:endParaRPr>
          </a:p>
          <a:p>
            <a:pPr algn="l"/>
            <a:r>
              <a:rPr lang="en-GB" b="1" dirty="0">
                <a:solidFill>
                  <a:srgbClr val="711806"/>
                </a:solidFill>
                <a:effectLst/>
                <a:latin typeface="Helvetica" pitchFamily="2" charset="0"/>
              </a:rPr>
              <a:t>conservative</a:t>
            </a:r>
            <a:r>
              <a:rPr lang="en-GB" dirty="0">
                <a:effectLst/>
                <a:latin typeface="Helvetica" pitchFamily="2" charset="0"/>
              </a:rPr>
              <a:t>: NPO,TPN, NGT and broad spectrum antibiotic for 7-14 days .</a:t>
            </a:r>
          </a:p>
          <a:p>
            <a:pPr algn="l"/>
            <a:r>
              <a:rPr lang="en-GB" dirty="0">
                <a:effectLst/>
                <a:latin typeface="Helvetica" pitchFamily="2" charset="0"/>
              </a:rPr>
              <a:t> </a:t>
            </a:r>
          </a:p>
          <a:p>
            <a:pPr algn="l"/>
            <a:r>
              <a:rPr lang="en-GB" dirty="0">
                <a:effectLst/>
                <a:latin typeface="Helvetica" pitchFamily="2" charset="0"/>
              </a:rPr>
              <a:t>With </a:t>
            </a:r>
            <a:r>
              <a:rPr lang="en-GB" b="1" i="0" dirty="0">
                <a:effectLst/>
                <a:latin typeface="Helvetica" pitchFamily="2" charset="0"/>
              </a:rPr>
              <a:t>Serial examination, plain films, labs</a:t>
            </a:r>
            <a:r>
              <a:rPr lang="en-GB" b="0" i="0" dirty="0">
                <a:effectLst/>
                <a:latin typeface="Helvetica" pitchFamily="2" charset="0"/>
              </a:rPr>
              <a:t>. If resolved and completed Antibiotic , </a:t>
            </a:r>
            <a:r>
              <a:rPr lang="en-GB" b="1" i="0" dirty="0">
                <a:effectLst/>
                <a:latin typeface="Helvetica" pitchFamily="2" charset="0"/>
              </a:rPr>
              <a:t>resume enteral feed</a:t>
            </a:r>
            <a:r>
              <a:rPr lang="en-GB" b="0" i="0" dirty="0">
                <a:effectLst/>
                <a:latin typeface="Helvetica" pitchFamily="2" charset="0"/>
              </a:rPr>
              <a:t>. If deteriorate do </a:t>
            </a:r>
            <a:r>
              <a:rPr lang="en-GB" b="1" i="0" dirty="0">
                <a:effectLst/>
                <a:latin typeface="Helvetica" pitchFamily="2" charset="0"/>
              </a:rPr>
              <a:t>surgery</a:t>
            </a:r>
            <a:r>
              <a:rPr lang="en-GB" b="0" i="0" dirty="0">
                <a:effectLst/>
                <a:latin typeface="Helvetica" pitchFamily="2" charset="0"/>
              </a:rPr>
              <a:t> </a:t>
            </a:r>
            <a:endParaRPr lang="en-GB" dirty="0">
              <a:effectLst/>
              <a:latin typeface="Helvetica" pitchFamily="2" charset="0"/>
            </a:endParaRPr>
          </a:p>
          <a:p>
            <a:pPr algn="l"/>
            <a:r>
              <a:rPr lang="en-GB" dirty="0">
                <a:effectLst/>
                <a:latin typeface="Helvetica" pitchFamily="2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8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A97A2-9994-3167-480F-9F8DAC5F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xmlns="" id="{66726147-7A44-91B1-C620-D5433D32E057}"/>
              </a:ext>
            </a:extLst>
          </p:cNvPr>
          <p:cNvSpPr txBox="1">
            <a:spLocks/>
          </p:cNvSpPr>
          <p:nvPr/>
        </p:nvSpPr>
        <p:spPr>
          <a:xfrm>
            <a:off x="457200" y="2049825"/>
            <a:ext cx="8229600" cy="4076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200" b="1" dirty="0"/>
              <a:t>Surgical</a:t>
            </a:r>
            <a:r>
              <a:rPr lang="en-GB" sz="2800" b="1" dirty="0"/>
              <a:t> </a:t>
            </a:r>
            <a:r>
              <a:rPr lang="en-GB" sz="1400" dirty="0"/>
              <a:t>: </a:t>
            </a:r>
            <a:r>
              <a:rPr lang="en-GB" sz="1800" b="0" i="0" dirty="0">
                <a:effectLst/>
                <a:latin typeface="Helvetica" pitchFamily="2" charset="0"/>
              </a:rPr>
              <a:t>Laparotomy is preferred. </a:t>
            </a:r>
            <a:r>
              <a:rPr lang="en-GB" sz="1800" b="1" i="0" dirty="0">
                <a:effectLst/>
                <a:latin typeface="Helvetica" pitchFamily="2" charset="0"/>
              </a:rPr>
              <a:t>Resect affected bowel</a:t>
            </a:r>
            <a:r>
              <a:rPr lang="en-GB" sz="1800" b="0" i="0" dirty="0">
                <a:effectLst/>
                <a:latin typeface="Helvetica" pitchFamily="2" charset="0"/>
              </a:rPr>
              <a:t>.</a:t>
            </a:r>
            <a:endParaRPr lang="en-GB" sz="1800" dirty="0">
              <a:effectLst/>
              <a:latin typeface="Helvetica" pitchFamily="2" charset="0"/>
            </a:endParaRPr>
          </a:p>
          <a:p>
            <a:pPr eaLnBrk="1" hangingPunct="1"/>
            <a:r>
              <a:rPr lang="en-GB" altLang="en-US" sz="2300" b="1" dirty="0">
                <a:solidFill>
                  <a:srgbClr val="711806"/>
                </a:solidFill>
              </a:rPr>
              <a:t>Surgical indication </a:t>
            </a:r>
            <a:r>
              <a:rPr lang="en-GB" altLang="en-US" dirty="0"/>
              <a:t>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000" dirty="0"/>
              <a:t>Free air in abdomen </a:t>
            </a:r>
            <a:r>
              <a:rPr lang="en-GB" altLang="en-US" sz="2000" dirty="0"/>
              <a:t>‘perforation’ </a:t>
            </a:r>
            <a:endParaRPr lang="en-US" altLang="en-US" sz="20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000" dirty="0"/>
              <a:t>Clinical deterioration (progressive acidosis due to ischemia )</a:t>
            </a:r>
            <a:r>
              <a:rPr lang="ar-JO" altLang="en-US" sz="2000" dirty="0"/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000" dirty="0"/>
              <a:t>A</a:t>
            </a:r>
            <a:r>
              <a:rPr lang="ar-JO" altLang="en-US" sz="2000" dirty="0"/>
              <a:t>bdom</a:t>
            </a:r>
            <a:r>
              <a:rPr lang="en-US" altLang="en-US" sz="2000" dirty="0"/>
              <a:t>inal mass ( </a:t>
            </a:r>
            <a:r>
              <a:rPr lang="en-US" altLang="en-US" sz="2000" b="1" dirty="0">
                <a:solidFill>
                  <a:srgbClr val="711806"/>
                </a:solidFill>
              </a:rPr>
              <a:t>Fixed-loop sign </a:t>
            </a:r>
            <a:r>
              <a:rPr lang="en-US" altLang="en-US" sz="2000" b="1" dirty="0"/>
              <a:t>)</a:t>
            </a:r>
            <a:r>
              <a:rPr lang="en-US" altLang="en-US" sz="2000" dirty="0"/>
              <a:t>Erythema of the abdomen wall</a:t>
            </a:r>
            <a:endParaRPr lang="en-GB" altLang="en-US" sz="2000" dirty="0"/>
          </a:p>
          <a:p>
            <a:pPr marL="514350" indent="-514350" eaLnBrk="1" hangingPunct="1">
              <a:buFont typeface="+mj-lt"/>
              <a:buAutoNum type="arabicPeriod"/>
            </a:pPr>
            <a:endParaRPr lang="ar-JO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4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 descr="Fixed+loop+Persistent+loop+(_24hrs)+on+serial+X+Rays.jpg">
            <a:extLst>
              <a:ext uri="{FF2B5EF4-FFF2-40B4-BE49-F238E27FC236}">
                <a16:creationId xmlns:a16="http://schemas.microsoft.com/office/drawing/2014/main" xmlns="" id="{B1D8E9A5-0095-ECEF-34B3-30D17EE4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83"/>
          <a:stretch/>
        </p:blipFill>
        <p:spPr>
          <a:xfrm>
            <a:off x="543282" y="3699275"/>
            <a:ext cx="7745505" cy="2713852"/>
          </a:xfrm>
          <a:prstGeom prst="rect">
            <a:avLst/>
          </a:prstGeom>
          <a:noFill/>
        </p:spPr>
      </p:pic>
      <p:sp>
        <p:nvSpPr>
          <p:cNvPr id="4" name="مستطيل 4">
            <a:extLst>
              <a:ext uri="{FF2B5EF4-FFF2-40B4-BE49-F238E27FC236}">
                <a16:creationId xmlns:a16="http://schemas.microsoft.com/office/drawing/2014/main" xmlns="" id="{6F0FEEAB-8CD3-FE67-A295-26BDD5965184}"/>
              </a:ext>
            </a:extLst>
          </p:cNvPr>
          <p:cNvSpPr/>
          <p:nvPr/>
        </p:nvSpPr>
        <p:spPr>
          <a:xfrm>
            <a:off x="147992" y="2160512"/>
            <a:ext cx="8693149" cy="118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ar-JO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 fixed and dilated loop of bowel that does not alter in size, shape, and position on repeated abdominal films is highly suggestive of mechanical bowel obstruction due to an </a:t>
            </a:r>
            <a:r>
              <a:rPr lang="en-US" sz="1600" kern="1200" dirty="0" err="1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aperistaltic</a:t>
            </a:r>
            <a:r>
              <a:rPr lang="en-US" sz="1600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segment of bowel (usually due to </a:t>
            </a:r>
            <a:r>
              <a:rPr lang="en-US" sz="1600" kern="1200" dirty="0" err="1">
                <a:solidFill>
                  <a:schemeClr val="bg1">
                    <a:lumMod val="10000"/>
                  </a:schemeClr>
                </a:solidFill>
                <a:highlight>
                  <a:srgbClr val="DDA369"/>
                </a:highlight>
                <a:latin typeface="+mj-lt"/>
                <a:ea typeface="+mj-ea"/>
                <a:cs typeface="+mj-cs"/>
              </a:rPr>
              <a:t>ischaemia</a:t>
            </a:r>
            <a:r>
              <a:rPr lang="en-US" sz="1600" kern="1200" dirty="0">
                <a:solidFill>
                  <a:schemeClr val="bg1">
                    <a:lumMod val="10000"/>
                  </a:schemeClr>
                </a:solidFill>
                <a:highlight>
                  <a:srgbClr val="DDA369"/>
                </a:highlight>
                <a:latin typeface="+mj-lt"/>
                <a:ea typeface="+mj-ea"/>
                <a:cs typeface="+mj-cs"/>
              </a:rPr>
              <a:t> or gangrene</a:t>
            </a:r>
            <a:r>
              <a:rPr lang="en-US" sz="1600" kern="1200" dirty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852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27B3D-25EB-3A44-7630-057CCC541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589059" cy="961143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008080"/>
                </a:highlight>
              </a:rPr>
              <a:t>D</a:t>
            </a:r>
            <a:r>
              <a:rPr lang="en-US" dirty="0"/>
              <a:t>uodenal obstruction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99A059-D01C-FEEE-5C8D-C5C0A66BB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345" y="2708920"/>
            <a:ext cx="8045310" cy="338437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u="sng" dirty="0">
                <a:solidFill>
                  <a:schemeClr val="tx1"/>
                </a:solidFill>
                <a:highlight>
                  <a:srgbClr val="008080"/>
                </a:highlight>
              </a:rPr>
              <a:t>Causes:</a:t>
            </a:r>
          </a:p>
          <a:p>
            <a:pPr marL="457200" indent="-457200" algn="l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Intrinsic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: (atresia, stenosis)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Extrinsic: (annular pancreas , malrotation)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u="sng" dirty="0">
                <a:solidFill>
                  <a:schemeClr val="tx1"/>
                </a:solidFill>
                <a:highlight>
                  <a:srgbClr val="008080"/>
                </a:highlight>
              </a:rPr>
              <a:t>Associated with :</a:t>
            </a:r>
          </a:p>
          <a:p>
            <a:pPr algn="l"/>
            <a:endParaRPr lang="en-US" b="1" u="sng" dirty="0">
              <a:solidFill>
                <a:schemeClr val="tx1"/>
              </a:solidFill>
              <a:highlight>
                <a:srgbClr val="008080"/>
              </a:highlight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highlight>
                  <a:srgbClr val="008080"/>
                </a:highlight>
              </a:rPr>
              <a:t>D</a:t>
            </a:r>
            <a:r>
              <a:rPr lang="en-US" b="1" dirty="0">
                <a:solidFill>
                  <a:schemeClr val="tx1"/>
                </a:solidFill>
              </a:rPr>
              <a:t>owns syndrome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Anorectal anomalies</a:t>
            </a:r>
          </a:p>
        </p:txBody>
      </p:sp>
    </p:spTree>
    <p:extLst>
      <p:ext uri="{BB962C8B-B14F-4D97-AF65-F5344CB8AC3E}">
        <p14:creationId xmlns:p14="http://schemas.microsoft.com/office/powerpoint/2010/main" val="938375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DDD78E-6554-936C-BA98-9C9DFF6C9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6552728" cy="5472608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Presentation</a:t>
            </a:r>
            <a:r>
              <a:rPr lang="en-US" dirty="0">
                <a:solidFill>
                  <a:schemeClr val="tx1"/>
                </a:solidFill>
                <a:highlight>
                  <a:srgbClr val="008080"/>
                </a:highlight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Prenatal US: polyhydramnios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Postnatally: as small bowel obstruction (bilious vomiting, distension, failure to pass meconium).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Diagnosis </a:t>
            </a:r>
            <a:r>
              <a:rPr lang="en-US" dirty="0">
                <a:solidFill>
                  <a:schemeClr val="tx1"/>
                </a:solidFill>
                <a:highlight>
                  <a:srgbClr val="008080"/>
                </a:highlight>
              </a:rPr>
              <a:t>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Double bubble sign on X-ray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If I suspect volvulus I should preform        upper GI series 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Tx</a:t>
            </a:r>
            <a:r>
              <a:rPr lang="en-US" dirty="0">
                <a:solidFill>
                  <a:schemeClr val="tx1"/>
                </a:solidFill>
              </a:rPr>
              <a:t>: duodeno-duodenostomy </a:t>
            </a:r>
          </a:p>
        </p:txBody>
      </p:sp>
    </p:spTree>
    <p:extLst>
      <p:ext uri="{BB962C8B-B14F-4D97-AF65-F5344CB8AC3E}">
        <p14:creationId xmlns:p14="http://schemas.microsoft.com/office/powerpoint/2010/main" val="2487551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B17D51-9D8A-4A70-64CE-FEF8D7F5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7992"/>
            <a:ext cx="6728792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4706C-D6FF-4030-2DF5-54413C1CC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558608" cy="1152128"/>
          </a:xfrm>
        </p:spPr>
        <p:txBody>
          <a:bodyPr/>
          <a:lstStyle/>
          <a:p>
            <a:r>
              <a:rPr lang="en-US" dirty="0"/>
              <a:t>Jejunoileal atresia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1F639B-7C43-2F85-DF5E-EC73418F1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652" y="1303237"/>
            <a:ext cx="8136904" cy="55172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Its usually due to intrauterine vascular insult.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Presentation: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Prenatal US: polyhydramnios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Postnatally: as a SBO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Classification: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Type 1: simple (mucosal only)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Type 2: discontinuity of bowel with intact mesentery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Type 3a: discontinuity of bowel with V- shaped mesentery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Type 3b: apple peel deformity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Type 4: multiple </a:t>
            </a:r>
          </a:p>
        </p:txBody>
      </p:sp>
    </p:spTree>
    <p:extLst>
      <p:ext uri="{BB962C8B-B14F-4D97-AF65-F5344CB8AC3E}">
        <p14:creationId xmlns:p14="http://schemas.microsoft.com/office/powerpoint/2010/main" val="1264442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84B7D1-FE59-01AC-AA52-80960AA09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09" y="1209977"/>
            <a:ext cx="7134581" cy="44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2F839A-73F4-6C7B-285C-4FC88902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  <a:endParaRPr lang="aa-E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C21E845-DBF4-1355-8C85-4ECACC3E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89" y="1425622"/>
            <a:ext cx="7756263" cy="5528610"/>
          </a:xfrm>
        </p:spPr>
        <p:txBody>
          <a:bodyPr>
            <a:normAutofit/>
          </a:bodyPr>
          <a:lstStyle/>
          <a:p>
            <a:endParaRPr lang="en-GB" dirty="0">
              <a:effectLst/>
              <a:latin typeface="Helvetica" pitchFamily="2" charset="0"/>
            </a:endParaRPr>
          </a:p>
          <a:p>
            <a:endParaRPr lang="en-GB" b="0" i="0" dirty="0">
              <a:effectLst/>
              <a:latin typeface="Helvetica" pitchFamily="2" charset="0"/>
            </a:endParaRPr>
          </a:p>
          <a:p>
            <a:r>
              <a:rPr lang="en-GB" sz="2700" b="0" i="0" dirty="0">
                <a:effectLst/>
                <a:latin typeface="Helvetica" pitchFamily="2" charset="0"/>
              </a:rPr>
              <a:t>Type </a:t>
            </a:r>
            <a:r>
              <a:rPr lang="en-GB" sz="2700" b="0" i="0" dirty="0">
                <a:effectLst/>
                <a:highlight>
                  <a:srgbClr val="800000"/>
                </a:highlight>
                <a:latin typeface="Helvetica" pitchFamily="2" charset="0"/>
              </a:rPr>
              <a:t>A</a:t>
            </a:r>
            <a:r>
              <a:rPr lang="en-GB" sz="2700" b="0" i="0" dirty="0">
                <a:effectLst/>
                <a:latin typeface="Helvetica" pitchFamily="2" charset="0"/>
              </a:rPr>
              <a:t>: Pure Atresia, no fistula. </a:t>
            </a:r>
            <a:r>
              <a:rPr lang="en-GB" sz="2700" b="0" i="0" dirty="0">
                <a:effectLst/>
                <a:highlight>
                  <a:srgbClr val="808080"/>
                </a:highlight>
                <a:latin typeface="Helvetica" pitchFamily="2" charset="0"/>
              </a:rPr>
              <a:t>10%.</a:t>
            </a:r>
            <a:endParaRPr lang="en-GB" sz="2700" dirty="0">
              <a:effectLst/>
              <a:highlight>
                <a:srgbClr val="808080"/>
              </a:highlight>
              <a:latin typeface="Helvetica" pitchFamily="2" charset="0"/>
            </a:endParaRPr>
          </a:p>
          <a:p>
            <a:endParaRPr lang="en-GB" sz="2700" b="0" i="0" dirty="0">
              <a:effectLst/>
              <a:latin typeface="Helvetica" pitchFamily="2" charset="0"/>
            </a:endParaRPr>
          </a:p>
          <a:p>
            <a:r>
              <a:rPr lang="en-GB" sz="2700" b="0" i="0" dirty="0">
                <a:effectLst/>
                <a:latin typeface="Helvetica" pitchFamily="2" charset="0"/>
              </a:rPr>
              <a:t>﻿Type </a:t>
            </a:r>
            <a:r>
              <a:rPr lang="en-GB" sz="2700" b="0" i="0" dirty="0">
                <a:effectLst/>
                <a:highlight>
                  <a:srgbClr val="800000"/>
                </a:highlight>
                <a:latin typeface="Helvetica" pitchFamily="2" charset="0"/>
              </a:rPr>
              <a:t>B</a:t>
            </a:r>
            <a:r>
              <a:rPr lang="en-GB" sz="2700" b="0" i="0" dirty="0">
                <a:effectLst/>
                <a:latin typeface="Helvetica" pitchFamily="2" charset="0"/>
              </a:rPr>
              <a:t>:proximal TEF, distal atresia. &lt;1%. </a:t>
            </a:r>
          </a:p>
          <a:p>
            <a:r>
              <a:rPr lang="en-GB" sz="2700" b="0" i="0" dirty="0">
                <a:effectLst/>
                <a:latin typeface="Helvetica" pitchFamily="2" charset="0"/>
              </a:rPr>
              <a:t>﻿</a:t>
            </a:r>
            <a:r>
              <a:rPr lang="en-GB" sz="2700" b="0" i="0" dirty="0">
                <a:effectLst/>
                <a:highlight>
                  <a:srgbClr val="DDA369"/>
                </a:highlight>
                <a:latin typeface="Helvetica" pitchFamily="2" charset="0"/>
              </a:rPr>
              <a:t>Type</a:t>
            </a:r>
            <a:r>
              <a:rPr lang="en-GB" sz="2700" b="0" i="0" dirty="0">
                <a:solidFill>
                  <a:schemeClr val="tx1"/>
                </a:solidFill>
                <a:effectLst/>
                <a:highlight>
                  <a:srgbClr val="800000"/>
                </a:highlight>
                <a:latin typeface="Helvetica" pitchFamily="2" charset="0"/>
              </a:rPr>
              <a:t> C</a:t>
            </a:r>
            <a:r>
              <a:rPr lang="en-GB" sz="2700" b="0" i="0" dirty="0"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DDA369"/>
                </a:highlight>
                <a:latin typeface="Helvetica" pitchFamily="2" charset="0"/>
              </a:rPr>
              <a:t>: </a:t>
            </a:r>
            <a:r>
              <a:rPr lang="en-GB" sz="27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DDA369"/>
                </a:highlight>
                <a:latin typeface="Helvetica" pitchFamily="2" charset="0"/>
              </a:rPr>
              <a:t>Distal TEF, proximal atresia. 85%.Most</a:t>
            </a:r>
            <a:r>
              <a:rPr lang="en-GB" sz="27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DDA369"/>
                </a:highlight>
                <a:latin typeface="Helvetica" pitchFamily="2" charset="0"/>
              </a:rPr>
              <a:t> common type.</a:t>
            </a:r>
            <a:endParaRPr lang="en-GB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DDA369"/>
              </a:highlight>
              <a:latin typeface="Helvetica" pitchFamily="2" charset="0"/>
            </a:endParaRPr>
          </a:p>
          <a:p>
            <a:r>
              <a:rPr lang="en-GB" sz="2700" b="0" i="0" dirty="0">
                <a:effectLst/>
                <a:latin typeface="Helvetica" pitchFamily="2" charset="0"/>
              </a:rPr>
              <a:t>﻿﻿Type </a:t>
            </a:r>
            <a:r>
              <a:rPr lang="en-GB" sz="2700" b="0" i="0" dirty="0">
                <a:effectLst/>
                <a:highlight>
                  <a:srgbClr val="800000"/>
                </a:highlight>
                <a:latin typeface="Helvetica" pitchFamily="2" charset="0"/>
              </a:rPr>
              <a:t>D</a:t>
            </a:r>
            <a:r>
              <a:rPr lang="en-GB" sz="2700" b="0" i="0" dirty="0">
                <a:effectLst/>
                <a:latin typeface="Helvetica" pitchFamily="2" charset="0"/>
              </a:rPr>
              <a:t>: Double fistula + atresia. &lt;1%.</a:t>
            </a:r>
            <a:endParaRPr lang="en-GB" sz="2700" dirty="0">
              <a:effectLst/>
              <a:latin typeface="Helvetica" pitchFamily="2" charset="0"/>
            </a:endParaRPr>
          </a:p>
          <a:p>
            <a:endParaRPr lang="en-GB" sz="2700" dirty="0">
              <a:latin typeface="Helvetica" pitchFamily="2" charset="0"/>
            </a:endParaRPr>
          </a:p>
          <a:p>
            <a:r>
              <a:rPr lang="en-GB" sz="2700" b="0" i="0" dirty="0">
                <a:effectLst/>
                <a:latin typeface="Helvetica" pitchFamily="2" charset="0"/>
              </a:rPr>
              <a:t>﻿Type </a:t>
            </a:r>
            <a:r>
              <a:rPr lang="en-GB" sz="2700" b="0" i="0" dirty="0">
                <a:effectLst/>
                <a:highlight>
                  <a:srgbClr val="800000"/>
                </a:highlight>
                <a:latin typeface="Helvetica" pitchFamily="2" charset="0"/>
              </a:rPr>
              <a:t>E</a:t>
            </a:r>
            <a:r>
              <a:rPr lang="en-GB" sz="2700" b="0" i="0" dirty="0">
                <a:effectLst/>
                <a:latin typeface="Helvetica" pitchFamily="2" charset="0"/>
              </a:rPr>
              <a:t>: "H type" only fistula. 4%.</a:t>
            </a:r>
            <a:endParaRPr lang="en-GB" sz="2700" dirty="0">
              <a:effectLst/>
              <a:latin typeface="Helvetica" pitchFamily="2" charset="0"/>
            </a:endParaRP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79520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B4759C-9756-6B56-661E-76F8CF685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7772400" cy="509012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Imaging: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X-ray : AF level, calcification suggest intrauterine perforation.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Tx: </a:t>
            </a:r>
            <a:r>
              <a:rPr lang="en-US" dirty="0">
                <a:solidFill>
                  <a:schemeClr val="tx1"/>
                </a:solidFill>
              </a:rPr>
              <a:t>resect atretic segment and preform anastomosis or diverting enterostomy if distal bowel is very narrow.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Note: preform a sweat chloride test as CF is seen in 10% .</a:t>
            </a:r>
          </a:p>
        </p:txBody>
      </p:sp>
    </p:spTree>
    <p:extLst>
      <p:ext uri="{BB962C8B-B14F-4D97-AF65-F5344CB8AC3E}">
        <p14:creationId xmlns:p14="http://schemas.microsoft.com/office/powerpoint/2010/main" val="2141673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1CEFF-67D2-E66C-A843-3D42D3A45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484187"/>
            <a:ext cx="7772400" cy="1470025"/>
          </a:xfrm>
        </p:spPr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9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Meconium ileus</a:t>
            </a:r>
            <a:br>
              <a:rPr kumimoji="0" lang="en-US" sz="49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274FB1-3B82-3E00-A176-C23A24EFB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556791"/>
            <a:ext cx="5832648" cy="481702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What is meconium?</a:t>
            </a:r>
          </a:p>
          <a:p>
            <a:pPr algn="l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-It is the first intestinal discharge from newborns,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ndalus" panose="02020603050405020304" pitchFamily="18" charset="-78"/>
                <a:sym typeface="+mn-ea"/>
              </a:rPr>
              <a:t>which is a viscous, dark green substance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lvl="1" algn="l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ndalus" panose="02020603050405020304" pitchFamily="18" charset="-78"/>
                <a:sym typeface="+mn-ea"/>
              </a:rPr>
              <a:t>-Normally meconium should pass after delivery, within the first 48 hours.</a:t>
            </a:r>
          </a:p>
          <a:p>
            <a:pPr marL="0" lvl="1" algn="l"/>
            <a:r>
              <a:rPr lang="en-US" dirty="0">
                <a:solidFill>
                  <a:schemeClr val="tx1"/>
                </a:solidFill>
              </a:rPr>
              <a:t>-Meconium ileus : obstruction caused by inspissated meconium collected in terminal ileum.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Incidence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Meconium ileus accounts for 9–33% of all neonatal intestinal obstructions- 16-20% of patients with CF.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6964DC-9A55-2F81-48DE-633E29E5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516" y="4293096"/>
            <a:ext cx="2632606" cy="16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D9B61D-97F3-C2C5-6BBC-003A3D471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6336704" cy="381642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Presentation</a:t>
            </a:r>
            <a:r>
              <a:rPr lang="en-US" dirty="0">
                <a:solidFill>
                  <a:schemeClr val="tx1"/>
                </a:solidFill>
                <a:highlight>
                  <a:srgbClr val="008080"/>
                </a:highlight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These infants present shortly after birth with:</a:t>
            </a:r>
          </a:p>
          <a:p>
            <a:pPr marL="385763" marR="0" lvl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Progressive abdominal distension</a:t>
            </a:r>
          </a:p>
          <a:p>
            <a:pPr marL="385763" marR="0" lvl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Failure to pass meconium</a:t>
            </a:r>
          </a:p>
          <a:p>
            <a:pPr marL="385763" marR="0" lvl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Intermittent bilious vomiting</a:t>
            </a:r>
          </a:p>
          <a:p>
            <a:pPr marL="385763" marR="0" lvl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Palpable abdominal mass (Firm) , empty rectum on PE.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highlight>
                <a:srgbClr val="008080"/>
              </a:highlight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8DB3-963B-481C-7DF5-78C550A8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86" y="3429000"/>
            <a:ext cx="3024333" cy="34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4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03831E-B9FF-0E38-E4AB-5853BC0B8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908670"/>
            <a:ext cx="6400800" cy="5040659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  <a:highlight>
                  <a:srgbClr val="008080"/>
                </a:highlight>
              </a:rPr>
              <a:t>Types of meconium ileus:</a:t>
            </a:r>
          </a:p>
          <a:p>
            <a:endParaRPr lang="en-US" u="sng" dirty="0">
              <a:solidFill>
                <a:schemeClr val="tx1"/>
              </a:solidFill>
              <a:highlight>
                <a:srgbClr val="008080"/>
              </a:highlight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Simple (uncomplicated):</a:t>
            </a:r>
            <a:r>
              <a:rPr lang="en-US" dirty="0">
                <a:solidFill>
                  <a:schemeClr val="tx1"/>
                </a:solidFill>
              </a:rPr>
              <a:t>Presented with thickened meconium obstructs the mid-ileum with proximal dilatation and thickening of bowel wall.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X-ray</a:t>
            </a:r>
            <a:r>
              <a:rPr lang="en-US" dirty="0">
                <a:solidFill>
                  <a:schemeClr val="tx1"/>
                </a:solidFill>
              </a:rPr>
              <a:t> show soap-babble (snow-storm) appearance with mottled meconium 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Complicated </a:t>
            </a:r>
            <a:r>
              <a:rPr lang="en-US" dirty="0">
                <a:solidFill>
                  <a:schemeClr val="tx1"/>
                </a:solidFill>
              </a:rPr>
              <a:t>:50% of cases come with complications , necrosis that cause intestinal atresia , can cause perforation which lead to meconium peritonitis , volvulus.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X-ray</a:t>
            </a:r>
            <a:r>
              <a:rPr lang="en-US" dirty="0">
                <a:solidFill>
                  <a:schemeClr val="tx1"/>
                </a:solidFill>
              </a:rPr>
              <a:t> show intra-peritoneal calcifications, free air, clustering, frank distension.</a:t>
            </a:r>
          </a:p>
        </p:txBody>
      </p:sp>
    </p:spTree>
    <p:extLst>
      <p:ext uri="{BB962C8B-B14F-4D97-AF65-F5344CB8AC3E}">
        <p14:creationId xmlns:p14="http://schemas.microsoft.com/office/powerpoint/2010/main" val="312964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536EFB-2DA3-694E-48D8-34AF6642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568863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8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8393AA7-0584-3EB2-62BB-31D66A6A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5864696" cy="525579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  <a:highlight>
                  <a:srgbClr val="008080"/>
                </a:highlight>
              </a:rPr>
              <a:t>Management: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1.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Conservative</a:t>
            </a:r>
            <a:r>
              <a:rPr lang="en-US" sz="2400" dirty="0">
                <a:solidFill>
                  <a:schemeClr val="tx1"/>
                </a:solidFill>
              </a:rPr>
              <a:t> (non-surgical) </a:t>
            </a:r>
            <a:r>
              <a:rPr lang="en-US" sz="2400" dirty="0" err="1">
                <a:solidFill>
                  <a:schemeClr val="tx1"/>
                </a:solidFill>
              </a:rPr>
              <a:t>gastrograffin</a:t>
            </a:r>
            <a:r>
              <a:rPr lang="en-US" sz="2400" dirty="0">
                <a:solidFill>
                  <a:schemeClr val="tx1"/>
                </a:solidFill>
              </a:rPr>
              <a:t> or isotonic saline contrast enema . Close observation for the risk of perforation Repeating the procedure at daily intervals for 4-5 </a:t>
            </a:r>
            <a:r>
              <a:rPr lang="en-US" sz="2400" dirty="0" err="1">
                <a:solidFill>
                  <a:schemeClr val="tx1"/>
                </a:solidFill>
              </a:rPr>
              <a:t>daysAdequate</a:t>
            </a:r>
            <a:r>
              <a:rPr lang="en-US" sz="2400" dirty="0">
                <a:solidFill>
                  <a:schemeClr val="tx1"/>
                </a:solidFill>
              </a:rPr>
              <a:t> I.V fluid are required to replace the fluid lost</a:t>
            </a:r>
          </a:p>
          <a:p>
            <a:pPr marL="457200" indent="-457200" algn="l"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2.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Surgical</a:t>
            </a:r>
            <a:r>
              <a:rPr lang="en-US" sz="2400" dirty="0">
                <a:solidFill>
                  <a:schemeClr val="tx1"/>
                </a:solidFill>
              </a:rPr>
              <a:t>: laparotomy + bowel resection + ileostomy. Indications: with ileal </a:t>
            </a:r>
            <a:r>
              <a:rPr lang="en-US" sz="2400" dirty="0" err="1">
                <a:solidFill>
                  <a:schemeClr val="tx1"/>
                </a:solidFill>
              </a:rPr>
              <a:t>atresia,in</a:t>
            </a:r>
            <a:r>
              <a:rPr lang="en-US" sz="2400" dirty="0">
                <a:solidFill>
                  <a:schemeClr val="tx1"/>
                </a:solidFill>
              </a:rPr>
              <a:t> case of perforation, no response to conservative management.</a:t>
            </a:r>
          </a:p>
        </p:txBody>
      </p:sp>
    </p:spTree>
    <p:extLst>
      <p:ext uri="{BB962C8B-B14F-4D97-AF65-F5344CB8AC3E}">
        <p14:creationId xmlns:p14="http://schemas.microsoft.com/office/powerpoint/2010/main" val="3360233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054DB-2903-6376-D935-4DE5CEC33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</p:spPr>
        <p:txBody>
          <a:bodyPr/>
          <a:lstStyle/>
          <a:p>
            <a:r>
              <a:rPr lang="en-US" dirty="0"/>
              <a:t>Hirschsprung’s disease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971ACF-FF6A-5196-DE2D-46035FAA5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73" y="1954212"/>
            <a:ext cx="6654283" cy="435510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It’s a congenital </a:t>
            </a:r>
            <a:r>
              <a:rPr lang="en-US" sz="2800" b="1" dirty="0">
                <a:solidFill>
                  <a:schemeClr val="tx1"/>
                </a:solidFill>
                <a:highlight>
                  <a:srgbClr val="008080"/>
                </a:highlight>
              </a:rPr>
              <a:t>Aganglionic</a:t>
            </a:r>
            <a:r>
              <a:rPr lang="en-US" sz="2800" dirty="0">
                <a:solidFill>
                  <a:schemeClr val="tx1"/>
                </a:solidFill>
                <a:highlight>
                  <a:srgbClr val="008080"/>
                </a:highlight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megacolon , characterized by the absence of functional enteric nervous system that leads to absence of peristaltic contraction so functional SBO.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Cause could be familial due to loss of function of RET gene.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81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4BFAAD-63F8-435F-F847-0E2A417B5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6788139" cy="53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43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FD94F0-1D3E-2FC8-CF02-4F0B2676C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7956"/>
            <a:ext cx="7772400" cy="480208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Most common type </a:t>
            </a: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highlight>
                  <a:srgbClr val="DDA369"/>
                </a:highlight>
                <a:sym typeface="Wingdings" panose="05000000000000000000" pitchFamily="2" charset="2"/>
              </a:rPr>
              <a:t>rectosigmoid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70%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2</a:t>
            </a:r>
            <a:r>
              <a:rPr lang="en-US" sz="28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nd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most common is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long colonic segment15%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3</a:t>
            </a:r>
            <a:r>
              <a:rPr lang="en-US" sz="28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rd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most common type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total colon10%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4</a:t>
            </a:r>
            <a:r>
              <a:rPr lang="en-US" sz="28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th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 most common type reaching small bowel 5%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Least common type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anorectal area only (ultra short segment) 1%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7283CD-608F-8822-A17E-B5427A298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53232"/>
            <a:ext cx="3838377" cy="30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58AC7B-6B69-073E-EB38-64742A506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US" dirty="0"/>
              <a:t>Clinical features: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3F3E0C-154C-3320-F4BB-C0518141F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160840" cy="482453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400" dirty="0">
                <a:solidFill>
                  <a:schemeClr val="tx1"/>
                </a:solidFill>
              </a:rPr>
              <a:t>Typically presents in the neonatal period with </a:t>
            </a:r>
            <a:r>
              <a:rPr lang="en-US" sz="7400" dirty="0">
                <a:solidFill>
                  <a:schemeClr val="accent6">
                    <a:lumMod val="75000"/>
                  </a:schemeClr>
                </a:solidFill>
              </a:rPr>
              <a:t>colonic obstruction </a:t>
            </a:r>
            <a:r>
              <a:rPr lang="en-US" sz="7400" dirty="0">
                <a:solidFill>
                  <a:schemeClr val="tx1"/>
                </a:solidFill>
              </a:rPr>
              <a:t>&gt;90%: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US" sz="7400" dirty="0">
                <a:solidFill>
                  <a:schemeClr val="tx1"/>
                </a:solidFill>
              </a:rPr>
              <a:t>delayed passage of meconium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US" sz="7400" dirty="0">
                <a:solidFill>
                  <a:schemeClr val="tx1"/>
                </a:solidFill>
              </a:rPr>
              <a:t>Abdominal distention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n-US" sz="7400" dirty="0">
                <a:solidFill>
                  <a:schemeClr val="tx1"/>
                </a:solidFill>
              </a:rPr>
              <a:t>Bilious vomiting </a:t>
            </a:r>
            <a:endParaRPr lang="ar-JO" sz="7400" dirty="0">
              <a:solidFill>
                <a:schemeClr val="tx1"/>
              </a:solidFill>
            </a:endParaRPr>
          </a:p>
          <a:p>
            <a:pPr algn="l"/>
            <a:r>
              <a:rPr lang="en-US" sz="7400" dirty="0">
                <a:solidFill>
                  <a:schemeClr val="tx1"/>
                </a:solidFill>
              </a:rPr>
              <a:t>May present with shock( enterocolitis , toxic megacolon)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74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7400" dirty="0">
                <a:solidFill>
                  <a:schemeClr val="tx1"/>
                </a:solidFill>
              </a:rPr>
              <a:t>On digital rectal examination: a tight sphincter and an empty rectum with stool palpable higher up in the colon and a gush of stool upon withdrawal of the examining finger a very characteristic sign of Hirschsprung disease.</a:t>
            </a:r>
            <a:endParaRPr lang="en-US" sz="7400" baseline="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7400" dirty="0">
              <a:solidFill>
                <a:schemeClr val="tx1"/>
              </a:solidFill>
            </a:endParaRPr>
          </a:p>
          <a:p>
            <a:pPr algn="l"/>
            <a:r>
              <a:rPr lang="en-US" sz="7400" dirty="0">
                <a:solidFill>
                  <a:schemeClr val="tx1"/>
                </a:solidFill>
              </a:rPr>
              <a:t>But it may not be diagnosed until later in childhood or even adult life, when it manifests as severe chronic constipation with soiling.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D683688-3B77-69AE-E1C4-32DD29BC2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0" y="1581929"/>
            <a:ext cx="7465559" cy="4463535"/>
          </a:xfrm>
        </p:spPr>
      </p:pic>
    </p:spTree>
    <p:extLst>
      <p:ext uri="{BB962C8B-B14F-4D97-AF65-F5344CB8AC3E}">
        <p14:creationId xmlns:p14="http://schemas.microsoft.com/office/powerpoint/2010/main" val="1432995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48159-0973-AC0F-65BB-59EBA24AA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US" dirty="0"/>
              <a:t>Diagnosis: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A8221D-94F2-F29B-6B20-44B9F8CD8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874689"/>
            <a:ext cx="7772400" cy="4578647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Erect abdominal x</a:t>
            </a:r>
            <a:r>
              <a:rPr lang="en-US" baseline="0" dirty="0">
                <a:solidFill>
                  <a:schemeClr val="tx1"/>
                </a:solidFill>
              </a:rPr>
              <a:t>-ray: dilated bowel , air-fluid levels .</a:t>
            </a:r>
          </a:p>
          <a:p>
            <a:pPr algn="l"/>
            <a:endParaRPr lang="en-US" baseline="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n-US" baseline="0" dirty="0">
                <a:solidFill>
                  <a:schemeClr val="tx1"/>
                </a:solidFill>
              </a:rPr>
              <a:t>Barium enema 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aseline="0" dirty="0">
                <a:solidFill>
                  <a:schemeClr val="tx1"/>
                </a:solidFill>
              </a:rPr>
              <a:t>may show the extent of the </a:t>
            </a:r>
            <a:r>
              <a:rPr lang="en-US" baseline="0" dirty="0" err="1">
                <a:solidFill>
                  <a:schemeClr val="tx1"/>
                </a:solidFill>
              </a:rPr>
              <a:t>aganglionic</a:t>
            </a:r>
            <a:r>
              <a:rPr lang="en-US" baseline="0" dirty="0">
                <a:solidFill>
                  <a:schemeClr val="tx1"/>
                </a:solidFill>
              </a:rPr>
              <a:t> segment, +</a:t>
            </a:r>
            <a:r>
              <a:rPr lang="en-US" baseline="0" dirty="0" err="1">
                <a:solidFill>
                  <a:schemeClr val="tx1"/>
                </a:solidFill>
              </a:rPr>
              <a:t>ve</a:t>
            </a:r>
            <a:r>
              <a:rPr lang="en-US" baseline="0" dirty="0">
                <a:solidFill>
                  <a:schemeClr val="tx1"/>
                </a:solidFill>
              </a:rPr>
              <a:t> transition zone (funnel shaped ), barium retained over 24h in colon.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Rectal or colonic biopsy : nerve hypertrophy and </a:t>
            </a:r>
            <a:r>
              <a:rPr lang="en-US" dirty="0" err="1">
                <a:solidFill>
                  <a:schemeClr val="tx1"/>
                </a:solidFill>
              </a:rPr>
              <a:t>aganglionic</a:t>
            </a:r>
            <a:r>
              <a:rPr lang="en-US" dirty="0">
                <a:solidFill>
                  <a:schemeClr val="tx1"/>
                </a:solidFill>
              </a:rPr>
              <a:t> cells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baseline="0" dirty="0">
                <a:solidFill>
                  <a:schemeClr val="tx1"/>
                </a:solidFill>
              </a:rPr>
              <a:t>On histochemical staining: increased ACHE enzyme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9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838390-F43F-3645-6C27-3709DCA5E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92" y="919944"/>
            <a:ext cx="6690815" cy="50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2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55DA3-04AA-7A07-6DC1-995FD6BAF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84187"/>
            <a:ext cx="7772400" cy="1470025"/>
          </a:xfrm>
        </p:spPr>
        <p:txBody>
          <a:bodyPr/>
          <a:lstStyle/>
          <a:p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C4EE45-3298-6215-7ECF-280D6389C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6400800" cy="496103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Pre-op care :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chemeClr val="tx1"/>
                </a:solidFill>
              </a:rPr>
              <a:t>1- serial irrigation of the colon 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chemeClr val="tx1"/>
                </a:solidFill>
              </a:rPr>
              <a:t>2-prophylactic antibiotics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Pull-through operations </a:t>
            </a:r>
            <a:r>
              <a:rPr lang="en-US" sz="2000" dirty="0">
                <a:solidFill>
                  <a:schemeClr val="tx1"/>
                </a:solidFill>
              </a:rPr>
              <a:t>can be done in a single stage (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open, laparoscopically or transanally</a:t>
            </a:r>
            <a:r>
              <a:rPr lang="en-US" sz="2000" dirty="0">
                <a:solidFill>
                  <a:schemeClr val="tx1"/>
                </a:solidFill>
              </a:rPr>
              <a:t>) or several stages after first establishing a proximal stoma in normally innervated bowel.</a:t>
            </a:r>
          </a:p>
          <a:p>
            <a:pPr algn="l"/>
            <a:r>
              <a:rPr lang="en-US" sz="2000" b="1" dirty="0" err="1">
                <a:solidFill>
                  <a:schemeClr val="tx1"/>
                </a:solidFill>
              </a:rPr>
              <a:t>Cx</a:t>
            </a:r>
            <a:r>
              <a:rPr lang="en-US" sz="2000" b="1" dirty="0">
                <a:solidFill>
                  <a:schemeClr val="tx1"/>
                </a:solidFill>
              </a:rPr>
              <a:t> of the surgery: anastomotic leak , constipation, anal stenosis, fecal incontinence in 50% , improves greatly with age.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03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722D4-0A4B-61DC-73ED-F47729935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30783"/>
            <a:ext cx="7772400" cy="1470025"/>
          </a:xfrm>
        </p:spPr>
        <p:txBody>
          <a:bodyPr/>
          <a:lstStyle/>
          <a:p>
            <a:r>
              <a:rPr lang="en-US" dirty="0"/>
              <a:t>Imperforated anus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A0B2C4-3CA9-2EB0-E8D6-864545B1C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92" y="1700808"/>
            <a:ext cx="8566720" cy="475252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Classified as </a:t>
            </a:r>
            <a:r>
              <a:rPr lang="en-US" dirty="0">
                <a:solidFill>
                  <a:schemeClr val="tx1"/>
                </a:solidFill>
              </a:rPr>
              <a:t>high, intermediate and low according to the level affected. High and intermediate more in male, female mostly have low. 60% ass with other anomalies so we should do VACTERL work up.</a:t>
            </a:r>
          </a:p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Diagnosed on </a:t>
            </a:r>
            <a:r>
              <a:rPr lang="en-US" dirty="0">
                <a:solidFill>
                  <a:schemeClr val="tx1"/>
                </a:solidFill>
              </a:rPr>
              <a:t>newborn examination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If not possible establish diagnosis clinically, preform cross-table plain x-ray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gas bubbles above level of coccyx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15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48EED9-2C59-B4B8-E7E3-534743450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61744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97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BC5409-09F5-A368-A89E-5E2AC39D9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476672"/>
            <a:ext cx="7272808" cy="63813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u="sng" dirty="0">
                <a:solidFill>
                  <a:schemeClr val="tx1"/>
                </a:solidFill>
              </a:rPr>
              <a:t>With or without fistula?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90-95% of imperforated anus come with fistula .</a:t>
            </a:r>
          </a:p>
          <a:p>
            <a:pPr algn="l"/>
            <a:r>
              <a:rPr lang="en-US" dirty="0">
                <a:solidFill>
                  <a:schemeClr val="tx1"/>
                </a:solidFill>
                <a:highlight>
                  <a:srgbClr val="008080"/>
                </a:highlight>
              </a:rPr>
              <a:t>In male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Perineal fistula</a:t>
            </a:r>
          </a:p>
          <a:p>
            <a:pPr marL="514350" indent="-51435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Rectourethral fistula( most common)</a:t>
            </a:r>
          </a:p>
          <a:p>
            <a:pPr marL="514350" indent="-51435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Rectovesical fistula</a:t>
            </a:r>
          </a:p>
          <a:p>
            <a:pPr marL="514350" indent="-51435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Rectal atresia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 fistula</a:t>
            </a:r>
            <a:r>
              <a:rPr lang="en-US" sz="2000" dirty="0">
                <a:solidFill>
                  <a:schemeClr val="tx1"/>
                </a:solidFill>
              </a:rPr>
              <a:t>( must be screened for downs syndrome)</a:t>
            </a:r>
          </a:p>
          <a:p>
            <a:pPr algn="l"/>
            <a:r>
              <a:rPr lang="en-US" dirty="0">
                <a:solidFill>
                  <a:schemeClr val="tx1"/>
                </a:solidFill>
                <a:highlight>
                  <a:srgbClr val="008080"/>
                </a:highlight>
              </a:rPr>
              <a:t>In female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1. Perineal fistula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2.Rectovestibular </a:t>
            </a:r>
            <a:r>
              <a:rPr lang="en-US" sz="2000" dirty="0" err="1">
                <a:solidFill>
                  <a:schemeClr val="tx1"/>
                </a:solidFill>
              </a:rPr>
              <a:t>fistuls</a:t>
            </a:r>
            <a:r>
              <a:rPr lang="en-US" sz="2000" dirty="0">
                <a:solidFill>
                  <a:schemeClr val="tx1"/>
                </a:solidFill>
              </a:rPr>
              <a:t>(most common)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3.Rectovaginal fistula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4. Rectovesical fistula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5. Rectal atresia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 fistula</a:t>
            </a:r>
            <a:r>
              <a:rPr lang="en-US" sz="2000" dirty="0">
                <a:solidFill>
                  <a:schemeClr val="tx1"/>
                </a:solidFill>
              </a:rPr>
              <a:t>( must be screened for downs syndrome)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45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3718F-F7B3-609D-6196-8785D24DC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/>
          <a:lstStyle/>
          <a:p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1461F-4C88-7F61-2C4A-79C43508C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7772400" cy="504056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need perineal US to look for  fistula.</a:t>
            </a:r>
          </a:p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If fistula </a:t>
            </a:r>
            <a:r>
              <a:rPr lang="en-US" sz="2400" dirty="0">
                <a:solidFill>
                  <a:schemeClr val="tx1"/>
                </a:solidFill>
              </a:rPr>
              <a:t>: dilate and allow meconium passage, then surgery can be done 3-6 months later</a:t>
            </a:r>
          </a:p>
          <a:p>
            <a:pPr algn="l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If no fistula</a:t>
            </a:r>
            <a:r>
              <a:rPr lang="en-US" sz="2400" dirty="0">
                <a:solidFill>
                  <a:schemeClr val="tx1"/>
                </a:solidFill>
              </a:rPr>
              <a:t>: NGT, wait 24 </a:t>
            </a:r>
            <a:r>
              <a:rPr lang="en-US" sz="2400" dirty="0" err="1">
                <a:solidFill>
                  <a:schemeClr val="tx1"/>
                </a:solidFill>
              </a:rPr>
              <a:t>hr</a:t>
            </a:r>
            <a:r>
              <a:rPr lang="en-US" sz="2400" dirty="0">
                <a:solidFill>
                  <a:schemeClr val="tx1"/>
                </a:solidFill>
              </a:rPr>
              <a:t> for meconium passage.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Surgery: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If low imperforated anus: do anoplasty in neonatal life , one stage surgery.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If intermediate or high :two stage surgery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first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colostomy in neonatal period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Then 3-6 months later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definitive surgery posterior sagittal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anorectop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lasty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(PSARP)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09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E513D0-F40A-7B3A-4922-8785A944D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772400" cy="5378152"/>
          </a:xfrm>
        </p:spPr>
        <p:txBody>
          <a:bodyPr>
            <a:normAutofit/>
          </a:bodyPr>
          <a:lstStyle/>
          <a:p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 THANK YOU   </a:t>
            </a:r>
          </a:p>
          <a:p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0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CD96D0C-C80E-FFBC-4D69-76752435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VACTREL</a:t>
            </a:r>
            <a:r>
              <a:rPr lang="en-GB" dirty="0"/>
              <a:t> association </a:t>
            </a:r>
            <a:endParaRPr lang="aa-E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CFF8B10-FF2D-BAE1-5F4A-5C14799D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V</a:t>
            </a:r>
            <a:r>
              <a:rPr lang="en-GB" b="0" i="0" dirty="0">
                <a:effectLst/>
                <a:latin typeface="Helvetica" pitchFamily="2" charset="0"/>
              </a:rPr>
              <a:t>ertebral (tethered spinal cord, bony anomalies)</a:t>
            </a:r>
            <a:r>
              <a:rPr lang="en-GB" dirty="0">
                <a:latin typeface="Helvetica" pitchFamily="2" charset="0"/>
              </a:rPr>
              <a:t>.               -</a:t>
            </a:r>
            <a:r>
              <a:rPr lang="en-GB" b="0" i="0" dirty="0">
                <a:effectLst/>
                <a:latin typeface="Helvetica" pitchFamily="2" charset="0"/>
              </a:rPr>
              <a:t>Sacral X-ray, spine ultrasound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A</a:t>
            </a:r>
            <a:r>
              <a:rPr lang="en-GB" b="0" i="0" dirty="0">
                <a:effectLst/>
                <a:latin typeface="Helvetica" pitchFamily="2" charset="0"/>
              </a:rPr>
              <a:t>norectal (imperforate anus).                                               -Physical exam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C</a:t>
            </a:r>
            <a:r>
              <a:rPr lang="en-GB" b="0" i="0" dirty="0">
                <a:effectLst/>
                <a:latin typeface="Helvetica" pitchFamily="2" charset="0"/>
              </a:rPr>
              <a:t>ardiac (ASD, VSD, other structural anomalies)</a:t>
            </a:r>
            <a:r>
              <a:rPr lang="en-GB" dirty="0">
                <a:latin typeface="Helvetica" pitchFamily="2" charset="0"/>
              </a:rPr>
              <a:t>.                </a:t>
            </a:r>
            <a:r>
              <a:rPr lang="en-GB" b="0" i="0" dirty="0">
                <a:effectLst/>
                <a:latin typeface="Helvetica" pitchFamily="2" charset="0"/>
              </a:rPr>
              <a:t>-Echo + Position of the aortic arch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 err="1">
                <a:effectLst/>
                <a:highlight>
                  <a:srgbClr val="DDA369"/>
                </a:highlight>
                <a:latin typeface="Helvetica" pitchFamily="2" charset="0"/>
              </a:rPr>
              <a:t>T</a:t>
            </a:r>
            <a:r>
              <a:rPr lang="en-GB" b="0" i="0" dirty="0" err="1">
                <a:effectLst/>
                <a:latin typeface="Helvetica" pitchFamily="2" charset="0"/>
              </a:rPr>
              <a:t>racheo</a:t>
            </a:r>
            <a:r>
              <a:rPr lang="en-GB" b="0" i="0" dirty="0">
                <a:effectLst/>
                <a:latin typeface="Helvetica" pitchFamily="2" charset="0"/>
              </a:rPr>
              <a:t> </a:t>
            </a:r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E</a:t>
            </a:r>
            <a:r>
              <a:rPr lang="en-GB" b="0" i="0" dirty="0">
                <a:effectLst/>
                <a:latin typeface="Helvetica" pitchFamily="2" charset="0"/>
              </a:rPr>
              <a:t>sophageal Fistula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R</a:t>
            </a:r>
            <a:r>
              <a:rPr lang="en-GB" b="0" i="0" dirty="0">
                <a:effectLst/>
                <a:latin typeface="Helvetica" pitchFamily="2" charset="0"/>
              </a:rPr>
              <a:t>enal (</a:t>
            </a:r>
            <a:r>
              <a:rPr lang="en-GB" b="0" i="0" dirty="0" err="1">
                <a:effectLst/>
                <a:latin typeface="Helvetica" pitchFamily="2" charset="0"/>
              </a:rPr>
              <a:t>hydronephrosis</a:t>
            </a:r>
            <a:r>
              <a:rPr lang="en-GB" b="0" i="0" dirty="0">
                <a:effectLst/>
                <a:latin typeface="Helvetica" pitchFamily="2" charset="0"/>
              </a:rPr>
              <a:t>, duplicate/absent kidneys).             -Renal ultrasound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L</a:t>
            </a:r>
            <a:r>
              <a:rPr lang="en-GB" b="0" i="0" dirty="0">
                <a:effectLst/>
                <a:latin typeface="Helvetica" pitchFamily="2" charset="0"/>
              </a:rPr>
              <a:t>imb Anomalies (radial anomalies)                                      -Physical exam</a:t>
            </a:r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0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711806"/>
                </a:solidFill>
                <a:cs typeface="Times New Roman" panose="02020603050405020304" pitchFamily="18" charset="0"/>
              </a:rPr>
              <a:t>Presentation </a:t>
            </a:r>
            <a:endParaRPr lang="en-US" dirty="0">
              <a:solidFill>
                <a:srgbClr val="7118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highlight>
                  <a:srgbClr val="DDA369"/>
                </a:highlight>
              </a:rPr>
              <a:t>Excessive</a:t>
            </a:r>
            <a:r>
              <a:rPr lang="en-GB" b="1" dirty="0">
                <a:highlight>
                  <a:srgbClr val="DDA369"/>
                </a:highlight>
              </a:rPr>
              <a:t> salivation</a:t>
            </a:r>
            <a:r>
              <a:rPr lang="en-GB" dirty="0">
                <a:highlight>
                  <a:srgbClr val="DDA369"/>
                </a:highlight>
              </a:rPr>
              <a:t> </a:t>
            </a:r>
            <a:r>
              <a:rPr lang="en-US" dirty="0">
                <a:highlight>
                  <a:srgbClr val="DDA369"/>
                </a:highlight>
              </a:rPr>
              <a:t> </a:t>
            </a:r>
            <a:r>
              <a:rPr lang="en-US" dirty="0"/>
              <a:t>(unable to swallow)follow</a:t>
            </a:r>
            <a:r>
              <a:rPr lang="en-GB" dirty="0"/>
              <a:t>ed</a:t>
            </a:r>
            <a:r>
              <a:rPr lang="en-US" dirty="0"/>
              <a:t>  by chocking and cough immediately after feeding.</a:t>
            </a:r>
          </a:p>
          <a:p>
            <a:r>
              <a:rPr lang="en-US" b="1" dirty="0">
                <a:highlight>
                  <a:srgbClr val="DDA369"/>
                </a:highlight>
              </a:rPr>
              <a:t>Feeding</a:t>
            </a:r>
            <a:r>
              <a:rPr lang="en-US" dirty="0"/>
              <a:t> cause choking and </a:t>
            </a:r>
            <a:r>
              <a:rPr lang="en-US" b="1" dirty="0">
                <a:highlight>
                  <a:srgbClr val="DDA369"/>
                </a:highlight>
              </a:rPr>
              <a:t>worsening</a:t>
            </a:r>
            <a:r>
              <a:rPr lang="en-US" dirty="0"/>
              <a:t> of symptom.</a:t>
            </a:r>
          </a:p>
          <a:p>
            <a:r>
              <a:rPr lang="en-US" dirty="0"/>
              <a:t>Cough and cyanosis</a:t>
            </a:r>
            <a:r>
              <a:rPr lang="en-GB" dirty="0"/>
              <a:t> during breast feeding .</a:t>
            </a:r>
            <a:endParaRPr lang="en-US" dirty="0"/>
          </a:p>
          <a:p>
            <a:r>
              <a:rPr lang="en-US" dirty="0"/>
              <a:t>Regurgitation and aspiration of milk.</a:t>
            </a:r>
          </a:p>
          <a:p>
            <a:r>
              <a:rPr lang="en-US" sz="2600" b="1" dirty="0"/>
              <a:t>Any newborn </a:t>
            </a:r>
            <a:r>
              <a:rPr lang="en-GB" sz="2600" b="1" dirty="0"/>
              <a:t>present </a:t>
            </a:r>
            <a:r>
              <a:rPr lang="en-US" sz="2600" b="1" dirty="0"/>
              <a:t>with frothy saliva should be considered a case of esophageal atresia until proven otherwise.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3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711806"/>
                </a:solidFill>
                <a:cs typeface="Times New Roman" panose="02020603050405020304" pitchFamily="18" charset="0"/>
              </a:rPr>
              <a:t>Diagnosis</a:t>
            </a:r>
            <a:endParaRPr lang="en-US" dirty="0">
              <a:solidFill>
                <a:srgbClr val="7118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en-US" sz="2900" dirty="0">
                <a:solidFill>
                  <a:srgbClr val="711806"/>
                </a:solidFill>
              </a:rPr>
              <a:t>Prenatal</a:t>
            </a:r>
            <a:r>
              <a:rPr lang="en-GB" sz="2900" dirty="0">
                <a:solidFill>
                  <a:srgbClr val="711806"/>
                </a:solidFill>
              </a:rPr>
              <a:t> US</a:t>
            </a:r>
            <a:r>
              <a:rPr lang="en-US" sz="2900" dirty="0">
                <a:solidFill>
                  <a:srgbClr val="711806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r>
              <a:rPr lang="en-GB" b="0" i="0" dirty="0">
                <a:effectLst/>
                <a:latin typeface="Helvetica" pitchFamily="2" charset="0"/>
              </a:rPr>
              <a:t> may have polyhydramnios ,reduced or absent gastric bubble  .</a:t>
            </a:r>
            <a:endParaRPr lang="en-GB" dirty="0">
              <a:effectLst/>
              <a:latin typeface="Helvetica" pitchFamily="2" charset="0"/>
            </a:endParaRPr>
          </a:p>
          <a:p>
            <a:pPr marL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en-US" sz="2900" dirty="0">
                <a:solidFill>
                  <a:srgbClr val="711806"/>
                </a:solidFill>
                <a:cs typeface="Arial" charset="0"/>
              </a:rPr>
              <a:t>postnatal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: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 full term healthy baby . </a:t>
            </a:r>
            <a:endParaRPr lang="en-GB" sz="2400" dirty="0">
              <a:solidFill>
                <a:srgbClr val="000000"/>
              </a:solidFill>
              <a:cs typeface="Arial" charset="0"/>
            </a:endParaRPr>
          </a:p>
          <a:p>
            <a:pPr marL="0" lvl="0" indent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en-US" sz="29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900" dirty="0">
                <a:solidFill>
                  <a:srgbClr val="711806"/>
                </a:solidFill>
                <a:cs typeface="Arial" charset="0"/>
              </a:rPr>
              <a:t>P/E</a:t>
            </a:r>
            <a:r>
              <a:rPr lang="en-GB" dirty="0">
                <a:solidFill>
                  <a:srgbClr val="000000"/>
                </a:solidFill>
                <a:cs typeface="Arial" charset="0"/>
              </a:rPr>
              <a:t>: vitals : normal .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scaphoid abdomen (blind lower end)/distended abdomen (with lower connection )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prstClr val="black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00" dirty="0">
                <a:solidFill>
                  <a:prstClr val="black"/>
                </a:solidFill>
                <a:highlight>
                  <a:srgbClr val="DDA3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GB" altLang="en-US" dirty="0">
                <a:solidFill>
                  <a:prstClr val="black"/>
                </a:solidFill>
                <a:highlight>
                  <a:srgbClr val="DDA36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pass NGT </a:t>
            </a: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900" dirty="0">
                <a:solidFill>
                  <a:srgbClr val="7118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with NGT inserted 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b="0" i="0" dirty="0">
                <a:effectLst/>
                <a:latin typeface="Helvetica" pitchFamily="2" charset="0"/>
              </a:rPr>
              <a:t>NGT in upper mediastinum”</a:t>
            </a:r>
            <a:r>
              <a:rPr lang="en-GB" b="1" i="0" dirty="0">
                <a:effectLst/>
                <a:highlight>
                  <a:srgbClr val="DDA369"/>
                </a:highlight>
                <a:latin typeface="Helvetica" pitchFamily="2" charset="0"/>
              </a:rPr>
              <a:t>coiled tube </a:t>
            </a:r>
            <a:r>
              <a:rPr lang="en-GB" b="1" i="0" dirty="0">
                <a:effectLst/>
                <a:latin typeface="Helvetica" pitchFamily="2" charset="0"/>
              </a:rPr>
              <a:t>“</a:t>
            </a:r>
            <a:r>
              <a:rPr lang="en-GB" b="0" i="0" dirty="0">
                <a:effectLst/>
                <a:latin typeface="Helvetica" pitchFamily="2" charset="0"/>
              </a:rPr>
              <a:t> If Gl </a:t>
            </a:r>
            <a:r>
              <a:rPr lang="en-GB" b="1" i="0" dirty="0">
                <a:effectLst/>
                <a:highlight>
                  <a:srgbClr val="DDA369"/>
                </a:highlight>
                <a:latin typeface="Helvetica" pitchFamily="2" charset="0"/>
              </a:rPr>
              <a:t>gas</a:t>
            </a:r>
            <a:r>
              <a:rPr lang="en-GB" b="0" i="0" dirty="0">
                <a:effectLst/>
                <a:latin typeface="Helvetica" pitchFamily="2" charset="0"/>
              </a:rPr>
              <a:t>, there is a distal TEF(</a:t>
            </a:r>
            <a:r>
              <a:rPr lang="en-GB" b="1" i="0" dirty="0">
                <a:effectLst/>
                <a:latin typeface="Helvetica" pitchFamily="2" charset="0"/>
              </a:rPr>
              <a:t>C,D or E</a:t>
            </a:r>
            <a:r>
              <a:rPr lang="en-GB" b="0" i="0" dirty="0">
                <a:effectLst/>
                <a:latin typeface="Helvetica" pitchFamily="2" charset="0"/>
              </a:rPr>
              <a:t>), if </a:t>
            </a:r>
            <a:r>
              <a:rPr lang="en-GB" b="1" i="0" dirty="0" err="1">
                <a:effectLst/>
                <a:highlight>
                  <a:srgbClr val="DDA369"/>
                </a:highlight>
                <a:latin typeface="Helvetica" pitchFamily="2" charset="0"/>
              </a:rPr>
              <a:t>gasless</a:t>
            </a:r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:</a:t>
            </a:r>
            <a:r>
              <a:rPr lang="en-GB" b="0" i="0" dirty="0">
                <a:effectLst/>
                <a:latin typeface="Helvetica" pitchFamily="2" charset="0"/>
              </a:rPr>
              <a:t> proximal TEF or pure atresia(</a:t>
            </a:r>
            <a:r>
              <a:rPr lang="en-GB" b="1" i="0" dirty="0">
                <a:effectLst/>
                <a:latin typeface="Helvetica" pitchFamily="2" charset="0"/>
              </a:rPr>
              <a:t>A or B</a:t>
            </a:r>
            <a:r>
              <a:rPr lang="en-GB" b="0" i="0" dirty="0">
                <a:effectLst/>
                <a:latin typeface="Helvetica" pitchFamily="2" charset="0"/>
              </a:rPr>
              <a:t>).</a:t>
            </a:r>
            <a:endParaRPr lang="en-GB" dirty="0">
              <a:effectLst/>
              <a:latin typeface="Helvetica" pitchFamily="2" charset="0"/>
            </a:endParaRPr>
          </a:p>
          <a:p>
            <a:pPr mar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b="0" i="0" dirty="0">
                <a:effectLst/>
                <a:latin typeface="Helvetica" pitchFamily="2" charset="0"/>
              </a:rPr>
              <a:t>Do Echo before operative planning.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latin typeface="Helvetica" pitchFamily="2" charset="0"/>
              </a:rPr>
              <a:t>Rigid bronchoscopy to identify TEF location.</a:t>
            </a:r>
            <a:endParaRPr lang="en-GB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GB" b="0" i="0" dirty="0">
                <a:effectLst/>
                <a:latin typeface="Helvetica" pitchFamily="2" charset="0"/>
              </a:rPr>
              <a:t> </a:t>
            </a:r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4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xmlns="" id="{135C2BBA-FC26-9E94-A274-68F9BB71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07CAEBF-7396-E775-542F-C74E07FAC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391"/>
            <a:ext cx="8229600" cy="4373580"/>
          </a:xfrm>
          <a:noFill/>
        </p:spPr>
      </p:pic>
    </p:spTree>
    <p:extLst>
      <p:ext uri="{BB962C8B-B14F-4D97-AF65-F5344CB8AC3E}">
        <p14:creationId xmlns:p14="http://schemas.microsoft.com/office/powerpoint/2010/main" val="18665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91" y="469892"/>
            <a:ext cx="9382387" cy="1275277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Interval steps before surgery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C2852F4-7DC8-4FAD-E547-AFDDAF42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Head-up</a:t>
            </a:r>
            <a:r>
              <a:rPr lang="en-GB" b="0" i="0" dirty="0">
                <a:effectLst/>
                <a:latin typeface="Helvetica" pitchFamily="2" charset="0"/>
              </a:rPr>
              <a:t> position to </a:t>
            </a:r>
            <a:r>
              <a:rPr lang="en-GB" b="0" i="0" dirty="0" err="1">
                <a:effectLst/>
                <a:latin typeface="Helvetica" pitchFamily="2" charset="0"/>
              </a:rPr>
              <a:t>minimize</a:t>
            </a:r>
            <a:r>
              <a:rPr lang="en-GB" b="0" i="0" dirty="0">
                <a:effectLst/>
                <a:latin typeface="Helvetica" pitchFamily="2" charset="0"/>
              </a:rPr>
              <a:t> aspiration with NE tube to suction in upper pouch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latin typeface="Helvetica" pitchFamily="2" charset="0"/>
              </a:rPr>
              <a:t>Timing of surgery can be quite emergent, as every inspiration may be diverted into the stomach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latin typeface="Helvetica" pitchFamily="2" charset="0"/>
              </a:rPr>
              <a:t>Can lead to severe abdominal distension and respiratory compromise (decreased ventilation and reduced diaphragmatic excursion)</a:t>
            </a:r>
            <a:endParaRPr lang="en-GB" dirty="0">
              <a:effectLst/>
              <a:latin typeface="Helvetica" pitchFamily="2" charset="0"/>
            </a:endParaRPr>
          </a:p>
          <a:p>
            <a:r>
              <a:rPr lang="en-GB" b="0" i="0" dirty="0">
                <a:effectLst/>
                <a:latin typeface="Helvetica" pitchFamily="2" charset="0"/>
              </a:rPr>
              <a:t>Keep infant </a:t>
            </a:r>
            <a:r>
              <a:rPr lang="en-GB" b="0" i="0" dirty="0">
                <a:effectLst/>
                <a:highlight>
                  <a:srgbClr val="DDA369"/>
                </a:highlight>
                <a:latin typeface="Helvetica" pitchFamily="2" charset="0"/>
              </a:rPr>
              <a:t>breathing spontaneously</a:t>
            </a:r>
            <a:r>
              <a:rPr lang="en-GB" b="0" i="0" dirty="0">
                <a:effectLst/>
                <a:latin typeface="Helvetica" pitchFamily="2" charset="0"/>
              </a:rPr>
              <a:t> to reduce ventilation of fistula</a:t>
            </a:r>
            <a:endParaRPr lang="en-GB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0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1000</TotalTime>
  <Words>1805</Words>
  <Application>Microsoft Office PowerPoint</Application>
  <PresentationFormat>On-screen Show (4:3)</PresentationFormat>
  <Paragraphs>233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__Roboto_2d2bf0</vt:lpstr>
      <vt:lpstr>Andalus</vt:lpstr>
      <vt:lpstr>Arial</vt:lpstr>
      <vt:lpstr>Calibri</vt:lpstr>
      <vt:lpstr>Century Gothic</vt:lpstr>
      <vt:lpstr>Courier New</vt:lpstr>
      <vt:lpstr>Helvetica</vt:lpstr>
      <vt:lpstr>Libre Franklin</vt:lpstr>
      <vt:lpstr>Noto Sans</vt:lpstr>
      <vt:lpstr>Tahoma</vt:lpstr>
      <vt:lpstr>Times New Roman</vt:lpstr>
      <vt:lpstr>Wingdings</vt:lpstr>
      <vt:lpstr>Office Theme</vt:lpstr>
      <vt:lpstr>نسق Office</vt:lpstr>
      <vt:lpstr>PowerPoint Presentation</vt:lpstr>
      <vt:lpstr>Esophageal atresia and TOF</vt:lpstr>
      <vt:lpstr>Classification</vt:lpstr>
      <vt:lpstr>PowerPoint Presentation</vt:lpstr>
      <vt:lpstr>VACTREL association </vt:lpstr>
      <vt:lpstr>Presentation </vt:lpstr>
      <vt:lpstr>Diagnosis</vt:lpstr>
      <vt:lpstr>PowerPoint Presentation</vt:lpstr>
      <vt:lpstr>Interval steps before surgery </vt:lpstr>
      <vt:lpstr>Management </vt:lpstr>
      <vt:lpstr>Intestinal malrotation </vt:lpstr>
      <vt:lpstr>Intestinal malrotation </vt:lpstr>
      <vt:lpstr>Volvulus neonatorum</vt:lpstr>
      <vt:lpstr>PowerPoint Presentation</vt:lpstr>
      <vt:lpstr>PowerPoint Presentation</vt:lpstr>
      <vt:lpstr>PowerPoint Presentation</vt:lpstr>
      <vt:lpstr>PowerPoint Presentation</vt:lpstr>
      <vt:lpstr>Necrotizing enterocolitis  (NEC) </vt:lpstr>
      <vt:lpstr>PowerPoint Presentation</vt:lpstr>
      <vt:lpstr>PowerPoint Presentation</vt:lpstr>
      <vt:lpstr>PowerPoint Presentation</vt:lpstr>
      <vt:lpstr>Management </vt:lpstr>
      <vt:lpstr>PowerPoint Presentation</vt:lpstr>
      <vt:lpstr>PowerPoint Presentation</vt:lpstr>
      <vt:lpstr>Duodenal obstruction</vt:lpstr>
      <vt:lpstr>PowerPoint Presentation</vt:lpstr>
      <vt:lpstr>PowerPoint Presentation</vt:lpstr>
      <vt:lpstr>Jejunoileal atresia</vt:lpstr>
      <vt:lpstr>PowerPoint Presentation</vt:lpstr>
      <vt:lpstr>PowerPoint Presentation</vt:lpstr>
      <vt:lpstr>Meconium ileus </vt:lpstr>
      <vt:lpstr>PowerPoint Presentation</vt:lpstr>
      <vt:lpstr>PowerPoint Presentation</vt:lpstr>
      <vt:lpstr>PowerPoint Presentation</vt:lpstr>
      <vt:lpstr>PowerPoint Presentation</vt:lpstr>
      <vt:lpstr>Hirschsprung’s disease </vt:lpstr>
      <vt:lpstr>PowerPoint Presentation</vt:lpstr>
      <vt:lpstr>PowerPoint Presentation</vt:lpstr>
      <vt:lpstr>Clinical features:</vt:lpstr>
      <vt:lpstr>Diagnosis:</vt:lpstr>
      <vt:lpstr>PowerPoint Presentation</vt:lpstr>
      <vt:lpstr>Treatment </vt:lpstr>
      <vt:lpstr>Imperforated anus</vt:lpstr>
      <vt:lpstr>PowerPoint Presentation</vt:lpstr>
      <vt:lpstr>PowerPoint Presentation</vt:lpstr>
      <vt:lpstr>Treatment 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Magic Systems</cp:lastModifiedBy>
  <cp:revision>58</cp:revision>
  <dcterms:created xsi:type="dcterms:W3CDTF">2019-10-22T16:14:27Z</dcterms:created>
  <dcterms:modified xsi:type="dcterms:W3CDTF">2023-10-29T12:42:02Z</dcterms:modified>
</cp:coreProperties>
</file>