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351" r:id="rId3"/>
    <p:sldId id="358" r:id="rId4"/>
    <p:sldId id="256" r:id="rId5"/>
    <p:sldId id="272" r:id="rId7"/>
    <p:sldId id="257" r:id="rId8"/>
    <p:sldId id="274" r:id="rId9"/>
    <p:sldId id="281" r:id="rId10"/>
    <p:sldId id="280" r:id="rId11"/>
    <p:sldId id="316" r:id="rId12"/>
    <p:sldId id="289" r:id="rId13"/>
    <p:sldId id="378" r:id="rId14"/>
    <p:sldId id="304" r:id="rId15"/>
    <p:sldId id="327" r:id="rId16"/>
    <p:sldId id="323" r:id="rId17"/>
    <p:sldId id="283" r:id="rId18"/>
    <p:sldId id="259" r:id="rId19"/>
    <p:sldId id="260" r:id="rId20"/>
    <p:sldId id="270" r:id="rId21"/>
    <p:sldId id="277" r:id="rId22"/>
    <p:sldId id="278" r:id="rId23"/>
    <p:sldId id="376" r:id="rId24"/>
    <p:sldId id="375" r:id="rId25"/>
    <p:sldId id="276" r:id="rId26"/>
    <p:sldId id="317" r:id="rId27"/>
    <p:sldId id="291" r:id="rId28"/>
    <p:sldId id="292" r:id="rId29"/>
    <p:sldId id="311" r:id="rId30"/>
    <p:sldId id="315" r:id="rId31"/>
    <p:sldId id="312" r:id="rId32"/>
    <p:sldId id="313" r:id="rId33"/>
    <p:sldId id="381" r:id="rId34"/>
    <p:sldId id="310" r:id="rId35"/>
    <p:sldId id="368" r:id="rId36"/>
    <p:sldId id="371" r:id="rId37"/>
    <p:sldId id="293" r:id="rId38"/>
    <p:sldId id="379" r:id="rId39"/>
    <p:sldId id="352" r:id="rId40"/>
    <p:sldId id="345" r:id="rId41"/>
    <p:sldId id="322" r:id="rId42"/>
    <p:sldId id="332" r:id="rId43"/>
    <p:sldId id="308" r:id="rId44"/>
    <p:sldId id="354" r:id="rId45"/>
    <p:sldId id="335" r:id="rId46"/>
    <p:sldId id="336" r:id="rId47"/>
    <p:sldId id="380" r:id="rId48"/>
  </p:sldIdLst>
  <p:sldSz cx="9144000" cy="6858000" type="screen4x3"/>
  <p:notesSz cx="6858000" cy="9144000"/>
  <p:defaultTextStyle>
    <a:defPPr>
      <a:defRPr lang="ar-SA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3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aximized">
    <p:restoredLeft sz="34580"/>
    <p:restoredTop sz="88598"/>
  </p:normalViewPr>
  <p:slideViewPr>
    <p:cSldViewPr showGuides="1">
      <p:cViewPr varScale="1">
        <p:scale>
          <a:sx n="61" d="100"/>
          <a:sy n="61" d="100"/>
        </p:scale>
        <p:origin x="-22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7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1" Type="http://schemas.openxmlformats.org/officeDocument/2006/relationships/tableStyles" Target="tableStyles.xml"/><Relationship Id="rId50" Type="http://schemas.openxmlformats.org/officeDocument/2006/relationships/viewProps" Target="viewProps.xml"/><Relationship Id="rId5" Type="http://schemas.openxmlformats.org/officeDocument/2006/relationships/slide" Target="slides/slide3.xml"/><Relationship Id="rId49" Type="http://schemas.openxmlformats.org/officeDocument/2006/relationships/presProps" Target="presProps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1" eaLnBrk="1" hangingPunct="1">
              <a:defRPr sz="1200"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1" eaLnBrk="1" hangingPunct="1">
              <a:defRPr sz="1200"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B6DC479-FCDF-4D4E-BBC8-7E0278C869A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1" eaLnBrk="1" hangingPunct="1">
              <a:defRPr sz="1200"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rtl="1" eaLnBrk="1" hangingPunct="1">
              <a:buNone/>
            </a:pPr>
            <a:fld id="{9A0DB2DC-4C9A-4742-B13C-FB6460FD3503}" type="slidenum">
              <a:rPr lang="ar-SA" altLang="ar-JO" sz="1200" dirty="0"/>
            </a:fld>
            <a:endParaRPr lang="ar-SA" altLang="ar-JO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r>
              <a:rPr lang="en-GB" altLang="x-none" dirty="0"/>
              <a:t>We need 2 views</a:t>
            </a:r>
            <a:endParaRPr lang="en-GB" altLang="x-none" dirty="0"/>
          </a:p>
        </p:txBody>
      </p:sp>
      <p:sp>
        <p:nvSpPr>
          <p:cNvPr id="5018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rtl="1" eaLnBrk="1" hangingPunct="1">
              <a:buNone/>
            </a:pPr>
            <a:fld id="{9A0DB2DC-4C9A-4742-B13C-FB6460FD3503}" type="slidenum">
              <a:rPr lang="ar-SA" altLang="ar-JO" sz="1200" dirty="0"/>
            </a:fld>
            <a:endParaRPr lang="ar-SA" altLang="ar-JO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r>
              <a:rPr lang="en-GB" altLang="x-none" dirty="0"/>
              <a:t>Malegnants:: primary </a:t>
            </a:r>
            <a:r>
              <a:rPr lang="en-GB" altLang="x-none" dirty="0">
                <a:sym typeface="Wingdings" panose="05000000000000000000" pitchFamily="2" charset="2"/>
              </a:rPr>
              <a:t> osteosarcoma</a:t>
            </a:r>
            <a:endParaRPr lang="en-GB" altLang="x-none" dirty="0"/>
          </a:p>
          <a:p>
            <a:pPr lvl="0"/>
            <a:r>
              <a:rPr lang="en-GB" altLang="x-none" dirty="0"/>
              <a:t>Secondary (metastasis)</a:t>
            </a:r>
            <a:endParaRPr lang="en-GB" altLang="x-none" dirty="0"/>
          </a:p>
          <a:p>
            <a:pPr lvl="0"/>
            <a:endParaRPr lang="en-GB" altLang="x-none" dirty="0"/>
          </a:p>
          <a:p>
            <a:pPr lvl="0"/>
            <a:r>
              <a:rPr lang="en-GB" altLang="x-none" dirty="0"/>
              <a:t>Benign in bones </a:t>
            </a:r>
            <a:r>
              <a:rPr lang="en-GB" altLang="x-none" dirty="0">
                <a:sym typeface="Wingdings" panose="05000000000000000000" pitchFamily="2" charset="2"/>
              </a:rPr>
              <a:t> osteocyst </a:t>
            </a:r>
            <a:endParaRPr lang="en-GB" altLang="x-none" dirty="0"/>
          </a:p>
        </p:txBody>
      </p:sp>
      <p:sp>
        <p:nvSpPr>
          <p:cNvPr id="5939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rtl="1" eaLnBrk="1" hangingPunct="1">
              <a:buNone/>
            </a:pPr>
            <a:fld id="{9A0DB2DC-4C9A-4742-B13C-FB6460FD3503}" type="slidenum">
              <a:rPr lang="ar-SA" altLang="ar-JO" sz="1200" dirty="0"/>
            </a:fld>
            <a:endParaRPr lang="ar-SA" altLang="ar-JO" sz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en-GB" altLang="x-none" dirty="0"/>
          </a:p>
        </p:txBody>
      </p:sp>
      <p:sp>
        <p:nvSpPr>
          <p:cNvPr id="6042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rtl="1" eaLnBrk="1" hangingPunct="1">
              <a:buNone/>
            </a:pPr>
            <a:fld id="{9A0DB2DC-4C9A-4742-B13C-FB6460FD3503}" type="slidenum">
              <a:rPr lang="ar-SA" altLang="ar-JO" sz="1200" dirty="0"/>
            </a:fld>
            <a:endParaRPr lang="ar-SA" altLang="ar-JO" sz="12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en-GB" altLang="x-none" dirty="0"/>
          </a:p>
        </p:txBody>
      </p:sp>
      <p:sp>
        <p:nvSpPr>
          <p:cNvPr id="6144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rtl="1" eaLnBrk="1" hangingPunct="1">
              <a:buNone/>
            </a:pPr>
            <a:fld id="{9A0DB2DC-4C9A-4742-B13C-FB6460FD3503}" type="slidenum">
              <a:rPr lang="ar-SA" altLang="ar-JO" sz="1200" dirty="0"/>
            </a:fld>
            <a:endParaRPr lang="ar-SA" altLang="ar-JO" sz="12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en-GB" altLang="x-none" dirty="0"/>
          </a:p>
        </p:txBody>
      </p:sp>
      <p:sp>
        <p:nvSpPr>
          <p:cNvPr id="6246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rtl="1" eaLnBrk="1" hangingPunct="1">
              <a:buNone/>
            </a:pPr>
            <a:fld id="{9A0DB2DC-4C9A-4742-B13C-FB6460FD3503}" type="slidenum">
              <a:rPr lang="ar-SA" altLang="ar-JO" sz="1200" dirty="0"/>
            </a:fld>
            <a:endParaRPr lang="ar-SA" altLang="ar-JO" sz="12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r>
              <a:rPr lang="en-GB" altLang="x-none" dirty="0"/>
              <a:t>And we need to take CT image to see the soft tissue and the side of the fracture if lft or rt</a:t>
            </a:r>
            <a:endParaRPr lang="en-GB" altLang="x-none" dirty="0"/>
          </a:p>
        </p:txBody>
      </p:sp>
      <p:sp>
        <p:nvSpPr>
          <p:cNvPr id="6349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rtl="1" eaLnBrk="1" hangingPunct="1">
              <a:buNone/>
            </a:pPr>
            <a:fld id="{9A0DB2DC-4C9A-4742-B13C-FB6460FD3503}" type="slidenum">
              <a:rPr lang="ar-SA" altLang="ar-JO" sz="1200" dirty="0"/>
            </a:fld>
            <a:endParaRPr lang="ar-SA" altLang="ar-JO" sz="12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r>
              <a:rPr lang="en-GB" altLang="x-none" dirty="0"/>
              <a:t>Epiphysial plate fracture with dislocation of the joint</a:t>
            </a:r>
            <a:endParaRPr lang="en-GB" altLang="x-none" dirty="0"/>
          </a:p>
        </p:txBody>
      </p:sp>
      <p:sp>
        <p:nvSpPr>
          <p:cNvPr id="6451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rtl="1" eaLnBrk="1" hangingPunct="1">
              <a:buNone/>
            </a:pPr>
            <a:fld id="{9A0DB2DC-4C9A-4742-B13C-FB6460FD3503}" type="slidenum">
              <a:rPr lang="ar-SA" altLang="ar-JO" sz="1200" dirty="0"/>
            </a:fld>
            <a:endParaRPr lang="ar-SA" altLang="ar-JO" sz="12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r>
              <a:rPr lang="en-GB" altLang="x-none" dirty="0"/>
              <a:t>Buckling and step like deformity indicating greenstick fracture </a:t>
            </a:r>
            <a:endParaRPr lang="en-GB" altLang="x-none" dirty="0"/>
          </a:p>
        </p:txBody>
      </p:sp>
      <p:sp>
        <p:nvSpPr>
          <p:cNvPr id="6554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rtl="1" eaLnBrk="1" hangingPunct="1">
              <a:buNone/>
            </a:pPr>
            <a:fld id="{9A0DB2DC-4C9A-4742-B13C-FB6460FD3503}" type="slidenum">
              <a:rPr lang="ar-SA" altLang="ar-JO" sz="1200" dirty="0"/>
            </a:fld>
            <a:endParaRPr lang="ar-SA" altLang="ar-JO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r>
              <a:rPr lang="ar-JO" altLang="x-none" b="1" dirty="0"/>
              <a:t>مهم فيي الامتحان</a:t>
            </a:r>
            <a:endParaRPr lang="en-GB" altLang="x-none" b="1" dirty="0"/>
          </a:p>
        </p:txBody>
      </p:sp>
      <p:sp>
        <p:nvSpPr>
          <p:cNvPr id="5120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rtl="1" eaLnBrk="1" hangingPunct="1">
              <a:buNone/>
            </a:pPr>
            <a:fld id="{9A0DB2DC-4C9A-4742-B13C-FB6460FD3503}" type="slidenum">
              <a:rPr lang="ar-SA" altLang="ar-JO" sz="1200" dirty="0"/>
            </a:fld>
            <a:endParaRPr lang="ar-SA" altLang="ar-JO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r>
              <a:rPr lang="en-GB" altLang="x-none" sz="1100" dirty="0"/>
              <a:t>WE TAKE LATERAL VEIW TO SEE DISLOCATION OF THE JOINT AND THE PATELLA </a:t>
            </a:r>
            <a:endParaRPr lang="en-GB" altLang="x-none" sz="1100" dirty="0"/>
          </a:p>
        </p:txBody>
      </p:sp>
      <p:sp>
        <p:nvSpPr>
          <p:cNvPr id="5222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rtl="1" eaLnBrk="1" hangingPunct="1">
              <a:buNone/>
            </a:pPr>
            <a:fld id="{9A0DB2DC-4C9A-4742-B13C-FB6460FD3503}" type="slidenum">
              <a:rPr lang="ar-SA" altLang="ar-JO" sz="1200" dirty="0"/>
            </a:fld>
            <a:endParaRPr lang="ar-SA" altLang="ar-JO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r>
              <a:rPr lang="en-GB" altLang="x-none" dirty="0"/>
              <a:t>ALIGNMENTS NEEDED TO SEE IF THERE IS DISLOCATION ( CUZ IN THE SPINE IT IS SIGNIFICANT ) </a:t>
            </a:r>
            <a:endParaRPr lang="en-GB" altLang="x-none" dirty="0"/>
          </a:p>
          <a:p>
            <a:pPr lvl="0"/>
            <a:r>
              <a:rPr lang="en-GB" altLang="x-none" dirty="0"/>
              <a:t>AND LOOK AT THE A AND B LINE (THE VERTEBRAL BODIES SHOULD BE ALL INTACT BETWEEN THESE 2 IMAGINARY LINES)</a:t>
            </a:r>
            <a:endParaRPr lang="en-GB" altLang="x-none" dirty="0"/>
          </a:p>
        </p:txBody>
      </p:sp>
      <p:sp>
        <p:nvSpPr>
          <p:cNvPr id="5325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rtl="1" eaLnBrk="1" hangingPunct="1">
              <a:buNone/>
            </a:pPr>
            <a:fld id="{9A0DB2DC-4C9A-4742-B13C-FB6460FD3503}" type="slidenum">
              <a:rPr lang="ar-SA" altLang="ar-JO" sz="1200" dirty="0"/>
            </a:fld>
            <a:endParaRPr lang="ar-SA" altLang="ar-JO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en-GB" altLang="x-none" dirty="0"/>
          </a:p>
        </p:txBody>
      </p:sp>
      <p:sp>
        <p:nvSpPr>
          <p:cNvPr id="5427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rtl="1" eaLnBrk="1" hangingPunct="1">
              <a:buNone/>
            </a:pPr>
            <a:fld id="{9A0DB2DC-4C9A-4742-B13C-FB6460FD3503}" type="slidenum">
              <a:rPr lang="ar-SA" altLang="ar-JO" sz="1200" dirty="0"/>
            </a:fld>
            <a:endParaRPr lang="ar-SA" altLang="ar-JO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r>
              <a:rPr lang="en-GB" altLang="x-none" dirty="0"/>
              <a:t>CERVICAL SPINE X-RAY LATERAL VIEW </a:t>
            </a:r>
            <a:endParaRPr lang="en-GB" altLang="x-none" dirty="0"/>
          </a:p>
        </p:txBody>
      </p:sp>
      <p:sp>
        <p:nvSpPr>
          <p:cNvPr id="553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rtl="1" eaLnBrk="1" hangingPunct="1">
              <a:buNone/>
            </a:pPr>
            <a:fld id="{9A0DB2DC-4C9A-4742-B13C-FB6460FD3503}" type="slidenum">
              <a:rPr lang="ar-SA" altLang="ar-JO" sz="1200" dirty="0"/>
            </a:fld>
            <a:endParaRPr lang="ar-SA" altLang="ar-JO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r>
              <a:rPr lang="en-GB" altLang="x-none" dirty="0"/>
              <a:t>DIAGNOSIS: OSTEOARTHRITIS</a:t>
            </a:r>
            <a:endParaRPr lang="en-GB" altLang="x-none" dirty="0"/>
          </a:p>
        </p:txBody>
      </p:sp>
      <p:sp>
        <p:nvSpPr>
          <p:cNvPr id="5632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rtl="1" eaLnBrk="1" hangingPunct="1">
              <a:buNone/>
            </a:pPr>
            <a:fld id="{9A0DB2DC-4C9A-4742-B13C-FB6460FD3503}" type="slidenum">
              <a:rPr lang="ar-SA" altLang="ar-JO" sz="1200" dirty="0"/>
            </a:fld>
            <a:endParaRPr lang="ar-SA" altLang="ar-JO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en-GB" altLang="x-none" dirty="0"/>
          </a:p>
        </p:txBody>
      </p:sp>
      <p:sp>
        <p:nvSpPr>
          <p:cNvPr id="5734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rtl="1" eaLnBrk="1" hangingPunct="1">
              <a:buNone/>
            </a:pPr>
            <a:fld id="{9A0DB2DC-4C9A-4742-B13C-FB6460FD3503}" type="slidenum">
              <a:rPr lang="ar-SA" altLang="ar-JO" sz="1200" dirty="0"/>
            </a:fld>
            <a:endParaRPr lang="ar-SA" altLang="ar-JO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r>
              <a:rPr lang="en-GB" altLang="x-none" dirty="0"/>
              <a:t>PTN of all ages come in generalized bonache</a:t>
            </a:r>
            <a:endParaRPr lang="en-GB" altLang="x-none" dirty="0"/>
          </a:p>
        </p:txBody>
      </p:sp>
      <p:sp>
        <p:nvSpPr>
          <p:cNvPr id="5837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rtl="1" eaLnBrk="1" hangingPunct="1">
              <a:buNone/>
            </a:pPr>
            <a:fld id="{9A0DB2DC-4C9A-4742-B13C-FB6460FD3503}" type="slidenum">
              <a:rPr lang="ar-SA" altLang="ar-JO" sz="1200" dirty="0"/>
            </a:fld>
            <a:endParaRPr lang="ar-SA" altLang="ar-JO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/>
          <p:nvPr/>
        </p:nvGrpSpPr>
        <p:grpSpPr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2056" name="Group 3"/>
            <p:cNvGrpSpPr/>
            <p:nvPr/>
          </p:nvGrpSpPr>
          <p:grpSpPr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32" name="Freeform 4"/>
              <p:cNvSpPr/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16 w 5184"/>
                  <a:gd name="T3" fmla="*/ 3159 h 3159"/>
                  <a:gd name="T4" fmla="*/ 5216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5"/>
              <p:cNvSpPr/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60 w 556"/>
                  <a:gd name="T5" fmla="*/ 3159 h 3159"/>
                  <a:gd name="T6" fmla="*/ 560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" name="Freeform 6"/>
            <p:cNvSpPr/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Freeform 7"/>
            <p:cNvSpPr/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3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3 w 251"/>
                <a:gd name="T7" fmla="*/ 12 h 12"/>
                <a:gd name="T8" fmla="*/ 253 w 251"/>
                <a:gd name="T9" fmla="*/ 0 h 12"/>
                <a:gd name="T10" fmla="*/ 253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Freeform 8"/>
            <p:cNvSpPr/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491 w 251"/>
                <a:gd name="T5" fmla="*/ 12 h 12"/>
                <a:gd name="T6" fmla="*/ 49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060" name="Group 9"/>
            <p:cNvGrpSpPr/>
            <p:nvPr/>
          </p:nvGrpSpPr>
          <p:grpSpPr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26" name="Freeform 10"/>
              <p:cNvSpPr/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11"/>
              <p:cNvSpPr/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12"/>
              <p:cNvSpPr/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5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54 w 4724"/>
                  <a:gd name="T7" fmla="*/ 12 h 12"/>
                  <a:gd name="T8" fmla="*/ 4754 w 4724"/>
                  <a:gd name="T9" fmla="*/ 0 h 12"/>
                  <a:gd name="T10" fmla="*/ 475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13"/>
              <p:cNvSpPr/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14"/>
              <p:cNvSpPr/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15"/>
              <p:cNvSpPr/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6113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26113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34" name="Rectangle 18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fld id="{9A0DB2DC-4C9A-4742-B13C-FB6460FD3503}" type="slidenum">
              <a:rPr lang="ar-SA" altLang="ar-JO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ar-SA" altLang="ar-JO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ar-SA" altLang="ar-JO" dirty="0">
                <a:effectLst>
                  <a:outerShdw blurRad="38100" dist="38100" dir="2700000">
                    <a:srgbClr val="000000"/>
                  </a:outerShdw>
                </a:effectLst>
                <a:latin typeface="Tahoma" panose="020B0604030504040204" pitchFamily="34" charset="0"/>
              </a:rPr>
            </a:fld>
            <a:endParaRPr lang="ar-SA" altLang="ar-JO" dirty="0">
              <a:effectLst>
                <a:outerShdw blurRad="38100" dist="38100" dir="2700000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ar-SA" altLang="ar-JO" dirty="0">
                <a:effectLst>
                  <a:outerShdw blurRad="38100" dist="38100" dir="2700000">
                    <a:srgbClr val="000000"/>
                  </a:outerShdw>
                </a:effectLst>
                <a:latin typeface="Tahoma" panose="020B0604030504040204" pitchFamily="34" charset="0"/>
              </a:rPr>
            </a:fld>
            <a:endParaRPr lang="ar-SA" altLang="ar-JO" dirty="0">
              <a:effectLst>
                <a:outerShdw blurRad="38100" dist="38100" dir="2700000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ar-SA" altLang="ar-JO" dirty="0">
                <a:effectLst>
                  <a:outerShdw blurRad="38100" dist="38100" dir="2700000">
                    <a:srgbClr val="000000"/>
                  </a:outerShdw>
                </a:effectLst>
                <a:latin typeface="Tahoma" panose="020B0604030504040204" pitchFamily="34" charset="0"/>
              </a:rPr>
            </a:fld>
            <a:endParaRPr lang="ar-SA" altLang="ar-JO" dirty="0">
              <a:effectLst>
                <a:outerShdw blurRad="38100" dist="38100" dir="2700000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ar-SA" altLang="ar-JO" dirty="0">
                <a:effectLst>
                  <a:outerShdw blurRad="38100" dist="38100" dir="2700000">
                    <a:srgbClr val="000000"/>
                  </a:outerShdw>
                </a:effectLst>
                <a:latin typeface="Tahoma" panose="020B0604030504040204" pitchFamily="34" charset="0"/>
              </a:rPr>
            </a:fld>
            <a:endParaRPr lang="ar-SA" altLang="ar-JO" dirty="0">
              <a:effectLst>
                <a:outerShdw blurRad="38100" dist="38100" dir="2700000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ar-SA" altLang="ar-JO" dirty="0">
                <a:effectLst>
                  <a:outerShdw blurRad="38100" dist="38100" dir="2700000">
                    <a:srgbClr val="000000"/>
                  </a:outerShdw>
                </a:effectLst>
                <a:latin typeface="Tahoma" panose="020B0604030504040204" pitchFamily="34" charset="0"/>
              </a:rPr>
            </a:fld>
            <a:endParaRPr lang="ar-SA" altLang="ar-JO" dirty="0">
              <a:effectLst>
                <a:outerShdw blurRad="38100" dist="38100" dir="2700000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ar-SA" altLang="ar-JO" dirty="0">
                <a:effectLst>
                  <a:outerShdw blurRad="38100" dist="38100" dir="2700000">
                    <a:srgbClr val="000000"/>
                  </a:outerShdw>
                </a:effectLst>
                <a:latin typeface="Tahoma" panose="020B0604030504040204" pitchFamily="34" charset="0"/>
              </a:rPr>
            </a:fld>
            <a:endParaRPr lang="ar-SA" altLang="ar-JO" dirty="0">
              <a:effectLst>
                <a:outerShdw blurRad="38100" dist="38100" dir="2700000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ar-SA" altLang="ar-JO" dirty="0">
                <a:effectLst>
                  <a:outerShdw blurRad="38100" dist="38100" dir="2700000">
                    <a:srgbClr val="000000"/>
                  </a:outerShdw>
                </a:effectLst>
                <a:latin typeface="Tahoma" panose="020B0604030504040204" pitchFamily="34" charset="0"/>
              </a:rPr>
            </a:fld>
            <a:endParaRPr lang="ar-SA" altLang="ar-JO" dirty="0">
              <a:effectLst>
                <a:outerShdw blurRad="38100" dist="38100" dir="2700000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ar-SA" altLang="ar-JO" dirty="0">
                <a:effectLst>
                  <a:outerShdw blurRad="38100" dist="38100" dir="2700000">
                    <a:srgbClr val="000000"/>
                  </a:outerShdw>
                </a:effectLst>
                <a:latin typeface="Tahoma" panose="020B0604030504040204" pitchFamily="34" charset="0"/>
              </a:rPr>
            </a:fld>
            <a:endParaRPr lang="ar-SA" altLang="ar-JO" dirty="0">
              <a:effectLst>
                <a:outerShdw blurRad="38100" dist="38100" dir="2700000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ar-SA" altLang="ar-JO" dirty="0">
                <a:effectLst>
                  <a:outerShdw blurRad="38100" dist="38100" dir="2700000">
                    <a:srgbClr val="000000"/>
                  </a:outerShdw>
                </a:effectLst>
                <a:latin typeface="Tahoma" panose="020B0604030504040204" pitchFamily="34" charset="0"/>
              </a:rPr>
            </a:fld>
            <a:endParaRPr lang="ar-SA" altLang="ar-JO" dirty="0">
              <a:effectLst>
                <a:outerShdw blurRad="38100" dist="38100" dir="2700000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ar-SA" altLang="ar-JO" dirty="0">
                <a:effectLst>
                  <a:outerShdw blurRad="38100" dist="38100" dir="2700000">
                    <a:srgbClr val="000000"/>
                  </a:outerShdw>
                </a:effectLst>
                <a:latin typeface="Tahoma" panose="020B0604030504040204" pitchFamily="34" charset="0"/>
              </a:rPr>
            </a:fld>
            <a:endParaRPr lang="ar-SA" altLang="ar-JO" dirty="0">
              <a:effectLst>
                <a:outerShdw blurRad="38100" dist="38100" dir="2700000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ar-SA" altLang="ar-JO" dirty="0">
                <a:effectLst>
                  <a:outerShdw blurRad="38100" dist="38100" dir="2700000">
                    <a:srgbClr val="000000"/>
                  </a:outerShdw>
                </a:effectLst>
                <a:latin typeface="Tahoma" panose="020B0604030504040204" pitchFamily="34" charset="0"/>
              </a:rPr>
            </a:fld>
            <a:endParaRPr lang="ar-SA" altLang="ar-JO" dirty="0">
              <a:effectLst>
                <a:outerShdw blurRad="38100" dist="38100" dir="2700000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026" name="Group 2"/>
          <p:cNvGrpSpPr/>
          <p:nvPr/>
        </p:nvGrpSpPr>
        <p:grpSpPr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/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16 w 5184"/>
                <a:gd name="T3" fmla="*/ 3159 h 3159"/>
                <a:gd name="T4" fmla="*/ 5216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3" name="Freeform 4"/>
            <p:cNvSpPr/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60 w 556"/>
                <a:gd name="T5" fmla="*/ 3159 h 3159"/>
                <a:gd name="T6" fmla="*/ 560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034" name="Group 5"/>
            <p:cNvGrpSpPr/>
            <p:nvPr userDrawn="1"/>
          </p:nvGrpSpPr>
          <p:grpSpPr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/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36" name="Freeform 7"/>
              <p:cNvSpPr/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37" name="Freeform 8"/>
              <p:cNvSpPr/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5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54 w 4724"/>
                  <a:gd name="T7" fmla="*/ 12 h 12"/>
                  <a:gd name="T8" fmla="*/ 4754 w 4724"/>
                  <a:gd name="T9" fmla="*/ 0 h 12"/>
                  <a:gd name="T10" fmla="*/ 475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38" name="Freeform 9"/>
              <p:cNvSpPr/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39" name="Freeform 10"/>
              <p:cNvSpPr/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0107" name="Freeform 11"/>
              <p:cNvSpPr/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41" name="Freeform 12"/>
              <p:cNvSpPr/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491 w 251"/>
                  <a:gd name="T5" fmla="*/ 12 h 12"/>
                  <a:gd name="T6" fmla="*/ 49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42" name="Freeform 13"/>
              <p:cNvSpPr/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3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3 w 251"/>
                  <a:gd name="T7" fmla="*/ 12 h 12"/>
                  <a:gd name="T8" fmla="*/ 253 w 251"/>
                  <a:gd name="T9" fmla="*/ 0 h 12"/>
                  <a:gd name="T10" fmla="*/ 253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0110" name="Freeform 14"/>
              <p:cNvSpPr/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6011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26011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26011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rtl="0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011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rtl="0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011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ar-SA" altLang="ar-JO" dirty="0">
                <a:effectLst>
                  <a:outerShdw blurRad="38100" dist="38100" dir="2700000">
                    <a:srgbClr val="000000"/>
                  </a:outerShdw>
                </a:effectLst>
                <a:latin typeface="Tahoma" panose="020B0604030504040204" pitchFamily="34" charset="0"/>
              </a:rPr>
            </a:fld>
            <a:endParaRPr lang="ar-SA" altLang="ar-JO" dirty="0">
              <a:effectLst>
                <a:outerShdw blurRad="38100" dist="38100" dir="2700000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4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7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6068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609600"/>
            <a:ext cx="8077200" cy="1295400"/>
          </a:xfrm>
        </p:spPr>
        <p:txBody>
          <a:bodyPr vert="horz" wrap="square" lIns="91440" tIns="45720" rIns="91440" bIns="45720" numCol="1" anchor="b" anchorCtr="0" compatLnSpc="1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7200" b="1" i="0" u="none" strike="noStrike" kern="0" cap="none" spc="0" normalizeH="0" baseline="0" noProof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Skeletal system</a:t>
            </a:r>
            <a:endParaRPr kumimoji="0" lang="en-US" sz="7200" b="1" i="0" u="none" strike="noStrike" kern="0" cap="none" spc="0" normalizeH="0" baseline="0" noProof="0" smtClean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1606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2667000"/>
            <a:ext cx="6400800" cy="2971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DR. ESSMAT AL OMARI</a:t>
            </a:r>
            <a:endParaRPr kumimoji="0" lang="en-US" sz="3600" b="1" i="0" u="none" strike="noStrike" kern="0" cap="none" spc="0" normalizeH="0" baseline="0" noProof="0" smtClean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Consultant Radiologist</a:t>
            </a:r>
            <a:endParaRPr kumimoji="0" lang="en-US" sz="36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sz="4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Mu’tah University</a:t>
            </a:r>
            <a:endParaRPr kumimoji="0" lang="en-US" sz="40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en-US" sz="40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4"/>
          </p:nvPr>
        </p:nvSpPr>
        <p:spPr bwMode="auto">
          <a:ln/>
        </p:spPr>
        <p:txBody>
          <a:bodyPr wrap="square" lIns="91440" tIns="45720" rIns="91440" bIns="45720" numCol="1" anchor="t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ar-SA" altLang="ar-JO" sz="1000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ar-SA" altLang="ar-JO" sz="1000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5" descr="خلود 027"/>
          <p:cNvPicPr>
            <a:picLocks noGrp="1" noChangeAspect="1"/>
          </p:cNvPicPr>
          <p:nvPr>
            <p:ph/>
          </p:nvPr>
        </p:nvPicPr>
        <p:blipFill>
          <a:blip r:embed="rId1"/>
          <a:srcRect l="7921" t="5125" r="14851"/>
          <a:stretch>
            <a:fillRect/>
          </a:stretch>
        </p:blipFill>
        <p:spPr>
          <a:xfrm>
            <a:off x="990600" y="304800"/>
            <a:ext cx="5943600" cy="5641975"/>
          </a:xfrm>
          <a:ln/>
        </p:spPr>
      </p:pic>
      <p:sp>
        <p:nvSpPr>
          <p:cNvPr id="12291" name="Rectangle 4"/>
          <p:cNvSpPr/>
          <p:nvPr/>
        </p:nvSpPr>
        <p:spPr>
          <a:xfrm>
            <a:off x="1752600" y="5943600"/>
            <a:ext cx="5486400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rtl="1" eaLnBrk="1" hangingPunct="1"/>
            <a:r>
              <a:rPr lang="en-US" altLang="ar-JO" dirty="0">
                <a:latin typeface="Tahoma" panose="020B0604030504040204" pitchFamily="34" charset="0"/>
              </a:rPr>
              <a:t>Narrow joint space (yellow), osteophytes (red), sclerosis (white),  loose body (green) and moderate dislocaction </a:t>
            </a:r>
            <a:endParaRPr lang="en-US" altLang="ar-JO" dirty="0">
              <a:latin typeface="Tahoma" panose="020B0604030504040204" pitchFamily="34" charset="0"/>
            </a:endParaRPr>
          </a:p>
        </p:txBody>
      </p:sp>
      <p:cxnSp>
        <p:nvCxnSpPr>
          <p:cNvPr id="12292" name="Straight Arrow Connector 6"/>
          <p:cNvCxnSpPr/>
          <p:nvPr/>
        </p:nvCxnSpPr>
        <p:spPr>
          <a:xfrm rot="-5400000" flipH="1">
            <a:off x="5067300" y="2095500"/>
            <a:ext cx="990600" cy="609600"/>
          </a:xfrm>
          <a:prstGeom prst="straightConnector1">
            <a:avLst/>
          </a:prstGeom>
          <a:ln w="9525" cap="flat" cmpd="sng">
            <a:solidFill>
              <a:srgbClr val="FFFF00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12293" name="Straight Arrow Connector 8"/>
          <p:cNvCxnSpPr/>
          <p:nvPr/>
        </p:nvCxnSpPr>
        <p:spPr>
          <a:xfrm rot="-10800000" flipV="1">
            <a:off x="6858000" y="2743200"/>
            <a:ext cx="228600" cy="152400"/>
          </a:xfrm>
          <a:prstGeom prst="straightConnector1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12294" name="Straight Arrow Connector 10"/>
          <p:cNvCxnSpPr/>
          <p:nvPr/>
        </p:nvCxnSpPr>
        <p:spPr>
          <a:xfrm>
            <a:off x="1371600" y="2895600"/>
            <a:ext cx="228600" cy="76200"/>
          </a:xfrm>
          <a:prstGeom prst="straightConnector1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12295" name="Straight Arrow Connector 12"/>
          <p:cNvCxnSpPr/>
          <p:nvPr/>
        </p:nvCxnSpPr>
        <p:spPr>
          <a:xfrm rot="5400000" flipH="1" flipV="1">
            <a:off x="6210300" y="3162300"/>
            <a:ext cx="228600" cy="152400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12296" name="Straight Arrow Connector 14"/>
          <p:cNvCxnSpPr/>
          <p:nvPr/>
        </p:nvCxnSpPr>
        <p:spPr>
          <a:xfrm rot="-5400000" flipV="1">
            <a:off x="5867400" y="3124200"/>
            <a:ext cx="228600" cy="76200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12297" name="Straight Arrow Connector 16"/>
          <p:cNvCxnSpPr/>
          <p:nvPr/>
        </p:nvCxnSpPr>
        <p:spPr>
          <a:xfrm flipV="1">
            <a:off x="2514600" y="3048000"/>
            <a:ext cx="152400" cy="76200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12298" name="Straight Arrow Connector 18"/>
          <p:cNvCxnSpPr/>
          <p:nvPr/>
        </p:nvCxnSpPr>
        <p:spPr>
          <a:xfrm rot="5400000" flipH="1" flipV="1">
            <a:off x="2019300" y="3086100"/>
            <a:ext cx="228600" cy="3175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12299" name="Straight Arrow Connector 20"/>
          <p:cNvCxnSpPr/>
          <p:nvPr/>
        </p:nvCxnSpPr>
        <p:spPr>
          <a:xfrm flipV="1">
            <a:off x="4953000" y="3429000"/>
            <a:ext cx="381000" cy="228600"/>
          </a:xfrm>
          <a:prstGeom prst="straightConnector1">
            <a:avLst/>
          </a:prstGeom>
          <a:ln w="9525" cap="flat" cmpd="sng">
            <a:solidFill>
              <a:srgbClr val="00B050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12" name="Slide Number Placeholder 11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91440" tIns="45720" rIns="91440" bIns="45720" numCol="1" anchor="t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ar-SA" altLang="ar-JO" sz="1000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ar-SA" altLang="ar-JO" sz="1000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12301" name="TextBox 12"/>
          <p:cNvSpPr txBox="1"/>
          <p:nvPr/>
        </p:nvSpPr>
        <p:spPr>
          <a:xfrm>
            <a:off x="6781800" y="762000"/>
            <a:ext cx="2362200" cy="1600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GB" altLang="x-none" sz="1600" b="1" dirty="0">
                <a:solidFill>
                  <a:srgbClr val="FF0000"/>
                </a:solidFill>
                <a:latin typeface="Tahoma" panose="020B0604030504040204" pitchFamily="34" charset="0"/>
              </a:rPr>
              <a:t>WE TAKE LATERAL VEIW TO SEE DISLOCATION OF THE JOINT AND THE PATELLA </a:t>
            </a:r>
            <a:endParaRPr lang="en-GB" altLang="x-none" sz="1600" b="1" dirty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endParaRPr lang="en-US" altLang="x-none" sz="1600" b="1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838200"/>
            <a:ext cx="7543800" cy="57912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Spine assessment : 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Alignments (normal or abnormal)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Height of vertebral bodies (indicate compression fracture)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Density 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Joint space </a:t>
            </a:r>
            <a:endParaRPr kumimoji="0" lang="ar-JO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91440" tIns="45720" rIns="91440" bIns="45720" numCol="1" anchor="t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ar-SA" altLang="ar-JO" sz="1000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ar-SA" altLang="ar-JO" sz="1000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13316" name="TextBox 3"/>
          <p:cNvSpPr txBox="1"/>
          <p:nvPr/>
        </p:nvSpPr>
        <p:spPr>
          <a:xfrm>
            <a:off x="0" y="5257800"/>
            <a:ext cx="9144000" cy="1477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GB" altLang="x-none" b="1" u="sng" dirty="0">
                <a:solidFill>
                  <a:srgbClr val="FF0000"/>
                </a:solidFill>
                <a:latin typeface="Tahoma" panose="020B0604030504040204" pitchFamily="34" charset="0"/>
              </a:rPr>
              <a:t>ALIGNMENTS NEEDED TO SEE IF THERE IS DISLOCATION ( CUZ IN THE SPINE IT IS SIGNIFICANT ) </a:t>
            </a:r>
            <a:endParaRPr lang="en-GB" altLang="x-none" b="1" u="sng" dirty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r>
              <a:rPr lang="en-GB" altLang="x-none" b="1" u="sng" dirty="0">
                <a:solidFill>
                  <a:srgbClr val="FF0000"/>
                </a:solidFill>
                <a:latin typeface="Tahoma" panose="020B0604030504040204" pitchFamily="34" charset="0"/>
              </a:rPr>
              <a:t>AND LOOK AT THE A AND B LINE (THE VERTEBRAL BODIES SHOULD BE ALL INTACT BETWEEN THESE 2 IMAGINARY LINES)</a:t>
            </a:r>
            <a:endParaRPr lang="en-GB" altLang="x-none" b="1" u="sng" dirty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endParaRPr lang="en-US" altLang="x-none" b="1" u="sng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5" descr="r 009"/>
          <p:cNvPicPr>
            <a:picLocks noGrp="1" noChangeAspect="1"/>
          </p:cNvPicPr>
          <p:nvPr>
            <p:ph/>
          </p:nvPr>
        </p:nvPicPr>
        <p:blipFill>
          <a:blip r:embed="rId1"/>
          <a:srcRect l="9911" t="7687" r="14413" b="2615"/>
          <a:stretch>
            <a:fillRect/>
          </a:stretch>
        </p:blipFill>
        <p:spPr>
          <a:xfrm>
            <a:off x="1143000" y="457200"/>
            <a:ext cx="6400800" cy="5334000"/>
          </a:xfrm>
          <a:ln/>
        </p:spPr>
      </p:pic>
      <p:sp>
        <p:nvSpPr>
          <p:cNvPr id="14339" name="TextBox 6"/>
          <p:cNvSpPr txBox="1"/>
          <p:nvPr/>
        </p:nvSpPr>
        <p:spPr>
          <a:xfrm>
            <a:off x="838200" y="6059488"/>
            <a:ext cx="78486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rtl="1" eaLnBrk="1" hangingPunct="1"/>
            <a:r>
              <a:rPr lang="en-US" altLang="ar-JO" dirty="0">
                <a:latin typeface="Tahoma" panose="020B0604030504040204" pitchFamily="34" charset="0"/>
              </a:rPr>
              <a:t>Trachea ,odontoid process of C2 (red),  ant.arch-tubercle- of C1 (yellow), atlantoaxial joint (green), transverse process (blue)</a:t>
            </a:r>
            <a:endParaRPr lang="en-US" altLang="ar-JO" dirty="0">
              <a:latin typeface="Tahoma" panose="020B0604030504040204" pitchFamily="34" charset="0"/>
            </a:endParaRPr>
          </a:p>
        </p:txBody>
      </p:sp>
      <p:sp>
        <p:nvSpPr>
          <p:cNvPr id="14340" name="TextBox 7"/>
          <p:cNvSpPr txBox="1"/>
          <p:nvPr/>
        </p:nvSpPr>
        <p:spPr>
          <a:xfrm>
            <a:off x="4495800" y="2286000"/>
            <a:ext cx="533400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r" rtl="1" eaLnBrk="1" hangingPunct="1"/>
            <a:r>
              <a:rPr lang="en-US" altLang="ar-JO" sz="1400" dirty="0">
                <a:latin typeface="Tahoma" panose="020B0604030504040204" pitchFamily="34" charset="0"/>
              </a:rPr>
              <a:t>C1</a:t>
            </a:r>
            <a:endParaRPr lang="en-US" altLang="ar-JO" sz="1400" dirty="0">
              <a:latin typeface="Tahoma" panose="020B0604030504040204" pitchFamily="34" charset="0"/>
            </a:endParaRPr>
          </a:p>
        </p:txBody>
      </p:sp>
      <p:cxnSp>
        <p:nvCxnSpPr>
          <p:cNvPr id="14341" name="Straight Arrow Connector 9"/>
          <p:cNvCxnSpPr/>
          <p:nvPr/>
        </p:nvCxnSpPr>
        <p:spPr>
          <a:xfrm flipV="1">
            <a:off x="5105400" y="1905000"/>
            <a:ext cx="914400" cy="534988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14342" name="Straight Arrow Connector 11"/>
          <p:cNvCxnSpPr/>
          <p:nvPr/>
        </p:nvCxnSpPr>
        <p:spPr>
          <a:xfrm>
            <a:off x="6019800" y="1752600"/>
            <a:ext cx="228600" cy="1588"/>
          </a:xfrm>
          <a:prstGeom prst="straightConnector1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14343" name="Straight Arrow Connector 14"/>
          <p:cNvCxnSpPr/>
          <p:nvPr/>
        </p:nvCxnSpPr>
        <p:spPr>
          <a:xfrm rot="-10800000" flipV="1">
            <a:off x="6553200" y="1524000"/>
            <a:ext cx="381000" cy="76200"/>
          </a:xfrm>
          <a:prstGeom prst="straightConnector1">
            <a:avLst/>
          </a:prstGeom>
          <a:ln w="9525" cap="flat" cmpd="sng">
            <a:solidFill>
              <a:srgbClr val="FFFF00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14344" name="Straight Arrow Connector 16"/>
          <p:cNvCxnSpPr/>
          <p:nvPr/>
        </p:nvCxnSpPr>
        <p:spPr>
          <a:xfrm>
            <a:off x="6096000" y="1447800"/>
            <a:ext cx="228600" cy="76200"/>
          </a:xfrm>
          <a:prstGeom prst="straightConnector1">
            <a:avLst/>
          </a:prstGeom>
          <a:ln w="9525" cap="flat" cmpd="sng">
            <a:solidFill>
              <a:srgbClr val="00B050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4953000" y="3581400"/>
            <a:ext cx="762000" cy="685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346" name="Straight Arrow Connector 20"/>
          <p:cNvCxnSpPr/>
          <p:nvPr/>
        </p:nvCxnSpPr>
        <p:spPr>
          <a:xfrm rot="5400000" flipH="1" flipV="1">
            <a:off x="1257300" y="4533900"/>
            <a:ext cx="2514600" cy="609600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11" name="Slide Number Placeholder 10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91440" tIns="45720" rIns="91440" bIns="45720" numCol="1" anchor="t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ar-SA" altLang="ar-JO" sz="1000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ar-SA" altLang="ar-JO" sz="1000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TextBox 4"/>
          <p:cNvSpPr txBox="1"/>
          <p:nvPr/>
        </p:nvSpPr>
        <p:spPr>
          <a:xfrm>
            <a:off x="0" y="5943600"/>
            <a:ext cx="9144000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None/>
            </a:pPr>
            <a:r>
              <a:rPr lang="en-US" altLang="ar-JO" dirty="0">
                <a:latin typeface="Tahoma" panose="020B0604030504040204" pitchFamily="34" charset="0"/>
              </a:rPr>
              <a:t>Lateral view of cervical spine : normal alignments and vertebral bodies density , and </a:t>
            </a:r>
            <a:r>
              <a:rPr lang="ar-JO" altLang="ar-JO" dirty="0">
                <a:latin typeface="Tahoma" panose="020B0604030504040204" pitchFamily="34" charset="0"/>
              </a:rPr>
              <a:t> </a:t>
            </a:r>
            <a:r>
              <a:rPr lang="en-US" altLang="ar-JO" dirty="0">
                <a:latin typeface="Tahoma" panose="020B0604030504040204" pitchFamily="34" charset="0"/>
              </a:rPr>
              <a:t>normal height of cervical bodies and narrow</a:t>
            </a:r>
            <a:r>
              <a:rPr lang="en-GB" altLang="ar-JO" dirty="0">
                <a:latin typeface="Tahoma" panose="020B0604030504040204" pitchFamily="34" charset="0"/>
              </a:rPr>
              <a:t> OF DISC</a:t>
            </a:r>
            <a:r>
              <a:rPr lang="en-US" altLang="ar-JO" dirty="0">
                <a:latin typeface="Tahoma" panose="020B0604030504040204" pitchFamily="34" charset="0"/>
              </a:rPr>
              <a:t> space between C5-C6 , scleroses and osteophytes ( ARROW INDICATES C2 THAT IT IS ELONGATED ALWAYS </a:t>
            </a:r>
            <a:r>
              <a:rPr lang="ar-JO" altLang="ar-JO" dirty="0">
                <a:latin typeface="Tahoma" panose="020B0604030504040204" pitchFamily="34" charset="0"/>
              </a:rPr>
              <a:t>مشان العد</a:t>
            </a:r>
            <a:endParaRPr lang="en-US" altLang="ar-JO" dirty="0">
              <a:latin typeface="Tahoma" panose="020B0604030504040204" pitchFamily="34" charset="0"/>
            </a:endParaRPr>
          </a:p>
        </p:txBody>
      </p:sp>
      <p:cxnSp>
        <p:nvCxnSpPr>
          <p:cNvPr id="15363" name="Straight Arrow Connector 6"/>
          <p:cNvCxnSpPr/>
          <p:nvPr/>
        </p:nvCxnSpPr>
        <p:spPr>
          <a:xfrm>
            <a:off x="2895600" y="2743200"/>
            <a:ext cx="685800" cy="457200"/>
          </a:xfrm>
          <a:prstGeom prst="straightConnector1">
            <a:avLst/>
          </a:prstGeom>
          <a:ln w="9525" cap="flat" cmpd="sng">
            <a:solidFill>
              <a:srgbClr val="FFFF00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15364" name="Straight Arrow Connector 8"/>
          <p:cNvCxnSpPr/>
          <p:nvPr/>
        </p:nvCxnSpPr>
        <p:spPr>
          <a:xfrm flipV="1">
            <a:off x="3048000" y="3429000"/>
            <a:ext cx="152400" cy="76200"/>
          </a:xfrm>
          <a:prstGeom prst="straightConnector1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15365" name="Straight Arrow Connector 10"/>
          <p:cNvCxnSpPr/>
          <p:nvPr/>
        </p:nvCxnSpPr>
        <p:spPr>
          <a:xfrm>
            <a:off x="2971800" y="3124200"/>
            <a:ext cx="228600" cy="76200"/>
          </a:xfrm>
          <a:prstGeom prst="straightConnector1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15366" name="Straight Arrow Connector 12"/>
          <p:cNvCxnSpPr/>
          <p:nvPr/>
        </p:nvCxnSpPr>
        <p:spPr>
          <a:xfrm rot="-10800000" flipV="1">
            <a:off x="3962400" y="2971800"/>
            <a:ext cx="152400" cy="76200"/>
          </a:xfrm>
          <a:prstGeom prst="straightConnector1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15367" name="Straight Arrow Connector 14"/>
          <p:cNvCxnSpPr/>
          <p:nvPr/>
        </p:nvCxnSpPr>
        <p:spPr>
          <a:xfrm rot="5400000" flipH="1" flipV="1">
            <a:off x="3467100" y="3390900"/>
            <a:ext cx="228600" cy="3175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15368" name="Straight Arrow Connector 16"/>
          <p:cNvCxnSpPr/>
          <p:nvPr/>
        </p:nvCxnSpPr>
        <p:spPr>
          <a:xfrm rot="5400000">
            <a:off x="3695700" y="2933700"/>
            <a:ext cx="152400" cy="76200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</p:cxnSp>
      <p:pic>
        <p:nvPicPr>
          <p:cNvPr id="15369" name="Picture 5" descr="رائد 011"/>
          <p:cNvPicPr>
            <a:picLocks noGrp="1" noChangeAspect="1"/>
          </p:cNvPicPr>
          <p:nvPr>
            <p:ph/>
          </p:nvPr>
        </p:nvPicPr>
        <p:blipFill>
          <a:blip r:embed="rId1"/>
          <a:srcRect/>
          <a:stretch>
            <a:fillRect/>
          </a:stretch>
        </p:blipFill>
        <p:spPr>
          <a:xfrm>
            <a:off x="609600" y="76200"/>
            <a:ext cx="7010400" cy="5943600"/>
          </a:xfrm>
          <a:ln/>
        </p:spPr>
      </p:pic>
      <p:cxnSp>
        <p:nvCxnSpPr>
          <p:cNvPr id="15370" name="Straight Arrow Connector 2"/>
          <p:cNvCxnSpPr/>
          <p:nvPr/>
        </p:nvCxnSpPr>
        <p:spPr>
          <a:xfrm>
            <a:off x="1828800" y="457200"/>
            <a:ext cx="1409700" cy="0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Picture 5" descr="رائد 007"/>
          <p:cNvPicPr>
            <a:picLocks noGrp="1" noChangeAspect="1"/>
          </p:cNvPicPr>
          <p:nvPr>
            <p:ph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7239000" cy="5867400"/>
          </a:xfrm>
          <a:ln/>
        </p:spPr>
      </p:pic>
      <p:sp>
        <p:nvSpPr>
          <p:cNvPr id="16387" name="TextBox 4"/>
          <p:cNvSpPr txBox="1"/>
          <p:nvPr/>
        </p:nvSpPr>
        <p:spPr>
          <a:xfrm>
            <a:off x="0" y="5934075"/>
            <a:ext cx="9144000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None/>
            </a:pPr>
            <a:r>
              <a:rPr lang="en-US" altLang="ar-JO" dirty="0">
                <a:latin typeface="Tahoma" panose="020B0604030504040204" pitchFamily="34" charset="0"/>
              </a:rPr>
              <a:t>Lateral view of cervical spine : normal alignments and vertebral bodies density , and </a:t>
            </a:r>
            <a:r>
              <a:rPr lang="ar-JO" altLang="ar-JO" dirty="0">
                <a:latin typeface="Tahoma" panose="020B0604030504040204" pitchFamily="34" charset="0"/>
              </a:rPr>
              <a:t> </a:t>
            </a:r>
            <a:r>
              <a:rPr lang="en-US" altLang="ar-JO" dirty="0">
                <a:latin typeface="Tahoma" panose="020B0604030504040204" pitchFamily="34" charset="0"/>
              </a:rPr>
              <a:t>abnormal height of cervical body of C6 (compression fracture) and narrow space between C6-C7 , scleroses and osteophytes </a:t>
            </a:r>
            <a:endParaRPr lang="en-US" altLang="ar-JO" dirty="0">
              <a:latin typeface="Tahoma" panose="020B0604030504040204" pitchFamily="34" charset="0"/>
            </a:endParaRPr>
          </a:p>
        </p:txBody>
      </p:sp>
      <p:sp>
        <p:nvSpPr>
          <p:cNvPr id="16388" name="TextBox 3"/>
          <p:cNvSpPr txBox="1"/>
          <p:nvPr/>
        </p:nvSpPr>
        <p:spPr>
          <a:xfrm>
            <a:off x="7086600" y="1447800"/>
            <a:ext cx="2057400" cy="8620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GB" altLang="x-none" sz="1600" b="1" dirty="0">
                <a:solidFill>
                  <a:srgbClr val="FF0000"/>
                </a:solidFill>
                <a:latin typeface="Tahoma" panose="020B0604030504040204" pitchFamily="34" charset="0"/>
              </a:rPr>
              <a:t>DIAGNOSIS: OSTEOARTHRITIS</a:t>
            </a:r>
            <a:endParaRPr lang="en-GB" altLang="x-none" sz="1600" b="1" dirty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endParaRPr lang="en-US" altLang="x-none" sz="1600" b="1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Osteomyelitis (FINAL EXAM)</a:t>
            </a:r>
            <a:endParaRPr kumimoji="0" lang="en-US" sz="4400" b="1" i="0" u="none" strike="noStrike" kern="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1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Is an infection of bone,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staphylococcus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1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Aureus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is responsible for the majority of         cases.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1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Radiological features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 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May be normal for up to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10 days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earliest sign is soft tissue swelling due to edema, redness and pain.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Periosteal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reaction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Bone destruction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91440" tIns="45720" rIns="91440" bIns="45720" numCol="1" anchor="t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ar-SA" altLang="ar-JO" sz="1000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ar-SA" altLang="ar-JO" sz="1000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086600" cy="13716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4000" b="1" i="0" u="none" strike="noStrike" kern="0" cap="none" spc="0" normalizeH="0" baseline="0" noProof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Malignant bone tumour</a:t>
            </a:r>
            <a:endParaRPr kumimoji="0" lang="en-US" sz="4000" b="1" i="0" u="none" strike="noStrike" kern="0" cap="none" spc="0" normalizeH="0" baseline="0" noProof="0" smtClean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Are destructive lesions , often associated with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periosteal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reaction , and have a wide zone of transition between normal and abnormal bone.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most common malignant bone     tumour is a metastasis 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and it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’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 often solitary .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91440" tIns="45720" rIns="91440" bIns="45720" numCol="1" anchor="t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ar-SA" altLang="ar-JO" sz="1000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ar-SA" altLang="ar-JO" sz="1000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3600" b="1" i="0" u="none" strike="noStrike" kern="0" cap="none" spc="0" normalizeH="0" baseline="0" noProof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Malignant bone tumors </a:t>
            </a:r>
            <a:r>
              <a:rPr kumimoji="0" lang="en-GB" sz="2800" b="1" i="0" u="none" strike="noStrike" kern="0" cap="none" spc="0" normalizeH="0" baseline="0" noProof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/ 2</a:t>
            </a:r>
            <a:r>
              <a:rPr kumimoji="0" lang="en-GB" sz="4400" b="1" i="0" u="none" strike="noStrike" kern="0" cap="none" spc="0" normalizeH="0" baseline="0" noProof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1" i="0" u="none" strike="noStrike" kern="0" cap="none" spc="0" normalizeH="0" baseline="0" noProof="0" smtClean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28800"/>
            <a:ext cx="7924800" cy="42672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Radiological features :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</a:t>
            </a: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Plain film: shows an area of bone destruction </a:t>
            </a: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CT and MRI are the best imaging modalities    to evaluate tumours and determine bone and  soft tissue involvement </a:t>
            </a: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Features that may be verified by CT / MRI:</a:t>
            </a: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- tumour vascularity</a:t>
            </a: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- infiltration of surrounding tissue </a:t>
            </a: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- relationship to nerves and vessels   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91440" tIns="45720" rIns="91440" bIns="45720" numCol="1" anchor="t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ar-SA" altLang="ar-JO" sz="1000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ar-SA" altLang="ar-JO" sz="1000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12192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3600" b="1" i="0" u="none" strike="noStrike" kern="0" cap="none" spc="0" normalizeH="0" baseline="0" noProof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Malignant bone tumours </a:t>
            </a:r>
            <a:r>
              <a:rPr kumimoji="0" lang="en-GB" sz="2400" b="1" i="0" u="none" strike="noStrike" kern="0" cap="none" spc="0" normalizeH="0" baseline="0" noProof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/ 3</a:t>
            </a:r>
            <a:endParaRPr kumimoji="0" lang="en-US" sz="2400" b="1" i="0" u="none" strike="noStrike" kern="0" cap="none" spc="0" normalizeH="0" baseline="0" noProof="0" smtClean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981200"/>
            <a:ext cx="7772400" cy="4114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GB" sz="2800" b="1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The  most common primary malignant bone tumors are:</a:t>
            </a:r>
            <a:endParaRPr kumimoji="0" lang="en-GB" sz="2800" b="1" i="1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kumimoji="0" lang="en-GB" sz="2800" b="1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ulim" pitchFamily="34" charset="-127"/>
                <a:ea typeface="+mn-ea"/>
                <a:cs typeface="Simplified Arabic" panose="02020603050405020304" pitchFamily="18" charset="-78"/>
              </a:rPr>
              <a:t>Osteogenic sarcoma </a:t>
            </a:r>
            <a:r>
              <a:rPr kumimoji="0" lang="en-GB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ulim" pitchFamily="34" charset="-127"/>
                <a:ea typeface="+mn-ea"/>
                <a:cs typeface="Simplified Arabic" panose="02020603050405020304" pitchFamily="18" charset="-78"/>
              </a:rPr>
              <a:t> </a:t>
            </a:r>
            <a:endParaRPr kumimoji="0" lang="en-GB" sz="2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ulim" pitchFamily="34" charset="-127"/>
              <a:ea typeface="+mn-ea"/>
              <a:cs typeface="Simplified Arabic" panose="02020603050405020304" pitchFamily="18" charset="-78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kumimoji="0" lang="en-GB" sz="2800" b="1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ulim" pitchFamily="34" charset="-127"/>
                <a:ea typeface="+mn-ea"/>
                <a:cs typeface="Simplified Arabic" panose="02020603050405020304" pitchFamily="18" charset="-78"/>
              </a:rPr>
              <a:t>Ewings tumour</a:t>
            </a:r>
            <a:r>
              <a:rPr kumimoji="0" lang="en-GB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ulim" pitchFamily="34" charset="-127"/>
                <a:ea typeface="+mn-ea"/>
                <a:cs typeface="Simplified Arabic" panose="02020603050405020304" pitchFamily="18" charset="-78"/>
              </a:rPr>
              <a:t> </a:t>
            </a:r>
            <a:endParaRPr kumimoji="0" lang="en-US" sz="2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ulim" pitchFamily="34" charset="-127"/>
              <a:ea typeface="+mn-ea"/>
              <a:cs typeface="Simplified Arabic" panose="02020603050405020304" pitchFamily="18" charset="-78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ulim" pitchFamily="34" charset="-127"/>
                <a:ea typeface="+mn-ea"/>
                <a:cs typeface="Simplified Arabic" panose="02020603050405020304" pitchFamily="18" charset="-78"/>
              </a:rPr>
              <a:t>Chondrosarcoma </a:t>
            </a:r>
            <a:endParaRPr kumimoji="0" lang="en-US" sz="2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ulim" pitchFamily="34" charset="-127"/>
              <a:ea typeface="+mn-ea"/>
              <a:cs typeface="Simplified Arabic" panose="02020603050405020304" pitchFamily="18" charset="-78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ulim" pitchFamily="34" charset="-127"/>
                <a:ea typeface="+mn-ea"/>
                <a:cs typeface="Simplified Arabic" panose="02020603050405020304" pitchFamily="18" charset="-78"/>
              </a:rPr>
              <a:t>Fibro sarcoma </a:t>
            </a:r>
            <a:endParaRPr kumimoji="0" lang="en-US" sz="2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ulim" pitchFamily="34" charset="-127"/>
              <a:ea typeface="+mn-ea"/>
              <a:cs typeface="Simplified Arabic" panose="02020603050405020304" pitchFamily="18" charset="-78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kumimoji="0" lang="en-US" sz="2800" b="1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ulim" pitchFamily="34" charset="-127"/>
                <a:ea typeface="+mn-ea"/>
                <a:cs typeface="Simplified Arabic" panose="02020603050405020304" pitchFamily="18" charset="-78"/>
              </a:rPr>
              <a:t>Giant cell tumor </a:t>
            </a:r>
            <a:endParaRPr kumimoji="0" lang="en-US" sz="2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ulim" pitchFamily="34" charset="-127"/>
              <a:ea typeface="+mn-ea"/>
              <a:cs typeface="Simplified Arabic" panose="02020603050405020304" pitchFamily="18" charset="-78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en-US" sz="2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ulim" pitchFamily="34" charset="-127"/>
              <a:ea typeface="+mn-ea"/>
              <a:cs typeface="Simplified Arabic" panose="02020603050405020304" pitchFamily="18" charset="-78"/>
            </a:endParaRPr>
          </a:p>
          <a:p>
            <a:pPr marL="457200" marR="0" lvl="0" indent="-457200" algn="l" defTabSz="914400" rtl="1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en-GB" sz="2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ulim" pitchFamily="34" charset="-127"/>
              <a:ea typeface="+mn-ea"/>
              <a:cs typeface="Simplified Arabic" panose="02020603050405020304" pitchFamily="18" charset="-78"/>
            </a:endParaRPr>
          </a:p>
          <a:p>
            <a:pPr marL="457200" marR="0" lvl="0" indent="-457200" algn="l" defTabSz="914400" rtl="1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 </a:t>
            </a:r>
            <a:endParaRPr kumimoji="0" lang="en-GB" sz="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1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91440" tIns="45720" rIns="91440" bIns="45720" numCol="1" anchor="t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ar-SA" altLang="ar-JO" sz="1000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ar-SA" altLang="ar-JO" sz="1000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0" cap="none" spc="0" normalizeH="0" baseline="0" noProof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Multiple Myeloma</a:t>
            </a:r>
            <a:endParaRPr kumimoji="0" lang="en-US" sz="4400" b="1" i="0" u="none" strike="noStrike" kern="0" cap="none" spc="0" normalizeH="0" baseline="0" noProof="0" smtClean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Is a cancer of plasma cells (malignant proliferation).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most common bones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involved are: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the skull, spine, pelvis and ribs.  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disease may occur in a disseminated form, or as a localized solitary mass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Plasmacytoma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).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91440" tIns="45720" rIns="91440" bIns="45720" numCol="1" anchor="t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ar-SA" altLang="ar-JO" sz="1000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ar-SA" altLang="ar-JO" sz="1000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82000" cy="12954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0" cap="none" spc="0" normalizeH="0" baseline="0" noProof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Skeletal system</a:t>
            </a:r>
            <a:r>
              <a:rPr kumimoji="0" lang="en-US" sz="44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1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630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447800"/>
            <a:ext cx="8382000" cy="54102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What is the skeletal system ?  </a:t>
            </a:r>
            <a:endParaRPr kumimoji="0" lang="en-US" sz="3600" b="0" i="0" u="none" strike="noStrike" kern="0" cap="none" spc="0" normalizeH="0" baseline="0" noProof="0" smtClean="0">
              <a:ln>
                <a:noFill/>
              </a:ln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Is all of the bones in the body and the          tissues such as tendons, ligaments and      cartilage that connect them.  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average adult human skeleton has                    around 206 bones.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These bones meet at joints, the majority of         which are freely movable, making the skeleton flexible and mobile.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91440" tIns="45720" rIns="91440" bIns="45720" numCol="1" anchor="t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ar-SA" altLang="ar-JO" sz="1000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ar-SA" altLang="ar-JO" sz="1000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0" cap="none" spc="0" normalizeH="0" baseline="0" noProof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Multiple Myeloma </a:t>
            </a: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/ 2</a:t>
            </a:r>
            <a:endParaRPr kumimoji="0" lang="en-US" sz="3200" b="1" i="0" u="none" strike="noStrike" kern="0" cap="none" spc="0" normalizeH="0" baseline="0" noProof="0" smtClean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sz="3200" b="0" i="0" u="sng" strike="noStrike" kern="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Radiological features:</a:t>
            </a:r>
            <a:r>
              <a:rPr kumimoji="0" lang="en-US" sz="32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200" b="0" i="0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At time of presentation 80% have skeletal abnormalities.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en-US" sz="32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Plain films reveal:</a:t>
            </a:r>
            <a:endParaRPr kumimoji="0" lang="en-US" sz="3200" b="0" i="0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- Generalized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oteoporosis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(decrease bone density)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- Compression fractures of the vertebral           bodies.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- Scattered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multible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lytic lesions with well defined margins 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91440" tIns="45720" rIns="91440" bIns="45720" numCol="1" anchor="t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ar-SA" altLang="ar-JO" sz="1000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ar-SA" altLang="ar-JO" sz="1000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4" name="Picture 4" descr="24_MultipleMyeloma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149225"/>
            <a:ext cx="6477000" cy="411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5" name="TextBox 4"/>
          <p:cNvSpPr txBox="1"/>
          <p:nvPr/>
        </p:nvSpPr>
        <p:spPr>
          <a:xfrm>
            <a:off x="914400" y="4343400"/>
            <a:ext cx="76200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ar-JO" dirty="0">
                <a:latin typeface="Tahoma" panose="020B0604030504040204" pitchFamily="34" charset="0"/>
              </a:rPr>
              <a:t>Skull &gt; should do two view X-ray : lateral and frontal </a:t>
            </a:r>
            <a:endParaRPr lang="en-US" altLang="ar-JO" dirty="0">
              <a:latin typeface="Tahoma" panose="020B0604030504040204" pitchFamily="34" charset="0"/>
            </a:endParaRPr>
          </a:p>
          <a:p>
            <a:pPr eaLnBrk="1" hangingPunct="1"/>
            <a:r>
              <a:rPr lang="en-US" altLang="ar-JO" dirty="0">
                <a:latin typeface="Tahoma" panose="020B0604030504040204" pitchFamily="34" charset="0"/>
              </a:rPr>
              <a:t>Lateral view of skull X-ray multiple well-defined osteolytic lesions</a:t>
            </a:r>
            <a:endParaRPr lang="en-US" altLang="ar-JO" dirty="0">
              <a:latin typeface="Tahoma" panose="020B0604030504040204" pitchFamily="34" charset="0"/>
            </a:endParaRPr>
          </a:p>
          <a:p>
            <a:pPr eaLnBrk="1" hangingPunct="1"/>
            <a:r>
              <a:rPr lang="en-US" altLang="ar-JO" dirty="0">
                <a:latin typeface="Tahoma" panose="020B0604030504040204" pitchFamily="34" charset="0"/>
              </a:rPr>
              <a:t>Male : MM or lung CA </a:t>
            </a:r>
            <a:endParaRPr lang="en-US" altLang="ar-JO" dirty="0">
              <a:latin typeface="Tahoma" panose="020B0604030504040204" pitchFamily="34" charset="0"/>
            </a:endParaRPr>
          </a:p>
          <a:p>
            <a:pPr eaLnBrk="1" hangingPunct="1"/>
            <a:r>
              <a:rPr lang="en-US" altLang="ar-JO" dirty="0">
                <a:latin typeface="Tahoma" panose="020B0604030504040204" pitchFamily="34" charset="0"/>
              </a:rPr>
              <a:t>Female : breast CA</a:t>
            </a:r>
            <a:endParaRPr lang="en-US" altLang="ar-JO" dirty="0">
              <a:latin typeface="Tahoma" panose="020B0604030504040204" pitchFamily="34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91440" tIns="45720" rIns="91440" bIns="45720" numCol="1" anchor="t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ar-SA" altLang="ar-JO" sz="1000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ar-SA" altLang="ar-JO" sz="1000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8" name="Picture 4" descr="cow223l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421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9" name="TextBox 4"/>
          <p:cNvSpPr txBox="1"/>
          <p:nvPr/>
        </p:nvSpPr>
        <p:spPr>
          <a:xfrm>
            <a:off x="914400" y="5562600"/>
            <a:ext cx="71628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r" rtl="1" eaLnBrk="1" hangingPunct="1"/>
            <a:r>
              <a:rPr lang="en-US" altLang="ar-JO" dirty="0">
                <a:latin typeface="Tahoma" panose="020B0604030504040204" pitchFamily="34" charset="0"/>
              </a:rPr>
              <a:t>MM: multiple lytic lesions</a:t>
            </a:r>
            <a:endParaRPr lang="en-US" altLang="ar-JO" dirty="0">
              <a:latin typeface="Tahoma" panose="020B0604030504040204" pitchFamily="34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91440" tIns="45720" rIns="91440" bIns="45720" numCol="1" anchor="t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ar-SA" altLang="ar-JO" sz="1000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ar-SA" altLang="ar-JO" sz="1000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0" cap="none" spc="0" normalizeH="0" baseline="0" noProof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Bone metastasis</a:t>
            </a:r>
            <a:endParaRPr kumimoji="0" lang="en-US" sz="4400" b="1" i="0" u="none" strike="noStrike" kern="0" cap="none" spc="0" normalizeH="0" baseline="0" noProof="0" smtClean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4876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q"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cs typeface="+mn-cs"/>
              </a:rPr>
              <a:t> Are the most common malignant bone    tumors.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q"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cs typeface="+mn-cs"/>
              </a:rPr>
              <a:t> Any primary tumor may metastasize to                      bone, but the most frequents are: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cs typeface="+mn-cs"/>
            </a:endParaRPr>
          </a:p>
          <a:p>
            <a:pPr marL="342900" marR="0" lvl="0" indent="-342900" algn="l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Breast: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usually lytic in nature but may be        sclerotic(dense) or mixed.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Prostate</a:t>
            </a: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the vast majority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are 90% sclerotic(dense). 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Lung: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lytic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lesion.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Kidney, thyroid: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lytic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lesions     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Adrenal gland: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predominantly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lytic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91440" tIns="45720" rIns="91440" bIns="45720" numCol="1" anchor="t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ar-SA" altLang="ar-JO" sz="1000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ar-SA" altLang="ar-JO" sz="1000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6" name="Picture 8" descr="رنا 003"/>
          <p:cNvPicPr>
            <a:picLocks noGrp="1" noChangeAspect="1"/>
          </p:cNvPicPr>
          <p:nvPr>
            <p:ph/>
          </p:nvPr>
        </p:nvPicPr>
        <p:blipFill>
          <a:blip r:embed="rId1"/>
          <a:srcRect/>
          <a:stretch>
            <a:fillRect/>
          </a:stretch>
        </p:blipFill>
        <p:spPr>
          <a:xfrm>
            <a:off x="1066800" y="0"/>
            <a:ext cx="7467600" cy="4800600"/>
          </a:xfrm>
          <a:ln/>
        </p:spPr>
      </p:pic>
      <p:sp>
        <p:nvSpPr>
          <p:cNvPr id="3" name="Slide Number Placeholder 2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91440" tIns="45720" rIns="91440" bIns="45720" numCol="1" anchor="t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ar-SA" altLang="ar-JO" sz="1000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ar-SA" altLang="ar-JO" sz="1000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26628" name="TextBox 3"/>
          <p:cNvSpPr txBox="1"/>
          <p:nvPr/>
        </p:nvSpPr>
        <p:spPr>
          <a:xfrm>
            <a:off x="0" y="5334000"/>
            <a:ext cx="8915400" cy="1477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GB" altLang="x-none" dirty="0">
                <a:latin typeface="Tahoma" panose="020B0604030504040204" pitchFamily="34" charset="0"/>
              </a:rPr>
              <a:t>Multiple well defined lytic lesion involve all the skull and decrease bone density with no pathological fracture </a:t>
            </a:r>
            <a:endParaRPr lang="en-GB" altLang="x-none" dirty="0">
              <a:latin typeface="Tahoma" panose="020B0604030504040204" pitchFamily="34" charset="0"/>
            </a:endParaRPr>
          </a:p>
          <a:p>
            <a:r>
              <a:rPr lang="en-GB" altLang="x-none" dirty="0">
                <a:latin typeface="Tahoma" panose="020B0604030504040204" pitchFamily="34" charset="0"/>
              </a:rPr>
              <a:t>Dd: MM(most common in old male) or metastasis (male mainly from the lung/ female mainly from the breast)</a:t>
            </a:r>
            <a:endParaRPr lang="en-GB" altLang="x-none" dirty="0">
              <a:latin typeface="Tahoma" panose="020B0604030504040204" pitchFamily="34" charset="0"/>
            </a:endParaRPr>
          </a:p>
          <a:p>
            <a:endParaRPr lang="en-US" altLang="x-none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50" name="Picture 5" descr="خلود 020"/>
          <p:cNvPicPr>
            <a:picLocks noGrp="1" noChangeAspect="1"/>
          </p:cNvPicPr>
          <p:nvPr>
            <p:ph/>
          </p:nvPr>
        </p:nvPicPr>
        <p:blipFill>
          <a:blip r:embed="rId1"/>
          <a:srcRect/>
          <a:stretch>
            <a:fillRect/>
          </a:stretch>
        </p:blipFill>
        <p:spPr>
          <a:xfrm>
            <a:off x="914400" y="228600"/>
            <a:ext cx="7543800" cy="5657850"/>
          </a:xfrm>
          <a:ln/>
        </p:spPr>
      </p:pic>
      <p:sp>
        <p:nvSpPr>
          <p:cNvPr id="27651" name="TextBox 4"/>
          <p:cNvSpPr txBox="1"/>
          <p:nvPr/>
        </p:nvSpPr>
        <p:spPr>
          <a:xfrm>
            <a:off x="914400" y="5943600"/>
            <a:ext cx="8001000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rtl="1" eaLnBrk="1" hangingPunct="1"/>
            <a:r>
              <a:rPr lang="en-US" altLang="ar-JO" dirty="0">
                <a:latin typeface="Tahoma" panose="020B0604030504040204" pitchFamily="34" charset="0"/>
              </a:rPr>
              <a:t>Frontal view of pelvis X-ray, showing  pathological dislocation of RT hip joint Because of large lytic lesion in Rt. Iliac bone</a:t>
            </a:r>
            <a:endParaRPr lang="en-US" altLang="ar-JO" dirty="0">
              <a:latin typeface="Tahoma" panose="020B0604030504040204" pitchFamily="34" charset="0"/>
            </a:endParaRPr>
          </a:p>
          <a:p>
            <a:pPr rtl="1" eaLnBrk="1" hangingPunct="1"/>
            <a:r>
              <a:rPr lang="en-US" altLang="ar-JO" dirty="0">
                <a:latin typeface="Tahoma" panose="020B0604030504040204" pitchFamily="34" charset="0"/>
              </a:rPr>
              <a:t>Dx: Malignant lesion </a:t>
            </a:r>
            <a:endParaRPr lang="en-US" altLang="ar-JO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4" name="Picture 5" descr="خلود 023"/>
          <p:cNvPicPr>
            <a:picLocks noGrp="1" noChangeAspect="1"/>
          </p:cNvPicPr>
          <p:nvPr>
            <p:ph/>
          </p:nvPr>
        </p:nvPicPr>
        <p:blipFill>
          <a:blip r:embed="rId1"/>
          <a:srcRect l="1434" r="3943" b="3333"/>
          <a:stretch>
            <a:fillRect/>
          </a:stretch>
        </p:blipFill>
        <p:spPr>
          <a:xfrm>
            <a:off x="914400" y="152400"/>
            <a:ext cx="5029200" cy="6629400"/>
          </a:xfrm>
          <a:ln/>
        </p:spPr>
      </p:pic>
      <p:sp>
        <p:nvSpPr>
          <p:cNvPr id="28675" name="TextBox 4"/>
          <p:cNvSpPr txBox="1"/>
          <p:nvPr/>
        </p:nvSpPr>
        <p:spPr>
          <a:xfrm>
            <a:off x="6172200" y="1905000"/>
            <a:ext cx="2971800" cy="3416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rtl="1" eaLnBrk="1" hangingPunct="1"/>
            <a:r>
              <a:rPr lang="en-US" altLang="ar-JO" dirty="0">
                <a:latin typeface="Tahoma" panose="020B0604030504040204" pitchFamily="34" charset="0"/>
              </a:rPr>
              <a:t>   Frontal view of pelvic and abdomen region X-ray.</a:t>
            </a:r>
            <a:endParaRPr lang="en-US" altLang="ar-JO" dirty="0">
              <a:latin typeface="Tahoma" panose="020B0604030504040204" pitchFamily="34" charset="0"/>
            </a:endParaRPr>
          </a:p>
          <a:p>
            <a:pPr rtl="1" eaLnBrk="1" hangingPunct="1"/>
            <a:endParaRPr lang="en-US" altLang="ar-JO" dirty="0">
              <a:latin typeface="Tahoma" panose="020B0604030504040204" pitchFamily="34" charset="0"/>
            </a:endParaRPr>
          </a:p>
          <a:p>
            <a:pPr rtl="1" eaLnBrk="1" hangingPunct="1"/>
            <a:r>
              <a:rPr lang="en-US" altLang="ar-JO" dirty="0">
                <a:latin typeface="Tahoma" panose="020B0604030504040204" pitchFamily="34" charset="0"/>
              </a:rPr>
              <a:t> </a:t>
            </a:r>
            <a:endParaRPr lang="en-US" altLang="ar-JO" dirty="0">
              <a:latin typeface="Tahoma" panose="020B0604030504040204" pitchFamily="34" charset="0"/>
            </a:endParaRPr>
          </a:p>
          <a:p>
            <a:pPr eaLnBrk="1" hangingPunct="1"/>
            <a:r>
              <a:rPr lang="en-US" altLang="ar-JO" dirty="0">
                <a:latin typeface="Tahoma" panose="020B0604030504040204" pitchFamily="34" charset="0"/>
              </a:rPr>
              <a:t>   Showing:</a:t>
            </a:r>
            <a:endParaRPr lang="en-US" altLang="ar-JO" dirty="0">
              <a:latin typeface="Tahoma" panose="020B0604030504040204" pitchFamily="34" charset="0"/>
            </a:endParaRPr>
          </a:p>
          <a:p>
            <a:pPr eaLnBrk="1" hangingPunct="1"/>
            <a:r>
              <a:rPr lang="en-US" altLang="ar-JO" dirty="0">
                <a:latin typeface="Tahoma" panose="020B0604030504040204" pitchFamily="34" charset="0"/>
              </a:rPr>
              <a:t>Diffuse metastasis involve all skeleton , hyperdense vertebral bodies and scleroting mets. </a:t>
            </a:r>
            <a:endParaRPr lang="en-US" altLang="ar-JO" dirty="0">
              <a:latin typeface="Tahoma" panose="020B0604030504040204" pitchFamily="34" charset="0"/>
            </a:endParaRPr>
          </a:p>
          <a:p>
            <a:pPr eaLnBrk="1" hangingPunct="1"/>
            <a:r>
              <a:rPr lang="en-US" altLang="ar-JO" dirty="0">
                <a:latin typeface="Tahoma" panose="020B0604030504040204" pitchFamily="34" charset="0"/>
              </a:rPr>
              <a:t>Suggesting prostate CA</a:t>
            </a:r>
            <a:endParaRPr lang="en-US" altLang="ar-JO" dirty="0">
              <a:latin typeface="Tahoma" panose="020B0604030504040204" pitchFamily="34" charset="0"/>
            </a:endParaRPr>
          </a:p>
          <a:p>
            <a:pPr eaLnBrk="1" hangingPunct="1"/>
            <a:endParaRPr lang="en-US" altLang="ar-JO" dirty="0">
              <a:latin typeface="Tahoma" panose="020B0604030504040204" pitchFamily="34" charset="0"/>
            </a:endParaRPr>
          </a:p>
          <a:p>
            <a:pPr eaLnBrk="1" hangingPunct="1"/>
            <a:r>
              <a:rPr lang="en-US" altLang="ar-JO" dirty="0">
                <a:latin typeface="Tahoma" panose="020B0604030504040204" pitchFamily="34" charset="0"/>
              </a:rPr>
              <a:t> </a:t>
            </a:r>
            <a:endParaRPr lang="en-US" altLang="ar-JO" dirty="0">
              <a:latin typeface="Tahoma" panose="020B0604030504040204" pitchFamily="34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91440" tIns="45720" rIns="91440" bIns="45720" numCol="1" anchor="t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ar-SA" altLang="ar-JO" sz="1000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ar-SA" altLang="ar-JO" sz="1000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Skeletal Trauma</a:t>
            </a:r>
            <a:endParaRPr kumimoji="0" lang="en-US" sz="4800" b="1" i="0" u="none" strike="noStrike" kern="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Plain films are the initial evaluation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of a patient with suspected skeletal trauma.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At least two views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A.p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and lateral) should always be obtained.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 any significant head or spine injury,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scan is the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initial investigation.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CT will detect fractures as well as underlying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intracerebral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hemorrhage or contusions.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91440" tIns="45720" rIns="91440" bIns="45720" numCol="1" anchor="t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ar-SA" altLang="ar-JO" sz="1000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ar-SA" altLang="ar-JO" sz="1000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0" cap="none" spc="0" normalizeH="0" baseline="0" noProof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FRACTURES</a:t>
            </a:r>
            <a:endParaRPr kumimoji="0" lang="en-US" sz="5400" b="1" i="0" u="none" strike="noStrike" kern="0" cap="none" spc="0" normalizeH="0" baseline="0" noProof="0" smtClean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981200"/>
            <a:ext cx="7772400" cy="4114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sz="4000" b="0" i="0" u="sng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Fracture: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is a break in the continuity of bone or cartilage.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sz="3600" b="0" i="0" u="sng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Closed fracture: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Fracture with intact skin.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sz="3600" b="0" i="0" u="sng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Open fracture: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Fracture with skin and soft tissue wound connecting the fracture to the external environment.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91440" tIns="45720" rIns="91440" bIns="45720" numCol="1" anchor="t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ar-SA" altLang="ar-JO" sz="1000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ar-SA" altLang="ar-JO" sz="1000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	Types of fracture</a:t>
            </a:r>
            <a:endParaRPr kumimoji="0" lang="en-US" sz="4800" b="1" i="0" u="none" strike="noStrike" kern="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524000"/>
            <a:ext cx="8077200" cy="4114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kumimoji="0" lang="en-US" sz="32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Linear fracture. With NO FRAGMENTS OR DISLOCATIONS</a:t>
            </a:r>
            <a:endParaRPr kumimoji="0" lang="en-US" sz="3200" b="0" i="0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kumimoji="0" lang="en-US" sz="32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Comminuted fracture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 a fracture with multiple fragments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kumimoji="0" lang="en-US" sz="32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Avulsion fracture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 a fragment of bone is detached from the site of a ligament or tendon insertion.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kumimoji="0" lang="en-US" sz="32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Pathological fracture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 a fracture through diseased bone.  ANEMIA OSTEOPROSIS METASTASIS (WITH NO HISTORY OF TRAUMA OR NOT HARD TRAUMA)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91440" tIns="45720" rIns="91440" bIns="45720" numCol="1" anchor="t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ar-SA" altLang="ar-JO" sz="1000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ar-SA" altLang="ar-JO" sz="1000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4400" b="1" i="0" u="none" strike="noStrike" kern="0" cap="none" spc="0" normalizeH="0" baseline="0" noProof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Skeletal system</a:t>
            </a:r>
            <a:r>
              <a:rPr kumimoji="0" lang="en-GB" sz="4800" b="1" i="0" u="none" strike="noStrike" kern="0" cap="none" spc="0" normalizeH="0" baseline="0" noProof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3200" b="1" i="0" u="none" strike="noStrike" kern="0" cap="none" spc="0" normalizeH="0" baseline="0" noProof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/ 2</a:t>
            </a:r>
            <a:r>
              <a:rPr kumimoji="0" lang="en-GB" sz="4800" b="1" i="0" u="none" strike="noStrike" kern="0" cap="none" spc="0" normalizeH="0" baseline="0" noProof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3600" b="1" i="0" u="none" strike="noStrike" kern="0" cap="none" spc="0" normalizeH="0" baseline="0" noProof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investigation </a:t>
            </a:r>
            <a:endParaRPr kumimoji="0" lang="en-US" sz="3600" b="1" i="0" u="none" strike="noStrike" kern="0" cap="none" spc="0" normalizeH="0" baseline="0" noProof="0" smtClean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905000"/>
            <a:ext cx="8305800" cy="49530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GB" sz="2800" b="1" i="1" u="sng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Plain film:</a:t>
            </a:r>
            <a:endParaRPr kumimoji="0" lang="en-GB" sz="2800" b="1" i="1" u="sng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en-GB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Plain films still remain the mainstay of radiological investigation of the skeletal system . </a:t>
            </a:r>
            <a:endParaRPr kumimoji="0" lang="en-GB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en-GB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views should always be obtained in two projections</a:t>
            </a: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en-GB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en-GB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GB" sz="2800" b="1" i="1" u="sng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Ultrasound</a:t>
            </a:r>
            <a:r>
              <a:rPr kumimoji="0" lang="en-GB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:</a:t>
            </a:r>
            <a:endParaRPr kumimoji="0" lang="en-GB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neonatal hip for congenital dislocation . </a:t>
            </a:r>
            <a:endParaRPr kumimoji="0" lang="en-GB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soft tissue lesions , abscesses and masses .</a:t>
            </a:r>
            <a:endParaRPr kumimoji="0" lang="en-GB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joint effusions .</a:t>
            </a:r>
            <a:endParaRPr kumimoji="0" lang="en-GB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en-GB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en-GB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91440" tIns="45720" rIns="91440" bIns="45720" numCol="1" anchor="t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ar-SA" altLang="ar-JO" sz="1000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ar-SA" altLang="ar-JO" sz="1000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533400"/>
            <a:ext cx="8077200" cy="4876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kumimoji="0" lang="en-US" sz="32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Greenstick fracture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 Incomplete fracture that usually occurs in children . The bone may also buckle without an actual break.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kumimoji="0" lang="en-US" sz="32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Compression fracture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 force is applied in the longitudinal axis of bone, usually occurs in the spine.(DECREASE IN HIGHT OF THE BONE)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kumimoji="0" lang="en-US" sz="32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Depressed fracture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usually occurs in the skull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kumimoji="0" lang="en-US" sz="32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Articular fracture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 fracture that involves the joint surface of bone. XXXXXXX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EPIPHYSIAL PLATE FRACTURE: in long bones in the joints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Ø"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91440" tIns="45720" rIns="91440" bIns="45720" numCol="1" anchor="t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ar-SA" altLang="ar-JO" sz="1000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ar-SA" altLang="ar-JO" sz="1000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828800"/>
            <a:ext cx="8839200" cy="4114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kumimoji="0" lang="en-US" altLang="ar-JO" sz="3600" b="0" i="0" u="sng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Stress fracture</a:t>
            </a:r>
            <a:r>
              <a:rPr kumimoji="0" lang="en-US" altLang="ar-JO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altLang="ar-JO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ar-JO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Is incomplete fracture  caused by repeated stress , or over-use to bone, in the form of a </a:t>
            </a:r>
            <a:r>
              <a:rPr kumimoji="0" lang="en-US" altLang="ar-JO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fine crack.</a:t>
            </a:r>
            <a:endParaRPr kumimoji="0" lang="en-US" altLang="ar-JO" sz="2800" b="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altLang="ar-JO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most common in the proximal shaft of the tibia and fibula (long distance runners and ballet dancers).</a:t>
            </a:r>
            <a:endParaRPr kumimoji="0" lang="en-US" altLang="ar-JO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kumimoji="0" lang="en-US" altLang="ar-JO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March fracture:</a:t>
            </a:r>
            <a:r>
              <a:rPr kumimoji="0" lang="en-US" altLang="ar-JO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ar-JO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is a type of stress fracture, also known as fatigue fracture of </a:t>
            </a:r>
            <a:r>
              <a:rPr kumimoji="0" lang="en-US" altLang="ar-JO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second and third metatarsal bones</a:t>
            </a:r>
            <a:r>
              <a:rPr kumimoji="0" lang="en-US" altLang="ar-JO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caused by recurrent overstress, is more common in soldiers.</a:t>
            </a:r>
            <a:endParaRPr kumimoji="0" lang="en-US" altLang="ar-JO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altLang="ar-JO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altLang="ar-JO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4818" name="Picture 5" descr="خلود 005"/>
          <p:cNvPicPr>
            <a:picLocks noGrp="1" noChangeAspect="1"/>
          </p:cNvPicPr>
          <p:nvPr>
            <p:ph/>
          </p:nvPr>
        </p:nvPicPr>
        <p:blipFill>
          <a:blip r:embed="rId1"/>
          <a:srcRect t="4378" r="11111"/>
          <a:stretch>
            <a:fillRect/>
          </a:stretch>
        </p:blipFill>
        <p:spPr>
          <a:xfrm>
            <a:off x="914400" y="152400"/>
            <a:ext cx="7315200" cy="5410200"/>
          </a:xfrm>
          <a:ln/>
        </p:spPr>
      </p:pic>
      <p:sp>
        <p:nvSpPr>
          <p:cNvPr id="34819" name="TextBox 4"/>
          <p:cNvSpPr txBox="1"/>
          <p:nvPr/>
        </p:nvSpPr>
        <p:spPr>
          <a:xfrm>
            <a:off x="1143000" y="5334000"/>
            <a:ext cx="80010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rtl="1" eaLnBrk="1" hangingPunct="1"/>
            <a:r>
              <a:rPr lang="en-US" altLang="ar-JO" dirty="0">
                <a:latin typeface="Tahoma" panose="020B0604030504040204" pitchFamily="34" charset="0"/>
              </a:rPr>
              <a:t>Lateral view of skull X-ray for child, showing linear fracture along the occipital bone  and 15cm in long </a:t>
            </a:r>
            <a:endParaRPr lang="en-US" altLang="ar-JO" dirty="0">
              <a:latin typeface="Tahoma" panose="020B0604030504040204" pitchFamily="34" charset="0"/>
            </a:endParaRPr>
          </a:p>
        </p:txBody>
      </p:sp>
      <p:sp>
        <p:nvSpPr>
          <p:cNvPr id="8" name="Slide Number Placeholder 7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91440" tIns="45720" rIns="91440" bIns="45720" numCol="1" anchor="t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ar-SA" altLang="ar-JO" sz="1000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ar-SA" altLang="ar-JO" sz="1000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cxnSp>
        <p:nvCxnSpPr>
          <p:cNvPr id="34821" name="Straight Arrow Connector 2"/>
          <p:cNvCxnSpPr/>
          <p:nvPr/>
        </p:nvCxnSpPr>
        <p:spPr>
          <a:xfrm flipV="1">
            <a:off x="4724400" y="2362200"/>
            <a:ext cx="1676400" cy="228600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34822" name="TextBox 5"/>
          <p:cNvSpPr txBox="1"/>
          <p:nvPr/>
        </p:nvSpPr>
        <p:spPr>
          <a:xfrm>
            <a:off x="0" y="6211888"/>
            <a:ext cx="830580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GB" altLang="x-none" sz="2000" dirty="0">
                <a:solidFill>
                  <a:srgbClr val="FF0000"/>
                </a:solidFill>
                <a:latin typeface="Tahoma" panose="020B0604030504040204" pitchFamily="34" charset="0"/>
              </a:rPr>
              <a:t>And we need to take CT image to see the soft tissue and the side of the fracture if lft or rt</a:t>
            </a:r>
            <a:endParaRPr lang="en-GB" altLang="x-none" sz="2000" dirty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endParaRPr lang="en-US" altLang="x-none" sz="200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842" name="Picture 4" descr="Hand_frx_3_metacarpal_ob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76200"/>
            <a:ext cx="7315200" cy="586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3" name="TextBox 4"/>
          <p:cNvSpPr txBox="1"/>
          <p:nvPr/>
        </p:nvSpPr>
        <p:spPr>
          <a:xfrm>
            <a:off x="1752600" y="6172200"/>
            <a:ext cx="49530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rtl="1" eaLnBrk="1" hangingPunct="1"/>
            <a:r>
              <a:rPr lang="en-US" altLang="ar-JO" dirty="0">
                <a:latin typeface="Tahoma" panose="020B0604030504040204" pitchFamily="34" charset="0"/>
              </a:rPr>
              <a:t>Linear fracture of the 3</a:t>
            </a:r>
            <a:r>
              <a:rPr lang="en-US" altLang="ar-JO" baseline="30000" dirty="0">
                <a:latin typeface="Tahoma" panose="020B0604030504040204" pitchFamily="34" charset="0"/>
              </a:rPr>
              <a:t>rd</a:t>
            </a:r>
            <a:r>
              <a:rPr lang="en-US" altLang="ar-JO" dirty="0">
                <a:latin typeface="Tahoma" panose="020B0604030504040204" pitchFamily="34" charset="0"/>
              </a:rPr>
              <a:t> metacarpal bone.</a:t>
            </a:r>
            <a:endParaRPr lang="en-US" altLang="ar-JO" dirty="0">
              <a:latin typeface="Tahoma" panose="020B0604030504040204" pitchFamily="34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91440" tIns="45720" rIns="91440" bIns="45720" numCol="1" anchor="t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ar-SA" altLang="ar-JO" sz="1000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ar-SA" altLang="ar-JO" sz="1000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cxnSp>
        <p:nvCxnSpPr>
          <p:cNvPr id="35845" name="Straight Arrow Connector 5"/>
          <p:cNvCxnSpPr/>
          <p:nvPr/>
        </p:nvCxnSpPr>
        <p:spPr>
          <a:xfrm flipV="1">
            <a:off x="2362200" y="2362200"/>
            <a:ext cx="1524000" cy="304800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866" name="Picture 4" descr="11189950745luxatio_escap-hum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7" name="TextBox 4"/>
          <p:cNvSpPr txBox="1"/>
          <p:nvPr/>
        </p:nvSpPr>
        <p:spPr>
          <a:xfrm>
            <a:off x="76200" y="5410200"/>
            <a:ext cx="3733800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rtl="1" eaLnBrk="1" hangingPunct="1"/>
            <a:r>
              <a:rPr lang="en-US" altLang="ar-JO" b="1" dirty="0">
                <a:latin typeface="Tahoma" panose="020B0604030504040204" pitchFamily="34" charset="0"/>
              </a:rPr>
              <a:t>The head of humerous is dislocated from the glenoid fossa (red)</a:t>
            </a:r>
            <a:endParaRPr lang="en-US" altLang="ar-JO" b="1" dirty="0">
              <a:latin typeface="Tahoma" panose="020B0604030504040204" pitchFamily="34" charset="0"/>
            </a:endParaRPr>
          </a:p>
        </p:txBody>
      </p:sp>
      <p:sp>
        <p:nvSpPr>
          <p:cNvPr id="36868" name="TextBox 5"/>
          <p:cNvSpPr txBox="1"/>
          <p:nvPr/>
        </p:nvSpPr>
        <p:spPr>
          <a:xfrm>
            <a:off x="4572000" y="5303838"/>
            <a:ext cx="4800600" cy="1477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rtl="1" eaLnBrk="1" hangingPunct="1"/>
            <a:r>
              <a:rPr lang="en-US" altLang="ar-JO" b="1" dirty="0">
                <a:latin typeface="Tahoma" panose="020B0604030504040204" pitchFamily="34" charset="0"/>
              </a:rPr>
              <a:t>The left picture shows the joint after reduction , notice the bone fragment from the greater tuborosity (yellow), and the fracture in the greater  tuborosity (blue).</a:t>
            </a:r>
            <a:endParaRPr lang="en-US" altLang="ar-JO" b="1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7890" name="Picture 5" descr="خلود 007"/>
          <p:cNvPicPr>
            <a:picLocks noGrp="1" noChangeAspect="1"/>
          </p:cNvPicPr>
          <p:nvPr>
            <p:ph/>
          </p:nvPr>
        </p:nvPicPr>
        <p:blipFill>
          <a:blip r:embed="rId1"/>
          <a:srcRect l="5556" t="6155" r="10185" b="5206"/>
          <a:stretch>
            <a:fillRect/>
          </a:stretch>
        </p:blipFill>
        <p:spPr>
          <a:xfrm>
            <a:off x="914400" y="228600"/>
            <a:ext cx="6934200" cy="5486400"/>
          </a:xfrm>
          <a:ln/>
        </p:spPr>
      </p:pic>
      <p:sp>
        <p:nvSpPr>
          <p:cNvPr id="37891" name="TextBox 4"/>
          <p:cNvSpPr txBox="1"/>
          <p:nvPr/>
        </p:nvSpPr>
        <p:spPr>
          <a:xfrm>
            <a:off x="914400" y="6019800"/>
            <a:ext cx="6934200" cy="338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rtl="1" eaLnBrk="1" hangingPunct="1"/>
            <a:r>
              <a:rPr lang="en-US" altLang="ar-JO" sz="1600" b="1" dirty="0">
                <a:latin typeface="Tahoma" panose="020B0604030504040204" pitchFamily="34" charset="0"/>
              </a:rPr>
              <a:t>Anterior view of lt. hand X-ray, showing scaphoid bone fracture </a:t>
            </a:r>
            <a:endParaRPr lang="en-US" altLang="ar-JO" sz="1600" b="1" dirty="0">
              <a:latin typeface="Tahoma" panose="020B0604030504040204" pitchFamily="34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91440" tIns="45720" rIns="91440" bIns="45720" numCol="1" anchor="t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ar-SA" altLang="ar-JO" sz="1000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ar-SA" altLang="ar-JO" sz="1000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8914" name="Picture 4" descr="nic_k71_4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228600"/>
            <a:ext cx="5410200" cy="525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5" name="TextBox 2"/>
          <p:cNvSpPr txBox="1"/>
          <p:nvPr/>
        </p:nvSpPr>
        <p:spPr>
          <a:xfrm>
            <a:off x="914400" y="5638800"/>
            <a:ext cx="64008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None/>
            </a:pPr>
            <a:r>
              <a:rPr lang="en-US" altLang="ar-JO" dirty="0">
                <a:latin typeface="Tahoma" panose="020B0604030504040204" pitchFamily="34" charset="0"/>
              </a:rPr>
              <a:t>X-ray of Rt. Hand showing scaphoid fracture with avascular necrosis (hyperdense) of proximal part of bone </a:t>
            </a:r>
            <a:endParaRPr lang="ar-JO" altLang="ar-JO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9938" name="Picture 7" descr="depr1"/>
          <p:cNvPicPr>
            <a:picLocks noGrp="1" noChangeAspect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76200"/>
            <a:ext cx="4572000" cy="5029200"/>
          </a:xfrm>
          <a:ln/>
        </p:spPr>
      </p:pic>
      <p:pic>
        <p:nvPicPr>
          <p:cNvPr id="39939" name="Picture 8" descr="depr2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76200"/>
            <a:ext cx="4495800" cy="5029200"/>
          </a:xfrm>
          <a:ln/>
        </p:spPr>
      </p:pic>
      <p:sp>
        <p:nvSpPr>
          <p:cNvPr id="4" name="Slide Number Placeholder 3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91440" tIns="45720" rIns="91440" bIns="45720" numCol="1" anchor="t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ar-SA" altLang="ar-JO" sz="1000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ar-SA" altLang="ar-JO" sz="1000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39941" name="TextBox 4"/>
          <p:cNvSpPr txBox="1"/>
          <p:nvPr/>
        </p:nvSpPr>
        <p:spPr>
          <a:xfrm>
            <a:off x="838200" y="5334000"/>
            <a:ext cx="3505200" cy="1477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None/>
            </a:pPr>
            <a:r>
              <a:rPr lang="en-US" altLang="ar-JO" dirty="0">
                <a:latin typeface="Tahoma" panose="020B0604030504040204" pitchFamily="34" charset="0"/>
              </a:rPr>
              <a:t>   Ct-scan of brain of soft tissue window, showing odema and deprseed fracure in lt. occipital bone</a:t>
            </a:r>
            <a:endParaRPr lang="en-US" altLang="ar-JO" dirty="0">
              <a:latin typeface="Tahoma" panose="020B0604030504040204" pitchFamily="34" charset="0"/>
            </a:endParaRPr>
          </a:p>
          <a:p>
            <a:pPr eaLnBrk="1" hangingPunct="1">
              <a:buNone/>
            </a:pPr>
            <a:r>
              <a:rPr lang="en-US" altLang="ar-JO" dirty="0">
                <a:latin typeface="Tahoma" panose="020B0604030504040204" pitchFamily="34" charset="0"/>
              </a:rPr>
              <a:t>And there is gas buble in lesion  </a:t>
            </a:r>
            <a:endParaRPr lang="ar-JO" altLang="ar-JO" dirty="0">
              <a:latin typeface="Tahoma" panose="020B0604030504040204" pitchFamily="34" charset="0"/>
            </a:endParaRPr>
          </a:p>
        </p:txBody>
      </p:sp>
      <p:sp>
        <p:nvSpPr>
          <p:cNvPr id="39942" name="TextBox 5"/>
          <p:cNvSpPr txBox="1"/>
          <p:nvPr/>
        </p:nvSpPr>
        <p:spPr>
          <a:xfrm>
            <a:off x="4724400" y="5334000"/>
            <a:ext cx="2971800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None/>
            </a:pPr>
            <a:r>
              <a:rPr lang="en-US" altLang="ar-JO" dirty="0">
                <a:latin typeface="Tahoma" panose="020B0604030504040204" pitchFamily="34" charset="0"/>
              </a:rPr>
              <a:t>   Ct-scan of brain of bone  window, showing deprseed fracure in lt. occipital bone </a:t>
            </a:r>
            <a:endParaRPr lang="ar-JO" altLang="ar-JO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62" name="Picture 8" descr="wristcolleslatx2600"/>
          <p:cNvPicPr>
            <a:picLocks noGrp="1" noChangeAspect="1"/>
          </p:cNvPicPr>
          <p:nvPr>
            <p:ph sz="half" idx="2"/>
          </p:nvPr>
        </p:nvPicPr>
        <p:blipFill>
          <a:blip r:embed="rId1"/>
          <a:srcRect r="1724" b="1450"/>
          <a:stretch>
            <a:fillRect/>
          </a:stretch>
        </p:blipFill>
        <p:spPr>
          <a:xfrm>
            <a:off x="4495800" y="0"/>
            <a:ext cx="4648200" cy="5486400"/>
          </a:xfrm>
          <a:ln/>
        </p:spPr>
      </p:pic>
      <p:cxnSp>
        <p:nvCxnSpPr>
          <p:cNvPr id="40963" name="Straight Arrow Connector 6"/>
          <p:cNvCxnSpPr/>
          <p:nvPr/>
        </p:nvCxnSpPr>
        <p:spPr>
          <a:xfrm flipV="1">
            <a:off x="1295400" y="3581400"/>
            <a:ext cx="457200" cy="152400"/>
          </a:xfrm>
          <a:prstGeom prst="straightConnector1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40964" name="Straight Arrow Connector 8"/>
          <p:cNvCxnSpPr/>
          <p:nvPr/>
        </p:nvCxnSpPr>
        <p:spPr>
          <a:xfrm>
            <a:off x="5715000" y="3657600"/>
            <a:ext cx="304800" cy="228600"/>
          </a:xfrm>
          <a:prstGeom prst="straightConnector1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40965" name="TextBox 9"/>
          <p:cNvSpPr txBox="1"/>
          <p:nvPr/>
        </p:nvSpPr>
        <p:spPr>
          <a:xfrm>
            <a:off x="914400" y="5562600"/>
            <a:ext cx="7620000" cy="1508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rtl="1" eaLnBrk="1" hangingPunct="1"/>
            <a:r>
              <a:rPr lang="en-US" altLang="ar-JO" dirty="0">
                <a:latin typeface="Tahoma" panose="020B0604030504040204" pitchFamily="34" charset="0"/>
              </a:rPr>
              <a:t>Ant. Show linear fracture of distal end of Rt. Radius .</a:t>
            </a:r>
            <a:endParaRPr lang="en-US" altLang="ar-JO" dirty="0">
              <a:latin typeface="Tahoma" panose="020B0604030504040204" pitchFamily="34" charset="0"/>
            </a:endParaRPr>
          </a:p>
          <a:p>
            <a:pPr rtl="1" eaLnBrk="1" hangingPunct="1"/>
            <a:r>
              <a:rPr lang="en-US" altLang="ar-JO" dirty="0">
                <a:latin typeface="Tahoma" panose="020B0604030504040204" pitchFamily="34" charset="0"/>
              </a:rPr>
              <a:t>Lateral show moderate dislocation of fracture fragment</a:t>
            </a:r>
            <a:br>
              <a:rPr lang="en-US" altLang="ar-JO" dirty="0">
                <a:latin typeface="Tahoma" panose="020B0604030504040204" pitchFamily="34" charset="0"/>
              </a:rPr>
            </a:br>
            <a:br>
              <a:rPr lang="en-US" altLang="ar-JO" dirty="0">
                <a:latin typeface="Tahoma" panose="020B0604030504040204" pitchFamily="34" charset="0"/>
              </a:rPr>
            </a:br>
            <a:r>
              <a:rPr lang="en-GB" altLang="x-none" sz="2000" b="1" dirty="0">
                <a:solidFill>
                  <a:srgbClr val="FF0000"/>
                </a:solidFill>
                <a:latin typeface="Tahoma" panose="020B0604030504040204" pitchFamily="34" charset="0"/>
              </a:rPr>
              <a:t>Epiphysial plate fracture with dislocation of the joint</a:t>
            </a:r>
            <a:endParaRPr lang="en-GB" altLang="x-none" sz="2000" b="1" dirty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rtl="1" eaLnBrk="1" hangingPunct="1"/>
            <a:r>
              <a:rPr lang="en-US" altLang="ar-JO" dirty="0">
                <a:latin typeface="Tahoma" panose="020B0604030504040204" pitchFamily="34" charset="0"/>
              </a:rPr>
              <a:t> </a:t>
            </a:r>
            <a:endParaRPr lang="en-US" altLang="ar-JO" dirty="0">
              <a:latin typeface="Tahoma" panose="020B0604030504040204" pitchFamily="34" charset="0"/>
            </a:endParaRPr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91440" tIns="45720" rIns="91440" bIns="45720" numCol="1" anchor="t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ar-SA" altLang="ar-JO" sz="1000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ar-SA" altLang="ar-JO" sz="1000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pic>
        <p:nvPicPr>
          <p:cNvPr id="40967" name="Picture 5" descr="colles3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r="3510" b="4349"/>
          <a:stretch>
            <a:fillRect/>
          </a:stretch>
        </p:blipFill>
        <p:spPr>
          <a:xfrm>
            <a:off x="0" y="22225"/>
            <a:ext cx="4572000" cy="5464175"/>
          </a:xfrm>
          <a:ln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986" name="Picture 7" descr="Fractur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152400"/>
            <a:ext cx="4267200" cy="6705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Slide Number Placeholder 2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91440" tIns="45720" rIns="91440" bIns="45720" numCol="1" anchor="t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ar-SA" altLang="ar-JO" sz="1000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ar-SA" altLang="ar-JO" sz="1000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41988" name="TextBox 9"/>
          <p:cNvSpPr txBox="1"/>
          <p:nvPr/>
        </p:nvSpPr>
        <p:spPr>
          <a:xfrm>
            <a:off x="5334000" y="2057400"/>
            <a:ext cx="3352800" cy="1477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rtl="1" eaLnBrk="1" hangingPunct="1"/>
            <a:r>
              <a:rPr lang="en-US" altLang="ar-JO" dirty="0">
                <a:latin typeface="Tahoma" panose="020B0604030504040204" pitchFamily="34" charset="0"/>
              </a:rPr>
              <a:t>  Frontal view of hip joint X-ray </a:t>
            </a:r>
            <a:endParaRPr lang="en-US" altLang="ar-JO" dirty="0">
              <a:latin typeface="Tahoma" panose="020B0604030504040204" pitchFamily="34" charset="0"/>
            </a:endParaRPr>
          </a:p>
          <a:p>
            <a:pPr rtl="1" eaLnBrk="1" hangingPunct="1"/>
            <a:r>
              <a:rPr lang="en-US" altLang="ar-JO" dirty="0">
                <a:latin typeface="Tahoma" panose="020B0604030504040204" pitchFamily="34" charset="0"/>
              </a:rPr>
              <a:t>Showing comminuted and open facture of femur bone with lateral dislocation of proximal part . </a:t>
            </a:r>
            <a:endParaRPr lang="en-US" altLang="ar-JO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0" cap="none" spc="0" normalizeH="0" baseline="0" noProof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CT in skeletal system</a:t>
            </a:r>
            <a:endParaRPr kumimoji="0" lang="en-US" sz="4400" b="1" i="0" u="none" strike="noStrike" kern="0" cap="none" spc="0" normalizeH="0" baseline="0" noProof="0" smtClean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752600"/>
            <a:ext cx="8382000" cy="51054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GB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GB" sz="2800" b="1" i="1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CT</a:t>
            </a:r>
            <a:r>
              <a:rPr kumimoji="0" lang="en-GB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is very helpful in :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assessment of bone tumours prior to surgery .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evaluation of certain fractures , such as                the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acetabulum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spine and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calcaneum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.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kumimoji="0" lang="en-GB" sz="3200" b="0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study of the spinal column 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91440" tIns="45720" rIns="91440" bIns="45720" numCol="1" anchor="t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ar-SA" altLang="ar-JO" sz="1000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ar-SA" altLang="ar-JO" sz="1000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3010" name="Picture 8" descr="رائد 015"/>
          <p:cNvPicPr>
            <a:picLocks noGrp="1" noChangeAspect="1"/>
          </p:cNvPicPr>
          <p:nvPr>
            <p:ph sz="half" idx="1"/>
          </p:nvPr>
        </p:nvPicPr>
        <p:blipFill>
          <a:blip r:embed="rId1"/>
          <a:srcRect l="12329"/>
          <a:stretch>
            <a:fillRect/>
          </a:stretch>
        </p:blipFill>
        <p:spPr>
          <a:xfrm>
            <a:off x="0" y="0"/>
            <a:ext cx="5181600" cy="6858000"/>
          </a:xfrm>
          <a:ln/>
        </p:spPr>
      </p:pic>
      <p:pic>
        <p:nvPicPr>
          <p:cNvPr id="43011" name="Picture 9" descr="رائد 01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19600" y="0"/>
            <a:ext cx="4724400" cy="6858000"/>
          </a:xfrm>
          <a:ln/>
        </p:spPr>
      </p:pic>
      <p:cxnSp>
        <p:nvCxnSpPr>
          <p:cNvPr id="43012" name="Straight Arrow Connector 6"/>
          <p:cNvCxnSpPr/>
          <p:nvPr/>
        </p:nvCxnSpPr>
        <p:spPr>
          <a:xfrm rot="-10800000" flipV="1">
            <a:off x="3048000" y="4419600"/>
            <a:ext cx="381000" cy="228600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5" name="Slide Number Placeholder 4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91440" tIns="45720" rIns="91440" bIns="45720" numCol="1" anchor="t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ar-SA" altLang="ar-JO" sz="1000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ar-SA" altLang="ar-JO" sz="1000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cxnSp>
        <p:nvCxnSpPr>
          <p:cNvPr id="43014" name="Straight Arrow Connector 6"/>
          <p:cNvCxnSpPr/>
          <p:nvPr/>
        </p:nvCxnSpPr>
        <p:spPr>
          <a:xfrm flipV="1">
            <a:off x="6172200" y="5181600"/>
            <a:ext cx="533400" cy="381000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43015" name="TextBox 7"/>
          <p:cNvSpPr txBox="1"/>
          <p:nvPr/>
        </p:nvSpPr>
        <p:spPr>
          <a:xfrm>
            <a:off x="3048000" y="5257800"/>
            <a:ext cx="3003550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rtl="1" eaLnBrk="1" hangingPunct="1">
              <a:buNone/>
            </a:pPr>
            <a:r>
              <a:rPr lang="en-US" altLang="ar-JO" b="1" dirty="0">
                <a:latin typeface="Tahoma" panose="020B0604030504040204" pitchFamily="34" charset="0"/>
              </a:rPr>
              <a:t>   Lateral and anterior view of Lt. hand show greenstick fracture </a:t>
            </a:r>
            <a:endParaRPr lang="ar-JO" altLang="ar-JO" b="1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4034" name="Picture 5" descr="p 024"/>
          <p:cNvPicPr>
            <a:picLocks noGrp="1" noChangeAspect="1"/>
          </p:cNvPicPr>
          <p:nvPr>
            <p:ph/>
          </p:nvPr>
        </p:nvPicPr>
        <p:blipFill>
          <a:blip r:embed="rId1"/>
          <a:srcRect/>
          <a:stretch>
            <a:fillRect/>
          </a:stretch>
        </p:blipFill>
        <p:spPr>
          <a:xfrm>
            <a:off x="914400" y="209550"/>
            <a:ext cx="7543800" cy="5200650"/>
          </a:xfrm>
          <a:ln/>
        </p:spPr>
      </p:pic>
      <p:sp>
        <p:nvSpPr>
          <p:cNvPr id="5" name="Slide Number Placeholder 4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91440" tIns="45720" rIns="91440" bIns="45720" numCol="1" anchor="t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ar-SA" altLang="ar-JO" sz="1000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ar-SA" altLang="ar-JO" sz="1000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44036" name="TextBox 7"/>
          <p:cNvSpPr txBox="1"/>
          <p:nvPr/>
        </p:nvSpPr>
        <p:spPr>
          <a:xfrm>
            <a:off x="1143000" y="5562600"/>
            <a:ext cx="74676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None/>
            </a:pPr>
            <a:r>
              <a:rPr lang="en-US" altLang="ar-JO" b="1" dirty="0">
                <a:latin typeface="Tahoma" panose="020B0604030504040204" pitchFamily="34" charset="0"/>
              </a:rPr>
              <a:t>Frontal view of Rt. Shoulder joint  X-ray, showing large well defined  hypodense osteolytic lesion  in head of humerus and</a:t>
            </a:r>
            <a:endParaRPr lang="en-US" altLang="ar-JO" b="1" dirty="0">
              <a:latin typeface="Tahoma" panose="020B0604030504040204" pitchFamily="34" charset="0"/>
            </a:endParaRPr>
          </a:p>
          <a:p>
            <a:pPr eaLnBrk="1" hangingPunct="1">
              <a:buNone/>
            </a:pPr>
            <a:r>
              <a:rPr lang="en-US" altLang="ar-JO" b="1" dirty="0">
                <a:latin typeface="Tahoma" panose="020B0604030504040204" pitchFamily="34" charset="0"/>
              </a:rPr>
              <a:t> well-defined oval in shape , and pathologic fracture  </a:t>
            </a:r>
            <a:r>
              <a:rPr lang="en-US" altLang="ar-JO" b="1" dirty="0">
                <a:latin typeface="Tahoma" panose="020B0604030504040204" pitchFamily="34" charset="0"/>
                <a:sym typeface="Wingdings" panose="05000000000000000000" pitchFamily="2" charset="2"/>
              </a:rPr>
              <a:t> it goes with cyst</a:t>
            </a:r>
            <a:r>
              <a:rPr lang="en-US" altLang="ar-JO" b="1" dirty="0">
                <a:latin typeface="Tahoma" panose="020B0604030504040204" pitchFamily="34" charset="0"/>
              </a:rPr>
              <a:t>  </a:t>
            </a:r>
            <a:endParaRPr lang="ar-JO" altLang="ar-JO" b="1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4738" y="609600"/>
            <a:ext cx="7404100" cy="854075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SPINAL INJURIES</a:t>
            </a:r>
            <a:br>
              <a:rPr kumimoji="0" lang="en-US" sz="3200" b="0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0" i="1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221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209800"/>
            <a:ext cx="8382000" cy="3513138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spinal injury can be classified in three types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1 - Compression fracture.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2-  Burst fracture/ as comminuted 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3-  Fracture-Dislocation.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91440" tIns="45720" rIns="91440" bIns="45720" numCol="1" anchor="t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ar-SA" altLang="ar-JO" sz="1000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ar-SA" altLang="ar-JO" sz="1000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6082" name="Picture 5" descr="رائد 023"/>
          <p:cNvPicPr>
            <a:picLocks noGrp="1" noChangeAspect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4419600" cy="5410200"/>
          </a:xfrm>
          <a:ln/>
        </p:spPr>
      </p:pic>
      <p:pic>
        <p:nvPicPr>
          <p:cNvPr id="46083" name="Picture 8" descr="رائد 02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0"/>
            <a:ext cx="4495800" cy="5410200"/>
          </a:xfrm>
          <a:ln/>
        </p:spPr>
      </p:pic>
      <p:sp>
        <p:nvSpPr>
          <p:cNvPr id="46084" name="TextBox 5"/>
          <p:cNvSpPr txBox="1"/>
          <p:nvPr/>
        </p:nvSpPr>
        <p:spPr>
          <a:xfrm>
            <a:off x="1066800" y="5638800"/>
            <a:ext cx="7010400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None/>
            </a:pPr>
            <a:r>
              <a:rPr lang="en-US" altLang="ar-JO" dirty="0">
                <a:latin typeface="Tahoma" panose="020B0604030504040204" pitchFamily="34" charset="0"/>
              </a:rPr>
              <a:t>     Compression fracture : loss of height of L1 mainly anteriorly, bone </a:t>
            </a:r>
            <a:r>
              <a:rPr lang="ar-JO" altLang="ar-JO" dirty="0">
                <a:latin typeface="Tahoma" panose="020B0604030504040204" pitchFamily="34" charset="0"/>
              </a:rPr>
              <a:t> </a:t>
            </a:r>
            <a:r>
              <a:rPr lang="en-US" altLang="ar-JO" dirty="0">
                <a:latin typeface="Tahoma" panose="020B0604030504040204" pitchFamily="34" charset="0"/>
              </a:rPr>
              <a:t>fragment anteriorly &amp; posteriorly (red) and intact alignments and density of bodies </a:t>
            </a:r>
            <a:endParaRPr lang="en-US" altLang="ar-JO" dirty="0">
              <a:latin typeface="Tahoma" panose="020B0604030504040204" pitchFamily="34" charset="0"/>
            </a:endParaRPr>
          </a:p>
        </p:txBody>
      </p:sp>
      <p:cxnSp>
        <p:nvCxnSpPr>
          <p:cNvPr id="46085" name="Straight Arrow Connector 7"/>
          <p:cNvCxnSpPr/>
          <p:nvPr/>
        </p:nvCxnSpPr>
        <p:spPr>
          <a:xfrm>
            <a:off x="7086600" y="2209800"/>
            <a:ext cx="228600" cy="76200"/>
          </a:xfrm>
          <a:prstGeom prst="straightConnector1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46086" name="Straight Arrow Connector 9"/>
          <p:cNvCxnSpPr/>
          <p:nvPr/>
        </p:nvCxnSpPr>
        <p:spPr>
          <a:xfrm rot="-10800000" flipV="1">
            <a:off x="8229600" y="2209800"/>
            <a:ext cx="228600" cy="152400"/>
          </a:xfrm>
          <a:prstGeom prst="straightConnector1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46087" name="TextBox 10"/>
          <p:cNvSpPr txBox="1"/>
          <p:nvPr/>
        </p:nvSpPr>
        <p:spPr>
          <a:xfrm>
            <a:off x="7391400" y="1676400"/>
            <a:ext cx="6858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rtl="1" eaLnBrk="1" hangingPunct="1"/>
            <a:r>
              <a:rPr lang="en-US" altLang="ar-JO" dirty="0">
                <a:latin typeface="Tahoma" panose="020B0604030504040204" pitchFamily="34" charset="0"/>
              </a:rPr>
              <a:t>T12</a:t>
            </a:r>
            <a:endParaRPr lang="en-US" altLang="ar-JO" dirty="0">
              <a:latin typeface="Tahoma" panose="020B0604030504040204" pitchFamily="34" charset="0"/>
            </a:endParaRPr>
          </a:p>
        </p:txBody>
      </p:sp>
      <p:sp>
        <p:nvSpPr>
          <p:cNvPr id="46088" name="TextBox 11"/>
          <p:cNvSpPr txBox="1"/>
          <p:nvPr/>
        </p:nvSpPr>
        <p:spPr>
          <a:xfrm>
            <a:off x="7162800" y="3124200"/>
            <a:ext cx="609600" cy="381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rtl="1" eaLnBrk="1" hangingPunct="1"/>
            <a:r>
              <a:rPr lang="en-US" altLang="ar-JO" dirty="0">
                <a:latin typeface="Tahoma" panose="020B0604030504040204" pitchFamily="34" charset="0"/>
              </a:rPr>
              <a:t>L2</a:t>
            </a:r>
            <a:endParaRPr lang="en-US" altLang="ar-JO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7106" name="Picture 5" descr="رائد 025"/>
          <p:cNvPicPr>
            <a:picLocks noGrp="1" noChangeAspect="1"/>
          </p:cNvPicPr>
          <p:nvPr>
            <p:ph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15425" cy="6172200"/>
          </a:xfrm>
          <a:ln/>
        </p:spPr>
      </p:pic>
      <p:sp>
        <p:nvSpPr>
          <p:cNvPr id="5" name="Slide Number Placeholder 4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91440" tIns="45720" rIns="91440" bIns="45720" numCol="1" anchor="t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ar-SA" altLang="ar-JO" sz="1000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ar-SA" altLang="ar-JO" sz="1000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47108" name="TextBox 5"/>
          <p:cNvSpPr txBox="1"/>
          <p:nvPr/>
        </p:nvSpPr>
        <p:spPr>
          <a:xfrm>
            <a:off x="2971800" y="6172200"/>
            <a:ext cx="30035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rtl="1" eaLnBrk="1" hangingPunct="1">
              <a:buNone/>
            </a:pPr>
            <a:r>
              <a:rPr lang="en-US" altLang="ar-JO" sz="2800" b="1" dirty="0">
                <a:latin typeface="Tahoma" panose="020B0604030504040204" pitchFamily="34" charset="0"/>
              </a:rPr>
              <a:t>Burst  fracture </a:t>
            </a:r>
            <a:endParaRPr lang="ar-JO" altLang="ar-JO" sz="2800" b="1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lide Number Placeholder 2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91440" tIns="45720" rIns="91440" bIns="45720" numCol="1" anchor="t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ar-SA" altLang="ar-JO" sz="1000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ar-SA" altLang="ar-JO" sz="1000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pic>
        <p:nvPicPr>
          <p:cNvPr id="48131" name="Picture 3" descr="22809612_1537748779596603_1823671269_n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1879600"/>
            <a:ext cx="3962400" cy="467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32" name="TextBox 7"/>
          <p:cNvSpPr txBox="1"/>
          <p:nvPr/>
        </p:nvSpPr>
        <p:spPr>
          <a:xfrm>
            <a:off x="5334000" y="3124200"/>
            <a:ext cx="300355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rtl="1" eaLnBrk="1" hangingPunct="1">
              <a:buNone/>
            </a:pPr>
            <a:r>
              <a:rPr lang="en-US" altLang="ar-JO" b="1" dirty="0">
                <a:latin typeface="Tahoma" panose="020B0604030504040204" pitchFamily="34" charset="0"/>
              </a:rPr>
              <a:t>   Fracture dislocation , most dangerous </a:t>
            </a:r>
            <a:endParaRPr lang="ar-JO" altLang="ar-JO" b="1" dirty="0">
              <a:latin typeface="Tahoma" panose="020B0604030504040204" pitchFamily="34" charset="0"/>
            </a:endParaRPr>
          </a:p>
          <a:p>
            <a:pPr rtl="1" eaLnBrk="1" hangingPunct="1">
              <a:buNone/>
            </a:pPr>
            <a:r>
              <a:rPr lang="ar-JO" altLang="ar-JO" b="1" dirty="0">
                <a:latin typeface="Tahoma" panose="020B0604030504040204" pitchFamily="34" charset="0"/>
              </a:rPr>
              <a:t>   </a:t>
            </a:r>
            <a:r>
              <a:rPr lang="en-US" altLang="ar-JO" b="1" dirty="0">
                <a:latin typeface="Tahoma" panose="020B0604030504040204" pitchFamily="34" charset="0"/>
              </a:rPr>
              <a:t>fracture</a:t>
            </a:r>
            <a:endParaRPr lang="en-US" altLang="ar-JO" b="1" dirty="0">
              <a:latin typeface="Tahoma" panose="020B0604030504040204" pitchFamily="34" charset="0"/>
            </a:endParaRPr>
          </a:p>
          <a:p>
            <a:pPr rtl="1" eaLnBrk="1" hangingPunct="1">
              <a:buNone/>
            </a:pPr>
            <a:r>
              <a:rPr lang="en-US" altLang="ar-JO" b="1" dirty="0">
                <a:latin typeface="Tahoma" panose="020B0604030504040204" pitchFamily="34" charset="0"/>
              </a:rPr>
              <a:t>Abnormal alignments</a:t>
            </a:r>
            <a:endParaRPr lang="ar-JO" altLang="ar-JO" b="1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4400" b="1" i="0" u="none" strike="noStrike" kern="0" cap="none" spc="0" normalizeH="0" baseline="0" noProof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MRI / Skeletal system</a:t>
            </a:r>
            <a:endParaRPr kumimoji="0" lang="en-US" sz="4400" b="1" i="0" u="none" strike="noStrike" kern="0" cap="none" spc="0" normalizeH="0" baseline="0" noProof="0" smtClean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en-GB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MRI assists the investigation of bone tumours, soft tissue masses and joint . </a:t>
            </a: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MRI is extremely sensitive in injuries to cartilage , muscle , ligaments, menisci and tendons.</a:t>
            </a: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91440" tIns="45720" rIns="91440" bIns="45720" numCol="1" anchor="t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ar-SA" altLang="ar-JO" sz="1000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ar-SA" altLang="ar-JO" sz="1000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543800" cy="12192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Osteoporosis</a:t>
            </a:r>
            <a:endParaRPr kumimoji="0" lang="en-US" sz="4400" b="1" i="0" u="none" strike="noStrike" kern="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8458200" cy="51816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Is a generalized decrease of bone mass.            </a:t>
            </a:r>
            <a:endParaRPr kumimoji="0" lang="en-US" sz="24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2800" b="1" i="0" u="sng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Radiological investigation:</a:t>
            </a: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Bone densitometry.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Plain x-ray film: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Detection of osteoporosis on plain film requires                                                                                          a reduction in bone mass of at least 30%.</a:t>
            </a: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Osteoporosis result in a loss of bone density,                                                  decrease in the number of trabeculae and coarse                    striations.</a:t>
            </a: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91440" tIns="45720" rIns="91440" bIns="45720" numCol="1" anchor="t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ar-SA" altLang="ar-JO" sz="1000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ar-SA" altLang="ar-JO" sz="1000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2" name="Multiply 1"/>
          <p:cNvSpPr/>
          <p:nvPr/>
        </p:nvSpPr>
        <p:spPr bwMode="auto">
          <a:xfrm>
            <a:off x="6248400" y="304800"/>
            <a:ext cx="1981200" cy="1524000"/>
          </a:xfrm>
          <a:prstGeom prst="mathMultiply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12954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0" cap="none" spc="0" normalizeH="0" baseline="0" noProof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Osteoarthritis</a:t>
            </a:r>
            <a:b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(degenerative</a:t>
            </a:r>
            <a:r>
              <a:rPr kumimoji="0" lang="en-US" sz="4800" b="1" i="0" u="none" strike="noStrike" kern="0" cap="none" spc="0" normalizeH="0" baseline="0" noProof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joint disease)</a:t>
            </a: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000" b="1" i="0" u="none" strike="noStrike" kern="0" cap="none" spc="0" normalizeH="0" baseline="0" noProof="0" smtClean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057400"/>
            <a:ext cx="8610600" cy="48006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Is a degenerative condition affecting the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articular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cartilages and subjacent bone.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Is part of the normal ageing process.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Secondary osteoarthritis results from previous trauma and joint infection.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Any joint may be affected, but the knees, hips, shoulders and hands are frequently involved.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91440" tIns="45720" rIns="91440" bIns="45720" numCol="1" anchor="t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ar-SA" altLang="ar-JO" sz="1000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ar-SA" altLang="ar-JO" sz="1000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086600" cy="5334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Osteoarthritis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/ 2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609600"/>
            <a:ext cx="8305800" cy="50292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Radiological features: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Osteophytes formation: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are spurs of bone which forms at joint margin.(NEW BONE)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DUE TO INFALMMATION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Joint space narrowing.(contain synovial F)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IT IS THE MOST IMPORTANT SIGN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Sclerosis with Secondary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degenerative cysts formation.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DENSE LINE IN BONE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DUE TO NECROSIS                                   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Loose bodies: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result from separation of cartilage and osteophytes.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OSTEOPHYTES IN THE JOINT SPACE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91440" tIns="45720" rIns="91440" bIns="45720" numCol="1" anchor="t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ar-SA" altLang="ar-JO" sz="1000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ar-SA" altLang="ar-JO" sz="1000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7" descr="رنا 001"/>
          <p:cNvPicPr>
            <a:picLocks noGrp="1" noChangeAspect="1"/>
          </p:cNvPicPr>
          <p:nvPr>
            <p:ph sz="half" idx="1"/>
          </p:nvPr>
        </p:nvPicPr>
        <p:blipFill>
          <a:blip r:embed="rId1"/>
          <a:srcRect l="3125"/>
          <a:stretch>
            <a:fillRect/>
          </a:stretch>
        </p:blipFill>
        <p:spPr>
          <a:xfrm>
            <a:off x="0" y="0"/>
            <a:ext cx="4724400" cy="5029200"/>
          </a:xfrm>
          <a:ln/>
        </p:spPr>
      </p:pic>
      <p:pic>
        <p:nvPicPr>
          <p:cNvPr id="11267" name="Picture 8" descr="رنا 002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r="4839"/>
          <a:stretch>
            <a:fillRect/>
          </a:stretch>
        </p:blipFill>
        <p:spPr>
          <a:xfrm>
            <a:off x="4648200" y="0"/>
            <a:ext cx="4495800" cy="5029200"/>
          </a:xfrm>
          <a:ln/>
        </p:spPr>
      </p:pic>
      <p:cxnSp>
        <p:nvCxnSpPr>
          <p:cNvPr id="11268" name="Straight Arrow Connector 7"/>
          <p:cNvCxnSpPr/>
          <p:nvPr/>
        </p:nvCxnSpPr>
        <p:spPr>
          <a:xfrm rot="5400000" flipH="1" flipV="1">
            <a:off x="114300" y="4533900"/>
            <a:ext cx="533400" cy="609600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11269" name="Straight Arrow Connector 10"/>
          <p:cNvCxnSpPr/>
          <p:nvPr/>
        </p:nvCxnSpPr>
        <p:spPr>
          <a:xfrm rot="-5400000" flipH="1">
            <a:off x="533400" y="2286000"/>
            <a:ext cx="152400" cy="152400"/>
          </a:xfrm>
          <a:prstGeom prst="straightConnector1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11270" name="TextBox 12"/>
          <p:cNvSpPr txBox="1"/>
          <p:nvPr/>
        </p:nvSpPr>
        <p:spPr>
          <a:xfrm>
            <a:off x="838200" y="5791200"/>
            <a:ext cx="88392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ar-JO" dirty="0">
                <a:latin typeface="Tahoma" panose="020B0604030504040204" pitchFamily="34" charset="0"/>
              </a:rPr>
              <a:t>Narrow joint space (yellow), osteophytes (red), sclerosis (white), </a:t>
            </a:r>
            <a:endParaRPr lang="en-US" altLang="ar-JO" dirty="0">
              <a:latin typeface="Tahoma" panose="020B0604030504040204" pitchFamily="34" charset="0"/>
            </a:endParaRPr>
          </a:p>
          <a:p>
            <a:pPr eaLnBrk="1" hangingPunct="1"/>
            <a:r>
              <a:rPr lang="en-US" altLang="ar-JO" dirty="0">
                <a:latin typeface="Tahoma" panose="020B0604030504040204" pitchFamily="34" charset="0"/>
              </a:rPr>
              <a:t>no loose bodies And mild medial dislocation(MINIMAL SUBLAXATION)</a:t>
            </a:r>
            <a:endParaRPr lang="en-US" altLang="ar-JO" dirty="0">
              <a:latin typeface="Tahoma" panose="020B0604030504040204" pitchFamily="34" charset="0"/>
            </a:endParaRPr>
          </a:p>
        </p:txBody>
      </p:sp>
      <p:cxnSp>
        <p:nvCxnSpPr>
          <p:cNvPr id="11271" name="Straight Arrow Connector 15"/>
          <p:cNvCxnSpPr/>
          <p:nvPr/>
        </p:nvCxnSpPr>
        <p:spPr>
          <a:xfrm rot="10800000">
            <a:off x="3124200" y="3048000"/>
            <a:ext cx="457200" cy="152400"/>
          </a:xfrm>
          <a:prstGeom prst="straightConnector1">
            <a:avLst/>
          </a:prstGeom>
          <a:ln w="9525" cap="flat" cmpd="sng">
            <a:solidFill>
              <a:srgbClr val="FFFF00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11272" name="Straight Arrow Connector 17"/>
          <p:cNvCxnSpPr/>
          <p:nvPr/>
        </p:nvCxnSpPr>
        <p:spPr>
          <a:xfrm rot="-10800000" flipV="1">
            <a:off x="8153400" y="2362200"/>
            <a:ext cx="228600" cy="152400"/>
          </a:xfrm>
          <a:prstGeom prst="straightConnector1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11273" name="Straight Arrow Connector 20"/>
          <p:cNvCxnSpPr/>
          <p:nvPr/>
        </p:nvCxnSpPr>
        <p:spPr>
          <a:xfrm rot="5400000" flipH="1" flipV="1">
            <a:off x="7048500" y="2781300"/>
            <a:ext cx="304800" cy="76200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11274" name="Straight Arrow Connector 22"/>
          <p:cNvCxnSpPr/>
          <p:nvPr/>
        </p:nvCxnSpPr>
        <p:spPr>
          <a:xfrm rot="5400000" flipH="1" flipV="1">
            <a:off x="6781800" y="2514600"/>
            <a:ext cx="152400" cy="152400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11275" name="Straight Arrow Connector 24"/>
          <p:cNvCxnSpPr/>
          <p:nvPr/>
        </p:nvCxnSpPr>
        <p:spPr>
          <a:xfrm rot="5400000" flipH="1" flipV="1">
            <a:off x="1790700" y="2857500"/>
            <a:ext cx="228600" cy="3175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11276" name="Straight Arrow Connector 26"/>
          <p:cNvCxnSpPr/>
          <p:nvPr/>
        </p:nvCxnSpPr>
        <p:spPr>
          <a:xfrm rot="5400000" flipH="1" flipV="1">
            <a:off x="1409700" y="2933700"/>
            <a:ext cx="228600" cy="3175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14" name="Slide Number Placeholder 13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91440" tIns="45720" rIns="91440" bIns="45720" numCol="1" anchor="t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ar-SA" altLang="ar-JO" sz="1000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ar-SA" altLang="ar-JO" sz="1000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11278" name="TextBox 14"/>
          <p:cNvSpPr txBox="1"/>
          <p:nvPr/>
        </p:nvSpPr>
        <p:spPr>
          <a:xfrm>
            <a:off x="914400" y="5181600"/>
            <a:ext cx="76200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None/>
            </a:pPr>
            <a:r>
              <a:rPr lang="en-US" altLang="ar-JO" dirty="0">
                <a:latin typeface="Tahoma" panose="020B0604030504040204" pitchFamily="34" charset="0"/>
              </a:rPr>
              <a:t>Frontal view of both knee joints  X-ray </a:t>
            </a:r>
            <a:endParaRPr lang="ar-JO" altLang="ar-JO" dirty="0">
              <a:latin typeface="Tahoma" panose="020B0604030504040204" pitchFamily="34" charset="0"/>
            </a:endParaRPr>
          </a:p>
        </p:txBody>
      </p:sp>
      <p:cxnSp>
        <p:nvCxnSpPr>
          <p:cNvPr id="11279" name="Straight Arrow Connector 15"/>
          <p:cNvCxnSpPr/>
          <p:nvPr/>
        </p:nvCxnSpPr>
        <p:spPr>
          <a:xfrm rot="5400000" flipH="1" flipV="1">
            <a:off x="5867400" y="2819400"/>
            <a:ext cx="457200" cy="152400"/>
          </a:xfrm>
          <a:prstGeom prst="straightConnector1">
            <a:avLst/>
          </a:prstGeom>
          <a:ln w="9525" cap="flat" cmpd="sng">
            <a:solidFill>
              <a:srgbClr val="FFFF00"/>
            </a:solidFill>
            <a:prstDash val="solid"/>
            <a:headEnd type="none" w="med" len="med"/>
            <a:tailEnd type="arrow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1_Shimmer">
  <a:themeElements>
    <a:clrScheme name="1_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1_Shimmer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1_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0</TotalTime>
  <Words>10018</Words>
  <Application>WPS Presentation</Application>
  <PresentationFormat>On-screen Show (4:3)</PresentationFormat>
  <Paragraphs>353</Paragraphs>
  <Slides>45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61" baseType="lpstr">
      <vt:lpstr>Arial</vt:lpstr>
      <vt:lpstr>SimSun</vt:lpstr>
      <vt:lpstr>Wingdings</vt:lpstr>
      <vt:lpstr>Tahoma</vt:lpstr>
      <vt:lpstr>Calibri</vt:lpstr>
      <vt:lpstr>Arial Unicode MS</vt:lpstr>
      <vt:lpstr>Arial Narrow</vt:lpstr>
      <vt:lpstr>Monotype Corsiva</vt:lpstr>
      <vt:lpstr>Gulim</vt:lpstr>
      <vt:lpstr>Malgun Gothic</vt:lpstr>
      <vt:lpstr>Simplified Arabic</vt:lpstr>
      <vt:lpstr>Franklin Gothic Medium</vt:lpstr>
      <vt:lpstr>Microsoft YaHei</vt:lpstr>
      <vt:lpstr>Arial Unicode MS</vt:lpstr>
      <vt:lpstr>Arial</vt:lpstr>
      <vt:lpstr>1_Shimmer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Skeletal system</dc:title>
  <dc:creator>User</dc:creator>
  <cp:lastModifiedBy>USER</cp:lastModifiedBy>
  <cp:revision>330</cp:revision>
  <dcterms:created xsi:type="dcterms:W3CDTF">2007-10-20T22:59:50Z</dcterms:created>
  <dcterms:modified xsi:type="dcterms:W3CDTF">2021-02-12T07:32:56Z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1033-11.2.0.9984</vt:lpwstr>
  </property>
</Properties>
</file>