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84" r:id="rId4"/>
    <p:sldId id="285" r:id="rId5"/>
    <p:sldId id="257" r:id="rId6"/>
    <p:sldId id="286" r:id="rId7"/>
    <p:sldId id="258" r:id="rId8"/>
    <p:sldId id="287" r:id="rId9"/>
    <p:sldId id="294" r:id="rId10"/>
    <p:sldId id="295" r:id="rId11"/>
    <p:sldId id="296" r:id="rId12"/>
    <p:sldId id="324" r:id="rId13"/>
    <p:sldId id="325" r:id="rId14"/>
    <p:sldId id="326" r:id="rId15"/>
    <p:sldId id="327" r:id="rId16"/>
    <p:sldId id="329" r:id="rId17"/>
    <p:sldId id="330" r:id="rId18"/>
    <p:sldId id="297" r:id="rId19"/>
    <p:sldId id="298" r:id="rId20"/>
    <p:sldId id="299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31" r:id="rId44"/>
    <p:sldId id="36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2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5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91EC-ED9E-4B63-A6BB-D2BAE127CD6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A0A64-FABC-4729-83CF-C5B7E0BC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Neoplasia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" b="1" dirty="0" smtClean="0"/>
              <a:t>Dr. Omar Hamdan MD</a:t>
            </a:r>
          </a:p>
          <a:p>
            <a:r>
              <a:rPr lang="en" sz="2000" b="1" dirty="0" smtClean="0"/>
              <a:t>Anatomical pathology </a:t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 Department of Histopathology</a:t>
            </a:r>
            <a:br>
              <a:rPr lang="en" dirty="0" smtClean="0"/>
            </a:br>
            <a:r>
              <a:rPr lang="en" dirty="0" smtClean="0"/>
              <a:t>General pathology lectures 2020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523677" y="5349875"/>
            <a:ext cx="1216633" cy="125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4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Oncogenes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Oncogenes cause overexpression of proteins involved in cell growth.</a:t>
            </a:r>
          </a:p>
          <a:p>
            <a:pPr marL="0" indent="0">
              <a:buNone/>
            </a:pPr>
            <a:r>
              <a:rPr lang="en-US" dirty="0"/>
              <a:t>• If one allele is mutated or overexpressed: there will be increase in the</a:t>
            </a:r>
          </a:p>
          <a:p>
            <a:pPr marL="0" indent="0">
              <a:buNone/>
            </a:pPr>
            <a:r>
              <a:rPr lang="en-US" dirty="0"/>
              <a:t>growth proteins, which is enough to increase cell growth</a:t>
            </a:r>
          </a:p>
          <a:p>
            <a:pPr marL="0" indent="0">
              <a:buNone/>
            </a:pPr>
            <a:r>
              <a:rPr lang="en-US" dirty="0"/>
              <a:t>• So oncogenes are dominant .</a:t>
            </a:r>
          </a:p>
          <a:p>
            <a:pPr marL="0" indent="0">
              <a:buNone/>
            </a:pPr>
            <a:r>
              <a:rPr lang="en-US" dirty="0"/>
              <a:t>• Important oncogenes : RAS and ABL</a:t>
            </a:r>
          </a:p>
        </p:txBody>
      </p:sp>
    </p:spTree>
    <p:extLst>
      <p:ext uri="{BB962C8B-B14F-4D97-AF65-F5344CB8AC3E}">
        <p14:creationId xmlns:p14="http://schemas.microsoft.com/office/powerpoint/2010/main" val="195775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oncogenes overexpressed??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1. point mutation resulting in activation</a:t>
            </a:r>
          </a:p>
          <a:p>
            <a:pPr marL="0" indent="0">
              <a:buNone/>
            </a:pPr>
            <a:r>
              <a:rPr lang="en-US" dirty="0"/>
              <a:t>• 2. amplification : increased number of copies of the oncogenes</a:t>
            </a:r>
          </a:p>
          <a:p>
            <a:pPr marL="0" indent="0">
              <a:buNone/>
            </a:pPr>
            <a:r>
              <a:rPr lang="en-US" dirty="0"/>
              <a:t>• 3. translocations</a:t>
            </a:r>
          </a:p>
          <a:p>
            <a:pPr marL="0" indent="0">
              <a:buNone/>
            </a:pPr>
            <a:r>
              <a:rPr lang="en-US" dirty="0"/>
              <a:t>• 4.Epigenetic modification</a:t>
            </a:r>
          </a:p>
          <a:p>
            <a:pPr marL="0" indent="0">
              <a:buNone/>
            </a:pPr>
            <a:r>
              <a:rPr lang="en-US" dirty="0"/>
              <a:t>• Details will follow . Don’t worry</a:t>
            </a:r>
          </a:p>
        </p:txBody>
      </p:sp>
    </p:spTree>
    <p:extLst>
      <p:ext uri="{BB962C8B-B14F-4D97-AF65-F5344CB8AC3E}">
        <p14:creationId xmlns:p14="http://schemas.microsoft.com/office/powerpoint/2010/main" val="72065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Cancer is characterized by proliferation in the absence of </a:t>
            </a:r>
            <a:r>
              <a:rPr lang="en-US" dirty="0" smtClean="0"/>
              <a:t>growth promoting signals</a:t>
            </a:r>
            <a:r>
              <a:rPr lang="en-US" dirty="0"/>
              <a:t>. Oncogenes are genes that promote </a:t>
            </a:r>
            <a:r>
              <a:rPr lang="en-US" dirty="0" smtClean="0"/>
              <a:t>autonomous cell </a:t>
            </a:r>
            <a:r>
              <a:rPr lang="en-US" dirty="0"/>
              <a:t>growth in cancer cells; their </a:t>
            </a:r>
            <a:r>
              <a:rPr lang="en-US" dirty="0" err="1"/>
              <a:t>unmutated</a:t>
            </a:r>
            <a:r>
              <a:rPr lang="en-US" dirty="0"/>
              <a:t> normal </a:t>
            </a:r>
            <a:r>
              <a:rPr lang="en-US" dirty="0" smtClean="0"/>
              <a:t>counterparts are </a:t>
            </a:r>
            <a:r>
              <a:rPr lang="en-US" dirty="0"/>
              <a:t>proto-oncogenes. Proteins encoded by proto-oncogenes </a:t>
            </a:r>
            <a:r>
              <a:rPr lang="en-US" dirty="0" smtClean="0"/>
              <a:t>may function </a:t>
            </a:r>
            <a:r>
              <a:rPr lang="en-US" dirty="0"/>
              <a:t>as growth factors or their receptors, transcription </a:t>
            </a:r>
            <a:r>
              <a:rPr lang="en-US" dirty="0" smtClean="0"/>
              <a:t>factors, or </a:t>
            </a:r>
            <a:r>
              <a:rPr lang="en-US" dirty="0"/>
              <a:t>cell cycle components. </a:t>
            </a:r>
            <a:r>
              <a:rPr lang="en-US" dirty="0" err="1"/>
              <a:t>Oncoproteins</a:t>
            </a:r>
            <a:r>
              <a:rPr lang="en-US" dirty="0"/>
              <a:t> are the protein products </a:t>
            </a:r>
            <a:r>
              <a:rPr lang="en-US" dirty="0" smtClean="0"/>
              <a:t>of oncogenes</a:t>
            </a:r>
            <a:r>
              <a:rPr lang="en-US" dirty="0"/>
              <a:t>; they resemble the normal products of </a:t>
            </a:r>
            <a:r>
              <a:rPr lang="en-US" dirty="0" smtClean="0"/>
              <a:t>proto-oncogenes except </a:t>
            </a:r>
            <a:r>
              <a:rPr lang="en-US" dirty="0"/>
              <a:t>that they lack normal regulatory elements, and their </a:t>
            </a:r>
            <a:r>
              <a:rPr lang="en-US" dirty="0" smtClean="0"/>
              <a:t>synthesis may </a:t>
            </a:r>
            <a:r>
              <a:rPr lang="en-US" dirty="0"/>
              <a:t>be independent of normal growth stimuli.</a:t>
            </a:r>
          </a:p>
        </p:txBody>
      </p:sp>
    </p:spTree>
    <p:extLst>
      <p:ext uri="{BB962C8B-B14F-4D97-AF65-F5344CB8AC3E}">
        <p14:creationId xmlns:p14="http://schemas.microsoft.com/office/powerpoint/2010/main" val="272080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Proto-Oncogenes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09934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-Light"/>
              </a:rPr>
              <a:t>Proto-oncogenes normally stimulate growth in a</a:t>
            </a:r>
          </a:p>
          <a:p>
            <a:pPr marL="0" indent="0">
              <a:buNone/>
            </a:pPr>
            <a:r>
              <a:rPr lang="en-US" dirty="0">
                <a:latin typeface="Calibri-Light"/>
              </a:rPr>
              <a:t>controlled manner. If they are mutated they cause</a:t>
            </a:r>
          </a:p>
          <a:p>
            <a:pPr marL="0" indent="0">
              <a:buNone/>
            </a:pPr>
            <a:r>
              <a:rPr lang="en-US" dirty="0">
                <a:latin typeface="Calibri-Light"/>
              </a:rPr>
              <a:t>uncontrolled growth ( cancer)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Mutations </a:t>
            </a:r>
            <a:r>
              <a:rPr lang="en-US" dirty="0"/>
              <a:t>convert proto-oncogenes into constitutively </a:t>
            </a:r>
            <a:r>
              <a:rPr lang="en-US" dirty="0" smtClean="0"/>
              <a:t>active oncogenes </a:t>
            </a:r>
            <a:r>
              <a:rPr lang="en-US" dirty="0"/>
              <a:t>that endow the cell with growth self-sufficiency. </a:t>
            </a:r>
            <a:r>
              <a:rPr lang="en-US" dirty="0" smtClean="0"/>
              <a:t>These can </a:t>
            </a:r>
            <a:r>
              <a:rPr lang="en-US" dirty="0"/>
              <a:t>be grouped in the following categories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7422"/>
            <a:ext cx="7029734" cy="66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Tumor suppressor genes counteract the function of the oncogenes. If</a:t>
            </a:r>
            <a:br>
              <a:rPr lang="en-US" sz="2800" dirty="0"/>
            </a:br>
            <a:r>
              <a:rPr lang="en-US" sz="2800" dirty="0"/>
              <a:t>they are inhibited by a mutation then cells can proliferate without this</a:t>
            </a:r>
            <a:br>
              <a:rPr lang="en-US" sz="2800" dirty="0"/>
            </a:br>
            <a:r>
              <a:rPr lang="en-US" sz="2800" dirty="0"/>
              <a:t>“braking” effect of the tumor suppressor genes.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88097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1" y="218364"/>
            <a:ext cx="11477766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4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damages in neoplasms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</a:t>
            </a:r>
            <a:r>
              <a:rPr lang="en-US" dirty="0"/>
              <a:t>: five types of regulatory genes are mainly affected: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1. growth promoting proto-oncogenes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2. growth inhibiting tumor suppressor genes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3. genes that regulate apoptosis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4. genes involved in DNA repair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i="1" dirty="0"/>
              <a:t>5.</a:t>
            </a:r>
            <a:r>
              <a:rPr lang="en-US" b="1" dirty="0"/>
              <a:t>genes that regulate interactions between tumor cells and host</a:t>
            </a:r>
          </a:p>
          <a:p>
            <a:pPr marL="0" indent="0">
              <a:buNone/>
            </a:pPr>
            <a:r>
              <a:rPr lang="en-US" b="1" dirty="0"/>
              <a:t>cells </a:t>
            </a:r>
            <a:r>
              <a:rPr lang="en-US" dirty="0"/>
              <a:t>. Particularly important are genes that enhance or inhibit</a:t>
            </a:r>
          </a:p>
          <a:p>
            <a:pPr marL="0" indent="0">
              <a:buNone/>
            </a:pPr>
            <a:r>
              <a:rPr lang="en-US" dirty="0"/>
              <a:t>recognition of tumors cells by the host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103197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note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Normal genes that cause cell proliferation are traditionally called:</a:t>
            </a:r>
          </a:p>
          <a:p>
            <a:pPr marL="0" indent="0">
              <a:buNone/>
            </a:pPr>
            <a:r>
              <a:rPr lang="en-US" dirty="0"/>
              <a:t>proto-oncogenes.</a:t>
            </a:r>
          </a:p>
          <a:p>
            <a:pPr marL="0" indent="0">
              <a:buNone/>
            </a:pPr>
            <a:r>
              <a:rPr lang="en-US" dirty="0"/>
              <a:t>• When they are mutated, they are called oncogenes.</a:t>
            </a:r>
          </a:p>
        </p:txBody>
      </p:sp>
    </p:spTree>
    <p:extLst>
      <p:ext uri="{BB962C8B-B14F-4D97-AF65-F5344CB8AC3E}">
        <p14:creationId xmlns:p14="http://schemas.microsoft.com/office/powerpoint/2010/main" val="271107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suppressor genes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They normally inhibit cell growth</a:t>
            </a:r>
          </a:p>
          <a:p>
            <a:pPr marL="0" indent="0">
              <a:buNone/>
            </a:pPr>
            <a:r>
              <a:rPr lang="en-US" dirty="0"/>
              <a:t>• If mutated or lost: loss of growth inhibition : so tumors occur.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/>
              <a:t>Both alleles need to be lost or mutated for the tumors to develop….</a:t>
            </a:r>
          </a:p>
          <a:p>
            <a:pPr marL="0" indent="0">
              <a:buNone/>
            </a:pPr>
            <a:r>
              <a:rPr lang="en-US" i="1" dirty="0"/>
              <a:t>Because if only one allele is lost , the other can compensate!</a:t>
            </a:r>
          </a:p>
          <a:p>
            <a:pPr marL="0" indent="0">
              <a:buNone/>
            </a:pPr>
            <a:r>
              <a:rPr lang="en-US" dirty="0"/>
              <a:t>• So they are recessive genes</a:t>
            </a:r>
          </a:p>
          <a:p>
            <a:pPr marL="0" indent="0">
              <a:buNone/>
            </a:pPr>
            <a:r>
              <a:rPr lang="en-US" dirty="0"/>
              <a:t>• In some cases loss of one allele is enough for transformation…</a:t>
            </a:r>
          </a:p>
          <a:p>
            <a:pPr marL="0" indent="0">
              <a:buNone/>
            </a:pPr>
            <a:r>
              <a:rPr lang="en-US" dirty="0" err="1"/>
              <a:t>haploinsufficiency</a:t>
            </a:r>
            <a:r>
              <a:rPr lang="en-US" dirty="0"/>
              <a:t> ( see next slide for definition)</a:t>
            </a:r>
          </a:p>
        </p:txBody>
      </p:sp>
    </p:spTree>
    <p:extLst>
      <p:ext uri="{BB962C8B-B14F-4D97-AF65-F5344CB8AC3E}">
        <p14:creationId xmlns:p14="http://schemas.microsoft.com/office/powerpoint/2010/main" val="309897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Haploinsufficiency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err="1"/>
              <a:t>Haploinsufficiency</a:t>
            </a:r>
            <a:r>
              <a:rPr lang="en-US" b="1" dirty="0"/>
              <a:t>: </a:t>
            </a:r>
            <a:r>
              <a:rPr lang="en-US" dirty="0"/>
              <a:t>A situation in which the total level of a gene</a:t>
            </a:r>
          </a:p>
          <a:p>
            <a:pPr marL="0" indent="0">
              <a:buNone/>
            </a:pPr>
            <a:r>
              <a:rPr lang="en-US" dirty="0"/>
              <a:t>product (a particular protein) produced by the cell is about half of the</a:t>
            </a:r>
          </a:p>
          <a:p>
            <a:pPr marL="0" indent="0">
              <a:buNone/>
            </a:pPr>
            <a:r>
              <a:rPr lang="en-US" dirty="0"/>
              <a:t>normal level and that is not sufficient to permit the cell to function</a:t>
            </a:r>
          </a:p>
          <a:p>
            <a:pPr marL="0" indent="0">
              <a:buNone/>
            </a:pPr>
            <a:r>
              <a:rPr lang="en-US" dirty="0"/>
              <a:t>normally.</a:t>
            </a:r>
          </a:p>
          <a:p>
            <a:pPr marL="0" indent="0">
              <a:buNone/>
            </a:pPr>
            <a:r>
              <a:rPr lang="en-US" dirty="0"/>
              <a:t>• Another way to define </a:t>
            </a:r>
            <a:r>
              <a:rPr lang="en-US" dirty="0" err="1"/>
              <a:t>haploinsufficiency</a:t>
            </a:r>
            <a:r>
              <a:rPr lang="en-US" dirty="0"/>
              <a:t> is as a condition that arises</a:t>
            </a:r>
          </a:p>
          <a:p>
            <a:pPr marL="0" indent="0">
              <a:buNone/>
            </a:pPr>
            <a:r>
              <a:rPr lang="en-US" dirty="0"/>
              <a:t>when the normal phenotype requires the protein product of both</a:t>
            </a:r>
          </a:p>
          <a:p>
            <a:pPr marL="0" indent="0">
              <a:buNone/>
            </a:pPr>
            <a:r>
              <a:rPr lang="en-US" dirty="0"/>
              <a:t>alleles, and reduction of 50% of gene function results in an abnormal</a:t>
            </a:r>
          </a:p>
          <a:p>
            <a:pPr marL="0" indent="0">
              <a:buNone/>
            </a:pPr>
            <a:r>
              <a:rPr lang="en-US" dirty="0"/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237318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Molecular Basis of </a:t>
            </a:r>
            <a:r>
              <a:rPr lang="en-US" b="1" dirty="0" smtClean="0"/>
              <a:t>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following are fundamental </a:t>
            </a:r>
            <a:r>
              <a:rPr lang="en-US" dirty="0" smtClean="0"/>
              <a:t>principles:</a:t>
            </a:r>
          </a:p>
          <a:p>
            <a:pPr marL="0" indent="0">
              <a:buNone/>
            </a:pPr>
            <a:r>
              <a:rPr lang="en-US" dirty="0"/>
              <a:t>• Non-lethal genetic damage underlies carcinogenesis; genetic </a:t>
            </a:r>
            <a:r>
              <a:rPr lang="en-US" dirty="0" smtClean="0"/>
              <a:t>injury can </a:t>
            </a:r>
            <a:r>
              <a:rPr lang="en-US" dirty="0"/>
              <a:t>be inherited in the germ line or acquired in somatic </a:t>
            </a:r>
            <a:r>
              <a:rPr lang="en-US" dirty="0" smtClean="0"/>
              <a:t>cells through </a:t>
            </a:r>
            <a:r>
              <a:rPr lang="en-US" dirty="0"/>
              <a:t>spontaneous mutation or environmental exposures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• Neoplasms are caused by nonlethal, genetic damage, which causes</a:t>
            </a:r>
          </a:p>
          <a:p>
            <a:pPr marL="0" indent="0">
              <a:buNone/>
            </a:pPr>
            <a:r>
              <a:rPr lang="en-US" dirty="0"/>
              <a:t>uncontrolled cellular proliferation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does a clone mean?..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Because tumor cells originate from one single genetically damaged</a:t>
            </a:r>
          </a:p>
          <a:p>
            <a:pPr marL="0" indent="0">
              <a:buNone/>
            </a:pPr>
            <a:r>
              <a:rPr lang="en-US" i="1" dirty="0"/>
              <a:t>crazy </a:t>
            </a:r>
            <a:r>
              <a:rPr lang="en-US" dirty="0"/>
              <a:t>cell, they are clonal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suppressor genes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Most important examples:</a:t>
            </a:r>
          </a:p>
          <a:p>
            <a:pPr marL="0" indent="0">
              <a:buNone/>
            </a:pPr>
            <a:r>
              <a:rPr lang="en-US" dirty="0"/>
              <a:t>• 1. RB gene(retinoblastoma gene) .. Governor: controls growth and</a:t>
            </a:r>
          </a:p>
          <a:p>
            <a:pPr marL="0" indent="0">
              <a:buNone/>
            </a:pPr>
            <a:r>
              <a:rPr lang="en-US" dirty="0"/>
              <a:t>puts a brake in cellular proliferation</a:t>
            </a:r>
          </a:p>
          <a:p>
            <a:pPr marL="0" indent="0">
              <a:buNone/>
            </a:pPr>
            <a:r>
              <a:rPr lang="en-US" dirty="0"/>
              <a:t>• 2. TP53 gene … guardian of the genome… sense genetic damage. So if</a:t>
            </a:r>
          </a:p>
          <a:p>
            <a:pPr marL="0" indent="0">
              <a:buNone/>
            </a:pPr>
            <a:r>
              <a:rPr lang="en-US" dirty="0"/>
              <a:t>there is damage it causes cessation of proliferation or if the damage</a:t>
            </a:r>
          </a:p>
          <a:p>
            <a:pPr marL="0" indent="0">
              <a:buNone/>
            </a:pPr>
            <a:r>
              <a:rPr lang="en-US" dirty="0"/>
              <a:t>cannot be repaired it causes apoptosis.</a:t>
            </a:r>
          </a:p>
        </p:txBody>
      </p:sp>
    </p:spTree>
    <p:extLst>
      <p:ext uri="{BB962C8B-B14F-4D97-AF65-F5344CB8AC3E}">
        <p14:creationId xmlns:p14="http://schemas.microsoft.com/office/powerpoint/2010/main" val="274996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TP53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Mutations in TP53 do not directly transform cells. They permit and</a:t>
            </a:r>
          </a:p>
          <a:p>
            <a:pPr marL="0" indent="0">
              <a:buNone/>
            </a:pPr>
            <a:r>
              <a:rPr lang="en-US" dirty="0"/>
              <a:t>accelerate acquisition of mutations in oncogenes or tumor suppressor</a:t>
            </a:r>
          </a:p>
          <a:p>
            <a:pPr marL="0" indent="0">
              <a:buNone/>
            </a:pPr>
            <a:r>
              <a:rPr lang="en-US" dirty="0"/>
              <a:t>genes.</a:t>
            </a:r>
          </a:p>
          <a:p>
            <a:pPr marL="0" indent="0">
              <a:buNone/>
            </a:pPr>
            <a:r>
              <a:rPr lang="en-US" dirty="0"/>
              <a:t>• Same rule applies for mutations in genes that are responsible for DNA</a:t>
            </a:r>
          </a:p>
          <a:p>
            <a:pPr marL="0" indent="0">
              <a:buNone/>
            </a:pPr>
            <a:r>
              <a:rPr lang="en-US" dirty="0"/>
              <a:t>repair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note</a:t>
            </a:r>
          </a:p>
          <a:p>
            <a:pPr marL="0" indent="0">
              <a:buNone/>
            </a:pPr>
            <a:r>
              <a:rPr lang="en-US" dirty="0"/>
              <a:t>• Genes that regulate apoptosis or DNA repair may be dominant or</a:t>
            </a:r>
          </a:p>
          <a:p>
            <a:pPr marL="0" indent="0">
              <a:buNone/>
            </a:pPr>
            <a:r>
              <a:rPr lang="en-US" dirty="0"/>
              <a:t>recessive.</a:t>
            </a:r>
          </a:p>
        </p:txBody>
      </p:sp>
    </p:spTree>
    <p:extLst>
      <p:ext uri="{BB962C8B-B14F-4D97-AF65-F5344CB8AC3E}">
        <p14:creationId xmlns:p14="http://schemas.microsoft.com/office/powerpoint/2010/main" val="316987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791569"/>
            <a:ext cx="11505061" cy="578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259307"/>
            <a:ext cx="10515600" cy="53226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2400" b="1" dirty="0"/>
              <a:t>• We now know the types of genes that should be damaged for cancer</a:t>
            </a:r>
            <a:br>
              <a:rPr lang="en-US" sz="2400" b="1" dirty="0"/>
            </a:br>
            <a:r>
              <a:rPr lang="en-US" sz="2400" b="1" dirty="0"/>
              <a:t>to occur. But how they are damaged?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129" y="7315200"/>
            <a:ext cx="106665" cy="2866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4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Point mutations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These are single changes in nucleotides</a:t>
            </a:r>
          </a:p>
          <a:p>
            <a:pPr marL="0" indent="0">
              <a:buNone/>
            </a:pPr>
            <a:r>
              <a:rPr lang="en-US" dirty="0"/>
              <a:t>• Point mutations that stimulate an oncogene or inhibit both alleles of </a:t>
            </a:r>
            <a:r>
              <a:rPr lang="en-US" dirty="0" smtClean="0"/>
              <a:t>a tumor </a:t>
            </a:r>
            <a:r>
              <a:rPr lang="en-US" dirty="0"/>
              <a:t>suppressor gene can result in cancer.</a:t>
            </a:r>
          </a:p>
        </p:txBody>
      </p:sp>
    </p:spTree>
    <p:extLst>
      <p:ext uri="{BB962C8B-B14F-4D97-AF65-F5344CB8AC3E}">
        <p14:creationId xmlns:p14="http://schemas.microsoft.com/office/powerpoint/2010/main" val="358743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Balanced translocations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Translocations can cause cancer if they increase expression of a </a:t>
            </a:r>
            <a:r>
              <a:rPr lang="en-US" dirty="0" err="1"/>
              <a:t>protooncogene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This can happen by two mechanisms: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Removing the proto-oncogene from its normal, regulated locus to a</a:t>
            </a:r>
          </a:p>
          <a:p>
            <a:pPr marL="0" indent="0">
              <a:buNone/>
            </a:pPr>
            <a:r>
              <a:rPr lang="en-US" dirty="0"/>
              <a:t>new position where it becomes under influence </a:t>
            </a:r>
            <a:r>
              <a:rPr lang="en-US" u="sng" dirty="0"/>
              <a:t>of a highly active</a:t>
            </a:r>
          </a:p>
          <a:p>
            <a:pPr marL="0" indent="0">
              <a:buNone/>
            </a:pPr>
            <a:r>
              <a:rPr lang="en-US" u="sng" dirty="0"/>
              <a:t>promoter.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2. Translocation forms a new fusion gene that </a:t>
            </a:r>
            <a:r>
              <a:rPr lang="en-US" u="sng" dirty="0"/>
              <a:t>encodes a novel</a:t>
            </a:r>
          </a:p>
          <a:p>
            <a:pPr marL="0" indent="0">
              <a:buNone/>
            </a:pPr>
            <a:r>
              <a:rPr lang="en-US" u="sng" dirty="0"/>
              <a:t>protein.</a:t>
            </a:r>
          </a:p>
        </p:txBody>
      </p:sp>
    </p:spTree>
    <p:extLst>
      <p:ext uri="{BB962C8B-B14F-4D97-AF65-F5344CB8AC3E}">
        <p14:creationId xmlns:p14="http://schemas.microsoft.com/office/powerpoint/2010/main" val="46359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Translocations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Occur mainly in </a:t>
            </a:r>
            <a:r>
              <a:rPr lang="en-US" dirty="0" err="1"/>
              <a:t>haematogenous</a:t>
            </a:r>
            <a:r>
              <a:rPr lang="en-US" dirty="0"/>
              <a:t> neoplasms ; why ??</a:t>
            </a:r>
          </a:p>
          <a:p>
            <a:pPr marL="0" indent="0">
              <a:buNone/>
            </a:pPr>
            <a:r>
              <a:rPr lang="en-US" dirty="0"/>
              <a:t>• Because lymphoid cells make DNA breaks during antibody or T cell</a:t>
            </a:r>
          </a:p>
          <a:p>
            <a:pPr marL="0" indent="0">
              <a:buNone/>
            </a:pPr>
            <a:r>
              <a:rPr lang="en-US" dirty="0"/>
              <a:t>receptor recombination. ( loads of cutting and rearrangements of the</a:t>
            </a:r>
          </a:p>
          <a:p>
            <a:pPr marL="0" indent="0">
              <a:buNone/>
            </a:pPr>
            <a:r>
              <a:rPr lang="en-US" dirty="0"/>
              <a:t>genes… so there is more chance that a gene that was cut will be</a:t>
            </a:r>
          </a:p>
          <a:p>
            <a:pPr marL="0" indent="0">
              <a:buNone/>
            </a:pPr>
            <a:r>
              <a:rPr lang="en-US" dirty="0"/>
              <a:t>“pasted “ in a new locus!</a:t>
            </a:r>
          </a:p>
        </p:txBody>
      </p:sp>
    </p:spTree>
    <p:extLst>
      <p:ext uri="{BB962C8B-B14F-4D97-AF65-F5344CB8AC3E}">
        <p14:creationId xmlns:p14="http://schemas.microsoft.com/office/powerpoint/2010/main" val="88532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346" y="136479"/>
            <a:ext cx="10515600" cy="8871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Translocations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125" y="600501"/>
            <a:ext cx="5568287" cy="62574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In the upper example, the translocation created a new </a:t>
            </a:r>
            <a:r>
              <a:rPr lang="en-US" dirty="0" smtClean="0"/>
              <a:t>gene ABL-BCR </a:t>
            </a:r>
            <a:r>
              <a:rPr lang="en-US" dirty="0"/>
              <a:t>from fusion of two genes </a:t>
            </a:r>
            <a:r>
              <a:rPr lang="en-US" dirty="0" smtClean="0"/>
              <a:t>(ABL </a:t>
            </a:r>
            <a:r>
              <a:rPr lang="en-US" dirty="0"/>
              <a:t>and BCR). </a:t>
            </a:r>
            <a:r>
              <a:rPr lang="en-US" dirty="0" smtClean="0"/>
              <a:t>This created </a:t>
            </a:r>
            <a:r>
              <a:rPr lang="en-US" dirty="0"/>
              <a:t>a new tyrosine kinase that can activate </a:t>
            </a:r>
            <a:r>
              <a:rPr lang="en-US" dirty="0" smtClean="0"/>
              <a:t>cell proliferation </a:t>
            </a:r>
            <a:r>
              <a:rPr lang="en-US" dirty="0"/>
              <a:t>resulting in leukemia.</a:t>
            </a:r>
          </a:p>
          <a:p>
            <a:pPr marL="0" indent="0">
              <a:buNone/>
            </a:pPr>
            <a:r>
              <a:rPr lang="en-US" dirty="0"/>
              <a:t>• in the other example in the pic, the translocation </a:t>
            </a:r>
            <a:r>
              <a:rPr lang="en-US" dirty="0" smtClean="0"/>
              <a:t>moved the </a:t>
            </a:r>
            <a:r>
              <a:rPr lang="en-US" dirty="0"/>
              <a:t>MYC oncogene to a new locus </a:t>
            </a:r>
            <a:r>
              <a:rPr lang="en-US" dirty="0" smtClean="0"/>
              <a:t>(near </a:t>
            </a:r>
            <a:r>
              <a:rPr lang="en-US" dirty="0"/>
              <a:t>the IG gene) </a:t>
            </a:r>
            <a:r>
              <a:rPr lang="en-US" dirty="0" smtClean="0"/>
              <a:t>that increased </a:t>
            </a:r>
            <a:r>
              <a:rPr lang="en-US" dirty="0"/>
              <a:t>expression of the MYC gene resulting in increased</a:t>
            </a:r>
          </a:p>
          <a:p>
            <a:pPr marL="0" indent="0">
              <a:buNone/>
            </a:pPr>
            <a:r>
              <a:rPr lang="en-US" dirty="0"/>
              <a:t>cell proliferation</a:t>
            </a:r>
          </a:p>
        </p:txBody>
      </p:sp>
    </p:spTree>
    <p:extLst>
      <p:ext uri="{BB962C8B-B14F-4D97-AF65-F5344CB8AC3E}">
        <p14:creationId xmlns:p14="http://schemas.microsoft.com/office/powerpoint/2010/main" val="1379551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Philadelphia chromosome: an example of a translocation</a:t>
            </a:r>
            <a:br>
              <a:rPr lang="en-US" sz="3200" dirty="0"/>
            </a:br>
            <a:r>
              <a:rPr lang="en-US" sz="3200" dirty="0"/>
              <a:t>causing a new protein ( a kinase) that increases cell</a:t>
            </a:r>
            <a:br>
              <a:rPr lang="en-US" sz="3200" dirty="0"/>
            </a:br>
            <a:r>
              <a:rPr lang="en-US" sz="3200" dirty="0"/>
              <a:t>proliferation.. We will come to this again in another lecture.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003" y="1827887"/>
            <a:ext cx="8871045" cy="50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table shows examples of tumors caused</a:t>
            </a:r>
            <a:br>
              <a:rPr lang="en-US" dirty="0"/>
            </a:br>
            <a:r>
              <a:rPr lang="en-US" dirty="0"/>
              <a:t>by translocations.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53" t="29869" r="38276" b="43785"/>
          <a:stretch/>
        </p:blipFill>
        <p:spPr>
          <a:xfrm>
            <a:off x="838200" y="1787858"/>
            <a:ext cx="11105272" cy="50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7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Gene amplifications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Proto-oncogenes can be amplified and overexpressed .. Converted to</a:t>
            </a:r>
          </a:p>
          <a:p>
            <a:pPr marL="0" indent="0">
              <a:buNone/>
            </a:pPr>
            <a:r>
              <a:rPr lang="en-US" dirty="0"/>
              <a:t>oncogenes.</a:t>
            </a:r>
          </a:p>
          <a:p>
            <a:pPr marL="0" indent="0">
              <a:buNone/>
            </a:pPr>
            <a:r>
              <a:rPr lang="en-US" dirty="0"/>
              <a:t>• This is seen in karyotyping as two patterns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1.homogenously stained region </a:t>
            </a:r>
            <a:r>
              <a:rPr lang="en-US" dirty="0"/>
              <a:t>(HSR) = increased copies of the gene present within </a:t>
            </a:r>
            <a:r>
              <a:rPr lang="en-US" dirty="0" smtClean="0"/>
              <a:t>the chromosome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2.Double </a:t>
            </a:r>
            <a:r>
              <a:rPr lang="en-US" dirty="0"/>
              <a:t>minutes: extra copies of the gene </a:t>
            </a:r>
            <a:r>
              <a:rPr lang="en-US" dirty="0" smtClean="0"/>
              <a:t>separated from </a:t>
            </a:r>
            <a:r>
              <a:rPr lang="en-US" dirty="0"/>
              <a:t>the chromosome.</a:t>
            </a:r>
          </a:p>
        </p:txBody>
      </p:sp>
    </p:spTree>
    <p:extLst>
      <p:ext uri="{BB962C8B-B14F-4D97-AF65-F5344CB8AC3E}">
        <p14:creationId xmlns:p14="http://schemas.microsoft.com/office/powerpoint/2010/main" val="145077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So: malignant cells originate from one single transformed cell that acquires</a:t>
            </a:r>
          </a:p>
          <a:p>
            <a:pPr marL="0" indent="0">
              <a:buNone/>
            </a:pPr>
            <a:r>
              <a:rPr lang="en-US" dirty="0"/>
              <a:t>a mutation allowing it to proliferate in an uncontrolled manner.</a:t>
            </a:r>
          </a:p>
          <a:p>
            <a:pPr marL="0" indent="0">
              <a:buNone/>
            </a:pPr>
            <a:r>
              <a:rPr lang="en-US" dirty="0"/>
              <a:t>• This cell keeps proliferating forming a clone.</a:t>
            </a:r>
          </a:p>
          <a:p>
            <a:pPr marL="0" indent="0">
              <a:buNone/>
            </a:pPr>
            <a:r>
              <a:rPr lang="en-US" dirty="0"/>
              <a:t>• But the proliferating cells acquire additional mutations, that help the</a:t>
            </a:r>
          </a:p>
          <a:p>
            <a:pPr marL="0" indent="0">
              <a:buNone/>
            </a:pPr>
            <a:r>
              <a:rPr lang="en-US" dirty="0"/>
              <a:t>tumor mass to grow further or to avoid death, or to metastasize ..etc.</a:t>
            </a:r>
          </a:p>
          <a:p>
            <a:pPr marL="0" indent="0">
              <a:buNone/>
            </a:pPr>
            <a:r>
              <a:rPr lang="en-US" dirty="0"/>
              <a:t>• Each cell with a new mutation proliferates forming a </a:t>
            </a:r>
            <a:r>
              <a:rPr lang="en-US" b="1" dirty="0"/>
              <a:t>sub-clone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This is referred to as: branched evolution ( see pic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15424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143302"/>
            <a:ext cx="11054687" cy="67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4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More in non-hematopoietic solid tumors</a:t>
            </a:r>
          </a:p>
          <a:p>
            <a:pPr marL="0" indent="0">
              <a:buNone/>
            </a:pPr>
            <a:r>
              <a:rPr lang="en-US" dirty="0"/>
              <a:t>• Second most common </a:t>
            </a:r>
            <a:r>
              <a:rPr lang="en-US" dirty="0" err="1"/>
              <a:t>karyotypic</a:t>
            </a:r>
            <a:r>
              <a:rPr lang="en-US" dirty="0"/>
              <a:t> abnormality.</a:t>
            </a:r>
          </a:p>
          <a:p>
            <a:pPr marL="0" indent="0">
              <a:buNone/>
            </a:pPr>
            <a:r>
              <a:rPr lang="en-US" dirty="0"/>
              <a:t>• Result in loss of tumor suppressor genes</a:t>
            </a:r>
          </a:p>
          <a:p>
            <a:pPr marL="0" indent="0">
              <a:buNone/>
            </a:pPr>
            <a:r>
              <a:rPr lang="en-US" dirty="0"/>
              <a:t>• 2 copies of the tumor suppressor gene need to be lost, usually one by</a:t>
            </a:r>
          </a:p>
          <a:p>
            <a:pPr marL="0" indent="0">
              <a:buNone/>
            </a:pPr>
            <a:r>
              <a:rPr lang="en-US" dirty="0"/>
              <a:t>point mutation and another by deletion</a:t>
            </a:r>
          </a:p>
        </p:txBody>
      </p:sp>
    </p:spTree>
    <p:extLst>
      <p:ext uri="{BB962C8B-B14F-4D97-AF65-F5344CB8AC3E}">
        <p14:creationId xmlns:p14="http://schemas.microsoft.com/office/powerpoint/2010/main" val="406239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Aneuploidy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= number of chromosomes not multiple of the haploid state (23).</a:t>
            </a:r>
          </a:p>
          <a:p>
            <a:pPr marL="0" indent="0">
              <a:buNone/>
            </a:pPr>
            <a:r>
              <a:rPr lang="en-US" dirty="0"/>
              <a:t>• Result from errors of the mitotic checkpoint</a:t>
            </a:r>
          </a:p>
        </p:txBody>
      </p:sp>
    </p:spTree>
    <p:extLst>
      <p:ext uri="{BB962C8B-B14F-4D97-AF65-F5344CB8AC3E}">
        <p14:creationId xmlns:p14="http://schemas.microsoft.com/office/powerpoint/2010/main" val="325545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microRNAs (miRNAs)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/>
              <a:t>Noncoding</a:t>
            </a:r>
            <a:r>
              <a:rPr lang="en-US" dirty="0"/>
              <a:t>, micro RNA segments (22 nucleotides) that are </a:t>
            </a:r>
            <a:r>
              <a:rPr lang="en-US" b="1" i="1" dirty="0"/>
              <a:t>negative</a:t>
            </a:r>
          </a:p>
          <a:p>
            <a:pPr marL="0" indent="0">
              <a:buNone/>
            </a:pPr>
            <a:r>
              <a:rPr lang="en-US" b="1" i="1" dirty="0"/>
              <a:t>regulators </a:t>
            </a:r>
            <a:r>
              <a:rPr lang="en-US" dirty="0"/>
              <a:t>of the genes.</a:t>
            </a:r>
          </a:p>
          <a:p>
            <a:pPr marL="0" indent="0">
              <a:buNone/>
            </a:pPr>
            <a:r>
              <a:rPr lang="en-US" dirty="0"/>
              <a:t>• They inhibit gene expression </a:t>
            </a:r>
            <a:r>
              <a:rPr lang="en-US" b="1" i="1" dirty="0"/>
              <a:t>post-transcriptionally </a:t>
            </a:r>
            <a:r>
              <a:rPr lang="en-US" dirty="0"/>
              <a:t>= repress</a:t>
            </a:r>
          </a:p>
          <a:p>
            <a:pPr marL="0" indent="0">
              <a:buNone/>
            </a:pPr>
            <a:r>
              <a:rPr lang="en-US" dirty="0"/>
              <a:t>translation or cleave mRNA.</a:t>
            </a:r>
          </a:p>
          <a:p>
            <a:pPr marL="0" indent="0">
              <a:buNone/>
            </a:pPr>
            <a:r>
              <a:rPr lang="en-US" dirty="0"/>
              <a:t>• SO: transcription occurs = messenger RNA formed.. But mRNA is not</a:t>
            </a:r>
          </a:p>
          <a:p>
            <a:pPr marL="0" indent="0">
              <a:buNone/>
            </a:pPr>
            <a:r>
              <a:rPr lang="en-US" dirty="0"/>
              <a:t>translated to a protein.</a:t>
            </a:r>
          </a:p>
          <a:p>
            <a:pPr marL="0" indent="0">
              <a:buNone/>
            </a:pPr>
            <a:r>
              <a:rPr lang="en-US" dirty="0"/>
              <a:t>• microRNA can inhibit translation or cleave the messenger ( tears the</a:t>
            </a:r>
          </a:p>
          <a:p>
            <a:pPr marL="0" indent="0">
              <a:buNone/>
            </a:pPr>
            <a:r>
              <a:rPr lang="en-US" dirty="0"/>
              <a:t>message before it is read)</a:t>
            </a:r>
          </a:p>
        </p:txBody>
      </p:sp>
    </p:spTree>
    <p:extLst>
      <p:ext uri="{BB962C8B-B14F-4D97-AF65-F5344CB8AC3E}">
        <p14:creationId xmlns:p14="http://schemas.microsoft.com/office/powerpoint/2010/main" val="3303680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FF0000"/>
                </a:solidFill>
              </a:rPr>
              <a:t>miRNA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Cause cancer by increasing oncogene expression or decreasing tumor</a:t>
            </a:r>
          </a:p>
          <a:p>
            <a:pPr marL="0" indent="0">
              <a:buNone/>
            </a:pPr>
            <a:r>
              <a:rPr lang="en-US" dirty="0"/>
              <a:t>suppressor gene expression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• miRNAs that target oncogenes…. If reduced, then inhibition caused </a:t>
            </a:r>
            <a:r>
              <a:rPr lang="en-US" dirty="0" smtClean="0"/>
              <a:t>by microRNA </a:t>
            </a:r>
            <a:r>
              <a:rPr lang="en-US" dirty="0"/>
              <a:t>is lost causing overexpression of oncogenes.</a:t>
            </a:r>
          </a:p>
          <a:p>
            <a:pPr marL="0" indent="0">
              <a:buNone/>
            </a:pPr>
            <a:r>
              <a:rPr lang="en-US" dirty="0"/>
              <a:t>• miRNAs that target tumor suppressor genes… if increased they cause</a:t>
            </a:r>
          </a:p>
          <a:p>
            <a:pPr marL="0" indent="0">
              <a:buNone/>
            </a:pPr>
            <a:r>
              <a:rPr lang="en-US" dirty="0"/>
              <a:t>downregulation of tumor suppressor genes, resulting in cancer ( as if</a:t>
            </a:r>
          </a:p>
          <a:p>
            <a:pPr marL="0" indent="0">
              <a:buNone/>
            </a:pPr>
            <a:r>
              <a:rPr lang="en-US" dirty="0"/>
              <a:t>we are functionally reducing the tumor suppressor genes)</a:t>
            </a:r>
          </a:p>
        </p:txBody>
      </p:sp>
    </p:spTree>
    <p:extLst>
      <p:ext uri="{BB962C8B-B14F-4D97-AF65-F5344CB8AC3E}">
        <p14:creationId xmlns:p14="http://schemas.microsoft.com/office/powerpoint/2010/main" val="3149158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9307" y="221896"/>
            <a:ext cx="11932693" cy="64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5" y="177421"/>
            <a:ext cx="11696132" cy="6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7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Epigenetics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Epigenetics are reversible, heritable changes in gene expression that</a:t>
            </a:r>
          </a:p>
          <a:p>
            <a:pPr marL="0" indent="0">
              <a:buNone/>
            </a:pPr>
            <a:r>
              <a:rPr lang="en-US" dirty="0"/>
              <a:t>occur without mutation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Epigenetic mutations</a:t>
            </a:r>
          </a:p>
          <a:p>
            <a:pPr marL="0" indent="0">
              <a:buNone/>
            </a:pPr>
            <a:r>
              <a:rPr lang="en-US" dirty="0"/>
              <a:t>• functionally relevant changes to the genome that do not involve a</a:t>
            </a:r>
          </a:p>
          <a:p>
            <a:pPr marL="0" indent="0">
              <a:buNone/>
            </a:pPr>
            <a:r>
              <a:rPr lang="en-US" dirty="0"/>
              <a:t>change in the nucleotide sequence. Examples of mechanisms that</a:t>
            </a:r>
          </a:p>
          <a:p>
            <a:pPr marL="0" indent="0">
              <a:buNone/>
            </a:pPr>
            <a:r>
              <a:rPr lang="en-US" dirty="0"/>
              <a:t>produce such changes are DNA methylation and histone modification,</a:t>
            </a:r>
          </a:p>
          <a:p>
            <a:pPr marL="0" indent="0">
              <a:buNone/>
            </a:pPr>
            <a:r>
              <a:rPr lang="en-US" dirty="0"/>
              <a:t>each of which </a:t>
            </a:r>
            <a:r>
              <a:rPr lang="en-US" i="1" dirty="0"/>
              <a:t>alters how genes are expressed without altering the</a:t>
            </a:r>
          </a:p>
          <a:p>
            <a:pPr marL="0" indent="0">
              <a:buNone/>
            </a:pPr>
            <a:r>
              <a:rPr lang="en-US" i="1" dirty="0"/>
              <a:t>underlying DNA sequence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97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Epigenetic modifications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Reversible , heritable changes in gene expression without mutation.</a:t>
            </a:r>
          </a:p>
          <a:p>
            <a:pPr marL="0" indent="0">
              <a:buNone/>
            </a:pPr>
            <a:r>
              <a:rPr lang="en-US" dirty="0"/>
              <a:t>• Two types: Histone modifications and DNA methylation.</a:t>
            </a:r>
          </a:p>
        </p:txBody>
      </p:sp>
    </p:spTree>
    <p:extLst>
      <p:ext uri="{BB962C8B-B14F-4D97-AF65-F5344CB8AC3E}">
        <p14:creationId xmlns:p14="http://schemas.microsoft.com/office/powerpoint/2010/main" val="1397880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Epigenetics and cancer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Gene expression is silenced by DNA methylation= more methyl</a:t>
            </a:r>
          </a:p>
          <a:p>
            <a:pPr marL="0" indent="0">
              <a:buNone/>
            </a:pPr>
            <a:r>
              <a:rPr lang="en-US" dirty="0"/>
              <a:t>groups lead to more silencing.</a:t>
            </a:r>
          </a:p>
          <a:p>
            <a:pPr marL="0" indent="0">
              <a:buNone/>
            </a:pPr>
            <a:r>
              <a:rPr lang="en-US" b="1" dirty="0"/>
              <a:t>In cancer cells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• 1.Global DNA hypo methylation : increases expression of genes. Also</a:t>
            </a:r>
          </a:p>
          <a:p>
            <a:pPr marL="0" indent="0">
              <a:buNone/>
            </a:pPr>
            <a:r>
              <a:rPr lang="en-US" dirty="0"/>
              <a:t>causes chromosomal instability</a:t>
            </a:r>
          </a:p>
          <a:p>
            <a:pPr marL="0" indent="0">
              <a:buNone/>
            </a:pPr>
            <a:r>
              <a:rPr lang="en-US" dirty="0"/>
              <a:t>• 2.Selective promoter hyper methylation of tumor suppressor genes:</a:t>
            </a:r>
          </a:p>
          <a:p>
            <a:pPr marL="0" indent="0">
              <a:buNone/>
            </a:pPr>
            <a:r>
              <a:rPr lang="en-US" dirty="0"/>
              <a:t>silenced</a:t>
            </a:r>
          </a:p>
        </p:txBody>
      </p:sp>
    </p:spTree>
    <p:extLst>
      <p:ext uri="{BB962C8B-B14F-4D97-AF65-F5344CB8AC3E}">
        <p14:creationId xmlns:p14="http://schemas.microsoft.com/office/powerpoint/2010/main" val="197401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Linear versus branched evolution. Tumors grow via the</a:t>
            </a:r>
            <a:br>
              <a:rPr lang="en-US" sz="2800" dirty="0"/>
            </a:br>
            <a:r>
              <a:rPr lang="en-US" sz="2800" dirty="0"/>
              <a:t>branched route. Note that although </a:t>
            </a:r>
            <a:r>
              <a:rPr lang="en-US" sz="2800" dirty="0" smtClean="0"/>
              <a:t>heterogeneous; </a:t>
            </a:r>
            <a:r>
              <a:rPr lang="en-US" sz="2800" dirty="0"/>
              <a:t>they</a:t>
            </a:r>
            <a:br>
              <a:rPr lang="en-US" sz="2800" dirty="0"/>
            </a:br>
            <a:r>
              <a:rPr lang="en-US" sz="2800" dirty="0"/>
              <a:t>all originated from one cell, so they are still clonal.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5152"/>
            <a:ext cx="9403307" cy="5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6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Application of today’s lecture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66 year old lady had a breast lump.</a:t>
            </a:r>
          </a:p>
          <a:p>
            <a:pPr marL="0" indent="0">
              <a:buNone/>
            </a:pPr>
            <a:r>
              <a:rPr lang="en-US" dirty="0"/>
              <a:t>• A biopsy was taken and examined histologically.</a:t>
            </a:r>
          </a:p>
          <a:p>
            <a:pPr marL="0" indent="0">
              <a:buNone/>
            </a:pPr>
            <a:r>
              <a:rPr lang="en-US" dirty="0"/>
              <a:t>• The biopsy reported as follows: the breast biopsy shows infiltration by</a:t>
            </a:r>
          </a:p>
          <a:p>
            <a:pPr marL="0" indent="0">
              <a:buNone/>
            </a:pPr>
            <a:r>
              <a:rPr lang="en-US" dirty="0"/>
              <a:t>glandular structures lined by epithelial cells showing large hyperchromatic</a:t>
            </a:r>
          </a:p>
          <a:p>
            <a:pPr marL="0" indent="0">
              <a:buNone/>
            </a:pPr>
            <a:r>
              <a:rPr lang="en-US" dirty="0"/>
              <a:t>nuclei.</a:t>
            </a:r>
          </a:p>
          <a:p>
            <a:pPr marL="0" indent="0">
              <a:buNone/>
            </a:pPr>
            <a:r>
              <a:rPr lang="en-US" dirty="0"/>
              <a:t>• Question: Does this description indicate a benign or malignant tumor?</a:t>
            </a:r>
          </a:p>
          <a:p>
            <a:pPr marL="0" indent="0">
              <a:buNone/>
            </a:pPr>
            <a:r>
              <a:rPr lang="en-US" dirty="0"/>
              <a:t>• Answer: definitely malignant.. The presence of infiltration and the</a:t>
            </a:r>
          </a:p>
          <a:p>
            <a:pPr marL="0" indent="0">
              <a:buNone/>
            </a:pPr>
            <a:r>
              <a:rPr lang="en-US" dirty="0"/>
              <a:t>anaplastic features described mean its malignant.</a:t>
            </a:r>
          </a:p>
          <a:p>
            <a:pPr marL="0" indent="0">
              <a:buNone/>
            </a:pPr>
            <a:r>
              <a:rPr lang="en-US" dirty="0"/>
              <a:t>• Question: can you indicate the type of this malignancy from the</a:t>
            </a:r>
          </a:p>
          <a:p>
            <a:pPr marL="0" indent="0">
              <a:buNone/>
            </a:pPr>
            <a:r>
              <a:rPr lang="en-US" dirty="0"/>
              <a:t>description??</a:t>
            </a:r>
          </a:p>
        </p:txBody>
      </p:sp>
    </p:spTree>
    <p:extLst>
      <p:ext uri="{BB962C8B-B14F-4D97-AF65-F5344CB8AC3E}">
        <p14:creationId xmlns:p14="http://schemas.microsoft.com/office/powerpoint/2010/main" val="968667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Answer: the report describes glandular structures, so this is an</a:t>
            </a:r>
          </a:p>
          <a:p>
            <a:pPr marL="0" indent="0">
              <a:buNone/>
            </a:pPr>
            <a:r>
              <a:rPr lang="en-US" dirty="0"/>
              <a:t>adenocarcinoma.</a:t>
            </a:r>
          </a:p>
          <a:p>
            <a:pPr marL="0" indent="0">
              <a:buNone/>
            </a:pPr>
            <a:r>
              <a:rPr lang="en-US" dirty="0"/>
              <a:t>• Note: adenocarcinoma in the breast is called invasive ductal</a:t>
            </a:r>
          </a:p>
          <a:p>
            <a:pPr marL="0" indent="0">
              <a:buNone/>
            </a:pPr>
            <a:r>
              <a:rPr lang="en-US" dirty="0"/>
              <a:t>carcinoma.</a:t>
            </a:r>
          </a:p>
          <a:p>
            <a:pPr marL="0" indent="0">
              <a:buNone/>
            </a:pPr>
            <a:r>
              <a:rPr lang="en-US" dirty="0"/>
              <a:t>• Ok: the pathologist then mentions that they did a stain for EGFR(</a:t>
            </a:r>
          </a:p>
          <a:p>
            <a:pPr marL="0" indent="0">
              <a:buNone/>
            </a:pPr>
            <a:r>
              <a:rPr lang="en-US" dirty="0"/>
              <a:t>epidermal growth factor receptor) which is an epidermal growth</a:t>
            </a:r>
          </a:p>
          <a:p>
            <a:pPr marL="0" indent="0">
              <a:buNone/>
            </a:pPr>
            <a:r>
              <a:rPr lang="en-US" dirty="0"/>
              <a:t>receptor. And in this patient the EGFR was positive.</a:t>
            </a:r>
          </a:p>
          <a:p>
            <a:pPr marL="0" indent="0">
              <a:buNone/>
            </a:pPr>
            <a:r>
              <a:rPr lang="en-US" dirty="0"/>
              <a:t>• What does this mean????</a:t>
            </a:r>
          </a:p>
        </p:txBody>
      </p:sp>
    </p:spTree>
    <p:extLst>
      <p:ext uri="{BB962C8B-B14F-4D97-AF65-F5344CB8AC3E}">
        <p14:creationId xmlns:p14="http://schemas.microsoft.com/office/powerpoint/2010/main" val="285683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EGFR is a receptor, so it is expressed on the cell membrane</a:t>
            </a:r>
          </a:p>
          <a:p>
            <a:r>
              <a:rPr lang="en-US" dirty="0"/>
              <a:t>• In the pic below you see brown color around the cells ( membrane</a:t>
            </a:r>
          </a:p>
          <a:p>
            <a:r>
              <a:rPr lang="en-US" dirty="0"/>
              <a:t>staining). This means this tumor has high level of this receptor.</a:t>
            </a:r>
          </a:p>
          <a:p>
            <a:r>
              <a:rPr lang="en-US" dirty="0"/>
              <a:t>• How this increase happened?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91" y="3370997"/>
            <a:ext cx="5472751" cy="33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5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EGFR is a protein.. So in this tumor its production is increased.</a:t>
            </a:r>
          </a:p>
          <a:p>
            <a:pPr marL="0" indent="0">
              <a:buNone/>
            </a:pPr>
            <a:r>
              <a:rPr lang="en-US" dirty="0"/>
              <a:t>• This increase was found to be due to amplification of the gene encoding</a:t>
            </a:r>
          </a:p>
          <a:p>
            <a:pPr marL="0" indent="0">
              <a:buNone/>
            </a:pPr>
            <a:r>
              <a:rPr lang="en-US" dirty="0"/>
              <a:t>this protein (HER2/</a:t>
            </a:r>
            <a:r>
              <a:rPr lang="en-US" dirty="0" err="1"/>
              <a:t>neu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• This is an example of an increased </a:t>
            </a:r>
            <a:r>
              <a:rPr lang="en-US" dirty="0" err="1"/>
              <a:t>oncoprotein</a:t>
            </a:r>
            <a:r>
              <a:rPr lang="en-US" dirty="0"/>
              <a:t> due to amplification of an</a:t>
            </a:r>
          </a:p>
          <a:p>
            <a:pPr marL="0" indent="0">
              <a:buNone/>
            </a:pPr>
            <a:r>
              <a:rPr lang="en-US" dirty="0"/>
              <a:t>oncogene.</a:t>
            </a:r>
          </a:p>
          <a:p>
            <a:pPr marL="0" indent="0">
              <a:buNone/>
            </a:pPr>
            <a:r>
              <a:rPr lang="en-US" dirty="0"/>
              <a:t>• Patients with this mutation can be treated by a drug that targets and</a:t>
            </a:r>
          </a:p>
          <a:p>
            <a:pPr marL="0" indent="0">
              <a:buNone/>
            </a:pPr>
            <a:r>
              <a:rPr lang="en-US" dirty="0"/>
              <a:t>inhibits this gene which will decrease the EGFR production. This will</a:t>
            </a:r>
          </a:p>
          <a:p>
            <a:pPr marL="0" indent="0">
              <a:buNone/>
            </a:pPr>
            <a:r>
              <a:rPr lang="en-US" dirty="0"/>
              <a:t>deprive the tumor cells from the receptor which increases the</a:t>
            </a:r>
          </a:p>
          <a:p>
            <a:pPr marL="0" indent="0">
              <a:buNone/>
            </a:pPr>
            <a:r>
              <a:rPr lang="en-US" dirty="0"/>
              <a:t>proliferation.</a:t>
            </a:r>
          </a:p>
          <a:p>
            <a:pPr marL="0" indent="0">
              <a:buNone/>
            </a:pPr>
            <a:r>
              <a:rPr lang="en-US" dirty="0"/>
              <a:t>• This is an example of why we need to know the genetic mutations in</a:t>
            </a:r>
          </a:p>
          <a:p>
            <a:pPr marL="0" indent="0">
              <a:buNone/>
            </a:pPr>
            <a:r>
              <a:rPr lang="en-US" dirty="0"/>
              <a:t>cancers.. We can develop specific treatments that target the mutation.</a:t>
            </a:r>
          </a:p>
        </p:txBody>
      </p:sp>
    </p:spTree>
    <p:extLst>
      <p:ext uri="{BB962C8B-B14F-4D97-AF65-F5344CB8AC3E}">
        <p14:creationId xmlns:p14="http://schemas.microsoft.com/office/powerpoint/2010/main" val="2236682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Reference: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Robin Basic Pathology, 10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edition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265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Carcinogenesis is a multistep process. The attributes of malignancy (e.g., invasiveness, excessive growth, escape from the immune system, etc.) are acquired, a process  called tumor progression. At the genetic level, progression results from accumulation of successive mutations</a:t>
            </a:r>
          </a:p>
          <a:p>
            <a:pPr marL="0" indent="0">
              <a:buNone/>
            </a:pPr>
            <a:r>
              <a:rPr lang="en-US" dirty="0" smtClean="0"/>
              <a:t>• Although tumors begin as monoclonal proliferations, by the time they are clinically evident, they are extremely heterogeneous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9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80" y="155250"/>
            <a:ext cx="9710646" cy="65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Alterations for Malignant</a:t>
            </a:r>
            <a:br>
              <a:rPr lang="en-US" dirty="0"/>
            </a:br>
            <a:r>
              <a:rPr lang="en-US" dirty="0"/>
              <a:t>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Certain fundamental changes in cell physiology contribute </a:t>
            </a:r>
            <a:r>
              <a:rPr lang="en-US" dirty="0" smtClean="0"/>
              <a:t>to development </a:t>
            </a:r>
            <a:r>
              <a:rPr lang="en-US" dirty="0"/>
              <a:t>of the malignant phenotype</a:t>
            </a:r>
            <a:r>
              <a:rPr lang="en-US" dirty="0" smtClean="0"/>
              <a:t>:</a:t>
            </a:r>
          </a:p>
          <a:p>
            <a:r>
              <a:rPr lang="en-US" dirty="0"/>
              <a:t>Self-sufficiency in growth signals (proliferation without </a:t>
            </a:r>
            <a:r>
              <a:rPr lang="en-US" dirty="0" smtClean="0"/>
              <a:t>external stimuli).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Insensitivity to growth-inhibitory </a:t>
            </a:r>
            <a:r>
              <a:rPr lang="en-US" dirty="0" smtClean="0"/>
              <a:t>signals.</a:t>
            </a:r>
          </a:p>
          <a:p>
            <a:r>
              <a:rPr lang="en-US" dirty="0"/>
              <a:t>Evasion of </a:t>
            </a:r>
            <a:r>
              <a:rPr lang="en-US" dirty="0" smtClean="0"/>
              <a:t>apoptosis.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Defects in DNA </a:t>
            </a:r>
            <a:r>
              <a:rPr lang="en-US" dirty="0" smtClean="0"/>
              <a:t>repair.</a:t>
            </a:r>
            <a:endParaRPr lang="en-US" dirty="0"/>
          </a:p>
          <a:p>
            <a:r>
              <a:rPr lang="en-US" dirty="0" smtClean="0"/>
              <a:t>Limitless </a:t>
            </a:r>
            <a:r>
              <a:rPr lang="en-US" dirty="0"/>
              <a:t>replicative potential (related to telomere maintenance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Sustained angiogenesis to provide adequate nutrition and </a:t>
            </a:r>
            <a:r>
              <a:rPr lang="en-US" dirty="0" smtClean="0"/>
              <a:t>waste removal.</a:t>
            </a:r>
          </a:p>
          <a:p>
            <a:r>
              <a:rPr lang="en-US" dirty="0" smtClean="0"/>
              <a:t> </a:t>
            </a:r>
            <a:r>
              <a:rPr lang="en-US" dirty="0"/>
              <a:t>Ability to invade and </a:t>
            </a:r>
            <a:r>
              <a:rPr lang="en-US" dirty="0" smtClean="0"/>
              <a:t>metastasize.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Ability to escape immune recognition and </a:t>
            </a:r>
            <a:r>
              <a:rPr lang="en-US" dirty="0" smtClean="0"/>
              <a:t>regulation.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3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What are the genetic damages that can</a:t>
            </a:r>
            <a:br>
              <a:rPr lang="en-US" dirty="0"/>
            </a:br>
            <a:r>
              <a:rPr lang="en-US" dirty="0"/>
              <a:t>transform cells?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For a genetic damage to transform a cell, it has to cause uncontrolled</a:t>
            </a:r>
          </a:p>
          <a:p>
            <a:pPr marL="0" indent="0">
              <a:buNone/>
            </a:pPr>
            <a:r>
              <a:rPr lang="en-US" dirty="0"/>
              <a:t>proliferation.</a:t>
            </a:r>
          </a:p>
          <a:p>
            <a:pPr marL="0" indent="0">
              <a:buNone/>
            </a:pPr>
            <a:r>
              <a:rPr lang="en-US" dirty="0"/>
              <a:t>• The majority of our cells proliferate continuously. This proliferation is</a:t>
            </a:r>
          </a:p>
          <a:p>
            <a:pPr marL="0" indent="0">
              <a:buNone/>
            </a:pPr>
            <a:r>
              <a:rPr lang="en-US" dirty="0"/>
              <a:t>regulated by certain genes. There is a balance between genes that</a:t>
            </a:r>
          </a:p>
          <a:p>
            <a:pPr marL="0" indent="0">
              <a:buNone/>
            </a:pPr>
            <a:r>
              <a:rPr lang="en-US" dirty="0"/>
              <a:t>stimulate growth and those inhibiting it. Loosing this balance can</a:t>
            </a:r>
          </a:p>
          <a:p>
            <a:pPr marL="0" indent="0">
              <a:buNone/>
            </a:pPr>
            <a:r>
              <a:rPr lang="en-US" dirty="0"/>
              <a:t>cause uncontrolled proliferation.</a:t>
            </a:r>
          </a:p>
          <a:p>
            <a:pPr marL="0" indent="0">
              <a:buNone/>
            </a:pPr>
            <a:r>
              <a:rPr lang="en-US" dirty="0"/>
              <a:t>• So : for cancer to occur there is stimulation of genes that cause cell</a:t>
            </a:r>
          </a:p>
          <a:p>
            <a:pPr marL="0" indent="0">
              <a:buNone/>
            </a:pPr>
            <a:r>
              <a:rPr lang="en-US" dirty="0"/>
              <a:t>proliferation, or downregulation of genes that inhibit proliferation.</a:t>
            </a:r>
          </a:p>
        </p:txBody>
      </p:sp>
    </p:spTree>
    <p:extLst>
      <p:ext uri="{BB962C8B-B14F-4D97-AF65-F5344CB8AC3E}">
        <p14:creationId xmlns:p14="http://schemas.microsoft.com/office/powerpoint/2010/main" val="16789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Oncogenes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Normally: our cells have proto-oncogenes. These cause cell</a:t>
            </a:r>
          </a:p>
          <a:p>
            <a:pPr marL="0" indent="0">
              <a:buNone/>
            </a:pPr>
            <a:r>
              <a:rPr lang="en-US" dirty="0"/>
              <a:t>proliferation in a regulated manner</a:t>
            </a:r>
          </a:p>
          <a:p>
            <a:pPr marL="0" indent="0">
              <a:buNone/>
            </a:pPr>
            <a:r>
              <a:rPr lang="en-US" dirty="0"/>
              <a:t>• If the proto-oncogenes are mutated or overexpressed: they are called</a:t>
            </a:r>
          </a:p>
          <a:p>
            <a:pPr marL="0" indent="0">
              <a:buNone/>
            </a:pPr>
            <a:r>
              <a:rPr lang="en-US" dirty="0"/>
              <a:t>oncogenes</a:t>
            </a:r>
          </a:p>
          <a:p>
            <a:pPr marL="0" indent="0">
              <a:buNone/>
            </a:pPr>
            <a:r>
              <a:rPr lang="pt-BR" dirty="0"/>
              <a:t>• Proto-oncogenes encode for proteins: proto-oncoproteins, or</a:t>
            </a:r>
          </a:p>
          <a:p>
            <a:pPr marL="0" indent="0">
              <a:buNone/>
            </a:pPr>
            <a:r>
              <a:rPr lang="en-US" dirty="0" err="1"/>
              <a:t>oncoproteins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These </a:t>
            </a:r>
            <a:r>
              <a:rPr lang="en-US" dirty="0" err="1"/>
              <a:t>oncoproteins</a:t>
            </a:r>
            <a:r>
              <a:rPr lang="en-US" dirty="0"/>
              <a:t> include: transcription factors, growth regulating</a:t>
            </a:r>
          </a:p>
          <a:p>
            <a:pPr marL="0" indent="0">
              <a:buNone/>
            </a:pPr>
            <a:r>
              <a:rPr lang="en-US" dirty="0"/>
              <a:t>proteins, proteins involved in cell survival.</a:t>
            </a:r>
          </a:p>
        </p:txBody>
      </p:sp>
    </p:spTree>
    <p:extLst>
      <p:ext uri="{BB962C8B-B14F-4D97-AF65-F5344CB8AC3E}">
        <p14:creationId xmlns:p14="http://schemas.microsoft.com/office/powerpoint/2010/main" val="280138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BED0E6-80C3-4704-851C-EC645E7725EE}"/>
</file>

<file path=customXml/itemProps2.xml><?xml version="1.0" encoding="utf-8"?>
<ds:datastoreItem xmlns:ds="http://schemas.openxmlformats.org/officeDocument/2006/customXml" ds:itemID="{7472001A-D8B9-40BF-AA6E-CF6C17291C89}"/>
</file>

<file path=customXml/itemProps3.xml><?xml version="1.0" encoding="utf-8"?>
<ds:datastoreItem xmlns:ds="http://schemas.openxmlformats.org/officeDocument/2006/customXml" ds:itemID="{F8D4D924-B92E-4BB4-9B83-094408BB52FD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2079</Words>
  <Application>Microsoft Office PowerPoint</Application>
  <PresentationFormat>Widescreen</PresentationFormat>
  <Paragraphs>227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Calibri-Light</vt:lpstr>
      <vt:lpstr>Wingdings</vt:lpstr>
      <vt:lpstr>Office Theme</vt:lpstr>
      <vt:lpstr>Neoplasia 3</vt:lpstr>
      <vt:lpstr>Molecular Basis of Cancer</vt:lpstr>
      <vt:lpstr>PowerPoint Presentation</vt:lpstr>
      <vt:lpstr>Linear versus branched evolution. Tumors grow via the branched route. Note that although heterogeneous; they all originated from one cell, so they are still clonal.</vt:lpstr>
      <vt:lpstr>PowerPoint Presentation</vt:lpstr>
      <vt:lpstr>PowerPoint Presentation</vt:lpstr>
      <vt:lpstr>Essential Alterations for Malignant Transformation</vt:lpstr>
      <vt:lpstr>What are the genetic damages that can transform cells? </vt:lpstr>
      <vt:lpstr>Oncogenes </vt:lpstr>
      <vt:lpstr>Oncogenes </vt:lpstr>
      <vt:lpstr>How oncogenes overexpressed?? </vt:lpstr>
      <vt:lpstr>PowerPoint Presentation</vt:lpstr>
      <vt:lpstr>Proto-Oncogenes</vt:lpstr>
      <vt:lpstr>Tumor suppressor genes counteract the function of the oncogenes. If they are inhibited by a mutation then cells can proliferate without this “braking” effect of the tumor suppressor genes.</vt:lpstr>
      <vt:lpstr>PowerPoint Presentation</vt:lpstr>
      <vt:lpstr>Genetic damages in neoplasms </vt:lpstr>
      <vt:lpstr>note </vt:lpstr>
      <vt:lpstr>Tumor suppressor genes </vt:lpstr>
      <vt:lpstr>Haploinsufficiency </vt:lpstr>
      <vt:lpstr>Tumor suppressor genes </vt:lpstr>
      <vt:lpstr>TP53 </vt:lpstr>
      <vt:lpstr>• We now know the types of genes that should be damaged for cancer to occur. But how they are damaged? </vt:lpstr>
      <vt:lpstr>Point mutations </vt:lpstr>
      <vt:lpstr>Balanced translocations </vt:lpstr>
      <vt:lpstr>Translocations </vt:lpstr>
      <vt:lpstr>Translocations </vt:lpstr>
      <vt:lpstr>Philadelphia chromosome: an example of a translocation causing a new protein ( a kinase) that increases cell proliferation.. We will come to this again in another lecture.</vt:lpstr>
      <vt:lpstr>This table shows examples of tumors caused by translocations.</vt:lpstr>
      <vt:lpstr>Gene amplifications</vt:lpstr>
      <vt:lpstr>PowerPoint Presentation</vt:lpstr>
      <vt:lpstr>Deletions</vt:lpstr>
      <vt:lpstr>Aneuploidy</vt:lpstr>
      <vt:lpstr>microRNAs (miRNAs) </vt:lpstr>
      <vt:lpstr>miRNA</vt:lpstr>
      <vt:lpstr>PowerPoint Presentation</vt:lpstr>
      <vt:lpstr>PowerPoint Presentation</vt:lpstr>
      <vt:lpstr>Epigenetics </vt:lpstr>
      <vt:lpstr>Epigenetic modifications </vt:lpstr>
      <vt:lpstr>Epigenetics and cancer </vt:lpstr>
      <vt:lpstr>Case study: Application of today’s lecture </vt:lpstr>
      <vt:lpstr>PowerPoint Presentation</vt:lpstr>
      <vt:lpstr>PowerPoint Presentation</vt:lpstr>
      <vt:lpstr>PowerPoint Presentation</vt:lpstr>
      <vt:lpstr>Reference: Robin Basic Pathology, 10th edition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Basis of Cancer</dc:title>
  <dc:creator>User</dc:creator>
  <cp:lastModifiedBy>User</cp:lastModifiedBy>
  <cp:revision>62</cp:revision>
  <dcterms:created xsi:type="dcterms:W3CDTF">2020-11-20T09:18:27Z</dcterms:created>
  <dcterms:modified xsi:type="dcterms:W3CDTF">2020-12-04T12:23:51Z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