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327" r:id="rId4"/>
    <p:sldId id="328"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3" r:id="rId22"/>
    <p:sldId id="304" r:id="rId23"/>
    <p:sldId id="305"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6" r:id="rId39"/>
    <p:sldId id="321" r:id="rId40"/>
    <p:sldId id="325" r:id="rId41"/>
    <p:sldId id="322" r:id="rId42"/>
    <p:sldId id="323" r:id="rId43"/>
    <p:sldId id="324" r:id="rId44"/>
    <p:sldId id="258" r:id="rId45"/>
    <p:sldId id="259" r:id="rId46"/>
    <p:sldId id="260" r:id="rId47"/>
    <p:sldId id="261" r:id="rId48"/>
    <p:sldId id="262" r:id="rId49"/>
    <p:sldId id="263" r:id="rId50"/>
    <p:sldId id="264" r:id="rId51"/>
    <p:sldId id="267" r:id="rId52"/>
    <p:sldId id="268" r:id="rId53"/>
    <p:sldId id="269" r:id="rId54"/>
    <p:sldId id="265" r:id="rId55"/>
    <p:sldId id="270" r:id="rId56"/>
    <p:sldId id="271" r:id="rId57"/>
    <p:sldId id="272" r:id="rId58"/>
    <p:sldId id="273" r:id="rId59"/>
    <p:sldId id="274" r:id="rId60"/>
    <p:sldId id="275" r:id="rId61"/>
    <p:sldId id="276" r:id="rId62"/>
    <p:sldId id="277" r:id="rId63"/>
    <p:sldId id="279" r:id="rId64"/>
    <p:sldId id="281" r:id="rId65"/>
    <p:sldId id="282" r:id="rId66"/>
    <p:sldId id="283" r:id="rId67"/>
    <p:sldId id="284" r:id="rId68"/>
    <p:sldId id="285" r:id="rId69"/>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597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152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0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102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66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4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238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97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115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r">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843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r">
              <a:defRPr/>
            </a:lvl1pPr>
          </a:lstStyle>
          <a:p>
            <a:fld id="{48A87A34-81AB-432B-8DAE-1953F412C126}" type="datetimeFigureOut">
              <a:rPr lang="en-US" dirty="0"/>
              <a:pPr/>
              <a:t>10/4/2023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71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10/4/2023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97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6501548/figure/F2/" TargetMode="External" /><Relationship Id="rId2" Type="http://schemas.openxmlformats.org/officeDocument/2006/relationships/hyperlink" Target="https://www.ncbi.nlm.nih.gov/pmc/articles/PMC6501548/figure/F1/" TargetMode="External" /><Relationship Id="rId1" Type="http://schemas.openxmlformats.org/officeDocument/2006/relationships/slideLayout" Target="../slideLayouts/slideLayout2.xml" /><Relationship Id="rId4" Type="http://schemas.openxmlformats.org/officeDocument/2006/relationships/hyperlink" Target="https://www.ncbi.nlm.nih.gov/pmc/articles/PMC6501548/figure/F3/" TargetMode="Externa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 Id="rId4" Type="http://schemas.openxmlformats.org/officeDocument/2006/relationships/image" Target="../media/image22.jpeg" /></Relationships>
</file>

<file path=ppt/slides/_rels/slide39.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05CD9BE3-AEE0-02EE-0762-8F8A0F21EB72}"/>
              </a:ext>
            </a:extLst>
          </p:cNvPr>
          <p:cNvSpPr>
            <a:spLocks noGrp="1"/>
          </p:cNvSpPr>
          <p:nvPr>
            <p:ph type="subTitle" idx="1"/>
          </p:nvPr>
        </p:nvSpPr>
        <p:spPr>
          <a:xfrm rot="10800000" flipV="1">
            <a:off x="2980266" y="3694545"/>
            <a:ext cx="8074585" cy="2906376"/>
          </a:xfrm>
        </p:spPr>
        <p:txBody>
          <a:bodyPr>
            <a:normAutofit/>
          </a:bodyPr>
          <a:lstStyle/>
          <a:p>
            <a:r>
              <a:rPr lang="ar-SA" dirty="0"/>
              <a:t>. </a:t>
            </a:r>
          </a:p>
        </p:txBody>
      </p:sp>
      <p:sp>
        <p:nvSpPr>
          <p:cNvPr id="5" name="عنوان 4">
            <a:extLst>
              <a:ext uri="{FF2B5EF4-FFF2-40B4-BE49-F238E27FC236}">
                <a16:creationId xmlns:a16="http://schemas.microsoft.com/office/drawing/2014/main" id="{C706977A-7A1F-D2BF-19A3-AB57163528A5}"/>
              </a:ext>
            </a:extLst>
          </p:cNvPr>
          <p:cNvSpPr>
            <a:spLocks noGrp="1"/>
          </p:cNvSpPr>
          <p:nvPr>
            <p:ph type="ctrTitle"/>
          </p:nvPr>
        </p:nvSpPr>
        <p:spPr>
          <a:xfrm>
            <a:off x="467976" y="1391611"/>
            <a:ext cx="11403830" cy="6637868"/>
          </a:xfrm>
        </p:spPr>
        <p:txBody>
          <a:bodyPr>
            <a:normAutofit fontScale="90000"/>
          </a:bodyPr>
          <a:lstStyle/>
          <a:p>
            <a:pPr algn="ctr" rtl="0"/>
            <a:r>
              <a:rPr lang="ar-SA" dirty="0" err="1">
                <a:solidFill>
                  <a:schemeClr val="accent5"/>
                </a:solidFill>
              </a:rPr>
              <a:t>Diverticular</a:t>
            </a:r>
            <a:r>
              <a:rPr lang="ar-SA" dirty="0">
                <a:solidFill>
                  <a:schemeClr val="accent5"/>
                </a:solidFill>
              </a:rPr>
              <a:t> </a:t>
            </a:r>
            <a:r>
              <a:rPr lang="ar-SA" dirty="0" err="1">
                <a:solidFill>
                  <a:schemeClr val="accent5"/>
                </a:solidFill>
              </a:rPr>
              <a:t>disease</a:t>
            </a:r>
            <a:r>
              <a:rPr lang="ar-SA" dirty="0">
                <a:solidFill>
                  <a:schemeClr val="accent5"/>
                </a:solidFill>
              </a:rPr>
              <a:t> </a:t>
            </a:r>
            <a:r>
              <a:rPr lang="ar-SA" dirty="0" err="1">
                <a:solidFill>
                  <a:schemeClr val="accent5"/>
                </a:solidFill>
              </a:rPr>
              <a:t>of</a:t>
            </a:r>
            <a:r>
              <a:rPr lang="ar-SA" dirty="0">
                <a:solidFill>
                  <a:schemeClr val="accent5"/>
                </a:solidFill>
              </a:rPr>
              <a:t> GI </a:t>
            </a:r>
            <a:r>
              <a:rPr lang="ar-SA" dirty="0" err="1">
                <a:solidFill>
                  <a:schemeClr val="accent5"/>
                </a:solidFill>
              </a:rPr>
              <a:t>system</a:t>
            </a:r>
            <a:r>
              <a:rPr lang="ar-SA" dirty="0">
                <a:solidFill>
                  <a:schemeClr val="accent5"/>
                </a:solidFill>
              </a:rPr>
              <a:t> </a:t>
            </a:r>
            <a:br>
              <a:rPr lang="ar-SA" dirty="0">
                <a:solidFill>
                  <a:schemeClr val="accent5"/>
                </a:solidFill>
              </a:rPr>
            </a:br>
            <a:br>
              <a:rPr lang="ar-SA" dirty="0">
                <a:solidFill>
                  <a:schemeClr val="accent5"/>
                </a:solidFill>
              </a:rPr>
            </a:br>
            <a:r>
              <a:rPr lang="ar-SA" sz="2800" dirty="0" err="1"/>
              <a:t>Supervised</a:t>
            </a:r>
            <a:r>
              <a:rPr lang="ar-SA" sz="2800" dirty="0"/>
              <a:t> </a:t>
            </a:r>
            <a:r>
              <a:rPr lang="ar-SA" sz="2800" dirty="0" err="1"/>
              <a:t>by</a:t>
            </a:r>
            <a:r>
              <a:rPr lang="ar-SA" sz="2800" dirty="0"/>
              <a:t> : </a:t>
            </a:r>
            <a:r>
              <a:rPr lang="ar-SA" sz="2800" dirty="0" err="1"/>
              <a:t>Dr</a:t>
            </a:r>
            <a:r>
              <a:rPr lang="ar-SA" sz="2800" dirty="0"/>
              <a:t>. </a:t>
            </a:r>
            <a:r>
              <a:rPr lang="ar-SA" sz="2800" dirty="0" err="1"/>
              <a:t>Emad</a:t>
            </a:r>
            <a:r>
              <a:rPr lang="ar-SA" sz="2800" dirty="0"/>
              <a:t> </a:t>
            </a:r>
            <a:r>
              <a:rPr lang="ar-SA" sz="2800" dirty="0" err="1"/>
              <a:t>abo</a:t>
            </a:r>
            <a:r>
              <a:rPr lang="ar-SA" sz="2800" dirty="0"/>
              <a:t> </a:t>
            </a:r>
            <a:r>
              <a:rPr lang="ar-SA" sz="2800" dirty="0" err="1"/>
              <a:t>rajooh</a:t>
            </a:r>
            <a:r>
              <a:rPr lang="ar-SA" sz="2800" dirty="0"/>
              <a:t>,  </a:t>
            </a:r>
            <a:r>
              <a:rPr lang="ar-SA" sz="2800" dirty="0" err="1"/>
              <a:t>Dr.ahmade</a:t>
            </a:r>
            <a:r>
              <a:rPr lang="ar-SA" sz="2800" dirty="0"/>
              <a:t> </a:t>
            </a:r>
            <a:r>
              <a:rPr lang="ar-SA" sz="2800" dirty="0" err="1"/>
              <a:t>alslehaate</a:t>
            </a:r>
            <a:r>
              <a:rPr lang="ar-SA" sz="2800" dirty="0"/>
              <a:t> </a:t>
            </a:r>
            <a:br>
              <a:rPr lang="ar-SA" sz="2800" dirty="0"/>
            </a:br>
            <a:br>
              <a:rPr lang="ar-SA" sz="2800" dirty="0"/>
            </a:br>
            <a:r>
              <a:rPr lang="ar-SA" sz="2800" dirty="0" err="1"/>
              <a:t>Presented</a:t>
            </a:r>
            <a:r>
              <a:rPr lang="ar-SA" sz="2800" dirty="0"/>
              <a:t> </a:t>
            </a:r>
            <a:r>
              <a:rPr lang="ar-SA" sz="2800" dirty="0" err="1"/>
              <a:t>by</a:t>
            </a:r>
            <a:r>
              <a:rPr lang="ar-SA" sz="2800" dirty="0"/>
              <a:t> : </a:t>
            </a:r>
            <a:r>
              <a:rPr lang="ar-SA" sz="2800" dirty="0" err="1"/>
              <a:t>Mohammad</a:t>
            </a:r>
            <a:r>
              <a:rPr lang="ar-SA" sz="2800" dirty="0"/>
              <a:t> </a:t>
            </a:r>
            <a:r>
              <a:rPr lang="ar-SA" sz="2800" dirty="0" err="1"/>
              <a:t>alrfou</a:t>
            </a:r>
            <a:r>
              <a:rPr lang="ar-SA" sz="2800" dirty="0"/>
              <a:t>     , </a:t>
            </a:r>
            <a:r>
              <a:rPr lang="ar-SA" sz="2800" dirty="0" err="1"/>
              <a:t>Suheib</a:t>
            </a:r>
            <a:r>
              <a:rPr lang="ar-SA" sz="2800" dirty="0"/>
              <a:t> </a:t>
            </a:r>
            <a:r>
              <a:rPr lang="ar-SA" sz="2800" dirty="0" err="1"/>
              <a:t>alsmerat</a:t>
            </a:r>
            <a:r>
              <a:rPr lang="ar-SA" sz="2800" dirty="0"/>
              <a:t> </a:t>
            </a:r>
            <a:br>
              <a:rPr lang="ar-SA" dirty="0">
                <a:solidFill>
                  <a:schemeClr val="accent5"/>
                </a:solidFill>
              </a:rPr>
            </a:br>
            <a:br>
              <a:rPr lang="ar-SA" dirty="0">
                <a:solidFill>
                  <a:schemeClr val="accent5"/>
                </a:solidFill>
              </a:rPr>
            </a:br>
            <a:br>
              <a:rPr lang="ar-SA" dirty="0">
                <a:solidFill>
                  <a:schemeClr val="accent5"/>
                </a:solidFill>
              </a:rPr>
            </a:br>
            <a:br>
              <a:rPr lang="ar-SA" dirty="0">
                <a:solidFill>
                  <a:schemeClr val="accent5"/>
                </a:solidFill>
              </a:rPr>
            </a:br>
            <a:endParaRPr lang="ar-AE" dirty="0">
              <a:solidFill>
                <a:schemeClr val="accent5"/>
              </a:solidFill>
            </a:endParaRPr>
          </a:p>
        </p:txBody>
      </p:sp>
    </p:spTree>
    <p:extLst>
      <p:ext uri="{BB962C8B-B14F-4D97-AF65-F5344CB8AC3E}">
        <p14:creationId xmlns:p14="http://schemas.microsoft.com/office/powerpoint/2010/main" val="41770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8DD524-F3E1-0238-836E-311C16E89394}"/>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4096DCDB-C914-24EA-7D83-BDB0886920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151" y="0"/>
            <a:ext cx="5493188" cy="4839855"/>
          </a:xfrm>
        </p:spPr>
      </p:pic>
      <p:pic>
        <p:nvPicPr>
          <p:cNvPr id="5" name="صورة 5">
            <a:extLst>
              <a:ext uri="{FF2B5EF4-FFF2-40B4-BE49-F238E27FC236}">
                <a16:creationId xmlns:a16="http://schemas.microsoft.com/office/drawing/2014/main" id="{FA7F3AC0-9729-8678-54B8-CDE0E7CB7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338" y="0"/>
            <a:ext cx="5493188" cy="4839855"/>
          </a:xfrm>
          <a:prstGeom prst="rect">
            <a:avLst/>
          </a:prstGeom>
        </p:spPr>
      </p:pic>
      <p:pic>
        <p:nvPicPr>
          <p:cNvPr id="6" name="صورة 6">
            <a:extLst>
              <a:ext uri="{FF2B5EF4-FFF2-40B4-BE49-F238E27FC236}">
                <a16:creationId xmlns:a16="http://schemas.microsoft.com/office/drawing/2014/main" id="{5325C460-0364-01F1-0817-E3456DB4B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07" y="4839855"/>
            <a:ext cx="10651148" cy="2018145"/>
          </a:xfrm>
          <a:prstGeom prst="rect">
            <a:avLst/>
          </a:prstGeom>
        </p:spPr>
      </p:pic>
    </p:spTree>
    <p:extLst>
      <p:ext uri="{BB962C8B-B14F-4D97-AF65-F5344CB8AC3E}">
        <p14:creationId xmlns:p14="http://schemas.microsoft.com/office/powerpoint/2010/main" val="247465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4CC0F6-8F94-D110-02A3-3FB5E170EF91}"/>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8D034E18-7399-09C8-EE97-28908630F43A}"/>
              </a:ext>
            </a:extLst>
          </p:cNvPr>
          <p:cNvSpPr>
            <a:spLocks noGrp="1"/>
          </p:cNvSpPr>
          <p:nvPr>
            <p:ph idx="1"/>
          </p:nvPr>
        </p:nvSpPr>
        <p:spPr/>
        <p:txBody>
          <a:bodyPr>
            <a:normAutofit/>
          </a:bodyPr>
          <a:lstStyle/>
          <a:p>
            <a:pPr algn="l" rtl="0"/>
            <a:r>
              <a:rPr lang="en-US" b="1" dirty="0"/>
              <a:t>The exact mechanism that leads to its formation is unknown, but it involves </a:t>
            </a:r>
            <a:r>
              <a:rPr lang="ar-SA" b="1" dirty="0"/>
              <a:t>l</a:t>
            </a:r>
            <a:r>
              <a:rPr lang="en-US" b="1" dirty="0" err="1"/>
              <a:t>oss</a:t>
            </a:r>
            <a:r>
              <a:rPr lang="en-US" b="1" dirty="0"/>
              <a:t> of the coordination between pharyngeal contraction and opening of the upper sphincter. </a:t>
            </a:r>
            <a:r>
              <a:rPr lang="ar-SA" b="1" dirty="0" err="1"/>
              <a:t>Lead</a:t>
            </a:r>
            <a:r>
              <a:rPr lang="ar-SA" b="1" dirty="0"/>
              <a:t> </a:t>
            </a:r>
            <a:r>
              <a:rPr lang="ar-SA" b="1" dirty="0" err="1"/>
              <a:t>to</a:t>
            </a:r>
            <a:r>
              <a:rPr lang="ar-SA" b="1" dirty="0"/>
              <a:t> </a:t>
            </a:r>
            <a:r>
              <a:rPr lang="ar-SA" b="1" dirty="0" err="1"/>
              <a:t>increase</a:t>
            </a:r>
            <a:r>
              <a:rPr lang="ar-SA" b="1" dirty="0"/>
              <a:t> </a:t>
            </a:r>
            <a:r>
              <a:rPr lang="ar-SA" b="1" dirty="0" err="1"/>
              <a:t>intrluminal</a:t>
            </a:r>
            <a:r>
              <a:rPr lang="ar-SA" b="1" dirty="0"/>
              <a:t> </a:t>
            </a:r>
            <a:r>
              <a:rPr lang="ar-SA" b="1" dirty="0" err="1"/>
              <a:t>pressure</a:t>
            </a:r>
            <a:r>
              <a:rPr lang="ar-SA" b="1" dirty="0"/>
              <a:t> </a:t>
            </a:r>
            <a:r>
              <a:rPr lang="ar-SA" b="1" dirty="0" err="1"/>
              <a:t>and</a:t>
            </a:r>
            <a:r>
              <a:rPr lang="ar-SA" b="1" dirty="0"/>
              <a:t> </a:t>
            </a:r>
            <a:r>
              <a:rPr lang="ar-SA" b="1" dirty="0" err="1">
                <a:solidFill>
                  <a:schemeClr val="accent2"/>
                </a:solidFill>
              </a:rPr>
              <a:t>pulsion</a:t>
            </a:r>
            <a:r>
              <a:rPr lang="ar-SA" b="1" dirty="0"/>
              <a:t> </a:t>
            </a:r>
            <a:r>
              <a:rPr lang="ar-SA" b="1" dirty="0" err="1"/>
              <a:t>of</a:t>
            </a:r>
            <a:r>
              <a:rPr lang="ar-SA" b="1" dirty="0"/>
              <a:t> </a:t>
            </a:r>
            <a:r>
              <a:rPr lang="ar-SA" b="1" dirty="0" err="1"/>
              <a:t>mucosa</a:t>
            </a:r>
            <a:r>
              <a:rPr lang="ar-SA" b="1" dirty="0"/>
              <a:t> </a:t>
            </a:r>
            <a:r>
              <a:rPr lang="ar-SA" b="1" dirty="0" err="1"/>
              <a:t>and</a:t>
            </a:r>
            <a:r>
              <a:rPr lang="ar-SA" b="1" dirty="0"/>
              <a:t> </a:t>
            </a:r>
            <a:r>
              <a:rPr lang="ar-SA" b="1" dirty="0" err="1"/>
              <a:t>sub</a:t>
            </a:r>
            <a:r>
              <a:rPr lang="ar-SA" b="1" dirty="0"/>
              <a:t> </a:t>
            </a:r>
            <a:r>
              <a:rPr lang="ar-SA" b="1" dirty="0" err="1"/>
              <a:t>mucosa</a:t>
            </a:r>
            <a:r>
              <a:rPr lang="ar-SA" b="1" dirty="0"/>
              <a:t> </a:t>
            </a:r>
            <a:r>
              <a:rPr lang="ar-SA" b="1" dirty="0" err="1"/>
              <a:t>through</a:t>
            </a:r>
            <a:r>
              <a:rPr lang="ar-SA" b="1" dirty="0"/>
              <a:t> </a:t>
            </a:r>
            <a:r>
              <a:rPr lang="ar-SA" b="1" dirty="0" err="1"/>
              <a:t>mascular</a:t>
            </a:r>
            <a:r>
              <a:rPr lang="ar-SA" b="1" dirty="0"/>
              <a:t> </a:t>
            </a:r>
            <a:r>
              <a:rPr lang="ar-SA" b="1" dirty="0" err="1"/>
              <a:t>layer</a:t>
            </a:r>
            <a:r>
              <a:rPr lang="ar-SA" b="1" dirty="0"/>
              <a:t>.</a:t>
            </a:r>
          </a:p>
          <a:p>
            <a:pPr algn="l" rtl="0"/>
            <a:r>
              <a:rPr lang="en-US" b="1" dirty="0"/>
              <a:t>When the diverticulum is</a:t>
            </a:r>
            <a:r>
              <a:rPr lang="ar-SA" b="1" dirty="0"/>
              <a:t> </a:t>
            </a:r>
            <a:r>
              <a:rPr lang="en-US" b="1" dirty="0"/>
              <a:t>small, symptoms largely reflect this incoordination with predominantly pharyngeal dysphagia. As the pouch enlarges, it tends to fill with food on eating, and the fundus descends into the mediastinum. This leads to halitosis and oesophageal dysphagia</a:t>
            </a:r>
            <a:endParaRPr lang="ar-AE" b="1" dirty="0"/>
          </a:p>
        </p:txBody>
      </p:sp>
    </p:spTree>
    <p:extLst>
      <p:ext uri="{BB962C8B-B14F-4D97-AF65-F5344CB8AC3E}">
        <p14:creationId xmlns:p14="http://schemas.microsoft.com/office/powerpoint/2010/main" val="232652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BC55D5-F093-ECFD-BB79-A0C80D52EB3F}"/>
              </a:ext>
            </a:extLst>
          </p:cNvPr>
          <p:cNvSpPr>
            <a:spLocks noGrp="1"/>
          </p:cNvSpPr>
          <p:nvPr>
            <p:ph type="title"/>
          </p:nvPr>
        </p:nvSpPr>
        <p:spPr>
          <a:xfrm>
            <a:off x="1451579" y="867037"/>
            <a:ext cx="9603275" cy="1049235"/>
          </a:xfrm>
        </p:spPr>
        <p:txBody>
          <a:bodyPr>
            <a:normAutofit/>
          </a:bodyPr>
          <a:lstStyle/>
          <a:p>
            <a:pPr algn="l" rtl="0"/>
            <a:r>
              <a:rPr lang="en-US" sz="1600" b="1" dirty="0"/>
              <a:t> </a:t>
            </a:r>
            <a:endParaRPr lang="ar-AE" sz="1600" b="1" dirty="0"/>
          </a:p>
        </p:txBody>
      </p:sp>
      <p:sp>
        <p:nvSpPr>
          <p:cNvPr id="3" name="عنصر نائب للمحتوى 2">
            <a:extLst>
              <a:ext uri="{FF2B5EF4-FFF2-40B4-BE49-F238E27FC236}">
                <a16:creationId xmlns:a16="http://schemas.microsoft.com/office/drawing/2014/main" id="{B457BA07-781B-10CE-B716-5E26A0E92E44}"/>
              </a:ext>
            </a:extLst>
          </p:cNvPr>
          <p:cNvSpPr>
            <a:spLocks noGrp="1"/>
          </p:cNvSpPr>
          <p:nvPr>
            <p:ph idx="1"/>
          </p:nvPr>
        </p:nvSpPr>
        <p:spPr>
          <a:xfrm>
            <a:off x="1463894" y="2000971"/>
            <a:ext cx="9603275" cy="2442353"/>
          </a:xfrm>
        </p:spPr>
        <p:txBody>
          <a:bodyPr/>
          <a:lstStyle/>
          <a:p>
            <a:pPr algn="l" rtl="0"/>
            <a:r>
              <a:rPr lang="en-US" b="1" dirty="0"/>
              <a:t>Treatment can be undertaken </a:t>
            </a:r>
            <a:r>
              <a:rPr lang="en-US" b="1" dirty="0" err="1"/>
              <a:t>endoscopically</a:t>
            </a:r>
            <a:r>
              <a:rPr lang="en-US" b="1" dirty="0"/>
              <a:t> with a linear cutting stapler to divide the septum between the diverticulum and the upper </a:t>
            </a:r>
            <a:r>
              <a:rPr lang="en-US" b="1" dirty="0" err="1"/>
              <a:t>oesophagus</a:t>
            </a:r>
            <a:r>
              <a:rPr lang="en-US" b="1" dirty="0"/>
              <a:t> </a:t>
            </a:r>
            <a:endParaRPr lang="ar-AE" b="1" dirty="0"/>
          </a:p>
        </p:txBody>
      </p:sp>
      <p:sp>
        <p:nvSpPr>
          <p:cNvPr id="5" name="مربع نص 4">
            <a:extLst>
              <a:ext uri="{FF2B5EF4-FFF2-40B4-BE49-F238E27FC236}">
                <a16:creationId xmlns:a16="http://schemas.microsoft.com/office/drawing/2014/main" id="{2FC86911-0E66-4869-229F-74CBE42FFA83}"/>
              </a:ext>
            </a:extLst>
          </p:cNvPr>
          <p:cNvSpPr txBox="1"/>
          <p:nvPr/>
        </p:nvSpPr>
        <p:spPr>
          <a:xfrm>
            <a:off x="1699490" y="3318163"/>
            <a:ext cx="7576896" cy="1015663"/>
          </a:xfrm>
          <a:prstGeom prst="rect">
            <a:avLst/>
          </a:prstGeom>
          <a:noFill/>
        </p:spPr>
        <p:txBody>
          <a:bodyPr wrap="square">
            <a:spAutoFit/>
          </a:bodyPr>
          <a:lstStyle/>
          <a:p>
            <a:pPr algn="l" rtl="0"/>
            <a:r>
              <a:rPr lang="en-US" sz="2000" b="1" dirty="0"/>
              <a:t>or can be done by open surgery</a:t>
            </a:r>
          </a:p>
          <a:p>
            <a:pPr algn="l" rtl="0"/>
            <a:r>
              <a:rPr lang="en-US" sz="2000" b="1" dirty="0"/>
              <a:t> involving pouch excision. All techniques </a:t>
            </a:r>
          </a:p>
          <a:p>
            <a:pPr algn="l" rtl="0"/>
            <a:r>
              <a:rPr lang="en-US" sz="2000" b="1" dirty="0"/>
              <a:t>have good results</a:t>
            </a:r>
            <a:endParaRPr lang="ar-AE" sz="2000" b="1" dirty="0"/>
          </a:p>
        </p:txBody>
      </p:sp>
    </p:spTree>
    <p:extLst>
      <p:ext uri="{BB962C8B-B14F-4D97-AF65-F5344CB8AC3E}">
        <p14:creationId xmlns:p14="http://schemas.microsoft.com/office/powerpoint/2010/main" val="343084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B47B77-27EE-8F01-2E52-F9D3B14E74C7}"/>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B12EBD80-E6A7-340B-794C-085B15C83D0A}"/>
              </a:ext>
            </a:extLst>
          </p:cNvPr>
          <p:cNvSpPr>
            <a:spLocks noGrp="1"/>
          </p:cNvSpPr>
          <p:nvPr>
            <p:ph idx="1"/>
          </p:nvPr>
        </p:nvSpPr>
        <p:spPr>
          <a:xfrm>
            <a:off x="1451579" y="1761068"/>
            <a:ext cx="9603275" cy="3705278"/>
          </a:xfrm>
        </p:spPr>
        <p:txBody>
          <a:bodyPr/>
          <a:lstStyle/>
          <a:p>
            <a:pPr algn="l" rtl="0"/>
            <a:r>
              <a:rPr lang="en-US" b="1" dirty="0" err="1"/>
              <a:t>Midoesophageal</a:t>
            </a:r>
            <a:r>
              <a:rPr lang="en-US" b="1" dirty="0"/>
              <a:t> diverticula are usually small  traction  diverticula of no particular consequence.</a:t>
            </a:r>
          </a:p>
          <a:p>
            <a:pPr algn="l" rtl="0"/>
            <a:r>
              <a:rPr lang="en-US" b="1" dirty="0" err="1"/>
              <a:t>pulsion</a:t>
            </a:r>
            <a:r>
              <a:rPr lang="en-US" b="1" dirty="0"/>
              <a:t> diverticula may found in the </a:t>
            </a:r>
            <a:r>
              <a:rPr lang="en-US" b="1" dirty="0" err="1"/>
              <a:t>midoesophagus</a:t>
            </a:r>
            <a:endParaRPr lang="en-US" b="1" dirty="0"/>
          </a:p>
          <a:p>
            <a:pPr algn="l" rtl="0"/>
            <a:r>
              <a:rPr lang="ar-SA" b="1" dirty="0" err="1"/>
              <a:t>Bu</a:t>
            </a:r>
            <a:r>
              <a:rPr lang="en-US" b="1" dirty="0"/>
              <a:t>t traction type is more common and </a:t>
            </a:r>
            <a:r>
              <a:rPr lang="en-US" b="1" dirty="0" err="1"/>
              <a:t>asscioted</a:t>
            </a:r>
            <a:r>
              <a:rPr lang="en-US" b="1" dirty="0"/>
              <a:t> with granulomatous disease so it also more common in </a:t>
            </a:r>
            <a:r>
              <a:rPr lang="en-US" b="1" dirty="0" err="1"/>
              <a:t>tracheoesophegial</a:t>
            </a:r>
            <a:r>
              <a:rPr lang="en-US" b="1" dirty="0"/>
              <a:t> fistula formation .</a:t>
            </a:r>
            <a:endParaRPr lang="ar-AE" b="1" dirty="0"/>
          </a:p>
        </p:txBody>
      </p:sp>
    </p:spTree>
    <p:extLst>
      <p:ext uri="{BB962C8B-B14F-4D97-AF65-F5344CB8AC3E}">
        <p14:creationId xmlns:p14="http://schemas.microsoft.com/office/powerpoint/2010/main" val="44939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5C749F-989F-661F-C97A-7EBB87D53D37}"/>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CA8FC64A-BE83-100B-9E93-665C28F900EF}"/>
              </a:ext>
            </a:extLst>
          </p:cNvPr>
          <p:cNvSpPr>
            <a:spLocks noGrp="1"/>
          </p:cNvSpPr>
          <p:nvPr>
            <p:ph idx="1"/>
          </p:nvPr>
        </p:nvSpPr>
        <p:spPr>
          <a:xfrm>
            <a:off x="1451579" y="1853754"/>
            <a:ext cx="8523694" cy="4051663"/>
          </a:xfrm>
        </p:spPr>
        <p:txBody>
          <a:bodyPr>
            <a:noAutofit/>
          </a:bodyPr>
          <a:lstStyle/>
          <a:p>
            <a:pPr algn="l" rtl="0"/>
            <a:r>
              <a:rPr lang="en-US" b="1" dirty="0" err="1"/>
              <a:t>Epiphrenic</a:t>
            </a:r>
            <a:r>
              <a:rPr lang="en-US" b="1" dirty="0"/>
              <a:t> diverticula are </a:t>
            </a:r>
            <a:r>
              <a:rPr lang="en-US" b="1" dirty="0" err="1"/>
              <a:t>pulsion</a:t>
            </a:r>
            <a:r>
              <a:rPr lang="en-US" b="1" dirty="0"/>
              <a:t> diverticula situated in the lower </a:t>
            </a:r>
            <a:r>
              <a:rPr lang="en-US" b="1" dirty="0" err="1"/>
              <a:t>oesophagus</a:t>
            </a:r>
            <a:r>
              <a:rPr lang="en-US" b="1" dirty="0"/>
              <a:t> above the diaphragm</a:t>
            </a:r>
          </a:p>
          <a:p>
            <a:pPr algn="l" rtl="0"/>
            <a:r>
              <a:rPr lang="en-US" b="1" dirty="0"/>
              <a:t>They may be quite large, but cause surprisingly few symptoms. </a:t>
            </a:r>
          </a:p>
          <a:p>
            <a:pPr algn="l" rtl="0"/>
            <a:r>
              <a:rPr lang="en-US" b="1" dirty="0"/>
              <a:t>They again probably reflect some loss of coordination between an incoming pressure wave and appropriate relaxation of the LOS.</a:t>
            </a:r>
            <a:endParaRPr lang="ar-SA" b="1" dirty="0"/>
          </a:p>
          <a:p>
            <a:pPr algn="l" rtl="0"/>
            <a:r>
              <a:rPr lang="en-US" b="1" dirty="0"/>
              <a:t> Large diverticula may be excised, and this should be combined with a </a:t>
            </a:r>
            <a:r>
              <a:rPr lang="en-US" b="1" dirty="0" err="1"/>
              <a:t>myotomy</a:t>
            </a:r>
            <a:r>
              <a:rPr lang="en-US" b="1" dirty="0"/>
              <a:t> from the site of the diverticulum down to the cardia to relieve functional obstruction.</a:t>
            </a:r>
            <a:endParaRPr lang="ar-AE" b="1" dirty="0"/>
          </a:p>
        </p:txBody>
      </p:sp>
    </p:spTree>
    <p:extLst>
      <p:ext uri="{BB962C8B-B14F-4D97-AF65-F5344CB8AC3E}">
        <p14:creationId xmlns:p14="http://schemas.microsoft.com/office/powerpoint/2010/main" val="169077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B3FCD3-2513-F4FD-E0EE-187E3A147B01}"/>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04FD0155-804E-F06C-8700-4629E24DF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96" y="-1"/>
            <a:ext cx="5581404" cy="4433455"/>
          </a:xfrm>
        </p:spPr>
      </p:pic>
      <p:pic>
        <p:nvPicPr>
          <p:cNvPr id="5" name="صورة 5">
            <a:extLst>
              <a:ext uri="{FF2B5EF4-FFF2-40B4-BE49-F238E27FC236}">
                <a16:creationId xmlns:a16="http://schemas.microsoft.com/office/drawing/2014/main" id="{2B6CAC0C-04DF-7B1E-228C-34787F5FA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906" y="1"/>
            <a:ext cx="6058652" cy="4433454"/>
          </a:xfrm>
          <a:prstGeom prst="rect">
            <a:avLst/>
          </a:prstGeom>
        </p:spPr>
      </p:pic>
      <p:pic>
        <p:nvPicPr>
          <p:cNvPr id="6" name="صورة 6">
            <a:extLst>
              <a:ext uri="{FF2B5EF4-FFF2-40B4-BE49-F238E27FC236}">
                <a16:creationId xmlns:a16="http://schemas.microsoft.com/office/drawing/2014/main" id="{E3588D15-E945-832B-21A0-156172A3C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96" y="4433454"/>
            <a:ext cx="11480362" cy="2032002"/>
          </a:xfrm>
          <a:prstGeom prst="rect">
            <a:avLst/>
          </a:prstGeom>
        </p:spPr>
      </p:pic>
    </p:spTree>
    <p:extLst>
      <p:ext uri="{BB962C8B-B14F-4D97-AF65-F5344CB8AC3E}">
        <p14:creationId xmlns:p14="http://schemas.microsoft.com/office/powerpoint/2010/main" val="81465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2235A1-2356-AEBB-C084-9A7E543B6AA8}"/>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718CC8D4-E244-99A4-4A18-38A33D609561}"/>
              </a:ext>
            </a:extLst>
          </p:cNvPr>
          <p:cNvSpPr>
            <a:spLocks noGrp="1"/>
          </p:cNvSpPr>
          <p:nvPr>
            <p:ph idx="1"/>
          </p:nvPr>
        </p:nvSpPr>
        <p:spPr/>
        <p:txBody>
          <a:bodyPr>
            <a:normAutofit fontScale="92500"/>
          </a:bodyPr>
          <a:lstStyle/>
          <a:p>
            <a:pPr algn="l" rtl="0"/>
            <a:r>
              <a:rPr lang="en-US" b="1" dirty="0"/>
              <a:t>Diffuse intramural </a:t>
            </a:r>
            <a:r>
              <a:rPr lang="en-US" b="1" dirty="0" err="1"/>
              <a:t>pseudodiverticulosis</a:t>
            </a:r>
            <a:r>
              <a:rPr lang="en-US" b="1" dirty="0"/>
              <a:t> is a rare condition in which there are multiple tiny outpouchings from the lumen of the </a:t>
            </a:r>
            <a:r>
              <a:rPr lang="en-US" b="1" dirty="0" err="1"/>
              <a:t>oesophagus</a:t>
            </a:r>
            <a:r>
              <a:rPr lang="en-US" b="1" dirty="0"/>
              <a:t>. </a:t>
            </a:r>
            <a:endParaRPr lang="ar-SA" b="1" dirty="0"/>
          </a:p>
          <a:p>
            <a:pPr algn="l" rtl="0"/>
            <a:r>
              <a:rPr lang="en-US" b="1" dirty="0"/>
              <a:t>The </a:t>
            </a:r>
            <a:r>
              <a:rPr lang="en-US" b="1" dirty="0" err="1"/>
              <a:t>pseudodiverticula</a:t>
            </a:r>
            <a:r>
              <a:rPr lang="en-US" b="1" dirty="0"/>
              <a:t> are dilated excretory ducts of oesophageal sebaceous glands. </a:t>
            </a:r>
          </a:p>
          <a:p>
            <a:pPr marL="0" indent="0" algn="l" rtl="0">
              <a:buNone/>
            </a:pPr>
            <a:endParaRPr lang="en-US" dirty="0"/>
          </a:p>
          <a:p>
            <a:pPr algn="l" rtl="0"/>
            <a:r>
              <a:rPr lang="en-US" sz="2800" b="1" dirty="0">
                <a:solidFill>
                  <a:schemeClr val="accent1">
                    <a:lumMod val="75000"/>
                  </a:schemeClr>
                </a:solidFill>
              </a:rPr>
              <a:t>Esophageal diverticula is indicator for </a:t>
            </a:r>
            <a:r>
              <a:rPr lang="en-US" sz="2800" b="1" dirty="0" err="1">
                <a:solidFill>
                  <a:schemeClr val="accent1">
                    <a:lumMod val="75000"/>
                  </a:schemeClr>
                </a:solidFill>
              </a:rPr>
              <a:t>mo</a:t>
            </a:r>
            <a:r>
              <a:rPr lang="ar-SA" sz="2800" b="1" dirty="0">
                <a:solidFill>
                  <a:schemeClr val="accent1">
                    <a:lumMod val="75000"/>
                  </a:schemeClr>
                </a:solidFill>
              </a:rPr>
              <a:t>t</a:t>
            </a:r>
            <a:r>
              <a:rPr lang="en-US" sz="2800" b="1" dirty="0" err="1">
                <a:solidFill>
                  <a:schemeClr val="accent1">
                    <a:lumMod val="75000"/>
                  </a:schemeClr>
                </a:solidFill>
              </a:rPr>
              <a:t>ality</a:t>
            </a:r>
            <a:r>
              <a:rPr lang="en-US" sz="2800" b="1" dirty="0">
                <a:solidFill>
                  <a:schemeClr val="accent1">
                    <a:lumMod val="75000"/>
                  </a:schemeClr>
                </a:solidFill>
              </a:rPr>
              <a:t> disorder and not necessarily the cause of the symptoms </a:t>
            </a:r>
            <a:endParaRPr lang="ar-AE" sz="2800" b="1" dirty="0">
              <a:solidFill>
                <a:schemeClr val="accent1">
                  <a:lumMod val="75000"/>
                </a:schemeClr>
              </a:solidFill>
            </a:endParaRPr>
          </a:p>
        </p:txBody>
      </p:sp>
    </p:spTree>
    <p:extLst>
      <p:ext uri="{BB962C8B-B14F-4D97-AF65-F5344CB8AC3E}">
        <p14:creationId xmlns:p14="http://schemas.microsoft.com/office/powerpoint/2010/main" val="19946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CBE6C9-8F13-7339-8926-003B563F0FB9}"/>
              </a:ext>
            </a:extLst>
          </p:cNvPr>
          <p:cNvSpPr>
            <a:spLocks noGrp="1"/>
          </p:cNvSpPr>
          <p:nvPr>
            <p:ph type="title"/>
          </p:nvPr>
        </p:nvSpPr>
        <p:spPr/>
        <p:txBody>
          <a:bodyPr/>
          <a:lstStyle/>
          <a:p>
            <a:r>
              <a:rPr lang="ar-SA" dirty="0" err="1"/>
              <a:t>Gastric</a:t>
            </a:r>
            <a:r>
              <a:rPr lang="ar-SA" dirty="0"/>
              <a:t> </a:t>
            </a:r>
            <a:r>
              <a:rPr lang="ar-SA" dirty="0" err="1"/>
              <a:t>diverticulum</a:t>
            </a:r>
            <a:r>
              <a:rPr lang="ar-SA" dirty="0"/>
              <a:t> </a:t>
            </a:r>
            <a:endParaRPr lang="ar-AE" dirty="0"/>
          </a:p>
        </p:txBody>
      </p:sp>
      <p:sp>
        <p:nvSpPr>
          <p:cNvPr id="3" name="عنصر نائب للمحتوى 2">
            <a:extLst>
              <a:ext uri="{FF2B5EF4-FFF2-40B4-BE49-F238E27FC236}">
                <a16:creationId xmlns:a16="http://schemas.microsoft.com/office/drawing/2014/main" id="{090F2E2A-EB9C-51F1-6707-08C30EE7280C}"/>
              </a:ext>
            </a:extLst>
          </p:cNvPr>
          <p:cNvSpPr>
            <a:spLocks noGrp="1"/>
          </p:cNvSpPr>
          <p:nvPr>
            <p:ph idx="1"/>
          </p:nvPr>
        </p:nvSpPr>
        <p:spPr>
          <a:xfrm>
            <a:off x="2795539" y="1853754"/>
            <a:ext cx="8259315" cy="5252088"/>
          </a:xfrm>
        </p:spPr>
        <p:txBody>
          <a:bodyPr/>
          <a:lstStyle/>
          <a:p>
            <a:pPr algn="l" rtl="0"/>
            <a:r>
              <a:rPr lang="en-US" b="1" i="0" dirty="0">
                <a:solidFill>
                  <a:srgbClr val="212121"/>
                </a:solidFill>
                <a:effectLst/>
                <a:latin typeface="Cambria" panose="02000000000000000000" pitchFamily="2" charset="0"/>
              </a:rPr>
              <a:t>Gastric diverticula (GD) are outpouchings of the stomach wall that often form in the fundus</a:t>
            </a:r>
            <a:r>
              <a:rPr lang="ar-SA" b="1" i="0" dirty="0">
                <a:solidFill>
                  <a:srgbClr val="212121"/>
                </a:solidFill>
                <a:effectLst/>
                <a:latin typeface="Cambria" panose="02040503050406030204" pitchFamily="18" charset="0"/>
              </a:rPr>
              <a:t>.</a:t>
            </a:r>
            <a:r>
              <a:rPr lang="en-US" b="1" i="0" dirty="0">
                <a:solidFill>
                  <a:srgbClr val="212121"/>
                </a:solidFill>
                <a:effectLst/>
                <a:latin typeface="Cambria" panose="02040503050406030204" pitchFamily="18" charset="0"/>
              </a:rPr>
              <a:t>GD are the least common gastrointestinal diverticula, and are very rare anatomic abnormalities overall. In fact, they are usually discovered incidentally during routine diagnostic testing</a:t>
            </a:r>
            <a:endParaRPr lang="ar-SA" b="1" i="0" dirty="0">
              <a:solidFill>
                <a:srgbClr val="212121"/>
              </a:solidFill>
              <a:effectLst/>
              <a:latin typeface="Cambria" panose="02040503050406030204" pitchFamily="18" charset="0"/>
            </a:endParaRPr>
          </a:p>
          <a:p>
            <a:pPr algn="l" rtl="0"/>
            <a:r>
              <a:rPr lang="en-US" b="0" i="0" dirty="0">
                <a:solidFill>
                  <a:srgbClr val="212121"/>
                </a:solidFill>
                <a:effectLst/>
                <a:latin typeface="Cambria" panose="02040503050406030204" pitchFamily="18" charset="0"/>
              </a:rPr>
              <a:t>They arise with equal distribution between men and women, and patients characteristically present between 50 and 70 years of age.</a:t>
            </a:r>
            <a:endParaRPr lang="ar-AE" b="1" dirty="0"/>
          </a:p>
        </p:txBody>
      </p:sp>
    </p:spTree>
    <p:extLst>
      <p:ext uri="{BB962C8B-B14F-4D97-AF65-F5344CB8AC3E}">
        <p14:creationId xmlns:p14="http://schemas.microsoft.com/office/powerpoint/2010/main" val="17450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98033A-CE1A-3CF8-DF62-EB2FEF77A323}"/>
              </a:ext>
            </a:extLst>
          </p:cNvPr>
          <p:cNvSpPr>
            <a:spLocks noGrp="1"/>
          </p:cNvSpPr>
          <p:nvPr>
            <p:ph type="title"/>
          </p:nvPr>
        </p:nvSpPr>
        <p:spPr/>
        <p:txBody>
          <a:bodyPr/>
          <a:lstStyle/>
          <a:p>
            <a:r>
              <a:rPr lang="ar-SA" dirty="0" err="1"/>
              <a:t>Symptoms</a:t>
            </a:r>
            <a:r>
              <a:rPr lang="ar-SA" dirty="0"/>
              <a:t> </a:t>
            </a:r>
            <a:endParaRPr lang="ar-AE" dirty="0"/>
          </a:p>
        </p:txBody>
      </p:sp>
      <p:sp>
        <p:nvSpPr>
          <p:cNvPr id="3" name="عنصر نائب للمحتوى 2">
            <a:extLst>
              <a:ext uri="{FF2B5EF4-FFF2-40B4-BE49-F238E27FC236}">
                <a16:creationId xmlns:a16="http://schemas.microsoft.com/office/drawing/2014/main" id="{08A15B9D-A979-987D-6551-701DF5BB9814}"/>
              </a:ext>
            </a:extLst>
          </p:cNvPr>
          <p:cNvSpPr>
            <a:spLocks noGrp="1"/>
          </p:cNvSpPr>
          <p:nvPr>
            <p:ph idx="1"/>
          </p:nvPr>
        </p:nvSpPr>
        <p:spPr/>
        <p:txBody>
          <a:bodyPr>
            <a:normAutofit/>
          </a:bodyPr>
          <a:lstStyle/>
          <a:p>
            <a:pPr algn="l" rtl="0"/>
            <a:r>
              <a:rPr lang="en-US" b="1" i="0" dirty="0">
                <a:solidFill>
                  <a:srgbClr val="212121"/>
                </a:solidFill>
                <a:effectLst/>
                <a:latin typeface="Cambria" panose="02040503050406030204" pitchFamily="18" charset="0"/>
              </a:rPr>
              <a:t>most individuals with GD are asymptomatic, others can present with variable abdominal symptoms, including epigastric pain and discomfort, nausea, vomiting, dyspepsia, early satiety, a vague sensation of postprandial fullness, belching, halitosis, anorexia, and dysphagia </a:t>
            </a:r>
            <a:r>
              <a:rPr lang="ar-SA" b="1" i="0" dirty="0">
                <a:solidFill>
                  <a:srgbClr val="212121"/>
                </a:solidFill>
                <a:effectLst/>
                <a:latin typeface="Cambria" panose="02040503050406030204" pitchFamily="18" charset="0"/>
              </a:rPr>
              <a:t>.</a:t>
            </a:r>
            <a:r>
              <a:rPr lang="en-US" b="1" i="0" dirty="0">
                <a:solidFill>
                  <a:srgbClr val="212121"/>
                </a:solidFill>
                <a:effectLst/>
                <a:latin typeface="Cambria" panose="02040503050406030204" pitchFamily="18" charset="0"/>
              </a:rPr>
              <a:t>Occasionally, complications, such as ulceration, upper gastrointestinal bleeding, hemorrhage, perforation, and malignant transformation, can develop that may be life-threatening and are indications for surgical management </a:t>
            </a:r>
            <a:r>
              <a:rPr lang="ar-SA" b="1" i="0" dirty="0">
                <a:solidFill>
                  <a:srgbClr val="212121"/>
                </a:solidFill>
                <a:effectLst/>
                <a:latin typeface="Cambria" panose="02040503050406030204" pitchFamily="18" charset="0"/>
              </a:rPr>
              <a:t>.</a:t>
            </a:r>
            <a:r>
              <a:rPr lang="en-US" b="1" i="0" dirty="0">
                <a:solidFill>
                  <a:srgbClr val="212121"/>
                </a:solidFill>
                <a:effectLst/>
                <a:latin typeface="Cambria" panose="02040503050406030204" pitchFamily="18" charset="0"/>
              </a:rPr>
              <a:t>  The rarity of this disorder, as well as the presence of a vague and nonspecific symptomatology, necessitates a high clinical index of suspicion </a:t>
            </a:r>
            <a:r>
              <a:rPr lang="en-US" b="1" dirty="0">
                <a:solidFill>
                  <a:srgbClr val="212121"/>
                </a:solidFill>
                <a:latin typeface="Cambria" panose="02040503050406030204" pitchFamily="18" charset="0"/>
              </a:rPr>
              <a:t>.</a:t>
            </a:r>
            <a:endParaRPr lang="ar-AE" b="1" dirty="0"/>
          </a:p>
        </p:txBody>
      </p:sp>
    </p:spTree>
    <p:extLst>
      <p:ext uri="{BB962C8B-B14F-4D97-AF65-F5344CB8AC3E}">
        <p14:creationId xmlns:p14="http://schemas.microsoft.com/office/powerpoint/2010/main" val="95739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5D3A12-A672-0E70-E677-6418717BED3A}"/>
              </a:ext>
            </a:extLst>
          </p:cNvPr>
          <p:cNvSpPr>
            <a:spLocks noGrp="1"/>
          </p:cNvSpPr>
          <p:nvPr>
            <p:ph type="title"/>
          </p:nvPr>
        </p:nvSpPr>
        <p:spPr/>
        <p:txBody>
          <a:bodyPr/>
          <a:lstStyle/>
          <a:p>
            <a:endParaRPr lang="ar-AE"/>
          </a:p>
        </p:txBody>
      </p:sp>
      <p:graphicFrame>
        <p:nvGraphicFramePr>
          <p:cNvPr id="4" name="جدول 4">
            <a:extLst>
              <a:ext uri="{FF2B5EF4-FFF2-40B4-BE49-F238E27FC236}">
                <a16:creationId xmlns:a16="http://schemas.microsoft.com/office/drawing/2014/main" id="{4B966467-7BA6-1DE0-C3BB-AAB7A569DDC1}"/>
              </a:ext>
            </a:extLst>
          </p:cNvPr>
          <p:cNvGraphicFramePr>
            <a:graphicFrameLocks noGrp="1"/>
          </p:cNvGraphicFramePr>
          <p:nvPr>
            <p:ph idx="1"/>
            <p:extLst>
              <p:ext uri="{D42A27DB-BD31-4B8C-83A1-F6EECF244321}">
                <p14:modId xmlns:p14="http://schemas.microsoft.com/office/powerpoint/2010/main" val="880890582"/>
              </p:ext>
            </p:extLst>
          </p:nvPr>
        </p:nvGraphicFramePr>
        <p:xfrm>
          <a:off x="1451029" y="554183"/>
          <a:ext cx="9604374" cy="5258569"/>
        </p:xfrm>
        <a:graphic>
          <a:graphicData uri="http://schemas.openxmlformats.org/drawingml/2006/table">
            <a:tbl>
              <a:tblPr rtl="1" firstRow="1" bandRow="1">
                <a:tableStyleId>{5C22544A-7EE6-4342-B048-85BDC9FD1C3A}</a:tableStyleId>
              </a:tblPr>
              <a:tblGrid>
                <a:gridCol w="3201458">
                  <a:extLst>
                    <a:ext uri="{9D8B030D-6E8A-4147-A177-3AD203B41FA5}">
                      <a16:colId xmlns:a16="http://schemas.microsoft.com/office/drawing/2014/main" val="75350537"/>
                    </a:ext>
                  </a:extLst>
                </a:gridCol>
                <a:gridCol w="3201458">
                  <a:extLst>
                    <a:ext uri="{9D8B030D-6E8A-4147-A177-3AD203B41FA5}">
                      <a16:colId xmlns:a16="http://schemas.microsoft.com/office/drawing/2014/main" val="3770169043"/>
                    </a:ext>
                  </a:extLst>
                </a:gridCol>
                <a:gridCol w="3201458">
                  <a:extLst>
                    <a:ext uri="{9D8B030D-6E8A-4147-A177-3AD203B41FA5}">
                      <a16:colId xmlns:a16="http://schemas.microsoft.com/office/drawing/2014/main" val="978460710"/>
                    </a:ext>
                  </a:extLst>
                </a:gridCol>
              </a:tblGrid>
              <a:tr h="518751">
                <a:tc>
                  <a:txBody>
                    <a:bodyPr/>
                    <a:lstStyle/>
                    <a:p>
                      <a:pPr rtl="1"/>
                      <a:r>
                        <a:rPr lang="ar-SA" dirty="0" err="1"/>
                        <a:t>Acquired</a:t>
                      </a:r>
                      <a:r>
                        <a:rPr lang="ar-SA" dirty="0"/>
                        <a:t> </a:t>
                      </a:r>
                      <a:endParaRPr lang="ar-AE" dirty="0"/>
                    </a:p>
                  </a:txBody>
                  <a:tcPr/>
                </a:tc>
                <a:tc>
                  <a:txBody>
                    <a:bodyPr/>
                    <a:lstStyle/>
                    <a:p>
                      <a:pPr rtl="1"/>
                      <a:r>
                        <a:rPr lang="ar-SA" dirty="0" err="1"/>
                        <a:t>Congenital</a:t>
                      </a:r>
                      <a:r>
                        <a:rPr lang="ar-SA" dirty="0"/>
                        <a:t> </a:t>
                      </a:r>
                      <a:endParaRPr lang="ar-AE" dirty="0"/>
                    </a:p>
                  </a:txBody>
                  <a:tcPr/>
                </a:tc>
                <a:tc>
                  <a:txBody>
                    <a:bodyPr/>
                    <a:lstStyle/>
                    <a:p>
                      <a:pPr rtl="1"/>
                      <a:endParaRPr lang="ar-AE" dirty="0"/>
                    </a:p>
                  </a:txBody>
                  <a:tcPr/>
                </a:tc>
                <a:extLst>
                  <a:ext uri="{0D108BD9-81ED-4DB2-BD59-A6C34878D82A}">
                    <a16:rowId xmlns:a16="http://schemas.microsoft.com/office/drawing/2014/main" val="3153622157"/>
                  </a:ext>
                </a:extLst>
              </a:tr>
              <a:tr h="895378">
                <a:tc>
                  <a:txBody>
                    <a:bodyPr/>
                    <a:lstStyle/>
                    <a:p>
                      <a:pPr rtl="1"/>
                      <a:r>
                        <a:rPr lang="ar-SA" dirty="0" err="1"/>
                        <a:t>Fulse</a:t>
                      </a:r>
                      <a:r>
                        <a:rPr lang="ar-SA" dirty="0"/>
                        <a:t> </a:t>
                      </a:r>
                      <a:r>
                        <a:rPr lang="ar-SA" dirty="0" err="1"/>
                        <a:t>involved</a:t>
                      </a:r>
                      <a:r>
                        <a:rPr lang="ar-SA" dirty="0"/>
                        <a:t> </a:t>
                      </a:r>
                      <a:r>
                        <a:rPr lang="ar-SA" dirty="0" err="1"/>
                        <a:t>just</a:t>
                      </a:r>
                      <a:r>
                        <a:rPr lang="ar-SA" dirty="0"/>
                        <a:t> </a:t>
                      </a:r>
                      <a:r>
                        <a:rPr lang="ar-SA" dirty="0" err="1"/>
                        <a:t>mucosa</a:t>
                      </a:r>
                      <a:r>
                        <a:rPr lang="ar-SA" dirty="0"/>
                        <a:t> </a:t>
                      </a:r>
                      <a:r>
                        <a:rPr lang="ar-SA" dirty="0" err="1"/>
                        <a:t>and</a:t>
                      </a:r>
                      <a:r>
                        <a:rPr lang="ar-SA" dirty="0"/>
                        <a:t> </a:t>
                      </a:r>
                      <a:r>
                        <a:rPr lang="ar-SA" dirty="0" err="1"/>
                        <a:t>submucosa</a:t>
                      </a:r>
                      <a:endParaRPr lang="ar-AE" dirty="0"/>
                    </a:p>
                  </a:txBody>
                  <a:tcPr/>
                </a:tc>
                <a:tc>
                  <a:txBody>
                    <a:bodyPr/>
                    <a:lstStyle/>
                    <a:p>
                      <a:pPr rtl="1"/>
                      <a:r>
                        <a:rPr lang="ar-SA" dirty="0" err="1"/>
                        <a:t>True</a:t>
                      </a:r>
                      <a:r>
                        <a:rPr lang="ar-SA" dirty="0"/>
                        <a:t> </a:t>
                      </a:r>
                      <a:r>
                        <a:rPr lang="ar-SA" dirty="0" err="1"/>
                        <a:t>involved</a:t>
                      </a:r>
                      <a:r>
                        <a:rPr lang="ar-SA" dirty="0"/>
                        <a:t> </a:t>
                      </a:r>
                      <a:r>
                        <a:rPr lang="ar-SA" dirty="0" err="1"/>
                        <a:t>all</a:t>
                      </a:r>
                      <a:r>
                        <a:rPr lang="ar-SA" dirty="0"/>
                        <a:t> </a:t>
                      </a:r>
                      <a:r>
                        <a:rPr lang="ar-SA" dirty="0" err="1"/>
                        <a:t>layers</a:t>
                      </a:r>
                      <a:r>
                        <a:rPr lang="ar-SA" dirty="0"/>
                        <a:t> </a:t>
                      </a:r>
                      <a:endParaRPr lang="ar-AE" dirty="0"/>
                    </a:p>
                  </a:txBody>
                  <a:tcPr/>
                </a:tc>
                <a:tc>
                  <a:txBody>
                    <a:bodyPr/>
                    <a:lstStyle/>
                    <a:p>
                      <a:pPr rtl="1"/>
                      <a:r>
                        <a:rPr lang="ar-SA" dirty="0" err="1"/>
                        <a:t>True</a:t>
                      </a:r>
                      <a:r>
                        <a:rPr lang="ar-SA" dirty="0"/>
                        <a:t> </a:t>
                      </a:r>
                      <a:r>
                        <a:rPr lang="ar-SA" dirty="0" err="1"/>
                        <a:t>or</a:t>
                      </a:r>
                      <a:r>
                        <a:rPr lang="ar-SA" dirty="0"/>
                        <a:t> </a:t>
                      </a:r>
                      <a:r>
                        <a:rPr lang="ar-SA" dirty="0" err="1"/>
                        <a:t>false</a:t>
                      </a:r>
                      <a:r>
                        <a:rPr lang="ar-SA" dirty="0"/>
                        <a:t>  </a:t>
                      </a:r>
                      <a:endParaRPr lang="ar-AE" dirty="0"/>
                    </a:p>
                  </a:txBody>
                  <a:tcPr/>
                </a:tc>
                <a:extLst>
                  <a:ext uri="{0D108BD9-81ED-4DB2-BD59-A6C34878D82A}">
                    <a16:rowId xmlns:a16="http://schemas.microsoft.com/office/drawing/2014/main" val="26006600"/>
                  </a:ext>
                </a:extLst>
              </a:tr>
              <a:tr h="518751">
                <a:tc>
                  <a:txBody>
                    <a:bodyPr/>
                    <a:lstStyle/>
                    <a:p>
                      <a:pPr rtl="1"/>
                      <a:r>
                        <a:rPr lang="ar-SA" dirty="0" err="1"/>
                        <a:t>Less</a:t>
                      </a:r>
                      <a:r>
                        <a:rPr lang="ar-SA" dirty="0"/>
                        <a:t> </a:t>
                      </a:r>
                      <a:r>
                        <a:rPr lang="ar-SA" dirty="0" err="1"/>
                        <a:t>common</a:t>
                      </a:r>
                      <a:r>
                        <a:rPr lang="ar-SA" dirty="0"/>
                        <a:t> 30%</a:t>
                      </a:r>
                      <a:endParaRPr lang="ar-AE" dirty="0"/>
                    </a:p>
                  </a:txBody>
                  <a:tcPr/>
                </a:tc>
                <a:tc>
                  <a:txBody>
                    <a:bodyPr/>
                    <a:lstStyle/>
                    <a:p>
                      <a:pPr rtl="1"/>
                      <a:r>
                        <a:rPr lang="ar-SA" dirty="0" err="1"/>
                        <a:t>More</a:t>
                      </a:r>
                      <a:r>
                        <a:rPr lang="ar-SA" dirty="0"/>
                        <a:t> </a:t>
                      </a:r>
                      <a:r>
                        <a:rPr lang="ar-SA" dirty="0" err="1"/>
                        <a:t>common</a:t>
                      </a:r>
                      <a:r>
                        <a:rPr lang="ar-SA" dirty="0"/>
                        <a:t> 70%</a:t>
                      </a:r>
                      <a:endParaRPr lang="ar-AE" dirty="0"/>
                    </a:p>
                  </a:txBody>
                  <a:tcPr/>
                </a:tc>
                <a:tc>
                  <a:txBody>
                    <a:bodyPr/>
                    <a:lstStyle/>
                    <a:p>
                      <a:pPr rtl="1"/>
                      <a:r>
                        <a:rPr lang="ar-SA" dirty="0" err="1"/>
                        <a:t>Prevalence</a:t>
                      </a:r>
                      <a:endParaRPr lang="ar-AE" dirty="0"/>
                    </a:p>
                  </a:txBody>
                  <a:tcPr/>
                </a:tc>
                <a:extLst>
                  <a:ext uri="{0D108BD9-81ED-4DB2-BD59-A6C34878D82A}">
                    <a16:rowId xmlns:a16="http://schemas.microsoft.com/office/drawing/2014/main" val="3847305454"/>
                  </a:ext>
                </a:extLst>
              </a:tr>
              <a:tr h="1279111">
                <a:tc>
                  <a:txBody>
                    <a:bodyPr/>
                    <a:lstStyle/>
                    <a:p>
                      <a:pPr rtl="1"/>
                      <a:r>
                        <a:rPr lang="ar-SA" dirty="0" err="1"/>
                        <a:t>Antrum</a:t>
                      </a:r>
                      <a:endParaRPr lang="ar-AE" dirty="0"/>
                    </a:p>
                  </a:txBody>
                  <a:tcPr/>
                </a:tc>
                <a:tc>
                  <a:txBody>
                    <a:bodyPr/>
                    <a:lstStyle/>
                    <a:p>
                      <a:pPr rtl="1"/>
                      <a:r>
                        <a:rPr lang="ar-SA" dirty="0" err="1"/>
                        <a:t>Fundus</a:t>
                      </a:r>
                      <a:r>
                        <a:rPr lang="ar-SA" dirty="0"/>
                        <a:t> </a:t>
                      </a:r>
                    </a:p>
                    <a:p>
                      <a:pPr rtl="1"/>
                      <a:r>
                        <a:rPr lang="en-US" dirty="0"/>
                        <a:t>I</a:t>
                      </a:r>
                      <a:r>
                        <a:rPr lang="ar-SA" dirty="0"/>
                        <a:t>f </a:t>
                      </a:r>
                      <a:r>
                        <a:rPr lang="ar-SA" dirty="0" err="1"/>
                        <a:t>near</a:t>
                      </a:r>
                      <a:r>
                        <a:rPr lang="ar-SA" dirty="0"/>
                        <a:t> </a:t>
                      </a:r>
                      <a:r>
                        <a:rPr lang="ar-SA" dirty="0" err="1"/>
                        <a:t>to</a:t>
                      </a:r>
                      <a:r>
                        <a:rPr lang="ar-SA" dirty="0"/>
                        <a:t> </a:t>
                      </a:r>
                      <a:r>
                        <a:rPr lang="ar-SA" dirty="0" err="1"/>
                        <a:t>pylorus</a:t>
                      </a:r>
                      <a:r>
                        <a:rPr lang="ar-SA" dirty="0"/>
                        <a:t> </a:t>
                      </a:r>
                      <a:r>
                        <a:rPr lang="ar-SA" dirty="0" err="1"/>
                        <a:t>think</a:t>
                      </a:r>
                      <a:r>
                        <a:rPr lang="ar-SA" dirty="0"/>
                        <a:t> </a:t>
                      </a:r>
                      <a:r>
                        <a:rPr lang="ar-SA" dirty="0" err="1"/>
                        <a:t>about</a:t>
                      </a:r>
                      <a:r>
                        <a:rPr lang="ar-SA" dirty="0"/>
                        <a:t> </a:t>
                      </a:r>
                      <a:r>
                        <a:rPr lang="ar-SA" dirty="0" err="1"/>
                        <a:t>aberrant</a:t>
                      </a:r>
                      <a:r>
                        <a:rPr lang="ar-SA" dirty="0"/>
                        <a:t> </a:t>
                      </a:r>
                      <a:r>
                        <a:rPr lang="ar-SA" dirty="0" err="1"/>
                        <a:t>panceratic</a:t>
                      </a:r>
                      <a:r>
                        <a:rPr lang="ar-SA" dirty="0"/>
                        <a:t> </a:t>
                      </a:r>
                      <a:r>
                        <a:rPr lang="ar-SA" dirty="0" err="1"/>
                        <a:t>tissue</a:t>
                      </a:r>
                      <a:r>
                        <a:rPr lang="ar-SA" dirty="0"/>
                        <a:t> </a:t>
                      </a:r>
                      <a:endParaRPr lang="ar-AE" dirty="0"/>
                    </a:p>
                  </a:txBody>
                  <a:tcPr/>
                </a:tc>
                <a:tc>
                  <a:txBody>
                    <a:bodyPr/>
                    <a:lstStyle/>
                    <a:p>
                      <a:pPr rtl="1"/>
                      <a:r>
                        <a:rPr lang="ar-SA" dirty="0" err="1"/>
                        <a:t>Site</a:t>
                      </a:r>
                      <a:r>
                        <a:rPr lang="ar-SA" dirty="0"/>
                        <a:t> </a:t>
                      </a:r>
                      <a:endParaRPr lang="ar-AE" dirty="0"/>
                    </a:p>
                  </a:txBody>
                  <a:tcPr/>
                </a:tc>
                <a:extLst>
                  <a:ext uri="{0D108BD9-81ED-4DB2-BD59-A6C34878D82A}">
                    <a16:rowId xmlns:a16="http://schemas.microsoft.com/office/drawing/2014/main" val="2025609966"/>
                  </a:ext>
                </a:extLst>
              </a:tr>
              <a:tr h="2046578">
                <a:tc>
                  <a:txBody>
                    <a:bodyPr/>
                    <a:lstStyle/>
                    <a:p>
                      <a:pPr rtl="1"/>
                      <a:r>
                        <a:rPr lang="ar-SA" dirty="0" err="1"/>
                        <a:t>Two</a:t>
                      </a:r>
                      <a:r>
                        <a:rPr lang="ar-SA" dirty="0"/>
                        <a:t> </a:t>
                      </a:r>
                      <a:r>
                        <a:rPr lang="ar-SA" dirty="0" err="1"/>
                        <a:t>mechanism</a:t>
                      </a:r>
                      <a:r>
                        <a:rPr lang="ar-SA" dirty="0"/>
                        <a:t> </a:t>
                      </a:r>
                    </a:p>
                    <a:p>
                      <a:pPr rtl="1"/>
                      <a:r>
                        <a:rPr lang="ar-SA" dirty="0" err="1"/>
                        <a:t>Pulsion:increase</a:t>
                      </a:r>
                      <a:r>
                        <a:rPr lang="ar-SA" dirty="0"/>
                        <a:t> </a:t>
                      </a:r>
                      <a:r>
                        <a:rPr lang="ar-SA" dirty="0" err="1"/>
                        <a:t>intraluminal</a:t>
                      </a:r>
                      <a:r>
                        <a:rPr lang="ar-SA" dirty="0"/>
                        <a:t> </a:t>
                      </a:r>
                      <a:r>
                        <a:rPr lang="ar-SA" dirty="0" err="1"/>
                        <a:t>pressure</a:t>
                      </a:r>
                      <a:r>
                        <a:rPr lang="ar-SA" dirty="0"/>
                        <a:t> (</a:t>
                      </a:r>
                      <a:r>
                        <a:rPr lang="ar-SA" dirty="0" err="1"/>
                        <a:t>chronic</a:t>
                      </a:r>
                      <a:r>
                        <a:rPr lang="ar-SA" dirty="0"/>
                        <a:t> </a:t>
                      </a:r>
                      <a:r>
                        <a:rPr lang="ar-SA" dirty="0" err="1"/>
                        <a:t>cough</a:t>
                      </a:r>
                      <a:r>
                        <a:rPr lang="ar-SA" dirty="0"/>
                        <a:t>)</a:t>
                      </a:r>
                    </a:p>
                    <a:p>
                      <a:pPr rtl="1"/>
                      <a:r>
                        <a:rPr lang="ar-SA" dirty="0" err="1"/>
                        <a:t>Traction</a:t>
                      </a:r>
                      <a:r>
                        <a:rPr lang="ar-SA" dirty="0"/>
                        <a:t> </a:t>
                      </a:r>
                    </a:p>
                    <a:p>
                      <a:pPr rtl="1"/>
                      <a:r>
                        <a:rPr lang="ar-SA" dirty="0"/>
                        <a:t>:</a:t>
                      </a:r>
                      <a:r>
                        <a:rPr lang="ar-SA" dirty="0" err="1"/>
                        <a:t>contraction</a:t>
                      </a:r>
                      <a:r>
                        <a:rPr lang="ar-SA" dirty="0"/>
                        <a:t> </a:t>
                      </a:r>
                      <a:r>
                        <a:rPr lang="ar-SA" dirty="0" err="1"/>
                        <a:t>force</a:t>
                      </a:r>
                      <a:r>
                        <a:rPr lang="ar-SA" dirty="0"/>
                        <a:t> </a:t>
                      </a:r>
                      <a:r>
                        <a:rPr lang="ar-SA" dirty="0" err="1"/>
                        <a:t>from</a:t>
                      </a:r>
                      <a:r>
                        <a:rPr lang="ar-SA" dirty="0"/>
                        <a:t> </a:t>
                      </a:r>
                      <a:r>
                        <a:rPr lang="ar-SA" dirty="0" err="1"/>
                        <a:t>adherent</a:t>
                      </a:r>
                      <a:r>
                        <a:rPr lang="ar-SA" dirty="0"/>
                        <a:t> </a:t>
                      </a:r>
                      <a:r>
                        <a:rPr lang="ar-SA" dirty="0" err="1"/>
                        <a:t>inflammatory</a:t>
                      </a:r>
                      <a:r>
                        <a:rPr lang="ar-SA" dirty="0"/>
                        <a:t> </a:t>
                      </a:r>
                      <a:r>
                        <a:rPr lang="ar-SA" dirty="0" err="1"/>
                        <a:t>process</a:t>
                      </a:r>
                      <a:r>
                        <a:rPr lang="ar-SA" dirty="0"/>
                        <a:t> (</a:t>
                      </a:r>
                      <a:r>
                        <a:rPr lang="ar-SA" dirty="0" err="1"/>
                        <a:t>peptic</a:t>
                      </a:r>
                      <a:r>
                        <a:rPr lang="ar-SA" dirty="0"/>
                        <a:t> </a:t>
                      </a:r>
                      <a:r>
                        <a:rPr lang="ar-SA" dirty="0" err="1"/>
                        <a:t>ulcer</a:t>
                      </a:r>
                      <a:r>
                        <a:rPr lang="ar-SA" dirty="0"/>
                        <a:t>)</a:t>
                      </a:r>
                      <a:endParaRPr lang="ar-AE" dirty="0"/>
                    </a:p>
                  </a:txBody>
                  <a:tcPr/>
                </a:tc>
                <a:tc>
                  <a:txBody>
                    <a:bodyPr/>
                    <a:lstStyle/>
                    <a:p>
                      <a:pPr rtl="1"/>
                      <a:r>
                        <a:rPr lang="ar-SA" dirty="0" err="1"/>
                        <a:t>Congenital</a:t>
                      </a:r>
                      <a:r>
                        <a:rPr lang="ar-SA" dirty="0"/>
                        <a:t> </a:t>
                      </a:r>
                      <a:endParaRPr lang="ar-AE" dirty="0"/>
                    </a:p>
                  </a:txBody>
                  <a:tcPr/>
                </a:tc>
                <a:tc>
                  <a:txBody>
                    <a:bodyPr/>
                    <a:lstStyle/>
                    <a:p>
                      <a:pPr rtl="1"/>
                      <a:r>
                        <a:rPr lang="ar-SA" dirty="0" err="1"/>
                        <a:t>Mechanism</a:t>
                      </a:r>
                      <a:r>
                        <a:rPr lang="ar-SA" dirty="0"/>
                        <a:t> </a:t>
                      </a:r>
                      <a:endParaRPr lang="ar-AE" dirty="0"/>
                    </a:p>
                  </a:txBody>
                  <a:tcPr/>
                </a:tc>
                <a:extLst>
                  <a:ext uri="{0D108BD9-81ED-4DB2-BD59-A6C34878D82A}">
                    <a16:rowId xmlns:a16="http://schemas.microsoft.com/office/drawing/2014/main" val="3002469685"/>
                  </a:ext>
                </a:extLst>
              </a:tr>
            </a:tbl>
          </a:graphicData>
        </a:graphic>
      </p:graphicFrame>
    </p:spTree>
    <p:extLst>
      <p:ext uri="{BB962C8B-B14F-4D97-AF65-F5344CB8AC3E}">
        <p14:creationId xmlns:p14="http://schemas.microsoft.com/office/powerpoint/2010/main" val="24948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771C99-99DE-B648-9149-CCB25636169D}"/>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110695F6-4A17-5276-09DC-6B0ED739426D}"/>
              </a:ext>
            </a:extLst>
          </p:cNvPr>
          <p:cNvSpPr>
            <a:spLocks noGrp="1"/>
          </p:cNvSpPr>
          <p:nvPr>
            <p:ph idx="1"/>
          </p:nvPr>
        </p:nvSpPr>
        <p:spPr>
          <a:xfrm>
            <a:off x="838200" y="1825624"/>
            <a:ext cx="10515600" cy="5107805"/>
          </a:xfrm>
        </p:spPr>
        <p:txBody>
          <a:bodyPr>
            <a:normAutofit lnSpcReduction="10000"/>
          </a:bodyPr>
          <a:lstStyle/>
          <a:p>
            <a:pPr marL="457200" lvl="1" indent="0" algn="l">
              <a:buNone/>
            </a:pPr>
            <a:r>
              <a:rPr lang="en-US" sz="2800" b="1" dirty="0"/>
              <a:t>Diverticula (hollow out-</a:t>
            </a:r>
            <a:r>
              <a:rPr lang="en-US" sz="2800" b="1" dirty="0" err="1"/>
              <a:t>pouchings</a:t>
            </a:r>
            <a:r>
              <a:rPr lang="en-US" sz="2800" b="1" dirty="0"/>
              <a:t>) are a common structural </a:t>
            </a:r>
          </a:p>
          <a:p>
            <a:pPr marL="457200" lvl="1" indent="0" algn="l">
              <a:buNone/>
            </a:pPr>
            <a:r>
              <a:rPr lang="en-US" sz="2800" b="1" dirty="0"/>
              <a:t>abnormality. They can be classified as:</a:t>
            </a:r>
          </a:p>
          <a:p>
            <a:pPr marL="457200" lvl="1" indent="0" algn="l">
              <a:buNone/>
            </a:pPr>
            <a:r>
              <a:rPr lang="en-US" sz="2800" b="1" dirty="0"/>
              <a:t>1 Congenital. (</a:t>
            </a:r>
            <a:r>
              <a:rPr lang="en-US" sz="2800" b="1" dirty="0">
                <a:solidFill>
                  <a:schemeClr val="accent1"/>
                </a:solidFill>
              </a:rPr>
              <a:t>True</a:t>
            </a:r>
            <a:r>
              <a:rPr lang="en-US" sz="2800" b="1" dirty="0"/>
              <a:t>) All three coats of the bowel are present in </a:t>
            </a:r>
          </a:p>
          <a:p>
            <a:pPr marL="457200" lvl="1" indent="0" algn="l">
              <a:buNone/>
            </a:pPr>
            <a:r>
              <a:rPr lang="en-US" sz="2800" b="1" dirty="0"/>
              <a:t>the wall of the diverticulum (e.g. Meckel’s diverticulum).</a:t>
            </a:r>
          </a:p>
          <a:p>
            <a:pPr marL="457200" lvl="1" indent="0" algn="l">
              <a:buNone/>
            </a:pPr>
            <a:r>
              <a:rPr lang="en-US" sz="2800" b="1" dirty="0"/>
              <a:t>2 Acquired. (</a:t>
            </a:r>
            <a:r>
              <a:rPr lang="en-US" sz="2800" b="1" dirty="0" err="1">
                <a:solidFill>
                  <a:schemeClr val="accent1"/>
                </a:solidFill>
              </a:rPr>
              <a:t>Fulse</a:t>
            </a:r>
            <a:r>
              <a:rPr lang="en-US" sz="2800" b="1" dirty="0">
                <a:solidFill>
                  <a:schemeClr val="accent1"/>
                </a:solidFill>
              </a:rPr>
              <a:t> </a:t>
            </a:r>
            <a:r>
              <a:rPr lang="en-US" sz="2800" b="1" dirty="0"/>
              <a:t>)There is no </a:t>
            </a:r>
            <a:r>
              <a:rPr lang="en-US" sz="2800" b="1" dirty="0" err="1"/>
              <a:t>muscularis</a:t>
            </a:r>
            <a:r>
              <a:rPr lang="en-US" sz="2800" b="1" dirty="0"/>
              <a:t> layer present in the </a:t>
            </a:r>
          </a:p>
          <a:p>
            <a:pPr marL="457200" lvl="1" indent="0" algn="l">
              <a:buNone/>
            </a:pPr>
            <a:r>
              <a:rPr lang="en-US" sz="2800" b="1" dirty="0"/>
              <a:t>diverticulum (e.g. sigmoid diverticular disease ,esophageal </a:t>
            </a:r>
            <a:r>
              <a:rPr lang="en-US" sz="2800" b="1" dirty="0" err="1"/>
              <a:t>diverticulie</a:t>
            </a:r>
            <a:endParaRPr lang="ar-AE" sz="2800" b="1" dirty="0"/>
          </a:p>
        </p:txBody>
      </p:sp>
    </p:spTree>
    <p:extLst>
      <p:ext uri="{BB962C8B-B14F-4D97-AF65-F5344CB8AC3E}">
        <p14:creationId xmlns:p14="http://schemas.microsoft.com/office/powerpoint/2010/main" val="332535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2CC8A-1967-71C3-49C8-CB776B6E0B8B}"/>
              </a:ext>
            </a:extLst>
          </p:cNvPr>
          <p:cNvSpPr>
            <a:spLocks noGrp="1"/>
          </p:cNvSpPr>
          <p:nvPr>
            <p:ph type="title"/>
          </p:nvPr>
        </p:nvSpPr>
        <p:spPr/>
        <p:txBody>
          <a:bodyPr/>
          <a:lstStyle/>
          <a:p>
            <a:r>
              <a:rPr lang="ar-SA" dirty="0" err="1"/>
              <a:t>Investigation</a:t>
            </a:r>
            <a:r>
              <a:rPr lang="ar-SA" dirty="0"/>
              <a:t> </a:t>
            </a:r>
            <a:endParaRPr lang="ar-AE" dirty="0"/>
          </a:p>
        </p:txBody>
      </p:sp>
      <p:sp>
        <p:nvSpPr>
          <p:cNvPr id="3" name="عنصر نائب للمحتوى 2">
            <a:extLst>
              <a:ext uri="{FF2B5EF4-FFF2-40B4-BE49-F238E27FC236}">
                <a16:creationId xmlns:a16="http://schemas.microsoft.com/office/drawing/2014/main" id="{A2B4D127-F6A4-5B3C-3247-128506724737}"/>
              </a:ext>
            </a:extLst>
          </p:cNvPr>
          <p:cNvSpPr>
            <a:spLocks noGrp="1"/>
          </p:cNvSpPr>
          <p:nvPr>
            <p:ph idx="1"/>
          </p:nvPr>
        </p:nvSpPr>
        <p:spPr>
          <a:xfrm>
            <a:off x="1451579" y="1853754"/>
            <a:ext cx="9603275" cy="3612591"/>
          </a:xfrm>
        </p:spPr>
        <p:txBody>
          <a:bodyPr>
            <a:normAutofit fontScale="92500" lnSpcReduction="10000"/>
          </a:bodyPr>
          <a:lstStyle/>
          <a:p>
            <a:pPr marL="0" indent="0" algn="l" rtl="0">
              <a:buNone/>
            </a:pPr>
            <a:endParaRPr lang="en-US" b="1" dirty="0">
              <a:solidFill>
                <a:srgbClr val="212121"/>
              </a:solidFill>
              <a:latin typeface="Cambria" panose="02040503050406030204" pitchFamily="18" charset="0"/>
            </a:endParaRPr>
          </a:p>
          <a:p>
            <a:pPr algn="l" rtl="0"/>
            <a:r>
              <a:rPr lang="en-US" b="1" i="0" dirty="0">
                <a:solidFill>
                  <a:srgbClr val="212121"/>
                </a:solidFill>
                <a:effectLst/>
                <a:latin typeface="Cambria" panose="02040503050406030204" pitchFamily="18" charset="0"/>
              </a:rPr>
              <a:t>More often, GD are usually discovered incidentally during routine diagnostic investigation of common gastrointestinal symptoms. However, the methods used to detect them can fail, and, thus, a combined diagnostic approach should be used </a:t>
            </a:r>
            <a:r>
              <a:rPr lang="ar-SA" b="1" i="0" u="sng" dirty="0">
                <a:solidFill>
                  <a:srgbClr val="376FAA"/>
                </a:solidFill>
                <a:effectLst/>
                <a:latin typeface="Cambria" panose="02040503050406030204" pitchFamily="18" charset="0"/>
              </a:rPr>
              <a:t>.</a:t>
            </a:r>
            <a:r>
              <a:rPr lang="en-US" b="1" i="0" dirty="0">
                <a:solidFill>
                  <a:srgbClr val="212121"/>
                </a:solidFill>
                <a:effectLst/>
                <a:latin typeface="Cambria" panose="02040503050406030204" pitchFamily="18" charset="0"/>
              </a:rPr>
              <a:t> GD can be identified through radiological examinations (upper gastrointestinal contrast radiographic study and abdominal CT scanning with oral contrast administration) and upper gastrointestinal endoscopic examinations . </a:t>
            </a:r>
            <a:r>
              <a:rPr lang="en-US" b="1" i="0" u="none" strike="noStrike" dirty="0">
                <a:solidFill>
                  <a:srgbClr val="376FAA"/>
                </a:solidFill>
                <a:effectLst/>
                <a:latin typeface="Cambria" panose="02040503050406030204" pitchFamily="18" charset="0"/>
                <a:hlinkClick r:id="rId2"/>
              </a:rPr>
              <a:t>​</a:t>
            </a:r>
            <a:r>
              <a:rPr lang="en-US" b="1" i="0" dirty="0">
                <a:solidFill>
                  <a:srgbClr val="212121"/>
                </a:solidFill>
                <a:effectLst/>
                <a:latin typeface="Cambria" panose="02040503050406030204" pitchFamily="18" charset="0"/>
              </a:rPr>
              <a:t> </a:t>
            </a:r>
            <a:r>
              <a:rPr lang="en-US" b="1" i="0" u="none" strike="noStrike" dirty="0">
                <a:solidFill>
                  <a:srgbClr val="376FAA"/>
                </a:solidFill>
                <a:effectLst/>
                <a:latin typeface="Cambria" panose="02040503050406030204" pitchFamily="18" charset="0"/>
                <a:hlinkClick r:id="rId3"/>
              </a:rPr>
              <a:t>​</a:t>
            </a:r>
            <a:r>
              <a:rPr lang="en-US" b="1" i="0" dirty="0">
                <a:solidFill>
                  <a:srgbClr val="212121"/>
                </a:solidFill>
                <a:effectLst/>
                <a:latin typeface="Cambria" panose="02040503050406030204" pitchFamily="18" charset="0"/>
              </a:rPr>
              <a:t> </a:t>
            </a:r>
            <a:r>
              <a:rPr lang="en-US" b="1" i="0" u="none" strike="noStrike" dirty="0">
                <a:solidFill>
                  <a:srgbClr val="376FAA"/>
                </a:solidFill>
                <a:effectLst/>
                <a:latin typeface="Cambria" panose="02040503050406030204" pitchFamily="18" charset="0"/>
                <a:hlinkClick r:id="rId4"/>
              </a:rPr>
              <a:t>​</a:t>
            </a:r>
            <a:endParaRPr lang="en-US" b="1" i="0" dirty="0">
              <a:solidFill>
                <a:srgbClr val="212121"/>
              </a:solidFill>
              <a:effectLst/>
              <a:latin typeface="Cambria" panose="02040503050406030204" pitchFamily="18" charset="0"/>
            </a:endParaRPr>
          </a:p>
          <a:p>
            <a:pPr marL="0" indent="0" algn="l" rtl="0">
              <a:buNone/>
            </a:pPr>
            <a:r>
              <a:rPr lang="en-US" b="1" dirty="0">
                <a:solidFill>
                  <a:srgbClr val="212121"/>
                </a:solidFill>
                <a:latin typeface="Cambria" panose="02040503050406030204" pitchFamily="18" charset="0"/>
              </a:rPr>
              <a:t>I</a:t>
            </a:r>
            <a:r>
              <a:rPr lang="en-US" b="1" i="0" dirty="0">
                <a:solidFill>
                  <a:srgbClr val="212121"/>
                </a:solidFill>
                <a:effectLst/>
                <a:latin typeface="Cambria" panose="02040503050406030204" pitchFamily="18" charset="0"/>
              </a:rPr>
              <a:t>t is advised to perform a careful endoscopic examination and obtain biopsies from GD with suspicious, raised, or irregular borders because it have potential risk of malignancy. </a:t>
            </a:r>
            <a:endParaRPr lang="ar-AE" b="1" dirty="0"/>
          </a:p>
        </p:txBody>
      </p:sp>
    </p:spTree>
    <p:extLst>
      <p:ext uri="{BB962C8B-B14F-4D97-AF65-F5344CB8AC3E}">
        <p14:creationId xmlns:p14="http://schemas.microsoft.com/office/powerpoint/2010/main" val="86450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FE01AA-CFA2-A971-234D-30309EE98816}"/>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0C58761C-C6B1-74DD-C755-DB47EF4011A4}"/>
              </a:ext>
            </a:extLst>
          </p:cNvPr>
          <p:cNvSpPr>
            <a:spLocks noGrp="1"/>
          </p:cNvSpPr>
          <p:nvPr>
            <p:ph idx="1"/>
          </p:nvPr>
        </p:nvSpPr>
        <p:spPr>
          <a:xfrm>
            <a:off x="1451579" y="1954156"/>
            <a:ext cx="3554927" cy="3450613"/>
          </a:xfrm>
        </p:spPr>
        <p:txBody>
          <a:bodyPr/>
          <a:lstStyle/>
          <a:p>
            <a:pPr marL="0" indent="0">
              <a:buNone/>
            </a:pPr>
            <a:r>
              <a:rPr lang="en-US" b="0" i="0" dirty="0">
                <a:solidFill>
                  <a:srgbClr val="333333"/>
                </a:solidFill>
                <a:effectLst/>
                <a:latin typeface="Cambria" panose="02040503050406030204" pitchFamily="18" charset="0"/>
              </a:rPr>
              <a:t>Upper gastrointestinal contrast radiographic study. Oral contrast was administered through a gastrostomy tube. The patient was discovered to have a gastric diverticulum (arrows) along the greater curvature of the distal stomach.</a:t>
            </a:r>
            <a:endParaRPr lang="ar-AE" dirty="0"/>
          </a:p>
        </p:txBody>
      </p:sp>
      <p:pic>
        <p:nvPicPr>
          <p:cNvPr id="4" name="صورة 4">
            <a:extLst>
              <a:ext uri="{FF2B5EF4-FFF2-40B4-BE49-F238E27FC236}">
                <a16:creationId xmlns:a16="http://schemas.microsoft.com/office/drawing/2014/main" id="{C83EA845-C9B6-765C-3D62-B9DCC74F8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999" y="0"/>
            <a:ext cx="6074146" cy="6858000"/>
          </a:xfrm>
          <a:prstGeom prst="rect">
            <a:avLst/>
          </a:prstGeom>
        </p:spPr>
      </p:pic>
    </p:spTree>
    <p:extLst>
      <p:ext uri="{BB962C8B-B14F-4D97-AF65-F5344CB8AC3E}">
        <p14:creationId xmlns:p14="http://schemas.microsoft.com/office/powerpoint/2010/main" val="362774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609D2E-4EB6-C717-0775-BF4B8EBC4221}"/>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20D74886-512C-170F-09D3-B00694730605}"/>
              </a:ext>
            </a:extLst>
          </p:cNvPr>
          <p:cNvSpPr>
            <a:spLocks noGrp="1"/>
          </p:cNvSpPr>
          <p:nvPr>
            <p:ph idx="1"/>
          </p:nvPr>
        </p:nvSpPr>
        <p:spPr>
          <a:xfrm>
            <a:off x="911321" y="1853754"/>
            <a:ext cx="3608340" cy="4199727"/>
          </a:xfrm>
        </p:spPr>
        <p:txBody>
          <a:bodyPr/>
          <a:lstStyle/>
          <a:p>
            <a:r>
              <a:rPr lang="en-US" b="0" i="0" dirty="0">
                <a:solidFill>
                  <a:srgbClr val="333333"/>
                </a:solidFill>
                <a:effectLst/>
                <a:latin typeface="Cambria" panose="02040503050406030204" pitchFamily="18" charset="0"/>
              </a:rPr>
              <a:t>Endoscopic view of a gastric diverticulum (white arrows) located in the antrum. The pylorus (black arrows) is visible in the lower left part of the images</a:t>
            </a:r>
            <a:endParaRPr lang="ar-AE" dirty="0"/>
          </a:p>
        </p:txBody>
      </p:sp>
      <p:pic>
        <p:nvPicPr>
          <p:cNvPr id="4" name="صورة 4">
            <a:extLst>
              <a:ext uri="{FF2B5EF4-FFF2-40B4-BE49-F238E27FC236}">
                <a16:creationId xmlns:a16="http://schemas.microsoft.com/office/drawing/2014/main" id="{68C04AD6-15E9-DD91-C518-D2797BB9E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552" y="1625600"/>
            <a:ext cx="7364460" cy="4427881"/>
          </a:xfrm>
          <a:prstGeom prst="rect">
            <a:avLst/>
          </a:prstGeom>
        </p:spPr>
      </p:pic>
    </p:spTree>
    <p:extLst>
      <p:ext uri="{BB962C8B-B14F-4D97-AF65-F5344CB8AC3E}">
        <p14:creationId xmlns:p14="http://schemas.microsoft.com/office/powerpoint/2010/main" val="30405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D7F66B-E9F8-C9DA-B760-10E66E00F0D7}"/>
              </a:ext>
            </a:extLst>
          </p:cNvPr>
          <p:cNvSpPr>
            <a:spLocks noGrp="1"/>
          </p:cNvSpPr>
          <p:nvPr>
            <p:ph type="title"/>
          </p:nvPr>
        </p:nvSpPr>
        <p:spPr/>
        <p:txBody>
          <a:bodyPr/>
          <a:lstStyle/>
          <a:p>
            <a:r>
              <a:rPr lang="ar-SA" dirty="0" err="1"/>
              <a:t>Management</a:t>
            </a:r>
            <a:r>
              <a:rPr lang="ar-SA" dirty="0"/>
              <a:t> </a:t>
            </a:r>
            <a:endParaRPr lang="ar-AE" dirty="0"/>
          </a:p>
        </p:txBody>
      </p:sp>
      <p:sp>
        <p:nvSpPr>
          <p:cNvPr id="3" name="عنصر نائب للمحتوى 2">
            <a:extLst>
              <a:ext uri="{FF2B5EF4-FFF2-40B4-BE49-F238E27FC236}">
                <a16:creationId xmlns:a16="http://schemas.microsoft.com/office/drawing/2014/main" id="{926CBE0A-7410-51AF-77F4-E45D8612ABC2}"/>
              </a:ext>
            </a:extLst>
          </p:cNvPr>
          <p:cNvSpPr>
            <a:spLocks noGrp="1"/>
          </p:cNvSpPr>
          <p:nvPr>
            <p:ph idx="1"/>
          </p:nvPr>
        </p:nvSpPr>
        <p:spPr/>
        <p:txBody>
          <a:bodyPr/>
          <a:lstStyle/>
          <a:p>
            <a:pPr algn="l" rtl="0"/>
            <a:r>
              <a:rPr lang="en-US" b="1" i="0" dirty="0">
                <a:solidFill>
                  <a:srgbClr val="212121"/>
                </a:solidFill>
                <a:effectLst/>
                <a:latin typeface="Cambria" panose="02040503050406030204" pitchFamily="18" charset="0"/>
              </a:rPr>
              <a:t>management of GD depends largely on the severity of the presenting complaints. It is well documented that asymptomatic individuals do not require any treatment and can be left alone . Symptomatic diverticula usually treated with </a:t>
            </a:r>
            <a:r>
              <a:rPr lang="en-US" b="1" i="0" dirty="0" err="1">
                <a:solidFill>
                  <a:srgbClr val="212121"/>
                </a:solidFill>
                <a:effectLst/>
                <a:latin typeface="Cambria" panose="02040503050406030204" pitchFamily="18" charset="0"/>
              </a:rPr>
              <a:t>ppi</a:t>
            </a:r>
            <a:r>
              <a:rPr lang="en-US" b="1" i="0" dirty="0">
                <a:solidFill>
                  <a:srgbClr val="212121"/>
                </a:solidFill>
                <a:effectLst/>
                <a:latin typeface="Cambria" panose="02040503050406030204" pitchFamily="18" charset="0"/>
              </a:rPr>
              <a:t> or </a:t>
            </a:r>
            <a:r>
              <a:rPr lang="en-US" b="1" i="0" dirty="0" err="1">
                <a:solidFill>
                  <a:srgbClr val="212121"/>
                </a:solidFill>
                <a:effectLst/>
                <a:latin typeface="Cambria" panose="02040503050406030204" pitchFamily="18" charset="0"/>
              </a:rPr>
              <a:t>antacid,medical</a:t>
            </a:r>
            <a:r>
              <a:rPr lang="en-US" b="1" i="0" dirty="0">
                <a:solidFill>
                  <a:srgbClr val="212121"/>
                </a:solidFill>
                <a:effectLst/>
                <a:latin typeface="Cambria" panose="02040503050406030204" pitchFamily="18" charset="0"/>
              </a:rPr>
              <a:t> management is first </a:t>
            </a:r>
            <a:r>
              <a:rPr lang="en-US" b="1" dirty="0">
                <a:solidFill>
                  <a:srgbClr val="212121"/>
                </a:solidFill>
                <a:latin typeface="Cambria" panose="02040503050406030204" pitchFamily="18" charset="0"/>
              </a:rPr>
              <a:t> plain of treatment </a:t>
            </a:r>
            <a:r>
              <a:rPr lang="en-US" b="1" i="0" dirty="0">
                <a:solidFill>
                  <a:srgbClr val="212121"/>
                </a:solidFill>
                <a:effectLst/>
                <a:latin typeface="Cambria" panose="02040503050406030204" pitchFamily="18" charset="0"/>
              </a:rPr>
              <a:t>until there is indication for surgical management. </a:t>
            </a:r>
            <a:endParaRPr lang="ar-AE" b="1" dirty="0"/>
          </a:p>
        </p:txBody>
      </p:sp>
    </p:spTree>
    <p:extLst>
      <p:ext uri="{BB962C8B-B14F-4D97-AF65-F5344CB8AC3E}">
        <p14:creationId xmlns:p14="http://schemas.microsoft.com/office/powerpoint/2010/main" val="3488562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BFF0F2-4E30-07D7-8F57-CE7005A27C64}"/>
              </a:ext>
            </a:extLst>
          </p:cNvPr>
          <p:cNvSpPr>
            <a:spLocks noGrp="1"/>
          </p:cNvSpPr>
          <p:nvPr>
            <p:ph type="title"/>
          </p:nvPr>
        </p:nvSpPr>
        <p:spPr/>
        <p:txBody>
          <a:bodyPr/>
          <a:lstStyle/>
          <a:p>
            <a:r>
              <a:rPr lang="ar-SA" dirty="0" err="1"/>
              <a:t>Surgical</a:t>
            </a:r>
            <a:r>
              <a:rPr lang="ar-SA" dirty="0"/>
              <a:t> </a:t>
            </a:r>
            <a:r>
              <a:rPr lang="ar-SA" dirty="0" err="1"/>
              <a:t>management</a:t>
            </a:r>
            <a:r>
              <a:rPr lang="ar-SA" dirty="0"/>
              <a:t> </a:t>
            </a:r>
            <a:endParaRPr lang="ar-AE" dirty="0"/>
          </a:p>
        </p:txBody>
      </p:sp>
      <p:sp>
        <p:nvSpPr>
          <p:cNvPr id="3" name="عنصر نائب للمحتوى 2">
            <a:extLst>
              <a:ext uri="{FF2B5EF4-FFF2-40B4-BE49-F238E27FC236}">
                <a16:creationId xmlns:a16="http://schemas.microsoft.com/office/drawing/2014/main" id="{92F48E89-BE8F-0EFD-9CDE-D4E3605DB28A}"/>
              </a:ext>
            </a:extLst>
          </p:cNvPr>
          <p:cNvSpPr>
            <a:spLocks noGrp="1"/>
          </p:cNvSpPr>
          <p:nvPr>
            <p:ph idx="1"/>
          </p:nvPr>
        </p:nvSpPr>
        <p:spPr/>
        <p:txBody>
          <a:bodyPr/>
          <a:lstStyle/>
          <a:p>
            <a:pPr algn="l" rtl="0"/>
            <a:r>
              <a:rPr lang="en-US" b="1" i="0" dirty="0">
                <a:solidFill>
                  <a:srgbClr val="212121"/>
                </a:solidFill>
                <a:effectLst/>
                <a:latin typeface="Cambria" panose="02040503050406030204" pitchFamily="18" charset="0"/>
              </a:rPr>
              <a:t>Surgical resection continues to be the main treatment when the GD are large (&gt; 4 cm in diameter), patients are still symptomatic after PPI therapy, and complications, such as ulceration, upper gastrointestinal bleeding, hemorrhage, perforation, and malignant transformation, have occurred</a:t>
            </a:r>
            <a:endParaRPr lang="ar-SA" b="1" i="0" dirty="0">
              <a:solidFill>
                <a:srgbClr val="212121"/>
              </a:solidFill>
              <a:effectLst/>
              <a:latin typeface="Cambria" panose="02040503050406030204" pitchFamily="18" charset="0"/>
            </a:endParaRPr>
          </a:p>
          <a:p>
            <a:pPr algn="l" rtl="0"/>
            <a:r>
              <a:rPr lang="en-US" b="1" dirty="0"/>
              <a:t>O</a:t>
            </a:r>
            <a:r>
              <a:rPr lang="ar-SA" b="1" dirty="0" err="1"/>
              <a:t>pen</a:t>
            </a:r>
            <a:r>
              <a:rPr lang="ar-SA" b="1" dirty="0"/>
              <a:t> </a:t>
            </a:r>
            <a:r>
              <a:rPr lang="ar-SA" b="1" dirty="0" err="1"/>
              <a:t>or</a:t>
            </a:r>
            <a:r>
              <a:rPr lang="ar-SA" b="1" dirty="0"/>
              <a:t> </a:t>
            </a:r>
            <a:r>
              <a:rPr lang="ar-SA" b="1" dirty="0" err="1"/>
              <a:t>laprascopic</a:t>
            </a:r>
            <a:r>
              <a:rPr lang="ar-SA" b="1" dirty="0"/>
              <a:t> </a:t>
            </a:r>
            <a:r>
              <a:rPr lang="ar-SA" b="1" dirty="0" err="1"/>
              <a:t>aprouch</a:t>
            </a:r>
            <a:r>
              <a:rPr lang="ar-SA" b="1" dirty="0"/>
              <a:t> </a:t>
            </a:r>
          </a:p>
          <a:p>
            <a:pPr algn="l" rtl="0"/>
            <a:r>
              <a:rPr lang="ar-SA" b="1" dirty="0" err="1"/>
              <a:t>Laprascopic</a:t>
            </a:r>
            <a:r>
              <a:rPr lang="ar-SA" b="1" dirty="0"/>
              <a:t> </a:t>
            </a:r>
            <a:r>
              <a:rPr lang="ar-SA" b="1" dirty="0" err="1"/>
              <a:t>is</a:t>
            </a:r>
            <a:r>
              <a:rPr lang="ar-SA" b="1" dirty="0"/>
              <a:t> </a:t>
            </a:r>
            <a:r>
              <a:rPr lang="ar-SA" b="1" dirty="0" err="1"/>
              <a:t>preferable</a:t>
            </a:r>
            <a:r>
              <a:rPr lang="ar-SA" b="1" dirty="0"/>
              <a:t> </a:t>
            </a:r>
          </a:p>
          <a:p>
            <a:pPr algn="l" rtl="0"/>
            <a:r>
              <a:rPr lang="ar-SA" b="1" dirty="0" err="1"/>
              <a:t>Resection</a:t>
            </a:r>
            <a:r>
              <a:rPr lang="ar-SA" b="1" dirty="0"/>
              <a:t> </a:t>
            </a:r>
            <a:r>
              <a:rPr lang="ar-SA" b="1" dirty="0" err="1"/>
              <a:t>of</a:t>
            </a:r>
            <a:r>
              <a:rPr lang="ar-SA" b="1" dirty="0"/>
              <a:t> </a:t>
            </a:r>
            <a:r>
              <a:rPr lang="ar-SA" b="1" dirty="0" err="1"/>
              <a:t>diverticulum</a:t>
            </a:r>
            <a:r>
              <a:rPr lang="ar-SA" b="1" dirty="0"/>
              <a:t> </a:t>
            </a:r>
            <a:r>
              <a:rPr lang="ar-SA" b="1" dirty="0" err="1"/>
              <a:t>or</a:t>
            </a:r>
            <a:r>
              <a:rPr lang="ar-SA" b="1" dirty="0"/>
              <a:t> </a:t>
            </a:r>
            <a:r>
              <a:rPr lang="ar-SA" b="1" dirty="0" err="1"/>
              <a:t>incorrect</a:t>
            </a:r>
            <a:r>
              <a:rPr lang="ar-SA" b="1" dirty="0"/>
              <a:t> </a:t>
            </a:r>
            <a:r>
              <a:rPr lang="ar-SA" b="1" dirty="0" err="1"/>
              <a:t>part</a:t>
            </a:r>
            <a:r>
              <a:rPr lang="ar-SA" b="1" dirty="0"/>
              <a:t> </a:t>
            </a:r>
            <a:r>
              <a:rPr lang="ar-SA" b="1" dirty="0" err="1"/>
              <a:t>of</a:t>
            </a:r>
            <a:r>
              <a:rPr lang="ar-SA" b="1" dirty="0"/>
              <a:t> </a:t>
            </a:r>
            <a:r>
              <a:rPr lang="ar-SA" b="1" dirty="0" err="1"/>
              <a:t>stomach</a:t>
            </a:r>
            <a:r>
              <a:rPr lang="ar-SA" b="1" dirty="0"/>
              <a:t> </a:t>
            </a:r>
            <a:endParaRPr lang="ar-AE" b="1" dirty="0"/>
          </a:p>
        </p:txBody>
      </p:sp>
    </p:spTree>
    <p:extLst>
      <p:ext uri="{BB962C8B-B14F-4D97-AF65-F5344CB8AC3E}">
        <p14:creationId xmlns:p14="http://schemas.microsoft.com/office/powerpoint/2010/main" val="409873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A1D045-792C-080A-F330-828E3D7103F6}"/>
              </a:ext>
            </a:extLst>
          </p:cNvPr>
          <p:cNvSpPr>
            <a:spLocks noGrp="1"/>
          </p:cNvSpPr>
          <p:nvPr>
            <p:ph type="title"/>
          </p:nvPr>
        </p:nvSpPr>
        <p:spPr/>
        <p:txBody>
          <a:bodyPr/>
          <a:lstStyle/>
          <a:p>
            <a:r>
              <a:rPr lang="ar-SA" dirty="0" err="1"/>
              <a:t>Small</a:t>
            </a:r>
            <a:r>
              <a:rPr lang="ar-SA" dirty="0"/>
              <a:t> </a:t>
            </a:r>
            <a:r>
              <a:rPr lang="ar-SA" dirty="0" err="1"/>
              <a:t>bowel</a:t>
            </a:r>
            <a:r>
              <a:rPr lang="ar-SA" dirty="0"/>
              <a:t> </a:t>
            </a:r>
            <a:r>
              <a:rPr lang="ar-SA" dirty="0" err="1"/>
              <a:t>diverticulum</a:t>
            </a:r>
            <a:r>
              <a:rPr lang="ar-SA" dirty="0"/>
              <a:t> </a:t>
            </a:r>
            <a:endParaRPr lang="ar-AE" dirty="0"/>
          </a:p>
        </p:txBody>
      </p:sp>
      <p:sp>
        <p:nvSpPr>
          <p:cNvPr id="3" name="عنصر نائب للمحتوى 2">
            <a:extLst>
              <a:ext uri="{FF2B5EF4-FFF2-40B4-BE49-F238E27FC236}">
                <a16:creationId xmlns:a16="http://schemas.microsoft.com/office/drawing/2014/main" id="{9F6C0376-9FA1-A234-2DAA-5C4C21B997E6}"/>
              </a:ext>
            </a:extLst>
          </p:cNvPr>
          <p:cNvSpPr>
            <a:spLocks noGrp="1"/>
          </p:cNvSpPr>
          <p:nvPr>
            <p:ph idx="1"/>
          </p:nvPr>
        </p:nvSpPr>
        <p:spPr>
          <a:xfrm>
            <a:off x="1451579" y="2015732"/>
            <a:ext cx="9603275" cy="4535929"/>
          </a:xfrm>
        </p:spPr>
        <p:txBody>
          <a:bodyPr/>
          <a:lstStyle/>
          <a:p>
            <a:pPr algn="l" rtl="0"/>
            <a:r>
              <a:rPr lang="ar-SA" sz="2800" b="1" dirty="0" err="1"/>
              <a:t>Acquired</a:t>
            </a:r>
            <a:r>
              <a:rPr lang="ar-SA" dirty="0"/>
              <a:t> </a:t>
            </a:r>
          </a:p>
          <a:p>
            <a:pPr algn="l" rtl="0"/>
            <a:r>
              <a:rPr lang="en-US" b="1" dirty="0"/>
              <a:t>These invariably develop in the jejunum and arise from the mesenteric side of the bowel as a result of mucosal herniation at the point of entry of the blood vessels. </a:t>
            </a:r>
            <a:endParaRPr lang="ar-SA" b="1" dirty="0"/>
          </a:p>
          <a:p>
            <a:pPr algn="l" rtl="0"/>
            <a:r>
              <a:rPr lang="en-US" b="1" dirty="0"/>
              <a:t>There is thus no </a:t>
            </a:r>
            <a:r>
              <a:rPr lang="en-US" b="1" dirty="0" err="1"/>
              <a:t>muscularis</a:t>
            </a:r>
            <a:r>
              <a:rPr lang="en-US" b="1" dirty="0"/>
              <a:t> layer present in the</a:t>
            </a:r>
            <a:r>
              <a:rPr lang="ar-SA" b="1" dirty="0"/>
              <a:t> </a:t>
            </a:r>
            <a:r>
              <a:rPr lang="ar-SA" b="1" dirty="0" err="1"/>
              <a:t>wall</a:t>
            </a:r>
            <a:r>
              <a:rPr lang="ar-SA" b="1" dirty="0"/>
              <a:t> "</a:t>
            </a:r>
            <a:r>
              <a:rPr lang="ar-SA" b="1" dirty="0" err="1">
                <a:solidFill>
                  <a:schemeClr val="accent2"/>
                </a:solidFill>
              </a:rPr>
              <a:t>False</a:t>
            </a:r>
            <a:r>
              <a:rPr lang="ar-SA" b="1" dirty="0"/>
              <a:t>"</a:t>
            </a:r>
            <a:endParaRPr lang="ar-SA" b="1" dirty="0">
              <a:solidFill>
                <a:schemeClr val="accent2"/>
              </a:solidFill>
            </a:endParaRPr>
          </a:p>
          <a:p>
            <a:pPr algn="l" rtl="0"/>
            <a:r>
              <a:rPr lang="ar-SA" b="1" dirty="0"/>
              <a:t>.</a:t>
            </a:r>
            <a:r>
              <a:rPr lang="en-US" b="1" dirty="0"/>
              <a:t> </a:t>
            </a:r>
            <a:r>
              <a:rPr lang="en-US" b="1" dirty="0" err="1"/>
              <a:t>Jejunal</a:t>
            </a:r>
            <a:r>
              <a:rPr lang="en-US" b="1" dirty="0"/>
              <a:t> </a:t>
            </a:r>
            <a:r>
              <a:rPr lang="en-US" b="1" dirty="0" err="1"/>
              <a:t>diverticulae</a:t>
            </a:r>
            <a:r>
              <a:rPr lang="en-US" b="1" dirty="0"/>
              <a:t> can vary in size and are frequently multiple. They are commonly asymptomatic and present as an incidental finding at surgery or on radiological imaging</a:t>
            </a:r>
            <a:r>
              <a:rPr lang="ar-SA" b="1" dirty="0"/>
              <a:t>.</a:t>
            </a:r>
            <a:endParaRPr lang="ar-AE" b="1" dirty="0"/>
          </a:p>
        </p:txBody>
      </p:sp>
    </p:spTree>
    <p:extLst>
      <p:ext uri="{BB962C8B-B14F-4D97-AF65-F5344CB8AC3E}">
        <p14:creationId xmlns:p14="http://schemas.microsoft.com/office/powerpoint/2010/main" val="40621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3039C2-2403-59C7-EDBC-91768ECC81BE}"/>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305CCD57-7BB7-1314-17D8-930D339D80F2}"/>
              </a:ext>
            </a:extLst>
          </p:cNvPr>
          <p:cNvSpPr>
            <a:spLocks noGrp="1"/>
          </p:cNvSpPr>
          <p:nvPr>
            <p:ph idx="1"/>
          </p:nvPr>
        </p:nvSpPr>
        <p:spPr>
          <a:xfrm>
            <a:off x="1451579" y="3429000"/>
            <a:ext cx="9603275" cy="3428999"/>
          </a:xfrm>
        </p:spPr>
        <p:txBody>
          <a:bodyPr/>
          <a:lstStyle/>
          <a:p>
            <a:endParaRPr lang="en-US" dirty="0"/>
          </a:p>
          <a:p>
            <a:pPr algn="l" rtl="0"/>
            <a:r>
              <a:rPr lang="en-US" b="1" dirty="0"/>
              <a:t>they can result in malabsorption, as a result of </a:t>
            </a:r>
            <a:r>
              <a:rPr lang="en-US" b="1" dirty="0">
                <a:solidFill>
                  <a:schemeClr val="accent2"/>
                </a:solidFill>
              </a:rPr>
              <a:t>bacterial stasis</a:t>
            </a:r>
            <a:r>
              <a:rPr lang="ar-SA" b="1" dirty="0">
                <a:solidFill>
                  <a:schemeClr val="accent2"/>
                </a:solidFill>
              </a:rPr>
              <a:t>.</a:t>
            </a:r>
            <a:endParaRPr lang="en-US" b="1" dirty="0">
              <a:solidFill>
                <a:schemeClr val="accent2"/>
              </a:solidFill>
            </a:endParaRPr>
          </a:p>
          <a:p>
            <a:pPr algn="l" rtl="0"/>
            <a:r>
              <a:rPr lang="en-US" b="1" dirty="0"/>
              <a:t>or present as an acute abdominal emergency if they become inflamed or perforate. </a:t>
            </a:r>
            <a:endParaRPr lang="ar-SA" b="1" dirty="0"/>
          </a:p>
          <a:p>
            <a:pPr algn="l" rtl="0"/>
            <a:r>
              <a:rPr lang="en-US" b="1" dirty="0"/>
              <a:t>Bleeding from a </a:t>
            </a:r>
            <a:r>
              <a:rPr lang="en-US" b="1" dirty="0" err="1"/>
              <a:t>jejunal</a:t>
            </a:r>
            <a:r>
              <a:rPr lang="en-US" b="1" dirty="0"/>
              <a:t> diverticulum is a rare complication (compared with sigmoid diverticular disease)</a:t>
            </a:r>
            <a:r>
              <a:rPr lang="en-US" dirty="0"/>
              <a:t>.</a:t>
            </a:r>
            <a:endParaRPr lang="ar-AE" dirty="0"/>
          </a:p>
        </p:txBody>
      </p:sp>
      <p:pic>
        <p:nvPicPr>
          <p:cNvPr id="4" name="صورة 4">
            <a:extLst>
              <a:ext uri="{FF2B5EF4-FFF2-40B4-BE49-F238E27FC236}">
                <a16:creationId xmlns:a16="http://schemas.microsoft.com/office/drawing/2014/main" id="{9616801A-142D-824F-73AA-B9D093C10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037" y="-98521"/>
            <a:ext cx="6366933" cy="4113261"/>
          </a:xfrm>
          <a:prstGeom prst="rect">
            <a:avLst/>
          </a:prstGeom>
        </p:spPr>
      </p:pic>
    </p:spTree>
    <p:extLst>
      <p:ext uri="{BB962C8B-B14F-4D97-AF65-F5344CB8AC3E}">
        <p14:creationId xmlns:p14="http://schemas.microsoft.com/office/powerpoint/2010/main" val="68873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52640E-4570-B83F-B324-B24E2212F5DF}"/>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D991088E-624E-D80B-C5C6-D32DA63E4923}"/>
              </a:ext>
            </a:extLst>
          </p:cNvPr>
          <p:cNvSpPr>
            <a:spLocks noGrp="1"/>
          </p:cNvSpPr>
          <p:nvPr>
            <p:ph idx="1"/>
          </p:nvPr>
        </p:nvSpPr>
        <p:spPr/>
        <p:txBody>
          <a:bodyPr>
            <a:normAutofit/>
          </a:bodyPr>
          <a:lstStyle/>
          <a:p>
            <a:pPr algn="l" rtl="0"/>
            <a:r>
              <a:rPr lang="en-US" b="1" dirty="0"/>
              <a:t>Elective resection of an affected small bowel segment that is causing malabsorption can be effective, provided </a:t>
            </a:r>
            <a:r>
              <a:rPr lang="ar-SA" b="1" dirty="0" err="1"/>
              <a:t>there</a:t>
            </a:r>
            <a:r>
              <a:rPr lang="ar-SA" b="1" dirty="0"/>
              <a:t> </a:t>
            </a:r>
            <a:r>
              <a:rPr lang="en-US" b="1" dirty="0"/>
              <a:t>is only a limited amount of jejunum affected by the condition</a:t>
            </a:r>
            <a:r>
              <a:rPr lang="ar-SA" b="1" dirty="0"/>
              <a:t>.</a:t>
            </a:r>
          </a:p>
          <a:p>
            <a:pPr algn="l" rtl="0"/>
            <a:r>
              <a:rPr lang="en-US" b="1" dirty="0"/>
              <a:t>If perforated </a:t>
            </a:r>
            <a:r>
              <a:rPr lang="en-US" b="1" dirty="0" err="1"/>
              <a:t>jejunal</a:t>
            </a:r>
            <a:r>
              <a:rPr lang="en-US" b="1" dirty="0"/>
              <a:t> diverticulitis is found at emergency laparotomy, a small bowel resection should be performed and a decision made between anastomosis and stoma formation. </a:t>
            </a:r>
          </a:p>
          <a:p>
            <a:pPr algn="l" rtl="0"/>
            <a:r>
              <a:rPr lang="en-US" b="1" dirty="0"/>
              <a:t>This will depend on the degree of contamination, physiological stability and local resources for managing a patient with a high output </a:t>
            </a:r>
            <a:r>
              <a:rPr lang="en-US" b="1" dirty="0" err="1"/>
              <a:t>jejunostomy</a:t>
            </a:r>
            <a:r>
              <a:rPr lang="en-US" b="1" dirty="0"/>
              <a:t>.</a:t>
            </a:r>
            <a:endParaRPr lang="ar-AE" b="1" dirty="0"/>
          </a:p>
        </p:txBody>
      </p:sp>
    </p:spTree>
    <p:extLst>
      <p:ext uri="{BB962C8B-B14F-4D97-AF65-F5344CB8AC3E}">
        <p14:creationId xmlns:p14="http://schemas.microsoft.com/office/powerpoint/2010/main" val="9395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21B63B-8D8D-AEC7-C115-D0410CC86967}"/>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50115F13-ECA9-AFA8-F05D-028F59BFA535}"/>
              </a:ext>
            </a:extLst>
          </p:cNvPr>
          <p:cNvSpPr>
            <a:spLocks noGrp="1"/>
          </p:cNvSpPr>
          <p:nvPr>
            <p:ph idx="1"/>
          </p:nvPr>
        </p:nvSpPr>
        <p:spPr/>
        <p:txBody>
          <a:bodyPr>
            <a:normAutofit fontScale="62500" lnSpcReduction="20000"/>
          </a:bodyPr>
          <a:lstStyle/>
          <a:p>
            <a:pPr algn="l" rtl="0"/>
            <a:r>
              <a:rPr lang="en-US" sz="3300" b="1" dirty="0"/>
              <a:t>Complications resulting from extensive </a:t>
            </a:r>
            <a:r>
              <a:rPr lang="en-US" sz="3300" b="1" dirty="0" err="1"/>
              <a:t>jejunal</a:t>
            </a:r>
            <a:r>
              <a:rPr lang="en-US" sz="3300" b="1" dirty="0"/>
              <a:t> </a:t>
            </a:r>
            <a:r>
              <a:rPr lang="en-US" sz="3300" b="1" dirty="0" err="1"/>
              <a:t>diverticulosis</a:t>
            </a:r>
            <a:r>
              <a:rPr lang="en-US" sz="3300" b="1" dirty="0"/>
              <a:t> can be extremely difficult to treat. In severe cases, much of the proximal small intestine may be involved, effectively precluding resection. Prolonged antibiotic therapy for bacterial overgrowth may be preferable, and antibiotics (metronidazole, ciprofloxacin, </a:t>
            </a:r>
            <a:r>
              <a:rPr lang="en-US" sz="3300" b="1" dirty="0" err="1"/>
              <a:t>rifaximin</a:t>
            </a:r>
            <a:r>
              <a:rPr lang="en-US" sz="3300" b="1" dirty="0"/>
              <a:t>) are frequently rotated in an attempt to avoid the development of antibiotic resistance. </a:t>
            </a:r>
          </a:p>
          <a:p>
            <a:pPr algn="l" rtl="0"/>
            <a:r>
              <a:rPr lang="en-US" sz="3300" b="1" dirty="0"/>
              <a:t>Limited resection, leaving remaining segments of affected jejunum, may be feasible, but may also fail to deal adequately </a:t>
            </a:r>
            <a:r>
              <a:rPr lang="ar-SA" sz="3300" b="1" dirty="0"/>
              <a:t>w</a:t>
            </a:r>
            <a:r>
              <a:rPr lang="en-US" sz="3300" b="1" dirty="0" err="1"/>
              <a:t>ith</a:t>
            </a:r>
            <a:r>
              <a:rPr lang="en-US" sz="3300" b="1" dirty="0"/>
              <a:t> bacterial overgrowth, recurrent attacks of inflammation or bleeding.</a:t>
            </a:r>
          </a:p>
          <a:p>
            <a:endParaRPr lang="ar-AE" dirty="0"/>
          </a:p>
        </p:txBody>
      </p:sp>
    </p:spTree>
    <p:extLst>
      <p:ext uri="{BB962C8B-B14F-4D97-AF65-F5344CB8AC3E}">
        <p14:creationId xmlns:p14="http://schemas.microsoft.com/office/powerpoint/2010/main" val="2241280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E11266-732F-14DF-17CB-9E5972C5C494}"/>
              </a:ext>
            </a:extLst>
          </p:cNvPr>
          <p:cNvSpPr>
            <a:spLocks noGrp="1"/>
          </p:cNvSpPr>
          <p:nvPr>
            <p:ph type="title"/>
          </p:nvPr>
        </p:nvSpPr>
        <p:spPr>
          <a:xfrm>
            <a:off x="1451579" y="867037"/>
            <a:ext cx="9603275" cy="1049235"/>
          </a:xfrm>
        </p:spPr>
        <p:txBody>
          <a:bodyPr/>
          <a:lstStyle/>
          <a:p>
            <a:r>
              <a:rPr lang="en-US" dirty="0"/>
              <a:t>Meckel’s diverticulum</a:t>
            </a:r>
            <a:endParaRPr lang="ar-AE" dirty="0"/>
          </a:p>
        </p:txBody>
      </p:sp>
      <p:sp>
        <p:nvSpPr>
          <p:cNvPr id="3" name="عنصر نائب للمحتوى 2">
            <a:extLst>
              <a:ext uri="{FF2B5EF4-FFF2-40B4-BE49-F238E27FC236}">
                <a16:creationId xmlns:a16="http://schemas.microsoft.com/office/drawing/2014/main" id="{F4D47651-CDA4-C4C8-72FE-87579C6AB4E9}"/>
              </a:ext>
            </a:extLst>
          </p:cNvPr>
          <p:cNvSpPr>
            <a:spLocks noGrp="1"/>
          </p:cNvSpPr>
          <p:nvPr>
            <p:ph idx="1"/>
          </p:nvPr>
        </p:nvSpPr>
        <p:spPr>
          <a:xfrm>
            <a:off x="1451579" y="1428559"/>
            <a:ext cx="9603275" cy="2216726"/>
          </a:xfrm>
        </p:spPr>
        <p:txBody>
          <a:bodyPr/>
          <a:lstStyle/>
          <a:p>
            <a:pPr algn="l" rtl="0"/>
            <a:r>
              <a:rPr lang="en-US" b="1" dirty="0"/>
              <a:t>Meckel’s diverticulum is a persistent remnant of the </a:t>
            </a:r>
            <a:r>
              <a:rPr lang="en-US" b="1" dirty="0" err="1"/>
              <a:t>vitellointestinal</a:t>
            </a:r>
            <a:r>
              <a:rPr lang="en-US" b="1" dirty="0"/>
              <a:t> duct and is present in about 2% of the population. </a:t>
            </a:r>
          </a:p>
          <a:p>
            <a:pPr algn="l" rtl="0"/>
            <a:r>
              <a:rPr lang="en-US" b="1" dirty="0"/>
              <a:t>It is found on the </a:t>
            </a:r>
            <a:r>
              <a:rPr lang="en-US" b="1" dirty="0" err="1"/>
              <a:t>antimesenteric</a:t>
            </a:r>
            <a:r>
              <a:rPr lang="en-US" b="1" dirty="0"/>
              <a:t> side of the ileum, commonly </a:t>
            </a:r>
            <a:r>
              <a:rPr lang="ar-SA" b="1" dirty="0"/>
              <a:t>,</a:t>
            </a:r>
            <a:r>
              <a:rPr lang="en-US" b="1" dirty="0"/>
              <a:t>approximately 60cm from the </a:t>
            </a:r>
            <a:r>
              <a:rPr lang="en-US" b="1" dirty="0" err="1"/>
              <a:t>ileocaecal</a:t>
            </a:r>
            <a:r>
              <a:rPr lang="en-US" b="1" dirty="0"/>
              <a:t> valve and is classically 5cm long</a:t>
            </a:r>
            <a:r>
              <a:rPr lang="en-US" dirty="0"/>
              <a:t> </a:t>
            </a:r>
            <a:r>
              <a:rPr lang="ar-SA" dirty="0"/>
              <a:t>.</a:t>
            </a:r>
            <a:endParaRPr lang="ar-AE" dirty="0"/>
          </a:p>
        </p:txBody>
      </p:sp>
      <p:pic>
        <p:nvPicPr>
          <p:cNvPr id="4" name="صورة 4">
            <a:extLst>
              <a:ext uri="{FF2B5EF4-FFF2-40B4-BE49-F238E27FC236}">
                <a16:creationId xmlns:a16="http://schemas.microsoft.com/office/drawing/2014/main" id="{201EE246-6999-B61A-BA85-ECA25CD16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970" y="3299691"/>
            <a:ext cx="4448716" cy="3558309"/>
          </a:xfrm>
          <a:prstGeom prst="rect">
            <a:avLst/>
          </a:prstGeom>
        </p:spPr>
      </p:pic>
    </p:spTree>
    <p:extLst>
      <p:ext uri="{BB962C8B-B14F-4D97-AF65-F5344CB8AC3E}">
        <p14:creationId xmlns:p14="http://schemas.microsoft.com/office/powerpoint/2010/main" val="33388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8AA441-4E19-27EF-F762-C19704BA9E6B}"/>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B733CD85-6E5C-629A-04B2-1BD4636304ED}"/>
              </a:ext>
            </a:extLst>
          </p:cNvPr>
          <p:cNvSpPr>
            <a:spLocks noGrp="1"/>
          </p:cNvSpPr>
          <p:nvPr>
            <p:ph idx="1"/>
          </p:nvPr>
        </p:nvSpPr>
        <p:spPr>
          <a:xfrm>
            <a:off x="562415" y="4128986"/>
            <a:ext cx="10402151" cy="2375243"/>
          </a:xfrm>
        </p:spPr>
        <p:txBody>
          <a:bodyPr/>
          <a:lstStyle/>
          <a:p>
            <a:pPr marL="0" indent="0" algn="l" rtl="0">
              <a:buNone/>
            </a:pPr>
            <a:r>
              <a:rPr lang="ar-SA" b="1" dirty="0"/>
              <a:t> </a:t>
            </a:r>
            <a:r>
              <a:rPr lang="ar-SA" b="1" dirty="0" err="1"/>
              <a:t>Layers</a:t>
            </a:r>
            <a:r>
              <a:rPr lang="ar-SA" b="1" dirty="0"/>
              <a:t> </a:t>
            </a:r>
            <a:r>
              <a:rPr lang="ar-SA" b="1" dirty="0" err="1"/>
              <a:t>of</a:t>
            </a:r>
            <a:r>
              <a:rPr lang="ar-SA" b="1" dirty="0"/>
              <a:t> </a:t>
            </a:r>
            <a:r>
              <a:rPr lang="ar-SA" b="1" dirty="0" err="1"/>
              <a:t>diverticulum</a:t>
            </a:r>
            <a:r>
              <a:rPr lang="ar-SA" b="1" dirty="0"/>
              <a:t> </a:t>
            </a:r>
          </a:p>
          <a:p>
            <a:pPr marL="0" indent="0" algn="l" rtl="0">
              <a:buNone/>
            </a:pPr>
            <a:r>
              <a:rPr lang="ar-SA" b="1" dirty="0" err="1"/>
              <a:t>True</a:t>
            </a:r>
            <a:r>
              <a:rPr lang="ar-SA" b="1" dirty="0"/>
              <a:t>: </a:t>
            </a:r>
            <a:r>
              <a:rPr lang="ar-SA" b="1" dirty="0" err="1"/>
              <a:t>mucosa,submucousa</a:t>
            </a:r>
            <a:r>
              <a:rPr lang="ar-SA" b="1" dirty="0"/>
              <a:t> ,</a:t>
            </a:r>
            <a:r>
              <a:rPr lang="ar-SA" b="1" dirty="0" err="1"/>
              <a:t>mascularis</a:t>
            </a:r>
            <a:r>
              <a:rPr lang="ar-SA" b="1" dirty="0"/>
              <a:t> </a:t>
            </a:r>
            <a:r>
              <a:rPr lang="ar-SA" b="1" dirty="0" err="1"/>
              <a:t>propria</a:t>
            </a:r>
            <a:r>
              <a:rPr lang="ar-SA" b="1" dirty="0"/>
              <a:t> </a:t>
            </a:r>
            <a:r>
              <a:rPr lang="ar-SA" b="1" dirty="0" err="1"/>
              <a:t>and</a:t>
            </a:r>
            <a:r>
              <a:rPr lang="ar-SA" b="1" dirty="0"/>
              <a:t> </a:t>
            </a:r>
            <a:r>
              <a:rPr lang="ar-SA" b="1" dirty="0" err="1"/>
              <a:t>serosa</a:t>
            </a:r>
            <a:r>
              <a:rPr lang="ar-SA" b="1" dirty="0"/>
              <a:t>. </a:t>
            </a:r>
          </a:p>
          <a:p>
            <a:pPr marL="0" indent="0" algn="l" rtl="0">
              <a:buNone/>
            </a:pPr>
            <a:r>
              <a:rPr lang="ar-SA" b="1" dirty="0" err="1"/>
              <a:t>Fulse:mucosa</a:t>
            </a:r>
            <a:r>
              <a:rPr lang="ar-SA" b="1" dirty="0"/>
              <a:t> ,</a:t>
            </a:r>
            <a:r>
              <a:rPr lang="ar-SA" b="1" dirty="0" err="1"/>
              <a:t>submucousa</a:t>
            </a:r>
            <a:r>
              <a:rPr lang="ar-SA" b="1" dirty="0"/>
              <a:t>, </a:t>
            </a:r>
            <a:r>
              <a:rPr lang="ar-SA" b="1" dirty="0" err="1"/>
              <a:t>and</a:t>
            </a:r>
            <a:r>
              <a:rPr lang="ar-SA" b="1" dirty="0"/>
              <a:t> </a:t>
            </a:r>
            <a:r>
              <a:rPr lang="ar-SA" b="1" dirty="0" err="1"/>
              <a:t>serosa</a:t>
            </a:r>
            <a:r>
              <a:rPr lang="ar-SA" b="1" dirty="0"/>
              <a:t> </a:t>
            </a:r>
            <a:r>
              <a:rPr lang="ar-SA" b="1" dirty="0" err="1"/>
              <a:t>like</a:t>
            </a:r>
            <a:r>
              <a:rPr lang="ar-SA" b="1" dirty="0"/>
              <a:t> </a:t>
            </a:r>
            <a:r>
              <a:rPr lang="ar-SA" b="1" dirty="0" err="1"/>
              <a:t>in</a:t>
            </a:r>
            <a:r>
              <a:rPr lang="ar-SA" b="1" dirty="0"/>
              <a:t> </a:t>
            </a:r>
            <a:r>
              <a:rPr lang="ar-SA" b="1" dirty="0" err="1"/>
              <a:t>rectosigmiod</a:t>
            </a:r>
            <a:r>
              <a:rPr lang="ar-SA" b="1" dirty="0"/>
              <a:t> </a:t>
            </a:r>
            <a:r>
              <a:rPr lang="ar-SA" b="1" dirty="0" err="1"/>
              <a:t>diverticulum</a:t>
            </a:r>
            <a:r>
              <a:rPr lang="ar-SA" b="1" dirty="0"/>
              <a:t>  </a:t>
            </a:r>
            <a:r>
              <a:rPr lang="ar-SA" b="1" dirty="0" err="1"/>
              <a:t>or</a:t>
            </a:r>
            <a:r>
              <a:rPr lang="ar-SA" b="1" dirty="0"/>
              <a:t> </a:t>
            </a:r>
            <a:r>
              <a:rPr lang="ar-SA" b="1" dirty="0" err="1"/>
              <a:t>adventitia</a:t>
            </a:r>
            <a:r>
              <a:rPr lang="ar-SA" b="1" dirty="0"/>
              <a:t> </a:t>
            </a:r>
            <a:r>
              <a:rPr lang="ar-SA" b="1" dirty="0" err="1"/>
              <a:t>like</a:t>
            </a:r>
            <a:r>
              <a:rPr lang="ar-SA" b="1" dirty="0"/>
              <a:t> </a:t>
            </a:r>
            <a:r>
              <a:rPr lang="ar-SA" b="1" dirty="0" err="1"/>
              <a:t>in</a:t>
            </a:r>
            <a:r>
              <a:rPr lang="ar-SA" b="1" dirty="0"/>
              <a:t> </a:t>
            </a:r>
            <a:r>
              <a:rPr lang="ar-SA" b="1" dirty="0" err="1"/>
              <a:t>esophageal</a:t>
            </a:r>
            <a:r>
              <a:rPr lang="ar-SA" b="1" dirty="0"/>
              <a:t> </a:t>
            </a:r>
            <a:r>
              <a:rPr lang="ar-SA" b="1" dirty="0" err="1"/>
              <a:t>diverticulum</a:t>
            </a:r>
            <a:r>
              <a:rPr lang="ar-SA" b="1" dirty="0"/>
              <a:t>. </a:t>
            </a:r>
            <a:endParaRPr lang="ar-AE" b="1" dirty="0"/>
          </a:p>
        </p:txBody>
      </p:sp>
      <p:pic>
        <p:nvPicPr>
          <p:cNvPr id="6" name="صورة 6">
            <a:extLst>
              <a:ext uri="{FF2B5EF4-FFF2-40B4-BE49-F238E27FC236}">
                <a16:creationId xmlns:a16="http://schemas.microsoft.com/office/drawing/2014/main" id="{F2EECEAD-9968-8E61-4B33-001754C84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88" y="219398"/>
            <a:ext cx="10623824" cy="3721450"/>
          </a:xfrm>
          <a:prstGeom prst="rect">
            <a:avLst/>
          </a:prstGeom>
        </p:spPr>
      </p:pic>
    </p:spTree>
    <p:extLst>
      <p:ext uri="{BB962C8B-B14F-4D97-AF65-F5344CB8AC3E}">
        <p14:creationId xmlns:p14="http://schemas.microsoft.com/office/powerpoint/2010/main" val="1685779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172756-5A37-5B14-5BE0-2B4D7EDC7B91}"/>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C02F8D88-09E7-BBFF-F90B-A72AFF22772D}"/>
              </a:ext>
            </a:extLst>
          </p:cNvPr>
          <p:cNvSpPr>
            <a:spLocks noGrp="1"/>
          </p:cNvSpPr>
          <p:nvPr>
            <p:ph idx="1"/>
          </p:nvPr>
        </p:nvSpPr>
        <p:spPr>
          <a:xfrm>
            <a:off x="1357210" y="1947999"/>
            <a:ext cx="9603275" cy="3450613"/>
          </a:xfrm>
        </p:spPr>
        <p:txBody>
          <a:bodyPr>
            <a:noAutofit/>
          </a:bodyPr>
          <a:lstStyle/>
          <a:p>
            <a:pPr algn="l" rtl="0"/>
            <a:r>
              <a:rPr lang="en-US" sz="2400" b="1" dirty="0"/>
              <a:t>Meckel’s diverticulum is a congenital diverticulum. It contains all three coats of the bowel wall and has its own blood supply. It may be vulnerable to obstruction and inflammation in the same way as the appendix; indeed, when a normal appendix is found at surgery for suspected appendicitis, a Meckel’s diverticulum should be looked for by examining the small bowel, particularly if free fluid or pus is found</a:t>
            </a:r>
            <a:r>
              <a:rPr lang="ar-SA" sz="2400" b="1" dirty="0"/>
              <a:t>.</a:t>
            </a:r>
            <a:endParaRPr lang="ar-AE" sz="2400" b="1" dirty="0"/>
          </a:p>
        </p:txBody>
      </p:sp>
    </p:spTree>
    <p:extLst>
      <p:ext uri="{BB962C8B-B14F-4D97-AF65-F5344CB8AC3E}">
        <p14:creationId xmlns:p14="http://schemas.microsoft.com/office/powerpoint/2010/main" val="338726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262B86-FA31-C267-9725-19DE304EB537}"/>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C1B10E4C-2A15-F7D0-5B9F-5A798E7F4B35}"/>
              </a:ext>
            </a:extLst>
          </p:cNvPr>
          <p:cNvSpPr>
            <a:spLocks noGrp="1"/>
          </p:cNvSpPr>
          <p:nvPr>
            <p:ph idx="1"/>
          </p:nvPr>
        </p:nvSpPr>
        <p:spPr>
          <a:xfrm>
            <a:off x="1294362" y="956628"/>
            <a:ext cx="9603275" cy="3450613"/>
          </a:xfrm>
        </p:spPr>
        <p:txBody>
          <a:bodyPr>
            <a:noAutofit/>
          </a:bodyPr>
          <a:lstStyle/>
          <a:p>
            <a:pPr algn="l" rtl="0"/>
            <a:r>
              <a:rPr lang="en-US" sz="2400" b="1" dirty="0">
                <a:latin typeface="+mj-lt"/>
              </a:rPr>
              <a:t>In approximately 20% of cases, </a:t>
            </a:r>
            <a:r>
              <a:rPr lang="en-US" sz="2400" b="1" dirty="0" err="1">
                <a:latin typeface="+mj-lt"/>
              </a:rPr>
              <a:t>themucosa</a:t>
            </a:r>
            <a:r>
              <a:rPr lang="en-US" sz="2400" b="1" dirty="0">
                <a:latin typeface="+mj-lt"/>
              </a:rPr>
              <a:t> of a Meckel’s diverticulum contains heterotopic epithelium of gastric, colonic or pancreatic type. The presence of heterotopic mucosa may predispose to the development of complications.</a:t>
            </a:r>
            <a:endParaRPr lang="ar-SA" sz="2400" b="1" dirty="0">
              <a:latin typeface="+mj-lt"/>
            </a:endParaRPr>
          </a:p>
          <a:p>
            <a:pPr algn="l" rtl="0"/>
            <a:r>
              <a:rPr lang="en-US" sz="2400" b="1" dirty="0">
                <a:latin typeface="+mj-lt"/>
              </a:rPr>
              <a:t> The vast majority of Meckel’s </a:t>
            </a:r>
            <a:r>
              <a:rPr lang="en-US" sz="2400" b="1" dirty="0" err="1">
                <a:latin typeface="+mj-lt"/>
              </a:rPr>
              <a:t>diverticulae</a:t>
            </a:r>
            <a:r>
              <a:rPr lang="en-US" sz="2400" b="1" dirty="0">
                <a:latin typeface="+mj-lt"/>
              </a:rPr>
              <a:t> are asymptomatic and Meckel’s diverticulum is notoriously difficult to see with contrast radiology.</a:t>
            </a:r>
            <a:endParaRPr lang="ar-SA" sz="2400" b="1" dirty="0">
              <a:latin typeface="+mj-lt"/>
            </a:endParaRPr>
          </a:p>
          <a:p>
            <a:pPr algn="l" rtl="0"/>
            <a:endParaRPr lang="ar-SA" sz="2400" b="1" dirty="0">
              <a:latin typeface="+mj-lt"/>
            </a:endParaRPr>
          </a:p>
          <a:p>
            <a:pPr algn="l" rtl="0"/>
            <a:r>
              <a:rPr lang="en-US" sz="2400" b="1" dirty="0">
                <a:latin typeface="+mj-lt"/>
              </a:rPr>
              <a:t> Meckel’s diverticulum may, however, present clinically in the following ways:</a:t>
            </a:r>
            <a:endParaRPr lang="ar-AE" sz="2400" b="1" dirty="0">
              <a:latin typeface="+mj-lt"/>
            </a:endParaRPr>
          </a:p>
        </p:txBody>
      </p:sp>
    </p:spTree>
    <p:extLst>
      <p:ext uri="{BB962C8B-B14F-4D97-AF65-F5344CB8AC3E}">
        <p14:creationId xmlns:p14="http://schemas.microsoft.com/office/powerpoint/2010/main" val="168730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3191B0-59A2-6A85-E538-8086373812F0}"/>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5EEB7921-93BF-783A-19C7-AEBF50CC07C4}"/>
              </a:ext>
            </a:extLst>
          </p:cNvPr>
          <p:cNvSpPr>
            <a:spLocks noGrp="1"/>
          </p:cNvSpPr>
          <p:nvPr>
            <p:ph idx="1"/>
          </p:nvPr>
        </p:nvSpPr>
        <p:spPr>
          <a:xfrm>
            <a:off x="244694" y="2032000"/>
            <a:ext cx="9603275" cy="3902322"/>
          </a:xfrm>
        </p:spPr>
        <p:txBody>
          <a:bodyPr/>
          <a:lstStyle/>
          <a:p>
            <a:pPr algn="l" rtl="0"/>
            <a:r>
              <a:rPr lang="ar-SA" b="1" dirty="0">
                <a:solidFill>
                  <a:schemeClr val="accent1"/>
                </a:solidFill>
              </a:rPr>
              <a:t>1.</a:t>
            </a:r>
            <a:r>
              <a:rPr lang="en-US" b="1" dirty="0" err="1"/>
              <a:t>Haemorrhage</a:t>
            </a:r>
            <a:r>
              <a:rPr lang="en-US" b="1" dirty="0"/>
              <a:t>. If gastric mucosa is present, peptic </a:t>
            </a:r>
            <a:r>
              <a:rPr lang="en-US" b="1" dirty="0" err="1"/>
              <a:t>ulceration</a:t>
            </a:r>
            <a:r>
              <a:rPr lang="en-US" b="1" dirty="0"/>
              <a:t> can occur and present as painless dark rectal </a:t>
            </a:r>
            <a:r>
              <a:rPr lang="en-US" b="1" dirty="0" err="1"/>
              <a:t>bleeding</a:t>
            </a:r>
            <a:r>
              <a:rPr lang="en-US" b="1" dirty="0"/>
              <a:t> or </a:t>
            </a:r>
            <a:r>
              <a:rPr lang="en-US" b="1" dirty="0" err="1"/>
              <a:t>melaena</a:t>
            </a:r>
            <a:r>
              <a:rPr lang="en-US" b="1" dirty="0"/>
              <a:t>. If the stomach, duodenum and colon are excluded as a source of bleeding by endoscopy, radioisotope scanning with technetium-99m may </a:t>
            </a:r>
            <a:r>
              <a:rPr lang="ar-SA" b="1" dirty="0" err="1"/>
              <a:t>demonstrate</a:t>
            </a:r>
            <a:r>
              <a:rPr lang="ar-SA" b="1" dirty="0"/>
              <a:t> </a:t>
            </a:r>
            <a:r>
              <a:rPr lang="ar-SA" b="1" dirty="0" err="1"/>
              <a:t>it</a:t>
            </a:r>
            <a:r>
              <a:rPr lang="ar-SA" b="1" dirty="0"/>
              <a:t>.</a:t>
            </a:r>
            <a:r>
              <a:rPr lang="en-US" b="1" dirty="0"/>
              <a:t> </a:t>
            </a:r>
            <a:endParaRPr lang="ar-SA" b="1" dirty="0"/>
          </a:p>
          <a:p>
            <a:pPr algn="l" rtl="0"/>
            <a:endParaRPr lang="ar-SA" b="1" dirty="0"/>
          </a:p>
          <a:p>
            <a:pPr algn="l" rtl="0"/>
            <a:r>
              <a:rPr lang="ar-SA" b="1" dirty="0">
                <a:solidFill>
                  <a:srgbClr val="00B050"/>
                </a:solidFill>
              </a:rPr>
              <a:t>2</a:t>
            </a:r>
            <a:r>
              <a:rPr lang="en-US" b="1" dirty="0"/>
              <a:t>Diverticulitis. Meckel’s diverticulitis presents like appendicitis, although if perforation occurs the presentation may resemble a perforated duodenal ulcer.</a:t>
            </a:r>
          </a:p>
        </p:txBody>
      </p:sp>
      <p:pic>
        <p:nvPicPr>
          <p:cNvPr id="4" name="صورة 4">
            <a:extLst>
              <a:ext uri="{FF2B5EF4-FFF2-40B4-BE49-F238E27FC236}">
                <a16:creationId xmlns:a16="http://schemas.microsoft.com/office/drawing/2014/main" id="{1FA4985A-DDC1-D847-3EE5-45F227D39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329" y="2506457"/>
            <a:ext cx="2426671" cy="3281664"/>
          </a:xfrm>
          <a:prstGeom prst="rect">
            <a:avLst/>
          </a:prstGeom>
        </p:spPr>
      </p:pic>
    </p:spTree>
    <p:extLst>
      <p:ext uri="{BB962C8B-B14F-4D97-AF65-F5344CB8AC3E}">
        <p14:creationId xmlns:p14="http://schemas.microsoft.com/office/powerpoint/2010/main" val="2300189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BDB329-62AE-79AB-A564-AD596FA8DCCA}"/>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36DA66BB-8C39-B9AE-D38C-3DE1A38BA9FA}"/>
              </a:ext>
            </a:extLst>
          </p:cNvPr>
          <p:cNvSpPr>
            <a:spLocks noGrp="1"/>
          </p:cNvSpPr>
          <p:nvPr>
            <p:ph idx="1"/>
          </p:nvPr>
        </p:nvSpPr>
        <p:spPr/>
        <p:txBody>
          <a:bodyPr>
            <a:normAutofit/>
          </a:bodyPr>
          <a:lstStyle/>
          <a:p>
            <a:pPr algn="l" rtl="0"/>
            <a:r>
              <a:rPr lang="ar-SA" b="1" dirty="0"/>
              <a:t>  .3</a:t>
            </a:r>
            <a:r>
              <a:rPr lang="en-US" b="1" dirty="0"/>
              <a:t>Intussusception. A Meckel’s diverticulum can be the lead point for </a:t>
            </a:r>
            <a:r>
              <a:rPr lang="en-US" b="1" dirty="0" err="1"/>
              <a:t>ileoileal</a:t>
            </a:r>
            <a:r>
              <a:rPr lang="en-US" b="1" dirty="0"/>
              <a:t> or ileocolic intussusception.</a:t>
            </a:r>
            <a:endParaRPr lang="ar-SA" b="1" dirty="0"/>
          </a:p>
          <a:p>
            <a:pPr algn="l" rtl="0"/>
            <a:r>
              <a:rPr lang="ar-SA" b="1" dirty="0"/>
              <a:t>  .4</a:t>
            </a:r>
            <a:r>
              <a:rPr lang="en-US" b="1" dirty="0"/>
              <a:t>Chronic ulceration. Pain is felt around the umbilicus, as the site of the diverticulum is </a:t>
            </a:r>
            <a:r>
              <a:rPr lang="en-US" b="1" dirty="0" err="1"/>
              <a:t>midgut</a:t>
            </a:r>
            <a:r>
              <a:rPr lang="en-US" b="1" dirty="0"/>
              <a:t> in origin.</a:t>
            </a:r>
            <a:endParaRPr lang="ar-SA" b="1" dirty="0"/>
          </a:p>
          <a:p>
            <a:pPr algn="l" rtl="0"/>
            <a:r>
              <a:rPr lang="ar-SA" b="1" dirty="0"/>
              <a:t>  .5</a:t>
            </a:r>
            <a:r>
              <a:rPr lang="en-US" b="1" dirty="0"/>
              <a:t>Intestinal obstruction. A band between the apex of the diverticulum and the umbilicus (also part of the </a:t>
            </a:r>
            <a:r>
              <a:rPr lang="en-US" b="1" dirty="0" err="1"/>
              <a:t>vitellointestinal</a:t>
            </a:r>
            <a:r>
              <a:rPr lang="en-US" b="1" dirty="0"/>
              <a:t> duct) may cause obstruction directly, or by predisposing to the development of a volvulus around it</a:t>
            </a:r>
            <a:r>
              <a:rPr lang="ar-SA" b="1" dirty="0"/>
              <a:t>   . .</a:t>
            </a:r>
          </a:p>
          <a:p>
            <a:pPr algn="l" rtl="0"/>
            <a:r>
              <a:rPr lang="ar-SA" b="1" dirty="0"/>
              <a:t> 6 Perforation  </a:t>
            </a:r>
            <a:endParaRPr lang="en-US" b="1" dirty="0"/>
          </a:p>
          <a:p>
            <a:pPr algn="l" rtl="0"/>
            <a:endParaRPr lang="ar-AE" b="1" dirty="0"/>
          </a:p>
        </p:txBody>
      </p:sp>
    </p:spTree>
    <p:extLst>
      <p:ext uri="{BB962C8B-B14F-4D97-AF65-F5344CB8AC3E}">
        <p14:creationId xmlns:p14="http://schemas.microsoft.com/office/powerpoint/2010/main" val="323435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169A33-95FF-75D3-BF48-0F760C12C194}"/>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E459A6AD-BBFD-1159-093E-80E3769B2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891" y="135466"/>
            <a:ext cx="7820121" cy="6453139"/>
          </a:xfrm>
        </p:spPr>
      </p:pic>
    </p:spTree>
    <p:extLst>
      <p:ext uri="{BB962C8B-B14F-4D97-AF65-F5344CB8AC3E}">
        <p14:creationId xmlns:p14="http://schemas.microsoft.com/office/powerpoint/2010/main" val="31783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0D40BD-50A2-D029-022C-38EEBA10F679}"/>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38770746-6994-1F82-50E7-DF1B1B04ECA3}"/>
              </a:ext>
            </a:extLst>
          </p:cNvPr>
          <p:cNvSpPr>
            <a:spLocks noGrp="1"/>
          </p:cNvSpPr>
          <p:nvPr>
            <p:ph idx="1"/>
          </p:nvPr>
        </p:nvSpPr>
        <p:spPr>
          <a:xfrm>
            <a:off x="1280777" y="2015732"/>
            <a:ext cx="9774078" cy="3082741"/>
          </a:xfrm>
        </p:spPr>
        <p:txBody>
          <a:bodyPr/>
          <a:lstStyle/>
          <a:p>
            <a:pPr algn="l" rtl="0"/>
            <a:r>
              <a:rPr lang="en-US" b="1" dirty="0"/>
              <a:t>When found in the course of abdominal surgery, a Meckel’s diverticulum can safely be left alone, provided it has a wide mouth and is not thickened. </a:t>
            </a:r>
            <a:endParaRPr lang="ar-SA" b="1" dirty="0"/>
          </a:p>
          <a:p>
            <a:pPr algn="l" rtl="0"/>
            <a:r>
              <a:rPr lang="en-US" b="1" dirty="0"/>
              <a:t>When there is doubt, it can be resected. </a:t>
            </a:r>
            <a:endParaRPr lang="ar-SA" b="1" dirty="0"/>
          </a:p>
          <a:p>
            <a:pPr algn="l" rtl="0"/>
            <a:r>
              <a:rPr lang="en-US" b="1" dirty="0"/>
              <a:t>The finding of a Meckel’s diverticulum in an inguinal or femoral hernia has been described as ‘Littre’s hernia’.</a:t>
            </a:r>
            <a:endParaRPr lang="ar-AE" b="1" dirty="0"/>
          </a:p>
        </p:txBody>
      </p:sp>
    </p:spTree>
    <p:extLst>
      <p:ext uri="{BB962C8B-B14F-4D97-AF65-F5344CB8AC3E}">
        <p14:creationId xmlns:p14="http://schemas.microsoft.com/office/powerpoint/2010/main" val="384981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4F6A9C-7ADA-E89C-EDB2-3700239A9324}"/>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4F6C2E39-519B-7F55-1C25-F362B1CD1714}"/>
              </a:ext>
            </a:extLst>
          </p:cNvPr>
          <p:cNvSpPr>
            <a:spLocks noGrp="1"/>
          </p:cNvSpPr>
          <p:nvPr>
            <p:ph idx="1"/>
          </p:nvPr>
        </p:nvSpPr>
        <p:spPr>
          <a:xfrm>
            <a:off x="1451579" y="1172735"/>
            <a:ext cx="9603275" cy="4293610"/>
          </a:xfrm>
        </p:spPr>
        <p:txBody>
          <a:bodyPr>
            <a:normAutofit/>
          </a:bodyPr>
          <a:lstStyle/>
          <a:p>
            <a:pPr marL="0" indent="0" algn="l" rtl="0">
              <a:buNone/>
            </a:pPr>
            <a:r>
              <a:rPr lang="ar-SA" sz="2800" b="1" dirty="0" err="1">
                <a:solidFill>
                  <a:srgbClr val="92D050"/>
                </a:solidFill>
              </a:rPr>
              <a:t>Summary</a:t>
            </a:r>
            <a:r>
              <a:rPr lang="ar-SA" sz="2800" b="1" dirty="0">
                <a:solidFill>
                  <a:srgbClr val="92D050"/>
                </a:solidFill>
              </a:rPr>
              <a:t> </a:t>
            </a:r>
            <a:r>
              <a:rPr lang="ar-SA" sz="2800" b="1" dirty="0" err="1">
                <a:solidFill>
                  <a:srgbClr val="92D050"/>
                </a:solidFill>
              </a:rPr>
              <a:t>box</a:t>
            </a:r>
            <a:r>
              <a:rPr lang="ar-SA" sz="2800" b="1" dirty="0">
                <a:solidFill>
                  <a:srgbClr val="92D050"/>
                </a:solidFill>
              </a:rPr>
              <a:t> </a:t>
            </a:r>
            <a:endParaRPr lang="ar-AE" sz="2800" b="1" dirty="0">
              <a:solidFill>
                <a:srgbClr val="92D050"/>
              </a:solidFill>
            </a:endParaRPr>
          </a:p>
        </p:txBody>
      </p:sp>
      <p:pic>
        <p:nvPicPr>
          <p:cNvPr id="4" name="صورة 4">
            <a:extLst>
              <a:ext uri="{FF2B5EF4-FFF2-40B4-BE49-F238E27FC236}">
                <a16:creationId xmlns:a16="http://schemas.microsoft.com/office/drawing/2014/main" id="{9BCA1805-FF6E-C2B7-CAD6-B549818CE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1853754"/>
            <a:ext cx="11120582" cy="5004246"/>
          </a:xfrm>
          <a:prstGeom prst="rect">
            <a:avLst/>
          </a:prstGeom>
        </p:spPr>
      </p:pic>
    </p:spTree>
    <p:extLst>
      <p:ext uri="{BB962C8B-B14F-4D97-AF65-F5344CB8AC3E}">
        <p14:creationId xmlns:p14="http://schemas.microsoft.com/office/powerpoint/2010/main" val="201349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E36DD2-D66B-3F9C-CB2F-DC528D31E18E}"/>
              </a:ext>
            </a:extLst>
          </p:cNvPr>
          <p:cNvSpPr>
            <a:spLocks noGrp="1"/>
          </p:cNvSpPr>
          <p:nvPr>
            <p:ph type="title"/>
          </p:nvPr>
        </p:nvSpPr>
        <p:spPr/>
        <p:txBody>
          <a:bodyPr/>
          <a:lstStyle/>
          <a:p>
            <a:r>
              <a:rPr lang="en-US"/>
              <a:t>Meckel’s diverticulectomy</a:t>
            </a:r>
            <a:endParaRPr lang="ar-AE"/>
          </a:p>
        </p:txBody>
      </p:sp>
      <p:sp>
        <p:nvSpPr>
          <p:cNvPr id="3" name="عنصر نائب للمحتوى 2">
            <a:extLst>
              <a:ext uri="{FF2B5EF4-FFF2-40B4-BE49-F238E27FC236}">
                <a16:creationId xmlns:a16="http://schemas.microsoft.com/office/drawing/2014/main" id="{8D58D4CC-A3E5-D2FF-1F55-32D350E29913}"/>
              </a:ext>
            </a:extLst>
          </p:cNvPr>
          <p:cNvSpPr>
            <a:spLocks noGrp="1"/>
          </p:cNvSpPr>
          <p:nvPr>
            <p:ph idx="1"/>
          </p:nvPr>
        </p:nvSpPr>
        <p:spPr/>
        <p:txBody>
          <a:bodyPr>
            <a:normAutofit/>
          </a:bodyPr>
          <a:lstStyle/>
          <a:p>
            <a:pPr algn="l" rtl="0"/>
            <a:r>
              <a:rPr lang="en-US" b="1" dirty="0"/>
              <a:t>A broad-based Meckel’s diverticulum should not be amputated at its base and </a:t>
            </a:r>
            <a:r>
              <a:rPr lang="en-US" b="1" dirty="0" err="1"/>
              <a:t>invaginated</a:t>
            </a:r>
            <a:r>
              <a:rPr lang="en-US" b="1" dirty="0"/>
              <a:t> (as for an appendix), as there is the risk of stricture and of leaving heterotopic epithelium behind.</a:t>
            </a:r>
            <a:endParaRPr lang="ar-SA" b="1" dirty="0"/>
          </a:p>
          <a:p>
            <a:pPr algn="l" rtl="0"/>
            <a:r>
              <a:rPr lang="en-US" b="1" dirty="0"/>
              <a:t> It is safer simply to excise the diverticulum, either by resecting it and suturing the defect at its base, or with a linear stapler-cutter. </a:t>
            </a:r>
            <a:endParaRPr lang="ar-SA" b="1" dirty="0"/>
          </a:p>
          <a:p>
            <a:pPr algn="l" rtl="0"/>
            <a:r>
              <a:rPr lang="en-US" b="1" dirty="0"/>
              <a:t>If the base of the diverticulum is indurated, it is on balance more logical to perform a limited</a:t>
            </a:r>
            <a:r>
              <a:rPr lang="ar-SA" b="1" dirty="0"/>
              <a:t> </a:t>
            </a:r>
            <a:r>
              <a:rPr lang="en-US" b="1" dirty="0"/>
              <a:t>small bowel resection of the involved segment followed by an anastomosis.</a:t>
            </a:r>
            <a:endParaRPr lang="ar-AE" b="1" dirty="0"/>
          </a:p>
        </p:txBody>
      </p:sp>
    </p:spTree>
    <p:extLst>
      <p:ext uri="{BB962C8B-B14F-4D97-AF65-F5344CB8AC3E}">
        <p14:creationId xmlns:p14="http://schemas.microsoft.com/office/powerpoint/2010/main" val="199868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CBE7D6-544A-2551-3D7D-0FFC14465E1B}"/>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D745E199-DC4A-800B-724B-6E8D661FD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03"/>
            <a:ext cx="4327862" cy="6074119"/>
          </a:xfrm>
        </p:spPr>
      </p:pic>
      <p:pic>
        <p:nvPicPr>
          <p:cNvPr id="5" name="صورة 5">
            <a:extLst>
              <a:ext uri="{FF2B5EF4-FFF2-40B4-BE49-F238E27FC236}">
                <a16:creationId xmlns:a16="http://schemas.microsoft.com/office/drawing/2014/main" id="{2A7E6036-831B-24A6-EB0A-9F6E5024D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862" y="0"/>
            <a:ext cx="3932639" cy="6035778"/>
          </a:xfrm>
          <a:prstGeom prst="rect">
            <a:avLst/>
          </a:prstGeom>
        </p:spPr>
      </p:pic>
      <p:pic>
        <p:nvPicPr>
          <p:cNvPr id="6" name="صورة 6">
            <a:extLst>
              <a:ext uri="{FF2B5EF4-FFF2-40B4-BE49-F238E27FC236}">
                <a16:creationId xmlns:a16="http://schemas.microsoft.com/office/drawing/2014/main" id="{90A5F381-FA8C-FE40-C3F6-9EE065506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501" y="18649"/>
            <a:ext cx="3709826" cy="6073173"/>
          </a:xfrm>
          <a:prstGeom prst="rect">
            <a:avLst/>
          </a:prstGeom>
        </p:spPr>
      </p:pic>
    </p:spTree>
    <p:extLst>
      <p:ext uri="{BB962C8B-B14F-4D97-AF65-F5344CB8AC3E}">
        <p14:creationId xmlns:p14="http://schemas.microsoft.com/office/powerpoint/2010/main" val="2608930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BAA468-433E-B51F-E5E7-90D83924EE4D}"/>
              </a:ext>
            </a:extLst>
          </p:cNvPr>
          <p:cNvSpPr>
            <a:spLocks noGrp="1"/>
          </p:cNvSpPr>
          <p:nvPr>
            <p:ph type="title"/>
          </p:nvPr>
        </p:nvSpPr>
        <p:spPr/>
        <p:txBody>
          <a:bodyPr/>
          <a:lstStyle/>
          <a:p>
            <a:r>
              <a:rPr lang="ar-SA" b="1" dirty="0" err="1"/>
              <a:t>Cecal</a:t>
            </a:r>
            <a:r>
              <a:rPr lang="ar-SA" b="1" dirty="0"/>
              <a:t> </a:t>
            </a:r>
            <a:r>
              <a:rPr lang="ar-SA" b="1" dirty="0" err="1"/>
              <a:t>diverticulum</a:t>
            </a:r>
            <a:r>
              <a:rPr lang="ar-SA" b="1" dirty="0"/>
              <a:t>  </a:t>
            </a:r>
            <a:endParaRPr lang="ar-AE" b="1" dirty="0"/>
          </a:p>
        </p:txBody>
      </p:sp>
      <p:sp>
        <p:nvSpPr>
          <p:cNvPr id="3" name="عنصر نائب للمحتوى 2">
            <a:extLst>
              <a:ext uri="{FF2B5EF4-FFF2-40B4-BE49-F238E27FC236}">
                <a16:creationId xmlns:a16="http://schemas.microsoft.com/office/drawing/2014/main" id="{C44F50A4-FBEF-C8A7-2362-C12BB33E13BC}"/>
              </a:ext>
            </a:extLst>
          </p:cNvPr>
          <p:cNvSpPr>
            <a:spLocks noGrp="1"/>
          </p:cNvSpPr>
          <p:nvPr>
            <p:ph idx="1"/>
          </p:nvPr>
        </p:nvSpPr>
        <p:spPr>
          <a:xfrm>
            <a:off x="1451579" y="2015732"/>
            <a:ext cx="5001560" cy="3450613"/>
          </a:xfrm>
        </p:spPr>
        <p:txBody>
          <a:bodyPr>
            <a:normAutofit lnSpcReduction="10000"/>
          </a:bodyPr>
          <a:lstStyle/>
          <a:p>
            <a:pPr algn="l" rtl="0"/>
            <a:r>
              <a:rPr lang="en-US" b="1" i="0" dirty="0">
                <a:solidFill>
                  <a:srgbClr val="000000"/>
                </a:solidFill>
                <a:effectLst/>
                <a:latin typeface="STIXGeneral-Regular"/>
              </a:rPr>
              <a:t>The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diverticula are usually solitary and are situated in the area from 1 cm proximal to 2 cm distal to the </a:t>
            </a:r>
            <a:r>
              <a:rPr lang="en-US" b="1" i="0" dirty="0" err="1">
                <a:solidFill>
                  <a:srgbClr val="000000"/>
                </a:solidFill>
                <a:effectLst/>
                <a:latin typeface="STIXGeneral-Regular"/>
              </a:rPr>
              <a:t>ileocecal</a:t>
            </a:r>
            <a:r>
              <a:rPr lang="en-US" b="1" i="0" dirty="0">
                <a:solidFill>
                  <a:srgbClr val="000000"/>
                </a:solidFill>
                <a:effectLst/>
                <a:latin typeface="STIXGeneral-Regular"/>
              </a:rPr>
              <a:t> valve. Most of them arise from the anterior aspect of the cecum; therefore when inflamed they tend to perforate and cause acute, localized peritonitis. However, an acutely inflamed solitary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diverticulum is an uncommon cause of an acute abdomen</a:t>
            </a:r>
            <a:endParaRPr lang="ar-AE" b="1" dirty="0"/>
          </a:p>
        </p:txBody>
      </p:sp>
      <p:pic>
        <p:nvPicPr>
          <p:cNvPr id="4" name="صورة 4">
            <a:extLst>
              <a:ext uri="{FF2B5EF4-FFF2-40B4-BE49-F238E27FC236}">
                <a16:creationId xmlns:a16="http://schemas.microsoft.com/office/drawing/2014/main" id="{87894518-1C76-79E0-75B3-A1F8B69EF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052" y="1730602"/>
            <a:ext cx="5827948" cy="5004246"/>
          </a:xfrm>
          <a:prstGeom prst="rect">
            <a:avLst/>
          </a:prstGeom>
        </p:spPr>
      </p:pic>
    </p:spTree>
    <p:extLst>
      <p:ext uri="{BB962C8B-B14F-4D97-AF65-F5344CB8AC3E}">
        <p14:creationId xmlns:p14="http://schemas.microsoft.com/office/powerpoint/2010/main" val="35487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CAFBF0-D72B-BD57-9A0D-D54213CEA932}"/>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93567738-18C6-555C-72E5-39D73BEE7CB8}"/>
              </a:ext>
            </a:extLst>
          </p:cNvPr>
          <p:cNvSpPr>
            <a:spLocks noGrp="1"/>
          </p:cNvSpPr>
          <p:nvPr>
            <p:ph idx="1"/>
          </p:nvPr>
        </p:nvSpPr>
        <p:spPr>
          <a:xfrm>
            <a:off x="0" y="1202932"/>
            <a:ext cx="6773333" cy="4757601"/>
          </a:xfrm>
        </p:spPr>
        <p:txBody>
          <a:bodyPr/>
          <a:lstStyle/>
          <a:p>
            <a:pPr algn="l" rtl="0"/>
            <a:r>
              <a:rPr lang="ar-SA" dirty="0" err="1"/>
              <a:t>Acquired</a:t>
            </a:r>
            <a:r>
              <a:rPr lang="ar-SA" dirty="0"/>
              <a:t> </a:t>
            </a:r>
            <a:r>
              <a:rPr lang="ar-SA" dirty="0" err="1"/>
              <a:t>diverticulum</a:t>
            </a:r>
            <a:r>
              <a:rPr lang="ar-SA" dirty="0"/>
              <a:t> </a:t>
            </a:r>
            <a:r>
              <a:rPr lang="ar-SA" dirty="0" err="1"/>
              <a:t>have</a:t>
            </a:r>
            <a:r>
              <a:rPr lang="ar-SA" dirty="0"/>
              <a:t> </a:t>
            </a:r>
            <a:r>
              <a:rPr lang="ar-SA" dirty="0" err="1"/>
              <a:t>two</a:t>
            </a:r>
            <a:r>
              <a:rPr lang="ar-SA" dirty="0"/>
              <a:t> </a:t>
            </a:r>
            <a:r>
              <a:rPr lang="ar-SA" dirty="0" err="1"/>
              <a:t>types</a:t>
            </a:r>
            <a:r>
              <a:rPr lang="ar-SA" dirty="0"/>
              <a:t> </a:t>
            </a:r>
            <a:r>
              <a:rPr lang="ar-SA" dirty="0" err="1"/>
              <a:t>according</a:t>
            </a:r>
            <a:r>
              <a:rPr lang="ar-SA" dirty="0"/>
              <a:t> </a:t>
            </a:r>
            <a:r>
              <a:rPr lang="ar-SA" dirty="0" err="1"/>
              <a:t>to</a:t>
            </a:r>
            <a:r>
              <a:rPr lang="ar-SA" dirty="0"/>
              <a:t> </a:t>
            </a:r>
            <a:r>
              <a:rPr lang="ar-SA" dirty="0" err="1"/>
              <a:t>mechanism</a:t>
            </a:r>
            <a:r>
              <a:rPr lang="ar-SA" dirty="0"/>
              <a:t> </a:t>
            </a:r>
            <a:r>
              <a:rPr lang="ar-SA" dirty="0" err="1"/>
              <a:t>of</a:t>
            </a:r>
            <a:r>
              <a:rPr lang="ar-SA" dirty="0"/>
              <a:t> </a:t>
            </a:r>
            <a:r>
              <a:rPr lang="ar-SA" dirty="0" err="1"/>
              <a:t>its</a:t>
            </a:r>
            <a:r>
              <a:rPr lang="ar-SA" dirty="0"/>
              <a:t> </a:t>
            </a:r>
            <a:r>
              <a:rPr lang="ar-SA" dirty="0" err="1"/>
              <a:t>formation</a:t>
            </a:r>
            <a:r>
              <a:rPr lang="ar-SA" dirty="0"/>
              <a:t> </a:t>
            </a:r>
            <a:r>
              <a:rPr lang="ar-SA" dirty="0" err="1"/>
              <a:t>into</a:t>
            </a:r>
            <a:r>
              <a:rPr lang="ar-SA" dirty="0"/>
              <a:t> </a:t>
            </a:r>
          </a:p>
          <a:p>
            <a:pPr algn="l" rtl="0"/>
            <a:r>
              <a:rPr lang="ar-SA" dirty="0"/>
              <a:t>1-pulsion </a:t>
            </a:r>
            <a:r>
              <a:rPr lang="ar-SA" dirty="0" err="1"/>
              <a:t>type</a:t>
            </a:r>
            <a:r>
              <a:rPr lang="ar-SA" dirty="0"/>
              <a:t>: </a:t>
            </a:r>
            <a:r>
              <a:rPr lang="ar-SA" dirty="0" err="1"/>
              <a:t>rectosigmoid</a:t>
            </a:r>
            <a:r>
              <a:rPr lang="ar-SA" dirty="0"/>
              <a:t> </a:t>
            </a:r>
            <a:r>
              <a:rPr lang="ar-SA" dirty="0" err="1"/>
              <a:t>and</a:t>
            </a:r>
            <a:r>
              <a:rPr lang="ar-SA" dirty="0"/>
              <a:t> </a:t>
            </a:r>
            <a:r>
              <a:rPr lang="ar-SA" dirty="0" err="1"/>
              <a:t>zenker</a:t>
            </a:r>
            <a:r>
              <a:rPr lang="ar-SA" dirty="0"/>
              <a:t> </a:t>
            </a:r>
            <a:r>
              <a:rPr lang="ar-SA" dirty="0" err="1"/>
              <a:t>diverticulum</a:t>
            </a:r>
            <a:r>
              <a:rPr lang="ar-SA" dirty="0"/>
              <a:t> </a:t>
            </a:r>
          </a:p>
          <a:p>
            <a:pPr algn="l" rtl="0"/>
            <a:r>
              <a:rPr lang="ar-SA" dirty="0" err="1"/>
              <a:t>Increase</a:t>
            </a:r>
            <a:r>
              <a:rPr lang="ar-SA" dirty="0"/>
              <a:t> </a:t>
            </a:r>
            <a:r>
              <a:rPr lang="ar-SA" dirty="0" err="1"/>
              <a:t>in</a:t>
            </a:r>
            <a:r>
              <a:rPr lang="ar-SA" dirty="0"/>
              <a:t> </a:t>
            </a:r>
            <a:r>
              <a:rPr lang="ar-SA" dirty="0" err="1"/>
              <a:t>intraluminal</a:t>
            </a:r>
            <a:r>
              <a:rPr lang="ar-SA" dirty="0"/>
              <a:t>  </a:t>
            </a:r>
            <a:r>
              <a:rPr lang="ar-SA" dirty="0" err="1"/>
              <a:t>pressure</a:t>
            </a:r>
            <a:r>
              <a:rPr lang="ar-SA" dirty="0"/>
              <a:t> </a:t>
            </a:r>
            <a:r>
              <a:rPr lang="ar-SA" dirty="0" err="1"/>
              <a:t>lead</a:t>
            </a:r>
            <a:r>
              <a:rPr lang="ar-SA" dirty="0"/>
              <a:t> </a:t>
            </a:r>
            <a:r>
              <a:rPr lang="ar-SA" dirty="0" err="1"/>
              <a:t>to</a:t>
            </a:r>
            <a:r>
              <a:rPr lang="ar-SA" dirty="0"/>
              <a:t> </a:t>
            </a:r>
            <a:r>
              <a:rPr lang="ar-SA" dirty="0" err="1"/>
              <a:t>pulsion</a:t>
            </a:r>
            <a:r>
              <a:rPr lang="ar-SA" dirty="0"/>
              <a:t> </a:t>
            </a:r>
            <a:r>
              <a:rPr lang="ar-SA" dirty="0" err="1"/>
              <a:t>of</a:t>
            </a:r>
            <a:r>
              <a:rPr lang="ar-SA" dirty="0"/>
              <a:t> </a:t>
            </a:r>
            <a:r>
              <a:rPr lang="ar-SA" dirty="0" err="1"/>
              <a:t>mucosa</a:t>
            </a:r>
            <a:r>
              <a:rPr lang="ar-SA" dirty="0"/>
              <a:t> </a:t>
            </a:r>
            <a:r>
              <a:rPr lang="ar-SA" dirty="0" err="1"/>
              <a:t>and</a:t>
            </a:r>
            <a:r>
              <a:rPr lang="ar-SA" dirty="0"/>
              <a:t> </a:t>
            </a:r>
            <a:r>
              <a:rPr lang="ar-SA" dirty="0" err="1"/>
              <a:t>submucousa</a:t>
            </a:r>
            <a:r>
              <a:rPr lang="ar-SA" dirty="0"/>
              <a:t> </a:t>
            </a:r>
            <a:r>
              <a:rPr lang="ar-SA" dirty="0" err="1"/>
              <a:t>through</a:t>
            </a:r>
            <a:r>
              <a:rPr lang="ar-SA" dirty="0"/>
              <a:t> </a:t>
            </a:r>
            <a:r>
              <a:rPr lang="ar-SA" dirty="0" err="1"/>
              <a:t>mascularis</a:t>
            </a:r>
            <a:r>
              <a:rPr lang="ar-SA" dirty="0"/>
              <a:t> </a:t>
            </a:r>
            <a:r>
              <a:rPr lang="ar-SA" dirty="0" err="1"/>
              <a:t>propria</a:t>
            </a:r>
            <a:r>
              <a:rPr lang="ar-SA" dirty="0"/>
              <a:t> </a:t>
            </a:r>
          </a:p>
          <a:p>
            <a:pPr algn="l" rtl="0"/>
            <a:r>
              <a:rPr lang="ar-SA" dirty="0" err="1"/>
              <a:t>Traction</a:t>
            </a:r>
            <a:r>
              <a:rPr lang="ar-SA" dirty="0"/>
              <a:t> </a:t>
            </a:r>
            <a:r>
              <a:rPr lang="ar-SA" dirty="0" err="1"/>
              <a:t>type</a:t>
            </a:r>
            <a:r>
              <a:rPr lang="ar-SA" dirty="0"/>
              <a:t>: </a:t>
            </a:r>
            <a:r>
              <a:rPr lang="ar-SA" dirty="0" err="1"/>
              <a:t>middle</a:t>
            </a:r>
            <a:r>
              <a:rPr lang="ar-SA" dirty="0"/>
              <a:t> </a:t>
            </a:r>
            <a:r>
              <a:rPr lang="ar-SA" dirty="0" err="1"/>
              <a:t>esophageal</a:t>
            </a:r>
            <a:r>
              <a:rPr lang="ar-SA" dirty="0"/>
              <a:t> </a:t>
            </a:r>
            <a:r>
              <a:rPr lang="ar-SA" dirty="0" err="1"/>
              <a:t>and</a:t>
            </a:r>
            <a:r>
              <a:rPr lang="ar-SA" dirty="0"/>
              <a:t> </a:t>
            </a:r>
            <a:r>
              <a:rPr lang="ar-SA" dirty="0" err="1"/>
              <a:t>acquired</a:t>
            </a:r>
            <a:r>
              <a:rPr lang="ar-SA" dirty="0"/>
              <a:t> </a:t>
            </a:r>
            <a:r>
              <a:rPr lang="ar-SA" dirty="0" err="1"/>
              <a:t>type</a:t>
            </a:r>
            <a:r>
              <a:rPr lang="ar-SA" dirty="0"/>
              <a:t> </a:t>
            </a:r>
            <a:r>
              <a:rPr lang="ar-SA" dirty="0" err="1"/>
              <a:t>of</a:t>
            </a:r>
            <a:r>
              <a:rPr lang="ar-SA" dirty="0"/>
              <a:t> </a:t>
            </a:r>
            <a:r>
              <a:rPr lang="ar-SA" dirty="0" err="1"/>
              <a:t>gastric</a:t>
            </a:r>
            <a:r>
              <a:rPr lang="ar-SA" dirty="0"/>
              <a:t> </a:t>
            </a:r>
            <a:r>
              <a:rPr lang="ar-SA" dirty="0" err="1"/>
              <a:t>diverticulum</a:t>
            </a:r>
            <a:r>
              <a:rPr lang="ar-SA" dirty="0"/>
              <a:t> </a:t>
            </a:r>
          </a:p>
          <a:p>
            <a:pPr algn="l" rtl="0"/>
            <a:r>
              <a:rPr lang="ar-SA" dirty="0" err="1"/>
              <a:t>Traction</a:t>
            </a:r>
            <a:r>
              <a:rPr lang="ar-SA" dirty="0"/>
              <a:t> </a:t>
            </a:r>
            <a:r>
              <a:rPr lang="ar-SA" dirty="0" err="1"/>
              <a:t>forces</a:t>
            </a:r>
            <a:r>
              <a:rPr lang="ar-SA" dirty="0"/>
              <a:t> </a:t>
            </a:r>
            <a:r>
              <a:rPr lang="ar-SA" dirty="0" err="1"/>
              <a:t>from</a:t>
            </a:r>
            <a:r>
              <a:rPr lang="ar-SA" dirty="0"/>
              <a:t> </a:t>
            </a:r>
            <a:r>
              <a:rPr lang="ar-SA" dirty="0" err="1"/>
              <a:t>adjacent</a:t>
            </a:r>
            <a:r>
              <a:rPr lang="ar-SA" dirty="0"/>
              <a:t> </a:t>
            </a:r>
            <a:r>
              <a:rPr lang="ar-SA" dirty="0" err="1"/>
              <a:t>inflammatory</a:t>
            </a:r>
            <a:r>
              <a:rPr lang="ar-SA" dirty="0"/>
              <a:t> </a:t>
            </a:r>
            <a:r>
              <a:rPr lang="ar-SA" dirty="0" err="1"/>
              <a:t>process</a:t>
            </a:r>
            <a:r>
              <a:rPr lang="ar-SA" dirty="0"/>
              <a:t> </a:t>
            </a:r>
            <a:r>
              <a:rPr lang="ar-SA" dirty="0" err="1"/>
              <a:t>or</a:t>
            </a:r>
            <a:r>
              <a:rPr lang="ar-SA" dirty="0"/>
              <a:t> </a:t>
            </a:r>
            <a:r>
              <a:rPr lang="ar-SA" dirty="0" err="1"/>
              <a:t>fibrotic</a:t>
            </a:r>
            <a:r>
              <a:rPr lang="ar-SA" dirty="0"/>
              <a:t> </a:t>
            </a:r>
            <a:r>
              <a:rPr lang="ar-SA" dirty="0" err="1"/>
              <a:t>healing</a:t>
            </a:r>
            <a:r>
              <a:rPr lang="ar-SA" dirty="0"/>
              <a:t> </a:t>
            </a:r>
            <a:r>
              <a:rPr lang="ar-SA" dirty="0" err="1"/>
              <a:t>In</a:t>
            </a:r>
            <a:r>
              <a:rPr lang="ar-SA" dirty="0"/>
              <a:t> </a:t>
            </a:r>
            <a:r>
              <a:rPr lang="ar-SA" dirty="0" err="1"/>
              <a:t>adjacent</a:t>
            </a:r>
            <a:r>
              <a:rPr lang="ar-SA" dirty="0"/>
              <a:t> </a:t>
            </a:r>
            <a:r>
              <a:rPr lang="ar-SA" dirty="0" err="1"/>
              <a:t>Structure</a:t>
            </a:r>
            <a:r>
              <a:rPr lang="ar-SA" dirty="0"/>
              <a:t> </a:t>
            </a:r>
            <a:endParaRPr lang="ar-AE" dirty="0"/>
          </a:p>
        </p:txBody>
      </p:sp>
      <p:pic>
        <p:nvPicPr>
          <p:cNvPr id="4" name="صورة 4">
            <a:extLst>
              <a:ext uri="{FF2B5EF4-FFF2-40B4-BE49-F238E27FC236}">
                <a16:creationId xmlns:a16="http://schemas.microsoft.com/office/drawing/2014/main" id="{9983EBED-A687-39E6-5556-F111F8795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3" y="1202933"/>
            <a:ext cx="5435261" cy="4757600"/>
          </a:xfrm>
          <a:prstGeom prst="rect">
            <a:avLst/>
          </a:prstGeom>
        </p:spPr>
      </p:pic>
    </p:spTree>
    <p:extLst>
      <p:ext uri="{BB962C8B-B14F-4D97-AF65-F5344CB8AC3E}">
        <p14:creationId xmlns:p14="http://schemas.microsoft.com/office/powerpoint/2010/main" val="415217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C35467-8A09-5D87-068C-CB574C95EF86}"/>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5FF60D57-08F4-6F5B-B328-25E7B50A989C}"/>
              </a:ext>
            </a:extLst>
          </p:cNvPr>
          <p:cNvSpPr>
            <a:spLocks noGrp="1"/>
          </p:cNvSpPr>
          <p:nvPr>
            <p:ph idx="1"/>
          </p:nvPr>
        </p:nvSpPr>
        <p:spPr/>
        <p:txBody>
          <a:bodyPr/>
          <a:lstStyle/>
          <a:p>
            <a:pPr algn="l" rtl="0"/>
            <a:r>
              <a:rPr lang="en-US" b="1" i="0" dirty="0">
                <a:solidFill>
                  <a:srgbClr val="000000"/>
                </a:solidFill>
                <a:effectLst/>
                <a:latin typeface="STIXGeneral-Regular"/>
              </a:rPr>
              <a:t>The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diverticulum is a rare disease with reported incidence of 0.04% to 2.1% (1–3). The condition is uncommon in the Western countries, where 85% of diverticulum occurs more commonly in the descending and sigmoid colon rather than in cecum </a:t>
            </a:r>
            <a:r>
              <a:rPr lang="ar-SA" b="1" i="0" dirty="0">
                <a:solidFill>
                  <a:srgbClr val="000000"/>
                </a:solidFill>
                <a:effectLst/>
                <a:latin typeface="STIXGeneral-Regular"/>
              </a:rPr>
              <a:t>.</a:t>
            </a:r>
          </a:p>
          <a:p>
            <a:pPr algn="l" rtl="0"/>
            <a:r>
              <a:rPr lang="ar-SA" b="1" i="0" dirty="0">
                <a:solidFill>
                  <a:srgbClr val="000000"/>
                </a:solidFill>
                <a:effectLst/>
                <a:latin typeface="STIXGeneral-Regular"/>
              </a:rPr>
              <a:t>.</a:t>
            </a:r>
            <a:r>
              <a:rPr lang="en-US" b="1" i="0" dirty="0">
                <a:solidFill>
                  <a:srgbClr val="000000"/>
                </a:solidFill>
                <a:effectLst/>
                <a:latin typeface="STIXGeneral-Regular"/>
              </a:rPr>
              <a:t> The etiology of solitary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diverticulum remains still unclear, but its congenital origin seems possible as it includes all layers of the colonic wall. The average age for the development of this condition is about 43.6 years with male predominance</a:t>
            </a:r>
            <a:r>
              <a:rPr lang="ar-SA" b="1" i="0" dirty="0">
                <a:solidFill>
                  <a:srgbClr val="000000"/>
                </a:solidFill>
                <a:effectLst/>
                <a:latin typeface="STIXGeneral-Regular"/>
              </a:rPr>
              <a:t>.</a:t>
            </a:r>
            <a:endParaRPr lang="ar-AE" b="1" dirty="0"/>
          </a:p>
        </p:txBody>
      </p:sp>
    </p:spTree>
    <p:extLst>
      <p:ext uri="{BB962C8B-B14F-4D97-AF65-F5344CB8AC3E}">
        <p14:creationId xmlns:p14="http://schemas.microsoft.com/office/powerpoint/2010/main" val="788981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D957AB-4A19-D438-EBB2-67944754C876}"/>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6949135A-1788-EA32-A3D9-9226FA66DDD6}"/>
              </a:ext>
            </a:extLst>
          </p:cNvPr>
          <p:cNvSpPr>
            <a:spLocks noGrp="1"/>
          </p:cNvSpPr>
          <p:nvPr>
            <p:ph idx="1"/>
          </p:nvPr>
        </p:nvSpPr>
        <p:spPr>
          <a:xfrm>
            <a:off x="761930" y="1329136"/>
            <a:ext cx="6811750" cy="4661826"/>
          </a:xfrm>
        </p:spPr>
        <p:txBody>
          <a:bodyPr>
            <a:noAutofit/>
          </a:bodyPr>
          <a:lstStyle/>
          <a:p>
            <a:pPr algn="l" rtl="0"/>
            <a:r>
              <a:rPr lang="en-US" sz="2400" b="1" i="0" dirty="0">
                <a:solidFill>
                  <a:srgbClr val="000000"/>
                </a:solidFill>
                <a:effectLst/>
                <a:latin typeface="STIXGeneral-Regular"/>
              </a:rPr>
              <a:t>The disease is frequently misdiagnosed at the time of its occurrence. The symptoms and signs of the disease are well known to closely mimic acute appendicitis with abdominal pain, low-grade fever, nausea, vomiting, abdominal tenderness, and leukocytosis . Most authors agree that only few of the patients are correctly diagnosed with acute diverticulitis preoperatively, since it is clinically indistinguishable from appendicitis and is often confused with carcinoma of the cecum during the operation</a:t>
            </a:r>
            <a:endParaRPr lang="ar-AE" sz="2400" b="1" dirty="0"/>
          </a:p>
        </p:txBody>
      </p:sp>
      <p:pic>
        <p:nvPicPr>
          <p:cNvPr id="4" name="صورة 4">
            <a:extLst>
              <a:ext uri="{FF2B5EF4-FFF2-40B4-BE49-F238E27FC236}">
                <a16:creationId xmlns:a16="http://schemas.microsoft.com/office/drawing/2014/main" id="{0DB23990-0150-7B0C-D45A-6BA660129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680" y="1108832"/>
            <a:ext cx="4170823" cy="5227471"/>
          </a:xfrm>
          <a:prstGeom prst="rect">
            <a:avLst/>
          </a:prstGeom>
        </p:spPr>
      </p:pic>
    </p:spTree>
    <p:extLst>
      <p:ext uri="{BB962C8B-B14F-4D97-AF65-F5344CB8AC3E}">
        <p14:creationId xmlns:p14="http://schemas.microsoft.com/office/powerpoint/2010/main" val="34502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AC2D16-E70F-B768-57E9-145A96CEF5DC}"/>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DE8E4712-F567-4350-81AB-90CC94046747}"/>
              </a:ext>
            </a:extLst>
          </p:cNvPr>
          <p:cNvSpPr>
            <a:spLocks noGrp="1"/>
          </p:cNvSpPr>
          <p:nvPr>
            <p:ph idx="1"/>
          </p:nvPr>
        </p:nvSpPr>
        <p:spPr>
          <a:xfrm>
            <a:off x="195433" y="1853754"/>
            <a:ext cx="6233076" cy="6423214"/>
          </a:xfrm>
        </p:spPr>
        <p:txBody>
          <a:bodyPr/>
          <a:lstStyle/>
          <a:p>
            <a:pPr algn="l" rtl="0"/>
            <a:r>
              <a:rPr lang="en-US" b="1" i="0" dirty="0">
                <a:solidFill>
                  <a:srgbClr val="000000"/>
                </a:solidFill>
                <a:effectLst/>
                <a:latin typeface="STIXGeneral-Regular"/>
              </a:rPr>
              <a:t>Imaging studies on the other side could distinguish between right-sided diverticulitis and acute appendicitis with high accuracy and therefore they have the benefit of avoiding unexpected findings during the operation . In most cases, the correct diagnosis of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diverticulitis is often made </a:t>
            </a:r>
            <a:r>
              <a:rPr lang="en-US" b="1" i="0" dirty="0" err="1">
                <a:solidFill>
                  <a:srgbClr val="000000"/>
                </a:solidFill>
                <a:effectLst/>
                <a:latin typeface="STIXGeneral-Regular"/>
              </a:rPr>
              <a:t>intraoperatively</a:t>
            </a:r>
            <a:r>
              <a:rPr lang="en-US" b="1" i="0" dirty="0">
                <a:solidFill>
                  <a:srgbClr val="000000"/>
                </a:solidFill>
                <a:effectLst/>
                <a:latin typeface="STIXGeneral-Regular"/>
              </a:rPr>
              <a:t> during exploration of suspected acute appendicitis . However, even </a:t>
            </a:r>
            <a:r>
              <a:rPr lang="en-US" b="1" i="0" dirty="0" err="1">
                <a:solidFill>
                  <a:srgbClr val="000000"/>
                </a:solidFill>
                <a:effectLst/>
                <a:latin typeface="STIXGeneral-Regular"/>
              </a:rPr>
              <a:t>intraoperatively</a:t>
            </a:r>
            <a:r>
              <a:rPr lang="en-US" b="1" i="0" dirty="0">
                <a:solidFill>
                  <a:srgbClr val="000000"/>
                </a:solidFill>
                <a:effectLst/>
                <a:latin typeface="STIXGeneral-Regular"/>
              </a:rPr>
              <a:t>, the correct diagnosis is often indistinguishable from acute appendicitis due to extensive inflammation.</a:t>
            </a:r>
            <a:endParaRPr lang="ar-AE" b="1" dirty="0"/>
          </a:p>
        </p:txBody>
      </p:sp>
      <p:pic>
        <p:nvPicPr>
          <p:cNvPr id="4" name="صورة 4">
            <a:extLst>
              <a:ext uri="{FF2B5EF4-FFF2-40B4-BE49-F238E27FC236}">
                <a16:creationId xmlns:a16="http://schemas.microsoft.com/office/drawing/2014/main" id="{8DFF4F80-6C53-2BD3-9BE6-578BE7E45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09" y="1853754"/>
            <a:ext cx="5568058" cy="4284579"/>
          </a:xfrm>
          <a:prstGeom prst="rect">
            <a:avLst/>
          </a:prstGeom>
        </p:spPr>
      </p:pic>
    </p:spTree>
    <p:extLst>
      <p:ext uri="{BB962C8B-B14F-4D97-AF65-F5344CB8AC3E}">
        <p14:creationId xmlns:p14="http://schemas.microsoft.com/office/powerpoint/2010/main" val="30282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01B4D9-AE5B-00BA-24DF-94328477692C}"/>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EC041109-375B-4967-B15C-08DDB2F62CEA}"/>
              </a:ext>
            </a:extLst>
          </p:cNvPr>
          <p:cNvSpPr>
            <a:spLocks noGrp="1"/>
          </p:cNvSpPr>
          <p:nvPr>
            <p:ph idx="1"/>
          </p:nvPr>
        </p:nvSpPr>
        <p:spPr>
          <a:xfrm>
            <a:off x="700354" y="1853754"/>
            <a:ext cx="4644421" cy="3450613"/>
          </a:xfrm>
        </p:spPr>
        <p:txBody>
          <a:bodyPr>
            <a:normAutofit fontScale="92500" lnSpcReduction="20000"/>
          </a:bodyPr>
          <a:lstStyle/>
          <a:p>
            <a:pPr algn="l" rtl="0"/>
            <a:r>
              <a:rPr lang="en-US" b="1" i="0" dirty="0">
                <a:solidFill>
                  <a:srgbClr val="000000"/>
                </a:solidFill>
                <a:effectLst/>
                <a:latin typeface="STIXGeneral-Regular"/>
              </a:rPr>
              <a:t>Controversies exist regarding the optimal management in </a:t>
            </a:r>
            <a:r>
              <a:rPr lang="en-US" b="1" i="0" dirty="0" err="1">
                <a:solidFill>
                  <a:srgbClr val="000000"/>
                </a:solidFill>
                <a:effectLst/>
                <a:latin typeface="STIXGeneral-Regular"/>
              </a:rPr>
              <a:t>nonperforated</a:t>
            </a:r>
            <a:r>
              <a:rPr lang="en-US" b="1" i="0" dirty="0">
                <a:solidFill>
                  <a:srgbClr val="000000"/>
                </a:solidFill>
                <a:effectLst/>
                <a:latin typeface="STIXGeneral-Regular"/>
              </a:rPr>
              <a:t> </a:t>
            </a:r>
            <a:r>
              <a:rPr lang="en-US" b="1" i="0" dirty="0" err="1">
                <a:solidFill>
                  <a:srgbClr val="000000"/>
                </a:solidFill>
                <a:effectLst/>
                <a:latin typeface="STIXGeneral-Regular"/>
              </a:rPr>
              <a:t>cecal</a:t>
            </a:r>
            <a:r>
              <a:rPr lang="en-US" b="1" i="0" dirty="0">
                <a:solidFill>
                  <a:srgbClr val="000000"/>
                </a:solidFill>
                <a:effectLst/>
                <a:latin typeface="STIXGeneral-Regular"/>
              </a:rPr>
              <a:t> diverticulitis, ranging from conservative approach with intravenous antibiotics to surgical procedures such as </a:t>
            </a:r>
            <a:r>
              <a:rPr lang="en-US" b="1" i="0" dirty="0" err="1">
                <a:solidFill>
                  <a:srgbClr val="000000"/>
                </a:solidFill>
                <a:effectLst/>
                <a:latin typeface="STIXGeneral-Regular"/>
              </a:rPr>
              <a:t>diverticulectomy</a:t>
            </a:r>
            <a:r>
              <a:rPr lang="en-US" b="1" i="0" dirty="0">
                <a:solidFill>
                  <a:srgbClr val="000000"/>
                </a:solidFill>
                <a:effectLst/>
                <a:latin typeface="STIXGeneral-Regular"/>
              </a:rPr>
              <a:t> and right </a:t>
            </a:r>
            <a:r>
              <a:rPr lang="en-US" b="1" i="0" dirty="0" err="1">
                <a:solidFill>
                  <a:srgbClr val="000000"/>
                </a:solidFill>
                <a:effectLst/>
                <a:latin typeface="STIXGeneral-Regular"/>
              </a:rPr>
              <a:t>hemicolectomy</a:t>
            </a:r>
            <a:r>
              <a:rPr lang="en-US" b="1" i="0" dirty="0">
                <a:solidFill>
                  <a:srgbClr val="000000"/>
                </a:solidFill>
                <a:effectLst/>
                <a:latin typeface="STIXGeneral-Regular"/>
              </a:rPr>
              <a:t> . The management approach should be based on the </a:t>
            </a:r>
            <a:r>
              <a:rPr lang="en-US" b="1" i="0" dirty="0">
                <a:solidFill>
                  <a:schemeClr val="accent2"/>
                </a:solidFill>
                <a:effectLst/>
                <a:latin typeface="STIXGeneral-Regular"/>
              </a:rPr>
              <a:t>clinical</a:t>
            </a:r>
            <a:r>
              <a:rPr lang="en-US" b="1" i="0" dirty="0">
                <a:solidFill>
                  <a:srgbClr val="000000"/>
                </a:solidFill>
                <a:effectLst/>
                <a:latin typeface="STIXGeneral-Regular"/>
              </a:rPr>
              <a:t> </a:t>
            </a:r>
            <a:r>
              <a:rPr lang="en-US" b="1" i="0" dirty="0">
                <a:solidFill>
                  <a:schemeClr val="accent2"/>
                </a:solidFill>
                <a:effectLst/>
                <a:latin typeface="STIXGeneral-Regular"/>
              </a:rPr>
              <a:t>presentation</a:t>
            </a:r>
            <a:r>
              <a:rPr lang="en-US" b="1" i="0" dirty="0">
                <a:solidFill>
                  <a:srgbClr val="000000"/>
                </a:solidFill>
                <a:effectLst/>
                <a:latin typeface="STIXGeneral-Regular"/>
              </a:rPr>
              <a:t> of the patient, the </a:t>
            </a:r>
            <a:r>
              <a:rPr lang="en-US" b="1" i="0" dirty="0">
                <a:solidFill>
                  <a:schemeClr val="accent2"/>
                </a:solidFill>
                <a:effectLst/>
                <a:latin typeface="STIXGeneral-Regular"/>
              </a:rPr>
              <a:t>intraoperative findings</a:t>
            </a:r>
            <a:r>
              <a:rPr lang="en-US" b="1" i="0" dirty="0">
                <a:solidFill>
                  <a:srgbClr val="000000"/>
                </a:solidFill>
                <a:effectLst/>
                <a:latin typeface="STIXGeneral-Regular"/>
              </a:rPr>
              <a:t>, and the </a:t>
            </a:r>
            <a:r>
              <a:rPr lang="en-US" b="1" i="0" dirty="0">
                <a:solidFill>
                  <a:schemeClr val="accent2"/>
                </a:solidFill>
                <a:effectLst/>
                <a:latin typeface="STIXGeneral-Regular"/>
              </a:rPr>
              <a:t>surgeon’s</a:t>
            </a:r>
            <a:r>
              <a:rPr lang="en-US" b="1" i="0" dirty="0">
                <a:solidFill>
                  <a:srgbClr val="000000"/>
                </a:solidFill>
                <a:effectLst/>
                <a:latin typeface="STIXGeneral-Regular"/>
              </a:rPr>
              <a:t> </a:t>
            </a:r>
            <a:r>
              <a:rPr lang="en-US" b="1" i="0" dirty="0">
                <a:solidFill>
                  <a:schemeClr val="accent2"/>
                </a:solidFill>
                <a:effectLst/>
                <a:latin typeface="STIXGeneral-Regular"/>
              </a:rPr>
              <a:t>experience</a:t>
            </a:r>
            <a:r>
              <a:rPr lang="en-US" b="1" i="0" dirty="0">
                <a:solidFill>
                  <a:srgbClr val="000000"/>
                </a:solidFill>
                <a:effectLst/>
                <a:latin typeface="STIXGeneral-Regular"/>
              </a:rPr>
              <a:t>.</a:t>
            </a:r>
            <a:endParaRPr lang="ar-AE" b="1" dirty="0"/>
          </a:p>
        </p:txBody>
      </p:sp>
      <p:pic>
        <p:nvPicPr>
          <p:cNvPr id="4" name="صورة 4">
            <a:extLst>
              <a:ext uri="{FF2B5EF4-FFF2-40B4-BE49-F238E27FC236}">
                <a16:creationId xmlns:a16="http://schemas.microsoft.com/office/drawing/2014/main" id="{752A34A9-F058-5074-F642-0900B24D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321" y="634814"/>
            <a:ext cx="5218743" cy="5418667"/>
          </a:xfrm>
          <a:prstGeom prst="rect">
            <a:avLst/>
          </a:prstGeom>
        </p:spPr>
      </p:pic>
    </p:spTree>
    <p:extLst>
      <p:ext uri="{BB962C8B-B14F-4D97-AF65-F5344CB8AC3E}">
        <p14:creationId xmlns:p14="http://schemas.microsoft.com/office/powerpoint/2010/main" val="1334035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9E6C7A-CD04-3C9C-7008-3DA7D7B74158}"/>
              </a:ext>
            </a:extLst>
          </p:cNvPr>
          <p:cNvSpPr>
            <a:spLocks noGrp="1"/>
          </p:cNvSpPr>
          <p:nvPr>
            <p:ph type="title"/>
          </p:nvPr>
        </p:nvSpPr>
        <p:spPr/>
        <p:txBody>
          <a:bodyPr>
            <a:normAutofit/>
          </a:bodyPr>
          <a:lstStyle/>
          <a:p>
            <a:pPr algn="l" rtl="0"/>
            <a:r>
              <a:rPr lang="en-US" sz="3600" b="1" dirty="0">
                <a:solidFill>
                  <a:schemeClr val="tx2">
                    <a:lumMod val="75000"/>
                  </a:schemeClr>
                </a:solidFill>
              </a:rPr>
              <a:t>Colonic diverticula</a:t>
            </a:r>
            <a:endParaRPr lang="ar-AE" sz="3600" b="1" dirty="0">
              <a:solidFill>
                <a:schemeClr val="tx2">
                  <a:lumMod val="75000"/>
                </a:schemeClr>
              </a:solidFill>
            </a:endParaRPr>
          </a:p>
        </p:txBody>
      </p:sp>
      <p:sp>
        <p:nvSpPr>
          <p:cNvPr id="3" name="عنصر نائب للمحتوى 2">
            <a:extLst>
              <a:ext uri="{FF2B5EF4-FFF2-40B4-BE49-F238E27FC236}">
                <a16:creationId xmlns:a16="http://schemas.microsoft.com/office/drawing/2014/main" id="{53F97BAF-9B8B-23E9-D65D-38E8566660AE}"/>
              </a:ext>
            </a:extLst>
          </p:cNvPr>
          <p:cNvSpPr>
            <a:spLocks noGrp="1"/>
          </p:cNvSpPr>
          <p:nvPr>
            <p:ph idx="1"/>
          </p:nvPr>
        </p:nvSpPr>
        <p:spPr/>
        <p:txBody>
          <a:bodyPr/>
          <a:lstStyle/>
          <a:p>
            <a:pPr algn="l" rtl="0"/>
            <a:r>
              <a:rPr lang="en-US" b="1" dirty="0"/>
              <a:t>Diverticula are found in the left colon in around 75% of over 70 year olds in the Western world. </a:t>
            </a:r>
            <a:endParaRPr lang="ar-SA" b="1" dirty="0"/>
          </a:p>
          <a:p>
            <a:pPr algn="l" rtl="0"/>
            <a:r>
              <a:rPr lang="en-US" b="1" dirty="0"/>
              <a:t>The condition is overwhelmingly found in the sigmoid but can affect the whole colon.</a:t>
            </a:r>
            <a:endParaRPr lang="ar-SA" b="1" dirty="0"/>
          </a:p>
          <a:p>
            <a:pPr algn="l" rtl="0"/>
            <a:r>
              <a:rPr lang="en-US" b="1" dirty="0"/>
              <a:t>Diverticula are most often asymptomatic (diverticulosis) and found incidentally, but they can </a:t>
            </a:r>
            <a:r>
              <a:rPr lang="ar-SA" b="1" dirty="0" err="1"/>
              <a:t>also</a:t>
            </a:r>
            <a:r>
              <a:rPr lang="ar-SA" b="1" dirty="0"/>
              <a:t> </a:t>
            </a:r>
            <a:r>
              <a:rPr lang="en-US" b="1" dirty="0"/>
              <a:t>present clinically with sepsis or </a:t>
            </a:r>
            <a:r>
              <a:rPr lang="en-US" b="1" dirty="0" err="1"/>
              <a:t>haemorrhage</a:t>
            </a:r>
            <a:r>
              <a:rPr lang="en-US" b="1" dirty="0"/>
              <a:t>.</a:t>
            </a:r>
            <a:endParaRPr lang="ar-AE" b="1" dirty="0"/>
          </a:p>
        </p:txBody>
      </p:sp>
    </p:spTree>
    <p:extLst>
      <p:ext uri="{BB962C8B-B14F-4D97-AF65-F5344CB8AC3E}">
        <p14:creationId xmlns:p14="http://schemas.microsoft.com/office/powerpoint/2010/main" val="1755270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178DAC-B855-0B63-870C-E130157098FD}"/>
              </a:ext>
            </a:extLst>
          </p:cNvPr>
          <p:cNvSpPr>
            <a:spLocks noGrp="1"/>
          </p:cNvSpPr>
          <p:nvPr>
            <p:ph type="title"/>
          </p:nvPr>
        </p:nvSpPr>
        <p:spPr/>
        <p:txBody>
          <a:bodyPr/>
          <a:lstStyle/>
          <a:p>
            <a:r>
              <a:rPr lang="en-US" b="1" dirty="0" err="1"/>
              <a:t>Aetiology</a:t>
            </a:r>
            <a:endParaRPr lang="ar-AE" b="1" dirty="0"/>
          </a:p>
        </p:txBody>
      </p:sp>
      <p:sp>
        <p:nvSpPr>
          <p:cNvPr id="3" name="عنصر نائب للمحتوى 2">
            <a:extLst>
              <a:ext uri="{FF2B5EF4-FFF2-40B4-BE49-F238E27FC236}">
                <a16:creationId xmlns:a16="http://schemas.microsoft.com/office/drawing/2014/main" id="{F05BE1F4-CBC1-1F61-8624-53ABE441DC24}"/>
              </a:ext>
            </a:extLst>
          </p:cNvPr>
          <p:cNvSpPr>
            <a:spLocks noGrp="1"/>
          </p:cNvSpPr>
          <p:nvPr>
            <p:ph idx="1"/>
          </p:nvPr>
        </p:nvSpPr>
        <p:spPr/>
        <p:txBody>
          <a:bodyPr>
            <a:noAutofit/>
          </a:bodyPr>
          <a:lstStyle/>
          <a:p>
            <a:pPr algn="l" rtl="0"/>
            <a:r>
              <a:rPr lang="en-US" b="1" dirty="0"/>
              <a:t>Epidemiological studies indicate that diverticular disease is a consequence of a refined Western diet, deficient in dietary </a:t>
            </a:r>
            <a:r>
              <a:rPr lang="ar-SA" b="1" dirty="0" err="1"/>
              <a:t>fibers</a:t>
            </a:r>
            <a:r>
              <a:rPr lang="ar-SA" b="1" dirty="0"/>
              <a:t>.</a:t>
            </a:r>
            <a:endParaRPr lang="en-US" b="1" dirty="0"/>
          </a:p>
          <a:p>
            <a:pPr marL="0" indent="0" algn="l" rtl="0">
              <a:buNone/>
            </a:pPr>
            <a:r>
              <a:rPr lang="en-US" b="1" dirty="0"/>
              <a:t>The combination of altered collagen structure with ageing, disordered motility and increased intraluminal pressure, most notably in the narrow sigmoid colon, results in herniation of mucosa through the circular muscle at the points where blood vessels penetrate the bowel wall</a:t>
            </a:r>
            <a:r>
              <a:rPr lang="ar-SA" b="1" dirty="0"/>
              <a:t>"</a:t>
            </a:r>
            <a:r>
              <a:rPr lang="ar-SA" b="1" dirty="0" err="1">
                <a:solidFill>
                  <a:schemeClr val="accent2"/>
                </a:solidFill>
              </a:rPr>
              <a:t>false</a:t>
            </a:r>
            <a:r>
              <a:rPr lang="ar-SA" b="1" dirty="0"/>
              <a:t>"</a:t>
            </a:r>
            <a:r>
              <a:rPr lang="en-US" b="1" dirty="0"/>
              <a:t> </a:t>
            </a:r>
            <a:endParaRPr lang="ar-SA" b="1" dirty="0"/>
          </a:p>
          <a:p>
            <a:pPr algn="l" rtl="0"/>
            <a:r>
              <a:rPr lang="en-US" b="1" dirty="0"/>
              <a:t>The rectum has a complete muscular coat and a wider lumen and is thus very rarely affected. </a:t>
            </a:r>
            <a:endParaRPr lang="ar-SA" b="1" dirty="0"/>
          </a:p>
          <a:p>
            <a:pPr algn="l" rtl="0"/>
            <a:r>
              <a:rPr lang="en-US" b="1" dirty="0"/>
              <a:t>Diverticular disease is rare in Africa and Asia where the diet is high in natural </a:t>
            </a:r>
            <a:r>
              <a:rPr lang="en-US" b="1" dirty="0" err="1"/>
              <a:t>fibre</a:t>
            </a:r>
            <a:endParaRPr lang="ar-AE" b="1" dirty="0"/>
          </a:p>
        </p:txBody>
      </p:sp>
    </p:spTree>
    <p:extLst>
      <p:ext uri="{BB962C8B-B14F-4D97-AF65-F5344CB8AC3E}">
        <p14:creationId xmlns:p14="http://schemas.microsoft.com/office/powerpoint/2010/main" val="3795015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B496D-B203-6AA1-A490-942A01A86A97}"/>
              </a:ext>
            </a:extLst>
          </p:cNvPr>
          <p:cNvSpPr>
            <a:spLocks noGrp="1"/>
          </p:cNvSpPr>
          <p:nvPr>
            <p:ph type="title"/>
          </p:nvPr>
        </p:nvSpPr>
        <p:spPr/>
        <p:txBody>
          <a:bodyPr/>
          <a:lstStyle/>
          <a:p>
            <a:r>
              <a:rPr lang="en-US" b="1" dirty="0"/>
              <a:t>Complications of diverticular disease </a:t>
            </a:r>
            <a:endParaRPr lang="ar-AE" b="1" dirty="0"/>
          </a:p>
        </p:txBody>
      </p:sp>
      <p:sp>
        <p:nvSpPr>
          <p:cNvPr id="3" name="عنصر نائب للمحتوى 2">
            <a:extLst>
              <a:ext uri="{FF2B5EF4-FFF2-40B4-BE49-F238E27FC236}">
                <a16:creationId xmlns:a16="http://schemas.microsoft.com/office/drawing/2014/main" id="{4105D72E-1ED2-CF14-CFA9-348914D162F7}"/>
              </a:ext>
            </a:extLst>
          </p:cNvPr>
          <p:cNvSpPr>
            <a:spLocks noGrp="1"/>
          </p:cNvSpPr>
          <p:nvPr>
            <p:ph idx="1"/>
          </p:nvPr>
        </p:nvSpPr>
        <p:spPr>
          <a:xfrm>
            <a:off x="1451579" y="1853754"/>
            <a:ext cx="9603275" cy="3276167"/>
          </a:xfrm>
        </p:spPr>
        <p:txBody>
          <a:bodyPr/>
          <a:lstStyle/>
          <a:p>
            <a:pPr algn="l" rtl="0"/>
            <a:r>
              <a:rPr lang="en-US" sz="2400" b="1" dirty="0"/>
              <a:t>The majority of patients with diverticula are asymptomatic but historical studies suggest that somewhere between 10 and 30% will have symptomatic complications</a:t>
            </a:r>
          </a:p>
          <a:p>
            <a:endParaRPr lang="ar-AE" dirty="0"/>
          </a:p>
        </p:txBody>
      </p:sp>
      <p:pic>
        <p:nvPicPr>
          <p:cNvPr id="4" name="صورة 4">
            <a:extLst>
              <a:ext uri="{FF2B5EF4-FFF2-40B4-BE49-F238E27FC236}">
                <a16:creationId xmlns:a16="http://schemas.microsoft.com/office/drawing/2014/main" id="{5D41743A-D89A-617D-F491-C8A1CDDE6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60" y="3581833"/>
            <a:ext cx="9396461" cy="3276167"/>
          </a:xfrm>
          <a:prstGeom prst="rect">
            <a:avLst/>
          </a:prstGeom>
        </p:spPr>
      </p:pic>
    </p:spTree>
    <p:extLst>
      <p:ext uri="{BB962C8B-B14F-4D97-AF65-F5344CB8AC3E}">
        <p14:creationId xmlns:p14="http://schemas.microsoft.com/office/powerpoint/2010/main" val="65932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B3C8A8-02DC-99F6-C918-88CF56E9D450}"/>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218878DA-55E9-A257-5AAB-A6B19B0E6889}"/>
              </a:ext>
            </a:extLst>
          </p:cNvPr>
          <p:cNvSpPr>
            <a:spLocks noGrp="1"/>
          </p:cNvSpPr>
          <p:nvPr>
            <p:ph idx="1"/>
          </p:nvPr>
        </p:nvSpPr>
        <p:spPr>
          <a:xfrm>
            <a:off x="1451579" y="242350"/>
            <a:ext cx="9603275" cy="5939856"/>
          </a:xfrm>
        </p:spPr>
        <p:txBody>
          <a:bodyPr>
            <a:normAutofit fontScale="70000" lnSpcReduction="20000"/>
          </a:bodyPr>
          <a:lstStyle/>
          <a:p>
            <a:pPr algn="l" rtl="0"/>
            <a:r>
              <a:rPr lang="ar-SA" sz="3400" b="1" dirty="0"/>
              <a:t> 1</a:t>
            </a:r>
            <a:r>
              <a:rPr lang="en-US" sz="3400" b="1" dirty="0"/>
              <a:t>Pain and inflammation (diverticulitis).</a:t>
            </a:r>
          </a:p>
          <a:p>
            <a:pPr algn="l" rtl="0"/>
            <a:r>
              <a:rPr lang="en-US" sz="3400" b="1" dirty="0"/>
              <a:t>2 Perforation: most often contained leading to </a:t>
            </a:r>
            <a:r>
              <a:rPr lang="en-US" sz="3400" b="1" dirty="0" err="1"/>
              <a:t>pericolic</a:t>
            </a:r>
            <a:r>
              <a:rPr lang="en-US" sz="3400" b="1" dirty="0"/>
              <a:t> abscess formation but occasionally leading to </a:t>
            </a:r>
            <a:r>
              <a:rPr lang="en-US" sz="3400" b="1" dirty="0" err="1"/>
              <a:t>generalised</a:t>
            </a:r>
            <a:r>
              <a:rPr lang="en-US" sz="3400" b="1" dirty="0"/>
              <a:t> peritonitis.</a:t>
            </a:r>
          </a:p>
          <a:p>
            <a:pPr algn="l" rtl="0"/>
            <a:r>
              <a:rPr lang="en-US" sz="3400" b="1" dirty="0"/>
              <a:t>3 Intestinal obstruction: progressive fibrosis can cause stenosis of the sigmoid and large bowel obstruction or loops of small intestine can adhere to an inflamed sigmoid, resulting in small bowel obstruction.</a:t>
            </a:r>
          </a:p>
          <a:p>
            <a:pPr algn="l" rtl="0"/>
            <a:r>
              <a:rPr lang="en-US" sz="3400" b="1" dirty="0"/>
              <a:t>4 </a:t>
            </a:r>
            <a:r>
              <a:rPr lang="en-US" sz="3400" b="1" dirty="0" err="1"/>
              <a:t>Haemorrhage</a:t>
            </a:r>
            <a:r>
              <a:rPr lang="en-US" sz="3400" b="1" dirty="0"/>
              <a:t>: diverticular disease may present with profuse and recurrent) colonic </a:t>
            </a:r>
            <a:r>
              <a:rPr lang="en-US" sz="3400" b="1" dirty="0" err="1"/>
              <a:t>haemorrhage</a:t>
            </a:r>
            <a:r>
              <a:rPr lang="en-US" sz="3400" b="1" dirty="0"/>
              <a:t> due to erosion of vessels adjacent to a diverticulum.</a:t>
            </a:r>
          </a:p>
          <a:p>
            <a:pPr algn="l" rtl="0"/>
            <a:r>
              <a:rPr lang="en-US" sz="3400" b="1" dirty="0"/>
              <a:t>5 Fistula formation (</a:t>
            </a:r>
            <a:r>
              <a:rPr lang="en-US" sz="3400" b="1" dirty="0" err="1"/>
              <a:t>colovesical</a:t>
            </a:r>
            <a:r>
              <a:rPr lang="en-US" sz="3400" b="1" dirty="0"/>
              <a:t>, </a:t>
            </a:r>
            <a:r>
              <a:rPr lang="en-US" sz="3400" b="1" dirty="0" err="1"/>
              <a:t>colovaginal</a:t>
            </a:r>
            <a:r>
              <a:rPr lang="en-US" sz="3400" b="1" dirty="0"/>
              <a:t>, </a:t>
            </a:r>
            <a:r>
              <a:rPr lang="en-US" sz="3400" b="1" dirty="0" err="1"/>
              <a:t>enterocolic</a:t>
            </a:r>
            <a:r>
              <a:rPr lang="en-US" sz="3400" b="1" dirty="0"/>
              <a:t>, </a:t>
            </a:r>
            <a:r>
              <a:rPr lang="en-US" sz="3400" b="1" dirty="0" err="1"/>
              <a:t>colocutaneous</a:t>
            </a:r>
            <a:r>
              <a:rPr lang="en-US" sz="3400" b="1" dirty="0"/>
              <a:t>): occurs in 5% of cases, </a:t>
            </a:r>
            <a:r>
              <a:rPr lang="en-US" sz="3400" b="1" dirty="0" err="1"/>
              <a:t>colovesical</a:t>
            </a:r>
            <a:r>
              <a:rPr lang="en-US" sz="3400" b="1" dirty="0"/>
              <a:t> fistulation is most commonly seen</a:t>
            </a:r>
            <a:r>
              <a:rPr lang="en-US" dirty="0"/>
              <a:t>.</a:t>
            </a:r>
            <a:endParaRPr lang="ar-AE" dirty="0"/>
          </a:p>
        </p:txBody>
      </p:sp>
    </p:spTree>
    <p:extLst>
      <p:ext uri="{BB962C8B-B14F-4D97-AF65-F5344CB8AC3E}">
        <p14:creationId xmlns:p14="http://schemas.microsoft.com/office/powerpoint/2010/main" val="3711183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5C0E6D-D157-D502-E28B-0F0CAEDD94BF}"/>
              </a:ext>
            </a:extLst>
          </p:cNvPr>
          <p:cNvSpPr>
            <a:spLocks noGrp="1"/>
          </p:cNvSpPr>
          <p:nvPr>
            <p:ph type="title"/>
          </p:nvPr>
        </p:nvSpPr>
        <p:spPr/>
        <p:txBody>
          <a:bodyPr/>
          <a:lstStyle/>
          <a:p>
            <a:r>
              <a:rPr lang="en-US" b="1" dirty="0"/>
              <a:t>Clinical features</a:t>
            </a:r>
            <a:r>
              <a:rPr lang="en-US" dirty="0"/>
              <a:t> </a:t>
            </a:r>
            <a:endParaRPr lang="ar-AE" dirty="0"/>
          </a:p>
        </p:txBody>
      </p:sp>
      <p:sp>
        <p:nvSpPr>
          <p:cNvPr id="3" name="عنصر نائب للمحتوى 2">
            <a:extLst>
              <a:ext uri="{FF2B5EF4-FFF2-40B4-BE49-F238E27FC236}">
                <a16:creationId xmlns:a16="http://schemas.microsoft.com/office/drawing/2014/main" id="{A8406860-889D-77AC-63EB-D800CB90C7AF}"/>
              </a:ext>
            </a:extLst>
          </p:cNvPr>
          <p:cNvSpPr>
            <a:spLocks noGrp="1"/>
          </p:cNvSpPr>
          <p:nvPr>
            <p:ph idx="1"/>
          </p:nvPr>
        </p:nvSpPr>
        <p:spPr/>
        <p:txBody>
          <a:bodyPr/>
          <a:lstStyle/>
          <a:p>
            <a:pPr algn="l" rtl="0"/>
            <a:r>
              <a:rPr lang="en-US" b="1" dirty="0"/>
              <a:t>In mild cases, symptoms such as distension, flatulence and a sensation of heaviness in the lower abdomen may be indistinguishable from those of irritable bowel syndrome. </a:t>
            </a:r>
            <a:endParaRPr lang="ar-SA" b="1" dirty="0"/>
          </a:p>
          <a:p>
            <a:pPr algn="l" rtl="0"/>
            <a:r>
              <a:rPr lang="en-US" b="1" dirty="0"/>
              <a:t>These symptoms are thought to result from a combination of increased luminal pressure affecting wall tension and increased visceral hypersensitivity. </a:t>
            </a:r>
            <a:endParaRPr lang="ar-SA" b="1" dirty="0"/>
          </a:p>
          <a:p>
            <a:pPr algn="l" rtl="0"/>
            <a:r>
              <a:rPr lang="en-US" b="1" dirty="0"/>
              <a:t>Surgical treatment is rarely, if ever appropriate for diverticular disease in the absence of complications</a:t>
            </a:r>
            <a:endParaRPr lang="ar-AE" b="1" dirty="0"/>
          </a:p>
        </p:txBody>
      </p:sp>
    </p:spTree>
    <p:extLst>
      <p:ext uri="{BB962C8B-B14F-4D97-AF65-F5344CB8AC3E}">
        <p14:creationId xmlns:p14="http://schemas.microsoft.com/office/powerpoint/2010/main" val="3179902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DE6633-0936-545D-AE79-BDF5086317E0}"/>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F4B78930-8FA6-774E-19F3-9F8D374CAF6D}"/>
              </a:ext>
            </a:extLst>
          </p:cNvPr>
          <p:cNvSpPr>
            <a:spLocks noGrp="1"/>
          </p:cNvSpPr>
          <p:nvPr>
            <p:ph idx="1"/>
          </p:nvPr>
        </p:nvSpPr>
        <p:spPr/>
        <p:txBody>
          <a:bodyPr/>
          <a:lstStyle/>
          <a:p>
            <a:endParaRPr lang="ar-AE" dirty="0"/>
          </a:p>
        </p:txBody>
      </p:sp>
      <p:sp>
        <p:nvSpPr>
          <p:cNvPr id="5" name="مربع نص 4">
            <a:extLst>
              <a:ext uri="{FF2B5EF4-FFF2-40B4-BE49-F238E27FC236}">
                <a16:creationId xmlns:a16="http://schemas.microsoft.com/office/drawing/2014/main" id="{1A9C16CC-54D3-F708-9661-BEC34A1AD61A}"/>
              </a:ext>
            </a:extLst>
          </p:cNvPr>
          <p:cNvSpPr txBox="1"/>
          <p:nvPr/>
        </p:nvSpPr>
        <p:spPr>
          <a:xfrm>
            <a:off x="859565" y="740216"/>
            <a:ext cx="10787302" cy="6001643"/>
          </a:xfrm>
          <a:prstGeom prst="rect">
            <a:avLst/>
          </a:prstGeom>
          <a:noFill/>
        </p:spPr>
        <p:txBody>
          <a:bodyPr wrap="square">
            <a:spAutoFit/>
          </a:bodyPr>
          <a:lstStyle/>
          <a:p>
            <a:pPr algn="l"/>
            <a:r>
              <a:rPr lang="en-US" sz="2400" b="1" dirty="0">
                <a:solidFill>
                  <a:schemeClr val="accent2"/>
                </a:solidFill>
              </a:rPr>
              <a:t>Diverticulitis</a:t>
            </a:r>
            <a:r>
              <a:rPr lang="en-US" sz="2400" b="1" dirty="0"/>
              <a:t> typically presents as persistent lower abdominal pain, usually in the left iliac fossa. There may be accompanying </a:t>
            </a:r>
            <a:r>
              <a:rPr lang="en-US" sz="2400" b="1" dirty="0" err="1"/>
              <a:t>diarrhoea</a:t>
            </a:r>
            <a:r>
              <a:rPr lang="en-US" sz="2400" b="1" dirty="0"/>
              <a:t> or constipation. </a:t>
            </a:r>
            <a:endParaRPr lang="ar-SA" sz="2400" b="1" dirty="0"/>
          </a:p>
          <a:p>
            <a:pPr algn="l"/>
            <a:r>
              <a:rPr lang="en-US" sz="2400" b="1" dirty="0"/>
              <a:t>The lower abdomen is </a:t>
            </a:r>
          </a:p>
          <a:p>
            <a:pPr algn="l"/>
            <a:r>
              <a:rPr lang="en-US" sz="2400" b="1" dirty="0"/>
              <a:t>tender, especially on the left, but occasionally also in </a:t>
            </a:r>
            <a:r>
              <a:rPr lang="en-US" sz="2400" b="1" dirty="0" err="1"/>
              <a:t>th</a:t>
            </a:r>
            <a:endParaRPr lang="en-US" sz="2400" b="1" dirty="0"/>
          </a:p>
          <a:p>
            <a:pPr algn="l"/>
            <a:r>
              <a:rPr lang="en-US" sz="2400" b="1" dirty="0"/>
              <a:t>right iliac fossa if the sigmoid loop lies across the midline.</a:t>
            </a:r>
            <a:endParaRPr lang="ar-SA" sz="2400" b="1" dirty="0"/>
          </a:p>
          <a:p>
            <a:pPr algn="l"/>
            <a:r>
              <a:rPr lang="en-US" sz="2400" b="1" dirty="0"/>
              <a:t> </a:t>
            </a:r>
          </a:p>
          <a:p>
            <a:pPr algn="l"/>
            <a:r>
              <a:rPr lang="en-US" sz="2400" b="1" dirty="0"/>
              <a:t>The sigmoid colon may be tender and thickened on palpation </a:t>
            </a:r>
          </a:p>
          <a:p>
            <a:pPr algn="l"/>
            <a:r>
              <a:rPr lang="en-US" sz="2400" b="1" dirty="0"/>
              <a:t>and rectal examination may reveal a tender mass if an abscess </a:t>
            </a:r>
          </a:p>
          <a:p>
            <a:pPr algn="l"/>
            <a:r>
              <a:rPr lang="en-US" sz="2400" b="1" dirty="0"/>
              <a:t>has formed.</a:t>
            </a:r>
            <a:endParaRPr lang="ar-SA" sz="2400" b="1" dirty="0"/>
          </a:p>
          <a:p>
            <a:pPr algn="l"/>
            <a:r>
              <a:rPr lang="en-US" sz="2400" b="1" dirty="0"/>
              <a:t> Distinguishing between diverticulitis and abscess </a:t>
            </a:r>
          </a:p>
          <a:p>
            <a:pPr algn="l"/>
            <a:r>
              <a:rPr lang="en-US" sz="2400" b="1" dirty="0"/>
              <a:t>formation is difficult on clinical grounds alone and radiological imaging is essential.</a:t>
            </a:r>
            <a:endParaRPr lang="ar-SA" sz="2400" b="1" dirty="0"/>
          </a:p>
          <a:p>
            <a:pPr algn="l"/>
            <a:r>
              <a:rPr lang="en-US" sz="2400" b="1" dirty="0"/>
              <a:t> </a:t>
            </a:r>
            <a:r>
              <a:rPr lang="en-US" sz="2400" b="1" dirty="0" err="1"/>
              <a:t>Generalised</a:t>
            </a:r>
            <a:r>
              <a:rPr lang="en-US" sz="2400" b="1" dirty="0"/>
              <a:t> peritonitis as a result of </a:t>
            </a:r>
          </a:p>
          <a:p>
            <a:pPr algn="l"/>
            <a:r>
              <a:rPr lang="en-US" sz="2400" b="1" dirty="0"/>
              <a:t>free perforation presents in the typical manner with systemic </a:t>
            </a:r>
          </a:p>
          <a:p>
            <a:pPr algn="l"/>
            <a:r>
              <a:rPr lang="en-US" sz="2400" b="1" dirty="0"/>
              <a:t>upset and </a:t>
            </a:r>
            <a:r>
              <a:rPr lang="en-US" sz="2400" b="1" dirty="0" err="1"/>
              <a:t>generalised</a:t>
            </a:r>
            <a:r>
              <a:rPr lang="en-US" sz="2400" b="1" dirty="0"/>
              <a:t> tenderness and guardin</a:t>
            </a:r>
            <a:r>
              <a:rPr lang="en-US" dirty="0"/>
              <a:t>g</a:t>
            </a:r>
            <a:endParaRPr lang="ar-AE" dirty="0"/>
          </a:p>
        </p:txBody>
      </p:sp>
    </p:spTree>
    <p:extLst>
      <p:ext uri="{BB962C8B-B14F-4D97-AF65-F5344CB8AC3E}">
        <p14:creationId xmlns:p14="http://schemas.microsoft.com/office/powerpoint/2010/main" val="376517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9C2BEA-3EF9-A53A-9DD5-76DD529C1243}"/>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29D57D53-DE5F-AA9A-9F70-0202CF656D8F}"/>
              </a:ext>
            </a:extLst>
          </p:cNvPr>
          <p:cNvSpPr>
            <a:spLocks noGrp="1"/>
          </p:cNvSpPr>
          <p:nvPr>
            <p:ph idx="1"/>
          </p:nvPr>
        </p:nvSpPr>
        <p:spPr/>
        <p:txBody>
          <a:bodyPr/>
          <a:lstStyle/>
          <a:p>
            <a:pPr marL="0" indent="0" algn="l">
              <a:buNone/>
            </a:pPr>
            <a:r>
              <a:rPr lang="ar-SA" b="1" dirty="0" err="1"/>
              <a:t>The</a:t>
            </a:r>
            <a:r>
              <a:rPr lang="ar-SA" b="1" dirty="0"/>
              <a:t> </a:t>
            </a:r>
            <a:r>
              <a:rPr lang="ar-SA" b="1" dirty="0" err="1"/>
              <a:t>diverticulum</a:t>
            </a:r>
            <a:r>
              <a:rPr lang="ar-SA" b="1" dirty="0"/>
              <a:t> </a:t>
            </a:r>
            <a:r>
              <a:rPr lang="ar-SA" b="1" dirty="0" err="1"/>
              <a:t>can</a:t>
            </a:r>
            <a:r>
              <a:rPr lang="ar-SA" b="1" dirty="0"/>
              <a:t> </a:t>
            </a:r>
            <a:r>
              <a:rPr lang="ar-SA" b="1" dirty="0" err="1"/>
              <a:t>involve</a:t>
            </a:r>
            <a:r>
              <a:rPr lang="ar-SA" b="1" dirty="0"/>
              <a:t>: </a:t>
            </a:r>
            <a:endParaRPr lang="en-US" b="1" dirty="0"/>
          </a:p>
          <a:p>
            <a:pPr marL="457200" indent="-457200" algn="l">
              <a:buAutoNum type="arabicPeriod"/>
            </a:pPr>
            <a:r>
              <a:rPr lang="ar-SA" b="1" dirty="0" err="1"/>
              <a:t>Esophagus</a:t>
            </a:r>
            <a:r>
              <a:rPr lang="ar-SA" b="1" dirty="0"/>
              <a:t> </a:t>
            </a:r>
            <a:endParaRPr lang="en-US" b="1" dirty="0"/>
          </a:p>
          <a:p>
            <a:pPr marL="457200" indent="-457200" algn="l">
              <a:buAutoNum type="arabicPeriod"/>
            </a:pPr>
            <a:r>
              <a:rPr lang="en-US" b="1" dirty="0"/>
              <a:t>Stomach </a:t>
            </a:r>
          </a:p>
          <a:p>
            <a:pPr marL="457200" indent="-457200" algn="l">
              <a:buAutoNum type="arabicPeriod"/>
            </a:pPr>
            <a:r>
              <a:rPr lang="en-US" b="1" dirty="0"/>
              <a:t>Small bowel </a:t>
            </a:r>
          </a:p>
          <a:p>
            <a:pPr marL="457200" indent="-457200" algn="l">
              <a:buAutoNum type="arabicPeriod"/>
            </a:pPr>
            <a:r>
              <a:rPr lang="en-US" b="1" dirty="0"/>
              <a:t>Cecum </a:t>
            </a:r>
          </a:p>
          <a:p>
            <a:pPr marL="457200" indent="-457200" algn="l">
              <a:buAutoNum type="arabicPeriod"/>
            </a:pPr>
            <a:r>
              <a:rPr lang="en-US" b="1" dirty="0"/>
              <a:t>Large bowel </a:t>
            </a:r>
          </a:p>
        </p:txBody>
      </p:sp>
      <p:pic>
        <p:nvPicPr>
          <p:cNvPr id="5" name="صورة 5">
            <a:extLst>
              <a:ext uri="{FF2B5EF4-FFF2-40B4-BE49-F238E27FC236}">
                <a16:creationId xmlns:a16="http://schemas.microsoft.com/office/drawing/2014/main" id="{882A06E7-1896-2A2B-36D9-08B36A0B4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09" y="2375476"/>
            <a:ext cx="4544291" cy="4482524"/>
          </a:xfrm>
          <a:prstGeom prst="rect">
            <a:avLst/>
          </a:prstGeom>
        </p:spPr>
      </p:pic>
    </p:spTree>
    <p:extLst>
      <p:ext uri="{BB962C8B-B14F-4D97-AF65-F5344CB8AC3E}">
        <p14:creationId xmlns:p14="http://schemas.microsoft.com/office/powerpoint/2010/main" val="990072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B04D8D-0382-53D7-26D5-EF5EF6399F74}"/>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1DFC31B8-EEF8-CF58-8FB8-5E0BFA98E87C}"/>
              </a:ext>
            </a:extLst>
          </p:cNvPr>
          <p:cNvSpPr>
            <a:spLocks noGrp="1"/>
          </p:cNvSpPr>
          <p:nvPr>
            <p:ph idx="1"/>
          </p:nvPr>
        </p:nvSpPr>
        <p:spPr>
          <a:xfrm>
            <a:off x="138952" y="553384"/>
            <a:ext cx="11612418" cy="7565833"/>
          </a:xfrm>
        </p:spPr>
        <p:txBody>
          <a:bodyPr>
            <a:normAutofit/>
          </a:bodyPr>
          <a:lstStyle/>
          <a:p>
            <a:pPr algn="l" rtl="0"/>
            <a:r>
              <a:rPr lang="en-US" b="1" dirty="0" err="1">
                <a:solidFill>
                  <a:schemeClr val="accent2"/>
                </a:solidFill>
              </a:rPr>
              <a:t>Haemorrhage</a:t>
            </a:r>
            <a:r>
              <a:rPr lang="en-US" b="1" dirty="0"/>
              <a:t> from colonic diverticula is typically painless and profuse. Bleeding from the sigmoid will be bright red with clots, whereas right-sided bleeding will be darker. </a:t>
            </a:r>
            <a:endParaRPr lang="ar-SA" b="1" dirty="0"/>
          </a:p>
          <a:p>
            <a:pPr algn="l" rtl="0"/>
            <a:r>
              <a:rPr lang="en-US" b="1" dirty="0"/>
              <a:t>Torrential bleeding is fortunately rare and, in fact, more commonly due to </a:t>
            </a:r>
            <a:r>
              <a:rPr lang="en-US" b="1" dirty="0" err="1"/>
              <a:t>angiodysplasia</a:t>
            </a:r>
            <a:r>
              <a:rPr lang="en-US" b="1" dirty="0"/>
              <a:t>, but diverticular bleeding may persist or recur requiring transfusion and resection. </a:t>
            </a:r>
            <a:endParaRPr lang="ar-SA" b="1" dirty="0"/>
          </a:p>
          <a:p>
            <a:pPr algn="l" rtl="0"/>
            <a:r>
              <a:rPr lang="en-US" b="1" dirty="0"/>
              <a:t>The presentation of a </a:t>
            </a:r>
            <a:r>
              <a:rPr lang="en-US" b="1" dirty="0">
                <a:solidFill>
                  <a:schemeClr val="accent2"/>
                </a:solidFill>
              </a:rPr>
              <a:t>fistula</a:t>
            </a:r>
            <a:r>
              <a:rPr lang="en-US" b="1" dirty="0"/>
              <a:t> resulting from diverticular disease depends on the site. The most common </a:t>
            </a:r>
            <a:r>
              <a:rPr lang="en-US" b="1" dirty="0" err="1"/>
              <a:t>colovesical</a:t>
            </a:r>
            <a:r>
              <a:rPr lang="en-US" b="1" dirty="0"/>
              <a:t> fistula results in recurrent urinary tract infections and </a:t>
            </a:r>
            <a:r>
              <a:rPr lang="en-US" b="1" dirty="0" err="1"/>
              <a:t>pneumaturia</a:t>
            </a:r>
            <a:r>
              <a:rPr lang="en-US" b="1" dirty="0"/>
              <a:t> (flatus in the urine) or even </a:t>
            </a:r>
            <a:r>
              <a:rPr lang="en-US" b="1" dirty="0" err="1"/>
              <a:t>faeces</a:t>
            </a:r>
            <a:r>
              <a:rPr lang="en-US" b="1" dirty="0"/>
              <a:t> in the urine. </a:t>
            </a:r>
            <a:r>
              <a:rPr lang="en-US" b="1" dirty="0" err="1"/>
              <a:t>Colovaginal</a:t>
            </a:r>
            <a:r>
              <a:rPr lang="en-US" b="1" dirty="0"/>
              <a:t> fistulae are more common after hysterectomy.</a:t>
            </a:r>
            <a:endParaRPr lang="ar-SA" b="1" dirty="0"/>
          </a:p>
          <a:p>
            <a:pPr algn="l" rtl="0"/>
            <a:r>
              <a:rPr lang="en-US" b="1" dirty="0"/>
              <a:t> </a:t>
            </a:r>
            <a:r>
              <a:rPr lang="en-US" b="1" dirty="0" err="1"/>
              <a:t>Colocutaneous</a:t>
            </a:r>
            <a:r>
              <a:rPr lang="en-US" b="1" dirty="0"/>
              <a:t> fistulation is rare in the absence of prior intervention (e.g. R</a:t>
            </a:r>
            <a:r>
              <a:rPr lang="ar-SA" b="1" dirty="0" err="1"/>
              <a:t>adiologicaldrainge</a:t>
            </a:r>
            <a:endParaRPr lang="ar-SA" b="1" dirty="0"/>
          </a:p>
          <a:p>
            <a:pPr algn="l" rtl="0"/>
            <a:r>
              <a:rPr lang="ar-SA" b="1" dirty="0"/>
              <a:t> </a:t>
            </a:r>
            <a:r>
              <a:rPr lang="en-US" b="1" dirty="0"/>
              <a:t>Rarely, diverticular disease may perforate into the </a:t>
            </a:r>
            <a:r>
              <a:rPr lang="en-US" b="1" dirty="0" err="1"/>
              <a:t>retroperitoneum</a:t>
            </a:r>
            <a:r>
              <a:rPr lang="en-US" b="1" dirty="0"/>
              <a:t>, leading to a psoas abscess, and even groin fistulation.</a:t>
            </a:r>
          </a:p>
          <a:p>
            <a:pPr algn="l" rtl="0"/>
            <a:endParaRPr lang="ar-AE" b="1" dirty="0"/>
          </a:p>
        </p:txBody>
      </p:sp>
    </p:spTree>
    <p:extLst>
      <p:ext uri="{BB962C8B-B14F-4D97-AF65-F5344CB8AC3E}">
        <p14:creationId xmlns:p14="http://schemas.microsoft.com/office/powerpoint/2010/main" val="253680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AFC116-7EB5-DDEC-E926-D7A44817A5CF}"/>
              </a:ext>
            </a:extLst>
          </p:cNvPr>
          <p:cNvSpPr>
            <a:spLocks noGrp="1"/>
          </p:cNvSpPr>
          <p:nvPr>
            <p:ph type="title"/>
          </p:nvPr>
        </p:nvSpPr>
        <p:spPr/>
        <p:txBody>
          <a:bodyPr/>
          <a:lstStyle/>
          <a:p>
            <a:r>
              <a:rPr lang="en-US" b="1" dirty="0"/>
              <a:t>Classification of contamination</a:t>
            </a:r>
            <a:endParaRPr lang="ar-AE" b="1" dirty="0"/>
          </a:p>
        </p:txBody>
      </p:sp>
      <p:sp>
        <p:nvSpPr>
          <p:cNvPr id="3" name="عنصر نائب للمحتوى 2">
            <a:extLst>
              <a:ext uri="{FF2B5EF4-FFF2-40B4-BE49-F238E27FC236}">
                <a16:creationId xmlns:a16="http://schemas.microsoft.com/office/drawing/2014/main" id="{ECF9C7BE-A0E2-4101-5A77-3249AC195755}"/>
              </a:ext>
            </a:extLst>
          </p:cNvPr>
          <p:cNvSpPr>
            <a:spLocks noGrp="1"/>
          </p:cNvSpPr>
          <p:nvPr>
            <p:ph idx="1"/>
          </p:nvPr>
        </p:nvSpPr>
        <p:spPr>
          <a:xfrm>
            <a:off x="751994" y="2032000"/>
            <a:ext cx="11230648" cy="3837084"/>
          </a:xfrm>
        </p:spPr>
        <p:txBody>
          <a:bodyPr/>
          <a:lstStyle/>
          <a:p>
            <a:pPr algn="l" rtl="0"/>
            <a:r>
              <a:rPr lang="en-US" b="1" dirty="0"/>
              <a:t>The degree of infection has a major impact on outcome in acute diverticulitis. Patients with inflammatory masses have a lower mortality than those with perforation (3% versus. </a:t>
            </a:r>
          </a:p>
          <a:p>
            <a:pPr algn="l" rtl="0"/>
            <a:r>
              <a:rPr lang="en-US" b="1" dirty="0"/>
              <a:t>33%). </a:t>
            </a:r>
            <a:endParaRPr lang="ar-SA" b="1" dirty="0"/>
          </a:p>
          <a:p>
            <a:pPr algn="l" rtl="0"/>
            <a:r>
              <a:rPr lang="en-US" b="1" dirty="0"/>
              <a:t>Classification systems have been developed for acute diverticulitis to try and </a:t>
            </a:r>
            <a:r>
              <a:rPr lang="en-US" b="1" dirty="0" err="1"/>
              <a:t>rationalise</a:t>
            </a:r>
            <a:r>
              <a:rPr lang="en-US" b="1" dirty="0"/>
              <a:t> the literature, the most commonly used being the </a:t>
            </a:r>
            <a:r>
              <a:rPr lang="en-US" b="1" dirty="0">
                <a:solidFill>
                  <a:schemeClr val="accent2"/>
                </a:solidFill>
              </a:rPr>
              <a:t>Hinchey classification</a:t>
            </a:r>
            <a:endParaRPr lang="ar-AE" b="1" dirty="0">
              <a:solidFill>
                <a:schemeClr val="accent2"/>
              </a:solidFill>
            </a:endParaRPr>
          </a:p>
        </p:txBody>
      </p:sp>
    </p:spTree>
    <p:extLst>
      <p:ext uri="{BB962C8B-B14F-4D97-AF65-F5344CB8AC3E}">
        <p14:creationId xmlns:p14="http://schemas.microsoft.com/office/powerpoint/2010/main" val="2779052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9ACAF9-506F-53F2-0874-1D7ACB82ADD5}"/>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6EF0085B-0A4C-36FA-9EC8-4711B0A56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0312" y="2783681"/>
            <a:ext cx="7505700" cy="1914525"/>
          </a:xfrm>
        </p:spPr>
      </p:pic>
    </p:spTree>
    <p:extLst>
      <p:ext uri="{BB962C8B-B14F-4D97-AF65-F5344CB8AC3E}">
        <p14:creationId xmlns:p14="http://schemas.microsoft.com/office/powerpoint/2010/main" val="157575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99CC52-EFB5-807E-1789-9E5B0AEFA66F}"/>
              </a:ext>
            </a:extLst>
          </p:cNvPr>
          <p:cNvSpPr>
            <a:spLocks noGrp="1"/>
          </p:cNvSpPr>
          <p:nvPr>
            <p:ph type="title"/>
          </p:nvPr>
        </p:nvSpPr>
        <p:spPr/>
        <p:txBody>
          <a:bodyPr/>
          <a:lstStyle/>
          <a:p>
            <a:r>
              <a:rPr lang="en-US" b="1" dirty="0"/>
              <a:t>Radiology</a:t>
            </a:r>
            <a:endParaRPr lang="ar-AE" b="1" dirty="0"/>
          </a:p>
        </p:txBody>
      </p:sp>
      <p:sp>
        <p:nvSpPr>
          <p:cNvPr id="3" name="عنصر نائب للمحتوى 2">
            <a:extLst>
              <a:ext uri="{FF2B5EF4-FFF2-40B4-BE49-F238E27FC236}">
                <a16:creationId xmlns:a16="http://schemas.microsoft.com/office/drawing/2014/main" id="{0BB2A112-F37F-4BD9-C84B-2E6D52F03240}"/>
              </a:ext>
            </a:extLst>
          </p:cNvPr>
          <p:cNvSpPr>
            <a:spLocks noGrp="1"/>
          </p:cNvSpPr>
          <p:nvPr>
            <p:ph idx="1"/>
          </p:nvPr>
        </p:nvSpPr>
        <p:spPr/>
        <p:txBody>
          <a:bodyPr/>
          <a:lstStyle/>
          <a:p>
            <a:pPr algn="l" rtl="0"/>
            <a:r>
              <a:rPr lang="en-US" b="1" dirty="0"/>
              <a:t>Plain radiographs can demonstrate a </a:t>
            </a:r>
            <a:r>
              <a:rPr lang="en-US" b="1" dirty="0" err="1"/>
              <a:t>pneumoperitoneum</a:t>
            </a:r>
            <a:r>
              <a:rPr lang="en-US" b="1" dirty="0"/>
              <a:t>. </a:t>
            </a:r>
          </a:p>
          <a:p>
            <a:pPr algn="l" rtl="0"/>
            <a:r>
              <a:rPr lang="en-US" b="1" dirty="0"/>
              <a:t>Spiral CT has excellent sensitivity and specificity for identifying bowel wall thickening, abscess formation and </a:t>
            </a:r>
            <a:r>
              <a:rPr lang="en-US" b="1" dirty="0" err="1"/>
              <a:t>extraluminal</a:t>
            </a:r>
            <a:r>
              <a:rPr lang="en-US" b="1" dirty="0"/>
              <a:t> disease and has </a:t>
            </a:r>
            <a:r>
              <a:rPr lang="en-US" b="1" dirty="0" err="1"/>
              <a:t>revolutionised</a:t>
            </a:r>
            <a:r>
              <a:rPr lang="en-US" b="1" dirty="0"/>
              <a:t> the assessment of complicated diverticular disease</a:t>
            </a:r>
            <a:endParaRPr lang="ar-AE" b="1" dirty="0"/>
          </a:p>
        </p:txBody>
      </p:sp>
    </p:spTree>
    <p:extLst>
      <p:ext uri="{BB962C8B-B14F-4D97-AF65-F5344CB8AC3E}">
        <p14:creationId xmlns:p14="http://schemas.microsoft.com/office/powerpoint/2010/main" val="4265246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903D5F-B2D2-C45E-F9DA-99DD68512B92}"/>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A95B0430-97A5-A1F0-628E-96D12B128200}"/>
              </a:ext>
            </a:extLst>
          </p:cNvPr>
          <p:cNvSpPr>
            <a:spLocks noGrp="1"/>
          </p:cNvSpPr>
          <p:nvPr>
            <p:ph idx="1"/>
          </p:nvPr>
        </p:nvSpPr>
        <p:spPr/>
        <p:txBody>
          <a:bodyPr anchor="t"/>
          <a:lstStyle/>
          <a:p>
            <a:pPr algn="l" rtl="0"/>
            <a:r>
              <a:rPr lang="en-US" dirty="0"/>
              <a:t>. </a:t>
            </a:r>
            <a:r>
              <a:rPr lang="en-US" b="1" dirty="0"/>
              <a:t>On </a:t>
            </a:r>
            <a:r>
              <a:rPr lang="en-US" b="1" dirty="0" err="1"/>
              <a:t>identification</a:t>
            </a:r>
            <a:r>
              <a:rPr lang="en-US" b="1" dirty="0"/>
              <a:t> of abscesses in stable patients, drainage may be carried </a:t>
            </a:r>
          </a:p>
          <a:p>
            <a:pPr algn="l" rtl="0"/>
            <a:r>
              <a:rPr lang="en-US" b="1" dirty="0"/>
              <a:t>out </a:t>
            </a:r>
            <a:r>
              <a:rPr lang="en-US" b="1" dirty="0" err="1"/>
              <a:t>percutaneously</a:t>
            </a:r>
            <a:r>
              <a:rPr lang="en-US" b="1" dirty="0"/>
              <a:t>, avoiding the need for laparotomy/laparoscopy. </a:t>
            </a:r>
            <a:endParaRPr lang="ar-SA" b="1" dirty="0"/>
          </a:p>
          <a:p>
            <a:pPr algn="l" rtl="0"/>
            <a:r>
              <a:rPr lang="en-US" b="1" dirty="0"/>
              <a:t>Contrast studies and endoscopy are usually avoided for 6 weeks after an acute attack for fear of causing perforation. </a:t>
            </a:r>
          </a:p>
          <a:p>
            <a:pPr algn="l" rtl="0"/>
            <a:r>
              <a:rPr lang="en-US" b="1" dirty="0"/>
              <a:t>They are used subsequently, however, to exclude a coexisting carcinoma and assess the extent of diverticular disease. </a:t>
            </a:r>
            <a:r>
              <a:rPr lang="en-US" b="1" dirty="0" err="1"/>
              <a:t>Contrast</a:t>
            </a:r>
            <a:r>
              <a:rPr lang="en-US" b="1" dirty="0"/>
              <a:t> examination or CT can demonstrate a fistula.</a:t>
            </a:r>
            <a:endParaRPr lang="ar-AE" b="1" dirty="0"/>
          </a:p>
        </p:txBody>
      </p:sp>
    </p:spTree>
    <p:extLst>
      <p:ext uri="{BB962C8B-B14F-4D97-AF65-F5344CB8AC3E}">
        <p14:creationId xmlns:p14="http://schemas.microsoft.com/office/powerpoint/2010/main" val="1814128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0021A7-1E62-AD84-FEF6-FC1FD9C97171}"/>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47C36449-DBB1-1241-9780-F4E7B211D5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4921"/>
            <a:ext cx="10873509" cy="5987954"/>
          </a:xfrm>
        </p:spPr>
      </p:pic>
    </p:spTree>
    <p:extLst>
      <p:ext uri="{BB962C8B-B14F-4D97-AF65-F5344CB8AC3E}">
        <p14:creationId xmlns:p14="http://schemas.microsoft.com/office/powerpoint/2010/main" val="134367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D3B1A7-9C19-916B-3F72-9CE0AF2D2F45}"/>
              </a:ext>
            </a:extLst>
          </p:cNvPr>
          <p:cNvSpPr>
            <a:spLocks noGrp="1"/>
          </p:cNvSpPr>
          <p:nvPr>
            <p:ph type="title"/>
          </p:nvPr>
        </p:nvSpPr>
        <p:spPr/>
        <p:txBody>
          <a:bodyPr/>
          <a:lstStyle/>
          <a:p>
            <a:r>
              <a:rPr lang="en-US" b="1" dirty="0"/>
              <a:t>Colonoscopy</a:t>
            </a:r>
            <a:endParaRPr lang="ar-AE" b="1" dirty="0"/>
          </a:p>
        </p:txBody>
      </p:sp>
      <p:sp>
        <p:nvSpPr>
          <p:cNvPr id="3" name="عنصر نائب للمحتوى 2">
            <a:extLst>
              <a:ext uri="{FF2B5EF4-FFF2-40B4-BE49-F238E27FC236}">
                <a16:creationId xmlns:a16="http://schemas.microsoft.com/office/drawing/2014/main" id="{E624E65C-55BF-B1A2-97E1-3EFA87A8645B}"/>
              </a:ext>
            </a:extLst>
          </p:cNvPr>
          <p:cNvSpPr>
            <a:spLocks noGrp="1"/>
          </p:cNvSpPr>
          <p:nvPr>
            <p:ph idx="1"/>
          </p:nvPr>
        </p:nvSpPr>
        <p:spPr/>
        <p:txBody>
          <a:bodyPr/>
          <a:lstStyle/>
          <a:p>
            <a:pPr algn="l"/>
            <a:r>
              <a:rPr lang="ar-SA" b="1" dirty="0" err="1"/>
              <a:t>Endoscopic</a:t>
            </a:r>
            <a:r>
              <a:rPr lang="ar-SA" b="1" dirty="0"/>
              <a:t> </a:t>
            </a:r>
            <a:r>
              <a:rPr lang="ar-SA" b="1" dirty="0" err="1"/>
              <a:t>assessment</a:t>
            </a:r>
            <a:r>
              <a:rPr lang="ar-SA" b="1" dirty="0"/>
              <a:t> </a:t>
            </a:r>
            <a:r>
              <a:rPr lang="ar-SA" b="1" dirty="0" err="1"/>
              <a:t>may</a:t>
            </a:r>
            <a:r>
              <a:rPr lang="ar-SA" b="1" dirty="0"/>
              <a:t> </a:t>
            </a:r>
            <a:r>
              <a:rPr lang="ar-SA" b="1" dirty="0" err="1"/>
              <a:t>demonstrate</a:t>
            </a:r>
            <a:r>
              <a:rPr lang="ar-SA" b="1" dirty="0"/>
              <a:t> </a:t>
            </a:r>
            <a:r>
              <a:rPr lang="ar-SA" b="1" dirty="0" err="1"/>
              <a:t>the</a:t>
            </a:r>
            <a:r>
              <a:rPr lang="ar-SA" b="1" dirty="0"/>
              <a:t> </a:t>
            </a:r>
            <a:r>
              <a:rPr lang="ar-SA" b="1" dirty="0" err="1"/>
              <a:t>neck</a:t>
            </a:r>
            <a:r>
              <a:rPr lang="ar-SA" b="1" dirty="0"/>
              <a:t> </a:t>
            </a:r>
            <a:r>
              <a:rPr lang="ar-SA" b="1" dirty="0" err="1"/>
              <a:t>of</a:t>
            </a:r>
            <a:r>
              <a:rPr lang="ar-SA" b="1" dirty="0"/>
              <a:t> </a:t>
            </a:r>
            <a:r>
              <a:rPr lang="ar-SA" b="1" dirty="0" err="1"/>
              <a:t>diverticulie</a:t>
            </a:r>
            <a:r>
              <a:rPr lang="ar-SA" b="1" dirty="0"/>
              <a:t> </a:t>
            </a:r>
            <a:r>
              <a:rPr lang="ar-SA" b="1" dirty="0" err="1"/>
              <a:t>within</a:t>
            </a:r>
            <a:r>
              <a:rPr lang="ar-SA" b="1" dirty="0"/>
              <a:t> </a:t>
            </a:r>
            <a:r>
              <a:rPr lang="ar-SA" b="1" dirty="0" err="1"/>
              <a:t>bwoel</a:t>
            </a:r>
            <a:r>
              <a:rPr lang="ar-SA" b="1" dirty="0"/>
              <a:t> </a:t>
            </a:r>
            <a:r>
              <a:rPr lang="ar-SA" b="1" dirty="0" err="1"/>
              <a:t>lument</a:t>
            </a:r>
            <a:r>
              <a:rPr lang="ar-SA" b="1" dirty="0"/>
              <a:t> </a:t>
            </a:r>
            <a:endParaRPr lang="ar-AE" b="1" dirty="0"/>
          </a:p>
        </p:txBody>
      </p:sp>
      <p:pic>
        <p:nvPicPr>
          <p:cNvPr id="4" name="صورة 4">
            <a:extLst>
              <a:ext uri="{FF2B5EF4-FFF2-40B4-BE49-F238E27FC236}">
                <a16:creationId xmlns:a16="http://schemas.microsoft.com/office/drawing/2014/main" id="{0C5DFDFC-CB08-D7E8-D578-0348A5ADE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086" y="2362200"/>
            <a:ext cx="6019945" cy="4495800"/>
          </a:xfrm>
          <a:prstGeom prst="rect">
            <a:avLst/>
          </a:prstGeom>
        </p:spPr>
      </p:pic>
    </p:spTree>
    <p:extLst>
      <p:ext uri="{BB962C8B-B14F-4D97-AF65-F5344CB8AC3E}">
        <p14:creationId xmlns:p14="http://schemas.microsoft.com/office/powerpoint/2010/main" val="3566886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0C5A8B-84E2-2B53-A6BB-364EC0272849}"/>
              </a:ext>
            </a:extLst>
          </p:cNvPr>
          <p:cNvSpPr>
            <a:spLocks noGrp="1"/>
          </p:cNvSpPr>
          <p:nvPr>
            <p:ph type="title"/>
          </p:nvPr>
        </p:nvSpPr>
        <p:spPr/>
        <p:txBody>
          <a:bodyPr/>
          <a:lstStyle/>
          <a:p>
            <a:endParaRPr lang="ar-AE" dirty="0"/>
          </a:p>
        </p:txBody>
      </p:sp>
      <p:sp>
        <p:nvSpPr>
          <p:cNvPr id="3" name="عنصر نائب للمحتوى 2">
            <a:extLst>
              <a:ext uri="{FF2B5EF4-FFF2-40B4-BE49-F238E27FC236}">
                <a16:creationId xmlns:a16="http://schemas.microsoft.com/office/drawing/2014/main" id="{9C3DC4A0-9876-E2CE-6855-93493FD0C2C5}"/>
              </a:ext>
            </a:extLst>
          </p:cNvPr>
          <p:cNvSpPr>
            <a:spLocks noGrp="1"/>
          </p:cNvSpPr>
          <p:nvPr>
            <p:ph idx="1"/>
          </p:nvPr>
        </p:nvSpPr>
        <p:spPr>
          <a:xfrm>
            <a:off x="838200" y="1825624"/>
            <a:ext cx="10515600" cy="5194011"/>
          </a:xfrm>
        </p:spPr>
        <p:txBody>
          <a:bodyPr/>
          <a:lstStyle/>
          <a:p>
            <a:pPr algn="l" rtl="0"/>
            <a:r>
              <a:rPr lang="ar-SA" b="1" dirty="0" err="1"/>
              <a:t>Narrow</a:t>
            </a:r>
            <a:r>
              <a:rPr lang="en-US" b="1" dirty="0"/>
              <a:t>area of diverticular disease may be impassable because </a:t>
            </a:r>
            <a:r>
              <a:rPr lang="ar-SA" b="1" dirty="0" err="1"/>
              <a:t>of</a:t>
            </a:r>
            <a:r>
              <a:rPr lang="ar-SA" b="1" dirty="0"/>
              <a:t> </a:t>
            </a:r>
            <a:r>
              <a:rPr lang="en-US" b="1" dirty="0"/>
              <a:t>severity of disease and there is a significant risk of endoscopic perforation. </a:t>
            </a:r>
            <a:endParaRPr lang="ar-SA" b="1" dirty="0"/>
          </a:p>
          <a:p>
            <a:pPr algn="l" rtl="0"/>
            <a:r>
              <a:rPr lang="en-US" b="1" dirty="0"/>
              <a:t>Biopsies may be taken if possible and corroboration with barium enema or CT virtual colonoscopy is required.</a:t>
            </a:r>
            <a:endParaRPr lang="ar-SA" b="1" dirty="0"/>
          </a:p>
          <a:p>
            <a:pPr algn="l" rtl="0"/>
            <a:r>
              <a:rPr lang="en-US" b="1" dirty="0"/>
              <a:t> Excluding a carcinoma may not always be possible and may represent an indication for resection</a:t>
            </a:r>
            <a:r>
              <a:rPr lang="en-US" dirty="0"/>
              <a:t>.</a:t>
            </a:r>
            <a:endParaRPr lang="ar-AE" dirty="0"/>
          </a:p>
        </p:txBody>
      </p:sp>
    </p:spTree>
    <p:extLst>
      <p:ext uri="{BB962C8B-B14F-4D97-AF65-F5344CB8AC3E}">
        <p14:creationId xmlns:p14="http://schemas.microsoft.com/office/powerpoint/2010/main" val="2975973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29F5D6-F5DC-1CD2-01A6-146DE5C126F6}"/>
              </a:ext>
            </a:extLst>
          </p:cNvPr>
          <p:cNvSpPr>
            <a:spLocks noGrp="1"/>
          </p:cNvSpPr>
          <p:nvPr>
            <p:ph type="title"/>
          </p:nvPr>
        </p:nvSpPr>
        <p:spPr/>
        <p:txBody>
          <a:bodyPr/>
          <a:lstStyle/>
          <a:p>
            <a:r>
              <a:rPr lang="ar-SA" b="1" dirty="0" err="1"/>
              <a:t>Management</a:t>
            </a:r>
            <a:r>
              <a:rPr lang="ar-SA" b="1" dirty="0"/>
              <a:t> </a:t>
            </a:r>
            <a:endParaRPr lang="ar-AE" b="1" dirty="0"/>
          </a:p>
        </p:txBody>
      </p:sp>
      <p:sp>
        <p:nvSpPr>
          <p:cNvPr id="3" name="عنصر نائب للمحتوى 2">
            <a:extLst>
              <a:ext uri="{FF2B5EF4-FFF2-40B4-BE49-F238E27FC236}">
                <a16:creationId xmlns:a16="http://schemas.microsoft.com/office/drawing/2014/main" id="{2FD97B4C-C563-4FBA-F00D-C8978A544F64}"/>
              </a:ext>
            </a:extLst>
          </p:cNvPr>
          <p:cNvSpPr>
            <a:spLocks noGrp="1"/>
          </p:cNvSpPr>
          <p:nvPr>
            <p:ph idx="1"/>
          </p:nvPr>
        </p:nvSpPr>
        <p:spPr/>
        <p:txBody>
          <a:bodyPr/>
          <a:lstStyle/>
          <a:p>
            <a:pPr algn="l" rtl="0"/>
            <a:r>
              <a:rPr lang="en-US" b="1" dirty="0"/>
              <a:t>Patients are frequently recommended to take a high-</a:t>
            </a:r>
            <a:r>
              <a:rPr lang="en-US" b="1" dirty="0" err="1"/>
              <a:t>fibre</a:t>
            </a:r>
            <a:r>
              <a:rPr lang="en-US" b="1" dirty="0"/>
              <a:t> diet and bulk-forming laxatives</a:t>
            </a:r>
            <a:r>
              <a:rPr lang="ar-SA" b="1" dirty="0"/>
              <a:t>.</a:t>
            </a:r>
          </a:p>
          <a:p>
            <a:pPr algn="l" rtl="0"/>
            <a:r>
              <a:rPr lang="en-US" b="1" dirty="0"/>
              <a:t>Antispasmodics may have a role if recurrent pain is a problem. </a:t>
            </a:r>
            <a:endParaRPr lang="ar-SA" b="1" dirty="0"/>
          </a:p>
          <a:p>
            <a:pPr algn="l" rtl="0"/>
            <a:r>
              <a:rPr lang="en-US" b="1" dirty="0"/>
              <a:t>Acute diverticulitis is treated by intravenous antibiotics (to cover gram-negative bacilli and anaerobes) alongside appropriate resuscitation and analgesia</a:t>
            </a:r>
            <a:endParaRPr lang="ar-AE" b="1" dirty="0"/>
          </a:p>
        </p:txBody>
      </p:sp>
    </p:spTree>
    <p:extLst>
      <p:ext uri="{BB962C8B-B14F-4D97-AF65-F5344CB8AC3E}">
        <p14:creationId xmlns:p14="http://schemas.microsoft.com/office/powerpoint/2010/main" val="3226523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1F1EEE-BD62-1AFA-1092-A224F98E02F0}"/>
              </a:ext>
            </a:extLst>
          </p:cNvPr>
          <p:cNvSpPr>
            <a:spLocks noGrp="1"/>
          </p:cNvSpPr>
          <p:nvPr>
            <p:ph type="title"/>
          </p:nvPr>
        </p:nvSpPr>
        <p:spPr/>
        <p:txBody>
          <a:bodyPr/>
          <a:lstStyle/>
          <a:p>
            <a:r>
              <a:rPr lang="ar-SA" dirty="0" err="1"/>
              <a:t>Management</a:t>
            </a:r>
            <a:r>
              <a:rPr lang="ar-SA" dirty="0"/>
              <a:t> </a:t>
            </a:r>
            <a:r>
              <a:rPr lang="ar-SA" dirty="0" err="1"/>
              <a:t>in</a:t>
            </a:r>
            <a:r>
              <a:rPr lang="ar-SA" dirty="0"/>
              <a:t> </a:t>
            </a:r>
            <a:r>
              <a:rPr lang="ar-SA" dirty="0" err="1"/>
              <a:t>acute</a:t>
            </a:r>
            <a:r>
              <a:rPr lang="ar-SA" dirty="0"/>
              <a:t> </a:t>
            </a:r>
            <a:r>
              <a:rPr lang="ar-SA" dirty="0" err="1"/>
              <a:t>attack</a:t>
            </a:r>
            <a:r>
              <a:rPr lang="ar-SA" dirty="0"/>
              <a:t> </a:t>
            </a:r>
            <a:endParaRPr lang="ar-AE" dirty="0"/>
          </a:p>
        </p:txBody>
      </p:sp>
      <p:sp>
        <p:nvSpPr>
          <p:cNvPr id="3" name="عنصر نائب للمحتوى 2">
            <a:extLst>
              <a:ext uri="{FF2B5EF4-FFF2-40B4-BE49-F238E27FC236}">
                <a16:creationId xmlns:a16="http://schemas.microsoft.com/office/drawing/2014/main" id="{803AD483-5D44-3A5B-52DE-102ABF9B06BC}"/>
              </a:ext>
            </a:extLst>
          </p:cNvPr>
          <p:cNvSpPr>
            <a:spLocks noGrp="1"/>
          </p:cNvSpPr>
          <p:nvPr>
            <p:ph idx="1"/>
          </p:nvPr>
        </p:nvSpPr>
        <p:spPr>
          <a:xfrm>
            <a:off x="838200" y="2105891"/>
            <a:ext cx="9752830" cy="4071072"/>
          </a:xfrm>
        </p:spPr>
        <p:txBody>
          <a:bodyPr>
            <a:normAutofit/>
          </a:bodyPr>
          <a:lstStyle/>
          <a:p>
            <a:pPr algn="l" rtl="0"/>
            <a:r>
              <a:rPr lang="en-US" b="1" dirty="0"/>
              <a:t>Nil by mouth to ‘rest the bowel’ and </a:t>
            </a:r>
            <a:r>
              <a:rPr lang="en-US" b="1" dirty="0" err="1"/>
              <a:t>catheterisation</a:t>
            </a:r>
            <a:r>
              <a:rPr lang="en-US" b="1" dirty="0"/>
              <a:t> to reduce the risk of </a:t>
            </a:r>
            <a:r>
              <a:rPr lang="en-US" b="1" dirty="0" err="1"/>
              <a:t>colovesical</a:t>
            </a:r>
            <a:r>
              <a:rPr lang="en-US" b="1" dirty="0"/>
              <a:t> fistulation are often advocated, but there </a:t>
            </a:r>
          </a:p>
          <a:p>
            <a:pPr algn="l" rtl="0"/>
            <a:r>
              <a:rPr lang="en-US" dirty="0"/>
              <a:t>is little evidence to support these practices</a:t>
            </a:r>
            <a:r>
              <a:rPr lang="en-US" b="1" dirty="0"/>
              <a:t>.</a:t>
            </a:r>
            <a:endParaRPr lang="ar-SA" b="1" dirty="0"/>
          </a:p>
          <a:p>
            <a:pPr algn="l" rtl="0"/>
            <a:r>
              <a:rPr lang="en-US" b="1" dirty="0"/>
              <a:t> A CT scan can confirm the diagnosis and assess for complications. </a:t>
            </a:r>
            <a:endParaRPr lang="ar-SA" b="1" dirty="0"/>
          </a:p>
          <a:p>
            <a:pPr algn="l" rtl="0"/>
            <a:r>
              <a:rPr lang="en-US" b="1" dirty="0"/>
              <a:t>After the acute attack has subsided the bowel should be investigated by endoscopy, barium enema or CT virtual colonoscopy. </a:t>
            </a:r>
            <a:endParaRPr lang="ar-SA" b="1" dirty="0"/>
          </a:p>
          <a:p>
            <a:pPr algn="l" rtl="0"/>
            <a:r>
              <a:rPr lang="en-US" b="1" dirty="0"/>
              <a:t>Some </a:t>
            </a:r>
            <a:r>
              <a:rPr lang="en-US" b="1" dirty="0" err="1"/>
              <a:t>pericolic</a:t>
            </a:r>
            <a:r>
              <a:rPr lang="en-US" b="1" dirty="0"/>
              <a:t> abscesses can be drained </a:t>
            </a:r>
            <a:r>
              <a:rPr lang="en-US" b="1" dirty="0" err="1"/>
              <a:t>percutaneously</a:t>
            </a:r>
            <a:r>
              <a:rPr lang="ar-SA" b="1" dirty="0"/>
              <a:t>.</a:t>
            </a:r>
          </a:p>
          <a:p>
            <a:pPr algn="l" rtl="0"/>
            <a:r>
              <a:rPr lang="en-US" b="1" dirty="0"/>
              <a:t>A </a:t>
            </a:r>
            <a:r>
              <a:rPr lang="en-US" b="1" dirty="0">
                <a:solidFill>
                  <a:schemeClr val="accent2"/>
                </a:solidFill>
              </a:rPr>
              <a:t>diameter</a:t>
            </a:r>
            <a:r>
              <a:rPr lang="en-US" b="1" dirty="0"/>
              <a:t> of </a:t>
            </a:r>
            <a:r>
              <a:rPr lang="en-US" b="1" dirty="0">
                <a:solidFill>
                  <a:schemeClr val="accent2"/>
                </a:solidFill>
              </a:rPr>
              <a:t>5cm</a:t>
            </a:r>
            <a:r>
              <a:rPr lang="en-US" b="1" dirty="0"/>
              <a:t> is frequently regarded as the cut off between an abscess likely to settle with antibiotics and one likely to require intervention</a:t>
            </a:r>
            <a:r>
              <a:rPr lang="en-US" dirty="0"/>
              <a:t>.</a:t>
            </a:r>
            <a:endParaRPr lang="ar-AE" dirty="0"/>
          </a:p>
        </p:txBody>
      </p:sp>
    </p:spTree>
    <p:extLst>
      <p:ext uri="{BB962C8B-B14F-4D97-AF65-F5344CB8AC3E}">
        <p14:creationId xmlns:p14="http://schemas.microsoft.com/office/powerpoint/2010/main" val="109640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FC6395-C284-439F-8A6C-61BEDE9771A6}"/>
              </a:ext>
            </a:extLst>
          </p:cNvPr>
          <p:cNvSpPr>
            <a:spLocks noGrp="1"/>
          </p:cNvSpPr>
          <p:nvPr>
            <p:ph type="title"/>
          </p:nvPr>
        </p:nvSpPr>
        <p:spPr/>
        <p:txBody>
          <a:bodyPr/>
          <a:lstStyle/>
          <a:p>
            <a:r>
              <a:rPr lang="en-US" dirty="0"/>
              <a:t>Pharyngeal and oesophageal diverticula</a:t>
            </a:r>
            <a:endParaRPr lang="ar-AE" dirty="0"/>
          </a:p>
        </p:txBody>
      </p:sp>
      <p:sp>
        <p:nvSpPr>
          <p:cNvPr id="3" name="عنصر نائب للمحتوى 2">
            <a:extLst>
              <a:ext uri="{FF2B5EF4-FFF2-40B4-BE49-F238E27FC236}">
                <a16:creationId xmlns:a16="http://schemas.microsoft.com/office/drawing/2014/main" id="{F2C4C385-5A75-0824-BFB6-2D694067C4B2}"/>
              </a:ext>
            </a:extLst>
          </p:cNvPr>
          <p:cNvSpPr>
            <a:spLocks noGrp="1"/>
          </p:cNvSpPr>
          <p:nvPr>
            <p:ph idx="1"/>
          </p:nvPr>
        </p:nvSpPr>
        <p:spPr>
          <a:xfrm>
            <a:off x="1451579" y="1687176"/>
            <a:ext cx="9603275" cy="3756121"/>
          </a:xfrm>
        </p:spPr>
        <p:txBody>
          <a:bodyPr anchor="b">
            <a:noAutofit/>
          </a:bodyPr>
          <a:lstStyle/>
          <a:p>
            <a:pPr lvl="1" algn="justLow" rtl="0"/>
            <a:r>
              <a:rPr lang="en-US" sz="2600" b="1" dirty="0"/>
              <a:t>Most oesophageal diverticula are </a:t>
            </a:r>
            <a:r>
              <a:rPr lang="en-US" sz="2600" b="1" dirty="0" err="1"/>
              <a:t>pulsion</a:t>
            </a:r>
            <a:r>
              <a:rPr lang="en-US" sz="2600" b="1" dirty="0"/>
              <a:t> diverticula that develop at a site of weakness as a result of chronic pressure against an obstruction.</a:t>
            </a:r>
            <a:endParaRPr lang="ar-SA" sz="2600" b="1" dirty="0"/>
          </a:p>
          <a:p>
            <a:pPr lvl="1" algn="justLow" rtl="0"/>
            <a:r>
              <a:rPr lang="en-US" sz="2600" b="1" dirty="0"/>
              <a:t> Symptoms are mostly caused by the</a:t>
            </a:r>
            <a:r>
              <a:rPr lang="ar-SA" sz="2600" b="1" dirty="0"/>
              <a:t> </a:t>
            </a:r>
            <a:r>
              <a:rPr lang="en-US" sz="2600" b="1" dirty="0"/>
              <a:t>underlying disorder unless the diverticulum is particularly large.</a:t>
            </a:r>
            <a:endParaRPr lang="ar-AE" sz="2600" b="1" dirty="0"/>
          </a:p>
        </p:txBody>
      </p:sp>
    </p:spTree>
    <p:extLst>
      <p:ext uri="{BB962C8B-B14F-4D97-AF65-F5344CB8AC3E}">
        <p14:creationId xmlns:p14="http://schemas.microsoft.com/office/powerpoint/2010/main" val="675646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5C1B6E-FD72-6F45-7763-67538587CBC3}"/>
              </a:ext>
            </a:extLst>
          </p:cNvPr>
          <p:cNvSpPr>
            <a:spLocks noGrp="1"/>
          </p:cNvSpPr>
          <p:nvPr>
            <p:ph type="title"/>
          </p:nvPr>
        </p:nvSpPr>
        <p:spPr/>
        <p:txBody>
          <a:bodyPr/>
          <a:lstStyle/>
          <a:p>
            <a:r>
              <a:rPr lang="ar-SA" b="1" dirty="0" err="1"/>
              <a:t>Operative</a:t>
            </a:r>
            <a:r>
              <a:rPr lang="ar-SA" b="1" dirty="0"/>
              <a:t> </a:t>
            </a:r>
            <a:r>
              <a:rPr lang="ar-SA" b="1" dirty="0" err="1"/>
              <a:t>procedures</a:t>
            </a:r>
            <a:r>
              <a:rPr lang="ar-SA" b="1" dirty="0"/>
              <a:t> </a:t>
            </a:r>
            <a:r>
              <a:rPr lang="ar-SA" b="1" dirty="0" err="1"/>
              <a:t>for</a:t>
            </a:r>
            <a:r>
              <a:rPr lang="ar-SA" b="1" dirty="0"/>
              <a:t> </a:t>
            </a:r>
            <a:r>
              <a:rPr lang="ar-SA" b="1" dirty="0" err="1"/>
              <a:t>diverticular</a:t>
            </a:r>
            <a:r>
              <a:rPr lang="ar-SA" b="1" dirty="0"/>
              <a:t> </a:t>
            </a:r>
            <a:r>
              <a:rPr lang="ar-SA" b="1" dirty="0" err="1"/>
              <a:t>disease</a:t>
            </a:r>
            <a:r>
              <a:rPr lang="ar-SA" b="1" dirty="0"/>
              <a:t> </a:t>
            </a:r>
            <a:endParaRPr lang="ar-AE" b="1" dirty="0"/>
          </a:p>
        </p:txBody>
      </p:sp>
      <p:sp>
        <p:nvSpPr>
          <p:cNvPr id="3" name="عنصر نائب للمحتوى 2">
            <a:extLst>
              <a:ext uri="{FF2B5EF4-FFF2-40B4-BE49-F238E27FC236}">
                <a16:creationId xmlns:a16="http://schemas.microsoft.com/office/drawing/2014/main" id="{25AD7767-EA39-E8CB-2402-9A95D783EFE6}"/>
              </a:ext>
            </a:extLst>
          </p:cNvPr>
          <p:cNvSpPr>
            <a:spLocks noGrp="1"/>
          </p:cNvSpPr>
          <p:nvPr>
            <p:ph idx="1"/>
          </p:nvPr>
        </p:nvSpPr>
        <p:spPr/>
        <p:txBody>
          <a:bodyPr>
            <a:normAutofit/>
          </a:bodyPr>
          <a:lstStyle/>
          <a:p>
            <a:pPr algn="l" rtl="0"/>
            <a:r>
              <a:rPr lang="en-US" b="1" dirty="0"/>
              <a:t>The aim of emergency surgery is to control peritoneal infection; indications are </a:t>
            </a:r>
            <a:r>
              <a:rPr lang="en-US" b="1" dirty="0" err="1">
                <a:solidFill>
                  <a:schemeClr val="accent2"/>
                </a:solidFill>
              </a:rPr>
              <a:t>generalised</a:t>
            </a:r>
            <a:r>
              <a:rPr lang="en-US" b="1" dirty="0">
                <a:solidFill>
                  <a:schemeClr val="accent2"/>
                </a:solidFill>
              </a:rPr>
              <a:t> peritonitis</a:t>
            </a:r>
            <a:r>
              <a:rPr lang="en-US" b="1" dirty="0"/>
              <a:t> and </a:t>
            </a:r>
            <a:r>
              <a:rPr lang="en-US" b="1" dirty="0">
                <a:solidFill>
                  <a:schemeClr val="accent2"/>
                </a:solidFill>
              </a:rPr>
              <a:t>failure to respond to optimum medical management.</a:t>
            </a:r>
            <a:r>
              <a:rPr lang="en-US" b="1" dirty="0"/>
              <a:t> </a:t>
            </a:r>
            <a:endParaRPr lang="ar-SA" b="1" dirty="0"/>
          </a:p>
          <a:p>
            <a:pPr algn="l" rtl="0"/>
            <a:r>
              <a:rPr lang="en-US" b="1" dirty="0"/>
              <a:t>Laparotomy for diverticular disease in the acute setting has considerable risk with mortality in most series of 15% and, in the case of </a:t>
            </a:r>
            <a:r>
              <a:rPr lang="en-US" b="1" dirty="0" err="1"/>
              <a:t>faecal</a:t>
            </a:r>
            <a:r>
              <a:rPr lang="en-US" b="1" dirty="0"/>
              <a:t> peritonitis, mortality approaches 50%. </a:t>
            </a:r>
            <a:endParaRPr lang="ar-AE" b="1" dirty="0"/>
          </a:p>
        </p:txBody>
      </p:sp>
    </p:spTree>
    <p:extLst>
      <p:ext uri="{BB962C8B-B14F-4D97-AF65-F5344CB8AC3E}">
        <p14:creationId xmlns:p14="http://schemas.microsoft.com/office/powerpoint/2010/main" val="1696862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05C01F-8E6D-8D3D-81B7-FA8EE23CA4AA}"/>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9340F8C0-ECF6-94EB-44F5-990FE379AB22}"/>
              </a:ext>
            </a:extLst>
          </p:cNvPr>
          <p:cNvSpPr>
            <a:spLocks noGrp="1"/>
          </p:cNvSpPr>
          <p:nvPr>
            <p:ph idx="1"/>
          </p:nvPr>
        </p:nvSpPr>
        <p:spPr>
          <a:xfrm>
            <a:off x="1451579" y="2118206"/>
            <a:ext cx="9603275" cy="3348140"/>
          </a:xfrm>
        </p:spPr>
        <p:txBody>
          <a:bodyPr>
            <a:noAutofit/>
          </a:bodyPr>
          <a:lstStyle/>
          <a:p>
            <a:pPr algn="l" rtl="0"/>
            <a:r>
              <a:rPr lang="en-US" sz="1800" b="1" dirty="0"/>
              <a:t>Laparotomy and thorough washout of contamination are performed and then a choice has to be made between a Hartmann’s procedure (sigmoid resection with formation of left iliac fossa colostomy and closure of the rectal stump) </a:t>
            </a:r>
          </a:p>
          <a:p>
            <a:pPr algn="l" rtl="0"/>
            <a:r>
              <a:rPr lang="ar-SA" sz="1800" b="1" dirty="0"/>
              <a:t>A</a:t>
            </a:r>
            <a:r>
              <a:rPr lang="en-US" sz="1800" b="1" dirty="0" err="1"/>
              <a:t>nd</a:t>
            </a:r>
            <a:r>
              <a:rPr lang="en-US" sz="1800" b="1" dirty="0"/>
              <a:t> resection with colonic washout and anastomosis (with consideration of a </a:t>
            </a:r>
            <a:r>
              <a:rPr lang="en-US" sz="1800" b="1" dirty="0" err="1"/>
              <a:t>defunctioning</a:t>
            </a:r>
            <a:r>
              <a:rPr lang="en-US" sz="1800" b="1" dirty="0"/>
              <a:t> loop ileostomy). </a:t>
            </a:r>
          </a:p>
          <a:p>
            <a:pPr algn="l" rtl="0"/>
            <a:r>
              <a:rPr lang="en-US" sz="1800" b="1" dirty="0"/>
              <a:t>majority of emergency operations for perforated diverticular disease are </a:t>
            </a:r>
            <a:r>
              <a:rPr lang="en-US" sz="1800" b="1" dirty="0">
                <a:solidFill>
                  <a:schemeClr val="accent2"/>
                </a:solidFill>
              </a:rPr>
              <a:t>Hartmann’s</a:t>
            </a:r>
            <a:r>
              <a:rPr lang="en-US" sz="1800" b="1" dirty="0"/>
              <a:t> </a:t>
            </a:r>
            <a:r>
              <a:rPr lang="en-US" sz="1800" b="1" dirty="0">
                <a:solidFill>
                  <a:schemeClr val="accent2"/>
                </a:solidFill>
              </a:rPr>
              <a:t>procedures</a:t>
            </a:r>
            <a:endParaRPr lang="ar-AE" sz="1800" b="1" dirty="0">
              <a:solidFill>
                <a:schemeClr val="accent2"/>
              </a:solidFill>
            </a:endParaRPr>
          </a:p>
        </p:txBody>
      </p:sp>
    </p:spTree>
    <p:extLst>
      <p:ext uri="{BB962C8B-B14F-4D97-AF65-F5344CB8AC3E}">
        <p14:creationId xmlns:p14="http://schemas.microsoft.com/office/powerpoint/2010/main" val="749299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677FE4-2A63-0533-2E23-E77110558D2C}"/>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DDD8FAC8-734E-4DCB-F4CA-7EF3FAA39D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3331"/>
            <a:ext cx="4689225" cy="4351338"/>
          </a:xfrm>
        </p:spPr>
      </p:pic>
      <p:pic>
        <p:nvPicPr>
          <p:cNvPr id="5" name="صورة 5">
            <a:extLst>
              <a:ext uri="{FF2B5EF4-FFF2-40B4-BE49-F238E27FC236}">
                <a16:creationId xmlns:a16="http://schemas.microsoft.com/office/drawing/2014/main" id="{298D85EF-E561-D29E-1C4B-F05148E09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487" y="1253331"/>
            <a:ext cx="6822130" cy="5418667"/>
          </a:xfrm>
          <a:prstGeom prst="rect">
            <a:avLst/>
          </a:prstGeom>
        </p:spPr>
      </p:pic>
    </p:spTree>
    <p:extLst>
      <p:ext uri="{BB962C8B-B14F-4D97-AF65-F5344CB8AC3E}">
        <p14:creationId xmlns:p14="http://schemas.microsoft.com/office/powerpoint/2010/main" val="4278803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595205-AE72-AC3F-D78B-E986D4CEBCC4}"/>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0AB3B9E3-BAA2-2C9C-B98D-74E40AF0805C}"/>
              </a:ext>
            </a:extLst>
          </p:cNvPr>
          <p:cNvSpPr>
            <a:spLocks noGrp="1"/>
          </p:cNvSpPr>
          <p:nvPr>
            <p:ph idx="1"/>
          </p:nvPr>
        </p:nvSpPr>
        <p:spPr>
          <a:xfrm>
            <a:off x="738909" y="1505431"/>
            <a:ext cx="10997430" cy="4351338"/>
          </a:xfrm>
        </p:spPr>
        <p:txBody>
          <a:bodyPr/>
          <a:lstStyle/>
          <a:p>
            <a:pPr algn="l" rtl="0"/>
            <a:r>
              <a:rPr lang="en-US" b="1" dirty="0"/>
              <a:t>Elective surgery is usually undertaken for management of complications.</a:t>
            </a:r>
            <a:endParaRPr lang="ar-SA" b="1" dirty="0"/>
          </a:p>
          <a:p>
            <a:pPr algn="l" rtl="0"/>
            <a:r>
              <a:rPr lang="en-US" b="1" dirty="0"/>
              <a:t> Diverticular fistulae can only be cured by resecting the affected bowel, although a </a:t>
            </a:r>
            <a:r>
              <a:rPr lang="en-US" b="1" dirty="0" err="1"/>
              <a:t>defunctioning</a:t>
            </a:r>
            <a:r>
              <a:rPr lang="en-US" b="1" dirty="0"/>
              <a:t> stoma can ameliorate symptoms. </a:t>
            </a:r>
            <a:endParaRPr lang="ar-SA" b="1" dirty="0"/>
          </a:p>
          <a:p>
            <a:pPr algn="l" rtl="0"/>
            <a:r>
              <a:rPr lang="en-US" b="1" dirty="0"/>
              <a:t>In </a:t>
            </a:r>
            <a:r>
              <a:rPr lang="en-US" b="1" dirty="0" err="1"/>
              <a:t>colovesical</a:t>
            </a:r>
            <a:r>
              <a:rPr lang="en-US" b="1" dirty="0"/>
              <a:t> fistula the sigmoid can often be pinched off the bladder and the sigmoid resected. </a:t>
            </a:r>
          </a:p>
          <a:p>
            <a:pPr algn="l" rtl="0"/>
            <a:r>
              <a:rPr lang="en-US" b="1" dirty="0"/>
              <a:t>If an anastomosis is performed, it is wise to place an </a:t>
            </a:r>
            <a:r>
              <a:rPr lang="en-US" b="1" dirty="0" err="1"/>
              <a:t>omental</a:t>
            </a:r>
            <a:r>
              <a:rPr lang="en-US" b="1" dirty="0"/>
              <a:t> pedicle between the bowel and bladder to prevent </a:t>
            </a:r>
            <a:r>
              <a:rPr lang="en-US" b="1" dirty="0" err="1"/>
              <a:t>recurren</a:t>
            </a:r>
            <a:r>
              <a:rPr lang="ar-SA" b="1" dirty="0"/>
              <a:t> </a:t>
            </a:r>
            <a:r>
              <a:rPr lang="en-US" b="1" dirty="0"/>
              <a:t>F</a:t>
            </a:r>
            <a:r>
              <a:rPr lang="ar-SA" b="1" dirty="0" err="1"/>
              <a:t>istulation</a:t>
            </a:r>
            <a:r>
              <a:rPr lang="ar-SA" b="1" dirty="0"/>
              <a:t> </a:t>
            </a:r>
            <a:endParaRPr lang="ar-AE" b="1" dirty="0"/>
          </a:p>
        </p:txBody>
      </p:sp>
    </p:spTree>
    <p:extLst>
      <p:ext uri="{BB962C8B-B14F-4D97-AF65-F5344CB8AC3E}">
        <p14:creationId xmlns:p14="http://schemas.microsoft.com/office/powerpoint/2010/main" val="976326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7017E4-BD93-10F6-9BCC-EB94077C778B}"/>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CD92DAB7-8614-ADB9-0EBC-EE575A11B033}"/>
              </a:ext>
            </a:extLst>
          </p:cNvPr>
          <p:cNvSpPr>
            <a:spLocks noGrp="1"/>
          </p:cNvSpPr>
          <p:nvPr>
            <p:ph idx="1"/>
          </p:nvPr>
        </p:nvSpPr>
        <p:spPr/>
        <p:txBody>
          <a:bodyPr>
            <a:normAutofit fontScale="92500"/>
          </a:bodyPr>
          <a:lstStyle/>
          <a:p>
            <a:pPr algn="l" rtl="0"/>
            <a:r>
              <a:rPr lang="en-US" b="1" dirty="0" err="1"/>
              <a:t>Haemorrhage</a:t>
            </a:r>
            <a:r>
              <a:rPr lang="en-US" b="1" dirty="0"/>
              <a:t> from diverticular disease should be distinguished from </a:t>
            </a:r>
            <a:r>
              <a:rPr lang="en-US" b="1" dirty="0" err="1"/>
              <a:t>angiodysplasia</a:t>
            </a:r>
            <a:r>
              <a:rPr lang="en-US" b="1" dirty="0"/>
              <a:t>. </a:t>
            </a:r>
            <a:endParaRPr lang="ar-SA" b="1" dirty="0"/>
          </a:p>
          <a:p>
            <a:pPr algn="l" rtl="0"/>
            <a:r>
              <a:rPr lang="en-US" b="1" dirty="0"/>
              <a:t>It usually responds to conservative management and only occasionally requires resection. </a:t>
            </a:r>
          </a:p>
          <a:p>
            <a:pPr algn="l" rtl="0"/>
            <a:r>
              <a:rPr lang="en-US" b="1" dirty="0"/>
              <a:t>Where available, angiography is helpful to </a:t>
            </a:r>
            <a:r>
              <a:rPr lang="en-US" b="1" dirty="0" err="1"/>
              <a:t>localise</a:t>
            </a:r>
            <a:r>
              <a:rPr lang="en-US" b="1" dirty="0"/>
              <a:t> bleeding points.</a:t>
            </a:r>
            <a:endParaRPr lang="ar-SA" b="1" dirty="0"/>
          </a:p>
          <a:p>
            <a:pPr algn="l" rtl="0"/>
            <a:r>
              <a:rPr lang="en-US" b="1" dirty="0"/>
              <a:t> On-table lavage and colonoscopy may be necessary to </a:t>
            </a:r>
            <a:r>
              <a:rPr lang="en-US" b="1" dirty="0" err="1"/>
              <a:t>localise</a:t>
            </a:r>
            <a:r>
              <a:rPr lang="en-US" b="1" dirty="0"/>
              <a:t> the bleeding site. </a:t>
            </a:r>
            <a:endParaRPr lang="ar-SA" b="1" dirty="0"/>
          </a:p>
          <a:p>
            <a:pPr algn="l" rtl="0"/>
            <a:r>
              <a:rPr lang="en-US" b="1" dirty="0"/>
              <a:t>If the source cannot be located, then subtotal colectomy and ileostomy may be the safest option</a:t>
            </a:r>
            <a:endParaRPr lang="ar-AE" b="1" dirty="0"/>
          </a:p>
        </p:txBody>
      </p:sp>
    </p:spTree>
    <p:extLst>
      <p:ext uri="{BB962C8B-B14F-4D97-AF65-F5344CB8AC3E}">
        <p14:creationId xmlns:p14="http://schemas.microsoft.com/office/powerpoint/2010/main" val="4217027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5906EE-1F48-82DB-5D45-FF84039C2299}"/>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80343F92-BF60-20E9-E770-3E7A2A7E7901}"/>
              </a:ext>
            </a:extLst>
          </p:cNvPr>
          <p:cNvSpPr>
            <a:spLocks noGrp="1"/>
          </p:cNvSpPr>
          <p:nvPr>
            <p:ph idx="1"/>
          </p:nvPr>
        </p:nvSpPr>
        <p:spPr>
          <a:xfrm>
            <a:off x="838200" y="1825625"/>
            <a:ext cx="10515600" cy="4667250"/>
          </a:xfrm>
        </p:spPr>
        <p:txBody>
          <a:bodyPr>
            <a:normAutofit/>
          </a:bodyPr>
          <a:lstStyle/>
          <a:p>
            <a:pPr algn="l" rtl="0"/>
            <a:r>
              <a:rPr lang="en-US" b="1" dirty="0"/>
              <a:t>Indications for surgery in an elective setting, in the absence of complications of the disease, are controversial</a:t>
            </a:r>
            <a:r>
              <a:rPr lang="ar-SA" b="1" dirty="0"/>
              <a:t>.</a:t>
            </a:r>
          </a:p>
          <a:p>
            <a:pPr algn="l" rtl="0"/>
            <a:r>
              <a:rPr lang="en-US" b="1" dirty="0"/>
              <a:t> There are undoubtedly a small number of patients with recurrent attacks who should be offered an elective sigmoid colectomy (with anastomosis). </a:t>
            </a:r>
            <a:endParaRPr lang="ar-SA" b="1" dirty="0"/>
          </a:p>
          <a:p>
            <a:pPr algn="l" rtl="0"/>
            <a:r>
              <a:rPr lang="en-US" b="1" dirty="0"/>
              <a:t>This could be performed </a:t>
            </a:r>
            <a:r>
              <a:rPr lang="en-US" b="1" dirty="0" err="1"/>
              <a:t>laparoscopically</a:t>
            </a:r>
            <a:r>
              <a:rPr lang="en-US" b="1" dirty="0"/>
              <a:t> in experienced hands with a likely swifter recovery as well as improved </a:t>
            </a:r>
            <a:r>
              <a:rPr lang="en-US" b="1" dirty="0" err="1"/>
              <a:t>cosmesis</a:t>
            </a:r>
            <a:r>
              <a:rPr lang="en-US" b="1" dirty="0"/>
              <a:t>.</a:t>
            </a:r>
            <a:endParaRPr lang="ar-AE" b="1" dirty="0"/>
          </a:p>
        </p:txBody>
      </p:sp>
    </p:spTree>
    <p:extLst>
      <p:ext uri="{BB962C8B-B14F-4D97-AF65-F5344CB8AC3E}">
        <p14:creationId xmlns:p14="http://schemas.microsoft.com/office/powerpoint/2010/main" val="1004977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9A2815A-9DCA-7069-051E-9657EE1CA15D}"/>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FC0AC872-FC71-E829-2984-D5F27DB73FCB}"/>
              </a:ext>
            </a:extLst>
          </p:cNvPr>
          <p:cNvSpPr>
            <a:spLocks noGrp="1"/>
          </p:cNvSpPr>
          <p:nvPr>
            <p:ph idx="1"/>
          </p:nvPr>
        </p:nvSpPr>
        <p:spPr>
          <a:xfrm>
            <a:off x="1451579" y="1853753"/>
            <a:ext cx="9603275" cy="3922053"/>
          </a:xfrm>
        </p:spPr>
        <p:txBody>
          <a:bodyPr>
            <a:noAutofit/>
          </a:bodyPr>
          <a:lstStyle/>
          <a:p>
            <a:pPr algn="l" rtl="0"/>
            <a:r>
              <a:rPr lang="en-US" b="1" dirty="0"/>
              <a:t>Cohort studies suggest that in patients under 50 years old admitted with diverticulitis, 25% will have a further episode. </a:t>
            </a:r>
            <a:endParaRPr lang="ar-SA" b="1" dirty="0"/>
          </a:p>
          <a:p>
            <a:pPr algn="l" rtl="0"/>
            <a:endParaRPr lang="ar-SA" b="1" dirty="0"/>
          </a:p>
          <a:p>
            <a:pPr algn="l" rtl="0"/>
            <a:r>
              <a:rPr lang="en-US" b="1" dirty="0"/>
              <a:t>This may be used as an argument for offering elective resection but equally suggests that 75% will not get another severe attack. </a:t>
            </a:r>
            <a:endParaRPr lang="ar-SA" b="1" dirty="0"/>
          </a:p>
          <a:p>
            <a:pPr algn="l" rtl="0"/>
            <a:endParaRPr lang="ar-SA" b="1" dirty="0"/>
          </a:p>
          <a:p>
            <a:pPr algn="l" rtl="0"/>
            <a:r>
              <a:rPr lang="en-US" b="1" dirty="0"/>
              <a:t>There has been an increasing tendency, in recent years, to treat even patients with recurrent attacks of diverticulitis conservatively in the absence of complications.</a:t>
            </a:r>
            <a:endParaRPr lang="ar-AE" b="1" dirty="0"/>
          </a:p>
        </p:txBody>
      </p:sp>
    </p:spTree>
    <p:extLst>
      <p:ext uri="{BB962C8B-B14F-4D97-AF65-F5344CB8AC3E}">
        <p14:creationId xmlns:p14="http://schemas.microsoft.com/office/powerpoint/2010/main" val="540243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293FB3-C670-E516-CE2A-BBFC5952D013}"/>
              </a:ext>
            </a:extLst>
          </p:cNvPr>
          <p:cNvSpPr>
            <a:spLocks noGrp="1"/>
          </p:cNvSpPr>
          <p:nvPr>
            <p:ph type="title"/>
          </p:nvPr>
        </p:nvSpPr>
        <p:spPr/>
        <p:txBody>
          <a:bodyPr/>
          <a:lstStyle/>
          <a:p>
            <a:r>
              <a:rPr lang="ar-SA" dirty="0" err="1"/>
              <a:t>Principles</a:t>
            </a:r>
            <a:r>
              <a:rPr lang="ar-SA" dirty="0"/>
              <a:t> </a:t>
            </a:r>
            <a:r>
              <a:rPr lang="ar-SA" dirty="0" err="1"/>
              <a:t>of</a:t>
            </a:r>
            <a:r>
              <a:rPr lang="ar-SA" dirty="0"/>
              <a:t> </a:t>
            </a:r>
            <a:r>
              <a:rPr lang="ar-SA" dirty="0" err="1"/>
              <a:t>surgical</a:t>
            </a:r>
            <a:r>
              <a:rPr lang="ar-SA" dirty="0"/>
              <a:t> </a:t>
            </a:r>
            <a:r>
              <a:rPr lang="ar-SA" dirty="0" err="1"/>
              <a:t>management</a:t>
            </a:r>
            <a:r>
              <a:rPr lang="ar-SA" dirty="0"/>
              <a:t> </a:t>
            </a:r>
            <a:endParaRPr lang="ar-AE" dirty="0"/>
          </a:p>
        </p:txBody>
      </p:sp>
      <p:pic>
        <p:nvPicPr>
          <p:cNvPr id="4" name="صورة 4">
            <a:extLst>
              <a:ext uri="{FF2B5EF4-FFF2-40B4-BE49-F238E27FC236}">
                <a16:creationId xmlns:a16="http://schemas.microsoft.com/office/drawing/2014/main" id="{F7A07548-F3C0-3DFF-83D3-B222E543A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958" y="2783681"/>
            <a:ext cx="9303961" cy="3029071"/>
          </a:xfrm>
        </p:spPr>
      </p:pic>
    </p:spTree>
    <p:extLst>
      <p:ext uri="{BB962C8B-B14F-4D97-AF65-F5344CB8AC3E}">
        <p14:creationId xmlns:p14="http://schemas.microsoft.com/office/powerpoint/2010/main" val="3184623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95A002-12F8-865D-D590-178FFF322EFA}"/>
              </a:ext>
            </a:extLst>
          </p:cNvPr>
          <p:cNvSpPr>
            <a:spLocks noGrp="1"/>
          </p:cNvSpPr>
          <p:nvPr>
            <p:ph type="title"/>
          </p:nvPr>
        </p:nvSpPr>
        <p:spPr>
          <a:xfrm>
            <a:off x="838200" y="365125"/>
            <a:ext cx="7105073" cy="2565881"/>
          </a:xfrm>
        </p:spPr>
        <p:txBody>
          <a:bodyPr/>
          <a:lstStyle/>
          <a:p>
            <a:r>
              <a:rPr lang="ar-SA" b="1" dirty="0" err="1">
                <a:solidFill>
                  <a:srgbClr val="FFC000"/>
                </a:solidFill>
              </a:rPr>
              <a:t>Thank</a:t>
            </a:r>
            <a:r>
              <a:rPr lang="ar-SA" b="1" dirty="0">
                <a:solidFill>
                  <a:srgbClr val="FFC000"/>
                </a:solidFill>
              </a:rPr>
              <a:t> </a:t>
            </a:r>
            <a:r>
              <a:rPr lang="ar-SA" b="1" dirty="0" err="1">
                <a:solidFill>
                  <a:srgbClr val="FFC000"/>
                </a:solidFill>
              </a:rPr>
              <a:t>you</a:t>
            </a:r>
            <a:r>
              <a:rPr lang="ar-SA" b="1" dirty="0">
                <a:solidFill>
                  <a:srgbClr val="FFC000"/>
                </a:solidFill>
              </a:rPr>
              <a:t>  </a:t>
            </a:r>
            <a:endParaRPr lang="ar-AE" b="1" dirty="0">
              <a:solidFill>
                <a:srgbClr val="FFC000"/>
              </a:solidFill>
            </a:endParaRPr>
          </a:p>
        </p:txBody>
      </p:sp>
      <p:sp>
        <p:nvSpPr>
          <p:cNvPr id="3" name="عنصر نائب للمحتوى 2">
            <a:extLst>
              <a:ext uri="{FF2B5EF4-FFF2-40B4-BE49-F238E27FC236}">
                <a16:creationId xmlns:a16="http://schemas.microsoft.com/office/drawing/2014/main" id="{A5EED945-2746-FF84-272D-171918245424}"/>
              </a:ext>
            </a:extLst>
          </p:cNvPr>
          <p:cNvSpPr>
            <a:spLocks noGrp="1"/>
          </p:cNvSpPr>
          <p:nvPr>
            <p:ph idx="1"/>
          </p:nvPr>
        </p:nvSpPr>
        <p:spPr/>
        <p:txBody>
          <a:bodyPr/>
          <a:lstStyle/>
          <a:p>
            <a:pPr algn="l" rtl="0"/>
            <a:r>
              <a:rPr lang="ar-SA" dirty="0" err="1"/>
              <a:t>Source</a:t>
            </a:r>
            <a:r>
              <a:rPr lang="ar-SA" dirty="0"/>
              <a:t>. </a:t>
            </a:r>
          </a:p>
          <a:p>
            <a:pPr algn="l" rtl="0"/>
            <a:r>
              <a:rPr lang="en-US" sz="3200" b="1" i="0" dirty="0">
                <a:solidFill>
                  <a:schemeClr val="accent5"/>
                </a:solidFill>
                <a:effectLst/>
                <a:latin typeface="Google Sans"/>
              </a:rPr>
              <a:t>Bailey &amp; Love's Short Practice of Surgery, 27th Edition</a:t>
            </a:r>
            <a:endParaRPr lang="ar-SA" sz="3200" b="1" i="0" dirty="0">
              <a:solidFill>
                <a:schemeClr val="accent5"/>
              </a:solidFill>
              <a:effectLst/>
              <a:latin typeface="Google Sans"/>
            </a:endParaRPr>
          </a:p>
          <a:p>
            <a:pPr algn="l" rtl="0"/>
            <a:r>
              <a:rPr lang="ar-SA" sz="3200" b="1" dirty="0" err="1">
                <a:solidFill>
                  <a:schemeClr val="accent5"/>
                </a:solidFill>
                <a:latin typeface="Google Sans"/>
              </a:rPr>
              <a:t>Website</a:t>
            </a:r>
            <a:r>
              <a:rPr lang="ar-SA" sz="3200" b="1" dirty="0">
                <a:solidFill>
                  <a:schemeClr val="accent5"/>
                </a:solidFill>
                <a:latin typeface="Google Sans"/>
              </a:rPr>
              <a:t> PMC</a:t>
            </a:r>
            <a:endParaRPr lang="ar-AE" sz="3200" b="1" dirty="0">
              <a:solidFill>
                <a:schemeClr val="accent5"/>
              </a:solidFill>
            </a:endParaRPr>
          </a:p>
        </p:txBody>
      </p:sp>
    </p:spTree>
    <p:extLst>
      <p:ext uri="{BB962C8B-B14F-4D97-AF65-F5344CB8AC3E}">
        <p14:creationId xmlns:p14="http://schemas.microsoft.com/office/powerpoint/2010/main" val="417049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A89966-90D1-186A-A062-45559484B51A}"/>
              </a:ext>
            </a:extLst>
          </p:cNvPr>
          <p:cNvSpPr>
            <a:spLocks noGrp="1"/>
          </p:cNvSpPr>
          <p:nvPr>
            <p:ph type="title"/>
          </p:nvPr>
        </p:nvSpPr>
        <p:spPr>
          <a:xfrm>
            <a:off x="1451579" y="1847273"/>
            <a:ext cx="9603275" cy="517236"/>
          </a:xfrm>
        </p:spPr>
        <p:txBody>
          <a:bodyPr>
            <a:normAutofit/>
          </a:bodyPr>
          <a:lstStyle/>
          <a:p>
            <a:pPr algn="l" rtl="0"/>
            <a:r>
              <a:rPr lang="en-US" sz="1400" b="1" dirty="0"/>
              <a:t>Traction diverticula are much less</a:t>
            </a:r>
            <a:r>
              <a:rPr lang="ar-SA" sz="1400" b="1" dirty="0"/>
              <a:t> </a:t>
            </a:r>
            <a:r>
              <a:rPr lang="ar-SA" sz="1400" b="1" dirty="0" err="1"/>
              <a:t>common</a:t>
            </a:r>
            <a:r>
              <a:rPr lang="ar-SA" sz="1400" b="1" dirty="0"/>
              <a:t> .</a:t>
            </a:r>
            <a:endParaRPr lang="ar-AE" sz="1400" b="1" dirty="0"/>
          </a:p>
        </p:txBody>
      </p:sp>
      <p:sp>
        <p:nvSpPr>
          <p:cNvPr id="3" name="عنصر نائب للمحتوى 2">
            <a:extLst>
              <a:ext uri="{FF2B5EF4-FFF2-40B4-BE49-F238E27FC236}">
                <a16:creationId xmlns:a16="http://schemas.microsoft.com/office/drawing/2014/main" id="{05687F60-A195-D331-CA73-0B0CE6B764C6}"/>
              </a:ext>
            </a:extLst>
          </p:cNvPr>
          <p:cNvSpPr>
            <a:spLocks noGrp="1"/>
          </p:cNvSpPr>
          <p:nvPr>
            <p:ph idx="1"/>
          </p:nvPr>
        </p:nvSpPr>
        <p:spPr>
          <a:xfrm>
            <a:off x="1294362" y="2364508"/>
            <a:ext cx="9603275" cy="3163413"/>
          </a:xfrm>
        </p:spPr>
        <p:txBody>
          <a:bodyPr>
            <a:normAutofit fontScale="47500" lnSpcReduction="20000"/>
          </a:bodyPr>
          <a:lstStyle/>
          <a:p>
            <a:pPr marL="0" indent="0" algn="l" rtl="0">
              <a:buNone/>
            </a:pPr>
            <a:r>
              <a:rPr lang="en-US" sz="4400" b="1" dirty="0"/>
              <a:t>. They are mostly a consequence of chronic granulomatous disease affecting the tracheobronchial lymph nodes due to tuberculosis, atypical mycobacteria or histoplasmosis. </a:t>
            </a:r>
          </a:p>
          <a:p>
            <a:pPr algn="l" rtl="0"/>
            <a:r>
              <a:rPr lang="en-US" sz="4400" b="1" dirty="0"/>
              <a:t>Fibrotic healing of the lymph nodes exerts traction on the oesophageal wall and produces a focal outpouching which is usually small and has a conical shape</a:t>
            </a:r>
            <a:r>
              <a:rPr lang="ar-SA" sz="4400" b="1" dirty="0"/>
              <a:t>.</a:t>
            </a:r>
          </a:p>
          <a:p>
            <a:pPr algn="l" rtl="0"/>
            <a:r>
              <a:rPr lang="en-US" sz="4400" b="1" dirty="0"/>
              <a:t>There may be associated </a:t>
            </a:r>
            <a:r>
              <a:rPr lang="en-US" sz="4400" b="1" dirty="0" err="1"/>
              <a:t>broncholithiasis</a:t>
            </a:r>
            <a:r>
              <a:rPr lang="en-US" sz="4400" b="1" dirty="0"/>
              <a:t>, and additional complications may occur, such as </a:t>
            </a:r>
            <a:r>
              <a:rPr lang="en-US" sz="4400" b="1" dirty="0" err="1"/>
              <a:t>aerodigestive</a:t>
            </a:r>
            <a:r>
              <a:rPr lang="en-US" sz="4400" b="1" dirty="0"/>
              <a:t> fistulation and bleeding.</a:t>
            </a:r>
          </a:p>
          <a:p>
            <a:endParaRPr lang="ar-AE" dirty="0"/>
          </a:p>
        </p:txBody>
      </p:sp>
    </p:spTree>
    <p:extLst>
      <p:ext uri="{BB962C8B-B14F-4D97-AF65-F5344CB8AC3E}">
        <p14:creationId xmlns:p14="http://schemas.microsoft.com/office/powerpoint/2010/main" val="68574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ED0941-153B-447E-B840-094F6043A571}"/>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356C543F-5BCA-00D0-36ED-D4DE0E41A6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418" y="221672"/>
            <a:ext cx="10430934" cy="6490085"/>
          </a:xfrm>
        </p:spPr>
      </p:pic>
    </p:spTree>
    <p:extLst>
      <p:ext uri="{BB962C8B-B14F-4D97-AF65-F5344CB8AC3E}">
        <p14:creationId xmlns:p14="http://schemas.microsoft.com/office/powerpoint/2010/main" val="196214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356684-84AB-D2D6-5CC7-2A032435E5AD}"/>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EE723EC5-00CD-7A9B-DC5F-9B3C3ED03D97}"/>
              </a:ext>
            </a:extLst>
          </p:cNvPr>
          <p:cNvSpPr>
            <a:spLocks noGrp="1"/>
          </p:cNvSpPr>
          <p:nvPr>
            <p:ph idx="1"/>
          </p:nvPr>
        </p:nvSpPr>
        <p:spPr>
          <a:xfrm>
            <a:off x="1451580" y="2015732"/>
            <a:ext cx="4890724" cy="3450613"/>
          </a:xfrm>
        </p:spPr>
        <p:txBody>
          <a:bodyPr/>
          <a:lstStyle/>
          <a:p>
            <a:pPr algn="l" rtl="0"/>
            <a:r>
              <a:rPr lang="en-US" b="1" dirty="0" err="1"/>
              <a:t>Zenker’s</a:t>
            </a:r>
            <a:r>
              <a:rPr lang="en-US" b="1" dirty="0"/>
              <a:t> diverticulum (pharyngeal pouch) is not really an oesophageal diverticulum as it protrudes posteriorly above the </a:t>
            </a:r>
            <a:r>
              <a:rPr lang="en-US" b="1" dirty="0" err="1"/>
              <a:t>cricopharyngeal</a:t>
            </a:r>
            <a:r>
              <a:rPr lang="en-US" b="1" dirty="0"/>
              <a:t> sphincter through the natural weak point (the dehiscence of Killian) between the oblique and horizontal (</a:t>
            </a:r>
            <a:r>
              <a:rPr lang="en-US" b="1" dirty="0" err="1"/>
              <a:t>cricopharyngeus</a:t>
            </a:r>
            <a:r>
              <a:rPr lang="en-US" b="1" dirty="0"/>
              <a:t>) </a:t>
            </a:r>
            <a:r>
              <a:rPr lang="en-US" b="1" dirty="0" err="1"/>
              <a:t>fibres</a:t>
            </a:r>
            <a:r>
              <a:rPr lang="en-US" b="1" dirty="0"/>
              <a:t> of the inferior pharyngeal constrictor</a:t>
            </a:r>
            <a:r>
              <a:rPr lang="ar-SA" b="1" dirty="0"/>
              <a:t>.</a:t>
            </a:r>
            <a:endParaRPr lang="ar-AE" b="1" dirty="0"/>
          </a:p>
        </p:txBody>
      </p:sp>
      <p:pic>
        <p:nvPicPr>
          <p:cNvPr id="4" name="صورة 4">
            <a:extLst>
              <a:ext uri="{FF2B5EF4-FFF2-40B4-BE49-F238E27FC236}">
                <a16:creationId xmlns:a16="http://schemas.microsoft.com/office/drawing/2014/main" id="{01C3F17D-D77F-17FC-E56B-5366B27E2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744" y="1329136"/>
            <a:ext cx="4458085" cy="4572000"/>
          </a:xfrm>
          <a:prstGeom prst="rect">
            <a:avLst/>
          </a:prstGeom>
        </p:spPr>
      </p:pic>
    </p:spTree>
    <p:extLst>
      <p:ext uri="{BB962C8B-B14F-4D97-AF65-F5344CB8AC3E}">
        <p14:creationId xmlns:p14="http://schemas.microsoft.com/office/powerpoint/2010/main" val="23548514"/>
      </p:ext>
    </p:extLst>
  </p:cSld>
  <p:clrMapOvr>
    <a:masterClrMapping/>
  </p:clrMapOvr>
</p:sld>
</file>

<file path=ppt/theme/theme1.xml><?xml version="1.0" encoding="utf-8"?>
<a:theme xmlns:a="http://schemas.openxmlformats.org/drawingml/2006/main" name="معرض">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68</Slides>
  <Notes>0</Notes>
  <HiddenSlides>0</HiddenSlides>
  <ScaleCrop>false</ScaleCrop>
  <HeadingPairs>
    <vt:vector size="4" baseType="variant">
      <vt:variant>
        <vt:lpstr>نسق</vt:lpstr>
      </vt:variant>
      <vt:variant>
        <vt:i4>1</vt:i4>
      </vt:variant>
      <vt:variant>
        <vt:lpstr>عناوين الشرائح</vt:lpstr>
      </vt:variant>
      <vt:variant>
        <vt:i4>68</vt:i4>
      </vt:variant>
    </vt:vector>
  </HeadingPairs>
  <TitlesOfParts>
    <vt:vector size="69" baseType="lpstr">
      <vt:lpstr>معرض</vt:lpstr>
      <vt:lpstr>Diverticular disease of GI system   Supervised by : Dr. Emad abo rajooh,  Dr.ahmade alslehaate   Presented by : Mohammad alrfou     , Suheib alsmerat     </vt:lpstr>
      <vt:lpstr>عرض تقديمي في PowerPoint</vt:lpstr>
      <vt:lpstr>عرض تقديمي في PowerPoint</vt:lpstr>
      <vt:lpstr>عرض تقديمي في PowerPoint</vt:lpstr>
      <vt:lpstr>عرض تقديمي في PowerPoint</vt:lpstr>
      <vt:lpstr>Pharyngeal and oesophageal diverticula</vt:lpstr>
      <vt:lpstr>Traction diverticula are much less common .</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Gastric diverticulum </vt:lpstr>
      <vt:lpstr>Symptoms </vt:lpstr>
      <vt:lpstr>عرض تقديمي في PowerPoint</vt:lpstr>
      <vt:lpstr>Investigation </vt:lpstr>
      <vt:lpstr>عرض تقديمي في PowerPoint</vt:lpstr>
      <vt:lpstr>عرض تقديمي في PowerPoint</vt:lpstr>
      <vt:lpstr>Management </vt:lpstr>
      <vt:lpstr>Surgical management </vt:lpstr>
      <vt:lpstr>Small bowel diverticulum </vt:lpstr>
      <vt:lpstr>عرض تقديمي في PowerPoint</vt:lpstr>
      <vt:lpstr>عرض تقديمي في PowerPoint</vt:lpstr>
      <vt:lpstr>عرض تقديمي في PowerPoint</vt:lpstr>
      <vt:lpstr>Meckel’s diverticulum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Meckel’s diverticulectomy</vt:lpstr>
      <vt:lpstr>عرض تقديمي في PowerPoint</vt:lpstr>
      <vt:lpstr>Cecal diverticulum  </vt:lpstr>
      <vt:lpstr>عرض تقديمي في PowerPoint</vt:lpstr>
      <vt:lpstr>عرض تقديمي في PowerPoint</vt:lpstr>
      <vt:lpstr>عرض تقديمي في PowerPoint</vt:lpstr>
      <vt:lpstr>عرض تقديمي في PowerPoint</vt:lpstr>
      <vt:lpstr>Colonic diverticula</vt:lpstr>
      <vt:lpstr>Aetiology</vt:lpstr>
      <vt:lpstr>Complications of diverticular disease </vt:lpstr>
      <vt:lpstr>عرض تقديمي في PowerPoint</vt:lpstr>
      <vt:lpstr>Clinical features </vt:lpstr>
      <vt:lpstr>عرض تقديمي في PowerPoint</vt:lpstr>
      <vt:lpstr>عرض تقديمي في PowerPoint</vt:lpstr>
      <vt:lpstr>Classification of contamination</vt:lpstr>
      <vt:lpstr>عرض تقديمي في PowerPoint</vt:lpstr>
      <vt:lpstr>Radiology</vt:lpstr>
      <vt:lpstr>عرض تقديمي في PowerPoint</vt:lpstr>
      <vt:lpstr>عرض تقديمي في PowerPoint</vt:lpstr>
      <vt:lpstr>Colonoscopy</vt:lpstr>
      <vt:lpstr>عرض تقديمي في PowerPoint</vt:lpstr>
      <vt:lpstr>Management </vt:lpstr>
      <vt:lpstr>Management in acute attack </vt:lpstr>
      <vt:lpstr>Operative procedures for diverticular disease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Principles of surgical management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diverticulosis</dc:title>
  <dc:creator>محمد مهدي غانم الرفوع</dc:creator>
  <cp:lastModifiedBy>عثمان علي يوسف الشهواني</cp:lastModifiedBy>
  <cp:revision>12</cp:revision>
  <dcterms:created xsi:type="dcterms:W3CDTF">2023-10-01T03:36:41Z</dcterms:created>
  <dcterms:modified xsi:type="dcterms:W3CDTF">2023-10-04T13:30:07Z</dcterms:modified>
</cp:coreProperties>
</file>