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349" r:id="rId2"/>
    <p:sldId id="290" r:id="rId3"/>
    <p:sldId id="339" r:id="rId4"/>
    <p:sldId id="340" r:id="rId5"/>
    <p:sldId id="294" r:id="rId6"/>
    <p:sldId id="297" r:id="rId7"/>
    <p:sldId id="295" r:id="rId8"/>
    <p:sldId id="298" r:id="rId9"/>
    <p:sldId id="299" r:id="rId10"/>
    <p:sldId id="300" r:id="rId11"/>
    <p:sldId id="346" r:id="rId12"/>
    <p:sldId id="344" r:id="rId13"/>
    <p:sldId id="345" r:id="rId14"/>
    <p:sldId id="354" r:id="rId15"/>
    <p:sldId id="355" r:id="rId16"/>
    <p:sldId id="356" r:id="rId17"/>
    <p:sldId id="317" r:id="rId18"/>
    <p:sldId id="318" r:id="rId19"/>
    <p:sldId id="314" r:id="rId20"/>
    <p:sldId id="357" r:id="rId21"/>
    <p:sldId id="319" r:id="rId22"/>
    <p:sldId id="347" r:id="rId23"/>
    <p:sldId id="350" r:id="rId24"/>
    <p:sldId id="351" r:id="rId25"/>
    <p:sldId id="352" r:id="rId26"/>
    <p:sldId id="353" r:id="rId2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0E4F2"/>
    <a:srgbClr val="1E791F"/>
    <a:srgbClr val="E939EA"/>
    <a:srgbClr val="F625E0"/>
    <a:srgbClr val="E796E8"/>
    <a:srgbClr val="F1C7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80"/>
    <p:restoredTop sz="94454"/>
  </p:normalViewPr>
  <p:slideViewPr>
    <p:cSldViewPr>
      <p:cViewPr varScale="1">
        <p:scale>
          <a:sx n="87" d="100"/>
          <a:sy n="87" d="100"/>
        </p:scale>
        <p:origin x="840"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14‏/5‏/1443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281304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15</a:t>
            </a:fld>
            <a:endParaRPr lang="ar-JO"/>
          </a:p>
        </p:txBody>
      </p:sp>
    </p:spTree>
    <p:extLst>
      <p:ext uri="{BB962C8B-B14F-4D97-AF65-F5344CB8AC3E}">
        <p14:creationId xmlns:p14="http://schemas.microsoft.com/office/powerpoint/2010/main" val="131727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396631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17</a:t>
            </a:fld>
            <a:endParaRPr lang="ar-JO"/>
          </a:p>
        </p:txBody>
      </p:sp>
    </p:spTree>
    <p:extLst>
      <p:ext uri="{BB962C8B-B14F-4D97-AF65-F5344CB8AC3E}">
        <p14:creationId xmlns:p14="http://schemas.microsoft.com/office/powerpoint/2010/main" val="313795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250254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59272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103520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3174495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369497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5</a:t>
            </a:fld>
            <a:endParaRPr lang="ar-JO"/>
          </a:p>
        </p:txBody>
      </p:sp>
    </p:spTree>
    <p:extLst>
      <p:ext uri="{BB962C8B-B14F-4D97-AF65-F5344CB8AC3E}">
        <p14:creationId xmlns:p14="http://schemas.microsoft.com/office/powerpoint/2010/main" val="63551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8</a:t>
            </a:fld>
            <a:endParaRPr lang="ar-JO"/>
          </a:p>
        </p:txBody>
      </p:sp>
    </p:spTree>
    <p:extLst>
      <p:ext uri="{BB962C8B-B14F-4D97-AF65-F5344CB8AC3E}">
        <p14:creationId xmlns:p14="http://schemas.microsoft.com/office/powerpoint/2010/main" val="56000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9</a:t>
            </a:fld>
            <a:endParaRPr lang="ar-JO"/>
          </a:p>
        </p:txBody>
      </p:sp>
    </p:spTree>
    <p:extLst>
      <p:ext uri="{BB962C8B-B14F-4D97-AF65-F5344CB8AC3E}">
        <p14:creationId xmlns:p14="http://schemas.microsoft.com/office/powerpoint/2010/main" val="79452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10</a:t>
            </a:fld>
            <a:endParaRPr lang="ar-JO"/>
          </a:p>
        </p:txBody>
      </p:sp>
    </p:spTree>
    <p:extLst>
      <p:ext uri="{BB962C8B-B14F-4D97-AF65-F5344CB8AC3E}">
        <p14:creationId xmlns:p14="http://schemas.microsoft.com/office/powerpoint/2010/main" val="211542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169049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37936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125474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14</a:t>
            </a:fld>
            <a:endParaRPr lang="ar-JO"/>
          </a:p>
        </p:txBody>
      </p:sp>
    </p:spTree>
    <p:extLst>
      <p:ext uri="{BB962C8B-B14F-4D97-AF65-F5344CB8AC3E}">
        <p14:creationId xmlns:p14="http://schemas.microsoft.com/office/powerpoint/2010/main" val="227686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14‏/5‏/1443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14‏/5‏/1443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14‏/5‏/1443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14‏/5‏/1443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14‏/5‏/1443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14‏/5‏/1443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14‏/5‏/1443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24744"/>
            <a:ext cx="7772400" cy="1470025"/>
          </a:xfrm>
        </p:spPr>
        <p:txBody>
          <a:bodyPr>
            <a:normAutofit fontScale="90000"/>
          </a:bodyPr>
          <a:lstStyle/>
          <a:p>
            <a:pPr rtl="0"/>
            <a:r>
              <a:rPr lang="en-US" sz="6000" dirty="0">
                <a:solidFill>
                  <a:srgbClr val="C00000"/>
                </a:solidFill>
              </a:rPr>
              <a:t>Brain Energy Metabolism II  </a:t>
            </a:r>
            <a:endParaRPr lang="ar-JO" sz="6000" dirty="0">
              <a:solidFill>
                <a:srgbClr val="C00000"/>
              </a:solidFill>
            </a:endParaRPr>
          </a:p>
        </p:txBody>
      </p:sp>
      <p:sp>
        <p:nvSpPr>
          <p:cNvPr id="3" name="عنوان فرعي 2"/>
          <p:cNvSpPr>
            <a:spLocks noGrp="1"/>
          </p:cNvSpPr>
          <p:nvPr>
            <p:ph type="subTitle" idx="1"/>
          </p:nvPr>
        </p:nvSpPr>
        <p:spPr>
          <a:xfrm>
            <a:off x="-396552" y="4819648"/>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1BA8729-74DB-B340-80D4-DC9EFC31E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312" y="2265299"/>
            <a:ext cx="2592288" cy="2603861"/>
          </a:xfrm>
          <a:prstGeom prst="rect">
            <a:avLst/>
          </a:prstGeom>
        </p:spPr>
      </p:pic>
    </p:spTree>
    <p:extLst>
      <p:ext uri="{BB962C8B-B14F-4D97-AF65-F5344CB8AC3E}">
        <p14:creationId xmlns:p14="http://schemas.microsoft.com/office/powerpoint/2010/main" val="18929443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8256"/>
            <a:ext cx="8229600" cy="1143000"/>
          </a:xfrm>
        </p:spPr>
        <p:txBody>
          <a:bodyPr>
            <a:normAutofit/>
          </a:bodyPr>
          <a:lstStyle/>
          <a:p>
            <a:r>
              <a:rPr lang="en-GB" sz="4000" dirty="0">
                <a:solidFill>
                  <a:srgbClr val="C00000"/>
                </a:solidFill>
              </a:rPr>
              <a:t>Metabolic Fates of Pyruvate in Brain</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1295400" y="1828800"/>
            <a:ext cx="6867872" cy="4251702"/>
            <a:chOff x="2123728" y="3699805"/>
            <a:chExt cx="5420072" cy="2914097"/>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846"/>
            <a:stretch/>
          </p:blipFill>
          <p:spPr>
            <a:xfrm>
              <a:off x="2123728" y="3699805"/>
              <a:ext cx="5420072" cy="2914097"/>
            </a:xfrm>
            <a:prstGeom prst="rect">
              <a:avLst/>
            </a:prstGeom>
          </p:spPr>
        </p:pic>
        <p:sp>
          <p:nvSpPr>
            <p:cNvPr id="4" name="TextBox 3"/>
            <p:cNvSpPr txBox="1"/>
            <p:nvPr/>
          </p:nvSpPr>
          <p:spPr>
            <a:xfrm>
              <a:off x="3885929" y="5023802"/>
              <a:ext cx="2121839" cy="210949"/>
            </a:xfrm>
            <a:prstGeom prst="rect">
              <a:avLst/>
            </a:prstGeom>
            <a:noFill/>
          </p:spPr>
          <p:txBody>
            <a:bodyPr wrap="none" rtlCol="0">
              <a:spAutoFit/>
            </a:bodyPr>
            <a:lstStyle/>
            <a:p>
              <a:r>
                <a:rPr lang="en-US" sz="1400" b="1" dirty="0">
                  <a:solidFill>
                    <a:srgbClr val="C00000"/>
                  </a:solidFill>
                </a:rPr>
                <a:t>Pyruvate dehydrogenase complex</a:t>
              </a:r>
            </a:p>
          </p:txBody>
        </p:sp>
      </p:grpSp>
    </p:spTree>
    <p:extLst>
      <p:ext uri="{BB962C8B-B14F-4D97-AF65-F5344CB8AC3E}">
        <p14:creationId xmlns:p14="http://schemas.microsoft.com/office/powerpoint/2010/main" val="293258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489667" y="4512417"/>
            <a:ext cx="2454952" cy="1659783"/>
            <a:chOff x="5489667" y="4512417"/>
            <a:chExt cx="2454952" cy="1659783"/>
          </a:xfrm>
        </p:grpSpPr>
        <p:grpSp>
          <p:nvGrpSpPr>
            <p:cNvPr id="11" name="Group 10"/>
            <p:cNvGrpSpPr/>
            <p:nvPr/>
          </p:nvGrpSpPr>
          <p:grpSpPr>
            <a:xfrm>
              <a:off x="5489667" y="4512417"/>
              <a:ext cx="2059512" cy="1659783"/>
              <a:chOff x="5489667" y="4512417"/>
              <a:chExt cx="2059512" cy="1659783"/>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623" t="55345" r="46981" b="19761"/>
              <a:stretch/>
            </p:blipFill>
            <p:spPr>
              <a:xfrm rot="17920355">
                <a:off x="5870822" y="4641832"/>
                <a:ext cx="710485" cy="147279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2667" t="64874" r="32215" b="23608"/>
              <a:stretch/>
            </p:blipFill>
            <p:spPr>
              <a:xfrm>
                <a:off x="6404926" y="4512417"/>
                <a:ext cx="1144253" cy="6096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3623" t="80413" r="40476" b="7224"/>
              <a:stretch/>
            </p:blipFill>
            <p:spPr>
              <a:xfrm>
                <a:off x="6345632" y="5517810"/>
                <a:ext cx="1203547" cy="654390"/>
              </a:xfrm>
              <a:prstGeom prst="rect">
                <a:avLst/>
              </a:prstGeom>
            </p:spPr>
          </p:pic>
        </p:grpSp>
        <p:sp>
          <p:nvSpPr>
            <p:cNvPr id="15" name="TextBox 14"/>
            <p:cNvSpPr txBox="1"/>
            <p:nvPr/>
          </p:nvSpPr>
          <p:spPr>
            <a:xfrm>
              <a:off x="6640736" y="4953000"/>
              <a:ext cx="1303883" cy="369332"/>
            </a:xfrm>
            <a:prstGeom prst="rect">
              <a:avLst/>
            </a:prstGeom>
            <a:noFill/>
          </p:spPr>
          <p:txBody>
            <a:bodyPr wrap="none" rtlCol="0">
              <a:spAutoFit/>
            </a:bodyPr>
            <a:lstStyle/>
            <a:p>
              <a:r>
                <a:rPr lang="en-US" dirty="0">
                  <a:solidFill>
                    <a:srgbClr val="C00000"/>
                  </a:solidFill>
                </a:rPr>
                <a:t>(Astrocytes)</a:t>
              </a:r>
            </a:p>
          </p:txBody>
        </p:sp>
      </p:grpSp>
    </p:spTree>
    <p:extLst>
      <p:ext uri="{BB962C8B-B14F-4D97-AF65-F5344CB8AC3E}">
        <p14:creationId xmlns:p14="http://schemas.microsoft.com/office/powerpoint/2010/main" val="93155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8256"/>
            <a:ext cx="8229600" cy="1143000"/>
          </a:xfrm>
        </p:spPr>
        <p:txBody>
          <a:bodyPr>
            <a:normAutofit/>
          </a:bodyPr>
          <a:lstStyle/>
          <a:p>
            <a:r>
              <a:rPr lang="en-GB" sz="4000" dirty="0">
                <a:solidFill>
                  <a:srgbClr val="C00000"/>
                </a:solidFill>
              </a:rPr>
              <a:t>Metabolic Fates of Pyruvate in Brain</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194" r="3560"/>
          <a:stretch/>
        </p:blipFill>
        <p:spPr>
          <a:xfrm>
            <a:off x="988640" y="2286000"/>
            <a:ext cx="7543800" cy="2895600"/>
          </a:xfrm>
          <a:prstGeom prst="rect">
            <a:avLst/>
          </a:prstGeom>
        </p:spPr>
      </p:pic>
    </p:spTree>
    <p:extLst>
      <p:ext uri="{BB962C8B-B14F-4D97-AF65-F5344CB8AC3E}">
        <p14:creationId xmlns:p14="http://schemas.microsoft.com/office/powerpoint/2010/main" val="16927139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44081" y="1524000"/>
            <a:ext cx="2350063" cy="923396"/>
            <a:chOff x="3144081" y="1524000"/>
            <a:chExt cx="2350063" cy="923396"/>
          </a:xfrm>
        </p:grpSpPr>
        <p:cxnSp>
          <p:nvCxnSpPr>
            <p:cNvPr id="42" name="Straight Arrow Connector 41"/>
            <p:cNvCxnSpPr/>
            <p:nvPr/>
          </p:nvCxnSpPr>
          <p:spPr>
            <a:xfrm flipV="1">
              <a:off x="5097833" y="1931504"/>
              <a:ext cx="0" cy="5158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65941" y="1524000"/>
              <a:ext cx="928203" cy="369332"/>
            </a:xfrm>
            <a:prstGeom prst="rect">
              <a:avLst/>
            </a:prstGeom>
            <a:noFill/>
          </p:spPr>
          <p:txBody>
            <a:bodyPr wrap="none" rtlCol="0">
              <a:spAutoFit/>
            </a:bodyPr>
            <a:lstStyle/>
            <a:p>
              <a:r>
                <a:rPr lang="en-US" dirty="0"/>
                <a:t>Glucose</a:t>
              </a:r>
            </a:p>
          </p:txBody>
        </p:sp>
        <p:sp>
          <p:nvSpPr>
            <p:cNvPr id="53" name="TextBox 52"/>
            <p:cNvSpPr txBox="1"/>
            <p:nvPr/>
          </p:nvSpPr>
          <p:spPr>
            <a:xfrm>
              <a:off x="3144081" y="2054423"/>
              <a:ext cx="1923219" cy="307777"/>
            </a:xfrm>
            <a:prstGeom prst="rect">
              <a:avLst/>
            </a:prstGeom>
            <a:noFill/>
          </p:spPr>
          <p:txBody>
            <a:bodyPr wrap="none" rtlCol="0">
              <a:spAutoFit/>
            </a:bodyPr>
            <a:lstStyle/>
            <a:p>
              <a:r>
                <a:rPr lang="en-US" sz="1400" b="1" dirty="0"/>
                <a:t>Glucose-6-phosphatase</a:t>
              </a:r>
              <a:endParaRPr lang="en-US" b="1" dirty="0"/>
            </a:p>
          </p:txBody>
        </p:sp>
      </p:grpSp>
      <p:grpSp>
        <p:nvGrpSpPr>
          <p:cNvPr id="54" name="Group 53"/>
          <p:cNvGrpSpPr/>
          <p:nvPr/>
        </p:nvGrpSpPr>
        <p:grpSpPr>
          <a:xfrm>
            <a:off x="3728491" y="2105223"/>
            <a:ext cx="571291" cy="243589"/>
            <a:chOff x="4953000" y="5181600"/>
            <a:chExt cx="571290" cy="243589"/>
          </a:xfrm>
        </p:grpSpPr>
        <p:cxnSp>
          <p:nvCxnSpPr>
            <p:cNvPr id="55" name="Straight Connector 54"/>
            <p:cNvCxnSpPr/>
            <p:nvPr/>
          </p:nvCxnSpPr>
          <p:spPr>
            <a:xfrm flipH="1">
              <a:off x="4953000" y="5181600"/>
              <a:ext cx="57129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53001" y="5181600"/>
              <a:ext cx="571289" cy="24358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540541" y="2477869"/>
            <a:ext cx="2314462" cy="646331"/>
            <a:chOff x="1540541" y="2477869"/>
            <a:chExt cx="2314462" cy="646331"/>
          </a:xfrm>
        </p:grpSpPr>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l="50632" t="55345" r="46981" b="19761"/>
            <a:stretch/>
          </p:blipFill>
          <p:spPr>
            <a:xfrm rot="16200000">
              <a:off x="3260935" y="2342597"/>
              <a:ext cx="256966" cy="931170"/>
            </a:xfrm>
            <a:prstGeom prst="rect">
              <a:avLst/>
            </a:prstGeom>
          </p:spPr>
        </p:pic>
        <p:sp>
          <p:nvSpPr>
            <p:cNvPr id="60" name="TextBox 59"/>
            <p:cNvSpPr txBox="1"/>
            <p:nvPr/>
          </p:nvSpPr>
          <p:spPr>
            <a:xfrm>
              <a:off x="1540541" y="2477869"/>
              <a:ext cx="1303882" cy="646331"/>
            </a:xfrm>
            <a:prstGeom prst="rect">
              <a:avLst/>
            </a:prstGeom>
            <a:noFill/>
          </p:spPr>
          <p:txBody>
            <a:bodyPr wrap="none" rtlCol="0">
              <a:spAutoFit/>
            </a:bodyPr>
            <a:lstStyle/>
            <a:p>
              <a:pPr algn="ctr"/>
              <a:r>
                <a:rPr lang="en-US" dirty="0"/>
                <a:t>Glycogen in</a:t>
              </a:r>
            </a:p>
            <a:p>
              <a:r>
                <a:rPr lang="en-US" dirty="0">
                  <a:solidFill>
                    <a:srgbClr val="C00000"/>
                  </a:solidFill>
                </a:rPr>
                <a:t>(Astrocytes)</a:t>
              </a:r>
            </a:p>
          </p:txBody>
        </p:sp>
      </p:gr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489667" y="4512417"/>
            <a:ext cx="2454952" cy="1659783"/>
            <a:chOff x="5489667" y="4512417"/>
            <a:chExt cx="2454952" cy="1659783"/>
          </a:xfrm>
        </p:grpSpPr>
        <p:grpSp>
          <p:nvGrpSpPr>
            <p:cNvPr id="9" name="Group 8"/>
            <p:cNvGrpSpPr/>
            <p:nvPr/>
          </p:nvGrpSpPr>
          <p:grpSpPr>
            <a:xfrm>
              <a:off x="5489667" y="4512417"/>
              <a:ext cx="2059512" cy="1659783"/>
              <a:chOff x="5489667" y="4512417"/>
              <a:chExt cx="2059512" cy="1659783"/>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43623" t="55345" r="46981" b="19761"/>
              <a:stretch/>
            </p:blipFill>
            <p:spPr>
              <a:xfrm rot="17920355">
                <a:off x="5870822" y="4641832"/>
                <a:ext cx="710485" cy="1472796"/>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52667" t="64874" r="32215" b="23608"/>
              <a:stretch/>
            </p:blipFill>
            <p:spPr>
              <a:xfrm>
                <a:off x="6404926" y="4512417"/>
                <a:ext cx="1144253" cy="609600"/>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43623" t="80413" r="40476" b="7224"/>
              <a:stretch/>
            </p:blipFill>
            <p:spPr>
              <a:xfrm>
                <a:off x="6345632" y="5517810"/>
                <a:ext cx="1203547" cy="654390"/>
              </a:xfrm>
              <a:prstGeom prst="rect">
                <a:avLst/>
              </a:prstGeom>
            </p:spPr>
          </p:pic>
        </p:grpSp>
        <p:sp>
          <p:nvSpPr>
            <p:cNvPr id="25" name="TextBox 24"/>
            <p:cNvSpPr txBox="1"/>
            <p:nvPr/>
          </p:nvSpPr>
          <p:spPr>
            <a:xfrm>
              <a:off x="6640736" y="4953000"/>
              <a:ext cx="1303883" cy="369332"/>
            </a:xfrm>
            <a:prstGeom prst="rect">
              <a:avLst/>
            </a:prstGeom>
            <a:noFill/>
          </p:spPr>
          <p:txBody>
            <a:bodyPr wrap="none" rtlCol="0">
              <a:spAutoFit/>
            </a:bodyPr>
            <a:lstStyle/>
            <a:p>
              <a:r>
                <a:rPr lang="en-US" dirty="0">
                  <a:solidFill>
                    <a:srgbClr val="C00000"/>
                  </a:solidFill>
                </a:rPr>
                <a:t>(Astrocytes)</a:t>
              </a:r>
            </a:p>
          </p:txBody>
        </p:sp>
      </p:grpSp>
    </p:spTree>
    <p:extLst>
      <p:ext uri="{BB962C8B-B14F-4D97-AF65-F5344CB8AC3E}">
        <p14:creationId xmlns:p14="http://schemas.microsoft.com/office/powerpoint/2010/main" val="1146137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i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circle(in)">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Glycogen in Brain </a:t>
            </a:r>
            <a:endParaRPr lang="ar-JO" sz="4000" b="1" dirty="0">
              <a:solidFill>
                <a:srgbClr val="C00000"/>
              </a:solidFill>
            </a:endParaRPr>
          </a:p>
        </p:txBody>
      </p:sp>
      <p:sp>
        <p:nvSpPr>
          <p:cNvPr id="3" name="عنصر نائب للمحتوى 2"/>
          <p:cNvSpPr>
            <a:spLocks noGrp="1"/>
          </p:cNvSpPr>
          <p:nvPr>
            <p:ph idx="1"/>
          </p:nvPr>
        </p:nvSpPr>
        <p:spPr>
          <a:xfrm>
            <a:off x="394208" y="1152128"/>
            <a:ext cx="8902192" cy="5705872"/>
          </a:xfrm>
        </p:spPr>
        <p:txBody>
          <a:bodyPr>
            <a:normAutofit/>
          </a:bodyPr>
          <a:lstStyle/>
          <a:p>
            <a:pPr algn="l" rtl="0"/>
            <a:r>
              <a:rPr lang="en-US" sz="2800" dirty="0">
                <a:latin typeface="Arial" charset="0"/>
                <a:ea typeface="Arial" charset="0"/>
                <a:cs typeface="Arial" charset="0"/>
                <a:sym typeface="Symbol" charset="2"/>
              </a:rPr>
              <a:t>Very limited amount of glycogen (3-12 </a:t>
            </a:r>
            <a:r>
              <a:rPr lang="en-GB" sz="2800" dirty="0">
                <a:latin typeface="Arial" charset="0"/>
                <a:ea typeface="Arial" charset="0"/>
                <a:cs typeface="Arial" charset="0"/>
                <a:sym typeface="Symbol" charset="2"/>
              </a:rPr>
              <a:t></a:t>
            </a:r>
            <a:r>
              <a:rPr lang="en-US" sz="2800" dirty="0">
                <a:latin typeface="Arial" charset="0"/>
                <a:ea typeface="Arial" charset="0"/>
                <a:cs typeface="Arial" charset="0"/>
                <a:sym typeface="Symbol" charset="2"/>
              </a:rPr>
              <a:t>mol /g tissue) is stored in brain predominantly in astrocytes</a:t>
            </a:r>
          </a:p>
          <a:p>
            <a:pPr algn="l" rtl="0"/>
            <a:r>
              <a:rPr lang="en-US" sz="2800" dirty="0">
                <a:latin typeface="Arial" charset="0"/>
                <a:ea typeface="Arial" charset="0"/>
                <a:cs typeface="Arial" charset="0"/>
                <a:sym typeface="Symbol" charset="2"/>
              </a:rPr>
              <a:t>Actually its role as energy source during hypoglycemia is restricted to few minutes </a:t>
            </a:r>
          </a:p>
          <a:p>
            <a:pPr algn="l" rtl="0"/>
            <a:r>
              <a:rPr lang="en-US" sz="2800" dirty="0">
                <a:latin typeface="Arial" charset="0"/>
                <a:ea typeface="Arial" charset="0"/>
                <a:cs typeface="Arial" charset="0"/>
                <a:sym typeface="Symbol" charset="2"/>
              </a:rPr>
              <a:t>Glycogenolysis or glycogen mobilization is the process of glycogen breakdown to glucose units. It occurs in the cytosol of glycogen-containing cells such as brain </a:t>
            </a:r>
          </a:p>
          <a:p>
            <a:pPr algn="l" rtl="0"/>
            <a:r>
              <a:rPr lang="en-US" sz="2800" dirty="0">
                <a:latin typeface="Arial" charset="0"/>
                <a:ea typeface="Arial" charset="0"/>
                <a:cs typeface="Arial" charset="0"/>
                <a:sym typeface="Symbol" charset="2"/>
              </a:rPr>
              <a:t>Glycogenolysis produces monomers of glucose 1-phosphate which is then converted to G6p by phosphoglucomutase enzyme </a:t>
            </a:r>
            <a:endParaRPr lang="en-US" sz="16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232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Glycogenolysis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a:stretch>
            <a:fillRect/>
          </a:stretch>
        </p:blipFill>
        <p:spPr>
          <a:xfrm>
            <a:off x="1975388" y="1371600"/>
            <a:ext cx="5069896" cy="5457404"/>
          </a:xfrm>
          <a:prstGeom prst="rect">
            <a:avLst/>
          </a:prstGeom>
        </p:spPr>
      </p:pic>
    </p:spTree>
    <p:extLst>
      <p:ext uri="{BB962C8B-B14F-4D97-AF65-F5344CB8AC3E}">
        <p14:creationId xmlns:p14="http://schemas.microsoft.com/office/powerpoint/2010/main" val="2065752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Fates of Glucose 6-phosphate </a:t>
            </a:r>
            <a:endParaRPr lang="ar-JO" sz="4000" b="1" dirty="0">
              <a:solidFill>
                <a:srgbClr val="C00000"/>
              </a:solidFill>
            </a:endParaRPr>
          </a:p>
        </p:txBody>
      </p:sp>
      <p:sp>
        <p:nvSpPr>
          <p:cNvPr id="3" name="عنصر نائب للمحتوى 2"/>
          <p:cNvSpPr>
            <a:spLocks noGrp="1"/>
          </p:cNvSpPr>
          <p:nvPr>
            <p:ph idx="1"/>
          </p:nvPr>
        </p:nvSpPr>
        <p:spPr>
          <a:xfrm>
            <a:off x="394208" y="1304528"/>
            <a:ext cx="8749792" cy="5705872"/>
          </a:xfrm>
        </p:spPr>
        <p:txBody>
          <a:bodyPr>
            <a:normAutofit/>
          </a:bodyPr>
          <a:lstStyle/>
          <a:p>
            <a:pPr algn="l" rtl="0"/>
            <a:r>
              <a:rPr lang="en-US" sz="2800" dirty="0">
                <a:latin typeface="Arial" charset="0"/>
                <a:ea typeface="Arial" charset="0"/>
                <a:cs typeface="Arial" charset="0"/>
              </a:rPr>
              <a:t>The produced G6p has many possible routes. In brain, G6p molecules join the glycolysis and used as fuel. </a:t>
            </a:r>
          </a:p>
          <a:p>
            <a:pPr algn="l" rtl="0"/>
            <a:r>
              <a:rPr lang="en-US" sz="2800" dirty="0">
                <a:latin typeface="Arial" charset="0"/>
                <a:ea typeface="Arial" charset="0"/>
                <a:cs typeface="Arial" charset="0"/>
              </a:rPr>
              <a:t>Indeed, due to the lack of glucose 6-phospatase enzyme in brain and muscle tissues, G6p can’t be converted back to glucose to be released in the blood as the case in liver cells</a:t>
            </a:r>
          </a:p>
          <a:p>
            <a:pPr marL="0" indent="0" algn="l" rtl="0">
              <a:buNone/>
            </a:pPr>
            <a:endParaRPr lang="en-US" sz="2800" dirty="0">
              <a:latin typeface="Arial" charset="0"/>
              <a:ea typeface="Arial" charset="0"/>
              <a:cs typeface="Arial" charset="0"/>
            </a:endParaRPr>
          </a:p>
          <a:p>
            <a:pPr algn="l" rtl="0"/>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30155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dirty="0">
                <a:solidFill>
                  <a:srgbClr val="C00000"/>
                </a:solidFill>
              </a:rPr>
              <a:t>Acetyl CoA Fate</a:t>
            </a:r>
            <a:endParaRPr lang="ar-JO" sz="4000" b="1" dirty="0">
              <a:solidFill>
                <a:srgbClr val="C00000"/>
              </a:solidFill>
            </a:endParaRPr>
          </a:p>
        </p:txBody>
      </p:sp>
      <p:sp>
        <p:nvSpPr>
          <p:cNvPr id="3" name="عنصر نائب للمحتوى 2"/>
          <p:cNvSpPr>
            <a:spLocks noGrp="1"/>
          </p:cNvSpPr>
          <p:nvPr>
            <p:ph idx="1"/>
          </p:nvPr>
        </p:nvSpPr>
        <p:spPr>
          <a:xfrm>
            <a:off x="394208" y="1152128"/>
            <a:ext cx="8678386" cy="5589240"/>
          </a:xfrm>
        </p:spPr>
        <p:txBody>
          <a:bodyPr>
            <a:normAutofit/>
          </a:bodyPr>
          <a:lstStyle/>
          <a:p>
            <a:pPr algn="l" rtl="0"/>
            <a:r>
              <a:rPr lang="en-US" sz="2800" dirty="0">
                <a:latin typeface="Arial" charset="0"/>
                <a:ea typeface="Arial" charset="0"/>
                <a:cs typeface="Arial" charset="0"/>
              </a:rPr>
              <a:t>Sources of Acetyl CoA: fat metabolism (fatty acids </a:t>
            </a:r>
            <a:r>
              <a:rPr lang="en-GB" sz="2800" dirty="0">
                <a:latin typeface="Arial" charset="0"/>
                <a:ea typeface="Arial" charset="0"/>
                <a:cs typeface="Arial" charset="0"/>
                <a:sym typeface="Symbol" charset="2"/>
              </a:rPr>
              <a:t>-oxidation, reversible</a:t>
            </a:r>
            <a:r>
              <a:rPr lang="en-US" sz="2800" dirty="0">
                <a:latin typeface="Arial" charset="0"/>
                <a:ea typeface="Arial" charset="0"/>
                <a:cs typeface="Arial" charset="0"/>
              </a:rPr>
              <a:t>) and CHO metabolism (pyruvate, irreversible)</a:t>
            </a:r>
          </a:p>
          <a:p>
            <a:pPr algn="l" rtl="0"/>
            <a:endParaRPr lang="en-US" sz="1400" dirty="0">
              <a:latin typeface="Arial" charset="0"/>
              <a:ea typeface="Arial" charset="0"/>
              <a:cs typeface="Arial" charset="0"/>
            </a:endParaRPr>
          </a:p>
          <a:p>
            <a:pPr algn="l" rtl="0"/>
            <a:r>
              <a:rPr lang="en-US" sz="2800" dirty="0">
                <a:latin typeface="Arial" charset="0"/>
                <a:ea typeface="Arial" charset="0"/>
                <a:cs typeface="Arial" charset="0"/>
              </a:rPr>
              <a:t>Fates of Acetyl CoA: </a:t>
            </a:r>
          </a:p>
          <a:p>
            <a:pPr marL="0" indent="0" algn="l" rtl="0">
              <a:buNone/>
            </a:pPr>
            <a:endParaRPr lang="en-US" sz="1000" dirty="0">
              <a:latin typeface="Arial" charset="0"/>
              <a:ea typeface="Arial" charset="0"/>
              <a:cs typeface="Arial" charset="0"/>
            </a:endParaRPr>
          </a:p>
          <a:p>
            <a:pPr marL="914400" lvl="1" indent="-514350" algn="l" rtl="0">
              <a:buFont typeface="+mj-lt"/>
              <a:buAutoNum type="arabicPeriod"/>
            </a:pPr>
            <a:r>
              <a:rPr lang="en-US" dirty="0">
                <a:latin typeface="Arial" charset="0"/>
                <a:ea typeface="Arial" charset="0"/>
                <a:cs typeface="Arial" charset="0"/>
              </a:rPr>
              <a:t>It can enter the Krebs cycle for energy production</a:t>
            </a:r>
          </a:p>
          <a:p>
            <a:pPr marL="914400" lvl="1" indent="-514350" algn="l" rtl="0">
              <a:buFont typeface="+mj-lt"/>
              <a:buAutoNum type="arabicPeriod"/>
            </a:pPr>
            <a:r>
              <a:rPr lang="en-US" dirty="0">
                <a:latin typeface="Arial" charset="0"/>
                <a:ea typeface="Arial" charset="0"/>
                <a:cs typeface="Arial" charset="0"/>
              </a:rPr>
              <a:t>Used for biosynthesis of fatty acids </a:t>
            </a:r>
            <a:r>
              <a:rPr lang="en-US" b="1" u="sng" dirty="0">
                <a:solidFill>
                  <a:srgbClr val="C00000"/>
                </a:solidFill>
                <a:latin typeface="Arial" charset="0"/>
                <a:ea typeface="Arial" charset="0"/>
                <a:cs typeface="Arial" charset="0"/>
              </a:rPr>
              <a:t>but not CHO </a:t>
            </a:r>
            <a:endParaRPr lang="en-US" dirty="0">
              <a:solidFill>
                <a:srgbClr val="C00000"/>
              </a:solidFill>
              <a:latin typeface="Arial" charset="0"/>
              <a:ea typeface="Arial" charset="0"/>
              <a:cs typeface="Arial" charset="0"/>
            </a:endParaRPr>
          </a:p>
          <a:p>
            <a:pPr marL="914400" lvl="1" indent="-514350" algn="l" rtl="0">
              <a:buFont typeface="+mj-lt"/>
              <a:buAutoNum type="arabicPeriod"/>
            </a:pPr>
            <a:r>
              <a:rPr lang="en-US" dirty="0">
                <a:latin typeface="Arial" charset="0"/>
                <a:ea typeface="Arial" charset="0"/>
                <a:cs typeface="Arial" charset="0"/>
              </a:rPr>
              <a:t>Formation of ketone bodies </a:t>
            </a:r>
            <a:r>
              <a:rPr lang="en-US" dirty="0">
                <a:solidFill>
                  <a:srgbClr val="0000CC"/>
                </a:solidFill>
                <a:latin typeface="Arial" charset="0"/>
                <a:ea typeface="Arial" charset="0"/>
                <a:cs typeface="Arial" charset="0"/>
              </a:rPr>
              <a:t>(Ketogenesis)   </a:t>
            </a:r>
          </a:p>
          <a:p>
            <a:pPr marL="0" indent="0" algn="l" rtl="0">
              <a:buNone/>
            </a:pPr>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49153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sz="4000" dirty="0">
                <a:solidFill>
                  <a:srgbClr val="C00000"/>
                </a:solidFill>
              </a:rPr>
              <a:t>Ketogenesis   </a:t>
            </a:r>
            <a:endParaRPr lang="ar-JO" sz="4000" b="1" dirty="0">
              <a:solidFill>
                <a:srgbClr val="C00000"/>
              </a:solidFill>
            </a:endParaRPr>
          </a:p>
        </p:txBody>
      </p:sp>
      <p:sp>
        <p:nvSpPr>
          <p:cNvPr id="3" name="عنصر نائب للمحتوى 2"/>
          <p:cNvSpPr>
            <a:spLocks noGrp="1"/>
          </p:cNvSpPr>
          <p:nvPr>
            <p:ph idx="1"/>
          </p:nvPr>
        </p:nvSpPr>
        <p:spPr>
          <a:xfrm>
            <a:off x="394208" y="1152128"/>
            <a:ext cx="8678386" cy="5705872"/>
          </a:xfrm>
        </p:spPr>
        <p:txBody>
          <a:bodyPr>
            <a:normAutofit/>
          </a:bodyPr>
          <a:lstStyle/>
          <a:p>
            <a:pPr algn="l" rtl="0"/>
            <a:r>
              <a:rPr lang="en-US" sz="2400" dirty="0">
                <a:latin typeface="Arial" charset="0"/>
                <a:ea typeface="Arial" charset="0"/>
                <a:cs typeface="Arial" charset="0"/>
              </a:rPr>
              <a:t>Ketogenesis is the process of ketone bodies production from acetyl CoA mainly in </a:t>
            </a:r>
            <a:r>
              <a:rPr lang="en-US" sz="2400" b="1" dirty="0">
                <a:solidFill>
                  <a:srgbClr val="C00000"/>
                </a:solidFill>
                <a:latin typeface="Arial" charset="0"/>
                <a:ea typeface="Arial" charset="0"/>
                <a:cs typeface="Arial" charset="0"/>
              </a:rPr>
              <a:t>the mitochondrial matrix of hepatocytes</a:t>
            </a:r>
          </a:p>
          <a:p>
            <a:pPr algn="l" rtl="0"/>
            <a:r>
              <a:rPr lang="en-GB" sz="2400" dirty="0">
                <a:latin typeface="Arial" charset="0"/>
                <a:ea typeface="Arial" charset="0"/>
                <a:cs typeface="Arial" charset="0"/>
              </a:rPr>
              <a:t>Ketogenesis </a:t>
            </a:r>
            <a:r>
              <a:rPr lang="en-US" sz="2400" dirty="0">
                <a:latin typeface="Arial" charset="0"/>
                <a:ea typeface="Arial" charset="0"/>
                <a:cs typeface="Arial" charset="0"/>
              </a:rPr>
              <a:t>occurs when acetyl CoA  accumulates beyond its capacity to be oxidized (via Krebs cycle) or used for fatty acids synthesis (lipogenesis)</a:t>
            </a:r>
          </a:p>
          <a:p>
            <a:pPr algn="l" rtl="0"/>
            <a:r>
              <a:rPr lang="en-US" sz="2400" dirty="0">
                <a:latin typeface="Arial" charset="0"/>
                <a:ea typeface="Arial" charset="0"/>
                <a:cs typeface="Arial" charset="0"/>
              </a:rPr>
              <a:t>When acetyl CoA  level is high, 2 molecules of acetyl CoA  undergo a reversal of thiolase reaction to acetoacetyl CoA which reacts with a third molecule of acetyl CoA to produce </a:t>
            </a:r>
            <a:r>
              <a:rPr lang="en-GB" sz="2400" dirty="0">
                <a:latin typeface="Arial" charset="0"/>
                <a:ea typeface="Arial" charset="0"/>
                <a:cs typeface="Arial" charset="0"/>
                <a:sym typeface="Symbol" charset="2"/>
              </a:rPr>
              <a:t>-hydroxy--methylglutaryl-CoA (HMG-CoA)</a:t>
            </a:r>
          </a:p>
          <a:p>
            <a:pPr algn="l" rtl="0"/>
            <a:r>
              <a:rPr lang="en-GB" sz="2400" dirty="0">
                <a:latin typeface="Arial" charset="0"/>
                <a:ea typeface="Arial" charset="0"/>
                <a:cs typeface="Arial" charset="0"/>
                <a:sym typeface="Symbol" charset="2"/>
              </a:rPr>
              <a:t>HMG-CoA is converted to acetoacetate which undergoes either NADH-dependent reduction to -hydroxybutyrate (reversible reaction) or spontaneous decarboxylation to acetone (in very small amounts) </a:t>
            </a:r>
            <a:endParaRPr lang="en-GB"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7137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234280"/>
            <a:ext cx="8229600" cy="1143000"/>
          </a:xfrm>
        </p:spPr>
        <p:txBody>
          <a:bodyPr>
            <a:normAutofit/>
          </a:bodyPr>
          <a:lstStyle/>
          <a:p>
            <a:r>
              <a:rPr lang="en-GB" sz="4000" dirty="0">
                <a:solidFill>
                  <a:srgbClr val="C00000"/>
                </a:solidFill>
              </a:rPr>
              <a:t>Ketogenesis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917F092C-B634-7841-8C9C-967ED551A137}"/>
              </a:ext>
            </a:extLst>
          </p:cNvPr>
          <p:cNvGrpSpPr/>
          <p:nvPr/>
        </p:nvGrpSpPr>
        <p:grpSpPr>
          <a:xfrm>
            <a:off x="2339752" y="791208"/>
            <a:ext cx="4513932" cy="6048672"/>
            <a:chOff x="2339752" y="791208"/>
            <a:chExt cx="4513932" cy="6048672"/>
          </a:xfrm>
        </p:grpSpPr>
        <p:grpSp>
          <p:nvGrpSpPr>
            <p:cNvPr id="13" name="Group 12"/>
            <p:cNvGrpSpPr/>
            <p:nvPr/>
          </p:nvGrpSpPr>
          <p:grpSpPr>
            <a:xfrm>
              <a:off x="2339752" y="791208"/>
              <a:ext cx="4513932" cy="6048672"/>
              <a:chOff x="2339752" y="791208"/>
              <a:chExt cx="4513932" cy="604867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386" b="1848"/>
              <a:stretch/>
            </p:blipFill>
            <p:spPr>
              <a:xfrm>
                <a:off x="2339752" y="791208"/>
                <a:ext cx="4513932" cy="6048672"/>
              </a:xfrm>
              <a:prstGeom prst="rect">
                <a:avLst/>
              </a:prstGeom>
            </p:spPr>
          </p:pic>
          <p:sp>
            <p:nvSpPr>
              <p:cNvPr id="11" name="Rectangle 10"/>
              <p:cNvSpPr/>
              <p:nvPr/>
            </p:nvSpPr>
            <p:spPr>
              <a:xfrm>
                <a:off x="3995936" y="2780928"/>
                <a:ext cx="144016" cy="64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63684" y="4037292"/>
                <a:ext cx="144016" cy="64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A4352F04-B9AE-524D-B9E7-AB8FCC7749A3}"/>
                </a:ext>
              </a:extLst>
            </p:cNvPr>
            <p:cNvSpPr txBox="1"/>
            <p:nvPr/>
          </p:nvSpPr>
          <p:spPr>
            <a:xfrm>
              <a:off x="4876800" y="2951087"/>
              <a:ext cx="1487908" cy="307777"/>
            </a:xfrm>
            <a:prstGeom prst="rect">
              <a:avLst/>
            </a:prstGeom>
            <a:noFill/>
          </p:spPr>
          <p:txBody>
            <a:bodyPr wrap="none" rtlCol="0">
              <a:spAutoFit/>
            </a:bodyPr>
            <a:lstStyle/>
            <a:p>
              <a:r>
                <a:rPr lang="en-US" sz="1400" b="1" dirty="0">
                  <a:solidFill>
                    <a:srgbClr val="0000CC"/>
                  </a:solidFill>
                </a:rPr>
                <a:t>Rate limiting step</a:t>
              </a:r>
            </a:p>
          </p:txBody>
        </p:sp>
      </p:grpSp>
    </p:spTree>
    <p:extLst>
      <p:ext uri="{BB962C8B-B14F-4D97-AF65-F5344CB8AC3E}">
        <p14:creationId xmlns:p14="http://schemas.microsoft.com/office/powerpoint/2010/main" val="33512346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3600" dirty="0">
                <a:solidFill>
                  <a:srgbClr val="C00000"/>
                </a:solidFill>
              </a:rPr>
              <a:t>Glucose Metabolism Produce Energy</a:t>
            </a:r>
            <a:endParaRPr lang="ar-JO" sz="3600"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dirty="0">
                <a:latin typeface="Arial" charset="0"/>
                <a:ea typeface="Arial" charset="0"/>
                <a:cs typeface="Arial" charset="0"/>
              </a:rPr>
              <a:t>Glucose metabolism in the brain is similar to that in other tissues. In an aerobic conditions, it includes three principle metabolic pathways:</a:t>
            </a:r>
          </a:p>
          <a:p>
            <a:pPr algn="l" rtl="0"/>
            <a:endParaRPr lang="en-US" sz="500" dirty="0">
              <a:latin typeface="Arial" charset="0"/>
              <a:ea typeface="Arial" charset="0"/>
              <a:cs typeface="Arial" charset="0"/>
            </a:endParaRPr>
          </a:p>
          <a:p>
            <a:pPr marL="1257300" lvl="2" indent="-457200" algn="l" rtl="0">
              <a:buFont typeface="+mj-lt"/>
              <a:buAutoNum type="arabicPeriod"/>
            </a:pPr>
            <a:r>
              <a:rPr lang="en-US" dirty="0">
                <a:solidFill>
                  <a:srgbClr val="0000CC"/>
                </a:solidFill>
                <a:latin typeface="Arial" charset="0"/>
                <a:ea typeface="Arial" charset="0"/>
                <a:cs typeface="Arial" charset="0"/>
              </a:rPr>
              <a:t>Glycolysis </a:t>
            </a:r>
          </a:p>
          <a:p>
            <a:pPr marL="1257300" lvl="2" indent="-457200" algn="l" rtl="0">
              <a:buFont typeface="+mj-lt"/>
              <a:buAutoNum type="arabicPeriod"/>
            </a:pPr>
            <a:r>
              <a:rPr lang="en-US" dirty="0">
                <a:solidFill>
                  <a:srgbClr val="C00000"/>
                </a:solidFill>
                <a:latin typeface="Arial" charset="0"/>
                <a:ea typeface="Arial" charset="0"/>
                <a:cs typeface="Arial" charset="0"/>
              </a:rPr>
              <a:t>Tricarboxylic acid cycle (TCA) or Krebs cycle</a:t>
            </a:r>
          </a:p>
          <a:p>
            <a:pPr marL="1257300" lvl="2" indent="-457200" algn="l" rtl="0">
              <a:buFont typeface="+mj-lt"/>
              <a:buAutoNum type="arabicPeriod"/>
            </a:pPr>
            <a:r>
              <a:rPr lang="en-US" dirty="0">
                <a:latin typeface="Arial" charset="0"/>
                <a:ea typeface="Arial" charset="0"/>
                <a:cs typeface="Arial" charset="0"/>
              </a:rPr>
              <a:t>Oxidative phosphorylation and the electron transport chain (ETC)</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91880" y="5013176"/>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95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sz="4000" dirty="0">
                <a:solidFill>
                  <a:srgbClr val="C00000"/>
                </a:solidFill>
              </a:rPr>
              <a:t>Ketogenesis   </a:t>
            </a:r>
            <a:endParaRPr lang="ar-JO" sz="4000" b="1" dirty="0">
              <a:solidFill>
                <a:srgbClr val="C00000"/>
              </a:solidFill>
            </a:endParaRPr>
          </a:p>
        </p:txBody>
      </p:sp>
      <p:sp>
        <p:nvSpPr>
          <p:cNvPr id="3" name="عنصر نائب للمحتوى 2"/>
          <p:cNvSpPr>
            <a:spLocks noGrp="1"/>
          </p:cNvSpPr>
          <p:nvPr>
            <p:ph idx="1"/>
          </p:nvPr>
        </p:nvSpPr>
        <p:spPr>
          <a:xfrm>
            <a:off x="394208" y="1304528"/>
            <a:ext cx="8678386" cy="5705872"/>
          </a:xfrm>
        </p:spPr>
        <p:txBody>
          <a:bodyPr>
            <a:normAutofit/>
          </a:bodyPr>
          <a:lstStyle/>
          <a:p>
            <a:pPr algn="l" rtl="0"/>
            <a:r>
              <a:rPr lang="en-US" sz="3600" dirty="0">
                <a:latin typeface="Arial" charset="0"/>
                <a:ea typeface="Arial" charset="0"/>
                <a:cs typeface="Arial" charset="0"/>
              </a:rPr>
              <a:t>Ketone bodies are produced in the liver from </a:t>
            </a:r>
            <a:r>
              <a:rPr lang="en-US" sz="3600" dirty="0">
                <a:solidFill>
                  <a:srgbClr val="C00000"/>
                </a:solidFill>
                <a:latin typeface="Arial" charset="0"/>
                <a:ea typeface="Arial" charset="0"/>
                <a:cs typeface="Arial" charset="0"/>
              </a:rPr>
              <a:t>accumulated Acetyl CoA </a:t>
            </a:r>
            <a:r>
              <a:rPr lang="en-US" sz="3600" dirty="0">
                <a:latin typeface="Arial" charset="0"/>
                <a:ea typeface="Arial" charset="0"/>
                <a:cs typeface="Arial" charset="0"/>
              </a:rPr>
              <a:t>during ketogenic conditions (uncontrolled diabetes and starvation) due to </a:t>
            </a:r>
            <a:r>
              <a:rPr lang="en-US" sz="3600" dirty="0">
                <a:solidFill>
                  <a:srgbClr val="0000CC"/>
                </a:solidFill>
                <a:latin typeface="Arial" charset="0"/>
                <a:ea typeface="Arial" charset="0"/>
                <a:cs typeface="Arial" charset="0"/>
              </a:rPr>
              <a:t>enhanced fat catabolism</a:t>
            </a:r>
            <a:r>
              <a:rPr lang="en-US" sz="3600" dirty="0">
                <a:latin typeface="Arial" charset="0"/>
                <a:ea typeface="Arial" charset="0"/>
                <a:cs typeface="Arial" charset="0"/>
              </a:rPr>
              <a:t> (</a:t>
            </a:r>
            <a:r>
              <a:rPr lang="en-GB" sz="3600" dirty="0">
                <a:latin typeface="Arial" charset="0"/>
                <a:ea typeface="Arial" charset="0"/>
                <a:cs typeface="Arial" charset="0"/>
                <a:sym typeface="Symbol" charset="2"/>
              </a:rPr>
              <a:t>-oxidation of fatty acids</a:t>
            </a:r>
            <a:r>
              <a:rPr lang="en-US" sz="3600" dirty="0">
                <a:latin typeface="Arial" charset="0"/>
                <a:ea typeface="Arial" charset="0"/>
                <a:cs typeface="Arial" charset="0"/>
              </a:rPr>
              <a:t>)</a:t>
            </a: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07405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Ketone Bodies  </a:t>
            </a:r>
            <a:endParaRPr lang="ar-JO" sz="4000" b="1" dirty="0">
              <a:solidFill>
                <a:srgbClr val="C00000"/>
              </a:solidFill>
            </a:endParaRPr>
          </a:p>
        </p:txBody>
      </p:sp>
      <p:sp>
        <p:nvSpPr>
          <p:cNvPr id="3" name="عنصر نائب للمحتوى 2"/>
          <p:cNvSpPr>
            <a:spLocks noGrp="1"/>
          </p:cNvSpPr>
          <p:nvPr>
            <p:ph idx="1"/>
          </p:nvPr>
        </p:nvSpPr>
        <p:spPr>
          <a:xfrm>
            <a:off x="394208" y="1052736"/>
            <a:ext cx="8678386" cy="5705872"/>
          </a:xfrm>
        </p:spPr>
        <p:txBody>
          <a:bodyPr>
            <a:normAutofit/>
          </a:bodyPr>
          <a:lstStyle/>
          <a:p>
            <a:pPr algn="l" rtl="0"/>
            <a:r>
              <a:rPr lang="en-US" sz="2200" dirty="0">
                <a:latin typeface="Arial" charset="0"/>
                <a:ea typeface="Arial" charset="0"/>
                <a:cs typeface="Arial" charset="0"/>
              </a:rPr>
              <a:t>Ketone bodies (KB) are three water soluble molecules: acetoacetate, </a:t>
            </a:r>
            <a:r>
              <a:rPr lang="en-GB" sz="2200" dirty="0">
                <a:latin typeface="Arial" charset="0"/>
                <a:ea typeface="Arial" charset="0"/>
                <a:cs typeface="Arial" charset="0"/>
                <a:sym typeface="Symbol" charset="2"/>
              </a:rPr>
              <a:t>-hydroxybutyrate (-HB) and acetone</a:t>
            </a:r>
            <a:endParaRPr lang="en-US" sz="2200" dirty="0">
              <a:latin typeface="Arial" charset="0"/>
              <a:ea typeface="Arial" charset="0"/>
              <a:cs typeface="Arial" charset="0"/>
            </a:endParaRPr>
          </a:p>
          <a:p>
            <a:pPr algn="l" rtl="0"/>
            <a:r>
              <a:rPr lang="en-US" sz="2200" dirty="0">
                <a:latin typeface="Arial" charset="0"/>
                <a:ea typeface="Arial" charset="0"/>
                <a:cs typeface="Arial" charset="0"/>
              </a:rPr>
              <a:t>Ketone bodies are important metabolic fuels for many peripheral tissues under normal conditions, particularly skeletal muscles, and during starvation they become the brain's major fuel source</a:t>
            </a:r>
            <a:endParaRPr lang="en-GB" sz="2200" dirty="0">
              <a:latin typeface="Arial" charset="0"/>
              <a:ea typeface="Arial" charset="0"/>
              <a:cs typeface="Arial" charset="0"/>
              <a:sym typeface="Symbol" charset="2"/>
            </a:endParaRPr>
          </a:p>
          <a:p>
            <a:pPr algn="l" rtl="0"/>
            <a:r>
              <a:rPr lang="en-US" sz="2200" dirty="0">
                <a:latin typeface="Arial" charset="0"/>
                <a:ea typeface="Arial" charset="0"/>
                <a:cs typeface="Arial" charset="0"/>
              </a:rPr>
              <a:t>Ketone bodies transported from liver to other tissues where both acetoacetate and </a:t>
            </a:r>
            <a:r>
              <a:rPr lang="en-GB" sz="2200" dirty="0">
                <a:latin typeface="Arial" charset="0"/>
                <a:ea typeface="Arial" charset="0"/>
                <a:cs typeface="Arial" charset="0"/>
                <a:sym typeface="Symbol" charset="2"/>
              </a:rPr>
              <a:t>-hydroxybutyrate can be reconverted to acetyl CoA for energy production, a process called </a:t>
            </a:r>
            <a:r>
              <a:rPr lang="en-GB" sz="2200" b="1" dirty="0">
                <a:solidFill>
                  <a:srgbClr val="C00000"/>
                </a:solidFill>
                <a:latin typeface="Arial" charset="0"/>
                <a:ea typeface="Arial" charset="0"/>
                <a:cs typeface="Arial" charset="0"/>
                <a:sym typeface="Symbol" charset="2"/>
              </a:rPr>
              <a:t>ketolysis</a:t>
            </a:r>
            <a:r>
              <a:rPr lang="en-GB" sz="2200" dirty="0">
                <a:latin typeface="Arial" charset="0"/>
                <a:ea typeface="Arial" charset="0"/>
                <a:cs typeface="Arial" charset="0"/>
                <a:sym typeface="Symbol" charset="2"/>
              </a:rPr>
              <a:t> which occurs in mitochondria of extrahepatic tissues</a:t>
            </a:r>
          </a:p>
          <a:p>
            <a:pPr algn="l" rtl="0"/>
            <a:r>
              <a:rPr lang="en-GB" sz="2200" dirty="0">
                <a:latin typeface="Arial" charset="0"/>
                <a:ea typeface="Arial" charset="0"/>
                <a:cs typeface="Arial" charset="0"/>
                <a:sym typeface="Symbol" charset="2"/>
              </a:rPr>
              <a:t>The reconversion first involves the transfer of all -HB into acetoacetate followed by the enzymatic transfer of CoA moiety from succinyl-CoA to acetoacetate yielding acetoacetyl CoA and succinate </a:t>
            </a:r>
            <a:r>
              <a:rPr lang="en-GB" sz="2200" dirty="0">
                <a:solidFill>
                  <a:srgbClr val="C00000"/>
                </a:solidFill>
                <a:latin typeface="Arial" charset="0"/>
                <a:ea typeface="Arial" charset="0"/>
                <a:cs typeface="Arial" charset="0"/>
                <a:sym typeface="Symbol" charset="2"/>
              </a:rPr>
              <a:t>(rate limiting step)</a:t>
            </a:r>
            <a:r>
              <a:rPr lang="en-GB" sz="2200" dirty="0">
                <a:latin typeface="Arial" charset="0"/>
                <a:ea typeface="Arial" charset="0"/>
                <a:cs typeface="Arial" charset="0"/>
                <a:sym typeface="Symbol" charset="2"/>
              </a:rPr>
              <a:t>. Finally, thiolase converts acetoacetyl CoA  to  two molecules of acetyl CoA which enters Krebs cycle for energy production</a:t>
            </a: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900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sz="3600" dirty="0">
                <a:solidFill>
                  <a:srgbClr val="C00000"/>
                </a:solidFill>
              </a:rPr>
              <a:t>Oxidation of Ketone Bodies (Ketolysis)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عنصر نائب للمحتوى 2"/>
          <p:cNvSpPr>
            <a:spLocks noGrp="1"/>
          </p:cNvSpPr>
          <p:nvPr>
            <p:ph idx="1"/>
          </p:nvPr>
        </p:nvSpPr>
        <p:spPr>
          <a:xfrm>
            <a:off x="394208" y="1380728"/>
            <a:ext cx="4659580" cy="6467872"/>
          </a:xfrm>
        </p:spPr>
        <p:txBody>
          <a:bodyPr>
            <a:normAutofit/>
          </a:bodyPr>
          <a:lstStyle/>
          <a:p>
            <a:pPr algn="l" rtl="0"/>
            <a:r>
              <a:rPr lang="en-GB" sz="2800" dirty="0">
                <a:solidFill>
                  <a:srgbClr val="C00000"/>
                </a:solidFill>
              </a:rPr>
              <a:t>3-oxoacid CoA-transferase 1 (OXCT1) </a:t>
            </a:r>
            <a:r>
              <a:rPr lang="en-GB" sz="2800" dirty="0"/>
              <a:t>also known as </a:t>
            </a:r>
            <a:r>
              <a:rPr lang="en-GB" sz="2800" dirty="0">
                <a:solidFill>
                  <a:srgbClr val="C00000"/>
                </a:solidFill>
              </a:rPr>
              <a:t>succinyl-CoA-3-oxoacid CoA transferase (SCOT) </a:t>
            </a:r>
            <a:r>
              <a:rPr lang="en-US" sz="2800" dirty="0">
                <a:latin typeface="Arial" pitchFamily="34" charset="0"/>
                <a:cs typeface="Arial" pitchFamily="34" charset="0"/>
              </a:rPr>
              <a:t>is present sufficiently in extra-hepatic tissues including brain. In contrast, the liver does not contain this enzyme therefore can’t oxidize ketone bodies or use them as a fuel</a:t>
            </a:r>
            <a:endParaRPr lang="en-US" sz="2800" dirty="0">
              <a:latin typeface="Arial" pitchFamily="34" charset="0"/>
              <a:ea typeface="Arial" charset="0"/>
              <a:cs typeface="Arial" pitchFamily="34" charset="0"/>
            </a:endParaRPr>
          </a:p>
          <a:p>
            <a:pPr marL="0" indent="0" algn="l" rtl="0">
              <a:buNone/>
            </a:pPr>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grpSp>
        <p:nvGrpSpPr>
          <p:cNvPr id="7" name="Group 6">
            <a:extLst>
              <a:ext uri="{FF2B5EF4-FFF2-40B4-BE49-F238E27FC236}">
                <a16:creationId xmlns:a16="http://schemas.microsoft.com/office/drawing/2014/main" id="{FBB98333-7B3B-714D-95B0-FF5855581553}"/>
              </a:ext>
            </a:extLst>
          </p:cNvPr>
          <p:cNvGrpSpPr/>
          <p:nvPr/>
        </p:nvGrpSpPr>
        <p:grpSpPr>
          <a:xfrm>
            <a:off x="4876800" y="1262742"/>
            <a:ext cx="4191000" cy="5410200"/>
            <a:chOff x="4773387" y="1262742"/>
            <a:chExt cx="4191000" cy="5410200"/>
          </a:xfrm>
        </p:grpSpPr>
        <p:grpSp>
          <p:nvGrpSpPr>
            <p:cNvPr id="4" name="Group 3">
              <a:extLst>
                <a:ext uri="{FF2B5EF4-FFF2-40B4-BE49-F238E27FC236}">
                  <a16:creationId xmlns:a16="http://schemas.microsoft.com/office/drawing/2014/main" id="{72146521-2283-024B-820E-951074B226B0}"/>
                </a:ext>
              </a:extLst>
            </p:cNvPr>
            <p:cNvGrpSpPr/>
            <p:nvPr/>
          </p:nvGrpSpPr>
          <p:grpSpPr>
            <a:xfrm>
              <a:off x="4773387" y="1262742"/>
              <a:ext cx="4191000" cy="5410200"/>
              <a:chOff x="4773387" y="1262742"/>
              <a:chExt cx="4191000" cy="5410200"/>
            </a:xfrm>
          </p:grpSpPr>
          <p:grpSp>
            <p:nvGrpSpPr>
              <p:cNvPr id="9" name="مجموعة 11"/>
              <p:cNvGrpSpPr/>
              <p:nvPr/>
            </p:nvGrpSpPr>
            <p:grpSpPr>
              <a:xfrm>
                <a:off x="4773387" y="1262742"/>
                <a:ext cx="4191000" cy="5410200"/>
                <a:chOff x="4953000" y="1219200"/>
                <a:chExt cx="4191000" cy="5410200"/>
              </a:xfrm>
            </p:grpSpPr>
            <p:pic>
              <p:nvPicPr>
                <p:cNvPr id="1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219200"/>
                  <a:ext cx="4191000" cy="5410200"/>
                </a:xfrm>
                <a:prstGeom prst="rect">
                  <a:avLst/>
                </a:prstGeom>
              </p:spPr>
            </p:pic>
            <p:sp>
              <p:nvSpPr>
                <p:cNvPr id="14" name="TextBox 8"/>
                <p:cNvSpPr txBox="1"/>
                <p:nvPr/>
              </p:nvSpPr>
              <p:spPr>
                <a:xfrm>
                  <a:off x="7315202" y="3482787"/>
                  <a:ext cx="711669" cy="369332"/>
                </a:xfrm>
                <a:prstGeom prst="rect">
                  <a:avLst/>
                </a:prstGeom>
                <a:noFill/>
              </p:spPr>
              <p:txBody>
                <a:bodyPr wrap="none" rtlCol="0">
                  <a:spAutoFit/>
                </a:bodyPr>
                <a:lstStyle/>
                <a:p>
                  <a:r>
                    <a:rPr lang="en-US" b="1" dirty="0"/>
                    <a:t>+ ATP</a:t>
                  </a:r>
                </a:p>
              </p:txBody>
            </p:sp>
            <p:sp>
              <p:nvSpPr>
                <p:cNvPr id="15" name="TextBox 8"/>
                <p:cNvSpPr txBox="1"/>
                <p:nvPr/>
              </p:nvSpPr>
              <p:spPr>
                <a:xfrm>
                  <a:off x="7085833" y="3826152"/>
                  <a:ext cx="761747" cy="369332"/>
                </a:xfrm>
                <a:prstGeom prst="rect">
                  <a:avLst/>
                </a:prstGeom>
                <a:noFill/>
              </p:spPr>
              <p:txBody>
                <a:bodyPr wrap="none" rtlCol="0">
                  <a:spAutoFit/>
                </a:bodyPr>
                <a:lstStyle/>
                <a:p>
                  <a:r>
                    <a:rPr lang="en-US" b="1" dirty="0"/>
                    <a:t>+ ADP</a:t>
                  </a:r>
                </a:p>
              </p:txBody>
            </p:sp>
          </p:grpSp>
          <p:sp>
            <p:nvSpPr>
              <p:cNvPr id="3" name="Rectangle 2">
                <a:extLst>
                  <a:ext uri="{FF2B5EF4-FFF2-40B4-BE49-F238E27FC236}">
                    <a16:creationId xmlns:a16="http://schemas.microsoft.com/office/drawing/2014/main" id="{AE61CD0D-B6A0-7849-8769-B7F0CC7F436F}"/>
                  </a:ext>
                </a:extLst>
              </p:cNvPr>
              <p:cNvSpPr/>
              <p:nvPr/>
            </p:nvSpPr>
            <p:spPr>
              <a:xfrm>
                <a:off x="5105400" y="3662969"/>
                <a:ext cx="1042212" cy="528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b="1" dirty="0">
                  <a:solidFill>
                    <a:srgbClr val="C00000"/>
                  </a:solidFill>
                </a:endParaRPr>
              </a:p>
            </p:txBody>
          </p:sp>
        </p:grpSp>
        <p:sp>
          <p:nvSpPr>
            <p:cNvPr id="19" name="TextBox 8">
              <a:extLst>
                <a:ext uri="{FF2B5EF4-FFF2-40B4-BE49-F238E27FC236}">
                  <a16:creationId xmlns:a16="http://schemas.microsoft.com/office/drawing/2014/main" id="{0F6FF4C1-27A0-0444-8951-0E9D6807CC10}"/>
                </a:ext>
              </a:extLst>
            </p:cNvPr>
            <p:cNvSpPr txBox="1"/>
            <p:nvPr/>
          </p:nvSpPr>
          <p:spPr>
            <a:xfrm>
              <a:off x="5494129" y="3657600"/>
              <a:ext cx="678071" cy="369332"/>
            </a:xfrm>
            <a:prstGeom prst="rect">
              <a:avLst/>
            </a:prstGeom>
            <a:noFill/>
          </p:spPr>
          <p:txBody>
            <a:bodyPr wrap="none" rtlCol="0">
              <a:spAutoFit/>
            </a:bodyPr>
            <a:lstStyle/>
            <a:p>
              <a:r>
                <a:rPr lang="en-US" b="1" dirty="0">
                  <a:solidFill>
                    <a:srgbClr val="C00000"/>
                  </a:solidFill>
                </a:rPr>
                <a:t>SCOT</a:t>
              </a:r>
            </a:p>
          </p:txBody>
        </p:sp>
      </p:grpSp>
    </p:spTree>
    <p:extLst>
      <p:ext uri="{BB962C8B-B14F-4D97-AF65-F5344CB8AC3E}">
        <p14:creationId xmlns:p14="http://schemas.microsoft.com/office/powerpoint/2010/main" val="5908331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Blood-Brain Barrier (BBB)</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buFont typeface="Arial" charset="0"/>
              <a:buChar char="•"/>
            </a:pPr>
            <a:r>
              <a:rPr lang="en-US" sz="2400" dirty="0">
                <a:latin typeface="Arial" charset="0"/>
                <a:ea typeface="Arial" charset="0"/>
                <a:cs typeface="Arial" charset="0"/>
              </a:rPr>
              <a:t>BBB is a highly selective membrane which allows only very specific molecules to access the CNS so protecting the brain from circulating toxic substances and invading foreign bodies (e.g. bacterial infection) </a:t>
            </a:r>
          </a:p>
          <a:p>
            <a:pPr algn="l" rtl="0">
              <a:buFont typeface="Arial" charset="0"/>
              <a:buChar char="•"/>
            </a:pPr>
            <a:r>
              <a:rPr lang="en-US" sz="2400" dirty="0">
                <a:latin typeface="Arial" charset="0"/>
                <a:ea typeface="Arial" charset="0"/>
                <a:cs typeface="Arial" charset="0"/>
              </a:rPr>
              <a:t>Therefore, BBB has a critical role in cerebral homeostasis</a:t>
            </a:r>
          </a:p>
          <a:p>
            <a:pPr algn="l" rtl="0">
              <a:buFont typeface="Arial" charset="0"/>
              <a:buChar char="•"/>
            </a:pPr>
            <a:r>
              <a:rPr lang="en-US" sz="2400" dirty="0">
                <a:latin typeface="Arial" charset="0"/>
                <a:ea typeface="Arial" charset="0"/>
                <a:cs typeface="Arial" charset="0"/>
              </a:rPr>
              <a:t>The cellular and structural components of BBB:</a:t>
            </a:r>
          </a:p>
          <a:p>
            <a:pPr marL="457200" indent="-457200" algn="l" rtl="0">
              <a:buFont typeface="+mj-lt"/>
              <a:buAutoNum type="arabicPeriod"/>
            </a:pPr>
            <a:r>
              <a:rPr lang="en-US" sz="2200" dirty="0">
                <a:latin typeface="Arial" charset="0"/>
                <a:ea typeface="Arial" charset="0"/>
                <a:cs typeface="Arial" charset="0"/>
              </a:rPr>
              <a:t>Non-fenestrated endothelial cells (ECs) which are connected via tight junctions thus prevent paracellular diffusion. Endothelial cells are supported by a continuous basement membrane (BM) </a:t>
            </a:r>
          </a:p>
          <a:p>
            <a:pPr marL="457200" indent="-457200" algn="l" rtl="0">
              <a:buFont typeface="+mj-lt"/>
              <a:buAutoNum type="arabicPeriod"/>
            </a:pPr>
            <a:r>
              <a:rPr lang="en-US" sz="2200" dirty="0">
                <a:latin typeface="Arial" charset="0"/>
                <a:ea typeface="Arial" charset="0"/>
                <a:cs typeface="Arial" charset="0"/>
              </a:rPr>
              <a:t>Astrocytes send processes called end-feet which surround capillary walls to additionally support the ECs and maintain the BBB integrity </a:t>
            </a:r>
          </a:p>
          <a:p>
            <a:pPr marL="457200" indent="-457200" algn="l" rtl="0">
              <a:buFont typeface="+mj-lt"/>
              <a:buAutoNum type="arabicPeriod"/>
            </a:pPr>
            <a:r>
              <a:rPr lang="en-US" sz="2200" dirty="0">
                <a:latin typeface="Arial" charset="0"/>
                <a:ea typeface="Arial" charset="0"/>
                <a:cs typeface="Arial" charset="0"/>
              </a:rPr>
              <a:t>Pericytes are embedded in the BM. They have a role in BBB development (e.g. formation of tight junction)</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1882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par>
                                <p:cTn id="18" presetID="3" presetClass="entr" presetSubtype="5"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vertical)">
                                      <p:cBhvr>
                                        <p:cTn id="20" dur="500"/>
                                        <p:tgtEl>
                                          <p:spTgt spid="3">
                                            <p:txEl>
                                              <p:pRg st="4" end="4"/>
                                            </p:txEl>
                                          </p:spTgt>
                                        </p:tgtEl>
                                      </p:cBhvr>
                                    </p:animEffect>
                                  </p:childTnLst>
                                </p:cTn>
                              </p:par>
                              <p:par>
                                <p:cTn id="21" presetID="3" presetClass="entr" presetSubtype="5"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Blood-Brain Barrier BBB</a:t>
            </a:r>
            <a:endParaRPr lang="ar-JO" dirty="0">
              <a:solidFill>
                <a:srgbClr val="C000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2465" b="8302"/>
          <a:stretch/>
        </p:blipFill>
        <p:spPr>
          <a:xfrm>
            <a:off x="1279160" y="1310649"/>
            <a:ext cx="4121078" cy="2393171"/>
          </a:xfrm>
        </p:spPr>
      </p:pic>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793760" y="2311503"/>
            <a:ext cx="1652698" cy="1355360"/>
            <a:chOff x="3793760" y="2317230"/>
            <a:chExt cx="1652698" cy="1355360"/>
          </a:xfrm>
        </p:grpSpPr>
        <p:sp>
          <p:nvSpPr>
            <p:cNvPr id="8" name="Rectangle 7"/>
            <p:cNvSpPr/>
            <p:nvPr/>
          </p:nvSpPr>
          <p:spPr>
            <a:xfrm>
              <a:off x="3810000" y="2317230"/>
              <a:ext cx="160647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8"/>
            <p:cNvSpPr/>
            <p:nvPr/>
          </p:nvSpPr>
          <p:spPr>
            <a:xfrm>
              <a:off x="3793760" y="3215390"/>
              <a:ext cx="160647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89326" y="2946297"/>
              <a:ext cx="7571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879360" y="1456183"/>
            <a:ext cx="2620180" cy="2797160"/>
            <a:chOff x="2879360" y="1456183"/>
            <a:chExt cx="2620180" cy="2797160"/>
          </a:xfrm>
        </p:grpSpPr>
        <p:sp>
          <p:nvSpPr>
            <p:cNvPr id="13" name="Rectangle 12"/>
            <p:cNvSpPr/>
            <p:nvPr/>
          </p:nvSpPr>
          <p:spPr>
            <a:xfrm rot="5400000">
              <a:off x="2773180" y="3223403"/>
              <a:ext cx="533400" cy="321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3206646" y="1456183"/>
              <a:ext cx="2239812" cy="163481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29677" y="3652717"/>
              <a:ext cx="2269863" cy="6006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2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8976" r="1" b="9441"/>
          <a:stretch/>
        </p:blipFill>
        <p:spPr>
          <a:xfrm>
            <a:off x="5410200" y="1319846"/>
            <a:ext cx="3759201" cy="3023554"/>
          </a:xfrm>
          <a:prstGeom prst="rect">
            <a:avLst/>
          </a:prstGeom>
        </p:spPr>
      </p:pic>
      <p:grpSp>
        <p:nvGrpSpPr>
          <p:cNvPr id="44" name="Group 43"/>
          <p:cNvGrpSpPr/>
          <p:nvPr/>
        </p:nvGrpSpPr>
        <p:grpSpPr>
          <a:xfrm>
            <a:off x="3229678" y="3758010"/>
            <a:ext cx="4722474" cy="1956990"/>
            <a:chOff x="3229678" y="3792511"/>
            <a:chExt cx="4722474" cy="1956990"/>
          </a:xfrm>
        </p:grpSpPr>
        <p:sp>
          <p:nvSpPr>
            <p:cNvPr id="29" name="Rectangle 28"/>
            <p:cNvSpPr/>
            <p:nvPr/>
          </p:nvSpPr>
          <p:spPr>
            <a:xfrm>
              <a:off x="6400800" y="3792511"/>
              <a:ext cx="533400" cy="321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flipH="1" flipV="1">
              <a:off x="6941767" y="4113552"/>
              <a:ext cx="1010385" cy="163594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229678" y="4113552"/>
              <a:ext cx="3171122" cy="135464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71394" y="4039460"/>
            <a:ext cx="2715181" cy="1784131"/>
            <a:chOff x="457200" y="4848950"/>
            <a:chExt cx="2715181" cy="1784131"/>
          </a:xfrm>
        </p:grpSpPr>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182" t="-790" r="56480" b="61088"/>
            <a:stretch/>
          </p:blipFill>
          <p:spPr>
            <a:xfrm>
              <a:off x="457200" y="4848950"/>
              <a:ext cx="2678131" cy="1399450"/>
            </a:xfrm>
            <a:prstGeom prst="rect">
              <a:avLst/>
            </a:prstGeom>
          </p:spPr>
        </p:pic>
        <p:pic>
          <p:nvPicPr>
            <p:cNvPr id="60" name="Picture 59"/>
            <p:cNvPicPr>
              <a:picLocks noChangeAspect="1"/>
            </p:cNvPicPr>
            <p:nvPr/>
          </p:nvPicPr>
          <p:blipFill rotWithShape="1">
            <a:blip r:embed="rId5" cstate="print">
              <a:extLst>
                <a:ext uri="{28A0092B-C50C-407E-A947-70E740481C1C}">
                  <a14:useLocalDpi xmlns:a14="http://schemas.microsoft.com/office/drawing/2010/main" val="0"/>
                </a:ext>
              </a:extLst>
            </a:blip>
            <a:srcRect l="66632" t="74305" r="21492" b="11239"/>
            <a:stretch/>
          </p:blipFill>
          <p:spPr>
            <a:xfrm rot="16200000">
              <a:off x="714044" y="6333323"/>
              <a:ext cx="313402" cy="286114"/>
            </a:xfrm>
            <a:prstGeom prst="rect">
              <a:avLst/>
            </a:prstGeom>
          </p:spPr>
        </p:pic>
        <p:sp>
          <p:nvSpPr>
            <p:cNvPr id="61" name="TextBox 60"/>
            <p:cNvSpPr txBox="1"/>
            <p:nvPr/>
          </p:nvSpPr>
          <p:spPr>
            <a:xfrm>
              <a:off x="1163498" y="6266671"/>
              <a:ext cx="2008883" cy="338554"/>
            </a:xfrm>
            <a:prstGeom prst="rect">
              <a:avLst/>
            </a:prstGeom>
            <a:noFill/>
          </p:spPr>
          <p:txBody>
            <a:bodyPr wrap="none" rtlCol="0">
              <a:spAutoFit/>
            </a:bodyPr>
            <a:lstStyle/>
            <a:p>
              <a:r>
                <a:rPr lang="en-US" sz="1600" b="1" dirty="0">
                  <a:latin typeface="Arial" charset="0"/>
                  <a:ea typeface="Arial" charset="0"/>
                  <a:cs typeface="Arial" charset="0"/>
                </a:rPr>
                <a:t>Astrocyte end-foot</a:t>
              </a:r>
            </a:p>
          </p:txBody>
        </p:sp>
      </p:grpSp>
      <p:grpSp>
        <p:nvGrpSpPr>
          <p:cNvPr id="66" name="Group 65"/>
          <p:cNvGrpSpPr/>
          <p:nvPr/>
        </p:nvGrpSpPr>
        <p:grpSpPr>
          <a:xfrm>
            <a:off x="2337848" y="4648200"/>
            <a:ext cx="5948042" cy="2151036"/>
            <a:chOff x="2337848" y="4648200"/>
            <a:chExt cx="5948042" cy="2151036"/>
          </a:xfrm>
        </p:grpSpPr>
        <p:grpSp>
          <p:nvGrpSpPr>
            <p:cNvPr id="59" name="Group 58"/>
            <p:cNvGrpSpPr/>
            <p:nvPr/>
          </p:nvGrpSpPr>
          <p:grpSpPr>
            <a:xfrm>
              <a:off x="2337848" y="5080553"/>
              <a:ext cx="5948042" cy="1718683"/>
              <a:chOff x="2085743" y="4893763"/>
              <a:chExt cx="5948042" cy="1718683"/>
            </a:xfrm>
          </p:grpSpPr>
          <p:grpSp>
            <p:nvGrpSpPr>
              <p:cNvPr id="52" name="Group 51"/>
              <p:cNvGrpSpPr/>
              <p:nvPr/>
            </p:nvGrpSpPr>
            <p:grpSpPr>
              <a:xfrm rot="10800000">
                <a:off x="2085743" y="4893763"/>
                <a:ext cx="5948042" cy="524822"/>
                <a:chOff x="1229297" y="3930155"/>
                <a:chExt cx="6128201" cy="524822"/>
              </a:xfrm>
            </p:grpSpPr>
            <p:grpSp>
              <p:nvGrpSpPr>
                <p:cNvPr id="48" name="Group 47"/>
                <p:cNvGrpSpPr/>
                <p:nvPr/>
              </p:nvGrpSpPr>
              <p:grpSpPr>
                <a:xfrm>
                  <a:off x="1229297" y="3930155"/>
                  <a:ext cx="6128201" cy="524822"/>
                  <a:chOff x="1254390" y="5745182"/>
                  <a:chExt cx="6128201" cy="524822"/>
                </a:xfrm>
              </p:grpSpPr>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14592" t="90736" r="-14592" b="-88"/>
                  <a:stretch/>
                </p:blipFill>
                <p:spPr>
                  <a:xfrm>
                    <a:off x="1254390" y="5940358"/>
                    <a:ext cx="6128201" cy="329646"/>
                  </a:xfrm>
                  <a:prstGeom prst="rect">
                    <a:avLst/>
                  </a:prstGeom>
                </p:spPr>
              </p:pic>
              <p:sp>
                <p:nvSpPr>
                  <p:cNvPr id="47" name="Rectangle 46"/>
                  <p:cNvSpPr/>
                  <p:nvPr/>
                </p:nvSpPr>
                <p:spPr>
                  <a:xfrm>
                    <a:off x="1346506" y="5745182"/>
                    <a:ext cx="5117240" cy="1951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flipV="1">
                  <a:off x="5214224" y="3942143"/>
                  <a:ext cx="567826" cy="156683"/>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flipV="1">
                  <a:off x="3581400" y="3956144"/>
                  <a:ext cx="567826" cy="134479"/>
                </a:xfrm>
                <a:prstGeom prst="rect">
                  <a:avLst/>
                </a:prstGeom>
              </p:spPr>
            </p:pic>
          </p:grpSp>
          <p:pic>
            <p:nvPicPr>
              <p:cNvPr id="57" name="Picture 56"/>
              <p:cNvPicPr>
                <a:picLocks noChangeAspect="1"/>
              </p:cNvPicPr>
              <p:nvPr/>
            </p:nvPicPr>
            <p:blipFill rotWithShape="1">
              <a:blip r:embed="rId6">
                <a:extLst>
                  <a:ext uri="{28A0092B-C50C-407E-A947-70E740481C1C}">
                    <a14:useLocalDpi xmlns:a14="http://schemas.microsoft.com/office/drawing/2010/main" val="0"/>
                  </a:ext>
                </a:extLst>
              </a:blip>
              <a:srcRect l="55509" t="74305" r="8863" b="3473"/>
              <a:stretch/>
            </p:blipFill>
            <p:spPr>
              <a:xfrm>
                <a:off x="5532437" y="5436091"/>
                <a:ext cx="2432967" cy="1176355"/>
              </a:xfrm>
              <a:prstGeom prst="rect">
                <a:avLst/>
              </a:prstGeom>
            </p:spPr>
          </p:pic>
          <p:pic>
            <p:nvPicPr>
              <p:cNvPr id="58" name="Picture 57"/>
              <p:cNvPicPr>
                <a:picLocks noChangeAspect="1"/>
              </p:cNvPicPr>
              <p:nvPr/>
            </p:nvPicPr>
            <p:blipFill rotWithShape="1">
              <a:blip r:embed="rId6">
                <a:extLst>
                  <a:ext uri="{28A0092B-C50C-407E-A947-70E740481C1C}">
                    <a14:useLocalDpi xmlns:a14="http://schemas.microsoft.com/office/drawing/2010/main" val="0"/>
                  </a:ext>
                </a:extLst>
              </a:blip>
              <a:srcRect l="56167" t="74305" r="9651" b="3473"/>
              <a:stretch/>
            </p:blipFill>
            <p:spPr>
              <a:xfrm>
                <a:off x="2977572" y="5428818"/>
                <a:ext cx="2551583" cy="1176355"/>
              </a:xfrm>
              <a:prstGeom prst="rect">
                <a:avLst/>
              </a:prstGeom>
            </p:spPr>
          </p:pic>
        </p:grpSp>
        <p:sp>
          <p:nvSpPr>
            <p:cNvPr id="64" name="TextBox 63"/>
            <p:cNvSpPr txBox="1"/>
            <p:nvPr/>
          </p:nvSpPr>
          <p:spPr>
            <a:xfrm>
              <a:off x="6111539" y="4648200"/>
              <a:ext cx="822661" cy="338554"/>
            </a:xfrm>
            <a:prstGeom prst="rect">
              <a:avLst/>
            </a:prstGeom>
            <a:noFill/>
          </p:spPr>
          <p:txBody>
            <a:bodyPr wrap="none" rtlCol="0">
              <a:spAutoFit/>
            </a:bodyPr>
            <a:lstStyle/>
            <a:p>
              <a:r>
                <a:rPr lang="en-US" sz="1600" b="1">
                  <a:latin typeface="Arial" charset="0"/>
                  <a:ea typeface="Arial" charset="0"/>
                  <a:cs typeface="Arial" charset="0"/>
                </a:rPr>
                <a:t>Blood </a:t>
              </a:r>
              <a:endParaRPr lang="en-US" sz="1600" b="1" dirty="0">
                <a:latin typeface="Arial" charset="0"/>
                <a:ea typeface="Arial" charset="0"/>
                <a:cs typeface="Arial" charset="0"/>
              </a:endParaRPr>
            </a:p>
          </p:txBody>
        </p:sp>
        <p:sp>
          <p:nvSpPr>
            <p:cNvPr id="65" name="TextBox 64"/>
            <p:cNvSpPr txBox="1"/>
            <p:nvPr/>
          </p:nvSpPr>
          <p:spPr>
            <a:xfrm>
              <a:off x="5334000" y="5986046"/>
              <a:ext cx="766557" cy="338554"/>
            </a:xfrm>
            <a:prstGeom prst="rect">
              <a:avLst/>
            </a:prstGeom>
            <a:noFill/>
          </p:spPr>
          <p:txBody>
            <a:bodyPr wrap="none" rtlCol="0">
              <a:spAutoFit/>
            </a:bodyPr>
            <a:lstStyle/>
            <a:p>
              <a:r>
                <a:rPr lang="en-US" sz="1600" b="1" dirty="0">
                  <a:latin typeface="Arial" charset="0"/>
                  <a:ea typeface="Arial" charset="0"/>
                  <a:cs typeface="Arial" charset="0"/>
                </a:rPr>
                <a:t>Brain </a:t>
              </a:r>
            </a:p>
          </p:txBody>
        </p:sp>
      </p:gr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rot="10800000" flipV="1">
            <a:off x="6902914" y="5449956"/>
            <a:ext cx="551133" cy="134479"/>
          </a:xfrm>
          <a:prstGeom prst="rect">
            <a:avLst/>
          </a:prstGeom>
        </p:spPr>
      </p:pic>
    </p:spTree>
    <p:extLst>
      <p:ext uri="{BB962C8B-B14F-4D97-AF65-F5344CB8AC3E}">
        <p14:creationId xmlns:p14="http://schemas.microsoft.com/office/powerpoint/2010/main" val="678105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1000"/>
                                        <p:tgtEl>
                                          <p:spTgt spid="68"/>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in)">
                                      <p:cBhvr>
                                        <p:cTn id="15" dur="1000"/>
                                        <p:tgtEl>
                                          <p:spTgt spid="44"/>
                                        </p:tgtEl>
                                      </p:cBhvr>
                                    </p:animEffect>
                                  </p:childTnLst>
                                </p:cTn>
                              </p:par>
                              <p:par>
                                <p:cTn id="16" presetID="6" presetClass="entr" presetSubtype="16"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circle(in)">
                                      <p:cBhvr>
                                        <p:cTn id="18" dur="1000"/>
                                        <p:tgtEl>
                                          <p:spTgt spid="66"/>
                                        </p:tgtEl>
                                      </p:cBhvr>
                                    </p:animEffect>
                                  </p:childTnLst>
                                </p:cTn>
                              </p:par>
                              <p:par>
                                <p:cTn id="19" presetID="6" presetClass="entr" presetSubtype="16"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circle(in)">
                                      <p:cBhvr>
                                        <p:cTn id="21" dur="1000"/>
                                        <p:tgtEl>
                                          <p:spTgt spid="62"/>
                                        </p:tgtEl>
                                      </p:cBhvr>
                                    </p:animEffect>
                                  </p:childTnLst>
                                </p:cTn>
                              </p:par>
                              <p:par>
                                <p:cTn id="22" presetID="6"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Glucose Transporters </a:t>
            </a:r>
            <a:endParaRPr lang="ar-JO" dirty="0">
              <a:solidFill>
                <a:srgbClr val="C00000"/>
              </a:solidFill>
            </a:endParaRPr>
          </a:p>
        </p:txBody>
      </p:sp>
      <p:sp>
        <p:nvSpPr>
          <p:cNvPr id="3" name="عنصر نائب للمحتوى 2"/>
          <p:cNvSpPr>
            <a:spLocks noGrp="1"/>
          </p:cNvSpPr>
          <p:nvPr>
            <p:ph idx="1"/>
          </p:nvPr>
        </p:nvSpPr>
        <p:spPr>
          <a:xfrm>
            <a:off x="394208" y="1297059"/>
            <a:ext cx="8749792" cy="5675244"/>
          </a:xfrm>
        </p:spPr>
        <p:txBody>
          <a:bodyPr>
            <a:normAutofit fontScale="92500"/>
          </a:bodyPr>
          <a:lstStyle/>
          <a:p>
            <a:pPr algn="l" rtl="0">
              <a:buFont typeface="Arial" charset="0"/>
              <a:buChar char="•"/>
            </a:pPr>
            <a:r>
              <a:rPr lang="en-US" sz="2400" dirty="0">
                <a:latin typeface="Arial" charset="0"/>
                <a:ea typeface="Arial" charset="0"/>
                <a:cs typeface="Arial" charset="0"/>
              </a:rPr>
              <a:t>Energy substrates cross BBB and reach brain cells via specific transport mechanisms. For example, glucose is hydrophilic molecule which enters the cells through glucose transporters (GLUT), a family of glycosylated transmembrane proteins </a:t>
            </a:r>
          </a:p>
          <a:p>
            <a:pPr algn="l" rtl="0">
              <a:buFont typeface="Arial" charset="0"/>
              <a:buChar char="•"/>
            </a:pPr>
            <a:r>
              <a:rPr lang="en-US" sz="2400" dirty="0">
                <a:latin typeface="Arial" charset="0"/>
                <a:ea typeface="Arial" charset="0"/>
                <a:cs typeface="Arial" charset="0"/>
              </a:rPr>
              <a:t>In brain, seven transporters are expressed in a cell-specific manner:</a:t>
            </a:r>
          </a:p>
          <a:p>
            <a:pPr algn="l" rtl="0">
              <a:buFont typeface="Wingdings" charset="2"/>
              <a:buChar char="v"/>
            </a:pPr>
            <a:r>
              <a:rPr lang="en-US" sz="2400" dirty="0">
                <a:latin typeface="Arial" charset="0"/>
                <a:ea typeface="Arial" charset="0"/>
                <a:cs typeface="Arial" charset="0"/>
              </a:rPr>
              <a:t>55-KDa isoform of GLUT1 essentially localized on endothelial cells of BBB</a:t>
            </a:r>
          </a:p>
          <a:p>
            <a:pPr algn="l" rtl="0">
              <a:buFont typeface="Wingdings" charset="2"/>
              <a:buChar char="v"/>
            </a:pPr>
            <a:r>
              <a:rPr lang="en-US" sz="2400" dirty="0">
                <a:latin typeface="Arial" charset="0"/>
                <a:ea typeface="Arial" charset="0"/>
                <a:cs typeface="Arial" charset="0"/>
              </a:rPr>
              <a:t>45-KDa isoform of GLUT1 is localized predominantly in  astrocytes (star-shaped non-neuronal cells) </a:t>
            </a:r>
          </a:p>
          <a:p>
            <a:pPr algn="l" rtl="0">
              <a:buFont typeface="Wingdings" charset="2"/>
              <a:buChar char="v"/>
            </a:pPr>
            <a:r>
              <a:rPr lang="en-US" sz="2400" dirty="0">
                <a:latin typeface="Arial" charset="0"/>
                <a:ea typeface="Arial" charset="0"/>
                <a:cs typeface="Arial" charset="0"/>
              </a:rPr>
              <a:t>GLUT3 is specific for neurons with GLUT8 and 4 predominate on cell body and proximal dendrites respectively   </a:t>
            </a:r>
          </a:p>
          <a:p>
            <a:pPr algn="l" rtl="0">
              <a:buFont typeface="Wingdings" charset="2"/>
              <a:buChar char="v"/>
            </a:pPr>
            <a:r>
              <a:rPr lang="en-US" sz="2400" dirty="0">
                <a:latin typeface="Arial" charset="0"/>
                <a:ea typeface="Arial" charset="0"/>
                <a:cs typeface="Arial" charset="0"/>
              </a:rPr>
              <a:t>GLUT5 is localized in microglial cells (</a:t>
            </a:r>
            <a:r>
              <a:rPr lang="en-US" sz="2800" dirty="0"/>
              <a:t>resident macrophages of the brain</a:t>
            </a:r>
            <a:r>
              <a:rPr lang="en-US" sz="2400" dirty="0">
                <a:latin typeface="Arial" charset="0"/>
                <a:ea typeface="Arial" charset="0"/>
                <a:cs typeface="Arial" charset="0"/>
              </a:rPr>
              <a:t>)</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8571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vertical)">
                                      <p:cBhvr>
                                        <p:cTn id="18" dur="500"/>
                                        <p:tgtEl>
                                          <p:spTgt spid="3">
                                            <p:txEl>
                                              <p:pRg st="4" end="4"/>
                                            </p:txEl>
                                          </p:spTgt>
                                        </p:tgtEl>
                                      </p:cBhvr>
                                    </p:animEffect>
                                  </p:childTnLst>
                                </p:cTn>
                              </p:par>
                              <p:par>
                                <p:cTn id="19" presetID="3" presetClass="entr" presetSubtype="5"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GB" dirty="0">
                <a:solidFill>
                  <a:srgbClr val="C00000"/>
                </a:solidFill>
              </a:rPr>
              <a:t>Glucose Transporters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259574" y="1318934"/>
            <a:ext cx="7010400" cy="5409308"/>
            <a:chOff x="1259574" y="1318934"/>
            <a:chExt cx="7010400" cy="5409308"/>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090" b="10424"/>
            <a:stretch/>
          </p:blipFill>
          <p:spPr>
            <a:xfrm>
              <a:off x="1333111" y="1318934"/>
              <a:ext cx="6863327" cy="458729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065" t="89875" r="17652" b="4246"/>
            <a:stretch/>
          </p:blipFill>
          <p:spPr>
            <a:xfrm>
              <a:off x="1259574" y="6172200"/>
              <a:ext cx="7010400" cy="556042"/>
            </a:xfrm>
            <a:prstGeom prst="rect">
              <a:avLst/>
            </a:prstGeom>
          </p:spPr>
        </p:pic>
      </p:grpSp>
    </p:spTree>
    <p:extLst>
      <p:ext uri="{BB962C8B-B14F-4D97-AF65-F5344CB8AC3E}">
        <p14:creationId xmlns:p14="http://schemas.microsoft.com/office/powerpoint/2010/main" val="9407424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C00000"/>
                </a:solidFill>
              </a:rPr>
              <a:t>1. Glycolysis </a:t>
            </a:r>
            <a:endParaRPr lang="ar-JO" sz="4000" b="1" dirty="0">
              <a:solidFill>
                <a:srgbClr val="C00000"/>
              </a:solidFill>
            </a:endParaRPr>
          </a:p>
        </p:txBody>
      </p:sp>
      <p:sp>
        <p:nvSpPr>
          <p:cNvPr id="3" name="عنصر نائب للمحتوى 2"/>
          <p:cNvSpPr>
            <a:spLocks noGrp="1"/>
          </p:cNvSpPr>
          <p:nvPr>
            <p:ph idx="1"/>
          </p:nvPr>
        </p:nvSpPr>
        <p:spPr>
          <a:xfrm>
            <a:off x="394208" y="1312650"/>
            <a:ext cx="8678386" cy="5545350"/>
          </a:xfrm>
        </p:spPr>
        <p:txBody>
          <a:bodyPr>
            <a:normAutofit/>
          </a:bodyPr>
          <a:lstStyle/>
          <a:p>
            <a:pPr algn="l" rtl="0"/>
            <a:r>
              <a:rPr lang="en-US" sz="2600" dirty="0">
                <a:latin typeface="Arial" charset="0"/>
                <a:ea typeface="Arial" charset="0"/>
                <a:cs typeface="Arial" charset="0"/>
              </a:rPr>
              <a:t>Glycolysis is the metabolic pathway which converts glucose (C6) into pyruvate (C3)</a:t>
            </a:r>
          </a:p>
          <a:p>
            <a:pPr marL="0" indent="0" algn="l" rtl="0">
              <a:buNone/>
            </a:pPr>
            <a:endParaRPr lang="en-US" sz="700" dirty="0">
              <a:latin typeface="Arial" charset="0"/>
              <a:ea typeface="Arial" charset="0"/>
              <a:cs typeface="Arial" charset="0"/>
            </a:endParaRPr>
          </a:p>
          <a:p>
            <a:pPr algn="l" rtl="0"/>
            <a:r>
              <a:rPr lang="en-US" sz="2600" dirty="0">
                <a:latin typeface="Arial" charset="0"/>
                <a:ea typeface="Arial" charset="0"/>
                <a:cs typeface="Arial" charset="0"/>
              </a:rPr>
              <a:t>It occurs in the cell cytosol . Glycolysis is a sequence of ten oxygen-independent and enzyme-catalyzed steps with the intermediates provide entry points to the cycle</a:t>
            </a:r>
          </a:p>
          <a:p>
            <a:pPr marL="0" indent="0" algn="l" rtl="0">
              <a:buNone/>
            </a:pPr>
            <a:endParaRPr lang="en-US" sz="700" dirty="0">
              <a:latin typeface="Arial" charset="0"/>
              <a:ea typeface="Arial" charset="0"/>
              <a:cs typeface="Arial" charset="0"/>
            </a:endParaRPr>
          </a:p>
          <a:p>
            <a:pPr algn="l" rtl="0"/>
            <a:r>
              <a:rPr lang="en-US" sz="2600" dirty="0">
                <a:latin typeface="Arial" charset="0"/>
                <a:ea typeface="Arial" charset="0"/>
                <a:cs typeface="Arial" charset="0"/>
              </a:rPr>
              <a:t>When the glycolysis end products (pyruvate and NADH) are disposed in presence of O2, the process is then called aerobic. Alternatively, in an anaerobic conditions, the products are removed via the lactic acid fermentation process</a:t>
            </a:r>
          </a:p>
          <a:p>
            <a:pPr algn="l" rtl="0"/>
            <a:endParaRPr lang="en-US" sz="7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0184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27384"/>
            <a:ext cx="8229600" cy="1143000"/>
          </a:xfrm>
        </p:spPr>
        <p:txBody>
          <a:bodyPr>
            <a:normAutofit/>
          </a:bodyPr>
          <a:lstStyle/>
          <a:p>
            <a:r>
              <a:rPr lang="en-GB" sz="4000" b="1" dirty="0">
                <a:solidFill>
                  <a:srgbClr val="C00000"/>
                </a:solidFill>
              </a:rPr>
              <a:t>1. Glycolysis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95536" y="1405352"/>
            <a:ext cx="4749993" cy="2908489"/>
          </a:xfrm>
          <a:prstGeom prst="rect">
            <a:avLst/>
          </a:prstGeom>
        </p:spPr>
        <p:txBody>
          <a:bodyPr wrap="square">
            <a:spAutoFit/>
          </a:bodyPr>
          <a:lstStyle/>
          <a:p>
            <a:pPr marL="457200" indent="-457200" algn="l" rtl="0">
              <a:buFont typeface="Arial" charset="0"/>
              <a:buChar char="•"/>
            </a:pPr>
            <a:r>
              <a:rPr lang="en-US" sz="2400" dirty="0">
                <a:latin typeface="Arial" charset="0"/>
                <a:ea typeface="Arial" charset="0"/>
                <a:cs typeface="Arial" charset="0"/>
              </a:rPr>
              <a:t>The entire pathway is divided into two distinct phases: </a:t>
            </a:r>
          </a:p>
          <a:p>
            <a:pPr algn="l" rtl="0"/>
            <a:endParaRPr lang="en-US" sz="1050" dirty="0">
              <a:latin typeface="Arial" charset="0"/>
              <a:ea typeface="Arial" charset="0"/>
              <a:cs typeface="Arial" charset="0"/>
            </a:endParaRPr>
          </a:p>
          <a:p>
            <a:pPr marL="457200" indent="-457200" algn="l" rtl="0">
              <a:buFont typeface="+mj-lt"/>
              <a:buAutoNum type="alphaLcParenR"/>
            </a:pPr>
            <a:r>
              <a:rPr lang="en-US" sz="2400" b="1" dirty="0">
                <a:solidFill>
                  <a:srgbClr val="00B0F0"/>
                </a:solidFill>
                <a:latin typeface="Arial" charset="0"/>
                <a:ea typeface="Arial" charset="0"/>
                <a:cs typeface="Arial" charset="0"/>
              </a:rPr>
              <a:t>Energy Investment Phase (Preparatory Phase)</a:t>
            </a:r>
          </a:p>
          <a:p>
            <a:pPr marL="457200" indent="-457200" algn="l" rtl="0">
              <a:buFont typeface="+mj-lt"/>
              <a:buAutoNum type="alphaLcParenR"/>
            </a:pPr>
            <a:endParaRPr lang="en-US" sz="1050" dirty="0">
              <a:latin typeface="Arial" charset="0"/>
              <a:ea typeface="Arial" charset="0"/>
              <a:cs typeface="Arial" charset="0"/>
            </a:endParaRPr>
          </a:p>
          <a:p>
            <a:pPr marL="457200" indent="-457200" algn="l" rtl="0">
              <a:buFont typeface="+mj-lt"/>
              <a:buAutoNum type="alphaLcParenR"/>
            </a:pPr>
            <a:r>
              <a:rPr lang="en-US" sz="2400" b="1" dirty="0">
                <a:solidFill>
                  <a:srgbClr val="E939EA"/>
                </a:solidFill>
                <a:latin typeface="Arial" charset="0"/>
                <a:ea typeface="Arial" charset="0"/>
                <a:cs typeface="Arial" charset="0"/>
              </a:rPr>
              <a:t>Energy Generation Phase (Pay Off Phase)</a:t>
            </a:r>
            <a:endParaRPr lang="en-US" b="1" dirty="0">
              <a:solidFill>
                <a:srgbClr val="E939EA"/>
              </a:solidFill>
              <a:latin typeface="Arial" charset="0"/>
              <a:ea typeface="Arial" charset="0"/>
              <a:cs typeface="Arial" charset="0"/>
            </a:endParaRPr>
          </a:p>
          <a:p>
            <a:pPr algn="l" rtl="0"/>
            <a:endParaRPr lang="en-US" dirty="0">
              <a:latin typeface="Arial" charset="0"/>
              <a:ea typeface="Arial" charset="0"/>
              <a:cs typeface="Arial" charset="0"/>
            </a:endParaRPr>
          </a:p>
        </p:txBody>
      </p:sp>
      <p:grpSp>
        <p:nvGrpSpPr>
          <p:cNvPr id="12" name="Group 11"/>
          <p:cNvGrpSpPr/>
          <p:nvPr/>
        </p:nvGrpSpPr>
        <p:grpSpPr>
          <a:xfrm>
            <a:off x="5082757" y="1405353"/>
            <a:ext cx="3962975" cy="2743728"/>
            <a:chOff x="5082757" y="1405353"/>
            <a:chExt cx="3962975" cy="2743728"/>
          </a:xfrm>
        </p:grpSpPr>
        <p:grpSp>
          <p:nvGrpSpPr>
            <p:cNvPr id="10" name="Group 9"/>
            <p:cNvGrpSpPr/>
            <p:nvPr/>
          </p:nvGrpSpPr>
          <p:grpSpPr>
            <a:xfrm>
              <a:off x="5082757" y="1405353"/>
              <a:ext cx="3962975" cy="2743728"/>
              <a:chOff x="5082757" y="1405353"/>
              <a:chExt cx="3962975" cy="2743728"/>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9517"/>
              <a:stretch/>
            </p:blipFill>
            <p:spPr>
              <a:xfrm>
                <a:off x="5082757" y="1405353"/>
                <a:ext cx="3962975" cy="2743728"/>
              </a:xfrm>
              <a:prstGeom prst="rect">
                <a:avLst/>
              </a:prstGeom>
            </p:spPr>
          </p:pic>
          <p:sp>
            <p:nvSpPr>
              <p:cNvPr id="9" name="Rectangle 8"/>
              <p:cNvSpPr/>
              <p:nvPr/>
            </p:nvSpPr>
            <p:spPr>
              <a:xfrm>
                <a:off x="8208668" y="2369090"/>
                <a:ext cx="57606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8114460" y="2290940"/>
              <a:ext cx="777777" cy="200055"/>
            </a:xfrm>
            <a:prstGeom prst="rect">
              <a:avLst/>
            </a:prstGeom>
            <a:noFill/>
          </p:spPr>
          <p:txBody>
            <a:bodyPr wrap="none" rtlCol="0">
              <a:spAutoFit/>
            </a:bodyPr>
            <a:lstStyle/>
            <a:p>
              <a:r>
                <a:rPr lang="en-US" sz="700" dirty="0">
                  <a:solidFill>
                    <a:srgbClr val="00B0F0"/>
                  </a:solidFill>
                </a:rPr>
                <a:t>Phosphoglucose</a:t>
              </a:r>
              <a:endParaRPr lang="en-US" sz="1000" dirty="0">
                <a:solidFill>
                  <a:srgbClr val="00B0F0"/>
                </a:solidFill>
              </a:endParaRPr>
            </a:p>
          </p:txBody>
        </p:sp>
      </p:grpSp>
      <p:grpSp>
        <p:nvGrpSpPr>
          <p:cNvPr id="7" name="Group 6"/>
          <p:cNvGrpSpPr/>
          <p:nvPr/>
        </p:nvGrpSpPr>
        <p:grpSpPr>
          <a:xfrm>
            <a:off x="5079577" y="4121696"/>
            <a:ext cx="3962975" cy="2736304"/>
            <a:chOff x="5079577" y="4121696"/>
            <a:chExt cx="3962975" cy="2736304"/>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9654"/>
            <a:stretch/>
          </p:blipFill>
          <p:spPr>
            <a:xfrm>
              <a:off x="5079577" y="4121696"/>
              <a:ext cx="3962975" cy="2736304"/>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0375" t="74827" r="78326" b="19494"/>
            <a:stretch/>
          </p:blipFill>
          <p:spPr>
            <a:xfrm>
              <a:off x="5869033" y="5034973"/>
              <a:ext cx="45719" cy="365752"/>
            </a:xfrm>
            <a:prstGeom prst="rect">
              <a:avLst/>
            </a:prstGeom>
          </p:spPr>
        </p:pic>
      </p:grpSp>
    </p:spTree>
    <p:extLst>
      <p:ext uri="{BB962C8B-B14F-4D97-AF65-F5344CB8AC3E}">
        <p14:creationId xmlns:p14="http://schemas.microsoft.com/office/powerpoint/2010/main" val="26540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vertical)">
                                      <p:cBhvr>
                                        <p:cTn id="7" dur="500"/>
                                        <p:tgtEl>
                                          <p:spTgt spid="4">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vertical)">
                                      <p:cBhvr>
                                        <p:cTn id="15" dur="500"/>
                                        <p:tgtEl>
                                          <p:spTgt spid="4">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00B0F0"/>
                </a:solidFill>
              </a:rPr>
              <a:t>a) Preparatory Phase</a:t>
            </a:r>
            <a:endParaRPr lang="ar-JO" sz="4000" b="1" dirty="0">
              <a:solidFill>
                <a:srgbClr val="00B0F0"/>
              </a:solidFill>
            </a:endParaRPr>
          </a:p>
        </p:txBody>
      </p:sp>
      <p:sp>
        <p:nvSpPr>
          <p:cNvPr id="3" name="عنصر نائب للمحتوى 2"/>
          <p:cNvSpPr>
            <a:spLocks noGrp="1"/>
          </p:cNvSpPr>
          <p:nvPr>
            <p:ph idx="1"/>
          </p:nvPr>
        </p:nvSpPr>
        <p:spPr>
          <a:xfrm>
            <a:off x="394208" y="1312650"/>
            <a:ext cx="4609840" cy="5545350"/>
          </a:xfrm>
        </p:spPr>
        <p:txBody>
          <a:bodyPr>
            <a:normAutofit/>
          </a:bodyPr>
          <a:lstStyle/>
          <a:p>
            <a:pPr algn="l" rtl="0"/>
            <a:endParaRPr lang="en-US" sz="700" dirty="0">
              <a:latin typeface="Arial" charset="0"/>
              <a:ea typeface="Arial" charset="0"/>
              <a:cs typeface="Arial" charset="0"/>
            </a:endParaRPr>
          </a:p>
          <a:p>
            <a:pPr algn="l" rtl="0"/>
            <a:endParaRPr lang="en-US" sz="700" dirty="0">
              <a:latin typeface="Arial" charset="0"/>
              <a:ea typeface="Arial" charset="0"/>
              <a:cs typeface="Arial" charset="0"/>
            </a:endParaRPr>
          </a:p>
          <a:p>
            <a:pPr algn="l" rtl="0"/>
            <a:endParaRPr lang="en-US" sz="1000" dirty="0">
              <a:latin typeface="Arial" charset="0"/>
              <a:ea typeface="Arial" charset="0"/>
              <a:cs typeface="Arial" charset="0"/>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922195" y="1196752"/>
            <a:ext cx="6962173" cy="5353372"/>
            <a:chOff x="441927" y="-531440"/>
            <a:chExt cx="7888802" cy="6379120"/>
          </a:xfrm>
        </p:grpSpPr>
        <p:grpSp>
          <p:nvGrpSpPr>
            <p:cNvPr id="21" name="Group 20"/>
            <p:cNvGrpSpPr/>
            <p:nvPr/>
          </p:nvGrpSpPr>
          <p:grpSpPr>
            <a:xfrm>
              <a:off x="441927" y="-531440"/>
              <a:ext cx="7888802" cy="5382938"/>
              <a:chOff x="827584" y="1412776"/>
              <a:chExt cx="7888802" cy="5382938"/>
            </a:xfrm>
          </p:grpSpPr>
          <p:grpSp>
            <p:nvGrpSpPr>
              <p:cNvPr id="14" name="Group 13"/>
              <p:cNvGrpSpPr/>
              <p:nvPr/>
            </p:nvGrpSpPr>
            <p:grpSpPr>
              <a:xfrm>
                <a:off x="827584" y="1412776"/>
                <a:ext cx="7888802" cy="5382938"/>
                <a:chOff x="827584" y="1412776"/>
                <a:chExt cx="7888802" cy="5382938"/>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0245"/>
                <a:stretch/>
              </p:blipFill>
              <p:spPr>
                <a:xfrm>
                  <a:off x="827584" y="1412776"/>
                  <a:ext cx="7888802" cy="5382938"/>
                </a:xfrm>
                <a:prstGeom prst="rect">
                  <a:avLst/>
                </a:prstGeom>
              </p:spPr>
            </p:pic>
            <p:sp>
              <p:nvSpPr>
                <p:cNvPr id="13" name="Rectangle 12"/>
                <p:cNvSpPr/>
                <p:nvPr/>
              </p:nvSpPr>
              <p:spPr>
                <a:xfrm>
                  <a:off x="7069420" y="3262124"/>
                  <a:ext cx="1137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6887962" y="3246172"/>
                <a:ext cx="1257281" cy="311737"/>
              </a:xfrm>
              <a:prstGeom prst="rect">
                <a:avLst/>
              </a:prstGeom>
              <a:noFill/>
            </p:spPr>
            <p:txBody>
              <a:bodyPr wrap="none" rtlCol="0">
                <a:spAutoFit/>
              </a:bodyPr>
              <a:lstStyle/>
              <a:p>
                <a:r>
                  <a:rPr lang="en-US" sz="1050" dirty="0">
                    <a:solidFill>
                      <a:srgbClr val="00B0F0"/>
                    </a:solidFill>
                  </a:rPr>
                  <a:t>Phosphoglucose</a:t>
                </a:r>
                <a:endParaRPr lang="en-US" sz="1600" dirty="0">
                  <a:solidFill>
                    <a:srgbClr val="00B0F0"/>
                  </a:solidFill>
                </a:endParaRPr>
              </a:p>
            </p:txBody>
          </p:sp>
        </p:grpSp>
        <p:grpSp>
          <p:nvGrpSpPr>
            <p:cNvPr id="28" name="Group 27"/>
            <p:cNvGrpSpPr/>
            <p:nvPr/>
          </p:nvGrpSpPr>
          <p:grpSpPr>
            <a:xfrm>
              <a:off x="865684" y="4843884"/>
              <a:ext cx="4824536" cy="1003796"/>
              <a:chOff x="1763687" y="1085306"/>
              <a:chExt cx="2415388" cy="585538"/>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5451" t="49654" r="56392" b="42996"/>
              <a:stretch/>
            </p:blipFill>
            <p:spPr>
              <a:xfrm>
                <a:off x="1763687" y="1085306"/>
                <a:ext cx="1512169" cy="399478"/>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41523" t="49654" r="33038" b="39572"/>
              <a:stretch/>
            </p:blipFill>
            <p:spPr>
              <a:xfrm>
                <a:off x="3170963" y="1085306"/>
                <a:ext cx="1008112" cy="585538"/>
              </a:xfrm>
              <a:prstGeom prst="rect">
                <a:avLst/>
              </a:prstGeom>
            </p:spPr>
          </p:pic>
        </p:gr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2554" t="49484" b="49677"/>
            <a:stretch/>
          </p:blipFill>
          <p:spPr>
            <a:xfrm>
              <a:off x="5690220" y="4838185"/>
              <a:ext cx="2598530" cy="52184"/>
            </a:xfrm>
            <a:prstGeom prst="rect">
              <a:avLst/>
            </a:prstGeom>
          </p:spPr>
        </p:pic>
      </p:gr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19224"/>
            <a:ext cx="1143008" cy="1295410"/>
          </a:xfrm>
          <a:prstGeom prst="rect">
            <a:avLst/>
          </a:prstGeom>
          <a:noFill/>
        </p:spPr>
      </p:pic>
    </p:spTree>
    <p:extLst>
      <p:ext uri="{BB962C8B-B14F-4D97-AF65-F5344CB8AC3E}">
        <p14:creationId xmlns:p14="http://schemas.microsoft.com/office/powerpoint/2010/main" val="7312999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00B0F0"/>
                </a:solidFill>
              </a:rPr>
              <a:t>a) Preparatory Phase</a:t>
            </a:r>
            <a:endParaRPr lang="ar-JO" sz="4000" b="1" dirty="0">
              <a:solidFill>
                <a:srgbClr val="C00000"/>
              </a:solidFill>
            </a:endParaRPr>
          </a:p>
        </p:txBody>
      </p:sp>
      <p:sp>
        <p:nvSpPr>
          <p:cNvPr id="3" name="عنصر نائب للمحتوى 2"/>
          <p:cNvSpPr>
            <a:spLocks noGrp="1"/>
          </p:cNvSpPr>
          <p:nvPr>
            <p:ph idx="1"/>
          </p:nvPr>
        </p:nvSpPr>
        <p:spPr>
          <a:xfrm>
            <a:off x="394208" y="809328"/>
            <a:ext cx="8678386" cy="6048672"/>
          </a:xfrm>
        </p:spPr>
        <p:txBody>
          <a:bodyPr>
            <a:normAutofit/>
          </a:bodyPr>
          <a:lstStyle/>
          <a:p>
            <a:pPr algn="l" rtl="0"/>
            <a:r>
              <a:rPr lang="en-US" sz="2600" b="1" dirty="0">
                <a:solidFill>
                  <a:srgbClr val="C00000"/>
                </a:solidFill>
                <a:latin typeface="Arial" charset="0"/>
                <a:ea typeface="Arial" charset="0"/>
                <a:cs typeface="Arial" charset="0"/>
              </a:rPr>
              <a:t>Step 1</a:t>
            </a:r>
            <a:r>
              <a:rPr lang="en-US" sz="2600" dirty="0">
                <a:solidFill>
                  <a:srgbClr val="C00000"/>
                </a:solidFill>
                <a:latin typeface="Arial" charset="0"/>
                <a:ea typeface="Arial" charset="0"/>
                <a:cs typeface="Arial" charset="0"/>
              </a:rPr>
              <a:t>:</a:t>
            </a:r>
            <a:r>
              <a:rPr lang="en-US" sz="2600" dirty="0">
                <a:latin typeface="Arial" charset="0"/>
                <a:ea typeface="Arial" charset="0"/>
                <a:cs typeface="Arial" charset="0"/>
              </a:rPr>
              <a:t> This first priming reaction is important to maintain the influx of glucose and at the same time to trap the transported glucose molecules inside the cell</a:t>
            </a:r>
          </a:p>
          <a:p>
            <a:pPr algn="l" rtl="0"/>
            <a:r>
              <a:rPr lang="en-US" sz="2600" b="1" dirty="0">
                <a:solidFill>
                  <a:srgbClr val="C00000"/>
                </a:solidFill>
                <a:latin typeface="Arial" charset="0"/>
                <a:ea typeface="Arial" charset="0"/>
                <a:cs typeface="Arial" charset="0"/>
              </a:rPr>
              <a:t>Step 2: </a:t>
            </a:r>
            <a:r>
              <a:rPr lang="en-US" sz="2600" dirty="0">
                <a:latin typeface="Arial" charset="0"/>
                <a:ea typeface="Arial" charset="0"/>
                <a:cs typeface="Arial" charset="0"/>
              </a:rPr>
              <a:t>Phosphoglucose isomerase (PGI) interconverts G6P and F6P. Indeed, Mannose and Fructose can enter the glycolytic pathway at this point</a:t>
            </a:r>
          </a:p>
          <a:p>
            <a:pPr algn="l" rtl="0"/>
            <a:r>
              <a:rPr lang="en-US" sz="2600" b="1" dirty="0">
                <a:solidFill>
                  <a:srgbClr val="C00000"/>
                </a:solidFill>
                <a:latin typeface="Arial" charset="0"/>
                <a:ea typeface="Arial" charset="0"/>
                <a:cs typeface="Arial" charset="0"/>
              </a:rPr>
              <a:t>Step 3:</a:t>
            </a:r>
            <a:r>
              <a:rPr lang="en-US" sz="2600" dirty="0">
                <a:latin typeface="Arial" charset="0"/>
                <a:ea typeface="Arial" charset="0"/>
                <a:cs typeface="Arial" charset="0"/>
              </a:rPr>
              <a:t> This is </a:t>
            </a:r>
            <a:r>
              <a:rPr lang="en-US" sz="2600" b="1" dirty="0">
                <a:latin typeface="Arial" charset="0"/>
                <a:ea typeface="Arial" charset="0"/>
                <a:cs typeface="Arial" charset="0"/>
              </a:rPr>
              <a:t>a rate limiting </a:t>
            </a:r>
            <a:r>
              <a:rPr lang="en-US" sz="2600" dirty="0">
                <a:latin typeface="Arial" charset="0"/>
                <a:ea typeface="Arial" charset="0"/>
                <a:cs typeface="Arial" charset="0"/>
              </a:rPr>
              <a:t>or key regulatory step because phosphofructokinase-1 (</a:t>
            </a:r>
            <a:r>
              <a:rPr lang="en-US" sz="2600" b="1" dirty="0">
                <a:latin typeface="Arial" charset="0"/>
                <a:ea typeface="Arial" charset="0"/>
                <a:cs typeface="Arial" charset="0"/>
              </a:rPr>
              <a:t>PFK-1</a:t>
            </a:r>
            <a:r>
              <a:rPr lang="en-US" sz="2600" dirty="0">
                <a:latin typeface="Arial" charset="0"/>
                <a:ea typeface="Arial" charset="0"/>
                <a:cs typeface="Arial" charset="0"/>
              </a:rPr>
              <a:t>) is an allosteric enzyme and its activity can be controlled</a:t>
            </a:r>
          </a:p>
          <a:p>
            <a:pPr algn="l" rtl="0"/>
            <a:r>
              <a:rPr lang="en-US" sz="2600" b="1" dirty="0">
                <a:solidFill>
                  <a:srgbClr val="C00000"/>
                </a:solidFill>
                <a:latin typeface="Arial" charset="0"/>
                <a:ea typeface="Arial" charset="0"/>
                <a:cs typeface="Arial" charset="0"/>
              </a:rPr>
              <a:t>Step 4: </a:t>
            </a:r>
            <a:r>
              <a:rPr lang="en-US" sz="2600" dirty="0">
                <a:latin typeface="Arial" charset="0"/>
                <a:ea typeface="Arial" charset="0"/>
                <a:cs typeface="Arial" charset="0"/>
              </a:rPr>
              <a:t>The cleavage to 2 triose phosphates: </a:t>
            </a:r>
            <a:r>
              <a:rPr lang="en-US" sz="2600" dirty="0">
                <a:solidFill>
                  <a:srgbClr val="0000CC"/>
                </a:solidFill>
                <a:latin typeface="Arial" charset="0"/>
                <a:ea typeface="Arial" charset="0"/>
                <a:cs typeface="Arial" charset="0"/>
              </a:rPr>
              <a:t>DHAP</a:t>
            </a:r>
            <a:r>
              <a:rPr lang="en-US" sz="2600" dirty="0">
                <a:latin typeface="Arial" charset="0"/>
                <a:ea typeface="Arial" charset="0"/>
                <a:cs typeface="Arial" charset="0"/>
              </a:rPr>
              <a:t> (dihydroxyacetone phosphate) and </a:t>
            </a:r>
            <a:r>
              <a:rPr lang="en-US" sz="2600" dirty="0">
                <a:solidFill>
                  <a:srgbClr val="0000CC"/>
                </a:solidFill>
                <a:latin typeface="Arial" charset="0"/>
                <a:ea typeface="Arial" charset="0"/>
                <a:cs typeface="Arial" charset="0"/>
              </a:rPr>
              <a:t>GADP</a:t>
            </a:r>
            <a:r>
              <a:rPr lang="en-US" sz="2600" dirty="0">
                <a:latin typeface="Arial" charset="0"/>
                <a:ea typeface="Arial" charset="0"/>
                <a:cs typeface="Arial" charset="0"/>
              </a:rPr>
              <a:t> (glyceraldehyde-3-phosphate)</a:t>
            </a:r>
          </a:p>
          <a:p>
            <a:pPr algn="l" rtl="0"/>
            <a:r>
              <a:rPr lang="en-US" sz="2600" b="1" dirty="0">
                <a:solidFill>
                  <a:srgbClr val="C00000"/>
                </a:solidFill>
                <a:latin typeface="Arial" charset="0"/>
                <a:ea typeface="Arial" charset="0"/>
                <a:cs typeface="Arial" charset="0"/>
              </a:rPr>
              <a:t>Step 5:</a:t>
            </a:r>
            <a:r>
              <a:rPr lang="en-US" sz="2600" dirty="0">
                <a:latin typeface="Arial" charset="0"/>
                <a:ea typeface="Arial" charset="0"/>
                <a:cs typeface="Arial" charset="0"/>
              </a:rPr>
              <a:t> Isomerization of DHAP by triose phosphate isomerase (TPI) to proceed further in glycolysis</a:t>
            </a:r>
          </a:p>
          <a:p>
            <a:pPr marL="0" indent="0" algn="l" rtl="0">
              <a:buNone/>
            </a:pPr>
            <a:endParaRPr lang="en-US" sz="700" dirty="0">
              <a:latin typeface="Arial" charset="0"/>
              <a:ea typeface="Arial" charset="0"/>
              <a:cs typeface="Arial" charset="0"/>
            </a:endParaRPr>
          </a:p>
          <a:p>
            <a:pPr marL="0" indent="0" algn="l" rtl="0">
              <a:buNone/>
            </a:pPr>
            <a:endParaRPr lang="en-US" sz="700" dirty="0">
              <a:latin typeface="Arial" charset="0"/>
              <a:ea typeface="Arial" charset="0"/>
              <a:cs typeface="Arial" charset="0"/>
            </a:endParaRPr>
          </a:p>
          <a:p>
            <a:pPr marL="0" indent="0" algn="l" rtl="0">
              <a:buNone/>
            </a:pPr>
            <a:endParaRPr lang="en-US" sz="1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3994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00B0F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20" name="TextBox 19"/>
          <p:cNvSpPr txBox="1"/>
          <p:nvPr/>
        </p:nvSpPr>
        <p:spPr>
          <a:xfrm>
            <a:off x="6827108" y="-1096471"/>
            <a:ext cx="1201355" cy="276999"/>
          </a:xfrm>
          <a:prstGeom prst="rect">
            <a:avLst/>
          </a:prstGeom>
          <a:noFill/>
        </p:spPr>
        <p:txBody>
          <a:bodyPr wrap="none" rtlCol="0">
            <a:spAutoFit/>
          </a:bodyPr>
          <a:lstStyle/>
          <a:p>
            <a:r>
              <a:rPr lang="en-US" sz="1200" dirty="0">
                <a:solidFill>
                  <a:srgbClr val="00B0F0"/>
                </a:solidFill>
              </a:rPr>
              <a:t>Phosphoglucose</a:t>
            </a:r>
            <a:endParaRPr lang="en-US" sz="1600" dirty="0">
              <a:solidFill>
                <a:srgbClr val="00B0F0"/>
              </a:solidFill>
            </a:endParaRPr>
          </a:p>
        </p:txBody>
      </p:sp>
      <p:grpSp>
        <p:nvGrpSpPr>
          <p:cNvPr id="3" name="Group 2"/>
          <p:cNvGrpSpPr/>
          <p:nvPr/>
        </p:nvGrpSpPr>
        <p:grpSpPr>
          <a:xfrm>
            <a:off x="683568" y="1121420"/>
            <a:ext cx="7239253" cy="5691956"/>
            <a:chOff x="683568" y="1121420"/>
            <a:chExt cx="7239253" cy="5691956"/>
          </a:xfrm>
        </p:grpSpPr>
        <p:grpSp>
          <p:nvGrpSpPr>
            <p:cNvPr id="8" name="Group 7"/>
            <p:cNvGrpSpPr/>
            <p:nvPr/>
          </p:nvGrpSpPr>
          <p:grpSpPr>
            <a:xfrm>
              <a:off x="683568" y="1121420"/>
              <a:ext cx="7239253" cy="5691956"/>
              <a:chOff x="749047" y="955328"/>
              <a:chExt cx="7901859" cy="6578128"/>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9654"/>
              <a:stretch/>
            </p:blipFill>
            <p:spPr>
              <a:xfrm>
                <a:off x="755576" y="2086497"/>
                <a:ext cx="7888802" cy="5446959"/>
              </a:xfrm>
              <a:prstGeom prst="rect">
                <a:avLst/>
              </a:prstGeom>
            </p:spPr>
          </p:pic>
          <p:grpSp>
            <p:nvGrpSpPr>
              <p:cNvPr id="15" name="Group 14"/>
              <p:cNvGrpSpPr/>
              <p:nvPr/>
            </p:nvGrpSpPr>
            <p:grpSpPr>
              <a:xfrm>
                <a:off x="749047" y="955328"/>
                <a:ext cx="7901859" cy="1152128"/>
                <a:chOff x="1141875" y="3090622"/>
                <a:chExt cx="7901859" cy="1152128"/>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40902" r="57346" b="50245"/>
                <a:stretch/>
              </p:blipFill>
              <p:spPr>
                <a:xfrm>
                  <a:off x="1141875" y="3284984"/>
                  <a:ext cx="3364885" cy="95776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spTree>
    <p:extLst>
      <p:ext uri="{BB962C8B-B14F-4D97-AF65-F5344CB8AC3E}">
        <p14:creationId xmlns:p14="http://schemas.microsoft.com/office/powerpoint/2010/main" val="19889499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rmAutofit lnSpcReduction="10000"/>
          </a:bodyPr>
          <a:lstStyle/>
          <a:p>
            <a:pPr algn="l" rtl="0"/>
            <a:r>
              <a:rPr lang="en-US" sz="2400" b="1" dirty="0">
                <a:solidFill>
                  <a:srgbClr val="C00000"/>
                </a:solidFill>
                <a:latin typeface="Arial" charset="0"/>
                <a:ea typeface="Arial" charset="0"/>
                <a:cs typeface="Arial" charset="0"/>
              </a:rPr>
              <a:t>Step 6</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Dehydrogenase enzyme catalyzes the oxidative phosphorylation of GADP (electron donor) into super-high-energy compound </a:t>
            </a:r>
            <a:r>
              <a:rPr lang="en-US" sz="2400" b="1" dirty="0">
                <a:latin typeface="Arial" charset="0"/>
                <a:ea typeface="Arial" charset="0"/>
                <a:cs typeface="Arial" charset="0"/>
              </a:rPr>
              <a:t>(1,3-BPG) </a:t>
            </a:r>
            <a:r>
              <a:rPr lang="en-US" sz="2400" dirty="0">
                <a:latin typeface="Arial" charset="0"/>
                <a:ea typeface="Arial" charset="0"/>
                <a:cs typeface="Arial" charset="0"/>
              </a:rPr>
              <a:t>and the transfer of electrons into the coenzyme NAD</a:t>
            </a:r>
            <a:r>
              <a:rPr lang="en-US" sz="2400" baseline="30000" dirty="0">
                <a:latin typeface="Arial" charset="0"/>
                <a:ea typeface="Arial" charset="0"/>
                <a:cs typeface="Arial" charset="0"/>
              </a:rPr>
              <a:t>+</a:t>
            </a:r>
            <a:r>
              <a:rPr lang="en-US" sz="2400" dirty="0">
                <a:latin typeface="Arial" charset="0"/>
                <a:ea typeface="Arial" charset="0"/>
                <a:cs typeface="Arial" charset="0"/>
              </a:rPr>
              <a:t>(electron acceptor) forming </a:t>
            </a:r>
            <a:r>
              <a:rPr lang="en-US" sz="2400" b="1" dirty="0">
                <a:latin typeface="Arial" charset="0"/>
                <a:ea typeface="Arial" charset="0"/>
                <a:cs typeface="Arial" charset="0"/>
              </a:rPr>
              <a:t>NADH</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 </a:t>
            </a:r>
          </a:p>
          <a:p>
            <a:pPr algn="l" rtl="0"/>
            <a:r>
              <a:rPr lang="en-US" sz="2400" b="1" dirty="0">
                <a:solidFill>
                  <a:srgbClr val="C00000"/>
                </a:solidFill>
                <a:latin typeface="Arial" charset="0"/>
                <a:ea typeface="Arial" charset="0"/>
                <a:cs typeface="Arial" charset="0"/>
              </a:rPr>
              <a:t>Step 7: </a:t>
            </a:r>
            <a:r>
              <a:rPr lang="en-US" sz="2400" dirty="0">
                <a:latin typeface="Arial" charset="0"/>
                <a:ea typeface="Arial" charset="0"/>
                <a:cs typeface="Arial" charset="0"/>
              </a:rPr>
              <a:t>The </a:t>
            </a:r>
            <a:r>
              <a:rPr lang="en-US" sz="2400" b="1" dirty="0">
                <a:latin typeface="Arial" charset="0"/>
                <a:ea typeface="Arial" charset="0"/>
                <a:cs typeface="Arial" charset="0"/>
              </a:rPr>
              <a:t>first ATP </a:t>
            </a:r>
            <a:r>
              <a:rPr lang="en-US" sz="2400" dirty="0">
                <a:latin typeface="Arial" charset="0"/>
                <a:ea typeface="Arial" charset="0"/>
                <a:cs typeface="Arial" charset="0"/>
              </a:rPr>
              <a:t>molecule is generated by the substrate-level phosphorylation process catalyzed by phosphoglycerate kinase (PGK)</a:t>
            </a:r>
            <a:endParaRPr lang="en-US" sz="2400" b="1" dirty="0">
              <a:solidFill>
                <a:srgbClr val="C00000"/>
              </a:solidFill>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8: </a:t>
            </a:r>
            <a:r>
              <a:rPr lang="en-US" sz="2400" dirty="0">
                <a:latin typeface="Arial" charset="0"/>
                <a:ea typeface="Arial" charset="0"/>
                <a:cs typeface="Arial" charset="0"/>
              </a:rPr>
              <a:t>Phosphoglycerate mutase (PGM) catalyzes the internal shifting of P group from C3 to C2 </a:t>
            </a:r>
          </a:p>
          <a:p>
            <a:pPr algn="l" rtl="0"/>
            <a:r>
              <a:rPr lang="en-US" sz="2400" b="1" dirty="0">
                <a:solidFill>
                  <a:srgbClr val="C00000"/>
                </a:solidFill>
                <a:latin typeface="Arial" charset="0"/>
                <a:ea typeface="Arial" charset="0"/>
                <a:cs typeface="Arial" charset="0"/>
              </a:rPr>
              <a:t>Step 9:</a:t>
            </a:r>
            <a:r>
              <a:rPr lang="en-US" sz="2400" dirty="0">
                <a:latin typeface="Arial" charset="0"/>
                <a:ea typeface="Arial" charset="0"/>
                <a:cs typeface="Arial" charset="0"/>
              </a:rPr>
              <a:t> The synthesis of the second super-high-energy compound </a:t>
            </a:r>
            <a:r>
              <a:rPr lang="en-US" sz="2400" b="1" dirty="0">
                <a:latin typeface="Arial" charset="0"/>
                <a:ea typeface="Arial" charset="0"/>
                <a:cs typeface="Arial" charset="0"/>
              </a:rPr>
              <a:t>phosphoenolpyruvate (PEP) </a:t>
            </a:r>
            <a:r>
              <a:rPr lang="en-US" sz="2400" dirty="0">
                <a:latin typeface="Arial" charset="0"/>
                <a:ea typeface="Arial" charset="0"/>
                <a:cs typeface="Arial" charset="0"/>
              </a:rPr>
              <a:t>in a simple dehydration reaction catalyzed via enolase enzyme </a:t>
            </a:r>
            <a:endParaRPr lang="en-US" sz="2400" b="1" dirty="0">
              <a:solidFill>
                <a:srgbClr val="C00000"/>
              </a:solidFill>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10: </a:t>
            </a:r>
            <a:r>
              <a:rPr lang="en-US" sz="2400" dirty="0">
                <a:latin typeface="Arial" charset="0"/>
                <a:ea typeface="Arial" charset="0"/>
                <a:cs typeface="Arial" charset="0"/>
              </a:rPr>
              <a:t>The </a:t>
            </a:r>
            <a:r>
              <a:rPr lang="en-US" sz="2400" b="1" dirty="0">
                <a:latin typeface="Arial" charset="0"/>
                <a:ea typeface="Arial" charset="0"/>
                <a:cs typeface="Arial" charset="0"/>
              </a:rPr>
              <a:t>second ATP </a:t>
            </a:r>
            <a:r>
              <a:rPr lang="en-US" sz="2400" dirty="0">
                <a:latin typeface="Arial" charset="0"/>
                <a:ea typeface="Arial" charset="0"/>
                <a:cs typeface="Arial" charset="0"/>
              </a:rPr>
              <a:t>molecule is generated by the substrate-level phosphorylation process catalyzed by pyruvate kinase (PK). Pyruvate is the final product of glycolysis</a:t>
            </a:r>
            <a:endParaRPr lang="en-US" sz="2400" b="1" dirty="0">
              <a:solidFill>
                <a:srgbClr val="C00000"/>
              </a:solidFill>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57695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026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8342248B4624A8A33C850FCB6D635" ma:contentTypeVersion="2" ma:contentTypeDescription="Create a new document." ma:contentTypeScope="" ma:versionID="8968f4993bf3032061a46f2de2f19b40">
  <xsd:schema xmlns:xsd="http://www.w3.org/2001/XMLSchema" xmlns:xs="http://www.w3.org/2001/XMLSchema" xmlns:p="http://schemas.microsoft.com/office/2006/metadata/properties" xmlns:ns2="e11282cd-d3f3-4f65-830d-21c57242a7aa" targetNamespace="http://schemas.microsoft.com/office/2006/metadata/properties" ma:root="true" ma:fieldsID="cf38b658c54c20bcb66107a927fd4bb7" ns2:_="">
    <xsd:import namespace="e11282cd-d3f3-4f65-830d-21c57242a7a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282cd-d3f3-4f65-830d-21c57242a7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D387A8-D9BC-48CA-8182-7296E23BCEA5}"/>
</file>

<file path=customXml/itemProps2.xml><?xml version="1.0" encoding="utf-8"?>
<ds:datastoreItem xmlns:ds="http://schemas.openxmlformats.org/officeDocument/2006/customXml" ds:itemID="{0F4FE399-476F-4C54-9383-11FC2C2403E1}"/>
</file>

<file path=customXml/itemProps3.xml><?xml version="1.0" encoding="utf-8"?>
<ds:datastoreItem xmlns:ds="http://schemas.openxmlformats.org/officeDocument/2006/customXml" ds:itemID="{A0485343-31C9-4092-8FDB-78C79CBC6568}"/>
</file>

<file path=docProps/app.xml><?xml version="1.0" encoding="utf-8"?>
<Properties xmlns="http://schemas.openxmlformats.org/officeDocument/2006/extended-properties" xmlns:vt="http://schemas.openxmlformats.org/officeDocument/2006/docPropsVTypes">
  <TotalTime>26278</TotalTime>
  <Words>1308</Words>
  <Application>Microsoft Macintosh PowerPoint</Application>
  <PresentationFormat>On-screen Show (4:3)</PresentationFormat>
  <Paragraphs>137</Paragraphs>
  <Slides>26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Wingdings</vt:lpstr>
      <vt:lpstr>سمة Office</vt:lpstr>
      <vt:lpstr>Brain Energy Metabolism II  </vt:lpstr>
      <vt:lpstr>Glucose Metabolism Produce Energy</vt:lpstr>
      <vt:lpstr>1. Glycolysis </vt:lpstr>
      <vt:lpstr>1. Glycolysis </vt:lpstr>
      <vt:lpstr>a) Preparatory Phase</vt:lpstr>
      <vt:lpstr>a) Preparatory Phase</vt:lpstr>
      <vt:lpstr>b) Pay Off Phase</vt:lpstr>
      <vt:lpstr>b) Pay Off Phase</vt:lpstr>
      <vt:lpstr>Metabolic Fates of Pyruvate in Brain</vt:lpstr>
      <vt:lpstr>Metabolic Fates of Pyruvate in Brain</vt:lpstr>
      <vt:lpstr>Metabolic Fates of Pyruvate in Brain</vt:lpstr>
      <vt:lpstr>Metabolic Fates of Pyruvate in Brain</vt:lpstr>
      <vt:lpstr>Metabolic Fates of Pyruvate in Brain</vt:lpstr>
      <vt:lpstr>Glycogen in Brain </vt:lpstr>
      <vt:lpstr>Glycogenolysis </vt:lpstr>
      <vt:lpstr>Fates of Glucose 6-phosphate </vt:lpstr>
      <vt:lpstr>Acetyl CoA Fate</vt:lpstr>
      <vt:lpstr>Ketogenesis   </vt:lpstr>
      <vt:lpstr>Ketogenesis </vt:lpstr>
      <vt:lpstr>Ketogenesis   </vt:lpstr>
      <vt:lpstr>Ketone Bodies  </vt:lpstr>
      <vt:lpstr>Oxidation of Ketone Bodies (Ketolysis) </vt:lpstr>
      <vt:lpstr>Blood-Brain Barrier (BBB)</vt:lpstr>
      <vt:lpstr>Blood-Brain Barrier BBB</vt:lpstr>
      <vt:lpstr>Glucose Transporters </vt:lpstr>
      <vt:lpstr>Glucose Transporters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594</cp:revision>
  <dcterms:created xsi:type="dcterms:W3CDTF">2014-10-12T07:45:16Z</dcterms:created>
  <dcterms:modified xsi:type="dcterms:W3CDTF">2021-12-18T21:40:04Z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0x0101007B78342248B4624A8A33C850FCB6D635</vt:lpwstr>
  </property>
</Properties>
</file>