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b="def" i="def"/>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b="def" i="def"/>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2374900" y="2387600"/>
            <a:ext cx="19621500" cy="4876800"/>
          </a:xfrm>
          <a:prstGeom prst="rect">
            <a:avLst/>
          </a:prstGeom>
        </p:spPr>
        <p:txBody>
          <a:bodyPr anchor="b"/>
          <a:lstStyle>
            <a:lvl1pPr algn="ctr"/>
          </a:lstStyle>
          <a:p>
            <a:pPr/>
            <a:r>
              <a:t>Title Text</a:t>
            </a:r>
          </a:p>
        </p:txBody>
      </p:sp>
      <p:sp>
        <p:nvSpPr>
          <p:cNvPr id="12" name="Body Level One…"/>
          <p:cNvSpPr txBox="1"/>
          <p:nvPr>
            <p:ph type="body" sz="quarter" idx="1"/>
          </p:nvPr>
        </p:nvSpPr>
        <p:spPr>
          <a:xfrm>
            <a:off x="2374900" y="7251700"/>
            <a:ext cx="19621500" cy="2057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Type a quote here.”"/>
          <p:cNvSpPr txBox="1"/>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lvl1pPr>
          </a:lstStyle>
          <a:p>
            <a:pPr/>
            <a:r>
              <a:t>“Type a quote here.”</a:t>
            </a:r>
          </a:p>
        </p:txBody>
      </p:sp>
      <p:sp>
        <p:nvSpPr>
          <p:cNvPr id="94" name="–Johnny Appleseed"/>
          <p:cNvSpPr txBox="1"/>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Pyramids of Giza silhouetted against an orange sunset"/>
          <p:cNvSpPr/>
          <p:nvPr>
            <p:ph type="pic" idx="21"/>
          </p:nvPr>
        </p:nvSpPr>
        <p:spPr>
          <a:xfrm>
            <a:off x="0" y="-1816100"/>
            <a:ext cx="24384000" cy="1608893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yramids of Giza silhouetted against an orange sunset"/>
          <p:cNvSpPr/>
          <p:nvPr>
            <p:ph type="pic" idx="21"/>
          </p:nvPr>
        </p:nvSpPr>
        <p:spPr>
          <a:xfrm>
            <a:off x="2273300" y="-3352800"/>
            <a:ext cx="19850100" cy="12946560"/>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2374900" y="9080500"/>
            <a:ext cx="19621500" cy="1905000"/>
          </a:xfrm>
          <a:prstGeom prst="rect">
            <a:avLst/>
          </a:prstGeom>
        </p:spPr>
        <p:txBody>
          <a:bodyPr anchor="b"/>
          <a:lstStyle>
            <a:lvl1pPr algn="ctr"/>
          </a:lstStyle>
          <a:p>
            <a:pPr/>
            <a:r>
              <a:t>Title Text</a:t>
            </a:r>
          </a:p>
        </p:txBody>
      </p:sp>
      <p:sp>
        <p:nvSpPr>
          <p:cNvPr id="22" name="Body Level One…"/>
          <p:cNvSpPr txBox="1"/>
          <p:nvPr>
            <p:ph type="body" sz="quarter" idx="1"/>
          </p:nvPr>
        </p:nvSpPr>
        <p:spPr>
          <a:xfrm>
            <a:off x="2374900" y="11010900"/>
            <a:ext cx="19621500" cy="1930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2374900" y="5143500"/>
            <a:ext cx="19621500" cy="3429000"/>
          </a:xfrm>
          <a:prstGeom prst="rect">
            <a:avLst/>
          </a:prstGeom>
        </p:spPr>
        <p:txBody>
          <a:bodyPr/>
          <a:lstStyle>
            <a:lvl1pPr algn="ct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Pyramids of Giza silhouetted against an orange sunset"/>
          <p:cNvSpPr/>
          <p:nvPr>
            <p:ph type="pic" idx="21"/>
          </p:nvPr>
        </p:nvSpPr>
        <p:spPr>
          <a:xfrm>
            <a:off x="10998200" y="1930400"/>
            <a:ext cx="15167286" cy="10007600"/>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1816100" y="1943100"/>
            <a:ext cx="10502900" cy="5626100"/>
          </a:xfrm>
          <a:prstGeom prst="rect">
            <a:avLst/>
          </a:prstGeom>
        </p:spPr>
        <p:txBody>
          <a:bodyPr anchor="b"/>
          <a:lstStyle>
            <a:lvl1pPr algn="ctr">
              <a:defRPr sz="9400"/>
            </a:lvl1pPr>
          </a:lstStyle>
          <a:p>
            <a:pPr/>
            <a:r>
              <a:t>Title Text</a:t>
            </a:r>
          </a:p>
        </p:txBody>
      </p:sp>
      <p:sp>
        <p:nvSpPr>
          <p:cNvPr id="40" name="Body Level One…"/>
          <p:cNvSpPr txBox="1"/>
          <p:nvPr>
            <p:ph type="body" sz="quarter" idx="1"/>
          </p:nvPr>
        </p:nvSpPr>
        <p:spPr>
          <a:xfrm>
            <a:off x="1816100" y="7556500"/>
            <a:ext cx="10502900" cy="4216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57" name="Body Level One…"/>
          <p:cNvSpPr txBox="1"/>
          <p:nvPr>
            <p:ph type="body" idx="1"/>
          </p:nvPr>
        </p:nvSpPr>
        <p:spPr>
          <a:xfrm>
            <a:off x="2374900" y="4127500"/>
            <a:ext cx="19621500" cy="8191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Pyramids of Giza silhouetted against an orange sunset"/>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67" name="Body Level One…"/>
          <p:cNvSpPr txBox="1"/>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Pyramids of Giza silhouetted against an orange sunset"/>
          <p:cNvSpPr/>
          <p:nvPr>
            <p:ph type="pic" sz="quarter" idx="21"/>
          </p:nvPr>
        </p:nvSpPr>
        <p:spPr>
          <a:xfrm>
            <a:off x="13487400" y="-736600"/>
            <a:ext cx="9662406" cy="6375400"/>
          </a:xfrm>
          <a:prstGeom prst="rect">
            <a:avLst/>
          </a:prstGeom>
          <a:ln w="9525">
            <a:round/>
          </a:ln>
        </p:spPr>
        <p:txBody>
          <a:bodyPr lIns="91439" tIns="45719" rIns="91439" bIns="45719" anchor="t">
            <a:noAutofit/>
          </a:bodyPr>
          <a:lstStyle/>
          <a:p>
            <a:pPr/>
          </a:p>
        </p:txBody>
      </p:sp>
      <p:sp>
        <p:nvSpPr>
          <p:cNvPr id="84" name="Close-up of a pyramid in Giza"/>
          <p:cNvSpPr/>
          <p:nvPr>
            <p:ph type="pic" idx="22"/>
          </p:nvPr>
        </p:nvSpPr>
        <p:spPr>
          <a:xfrm>
            <a:off x="13111577" y="4381521"/>
            <a:ext cx="9977826" cy="15152734"/>
          </a:xfrm>
          <a:prstGeom prst="rect">
            <a:avLst/>
          </a:prstGeom>
          <a:ln w="9525">
            <a:round/>
          </a:ln>
        </p:spPr>
        <p:txBody>
          <a:bodyPr lIns="91439" tIns="45719" rIns="91439" bIns="45719" anchor="t">
            <a:noAutofit/>
          </a:bodyPr>
          <a:lstStyle/>
          <a:p>
            <a:pPr/>
          </a:p>
        </p:txBody>
      </p:sp>
      <p:sp>
        <p:nvSpPr>
          <p:cNvPr id="85" name="Sphinx in front of the pyramids of Giza with a clear blue sky in the background"/>
          <p:cNvSpPr/>
          <p:nvPr>
            <p:ph type="pic" idx="23"/>
          </p:nvPr>
        </p:nvSpPr>
        <p:spPr>
          <a:xfrm>
            <a:off x="-139700" y="-25400"/>
            <a:ext cx="17310482" cy="12984978"/>
          </a:xfrm>
          <a:prstGeom prst="rect">
            <a:avLst/>
          </a:prstGeom>
          <a:ln w="9525">
            <a:round/>
          </a:ln>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2374900" y="1651000"/>
            <a:ext cx="19621500" cy="1041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2387600" y="889000"/>
            <a:ext cx="19621500" cy="295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11993858" y="13144500"/>
            <a:ext cx="393205" cy="571500"/>
          </a:xfrm>
          <a:prstGeom prst="rect">
            <a:avLst/>
          </a:prstGeom>
          <a:ln w="12700">
            <a:miter lim="400000"/>
          </a:ln>
        </p:spPr>
        <p:txBody>
          <a:bodyPr wrap="none" lIns="50800" tIns="50800" rIns="50800" bIns="50800" anchor="b">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1pPr>
      <a:lvl2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2pPr>
      <a:lvl3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3pPr>
      <a:lvl4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4pPr>
      <a:lvl5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5pPr>
      <a:lvl6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6pPr>
      <a:lvl7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7pPr>
      <a:lvl8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8pPr>
      <a:lvl9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9pPr>
    </p:titleStyle>
    <p:bodyStyle>
      <a:lvl1pPr marL="660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1pPr>
      <a:lvl2pPr marL="1320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2pPr>
      <a:lvl3pPr marL="1981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3pPr>
      <a:lvl4pPr marL="2641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4pPr>
      <a:lvl5pPr marL="33020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s://doi.org/10.1111/1471-0528.17515"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1.tif"/></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RECOMMENDED INVESTIGATIONS FOR RECURRENT FIRST TRIMESTER AND ONE OR MORE SECOND TRIMESTER MISCARRIAGES"/>
          <p:cNvSpPr txBox="1"/>
          <p:nvPr>
            <p:ph type="title"/>
          </p:nvPr>
        </p:nvSpPr>
        <p:spPr>
          <a:xfrm>
            <a:off x="2381250" y="2642562"/>
            <a:ext cx="19621500" cy="5013039"/>
          </a:xfrm>
          <a:prstGeom prst="rect">
            <a:avLst/>
          </a:prstGeom>
        </p:spPr>
        <p:txBody>
          <a:bodyPr/>
          <a:lstStyle>
            <a:lvl1pPr defTabSz="338454">
              <a:defRPr sz="6150"/>
            </a:lvl1pPr>
          </a:lstStyle>
          <a:p>
            <a:pPr/>
            <a:r>
              <a:t>RECOMMENDED INVESTIGATIONS FOR RECURRENT FIRST TRIMESTER AND ONE OR MORE SECOND TRIMESTER MISCARRIAGES </a:t>
            </a:r>
            <a:endParaRPr>
              <a:solidFill>
                <a:srgbClr val="000000"/>
              </a:solidFill>
            </a:endParaR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51" name="Table 1"/>
          <p:cNvGraphicFramePr/>
          <p:nvPr/>
        </p:nvGraphicFramePr>
        <p:xfrm>
          <a:off x="1307729" y="3050147"/>
          <a:ext cx="21781242" cy="9186433"/>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4189556"/>
                <a:gridCol w="17578984"/>
              </a:tblGrid>
              <a:tr h="1458569">
                <a:tc rowSpan="2">
                  <a:txBody>
                    <a:bodyPr/>
                    <a:lstStyle/>
                    <a:p>
                      <a:pPr>
                        <a:defRPr sz="1800">
                          <a:solidFill>
                            <a:srgbClr val="000000"/>
                          </a:solidFill>
                        </a:defRPr>
                      </a:pPr>
                      <a:r>
                        <a:rPr sz="4200">
                          <a:solidFill>
                            <a:srgbClr val="3E231A"/>
                          </a:solidFill>
                        </a:rPr>
                        <a:t>Recommendation</a:t>
                      </a:r>
                    </a:p>
                  </a:txBody>
                  <a:tcPr marL="50800" marR="50800" marT="50800" marB="50800" anchor="ctr" anchorCtr="0" horzOverflow="overflow"/>
                </a:tc>
                <a:tc rowSpan="2">
                  <a:txBody>
                    <a:bodyPr/>
                    <a:lstStyle/>
                    <a:p>
                      <a:pPr marL="495300" indent="-495300" algn="l" defTabSz="457200">
                        <a:spcBef>
                          <a:spcPts val="1200"/>
                        </a:spcBef>
                        <a:buSzPct val="125000"/>
                        <a:buChar char="•"/>
                        <a:defRPr sz="3900">
                          <a:solidFill>
                            <a:srgbClr val="000000"/>
                          </a:solidFill>
                          <a:latin typeface="Times Roman"/>
                          <a:ea typeface="Times Roman"/>
                          <a:cs typeface="Times Roman"/>
                          <a:sym typeface="Times Roman"/>
                        </a:defRPr>
                      </a:pPr>
                      <a:r>
                        <a:t>Women with recurrent miscarriage should not be routinely offered infection screening</a:t>
                      </a:r>
                    </a:p>
                    <a:p>
                      <a:pPr marL="495300" indent="-495300" algn="l" defTabSz="457200">
                        <a:spcBef>
                          <a:spcPts val="1200"/>
                        </a:spcBef>
                        <a:buSzPct val="125000"/>
                        <a:buChar char="•"/>
                        <a:defRPr sz="3900">
                          <a:solidFill>
                            <a:srgbClr val="000000"/>
                          </a:solidFill>
                          <a:latin typeface="Times Roman"/>
                          <a:ea typeface="Times Roman"/>
                          <a:cs typeface="Times Roman"/>
                          <a:sym typeface="Times Roman"/>
                        </a:defRPr>
                      </a:pPr>
                      <a:r>
                        <a:t>Screening</a:t>
                      </a:r>
                      <a:r>
                        <a:rPr spc="-45"/>
                        <a:t> </a:t>
                      </a:r>
                      <a:r>
                        <a:t>at</a:t>
                      </a:r>
                      <a:r>
                        <a:rPr spc="-30"/>
                        <a:t> </a:t>
                      </a:r>
                      <a:r>
                        <a:t>16</a:t>
                      </a:r>
                      <a:r>
                        <a:rPr spc="-30"/>
                        <a:t> </a:t>
                      </a:r>
                      <a:r>
                        <a:t>weeks</a:t>
                      </a:r>
                      <a:r>
                        <a:rPr spc="-30"/>
                        <a:t> </a:t>
                      </a:r>
                      <a:r>
                        <a:t>GA</a:t>
                      </a:r>
                      <a:r>
                        <a:rPr spc="-30"/>
                        <a:t> </a:t>
                      </a:r>
                      <a:r>
                        <a:t>if</a:t>
                      </a:r>
                      <a:r>
                        <a:rPr spc="-30"/>
                        <a:t> </a:t>
                      </a:r>
                      <a:r>
                        <a:t>there</a:t>
                      </a:r>
                      <a:r>
                        <a:rPr spc="-30"/>
                        <a:t> </a:t>
                      </a:r>
                      <a:r>
                        <a:t>is</a:t>
                      </a:r>
                      <a:r>
                        <a:rPr spc="-30"/>
                        <a:t> </a:t>
                      </a:r>
                      <a:r>
                        <a:t>vaginal</a:t>
                      </a:r>
                      <a:r>
                        <a:rPr spc="-30"/>
                        <a:t> </a:t>
                      </a:r>
                      <a:r>
                        <a:t>discharge</a:t>
                      </a:r>
                      <a:endParaRPr sz="1300">
                        <a:latin typeface="Trebuchet MS"/>
                        <a:ea typeface="Trebuchet MS"/>
                        <a:cs typeface="Trebuchet MS"/>
                        <a:sym typeface="Trebuchet MS"/>
                      </a:endParaRPr>
                    </a:p>
                    <a:p>
                      <a:pPr algn="l" defTabSz="457200">
                        <a:spcBef>
                          <a:spcPts val="1200"/>
                        </a:spcBef>
                        <a:defRPr sz="3900">
                          <a:solidFill>
                            <a:srgbClr val="000000"/>
                          </a:solidFill>
                          <a:latin typeface="Times Roman"/>
                          <a:ea typeface="Times Roman"/>
                          <a:cs typeface="Times Roman"/>
                          <a:sym typeface="Times Roman"/>
                        </a:defRPr>
                      </a:pPr>
                      <a:endParaRPr b="1" i="1" sz="3500">
                        <a:latin typeface="Calibri"/>
                        <a:ea typeface="Calibri"/>
                        <a:cs typeface="Calibri"/>
                        <a:sym typeface="Calibri"/>
                      </a:endParaRPr>
                    </a:p>
                    <a:p>
                      <a:pPr algn="l" defTabSz="457200">
                        <a:spcBef>
                          <a:spcPts val="1200"/>
                        </a:spcBef>
                        <a:defRPr sz="3900">
                          <a:solidFill>
                            <a:srgbClr val="000000"/>
                          </a:solidFill>
                          <a:latin typeface="Times Roman"/>
                          <a:ea typeface="Times Roman"/>
                          <a:cs typeface="Times Roman"/>
                          <a:sym typeface="Times Roman"/>
                        </a:defRPr>
                      </a:pPr>
                    </a:p>
                  </a:txBody>
                  <a:tcPr marL="50800" marR="50800" marT="50800" marB="50800" anchor="ctr" anchorCtr="0" horzOverflow="overflow"/>
                </a:tc>
              </a:tr>
              <a:tr h="945436">
                <a:tc vMerge="1">
                  <a:tcPr/>
                </a:tc>
                <a:tc vMerge="1">
                  <a:tcPr/>
                </a:tc>
              </a:tr>
              <a:tr h="946617">
                <a:tc rowSpan="3">
                  <a:txBody>
                    <a:bodyPr/>
                    <a:lstStyle/>
                    <a:p>
                      <a:pPr>
                        <a:defRPr sz="4200"/>
                      </a:pPr>
                    </a:p>
                  </a:txBody>
                  <a:tcPr marL="50800" marR="50800" marT="50800" marB="50800" anchor="ctr" anchorCtr="0" horzOverflow="overflow"/>
                </a:tc>
                <a:tc rowSpan="3">
                  <a:txBody>
                    <a:bodyPr/>
                    <a:lstStyle/>
                    <a:p>
                      <a:pPr algn="l" defTabSz="457200">
                        <a:spcBef>
                          <a:spcPts val="1200"/>
                        </a:spcBef>
                        <a:defRPr sz="3700">
                          <a:solidFill>
                            <a:srgbClr val="000000"/>
                          </a:solidFill>
                          <a:latin typeface="Times Roman"/>
                          <a:ea typeface="Times Roman"/>
                          <a:cs typeface="Times Roman"/>
                          <a:sym typeface="Times Roman"/>
                        </a:defRPr>
                      </a:pPr>
                      <a:br/>
                    </a:p>
                    <a:p>
                      <a:pPr marL="469900" indent="-469900" algn="l" defTabSz="457200">
                        <a:spcBef>
                          <a:spcPts val="1200"/>
                        </a:spcBef>
                        <a:buSzPct val="125000"/>
                        <a:buChar char="•"/>
                        <a:defRPr sz="3700">
                          <a:solidFill>
                            <a:srgbClr val="000000"/>
                          </a:solidFill>
                          <a:latin typeface="Times Roman"/>
                          <a:ea typeface="Times Roman"/>
                          <a:cs typeface="Times Roman"/>
                          <a:sym typeface="Times Roman"/>
                        </a:defRPr>
                      </a:pPr>
                      <a:r>
                        <a:t>Systematic screening and subsequent treatment for bacterial vaginosis in women with low-risk pregnancies showed no evidence of risk reduction of late miscarriage or spontaneous very preterm birth.</a:t>
                      </a:r>
                    </a:p>
                    <a:p>
                      <a:pPr algn="l" defTabSz="457200">
                        <a:spcBef>
                          <a:spcPts val="1200"/>
                        </a:spcBef>
                        <a:defRPr sz="3700">
                          <a:solidFill>
                            <a:srgbClr val="000000"/>
                          </a:solidFill>
                          <a:latin typeface="Times Roman"/>
                          <a:ea typeface="Times Roman"/>
                          <a:cs typeface="Times Roman"/>
                          <a:sym typeface="Times Roman"/>
                        </a:defRPr>
                      </a:pPr>
                    </a:p>
                    <a:p>
                      <a:pPr marL="469900" indent="-469900" algn="l" defTabSz="457200">
                        <a:spcBef>
                          <a:spcPts val="1200"/>
                        </a:spcBef>
                        <a:buSzPct val="125000"/>
                        <a:buChar char="•"/>
                        <a:defRPr sz="3700">
                          <a:solidFill>
                            <a:srgbClr val="000000"/>
                          </a:solidFill>
                          <a:latin typeface="Times Roman"/>
                          <a:ea typeface="Times Roman"/>
                          <a:cs typeface="Times Roman"/>
                          <a:sym typeface="Times Roman"/>
                        </a:defRPr>
                      </a:pPr>
                      <a:r>
                        <a:t>Studies have suggested a higher subsequent miscarriage rate in women with recurrent miscarriage and untreated chronic endometritis versus no endometritis or treated endometritis. </a:t>
                      </a:r>
                      <a:endParaRPr sz="1200"/>
                    </a:p>
                    <a:p>
                      <a:pPr algn="l" defTabSz="457200">
                        <a:spcBef>
                          <a:spcPts val="1200"/>
                        </a:spcBef>
                        <a:defRPr sz="3700">
                          <a:solidFill>
                            <a:srgbClr val="000000"/>
                          </a:solidFill>
                          <a:latin typeface="Times Roman"/>
                          <a:ea typeface="Times Roman"/>
                          <a:cs typeface="Times Roman"/>
                          <a:sym typeface="Times Roman"/>
                        </a:defRPr>
                      </a:pPr>
                      <a:br/>
                    </a:p>
                    <a:p>
                      <a:pPr algn="l" defTabSz="457200">
                        <a:spcBef>
                          <a:spcPts val="1200"/>
                        </a:spcBef>
                        <a:defRPr sz="3700">
                          <a:solidFill>
                            <a:srgbClr val="000000"/>
                          </a:solidFill>
                          <a:latin typeface="Times Roman"/>
                          <a:ea typeface="Times Roman"/>
                          <a:cs typeface="Times Roman"/>
                          <a:sym typeface="Times Roman"/>
                        </a:defRPr>
                      </a:pPr>
                    </a:p>
                    <a:p>
                      <a:pPr algn="l" defTabSz="457200">
                        <a:spcBef>
                          <a:spcPts val="1200"/>
                        </a:spcBef>
                        <a:defRPr sz="3700">
                          <a:solidFill>
                            <a:srgbClr val="000000"/>
                          </a:solidFill>
                          <a:latin typeface="Times Roman"/>
                          <a:ea typeface="Times Roman"/>
                          <a:cs typeface="Times Roman"/>
                          <a:sym typeface="Times Roman"/>
                        </a:defRPr>
                      </a:pPr>
                    </a:p>
                  </a:txBody>
                  <a:tcPr marL="50800" marR="50800" marT="50800" marB="50800" anchor="ctr" anchorCtr="0" horzOverflow="overflow"/>
                </a:tc>
              </a:tr>
              <a:tr h="1655431">
                <a:tc vMerge="1">
                  <a:tcPr/>
                </a:tc>
                <a:tc vMerge="1">
                  <a:tcPr/>
                </a:tc>
              </a:tr>
              <a:tr h="4167677">
                <a:tc vMerge="1">
                  <a:tcPr/>
                </a:tc>
                <a:tc vMerge="1">
                  <a:tcPr/>
                </a:tc>
              </a:tr>
            </a:tbl>
          </a:graphicData>
        </a:graphic>
      </p:graphicFrame>
      <p:sp>
        <p:nvSpPr>
          <p:cNvPr id="152" name="Infective factors"/>
          <p:cNvSpPr txBox="1"/>
          <p:nvPr>
            <p:ph type="title"/>
          </p:nvPr>
        </p:nvSpPr>
        <p:spPr>
          <a:prstGeom prst="rect">
            <a:avLst/>
          </a:prstGeom>
        </p:spPr>
        <p:txBody>
          <a:bodyPr/>
          <a:lstStyle/>
          <a:p>
            <a:pPr/>
            <a:r>
              <a:t>Infective factors</a:t>
            </a:r>
            <a:endParaRPr sz="1200">
              <a:solidFill>
                <a:srgbClr val="000000"/>
              </a:solidFill>
            </a:endParaRPr>
          </a:p>
          <a:p>
            <a:pPr/>
            <a:endParaRPr sz="1200">
              <a:solidFill>
                <a:srgbClr val="000000"/>
              </a:solidFill>
            </a:endParaR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54" name="Table 1"/>
          <p:cNvGraphicFramePr/>
          <p:nvPr/>
        </p:nvGraphicFramePr>
        <p:xfrm>
          <a:off x="1307729" y="3050147"/>
          <a:ext cx="21781242" cy="9186433"/>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4189556"/>
                <a:gridCol w="17578984"/>
              </a:tblGrid>
              <a:tr h="1458569">
                <a:tc rowSpan="2">
                  <a:txBody>
                    <a:bodyPr/>
                    <a:lstStyle/>
                    <a:p>
                      <a:pPr>
                        <a:defRPr sz="1800">
                          <a:solidFill>
                            <a:srgbClr val="000000"/>
                          </a:solidFill>
                        </a:defRPr>
                      </a:pPr>
                      <a:r>
                        <a:rPr sz="4200">
                          <a:solidFill>
                            <a:srgbClr val="3E231A"/>
                          </a:solidFill>
                        </a:rPr>
                        <a:t>Recommendation</a:t>
                      </a:r>
                    </a:p>
                  </a:txBody>
                  <a:tcPr marL="50800" marR="50800" marT="50800" marB="50800" anchor="ctr" anchorCtr="0" horzOverflow="overflow"/>
                </a:tc>
                <a:tc rowSpan="2">
                  <a:txBody>
                    <a:bodyPr/>
                    <a:lstStyle/>
                    <a:p>
                      <a:pPr algn="l" defTabSz="457200">
                        <a:spcBef>
                          <a:spcPts val="1200"/>
                        </a:spcBef>
                        <a:defRPr sz="1800">
                          <a:solidFill>
                            <a:srgbClr val="000000"/>
                          </a:solidFill>
                        </a:defRPr>
                      </a:pPr>
                      <a:r>
                        <a:rPr sz="3900">
                          <a:latin typeface="Times Roman"/>
                          <a:ea typeface="Times Roman"/>
                          <a:cs typeface="Times Roman"/>
                          <a:sym typeface="Times Roman"/>
                        </a:rPr>
                        <a:t>• Although there appears to be an association between sperm DNA fragmentation and miscarriage, couples with recurrent miscarriage should not be routinely offered sperm DNA testing.</a:t>
                      </a:r>
                    </a:p>
                  </a:txBody>
                  <a:tcPr marL="50800" marR="50800" marT="50800" marB="50800" anchor="ctr" anchorCtr="0" horzOverflow="overflow"/>
                </a:tc>
              </a:tr>
              <a:tr h="945436">
                <a:tc vMerge="1">
                  <a:tcPr/>
                </a:tc>
                <a:tc vMerge="1">
                  <a:tcPr/>
                </a:tc>
              </a:tr>
            </a:tbl>
          </a:graphicData>
        </a:graphic>
      </p:graphicFrame>
      <p:sp>
        <p:nvSpPr>
          <p:cNvPr id="155" name="Male factors"/>
          <p:cNvSpPr txBox="1"/>
          <p:nvPr>
            <p:ph type="title"/>
          </p:nvPr>
        </p:nvSpPr>
        <p:spPr>
          <a:prstGeom prst="rect">
            <a:avLst/>
          </a:prstGeom>
        </p:spPr>
        <p:txBody>
          <a:bodyPr/>
          <a:lstStyle/>
          <a:p>
            <a:pPr/>
            <a:r>
              <a:t>Male factors</a:t>
            </a:r>
            <a:endParaRPr sz="1200">
              <a:solidFill>
                <a:srgbClr val="000000"/>
              </a:solidFill>
            </a:endParaRPr>
          </a:p>
          <a:p>
            <a:pPr/>
            <a:endParaRPr sz="1200">
              <a:solidFill>
                <a:srgbClr val="000000"/>
              </a:solidFill>
            </a:endParaRPr>
          </a:p>
        </p:txBody>
      </p:sp>
      <p:graphicFrame>
        <p:nvGraphicFramePr>
          <p:cNvPr id="156" name="Table 2"/>
          <p:cNvGraphicFramePr/>
          <p:nvPr/>
        </p:nvGraphicFramePr>
        <p:xfrm>
          <a:off x="1307729" y="8353473"/>
          <a:ext cx="21768542" cy="6769727"/>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4189556"/>
                <a:gridCol w="17578984"/>
              </a:tblGrid>
              <a:tr h="3247049">
                <a:tc>
                  <a:txBody>
                    <a:bodyPr/>
                    <a:lstStyle/>
                    <a:p>
                      <a:pPr>
                        <a:defRPr sz="1800">
                          <a:solidFill>
                            <a:srgbClr val="000000"/>
                          </a:solidFill>
                        </a:defRPr>
                      </a:pPr>
                      <a:r>
                        <a:rPr sz="4200">
                          <a:solidFill>
                            <a:srgbClr val="3E231A"/>
                          </a:solidFill>
                        </a:rPr>
                        <a:t>Recommendation</a:t>
                      </a:r>
                    </a:p>
                  </a:txBody>
                  <a:tcPr marL="50800" marR="50800" marT="50800" marB="50800" anchor="ctr" anchorCtr="0" horzOverflow="overflow"/>
                </a:tc>
                <a:tc>
                  <a:txBody>
                    <a:bodyPr/>
                    <a:lstStyle/>
                    <a:p>
                      <a:pPr algn="l" defTabSz="457200">
                        <a:spcBef>
                          <a:spcPts val="1200"/>
                        </a:spcBef>
                        <a:defRPr sz="1800">
                          <a:solidFill>
                            <a:srgbClr val="000000"/>
                          </a:solidFill>
                        </a:defRPr>
                      </a:pPr>
                      <a:r>
                        <a:rPr sz="4000">
                          <a:latin typeface="Times Roman"/>
                          <a:ea typeface="Times Roman"/>
                          <a:cs typeface="Times Roman"/>
                          <a:sym typeface="Times Roman"/>
                        </a:rPr>
                        <a:t>• Women with recurrent miscarriage should not be routinely offered immunological screening (such as human leukocyte antigens, cytokine and NK cell tests). </a:t>
                      </a:r>
                    </a:p>
                  </a:txBody>
                  <a:tcPr marL="50800" marR="50800" marT="50800" marB="50800" anchor="ctr" anchorCtr="0" horzOverflow="overflow"/>
                </a:tc>
              </a:tr>
            </a:tbl>
          </a:graphicData>
        </a:graphic>
      </p:graphicFrame>
      <p:sp>
        <p:nvSpPr>
          <p:cNvPr id="157" name="Immune factors"/>
          <p:cNvSpPr txBox="1"/>
          <p:nvPr/>
        </p:nvSpPr>
        <p:spPr>
          <a:xfrm>
            <a:off x="2381250" y="5804992"/>
            <a:ext cx="19621500" cy="295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defRPr sz="10000"/>
            </a:pPr>
            <a:r>
              <a:t>Immune factors</a:t>
            </a:r>
            <a:endParaRPr sz="1200">
              <a:solidFill>
                <a:srgbClr val="000000"/>
              </a:solidFill>
            </a:endParaRPr>
          </a:p>
          <a:p>
            <a:pPr>
              <a:defRPr sz="10000"/>
            </a:pPr>
            <a:endParaRPr sz="1200">
              <a:solidFill>
                <a:srgbClr val="000000"/>
              </a:solidFill>
            </a:endParaR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59" name="Table 1"/>
          <p:cNvGraphicFramePr/>
          <p:nvPr/>
        </p:nvGraphicFramePr>
        <p:xfrm>
          <a:off x="1307729" y="3050147"/>
          <a:ext cx="21781242" cy="9186433"/>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4189556"/>
                <a:gridCol w="17578984"/>
              </a:tblGrid>
              <a:tr h="3212424">
                <a:tc>
                  <a:txBody>
                    <a:bodyPr/>
                    <a:lstStyle/>
                    <a:p>
                      <a:pPr>
                        <a:defRPr sz="1800">
                          <a:solidFill>
                            <a:srgbClr val="000000"/>
                          </a:solidFill>
                        </a:defRPr>
                      </a:pPr>
                      <a:r>
                        <a:rPr sz="4200">
                          <a:solidFill>
                            <a:srgbClr val="3E231A"/>
                          </a:solidFill>
                        </a:rPr>
                        <a:t>Recommendation</a:t>
                      </a:r>
                    </a:p>
                  </a:txBody>
                  <a:tcPr marL="50800" marR="50800" marT="50800" marB="50800" anchor="ctr" anchorCtr="0" horzOverflow="overflow"/>
                </a:tc>
                <a:tc rowSpan="2">
                  <a:txBody>
                    <a:bodyPr/>
                    <a:lstStyle/>
                    <a:p>
                      <a:pPr marL="495300" indent="-495300" algn="l" defTabSz="457200">
                        <a:spcBef>
                          <a:spcPts val="1200"/>
                        </a:spcBef>
                        <a:buSzPct val="125000"/>
                        <a:buChar char="•"/>
                        <a:defRPr sz="3900">
                          <a:solidFill>
                            <a:srgbClr val="000000"/>
                          </a:solidFill>
                          <a:latin typeface="Times Roman"/>
                          <a:ea typeface="Times Roman"/>
                          <a:cs typeface="Times Roman"/>
                          <a:sym typeface="Times Roman"/>
                        </a:defRPr>
                      </a:pPr>
                      <a:r>
                        <a:t>Cytogenetic analysis should be offered on pregnancy tissue of the third and subsequent miscarriage(s) and in any second trimester miscarriage. </a:t>
                      </a:r>
                      <a:br/>
                    </a:p>
                    <a:p>
                      <a:pPr marL="495300" indent="-495300" algn="l" defTabSz="457200">
                        <a:spcBef>
                          <a:spcPts val="1200"/>
                        </a:spcBef>
                        <a:buSzPct val="125000"/>
                        <a:buChar char="•"/>
                        <a:defRPr sz="3900">
                          <a:solidFill>
                            <a:srgbClr val="000000"/>
                          </a:solidFill>
                          <a:latin typeface="Times Roman"/>
                          <a:ea typeface="Times Roman"/>
                          <a:cs typeface="Times Roman"/>
                          <a:sym typeface="Times Roman"/>
                        </a:defRPr>
                      </a:pPr>
                      <a:r>
                        <a:t>In recurrent miscarriage, parental peripheral blood karyotyping should be performed for couples in whom testing of pregnancy tissue reports an unbalanced structural chromosomal abnormality.</a:t>
                      </a:r>
                      <a:br/>
                    </a:p>
                    <a:p>
                      <a:pPr marL="495300" indent="-495300" algn="l" defTabSz="457200">
                        <a:spcBef>
                          <a:spcPts val="1200"/>
                        </a:spcBef>
                        <a:buSzPct val="125000"/>
                        <a:buChar char="•"/>
                        <a:defRPr sz="3900">
                          <a:solidFill>
                            <a:srgbClr val="000000"/>
                          </a:solidFill>
                          <a:latin typeface="Times Roman"/>
                          <a:ea typeface="Times Roman"/>
                          <a:cs typeface="Times Roman"/>
                          <a:sym typeface="Times Roman"/>
                        </a:defRPr>
                      </a:pPr>
                      <a:r>
                        <a:t>Analysis is indicated but testing of the pregnancy tissue is unsuccessful or there is no pregnancy tissue available for testing, parental karyotyping should be offered. </a:t>
                      </a:r>
                      <a:endParaRPr sz="1200"/>
                    </a:p>
                    <a:p>
                      <a:pPr algn="l" defTabSz="457200">
                        <a:spcBef>
                          <a:spcPts val="1200"/>
                        </a:spcBef>
                        <a:defRPr sz="3900">
                          <a:solidFill>
                            <a:srgbClr val="000000"/>
                          </a:solidFill>
                          <a:latin typeface="Times Roman"/>
                          <a:ea typeface="Times Roman"/>
                          <a:cs typeface="Times Roman"/>
                          <a:sym typeface="Times Roman"/>
                        </a:defRPr>
                      </a:pPr>
                    </a:p>
                  </a:txBody>
                  <a:tcPr marL="50800" marR="50800" marT="50800" marB="50800" anchor="ctr" anchorCtr="0" horzOverflow="overflow"/>
                </a:tc>
              </a:tr>
              <a:tr h="5961308">
                <a:tc>
                  <a:txBody>
                    <a:bodyPr/>
                    <a:lstStyle/>
                    <a:p>
                      <a:pPr>
                        <a:defRPr sz="4200"/>
                      </a:pPr>
                    </a:p>
                  </a:txBody>
                  <a:tcPr marL="50800" marR="50800" marT="50800" marB="50800" anchor="ctr" anchorCtr="0" horzOverflow="overflow"/>
                </a:tc>
                <a:tc vMerge="1">
                  <a:tcPr/>
                </a:tc>
              </a:tr>
            </a:tbl>
          </a:graphicData>
        </a:graphic>
      </p:graphicFrame>
      <p:sp>
        <p:nvSpPr>
          <p:cNvPr id="160" name="Genetic"/>
          <p:cNvSpPr txBox="1"/>
          <p:nvPr>
            <p:ph type="title"/>
          </p:nvPr>
        </p:nvSpPr>
        <p:spPr>
          <a:prstGeom prst="rect">
            <a:avLst/>
          </a:prstGeom>
        </p:spPr>
        <p:txBody>
          <a:bodyPr/>
          <a:lstStyle/>
          <a:p>
            <a:pPr/>
            <a:r>
              <a:t>Genetic</a:t>
            </a:r>
            <a:endParaRPr sz="1200">
              <a:solidFill>
                <a:srgbClr val="000000"/>
              </a:solidFill>
            </a:endParaRPr>
          </a:p>
          <a:p>
            <a:pPr/>
            <a:endParaRPr sz="1200">
              <a:solidFill>
                <a:srgbClr val="000000"/>
              </a:solidFill>
            </a:endParaR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When used in combination with routine investigations into recurrent miscarriage, cytogenetic analysis of the pregnancy tissue have shown to provide a diagnosis in over 90% of couples.…"/>
          <p:cNvSpPr txBox="1"/>
          <p:nvPr>
            <p:ph type="body" idx="1"/>
          </p:nvPr>
        </p:nvSpPr>
        <p:spPr>
          <a:xfrm>
            <a:off x="740376" y="715902"/>
            <a:ext cx="21256024" cy="11603098"/>
          </a:xfrm>
          <a:prstGeom prst="rect">
            <a:avLst/>
          </a:prstGeom>
        </p:spPr>
        <p:txBody>
          <a:bodyPr/>
          <a:lstStyle/>
          <a:p>
            <a:pPr marL="515111" indent="-515111" defTabSz="643889">
              <a:spcBef>
                <a:spcPts val="3200"/>
              </a:spcBef>
              <a:buBlip>
                <a:blip r:embed="rId2"/>
              </a:buBlip>
              <a:defRPr sz="4055"/>
            </a:pPr>
            <a:r>
              <a:t>When used in combination with routine investigations into recurrent miscarriage, cytogenetic analysis of the pregnancy tissue have shown to provide a diagnosis in over 90% of couples.</a:t>
            </a:r>
          </a:p>
          <a:p>
            <a:pPr marL="515111" indent="-515111" defTabSz="643889">
              <a:spcBef>
                <a:spcPts val="3200"/>
              </a:spcBef>
              <a:buBlip>
                <a:blip r:embed="rId2"/>
              </a:buBlip>
              <a:defRPr sz="4055"/>
            </a:pPr>
            <a:r>
              <a:t>This lead to a number of advantages, such as: </a:t>
            </a:r>
            <a:endParaRPr sz="935"/>
          </a:p>
          <a:p>
            <a:pPr marL="693419" indent="-693419" defTabSz="643889">
              <a:spcBef>
                <a:spcPts val="3200"/>
              </a:spcBef>
              <a:buSzPct val="100000"/>
              <a:buAutoNum type="arabicPeriod" startAt="1"/>
              <a:defRPr sz="4055"/>
            </a:pPr>
            <a:r>
              <a:t>Identifying those with balanced chromosome rearrangements, who may benefit from genetic counselling and potential targeted therapies </a:t>
            </a:r>
          </a:p>
          <a:p>
            <a:pPr marL="693419" indent="-693419" defTabSz="643889">
              <a:spcBef>
                <a:spcPts val="3200"/>
              </a:spcBef>
              <a:buSzPct val="100000"/>
              <a:buAutoNum type="arabicPeriod" startAt="1"/>
              <a:defRPr sz="4055"/>
            </a:pPr>
            <a:r>
              <a:t>Providing an answer. Not having a diagnosis has been associated with feelings of uncertainty, frustration </a:t>
            </a:r>
          </a:p>
          <a:p>
            <a:pPr marL="693419" indent="-693419" defTabSz="643889">
              <a:spcBef>
                <a:spcPts val="3200"/>
              </a:spcBef>
              <a:buSzPct val="100000"/>
              <a:buAutoNum type="arabicPeriod" startAt="1"/>
              <a:defRPr sz="4055"/>
            </a:pPr>
            <a:r>
              <a:t>Reducing the chance of women and people pursuing non- evidenced based therapies </a:t>
            </a:r>
            <a:endParaRPr sz="935"/>
          </a:p>
          <a:p>
            <a:pPr marL="693419" indent="-693419" defTabSz="643889">
              <a:spcBef>
                <a:spcPts val="3200"/>
              </a:spcBef>
              <a:buSzPct val="100000"/>
              <a:buAutoNum type="arabicPeriod" startAt="1"/>
              <a:defRPr sz="4055"/>
            </a:pPr>
            <a:r>
              <a:t>Providing further insight into the causes of miscarriage through assessing pregnancy tissue with advanced molecular studies </a:t>
            </a:r>
            <a:endParaRPr sz="935"/>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echniques for analysis of pregnancy tissue"/>
          <p:cNvSpPr txBox="1"/>
          <p:nvPr>
            <p:ph type="title"/>
          </p:nvPr>
        </p:nvSpPr>
        <p:spPr>
          <a:prstGeom prst="rect">
            <a:avLst/>
          </a:prstGeom>
        </p:spPr>
        <p:txBody>
          <a:bodyPr/>
          <a:lstStyle/>
          <a:p>
            <a:pPr defTabSz="652145">
              <a:defRPr sz="7900"/>
            </a:pPr>
            <a:r>
              <a:t>Techniques for analysis of pregnancy tissue</a:t>
            </a:r>
            <a:br/>
            <a:endParaRPr sz="948"/>
          </a:p>
        </p:txBody>
      </p:sp>
      <p:sp>
        <p:nvSpPr>
          <p:cNvPr id="165" name="Conventional karyotyping via tissue culture,…"/>
          <p:cNvSpPr txBox="1"/>
          <p:nvPr>
            <p:ph type="body" idx="1"/>
          </p:nvPr>
        </p:nvSpPr>
        <p:spPr>
          <a:prstGeom prst="rect">
            <a:avLst/>
          </a:prstGeom>
        </p:spPr>
        <p:txBody>
          <a:bodyPr/>
          <a:lstStyle/>
          <a:p>
            <a:pPr marL="889000" indent="-889000">
              <a:buSzPct val="100000"/>
              <a:buAutoNum type="arabicPeriod" startAt="1"/>
            </a:pPr>
            <a:r>
              <a:t>Conventional karyotyping via tissue culture, </a:t>
            </a:r>
          </a:p>
          <a:p>
            <a:pPr marL="889000" indent="-889000">
              <a:buSzPct val="100000"/>
              <a:buAutoNum type="arabicPeriod" startAt="1"/>
            </a:pPr>
            <a:r>
              <a:t>fluorescence in situ hybridisation (FISH), </a:t>
            </a:r>
          </a:p>
          <a:p>
            <a:pPr marL="889000" indent="-889000">
              <a:buSzPct val="100000"/>
              <a:buAutoNum type="arabicPeriod" startAt="1"/>
            </a:pPr>
            <a:r>
              <a:t>array comparative genomic hybridisation (array CGH), </a:t>
            </a:r>
          </a:p>
          <a:p>
            <a:pPr marL="889000" indent="-889000">
              <a:buSzPct val="100000"/>
              <a:buAutoNum type="arabicPeriod" startAt="1"/>
            </a:pPr>
            <a:r>
              <a:t>single nucleotide polymorphism (SNP) array </a:t>
            </a:r>
          </a:p>
          <a:p>
            <a:pPr marL="889000" indent="-889000">
              <a:buSzPct val="100000"/>
              <a:buAutoNum type="arabicPeriod" startAt="1"/>
            </a:pPr>
            <a:r>
              <a:t> next generation sequencing (NGS) </a:t>
            </a:r>
            <a:endParaRPr sz="1200"/>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References"/>
          <p:cNvSpPr txBox="1"/>
          <p:nvPr>
            <p:ph type="title"/>
          </p:nvPr>
        </p:nvSpPr>
        <p:spPr>
          <a:prstGeom prst="rect">
            <a:avLst/>
          </a:prstGeom>
        </p:spPr>
        <p:txBody>
          <a:bodyPr/>
          <a:lstStyle/>
          <a:p>
            <a:pPr/>
            <a:r>
              <a:t>References </a:t>
            </a:r>
          </a:p>
        </p:txBody>
      </p:sp>
      <p:sp>
        <p:nvSpPr>
          <p:cNvPr id="168" name="Regan, L., Rai, R., Saravelos, S. H., &amp; Li, T. C. (2023). Recurrent MiscarriageGreen‐Top Guideline No. 17. Bjog: An International Journal of Obstetrics and Gynaecology. https://doi.org/10.1111/1471-0528.17515…"/>
          <p:cNvSpPr txBox="1"/>
          <p:nvPr>
            <p:ph type="body" idx="1"/>
          </p:nvPr>
        </p:nvSpPr>
        <p:spPr>
          <a:prstGeom prst="rect">
            <a:avLst/>
          </a:prstGeom>
        </p:spPr>
        <p:txBody>
          <a:bodyPr/>
          <a:lstStyle/>
          <a:p>
            <a:pPr>
              <a:buBlip>
                <a:blip r:embed="rId2"/>
              </a:buBlip>
              <a:defRPr sz="4000">
                <a:latin typeface="Noto Sans Kannada Regular"/>
                <a:ea typeface="Noto Sans Kannada Regular"/>
                <a:cs typeface="Noto Sans Kannada Regular"/>
                <a:sym typeface="Noto Sans Kannada Regular"/>
              </a:defRPr>
            </a:pPr>
            <a:r>
              <a:t>Regan, L., Rai, R., Saravelos, S. H., &amp; Li, T. C. (2023). Recurrent MiscarriageGreen‐Top Guideline No. 17. </a:t>
            </a:r>
            <a:r>
              <a:t>Bjog: An International Journal of Obstetrics and Gynaecology</a:t>
            </a:r>
            <a:r>
              <a:t>. </a:t>
            </a:r>
            <a:r>
              <a:rPr u="sng">
                <a:hlinkClick r:id="rId3" invalidUrl="" action="" tgtFrame="" tooltip="" history="1" highlightClick="0" endSnd="0"/>
              </a:rPr>
              <a:t>https://doi.org/10.1111/1471-0528.17515</a:t>
            </a:r>
          </a:p>
          <a:p>
            <a:pPr>
              <a:buBlip>
                <a:blip r:embed="rId2"/>
              </a:buBlip>
              <a:defRPr sz="4000">
                <a:latin typeface="Noto Sans Kannada Regular"/>
                <a:ea typeface="Noto Sans Kannada Regular"/>
                <a:cs typeface="Noto Sans Kannada Regular"/>
                <a:sym typeface="Noto Sans Kannada Regular"/>
              </a:defRPr>
            </a:pPr>
            <a:r>
              <a:t>Preterm labour and birth NICE guideline. (2015). Available at: https://www.nice.org.uk/guidance/ng25/resources/preterm-labour-and-birth-pdf-1837333576645?fbclid=IwAR1ISGQQ6n5mAfbJ0j1PrxqzGN00WmjuQ6m-uMVvNJSQ37ZvVOXkHoOD7VY [Accessed 28 Sep. 2023].</a:t>
            </a:r>
            <a:endParaRPr>
              <a:solidFill>
                <a:srgbClr val="000000"/>
              </a:solidFill>
            </a:endParaRPr>
          </a:p>
          <a:p>
            <a:pPr marL="0" indent="0" defTabSz="457200">
              <a:spcBef>
                <a:spcPts val="1600"/>
              </a:spcBef>
              <a:buSzTx/>
              <a:buNone/>
              <a:defRPr sz="4000">
                <a:solidFill>
                  <a:srgbClr val="2C3E50"/>
                </a:solidFill>
                <a:latin typeface="Noto Sans Kannada Regular"/>
                <a:ea typeface="Noto Sans Kannada Regular"/>
                <a:cs typeface="Noto Sans Kannada Regular"/>
                <a:sym typeface="Noto Sans Kannada Regular"/>
              </a:defRPr>
            </a:pPr>
            <a:r>
              <a:t>‌</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Treatment options for recurrent first and second trimester miscarriage"/>
          <p:cNvSpPr txBox="1"/>
          <p:nvPr>
            <p:ph type="title"/>
          </p:nvPr>
        </p:nvSpPr>
        <p:spPr>
          <a:xfrm>
            <a:off x="2381250" y="4490912"/>
            <a:ext cx="19621500" cy="2959101"/>
          </a:xfrm>
          <a:prstGeom prst="rect">
            <a:avLst/>
          </a:prstGeom>
        </p:spPr>
        <p:txBody>
          <a:bodyPr/>
          <a:lstStyle>
            <a:lvl1pPr defTabSz="594360">
              <a:defRPr sz="7200"/>
            </a:lvl1pPr>
          </a:lstStyle>
          <a:p>
            <a:pPr/>
            <a:r>
              <a:t>Treatment options for recurrent first and second trimester miscarriage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72" name="Table 1"/>
          <p:cNvGraphicFramePr/>
          <p:nvPr/>
        </p:nvGraphicFramePr>
        <p:xfrm>
          <a:off x="1307729" y="3050147"/>
          <a:ext cx="21781242" cy="9186433"/>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4189556"/>
                <a:gridCol w="17578984"/>
              </a:tblGrid>
              <a:tr h="1258479">
                <a:tc>
                  <a:txBody>
                    <a:bodyPr/>
                    <a:lstStyle/>
                    <a:p>
                      <a:pPr>
                        <a:defRPr sz="4200"/>
                      </a:pPr>
                    </a:p>
                  </a:txBody>
                  <a:tcPr marL="50800" marR="50800" marT="50800" marB="50800" anchor="ctr" anchorCtr="0" horzOverflow="overflow"/>
                </a:tc>
                <a:tc>
                  <a:txBody>
                    <a:bodyPr/>
                    <a:lstStyle/>
                    <a:p>
                      <a:pPr>
                        <a:defRPr sz="1800">
                          <a:solidFill>
                            <a:srgbClr val="000000"/>
                          </a:solidFill>
                        </a:defRPr>
                      </a:pPr>
                      <a:r>
                        <a:rPr sz="4200">
                          <a:solidFill>
                            <a:srgbClr val="3E231A"/>
                          </a:solidFill>
                        </a:rPr>
                        <a:t>Aquired</a:t>
                      </a:r>
                    </a:p>
                  </a:txBody>
                  <a:tcPr marL="50800" marR="50800" marT="50800" marB="50800" anchor="ctr" anchorCtr="0" horzOverflow="overflow"/>
                </a:tc>
              </a:tr>
              <a:tr h="1258479">
                <a:tc rowSpan="2">
                  <a:txBody>
                    <a:bodyPr/>
                    <a:lstStyle/>
                    <a:p>
                      <a:pPr>
                        <a:defRPr sz="1800">
                          <a:solidFill>
                            <a:srgbClr val="000000"/>
                          </a:solidFill>
                        </a:defRPr>
                      </a:pPr>
                      <a:r>
                        <a:rPr sz="4200">
                          <a:solidFill>
                            <a:srgbClr val="3E231A"/>
                          </a:solidFill>
                        </a:rPr>
                        <a:t>Recommendation</a:t>
                      </a:r>
                    </a:p>
                  </a:txBody>
                  <a:tcPr marL="50800" marR="50800" marT="50800" marB="50800" anchor="ctr" anchorCtr="0" horzOverflow="overflow"/>
                </a:tc>
                <a:tc rowSpan="2">
                  <a:txBody>
                    <a:bodyPr/>
                    <a:lstStyle/>
                    <a:p>
                      <a:pPr algn="l" defTabSz="457200">
                        <a:spcBef>
                          <a:spcPts val="1200"/>
                        </a:spcBef>
                        <a:defRPr sz="4000">
                          <a:solidFill>
                            <a:srgbClr val="000000"/>
                          </a:solidFill>
                          <a:latin typeface="Times Roman"/>
                          <a:ea typeface="Times Roman"/>
                          <a:cs typeface="Times Roman"/>
                          <a:sym typeface="Times Roman"/>
                        </a:defRPr>
                      </a:pPr>
                      <a:r>
                        <a:t>Aspirin and heparin (unfractionated heparin [UFH] or LMWH  should be offered to women with </a:t>
                      </a:r>
                      <a:r>
                        <a:rPr u="sng"/>
                        <a:t>APS</a:t>
                      </a:r>
                      <a:r>
                        <a:t> (e.g. 75 mg aspirin orally and 40 mg subcutaneously enoxaparin starting from a positive pregnancy test until at least 34 weeks of GA.</a:t>
                      </a:r>
                    </a:p>
                    <a:p>
                      <a:pPr algn="l" defTabSz="457200">
                        <a:spcBef>
                          <a:spcPts val="1200"/>
                        </a:spcBef>
                        <a:defRPr sz="4000">
                          <a:solidFill>
                            <a:srgbClr val="000000"/>
                          </a:solidFill>
                          <a:latin typeface="Times Roman"/>
                          <a:ea typeface="Times Roman"/>
                          <a:cs typeface="Times Roman"/>
                          <a:sym typeface="Times Roman"/>
                        </a:defRPr>
                      </a:pPr>
                    </a:p>
                  </a:txBody>
                  <a:tcPr marL="50800" marR="50800" marT="50800" marB="50800" anchor="ctr" anchorCtr="0" horzOverflow="overflow"/>
                </a:tc>
              </a:tr>
              <a:tr h="815738">
                <a:tc vMerge="1">
                  <a:tcPr/>
                </a:tc>
                <a:tc vMerge="1">
                  <a:tcPr/>
                </a:tc>
              </a:tr>
              <a:tr h="816757">
                <a:tc>
                  <a:txBody>
                    <a:bodyPr/>
                    <a:lstStyle/>
                    <a:p>
                      <a:pPr>
                        <a:defRPr sz="4200"/>
                      </a:pPr>
                    </a:p>
                  </a:txBody>
                  <a:tcPr marL="50800" marR="50800" marT="50800" marB="50800" anchor="ctr" anchorCtr="0" horzOverflow="overflow"/>
                </a:tc>
                <a:tc>
                  <a:txBody>
                    <a:bodyPr/>
                    <a:lstStyle/>
                    <a:p>
                      <a:pPr algn="l" defTabSz="457200">
                        <a:spcBef>
                          <a:spcPts val="1200"/>
                        </a:spcBef>
                        <a:defRPr sz="1800">
                          <a:solidFill>
                            <a:srgbClr val="000000"/>
                          </a:solidFill>
                        </a:defRPr>
                      </a:pPr>
                      <a:r>
                        <a:rPr sz="4000">
                          <a:latin typeface="Times Roman"/>
                          <a:ea typeface="Times Roman"/>
                          <a:cs typeface="Times Roman"/>
                          <a:sym typeface="Times Roman"/>
                        </a:rPr>
                        <a:t>This treatment combination significantly reduced the miscarriage rate by 54% 
</a:t>
                      </a:r>
                    </a:p>
                  </a:txBody>
                  <a:tcPr marL="50800" marR="50800" marT="50800" marB="50800" anchor="ctr" anchorCtr="0" horzOverflow="overflow"/>
                </a:tc>
              </a:tr>
              <a:tr h="1428334">
                <a:tc>
                  <a:txBody>
                    <a:bodyPr/>
                    <a:lstStyle/>
                    <a:p>
                      <a:pPr>
                        <a:defRPr sz="4200"/>
                      </a:pPr>
                    </a:p>
                  </a:txBody>
                  <a:tcPr marL="50800" marR="50800" marT="50800" marB="50800" anchor="ctr" anchorCtr="0" horzOverflow="overflow"/>
                </a:tc>
                <a:tc>
                  <a:txBody>
                    <a:bodyPr/>
                    <a:lstStyle/>
                    <a:p>
                      <a:pPr algn="l">
                        <a:defRPr sz="1800">
                          <a:solidFill>
                            <a:srgbClr val="000000"/>
                          </a:solidFill>
                        </a:defRPr>
                      </a:pPr>
                      <a:r>
                        <a:rPr sz="4000">
                          <a:solidFill>
                            <a:srgbClr val="3E231A"/>
                          </a:solidFill>
                          <a:latin typeface="Times Roman"/>
                          <a:ea typeface="Times Roman"/>
                          <a:cs typeface="Times Roman"/>
                          <a:sym typeface="Times Roman"/>
                        </a:rPr>
                        <a:t>Studies reported no difference in efficacy and safety between UFH or LMWH when combined with aspirin in the treatment 
</a:t>
                      </a:r>
                    </a:p>
                  </a:txBody>
                  <a:tcPr marL="50800" marR="50800" marT="50800" marB="50800" anchor="ctr" anchorCtr="0" horzOverflow="overflow"/>
                </a:tc>
              </a:tr>
              <a:tr h="3595943">
                <a:tc>
                  <a:txBody>
                    <a:bodyPr/>
                    <a:lstStyle/>
                    <a:p>
                      <a:pPr>
                        <a:defRPr sz="4200"/>
                      </a:pPr>
                    </a:p>
                  </a:txBody>
                  <a:tcPr marL="50800" marR="50800" marT="50800" marB="50800" anchor="ctr" anchorCtr="0" horzOverflow="overflow"/>
                </a:tc>
                <a:tc>
                  <a:txBody>
                    <a:bodyPr/>
                    <a:lstStyle/>
                    <a:p>
                      <a:pPr algn="l">
                        <a:defRPr sz="4000">
                          <a:latin typeface="Times Roman"/>
                          <a:ea typeface="Times Roman"/>
                          <a:cs typeface="Times Roman"/>
                          <a:sym typeface="Times Roman"/>
                        </a:defRPr>
                      </a:pPr>
                      <a:r>
                        <a:t>• Pregnancies associated with APS treated with aspirin and heparin remain at high risk of complications during all three trimesters </a:t>
                      </a:r>
                      <a:endParaRPr sz="1200"/>
                    </a:p>
                    <a:p>
                      <a:pPr algn="l">
                        <a:defRPr sz="4000">
                          <a:latin typeface="Times Roman"/>
                          <a:ea typeface="Times Roman"/>
                          <a:cs typeface="Times Roman"/>
                          <a:sym typeface="Times Roman"/>
                        </a:defRPr>
                      </a:pPr>
                      <a:endParaRPr sz="1200"/>
                    </a:p>
                    <a:p>
                      <a:pPr algn="l">
                        <a:defRPr sz="4000">
                          <a:latin typeface="Times Roman"/>
                          <a:ea typeface="Times Roman"/>
                          <a:cs typeface="Times Roman"/>
                          <a:sym typeface="Times Roman"/>
                        </a:defRPr>
                      </a:pPr>
                      <a:br>
                        <a:rPr sz="1200"/>
                      </a:br>
                      <a:r>
                        <a:t>•Aspirin and/or LMWH does not increase the live birth rate in women with unexplained recurrent miscarriage, may be associated with adverse effects and should therefore not be used </a:t>
                      </a:r>
                      <a:endParaRPr sz="1200"/>
                    </a:p>
                  </a:txBody>
                  <a:tcPr marL="50800" marR="50800" marT="50800" marB="50800" anchor="ctr" anchorCtr="0" horzOverflow="overflow"/>
                </a:tc>
              </a:tr>
            </a:tbl>
          </a:graphicData>
        </a:graphic>
      </p:graphicFrame>
      <p:sp>
        <p:nvSpPr>
          <p:cNvPr id="173" name="Thrombophilia"/>
          <p:cNvSpPr txBox="1"/>
          <p:nvPr>
            <p:ph type="title"/>
          </p:nvPr>
        </p:nvSpPr>
        <p:spPr>
          <a:prstGeom prst="rect">
            <a:avLst/>
          </a:prstGeom>
        </p:spPr>
        <p:txBody>
          <a:bodyPr/>
          <a:lstStyle/>
          <a:p>
            <a:pPr/>
            <a:r>
              <a:t>Thrombophilia</a:t>
            </a:r>
            <a:endParaRPr sz="1200">
              <a:solidFill>
                <a:srgbClr val="000000"/>
              </a:solidFill>
            </a:endParaRPr>
          </a:p>
          <a:p>
            <a:pPr/>
            <a:endParaRPr sz="1200">
              <a:solidFill>
                <a:srgbClr val="000000"/>
              </a:solidFill>
            </a:endParaR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75" name="Table 1"/>
          <p:cNvGraphicFramePr/>
          <p:nvPr/>
        </p:nvGraphicFramePr>
        <p:xfrm>
          <a:off x="1307729" y="3050147"/>
          <a:ext cx="21781242" cy="9186433"/>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4189556"/>
                <a:gridCol w="17578984"/>
              </a:tblGrid>
              <a:tr h="1563857">
                <a:tc>
                  <a:txBody>
                    <a:bodyPr/>
                    <a:lstStyle/>
                    <a:p>
                      <a:pPr>
                        <a:defRPr sz="4200"/>
                      </a:pPr>
                    </a:p>
                  </a:txBody>
                  <a:tcPr marL="50800" marR="50800" marT="50800" marB="50800" anchor="ctr" anchorCtr="0" horzOverflow="overflow"/>
                </a:tc>
                <a:tc>
                  <a:txBody>
                    <a:bodyPr/>
                    <a:lstStyle/>
                    <a:p>
                      <a:pPr>
                        <a:defRPr sz="1800">
                          <a:solidFill>
                            <a:srgbClr val="000000"/>
                          </a:solidFill>
                        </a:defRPr>
                      </a:pPr>
                      <a:r>
                        <a:rPr sz="4200">
                          <a:solidFill>
                            <a:srgbClr val="3E231A"/>
                          </a:solidFill>
                        </a:rPr>
                        <a:t>Inherited</a:t>
                      </a:r>
                    </a:p>
                  </a:txBody>
                  <a:tcPr marL="50800" marR="50800" marT="50800" marB="50800" anchor="ctr" anchorCtr="0" horzOverflow="overflow"/>
                </a:tc>
              </a:tr>
              <a:tr h="1563857">
                <a:tc rowSpan="2">
                  <a:txBody>
                    <a:bodyPr/>
                    <a:lstStyle/>
                    <a:p>
                      <a:pPr>
                        <a:defRPr sz="1800">
                          <a:solidFill>
                            <a:srgbClr val="000000"/>
                          </a:solidFill>
                        </a:defRPr>
                      </a:pPr>
                      <a:r>
                        <a:rPr sz="4200">
                          <a:solidFill>
                            <a:srgbClr val="3E231A"/>
                          </a:solidFill>
                        </a:rPr>
                        <a:t>Recommendation</a:t>
                      </a:r>
                    </a:p>
                  </a:txBody>
                  <a:tcPr marL="50800" marR="50800" marT="50800" marB="50800" anchor="ctr" anchorCtr="0" horzOverflow="overflow"/>
                </a:tc>
                <a:tc rowSpan="2">
                  <a:txBody>
                    <a:bodyPr/>
                    <a:lstStyle/>
                    <a:p>
                      <a:pPr marL="508000" indent="-508000" algn="l" defTabSz="457200">
                        <a:spcBef>
                          <a:spcPts val="1200"/>
                        </a:spcBef>
                        <a:buSzPct val="125000"/>
                        <a:buChar char="•"/>
                        <a:defRPr sz="4000">
                          <a:solidFill>
                            <a:srgbClr val="000000"/>
                          </a:solidFill>
                          <a:latin typeface="Times Roman"/>
                          <a:ea typeface="Times Roman"/>
                          <a:cs typeface="Times Roman"/>
                          <a:sym typeface="Times Roman"/>
                        </a:defRPr>
                      </a:pPr>
                      <a:r>
                        <a:t>There is lack of evidence to support routine treatment for women with Factor V Leiden, protein S deficiency and prothrombin gene mutation. </a:t>
                      </a:r>
                      <a:br/>
                    </a:p>
                    <a:p>
                      <a:pPr marL="508000" indent="-508000" algn="l" defTabSz="457200">
                        <a:spcBef>
                          <a:spcPts val="1200"/>
                        </a:spcBef>
                        <a:buSzPct val="125000"/>
                        <a:buChar char="•"/>
                        <a:defRPr sz="4000">
                          <a:solidFill>
                            <a:srgbClr val="000000"/>
                          </a:solidFill>
                          <a:latin typeface="Times Roman"/>
                          <a:ea typeface="Times Roman"/>
                          <a:cs typeface="Times Roman"/>
                          <a:sym typeface="Times Roman"/>
                        </a:defRPr>
                      </a:pPr>
                      <a:r>
                        <a:t>A decision to treat women with recurrent miscarriage or second trimester loss can be individualised and should involve a discussion with the woman, considering the risk factors, such as maternal risk of thrombosis </a:t>
                      </a:r>
                    </a:p>
                    <a:p>
                      <a:pPr marL="508000" indent="-508000" algn="l" defTabSz="457200">
                        <a:spcBef>
                          <a:spcPts val="1200"/>
                        </a:spcBef>
                        <a:buSzPct val="125000"/>
                        <a:buChar char="•"/>
                        <a:defRPr sz="4000">
                          <a:solidFill>
                            <a:srgbClr val="000000"/>
                          </a:solidFill>
                          <a:latin typeface="Times Roman"/>
                          <a:ea typeface="Times Roman"/>
                          <a:cs typeface="Times Roman"/>
                          <a:sym typeface="Times Roman"/>
                        </a:defRPr>
                      </a:pPr>
                    </a:p>
                  </a:txBody>
                  <a:tcPr marL="50800" marR="50800" marT="50800" marB="50800" anchor="ctr" anchorCtr="0" horzOverflow="overflow"/>
                </a:tc>
              </a:tr>
              <a:tr h="2589989">
                <a:tc vMerge="1">
                  <a:tcPr/>
                </a:tc>
                <a:tc vMerge="1">
                  <a:tcPr/>
                </a:tc>
              </a:tr>
              <a:tr h="3456027">
                <a:tc>
                  <a:txBody>
                    <a:bodyPr/>
                    <a:lstStyle/>
                    <a:p>
                      <a:pPr>
                        <a:defRPr sz="4200"/>
                      </a:pPr>
                    </a:p>
                  </a:txBody>
                  <a:tcPr marL="50800" marR="50800" marT="50800" marB="50800" anchor="ctr" anchorCtr="0" horzOverflow="overflow"/>
                </a:tc>
                <a:tc>
                  <a:txBody>
                    <a:bodyPr/>
                    <a:lstStyle/>
                    <a:p>
                      <a:pPr algn="l" defTabSz="457200">
                        <a:spcBef>
                          <a:spcPts val="1200"/>
                        </a:spcBef>
                        <a:defRPr sz="1800">
                          <a:solidFill>
                            <a:srgbClr val="000000"/>
                          </a:solidFill>
                        </a:defRPr>
                      </a:pPr>
                      <a:r>
                        <a:rPr sz="4000">
                          <a:latin typeface="Times Roman"/>
                          <a:ea typeface="Times Roman"/>
                          <a:cs typeface="Times Roman"/>
                          <a:sym typeface="Times Roman"/>
                        </a:rPr>
                        <a:t>• Thromboprophylaxis could be considered for women with Factor V Leiden, protein S deficiency and prothrombin mutation, when there are risk factors for thrombosis and/or a history of second trimester miscarriage, particularly with evidence of placental thrombotic lesions 
</a:t>
                      </a:r>
                    </a:p>
                  </a:txBody>
                  <a:tcPr marL="50800" marR="50800" marT="50800" marB="50800" anchor="ctr" anchorCtr="0" horzOverflow="overflow"/>
                </a:tc>
              </a:tr>
            </a:tbl>
          </a:graphicData>
        </a:graphic>
      </p:graphicFrame>
      <p:sp>
        <p:nvSpPr>
          <p:cNvPr id="176" name="Thrombophilia"/>
          <p:cNvSpPr txBox="1"/>
          <p:nvPr>
            <p:ph type="title"/>
          </p:nvPr>
        </p:nvSpPr>
        <p:spPr>
          <a:prstGeom prst="rect">
            <a:avLst/>
          </a:prstGeom>
        </p:spPr>
        <p:txBody>
          <a:bodyPr/>
          <a:lstStyle/>
          <a:p>
            <a:pPr/>
            <a:r>
              <a:t>Thrombophilia</a:t>
            </a:r>
            <a:endParaRPr sz="1200">
              <a:solidFill>
                <a:srgbClr val="000000"/>
              </a:solidFill>
            </a:endParaRPr>
          </a:p>
          <a:p>
            <a:pPr/>
            <a:endParaRPr sz="1200">
              <a:solidFill>
                <a:srgbClr val="000000"/>
              </a:solidFill>
            </a:endParaR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78" name="Table 1"/>
          <p:cNvGraphicFramePr/>
          <p:nvPr/>
        </p:nvGraphicFramePr>
        <p:xfrm>
          <a:off x="1307729" y="3050147"/>
          <a:ext cx="21781242" cy="9186433"/>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4189556"/>
                <a:gridCol w="17578984"/>
              </a:tblGrid>
              <a:tr h="1563857">
                <a:tc>
                  <a:txBody>
                    <a:bodyPr/>
                    <a:lstStyle/>
                    <a:p>
                      <a:pPr>
                        <a:defRPr sz="4200"/>
                      </a:pPr>
                    </a:p>
                  </a:txBody>
                  <a:tcPr marL="50800" marR="50800" marT="50800" marB="50800" anchor="ctr" anchorCtr="0" horzOverflow="overflow"/>
                </a:tc>
                <a:tc>
                  <a:txBody>
                    <a:bodyPr/>
                    <a:lstStyle/>
                    <a:p>
                      <a:pPr>
                        <a:defRPr sz="1800">
                          <a:solidFill>
                            <a:srgbClr val="000000"/>
                          </a:solidFill>
                        </a:defRPr>
                      </a:pPr>
                      <a:r>
                        <a:rPr sz="4200">
                          <a:solidFill>
                            <a:srgbClr val="3E231A"/>
                          </a:solidFill>
                        </a:rPr>
                        <a:t>Inherited</a:t>
                      </a:r>
                    </a:p>
                  </a:txBody>
                  <a:tcPr marL="50800" marR="50800" marT="50800" marB="50800" anchor="ctr" anchorCtr="0" horzOverflow="overflow"/>
                </a:tc>
              </a:tr>
              <a:tr h="1563857">
                <a:tc rowSpan="2">
                  <a:txBody>
                    <a:bodyPr/>
                    <a:lstStyle/>
                    <a:p>
                      <a:pPr>
                        <a:defRPr sz="1800">
                          <a:solidFill>
                            <a:srgbClr val="000000"/>
                          </a:solidFill>
                        </a:defRPr>
                      </a:pPr>
                      <a:r>
                        <a:rPr sz="4200">
                          <a:solidFill>
                            <a:srgbClr val="3E231A"/>
                          </a:solidFill>
                        </a:rPr>
                        <a:t>Recommendation</a:t>
                      </a:r>
                    </a:p>
                  </a:txBody>
                  <a:tcPr marL="50800" marR="50800" marT="50800" marB="50800" anchor="ctr" anchorCtr="0" horzOverflow="overflow"/>
                </a:tc>
                <a:tc rowSpan="2">
                  <a:txBody>
                    <a:bodyPr/>
                    <a:lstStyle/>
                    <a:p>
                      <a:pPr algn="l" defTabSz="457200">
                        <a:spcBef>
                          <a:spcPts val="1200"/>
                        </a:spcBef>
                        <a:defRPr sz="1800">
                          <a:solidFill>
                            <a:srgbClr val="000000"/>
                          </a:solidFill>
                        </a:defRPr>
                      </a:pPr>
                      <a:r>
                        <a:rPr sz="4000">
                          <a:latin typeface="Times Roman"/>
                          <a:ea typeface="Times Roman"/>
                          <a:cs typeface="Times Roman"/>
                          <a:sym typeface="Times Roman"/>
                        </a:rPr>
                        <a:t>• Preimplantation genetic testing for structural rearrangements (PGT-SR), formerly known as pre-implantation genetic diagnosis (PGD), or gamete donation. 
• Assisted reproduction (IVF/ICSI) combined with PGT-SR with the aims of selecting embryos not affected by parental chromosomal rearrangement and proceeding with embryo transfer.
</a:t>
                      </a:r>
                    </a:p>
                  </a:txBody>
                  <a:tcPr marL="50800" marR="50800" marT="50800" marB="50800" anchor="ctr" anchorCtr="0" horzOverflow="overflow"/>
                </a:tc>
              </a:tr>
              <a:tr h="1884361">
                <a:tc vMerge="1">
                  <a:tcPr/>
                </a:tc>
                <a:tc vMerge="1">
                  <a:tcPr/>
                </a:tc>
              </a:tr>
              <a:tr h="4161655">
                <a:tc>
                  <a:txBody>
                    <a:bodyPr/>
                    <a:lstStyle/>
                    <a:p>
                      <a:pPr>
                        <a:defRPr sz="4200"/>
                      </a:pPr>
                    </a:p>
                  </a:txBody>
                  <a:tcPr marL="50800" marR="50800" marT="50800" marB="50800" anchor="ctr" anchorCtr="0" horzOverflow="overflow"/>
                </a:tc>
                <a:tc>
                  <a:txBody>
                    <a:bodyPr/>
                    <a:lstStyle/>
                    <a:p>
                      <a:pPr algn="l" defTabSz="457200">
                        <a:spcBef>
                          <a:spcPts val="1200"/>
                        </a:spcBef>
                        <a:defRPr sz="1800">
                          <a:solidFill>
                            <a:srgbClr val="000000"/>
                          </a:solidFill>
                        </a:defRPr>
                      </a:pPr>
                      <a:r>
                        <a:rPr sz="4000">
                          <a:latin typeface="Times Roman"/>
                          <a:ea typeface="Times Roman"/>
                          <a:cs typeface="Times Roman"/>
                          <a:sym typeface="Times Roman"/>
                        </a:rPr>
                        <a:t>• Preimplantation genetic testing for aneuploidy (PGT- A), formerly known as preimplantation genetic screening (PGS), in conjunction with IVF/ICSI is also a treatment option for women with recurrent unexplained miscarriage.  • Identification and transfer of what are thought to be genetically normal embryos will lead to an increased likelihood of live birth 
</a:t>
                      </a:r>
                    </a:p>
                  </a:txBody>
                  <a:tcPr marL="50800" marR="50800" marT="50800" marB="50800" anchor="ctr" anchorCtr="0" horzOverflow="overflow"/>
                </a:tc>
              </a:tr>
            </a:tbl>
          </a:graphicData>
        </a:graphic>
      </p:graphicFrame>
      <p:sp>
        <p:nvSpPr>
          <p:cNvPr id="179" name="Genetic factors"/>
          <p:cNvSpPr txBox="1"/>
          <p:nvPr>
            <p:ph type="title"/>
          </p:nvPr>
        </p:nvSpPr>
        <p:spPr>
          <a:prstGeom prst="rect">
            <a:avLst/>
          </a:prstGeom>
        </p:spPr>
        <p:txBody>
          <a:bodyPr/>
          <a:lstStyle/>
          <a:p>
            <a:pPr/>
            <a:r>
              <a:t>Genetic factors</a:t>
            </a:r>
            <a:endParaRPr sz="1200">
              <a:solidFill>
                <a:srgbClr val="000000"/>
              </a:solidFill>
            </a:endParaRPr>
          </a:p>
          <a:p>
            <a:pPr/>
            <a:endParaRPr sz="1200">
              <a:solidFill>
                <a:srgbClr val="000000"/>
              </a:solidFill>
            </a:endParaR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21" name="Table 1"/>
          <p:cNvGraphicFramePr/>
          <p:nvPr/>
        </p:nvGraphicFramePr>
        <p:xfrm>
          <a:off x="1307729" y="3050147"/>
          <a:ext cx="21781242" cy="9186433"/>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4189556"/>
                <a:gridCol w="17578984"/>
              </a:tblGrid>
              <a:tr h="1258479">
                <a:tc>
                  <a:txBody>
                    <a:bodyPr/>
                    <a:lstStyle/>
                    <a:p>
                      <a:pPr>
                        <a:defRPr sz="4200"/>
                      </a:pPr>
                    </a:p>
                  </a:txBody>
                  <a:tcPr marL="50800" marR="50800" marT="50800" marB="50800" anchor="ctr" anchorCtr="0" horzOverflow="overflow"/>
                </a:tc>
                <a:tc>
                  <a:txBody>
                    <a:bodyPr/>
                    <a:lstStyle/>
                    <a:p>
                      <a:pPr>
                        <a:defRPr sz="1800">
                          <a:solidFill>
                            <a:srgbClr val="000000"/>
                          </a:solidFill>
                        </a:defRPr>
                      </a:pPr>
                      <a:r>
                        <a:rPr sz="4200">
                          <a:solidFill>
                            <a:srgbClr val="3E231A"/>
                          </a:solidFill>
                        </a:rPr>
                        <a:t>Acquired (APS)</a:t>
                      </a:r>
                    </a:p>
                  </a:txBody>
                  <a:tcPr marL="50800" marR="50800" marT="50800" marB="50800" anchor="ctr" anchorCtr="0" horzOverflow="overflow"/>
                </a:tc>
              </a:tr>
              <a:tr h="1258479">
                <a:tc rowSpan="2">
                  <a:txBody>
                    <a:bodyPr/>
                    <a:lstStyle/>
                    <a:p>
                      <a:pPr>
                        <a:defRPr sz="1800">
                          <a:solidFill>
                            <a:srgbClr val="000000"/>
                          </a:solidFill>
                        </a:defRPr>
                      </a:pPr>
                      <a:r>
                        <a:rPr sz="4200">
                          <a:solidFill>
                            <a:srgbClr val="3E231A"/>
                          </a:solidFill>
                        </a:rPr>
                        <a:t>Recommendation</a:t>
                      </a:r>
                    </a:p>
                  </a:txBody>
                  <a:tcPr marL="50800" marR="50800" marT="50800" marB="50800" anchor="ctr" anchorCtr="0" horzOverflow="overflow"/>
                </a:tc>
                <a:tc rowSpan="2">
                  <a:txBody>
                    <a:bodyPr/>
                    <a:lstStyle/>
                    <a:p>
                      <a:pPr algn="l" defTabSz="457200">
                        <a:spcBef>
                          <a:spcPts val="1200"/>
                        </a:spcBef>
                        <a:defRPr sz="1800">
                          <a:solidFill>
                            <a:srgbClr val="000000"/>
                          </a:solidFill>
                        </a:defRPr>
                      </a:pPr>
                      <a:r>
                        <a:rPr sz="3900">
                          <a:latin typeface="Times Roman"/>
                          <a:ea typeface="Times Roman"/>
                          <a:cs typeface="Times Roman"/>
                          <a:sym typeface="Times Roman"/>
                        </a:rPr>
                        <a:t>• Women with recurrent miscarriage should be offered testing for acquired thrombophilia, particularly for lupus anticoagulant and anticardiolipin antibodies, prior to pregnancy. 
</a:t>
                      </a:r>
                    </a:p>
                  </a:txBody>
                  <a:tcPr marL="50800" marR="50800" marT="50800" marB="50800" anchor="ctr" anchorCtr="0" horzOverflow="overflow"/>
                </a:tc>
              </a:tr>
              <a:tr h="815738">
                <a:tc vMerge="1">
                  <a:tcPr/>
                </a:tc>
                <a:tc vMerge="1">
                  <a:tcPr/>
                </a:tc>
              </a:tr>
              <a:tr h="816757">
                <a:tc rowSpan="2">
                  <a:txBody>
                    <a:bodyPr/>
                    <a:lstStyle/>
                    <a:p>
                      <a:pPr>
                        <a:defRPr sz="4200"/>
                      </a:pPr>
                      <a:r>
                        <a:t>To diagnose APS </a:t>
                      </a:r>
                      <a:endParaRPr sz="1200"/>
                    </a:p>
                  </a:txBody>
                  <a:tcPr marL="50800" marR="50800" marT="50800" marB="50800" anchor="ctr" anchorCtr="0" horzOverflow="overflow"/>
                </a:tc>
                <a:tc rowSpan="3">
                  <a:txBody>
                    <a:bodyPr/>
                    <a:lstStyle/>
                    <a:p>
                      <a:pPr algn="l" defTabSz="457200">
                        <a:spcBef>
                          <a:spcPts val="1200"/>
                        </a:spcBef>
                        <a:defRPr sz="3700">
                          <a:solidFill>
                            <a:srgbClr val="000000"/>
                          </a:solidFill>
                          <a:latin typeface="Times Roman"/>
                          <a:ea typeface="Times Roman"/>
                          <a:cs typeface="Times Roman"/>
                          <a:sym typeface="Times Roman"/>
                        </a:defRPr>
                      </a:pPr>
                      <a:r>
                        <a:t>• Clinical</a:t>
                      </a:r>
                      <a:r>
                        <a:rPr spc="-27"/>
                        <a:t> </a:t>
                      </a:r>
                      <a:r>
                        <a:t>—</a:t>
                      </a:r>
                      <a:r>
                        <a:rPr spc="-18"/>
                        <a:t> </a:t>
                      </a:r>
                      <a:r>
                        <a:t>The</a:t>
                      </a:r>
                      <a:r>
                        <a:rPr spc="-18"/>
                        <a:t> </a:t>
                      </a:r>
                      <a:r>
                        <a:t>presence</a:t>
                      </a:r>
                      <a:r>
                        <a:rPr spc="-27"/>
                        <a:t> </a:t>
                      </a:r>
                      <a:r>
                        <a:t>of</a:t>
                      </a:r>
                      <a:r>
                        <a:rPr spc="-18"/>
                        <a:t> </a:t>
                      </a:r>
                      <a:r>
                        <a:t>either</a:t>
                      </a:r>
                      <a:r>
                        <a:rPr spc="-18"/>
                        <a:t> </a:t>
                      </a:r>
                      <a:r>
                        <a:t>vascular</a:t>
                      </a:r>
                      <a:r>
                        <a:rPr spc="-18"/>
                        <a:t> </a:t>
                      </a:r>
                      <a:r>
                        <a:t>thrombosis</a:t>
                      </a:r>
                      <a:r>
                        <a:rPr spc="83"/>
                        <a:t> </a:t>
                      </a:r>
                      <a:r>
                        <a:rPr b="1">
                          <a:latin typeface="Trebuchet MS"/>
                          <a:ea typeface="Trebuchet MS"/>
                          <a:cs typeface="Trebuchet MS"/>
                          <a:sym typeface="Trebuchet MS"/>
                        </a:rPr>
                        <a:t>or </a:t>
                      </a:r>
                      <a:r>
                        <a:t>pregnancy </a:t>
                      </a:r>
                      <a:r>
                        <a:rPr spc="-1091"/>
                        <a:t> </a:t>
                      </a:r>
                      <a:r>
                        <a:t>morbidity</a:t>
                      </a:r>
                      <a:br/>
                      <a:br/>
                      <a:r>
                        <a:t>• The woman should have two positive tests at least 12 weeks apart (and at least 6 weeks post miscarriage) for either lupus anticoagulant or aCL antibodies of IgG and/or IgM class present in medium or high titre.</a:t>
                      </a:r>
                      <a:br/>
                      <a:br/>
                      <a:r>
                        <a:t>• Anti-beta-2-glycoprotein-I antibody IgG and/ or IgM class in high titre </a:t>
                      </a:r>
                      <a:br/>
                      <a:br/>
                      <a:r>
                        <a:t>• Anticardiolipin antibodies are detected using enzyme-linked immunosorbent assay (ELISA) </a:t>
                      </a:r>
                      <a:endParaRPr sz="1200"/>
                    </a:p>
                    <a:p>
                      <a:pPr algn="l" defTabSz="457200">
                        <a:spcBef>
                          <a:spcPts val="1200"/>
                        </a:spcBef>
                        <a:defRPr sz="3700">
                          <a:solidFill>
                            <a:srgbClr val="000000"/>
                          </a:solidFill>
                          <a:latin typeface="Times Roman"/>
                          <a:ea typeface="Times Roman"/>
                          <a:cs typeface="Times Roman"/>
                          <a:sym typeface="Times Roman"/>
                        </a:defRPr>
                      </a:pPr>
                      <a:endParaRPr sz="1200"/>
                    </a:p>
                    <a:p>
                      <a:pPr algn="l" defTabSz="457200">
                        <a:spcBef>
                          <a:spcPts val="1200"/>
                        </a:spcBef>
                        <a:defRPr sz="3700">
                          <a:solidFill>
                            <a:srgbClr val="000000"/>
                          </a:solidFill>
                          <a:latin typeface="Times Roman"/>
                          <a:ea typeface="Times Roman"/>
                          <a:cs typeface="Times Roman"/>
                          <a:sym typeface="Times Roman"/>
                        </a:defRPr>
                      </a:pPr>
                    </a:p>
                    <a:p>
                      <a:pPr algn="l" defTabSz="457200">
                        <a:spcBef>
                          <a:spcPts val="1200"/>
                        </a:spcBef>
                        <a:defRPr sz="3700">
                          <a:solidFill>
                            <a:srgbClr val="000000"/>
                          </a:solidFill>
                          <a:latin typeface="Times Roman"/>
                          <a:ea typeface="Times Roman"/>
                          <a:cs typeface="Times Roman"/>
                          <a:sym typeface="Times Roman"/>
                        </a:defRPr>
                      </a:pPr>
                      <a:br/>
                    </a:p>
                    <a:p>
                      <a:pPr algn="l" defTabSz="457200">
                        <a:spcBef>
                          <a:spcPts val="1200"/>
                        </a:spcBef>
                        <a:defRPr sz="3700">
                          <a:solidFill>
                            <a:srgbClr val="000000"/>
                          </a:solidFill>
                          <a:latin typeface="Times Roman"/>
                          <a:ea typeface="Times Roman"/>
                          <a:cs typeface="Times Roman"/>
                          <a:sym typeface="Times Roman"/>
                        </a:defRPr>
                      </a:pPr>
                    </a:p>
                    <a:p>
                      <a:pPr algn="l" defTabSz="457200">
                        <a:spcBef>
                          <a:spcPts val="1200"/>
                        </a:spcBef>
                        <a:defRPr sz="3700">
                          <a:solidFill>
                            <a:srgbClr val="000000"/>
                          </a:solidFill>
                          <a:latin typeface="Times Roman"/>
                          <a:ea typeface="Times Roman"/>
                          <a:cs typeface="Times Roman"/>
                          <a:sym typeface="Times Roman"/>
                        </a:defRPr>
                      </a:pPr>
                    </a:p>
                  </a:txBody>
                  <a:tcPr marL="50800" marR="50800" marT="50800" marB="50800" anchor="ctr" anchorCtr="0" horzOverflow="overflow"/>
                </a:tc>
              </a:tr>
              <a:tr h="1428334">
                <a:tc vMerge="1">
                  <a:tcPr/>
                </a:tc>
                <a:tc vMerge="1">
                  <a:tcPr/>
                </a:tc>
              </a:tr>
              <a:tr h="3595943">
                <a:tc>
                  <a:txBody>
                    <a:bodyPr/>
                    <a:lstStyle/>
                    <a:p>
                      <a:pPr>
                        <a:defRPr sz="4200"/>
                      </a:pPr>
                    </a:p>
                  </a:txBody>
                  <a:tcPr marL="50800" marR="50800" marT="50800" marB="50800" anchor="ctr" anchorCtr="0" horzOverflow="overflow"/>
                </a:tc>
                <a:tc vMerge="1">
                  <a:tcPr/>
                </a:tc>
              </a:tr>
            </a:tbl>
          </a:graphicData>
        </a:graphic>
      </p:graphicFrame>
      <p:sp>
        <p:nvSpPr>
          <p:cNvPr id="122" name="Thrombophilia"/>
          <p:cNvSpPr txBox="1"/>
          <p:nvPr>
            <p:ph type="title"/>
          </p:nvPr>
        </p:nvSpPr>
        <p:spPr>
          <a:xfrm>
            <a:off x="2381250" y="895350"/>
            <a:ext cx="19621500" cy="2959100"/>
          </a:xfrm>
          <a:prstGeom prst="rect">
            <a:avLst/>
          </a:prstGeom>
        </p:spPr>
        <p:txBody>
          <a:bodyPr/>
          <a:lstStyle/>
          <a:p>
            <a:pPr/>
            <a:r>
              <a:t>Thrombophilia</a:t>
            </a:r>
            <a:endParaRPr sz="1200">
              <a:solidFill>
                <a:srgbClr val="000000"/>
              </a:solidFill>
            </a:endParaRPr>
          </a:p>
          <a:p>
            <a:pPr/>
            <a:endParaRPr sz="1200">
              <a:solidFill>
                <a:srgbClr val="000000"/>
              </a:solidFill>
            </a:endParaR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Anatomical factors"/>
          <p:cNvSpPr txBox="1"/>
          <p:nvPr>
            <p:ph type="title"/>
          </p:nvPr>
        </p:nvSpPr>
        <p:spPr>
          <a:prstGeom prst="rect">
            <a:avLst/>
          </a:prstGeom>
        </p:spPr>
        <p:txBody>
          <a:bodyPr/>
          <a:lstStyle/>
          <a:p>
            <a:pPr/>
            <a:r>
              <a:t> Anatomical factors </a:t>
            </a:r>
            <a:endParaRPr sz="1200">
              <a:solidFill>
                <a:srgbClr val="000000"/>
              </a:solidFill>
            </a:endParaRPr>
          </a:p>
        </p:txBody>
      </p:sp>
      <p:graphicFrame>
        <p:nvGraphicFramePr>
          <p:cNvPr id="182" name="Table 1"/>
          <p:cNvGraphicFramePr/>
          <p:nvPr/>
        </p:nvGraphicFramePr>
        <p:xfrm>
          <a:off x="1307729" y="3050147"/>
          <a:ext cx="21781242" cy="9186433"/>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4189556"/>
                <a:gridCol w="17578984"/>
              </a:tblGrid>
              <a:tr h="1563857">
                <a:tc>
                  <a:txBody>
                    <a:bodyPr/>
                    <a:lstStyle/>
                    <a:p>
                      <a:pPr>
                        <a:defRPr sz="4200"/>
                      </a:pPr>
                    </a:p>
                  </a:txBody>
                  <a:tcPr marL="50800" marR="50800" marT="50800" marB="50800" anchor="ctr" anchorCtr="0" horzOverflow="overflow"/>
                </a:tc>
                <a:tc>
                  <a:txBody>
                    <a:bodyPr/>
                    <a:lstStyle/>
                    <a:p>
                      <a:pPr>
                        <a:defRPr sz="4200"/>
                      </a:pPr>
                      <a:r>
                        <a:t>Congenital uterine anomalies </a:t>
                      </a:r>
                      <a:endParaRPr sz="1200"/>
                    </a:p>
                  </a:txBody>
                  <a:tcPr marL="50800" marR="50800" marT="50800" marB="50800" anchor="ctr" anchorCtr="0" horzOverflow="overflow"/>
                </a:tc>
              </a:tr>
              <a:tr h="1563857">
                <a:tc rowSpan="2">
                  <a:txBody>
                    <a:bodyPr/>
                    <a:lstStyle/>
                    <a:p>
                      <a:pPr>
                        <a:defRPr sz="1800">
                          <a:solidFill>
                            <a:srgbClr val="000000"/>
                          </a:solidFill>
                        </a:defRPr>
                      </a:pPr>
                      <a:r>
                        <a:rPr sz="4200">
                          <a:solidFill>
                            <a:srgbClr val="3E231A"/>
                          </a:solidFill>
                        </a:rPr>
                        <a:t>Recommendation</a:t>
                      </a:r>
                    </a:p>
                  </a:txBody>
                  <a:tcPr marL="50800" marR="50800" marT="50800" marB="50800" anchor="ctr" anchorCtr="0" horzOverflow="overflow"/>
                </a:tc>
                <a:tc rowSpan="2">
                  <a:txBody>
                    <a:bodyPr/>
                    <a:lstStyle/>
                    <a:p>
                      <a:pPr algn="l" defTabSz="457200">
                        <a:spcBef>
                          <a:spcPts val="1200"/>
                        </a:spcBef>
                        <a:defRPr sz="1800">
                          <a:solidFill>
                            <a:srgbClr val="000000"/>
                          </a:solidFill>
                        </a:defRPr>
                      </a:pPr>
                      <a:r>
                        <a:rPr sz="4000">
                          <a:latin typeface="Times Roman"/>
                          <a:ea typeface="Times Roman"/>
                          <a:cs typeface="Times Roman"/>
                          <a:sym typeface="Times Roman"/>
                        </a:rPr>
                        <a:t>• Hysteroscopic septum resection should be considered for women with recurrent first or second trimester miscarriage 
</a:t>
                      </a:r>
                    </a:p>
                  </a:txBody>
                  <a:tcPr marL="50800" marR="50800" marT="50800" marB="50800" anchor="ctr" anchorCtr="0" horzOverflow="overflow"/>
                </a:tc>
              </a:tr>
              <a:tr h="1884361">
                <a:tc vMerge="1">
                  <a:tcPr/>
                </a:tc>
                <a:tc vMerge="1">
                  <a:tcPr/>
                </a:tc>
              </a:tr>
              <a:tr h="4161655">
                <a:tc>
                  <a:txBody>
                    <a:bodyPr/>
                    <a:lstStyle/>
                    <a:p>
                      <a:pPr>
                        <a:defRPr sz="4200"/>
                      </a:pPr>
                    </a:p>
                  </a:txBody>
                  <a:tcPr marL="50800" marR="50800" marT="50800" marB="50800" anchor="ctr" anchorCtr="0" horzOverflow="overflow"/>
                </a:tc>
                <a:tc>
                  <a:txBody>
                    <a:bodyPr/>
                    <a:lstStyle/>
                    <a:p>
                      <a:pPr algn="l" defTabSz="457200">
                        <a:spcBef>
                          <a:spcPts val="1200"/>
                        </a:spcBef>
                        <a:defRPr sz="1800">
                          <a:solidFill>
                            <a:srgbClr val="000000"/>
                          </a:solidFill>
                        </a:defRPr>
                      </a:pPr>
                      <a:r>
                        <a:rPr sz="4000">
                          <a:latin typeface="Times Roman"/>
                          <a:ea typeface="Times Roman"/>
                          <a:cs typeface="Times Roman"/>
                          <a:sym typeface="Times Roman"/>
                        </a:rPr>
                        <a:t>• latest publication in 2023, including 27 studies and 1506 patients, showed that hysteroscopic septum resection was associated with an increased live birth reduced miscarriage rate and reduced preterm birth rate.
</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Anatomical factors"/>
          <p:cNvSpPr txBox="1"/>
          <p:nvPr>
            <p:ph type="title"/>
          </p:nvPr>
        </p:nvSpPr>
        <p:spPr>
          <a:prstGeom prst="rect">
            <a:avLst/>
          </a:prstGeom>
        </p:spPr>
        <p:txBody>
          <a:bodyPr/>
          <a:lstStyle/>
          <a:p>
            <a:pPr/>
            <a:r>
              <a:t> Anatomical factors </a:t>
            </a:r>
            <a:endParaRPr sz="1200">
              <a:solidFill>
                <a:srgbClr val="000000"/>
              </a:solidFill>
            </a:endParaRPr>
          </a:p>
        </p:txBody>
      </p:sp>
      <p:graphicFrame>
        <p:nvGraphicFramePr>
          <p:cNvPr id="185" name="Table 1"/>
          <p:cNvGraphicFramePr/>
          <p:nvPr/>
        </p:nvGraphicFramePr>
        <p:xfrm>
          <a:off x="1307729" y="3050147"/>
          <a:ext cx="21781242" cy="9186433"/>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4189556"/>
                <a:gridCol w="17578984"/>
              </a:tblGrid>
              <a:tr h="1563857">
                <a:tc>
                  <a:txBody>
                    <a:bodyPr/>
                    <a:lstStyle/>
                    <a:p>
                      <a:pPr>
                        <a:defRPr sz="4200"/>
                      </a:pPr>
                    </a:p>
                  </a:txBody>
                  <a:tcPr marL="50800" marR="50800" marT="50800" marB="50800" anchor="ctr" anchorCtr="0" horzOverflow="overflow"/>
                </a:tc>
                <a:tc>
                  <a:txBody>
                    <a:bodyPr/>
                    <a:lstStyle/>
                    <a:p>
                      <a:pPr>
                        <a:defRPr sz="4200"/>
                      </a:pPr>
                      <a:r>
                        <a:t>Acquired uterine anomalies </a:t>
                      </a:r>
                      <a:endParaRPr sz="1200"/>
                    </a:p>
                  </a:txBody>
                  <a:tcPr marL="50800" marR="50800" marT="50800" marB="50800" anchor="ctr" anchorCtr="0" horzOverflow="overflow"/>
                </a:tc>
              </a:tr>
              <a:tr h="1563857">
                <a:tc rowSpan="2">
                  <a:txBody>
                    <a:bodyPr/>
                    <a:lstStyle/>
                    <a:p>
                      <a:pPr>
                        <a:defRPr sz="1800">
                          <a:solidFill>
                            <a:srgbClr val="000000"/>
                          </a:solidFill>
                        </a:defRPr>
                      </a:pPr>
                      <a:r>
                        <a:rPr sz="4200">
                          <a:solidFill>
                            <a:srgbClr val="3E231A"/>
                          </a:solidFill>
                        </a:rPr>
                        <a:t>Recommendation</a:t>
                      </a:r>
                    </a:p>
                  </a:txBody>
                  <a:tcPr marL="50800" marR="50800" marT="50800" marB="50800" anchor="ctr" anchorCtr="0" horzOverflow="overflow"/>
                </a:tc>
                <a:tc rowSpan="3">
                  <a:txBody>
                    <a:bodyPr/>
                    <a:lstStyle/>
                    <a:p>
                      <a:pPr marL="508000" indent="-508000" algn="l" defTabSz="457200">
                        <a:spcBef>
                          <a:spcPts val="1200"/>
                        </a:spcBef>
                        <a:buSzPct val="125000"/>
                        <a:buChar char="•"/>
                        <a:defRPr sz="4000">
                          <a:solidFill>
                            <a:srgbClr val="000000"/>
                          </a:solidFill>
                          <a:latin typeface="Times Roman"/>
                          <a:ea typeface="Times Roman"/>
                          <a:cs typeface="Times Roman"/>
                          <a:sym typeface="Times Roman"/>
                        </a:defRPr>
                      </a:pPr>
                      <a:r>
                        <a:t>Counselling and the choice of expectant versus surgical options ought to be individualised as studies suggests a potential benefit from the resection of submucosal myomas, </a:t>
                      </a:r>
                    </a:p>
                    <a:p>
                      <a:pPr marL="508000" indent="-508000" algn="l" defTabSz="457200">
                        <a:spcBef>
                          <a:spcPts val="1200"/>
                        </a:spcBef>
                        <a:buSzPct val="125000"/>
                        <a:buChar char="•"/>
                        <a:defRPr sz="4000">
                          <a:solidFill>
                            <a:srgbClr val="000000"/>
                          </a:solidFill>
                          <a:latin typeface="Times Roman"/>
                          <a:ea typeface="Times Roman"/>
                          <a:cs typeface="Times Roman"/>
                          <a:sym typeface="Times Roman"/>
                        </a:defRPr>
                      </a:pPr>
                      <a:r>
                        <a:t>However, hysteroscopic myomectomy prior to assisted reproduction did not find a significant reduction in miscarriage rates.</a:t>
                      </a:r>
                      <a:endParaRPr sz="1200"/>
                    </a:p>
                    <a:p>
                      <a:pPr algn="l" defTabSz="457200">
                        <a:spcBef>
                          <a:spcPts val="1200"/>
                        </a:spcBef>
                        <a:defRPr sz="4000">
                          <a:solidFill>
                            <a:srgbClr val="000000"/>
                          </a:solidFill>
                          <a:latin typeface="Times Roman"/>
                          <a:ea typeface="Times Roman"/>
                          <a:cs typeface="Times Roman"/>
                          <a:sym typeface="Times Roman"/>
                        </a:defRPr>
                      </a:pPr>
                      <a:endParaRPr sz="1200"/>
                    </a:p>
                    <a:p>
                      <a:pPr algn="l" defTabSz="457200">
                        <a:spcBef>
                          <a:spcPts val="1200"/>
                        </a:spcBef>
                        <a:defRPr sz="4000">
                          <a:solidFill>
                            <a:srgbClr val="000000"/>
                          </a:solidFill>
                          <a:latin typeface="Times Roman"/>
                          <a:ea typeface="Times Roman"/>
                          <a:cs typeface="Times Roman"/>
                          <a:sym typeface="Times Roman"/>
                        </a:defRPr>
                      </a:pPr>
                      <a:endParaRPr sz="1200"/>
                    </a:p>
                    <a:p>
                      <a:pPr algn="l" defTabSz="457200">
                        <a:spcBef>
                          <a:spcPts val="1200"/>
                        </a:spcBef>
                        <a:defRPr sz="4000">
                          <a:solidFill>
                            <a:srgbClr val="000000"/>
                          </a:solidFill>
                          <a:latin typeface="Times Roman"/>
                          <a:ea typeface="Times Roman"/>
                          <a:cs typeface="Times Roman"/>
                          <a:sym typeface="Times Roman"/>
                        </a:defRPr>
                      </a:pPr>
                    </a:p>
                    <a:p>
                      <a:pPr algn="l" defTabSz="457200">
                        <a:spcBef>
                          <a:spcPts val="1200"/>
                        </a:spcBef>
                        <a:defRPr sz="4000">
                          <a:solidFill>
                            <a:srgbClr val="000000"/>
                          </a:solidFill>
                          <a:latin typeface="Times Roman"/>
                          <a:ea typeface="Times Roman"/>
                          <a:cs typeface="Times Roman"/>
                          <a:sym typeface="Times Roman"/>
                        </a:defRPr>
                      </a:pPr>
                    </a:p>
                  </a:txBody>
                  <a:tcPr marL="50800" marR="50800" marT="50800" marB="50800" anchor="ctr" anchorCtr="0" horzOverflow="overflow"/>
                </a:tc>
              </a:tr>
              <a:tr h="1884361">
                <a:tc vMerge="1">
                  <a:tcPr/>
                </a:tc>
                <a:tc vMerge="1">
                  <a:tcPr/>
                </a:tc>
              </a:tr>
              <a:tr h="4161655">
                <a:tc>
                  <a:txBody>
                    <a:bodyPr/>
                    <a:lstStyle/>
                    <a:p>
                      <a:pPr>
                        <a:defRPr sz="4200"/>
                      </a:pPr>
                    </a:p>
                  </a:txBody>
                  <a:tcPr marL="50800" marR="50800" marT="50800" marB="50800" anchor="ctr" anchorCtr="0" horzOverflow="overflow"/>
                </a:tc>
                <a:tc vMerge="1">
                  <a:tcPr/>
                </a:tc>
              </a:tr>
            </a:tbl>
          </a:graphicData>
        </a:graphic>
      </p:graphicFrame>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Endocrine factors"/>
          <p:cNvSpPr txBox="1"/>
          <p:nvPr>
            <p:ph type="title"/>
          </p:nvPr>
        </p:nvSpPr>
        <p:spPr>
          <a:prstGeom prst="rect">
            <a:avLst/>
          </a:prstGeom>
        </p:spPr>
        <p:txBody>
          <a:bodyPr/>
          <a:lstStyle/>
          <a:p>
            <a:pPr/>
            <a:r>
              <a:t> Endocrine factors </a:t>
            </a:r>
            <a:endParaRPr sz="1200">
              <a:solidFill>
                <a:srgbClr val="000000"/>
              </a:solidFill>
            </a:endParaRPr>
          </a:p>
          <a:p>
            <a:pPr/>
            <a:endParaRPr sz="1200">
              <a:solidFill>
                <a:srgbClr val="000000"/>
              </a:solidFill>
            </a:endParaRPr>
          </a:p>
        </p:txBody>
      </p:sp>
      <p:graphicFrame>
        <p:nvGraphicFramePr>
          <p:cNvPr id="188" name="Table 1"/>
          <p:cNvGraphicFramePr/>
          <p:nvPr/>
        </p:nvGraphicFramePr>
        <p:xfrm>
          <a:off x="1307729" y="3050147"/>
          <a:ext cx="21781242" cy="9186433"/>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4189556"/>
                <a:gridCol w="17578984"/>
              </a:tblGrid>
              <a:tr h="1885236">
                <a:tc rowSpan="2">
                  <a:txBody>
                    <a:bodyPr/>
                    <a:lstStyle/>
                    <a:p>
                      <a:pPr>
                        <a:defRPr sz="1800">
                          <a:solidFill>
                            <a:srgbClr val="000000"/>
                          </a:solidFill>
                        </a:defRPr>
                      </a:pPr>
                      <a:r>
                        <a:rPr sz="4200">
                          <a:solidFill>
                            <a:srgbClr val="3E231A"/>
                          </a:solidFill>
                        </a:rPr>
                        <a:t>Recommendation</a:t>
                      </a:r>
                    </a:p>
                  </a:txBody>
                  <a:tcPr marL="50800" marR="50800" marT="50800" marB="50800" anchor="ctr" anchorCtr="0" horzOverflow="overflow"/>
                </a:tc>
                <a:tc rowSpan="2">
                  <a:txBody>
                    <a:bodyPr/>
                    <a:lstStyle/>
                    <a:p>
                      <a:pPr algn="l" defTabSz="457200">
                        <a:spcBef>
                          <a:spcPts val="1200"/>
                        </a:spcBef>
                        <a:defRPr sz="4000">
                          <a:solidFill>
                            <a:srgbClr val="000000"/>
                          </a:solidFill>
                          <a:latin typeface="Times Roman"/>
                          <a:ea typeface="Times Roman"/>
                          <a:cs typeface="Times Roman"/>
                          <a:sym typeface="Times Roman"/>
                        </a:defRPr>
                      </a:pPr>
                      <a:r>
                        <a:t>• Thyroxine supplementation is not routinely recommended for euthyroid women with TPO who have a history of miscarriage </a:t>
                      </a:r>
                      <a:br/>
                      <a:r>
                        <a:t>• Thyroxine supplementation may be considered for women with moderate SCH (TSH more than 4 mIU/l) </a:t>
                      </a:r>
                      <a:br/>
                      <a:r>
                        <a:t>• but not routinely recommended for women with mild SCH (TSH more than 2.5 mIU/l) </a:t>
                      </a:r>
                      <a:endParaRPr sz="1200"/>
                    </a:p>
                    <a:p>
                      <a:pPr algn="l" defTabSz="457200">
                        <a:spcBef>
                          <a:spcPts val="1200"/>
                        </a:spcBef>
                        <a:defRPr sz="4000">
                          <a:solidFill>
                            <a:srgbClr val="000000"/>
                          </a:solidFill>
                          <a:latin typeface="Times Roman"/>
                          <a:ea typeface="Times Roman"/>
                          <a:cs typeface="Times Roman"/>
                          <a:sym typeface="Times Roman"/>
                        </a:defRPr>
                      </a:pPr>
                      <a:endParaRPr sz="1200"/>
                    </a:p>
                    <a:p>
                      <a:pPr algn="l" defTabSz="457200">
                        <a:spcBef>
                          <a:spcPts val="1200"/>
                        </a:spcBef>
                        <a:defRPr sz="4000">
                          <a:solidFill>
                            <a:srgbClr val="000000"/>
                          </a:solidFill>
                          <a:latin typeface="Times Roman"/>
                          <a:ea typeface="Times Roman"/>
                          <a:cs typeface="Times Roman"/>
                          <a:sym typeface="Times Roman"/>
                        </a:defRPr>
                      </a:pPr>
                      <a:endParaRPr sz="1200"/>
                    </a:p>
                    <a:p>
                      <a:pPr algn="l" defTabSz="457200">
                        <a:spcBef>
                          <a:spcPts val="1200"/>
                        </a:spcBef>
                        <a:defRPr sz="4000">
                          <a:solidFill>
                            <a:srgbClr val="000000"/>
                          </a:solidFill>
                          <a:latin typeface="Times Roman"/>
                          <a:ea typeface="Times Roman"/>
                          <a:cs typeface="Times Roman"/>
                          <a:sym typeface="Times Roman"/>
                        </a:defRPr>
                      </a:pPr>
                    </a:p>
                    <a:p>
                      <a:pPr algn="l" defTabSz="457200">
                        <a:spcBef>
                          <a:spcPts val="1200"/>
                        </a:spcBef>
                        <a:defRPr sz="4000">
                          <a:solidFill>
                            <a:srgbClr val="000000"/>
                          </a:solidFill>
                          <a:latin typeface="Times Roman"/>
                          <a:ea typeface="Times Roman"/>
                          <a:cs typeface="Times Roman"/>
                          <a:sym typeface="Times Roman"/>
                        </a:defRPr>
                      </a:pPr>
                    </a:p>
                  </a:txBody>
                  <a:tcPr marL="50800" marR="50800" marT="50800" marB="50800" anchor="ctr" anchorCtr="0" horzOverflow="overflow"/>
                </a:tc>
              </a:tr>
              <a:tr h="2636275">
                <a:tc vMerge="1">
                  <a:tcPr/>
                </a:tc>
                <a:tc vMerge="1">
                  <a:tcPr/>
                </a:tc>
              </a:tr>
              <a:tr h="4652221">
                <a:tc>
                  <a:txBody>
                    <a:bodyPr/>
                    <a:lstStyle/>
                    <a:p>
                      <a:pPr algn="l">
                        <a:defRPr sz="1800">
                          <a:solidFill>
                            <a:srgbClr val="000000"/>
                          </a:solidFill>
                        </a:defRPr>
                      </a:pPr>
                      <a:r>
                        <a:rPr sz="3000">
                          <a:solidFill>
                            <a:srgbClr val="3E231A"/>
                          </a:solidFill>
                        </a:rPr>
                        <a:t>Thyroid peroxidase (TPO) antibodies that increase the risk of developing subclinical hypothyroidism (SCH)</a:t>
                      </a:r>
                    </a:p>
                  </a:txBody>
                  <a:tcPr marL="50800" marR="50800" marT="50800" marB="50800" anchor="ctr" anchorCtr="0" horzOverflow="overflow">
                    <a:solidFill>
                      <a:schemeClr val="accent4">
                        <a:satOff val="13285"/>
                        <a:lumOff val="10059"/>
                      </a:schemeClr>
                    </a:solidFill>
                  </a:tcPr>
                </a:tc>
                <a:tc>
                  <a:txBody>
                    <a:bodyPr/>
                    <a:lstStyle/>
                    <a:p>
                      <a:pPr algn="l" defTabSz="457200">
                        <a:spcBef>
                          <a:spcPts val="1200"/>
                        </a:spcBef>
                        <a:defRPr sz="4000">
                          <a:solidFill>
                            <a:srgbClr val="000000"/>
                          </a:solidFill>
                          <a:latin typeface="Times Roman"/>
                          <a:ea typeface="Times Roman"/>
                          <a:cs typeface="Times Roman"/>
                          <a:sym typeface="Times Roman"/>
                        </a:defRPr>
                      </a:pPr>
                      <a:r>
                        <a:t>• In cases of TPO euthyroid antibody status, TSH measurement at 7–9 weeks of gestation and in each sub- sequent trimester because of the risk of progression to hypothyroidism.</a:t>
                      </a:r>
                      <a:br/>
                      <a:r>
                        <a:t>• Clinical hypothyroidism, thyrotoxicosis, diabetes, hyperprolactinaemia) should be treated in women with recurrent miscarriage as they would be treated preconceptionally for any woman </a:t>
                      </a:r>
                      <a:endParaRPr sz="1200"/>
                    </a:p>
                    <a:p>
                      <a:pPr algn="l" defTabSz="457200">
                        <a:spcBef>
                          <a:spcPts val="1200"/>
                        </a:spcBef>
                        <a:defRPr sz="4000">
                          <a:solidFill>
                            <a:srgbClr val="000000"/>
                          </a:solidFill>
                          <a:latin typeface="Times Roman"/>
                          <a:ea typeface="Times Roman"/>
                          <a:cs typeface="Times Roman"/>
                          <a:sym typeface="Times Roman"/>
                        </a:defRPr>
                      </a:pPr>
                      <a:r>
                        <a:t> </a:t>
                      </a:r>
                      <a:endParaRPr sz="1200"/>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Endocrine factors"/>
          <p:cNvSpPr txBox="1"/>
          <p:nvPr>
            <p:ph type="title"/>
          </p:nvPr>
        </p:nvSpPr>
        <p:spPr>
          <a:prstGeom prst="rect">
            <a:avLst/>
          </a:prstGeom>
        </p:spPr>
        <p:txBody>
          <a:bodyPr/>
          <a:lstStyle/>
          <a:p>
            <a:pPr/>
            <a:r>
              <a:t> Endocrine factors </a:t>
            </a:r>
            <a:endParaRPr sz="1200">
              <a:solidFill>
                <a:srgbClr val="000000"/>
              </a:solidFill>
            </a:endParaRPr>
          </a:p>
          <a:p>
            <a:pPr/>
            <a:endParaRPr sz="1200">
              <a:solidFill>
                <a:srgbClr val="000000"/>
              </a:solidFill>
            </a:endParaRPr>
          </a:p>
        </p:txBody>
      </p:sp>
      <p:graphicFrame>
        <p:nvGraphicFramePr>
          <p:cNvPr id="191" name="Table 1"/>
          <p:cNvGraphicFramePr/>
          <p:nvPr/>
        </p:nvGraphicFramePr>
        <p:xfrm>
          <a:off x="1307729" y="3050147"/>
          <a:ext cx="21781242" cy="9186433"/>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4189556"/>
                <a:gridCol w="17578984"/>
              </a:tblGrid>
              <a:tr h="1885236">
                <a:tc rowSpan="2">
                  <a:txBody>
                    <a:bodyPr/>
                    <a:lstStyle/>
                    <a:p>
                      <a:pPr>
                        <a:defRPr sz="1800">
                          <a:solidFill>
                            <a:srgbClr val="000000"/>
                          </a:solidFill>
                        </a:defRPr>
                      </a:pPr>
                      <a:r>
                        <a:rPr sz="4200">
                          <a:solidFill>
                            <a:srgbClr val="3E231A"/>
                          </a:solidFill>
                        </a:rPr>
                        <a:t>Recommendation</a:t>
                      </a:r>
                    </a:p>
                  </a:txBody>
                  <a:tcPr marL="50800" marR="50800" marT="50800" marB="50800" anchor="ctr" anchorCtr="0" horzOverflow="overflow"/>
                </a:tc>
                <a:tc rowSpan="2">
                  <a:txBody>
                    <a:bodyPr/>
                    <a:lstStyle/>
                    <a:p>
                      <a:pPr algn="l" defTabSz="457200">
                        <a:spcBef>
                          <a:spcPts val="1200"/>
                        </a:spcBef>
                        <a:defRPr sz="4000">
                          <a:solidFill>
                            <a:srgbClr val="000000"/>
                          </a:solidFill>
                          <a:latin typeface="Times Roman"/>
                          <a:ea typeface="Times Roman"/>
                          <a:cs typeface="Times Roman"/>
                          <a:sym typeface="Times Roman"/>
                        </a:defRPr>
                      </a:pPr>
                      <a:r>
                        <a:t>• Progestogen supplementation should be considered in women with recurrent miscarriage who present with bleeding in early pregnancy (400 mg micronised vaginal progesterone twice daily at the time of bleeding until 16 weeks of gestation).</a:t>
                      </a:r>
                      <a:br/>
                    </a:p>
                    <a:p>
                      <a:pPr algn="l" defTabSz="457200">
                        <a:spcBef>
                          <a:spcPts val="1200"/>
                        </a:spcBef>
                        <a:defRPr sz="4000">
                          <a:solidFill>
                            <a:srgbClr val="000000"/>
                          </a:solidFill>
                          <a:latin typeface="Times Roman"/>
                          <a:ea typeface="Times Roman"/>
                          <a:cs typeface="Times Roman"/>
                          <a:sym typeface="Times Roman"/>
                        </a:defRPr>
                      </a:pPr>
                      <a:r>
                        <a:t>• supplementation should be used with caution in asymptomatic women with unexplained recurrent miscarriage </a:t>
                      </a:r>
                      <a:endParaRPr sz="1200"/>
                    </a:p>
                    <a:p>
                      <a:pPr algn="l" defTabSz="457200">
                        <a:spcBef>
                          <a:spcPts val="1200"/>
                        </a:spcBef>
                        <a:defRPr sz="4000">
                          <a:solidFill>
                            <a:srgbClr val="000000"/>
                          </a:solidFill>
                          <a:latin typeface="Times Roman"/>
                          <a:ea typeface="Times Roman"/>
                          <a:cs typeface="Times Roman"/>
                          <a:sym typeface="Times Roman"/>
                        </a:defRPr>
                      </a:pPr>
                      <a:endParaRPr sz="1200"/>
                    </a:p>
                    <a:p>
                      <a:pPr algn="l" defTabSz="457200">
                        <a:spcBef>
                          <a:spcPts val="1200"/>
                        </a:spcBef>
                        <a:defRPr sz="4000">
                          <a:solidFill>
                            <a:srgbClr val="000000"/>
                          </a:solidFill>
                          <a:latin typeface="Times Roman"/>
                          <a:ea typeface="Times Roman"/>
                          <a:cs typeface="Times Roman"/>
                          <a:sym typeface="Times Roman"/>
                        </a:defRPr>
                      </a:pPr>
                    </a:p>
                    <a:p>
                      <a:pPr algn="l" defTabSz="457200">
                        <a:spcBef>
                          <a:spcPts val="1200"/>
                        </a:spcBef>
                        <a:defRPr sz="4000">
                          <a:solidFill>
                            <a:srgbClr val="000000"/>
                          </a:solidFill>
                          <a:latin typeface="Times Roman"/>
                          <a:ea typeface="Times Roman"/>
                          <a:cs typeface="Times Roman"/>
                          <a:sym typeface="Times Roman"/>
                        </a:defRPr>
                      </a:pPr>
                    </a:p>
                  </a:txBody>
                  <a:tcPr marL="50800" marR="50800" marT="50800" marB="50800" anchor="ctr" anchorCtr="0" horzOverflow="overflow"/>
                </a:tc>
              </a:tr>
              <a:tr h="2636275">
                <a:tc vMerge="1">
                  <a:tcPr/>
                </a:tc>
                <a:tc vMerge="1">
                  <a:tcPr/>
                </a:tc>
              </a:tr>
              <a:tr h="4652221">
                <a:tc>
                  <a:txBody>
                    <a:bodyPr/>
                    <a:lstStyle/>
                    <a:p>
                      <a:pPr algn="l">
                        <a:defRPr sz="3000"/>
                      </a:pPr>
                    </a:p>
                  </a:txBody>
                  <a:tcPr marL="50800" marR="50800" marT="50800" marB="50800" anchor="ctr" anchorCtr="0" horzOverflow="overflow">
                    <a:solidFill>
                      <a:schemeClr val="accent4">
                        <a:satOff val="13285"/>
                        <a:lumOff val="10059"/>
                      </a:schemeClr>
                    </a:solidFill>
                  </a:tcPr>
                </a:tc>
                <a:tc>
                  <a:txBody>
                    <a:bodyPr/>
                    <a:lstStyle/>
                    <a:p>
                      <a:pPr algn="l" defTabSz="457200">
                        <a:spcBef>
                          <a:spcPts val="1200"/>
                        </a:spcBef>
                        <a:defRPr sz="4000">
                          <a:solidFill>
                            <a:srgbClr val="000000"/>
                          </a:solidFill>
                          <a:latin typeface="Times Roman"/>
                          <a:ea typeface="Times Roman"/>
                          <a:cs typeface="Times Roman"/>
                          <a:sym typeface="Times Roman"/>
                        </a:defRPr>
                      </a:pPr>
                      <a:br/>
                      <a:r>
                        <a:t>• Studies showed that progesterone versus placebo or no treatment showed a lower risk of miscarriage and higher live birth rate but No statistically significant differences in preterm birth, neonatal mortality and fetal genital anomalies.</a:t>
                      </a:r>
                      <a:endParaRPr sz="1200"/>
                    </a:p>
                    <a:p>
                      <a:pPr algn="l" defTabSz="457200">
                        <a:spcBef>
                          <a:spcPts val="1200"/>
                        </a:spcBef>
                        <a:defRPr sz="4000">
                          <a:solidFill>
                            <a:srgbClr val="000000"/>
                          </a:solidFill>
                          <a:latin typeface="Times Roman"/>
                          <a:ea typeface="Times Roman"/>
                          <a:cs typeface="Times Roman"/>
                          <a:sym typeface="Times Roman"/>
                        </a:defRPr>
                      </a:pPr>
                      <a:r>
                        <a:t> </a:t>
                      </a:r>
                      <a:endParaRPr sz="1200"/>
                    </a:p>
                    <a:p>
                      <a:pPr algn="l" defTabSz="457200">
                        <a:spcBef>
                          <a:spcPts val="1200"/>
                        </a:spcBef>
                        <a:defRPr sz="4000">
                          <a:solidFill>
                            <a:srgbClr val="000000"/>
                          </a:solidFill>
                          <a:latin typeface="Times Roman"/>
                          <a:ea typeface="Times Roman"/>
                          <a:cs typeface="Times Roman"/>
                          <a:sym typeface="Times Roman"/>
                        </a:defRPr>
                      </a:pPr>
                      <a:endParaRPr sz="1200"/>
                    </a:p>
                    <a:p>
                      <a:pPr algn="l" defTabSz="457200">
                        <a:spcBef>
                          <a:spcPts val="1200"/>
                        </a:spcBef>
                        <a:defRPr sz="4000">
                          <a:solidFill>
                            <a:srgbClr val="000000"/>
                          </a:solidFill>
                          <a:latin typeface="Times Roman"/>
                          <a:ea typeface="Times Roman"/>
                          <a:cs typeface="Times Roman"/>
                          <a:sym typeface="Times Roman"/>
                        </a:defRPr>
                      </a:pPr>
                      <a:endParaRPr sz="1200"/>
                    </a:p>
                    <a:p>
                      <a:pPr algn="l" defTabSz="457200">
                        <a:spcBef>
                          <a:spcPts val="1200"/>
                        </a:spcBef>
                        <a:defRPr sz="4000">
                          <a:solidFill>
                            <a:srgbClr val="000000"/>
                          </a:solidFill>
                          <a:latin typeface="Times Roman"/>
                          <a:ea typeface="Times Roman"/>
                          <a:cs typeface="Times Roman"/>
                          <a:sym typeface="Times Roman"/>
                        </a:defRPr>
                      </a:pPr>
                      <a:endParaRPr sz="1200"/>
                    </a:p>
                    <a:p>
                      <a:pPr algn="l" defTabSz="457200">
                        <a:spcBef>
                          <a:spcPts val="1200"/>
                        </a:spcBef>
                        <a:defRPr sz="4000">
                          <a:solidFill>
                            <a:srgbClr val="000000"/>
                          </a:solidFill>
                          <a:latin typeface="Times Roman"/>
                          <a:ea typeface="Times Roman"/>
                          <a:cs typeface="Times Roman"/>
                          <a:sym typeface="Times Roman"/>
                        </a:defRPr>
                      </a:pPr>
                      <a:r>
                        <a:t> </a:t>
                      </a:r>
                      <a:endParaRPr sz="1200"/>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Immune factors"/>
          <p:cNvSpPr txBox="1"/>
          <p:nvPr>
            <p:ph type="title"/>
          </p:nvPr>
        </p:nvSpPr>
        <p:spPr>
          <a:prstGeom prst="rect">
            <a:avLst/>
          </a:prstGeom>
        </p:spPr>
        <p:txBody>
          <a:bodyPr/>
          <a:lstStyle/>
          <a:p>
            <a:pPr/>
            <a:r>
              <a:t>Immune factors</a:t>
            </a:r>
            <a:endParaRPr sz="1200">
              <a:solidFill>
                <a:srgbClr val="000000"/>
              </a:solidFill>
            </a:endParaRPr>
          </a:p>
          <a:p>
            <a:pPr/>
            <a:endParaRPr sz="1200">
              <a:solidFill>
                <a:srgbClr val="000000"/>
              </a:solidFill>
            </a:endParaRPr>
          </a:p>
        </p:txBody>
      </p:sp>
      <p:graphicFrame>
        <p:nvGraphicFramePr>
          <p:cNvPr id="194" name="Table 1"/>
          <p:cNvGraphicFramePr/>
          <p:nvPr/>
        </p:nvGraphicFramePr>
        <p:xfrm>
          <a:off x="1307729" y="3050147"/>
          <a:ext cx="21781242" cy="9186433"/>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4189556"/>
                <a:gridCol w="17578984"/>
              </a:tblGrid>
              <a:tr h="1885236">
                <a:tc rowSpan="2">
                  <a:txBody>
                    <a:bodyPr/>
                    <a:lstStyle/>
                    <a:p>
                      <a:pPr>
                        <a:defRPr sz="1800">
                          <a:solidFill>
                            <a:srgbClr val="000000"/>
                          </a:solidFill>
                        </a:defRPr>
                      </a:pPr>
                      <a:r>
                        <a:rPr sz="4200">
                          <a:solidFill>
                            <a:srgbClr val="3E231A"/>
                          </a:solidFill>
                        </a:rPr>
                        <a:t>Recommendation</a:t>
                      </a:r>
                    </a:p>
                  </a:txBody>
                  <a:tcPr marL="50800" marR="50800" marT="50800" marB="50800" anchor="ctr" anchorCtr="0" horzOverflow="overflow"/>
                </a:tc>
                <a:tc rowSpan="2">
                  <a:txBody>
                    <a:bodyPr/>
                    <a:lstStyle/>
                    <a:p>
                      <a:pPr algn="l" defTabSz="457200">
                        <a:spcBef>
                          <a:spcPts val="1200"/>
                        </a:spcBef>
                        <a:defRPr sz="4000">
                          <a:solidFill>
                            <a:srgbClr val="000000"/>
                          </a:solidFill>
                          <a:latin typeface="Times Roman"/>
                          <a:ea typeface="Times Roman"/>
                          <a:cs typeface="Times Roman"/>
                          <a:sym typeface="Times Roman"/>
                        </a:defRPr>
                      </a:pPr>
                      <a:r>
                        <a:t>• Immunotherapy (e.g. paternal cell immunisation, third-party donor leucocytes, trophoblast membranes and intravenous immunoglobulin [IVIg]) is </a:t>
                      </a:r>
                      <a:r>
                        <a:rPr b="1" u="sng">
                          <a:latin typeface="Times New Roman"/>
                          <a:ea typeface="Times New Roman"/>
                          <a:cs typeface="Times New Roman"/>
                          <a:sym typeface="Times New Roman"/>
                        </a:rPr>
                        <a:t>not</a:t>
                      </a:r>
                      <a:r>
                        <a:t> recommended for women with recurrent miscarriage. </a:t>
                      </a:r>
                      <a:endParaRPr sz="1200"/>
                    </a:p>
                    <a:p>
                      <a:pPr algn="l" defTabSz="457200">
                        <a:spcBef>
                          <a:spcPts val="1200"/>
                        </a:spcBef>
                        <a:defRPr sz="4000">
                          <a:solidFill>
                            <a:srgbClr val="000000"/>
                          </a:solidFill>
                          <a:latin typeface="Times Roman"/>
                          <a:ea typeface="Times Roman"/>
                          <a:cs typeface="Times Roman"/>
                          <a:sym typeface="Times Roman"/>
                        </a:defRPr>
                      </a:pPr>
                    </a:p>
                    <a:p>
                      <a:pPr algn="l" defTabSz="457200">
                        <a:spcBef>
                          <a:spcPts val="1200"/>
                        </a:spcBef>
                        <a:defRPr sz="4000">
                          <a:solidFill>
                            <a:srgbClr val="000000"/>
                          </a:solidFill>
                          <a:latin typeface="Times Roman"/>
                          <a:ea typeface="Times Roman"/>
                          <a:cs typeface="Times Roman"/>
                          <a:sym typeface="Times Roman"/>
                        </a:defRPr>
                      </a:pPr>
                      <a:r>
                        <a:t>• Immunotherapy is expensive and has potentially serious adverse effects including transfusion reaction, anaphylactic shock and hepatitis.</a:t>
                      </a:r>
                      <a:endParaRPr sz="1200"/>
                    </a:p>
                    <a:p>
                      <a:pPr algn="l" defTabSz="457200">
                        <a:spcBef>
                          <a:spcPts val="1200"/>
                        </a:spcBef>
                        <a:defRPr sz="4000">
                          <a:solidFill>
                            <a:srgbClr val="000000"/>
                          </a:solidFill>
                          <a:latin typeface="Times Roman"/>
                          <a:ea typeface="Times Roman"/>
                          <a:cs typeface="Times Roman"/>
                          <a:sym typeface="Times Roman"/>
                        </a:defRPr>
                      </a:pPr>
                    </a:p>
                    <a:p>
                      <a:pPr algn="l" defTabSz="457200">
                        <a:spcBef>
                          <a:spcPts val="1200"/>
                        </a:spcBef>
                        <a:defRPr sz="4000">
                          <a:solidFill>
                            <a:srgbClr val="000000"/>
                          </a:solidFill>
                          <a:latin typeface="Times Roman"/>
                          <a:ea typeface="Times Roman"/>
                          <a:cs typeface="Times Roman"/>
                          <a:sym typeface="Times Roman"/>
                        </a:defRPr>
                      </a:pPr>
                    </a:p>
                  </a:txBody>
                  <a:tcPr marL="50800" marR="50800" marT="50800" marB="50800" anchor="ctr" anchorCtr="0" horzOverflow="overflow"/>
                </a:tc>
              </a:tr>
              <a:tr h="2636275">
                <a:tc vMerge="1">
                  <a:tcPr/>
                </a:tc>
                <a:tc vMerge="1">
                  <a:tcPr/>
                </a:tc>
              </a:tr>
              <a:tr h="4652221">
                <a:tc>
                  <a:txBody>
                    <a:bodyPr/>
                    <a:lstStyle/>
                    <a:p>
                      <a:pPr algn="l">
                        <a:defRPr sz="3000"/>
                      </a:pPr>
                    </a:p>
                  </a:txBody>
                  <a:tcPr marL="50800" marR="50800" marT="50800" marB="50800" anchor="ctr" anchorCtr="0" horzOverflow="overflow">
                    <a:solidFill>
                      <a:schemeClr val="accent4">
                        <a:satOff val="13285"/>
                        <a:lumOff val="10059"/>
                      </a:schemeClr>
                    </a:solidFill>
                  </a:tcPr>
                </a:tc>
                <a:tc>
                  <a:txBody>
                    <a:bodyPr/>
                    <a:lstStyle/>
                    <a:p>
                      <a:pPr algn="l" defTabSz="457200">
                        <a:spcBef>
                          <a:spcPts val="1200"/>
                        </a:spcBef>
                        <a:defRPr sz="4000">
                          <a:solidFill>
                            <a:srgbClr val="000000"/>
                          </a:solidFill>
                          <a:latin typeface="Times Roman"/>
                          <a:ea typeface="Times Roman"/>
                          <a:cs typeface="Times Roman"/>
                          <a:sym typeface="Times Roman"/>
                        </a:defRPr>
                      </a:pPr>
                      <a:br/>
                      <a:r>
                        <a:t>• There are no published data on the use of anti-tumour necrosis factor (TNF) agents to improve pregnancy outcome in women with recurrent miscarriage.</a:t>
                      </a:r>
                      <a:br/>
                      <a:br/>
                      <a:r>
                        <a:t>• Further, anti-TNF agents could potentially cause serious morbidity including lymphoma, granulomatous disease such as tuberculosis, demyelinating disease, congestive heart failure.</a:t>
                      </a:r>
                      <a:endParaRPr sz="1200"/>
                    </a:p>
                    <a:p>
                      <a:pPr algn="l" defTabSz="457200">
                        <a:spcBef>
                          <a:spcPts val="1200"/>
                        </a:spcBef>
                        <a:defRPr sz="4000">
                          <a:solidFill>
                            <a:srgbClr val="000000"/>
                          </a:solidFill>
                          <a:latin typeface="Times Roman"/>
                          <a:ea typeface="Times Roman"/>
                          <a:cs typeface="Times Roman"/>
                          <a:sym typeface="Times Roman"/>
                        </a:defRPr>
                      </a:pPr>
                      <a:endParaRPr sz="1200"/>
                    </a:p>
                    <a:p>
                      <a:pPr algn="l" defTabSz="457200">
                        <a:spcBef>
                          <a:spcPts val="1200"/>
                        </a:spcBef>
                        <a:defRPr sz="4000">
                          <a:solidFill>
                            <a:srgbClr val="000000"/>
                          </a:solidFill>
                          <a:latin typeface="Times Roman"/>
                          <a:ea typeface="Times Roman"/>
                          <a:cs typeface="Times Roman"/>
                          <a:sym typeface="Times Roman"/>
                        </a:defRPr>
                      </a:pPr>
                      <a:r>
                        <a:t> </a:t>
                      </a:r>
                      <a:endParaRPr sz="1200"/>
                    </a:p>
                    <a:p>
                      <a:pPr algn="l" defTabSz="457200">
                        <a:spcBef>
                          <a:spcPts val="1200"/>
                        </a:spcBef>
                        <a:defRPr sz="4000">
                          <a:solidFill>
                            <a:srgbClr val="000000"/>
                          </a:solidFill>
                          <a:latin typeface="Times Roman"/>
                          <a:ea typeface="Times Roman"/>
                          <a:cs typeface="Times Roman"/>
                          <a:sym typeface="Times Roman"/>
                        </a:defRPr>
                      </a:pPr>
                      <a:endParaRPr sz="1200"/>
                    </a:p>
                    <a:p>
                      <a:pPr algn="l" defTabSz="457200">
                        <a:spcBef>
                          <a:spcPts val="1200"/>
                        </a:spcBef>
                        <a:defRPr sz="4000">
                          <a:solidFill>
                            <a:srgbClr val="000000"/>
                          </a:solidFill>
                          <a:latin typeface="Times Roman"/>
                          <a:ea typeface="Times Roman"/>
                          <a:cs typeface="Times Roman"/>
                          <a:sym typeface="Times Roman"/>
                        </a:defRPr>
                      </a:pPr>
                      <a:endParaRPr sz="1200"/>
                    </a:p>
                    <a:p>
                      <a:pPr algn="l" defTabSz="457200">
                        <a:spcBef>
                          <a:spcPts val="1200"/>
                        </a:spcBef>
                        <a:defRPr sz="4000">
                          <a:solidFill>
                            <a:srgbClr val="000000"/>
                          </a:solidFill>
                          <a:latin typeface="Times Roman"/>
                          <a:ea typeface="Times Roman"/>
                          <a:cs typeface="Times Roman"/>
                          <a:sym typeface="Times Roman"/>
                        </a:defRPr>
                      </a:pPr>
                      <a:endParaRPr sz="1200"/>
                    </a:p>
                    <a:p>
                      <a:pPr algn="l" defTabSz="457200">
                        <a:spcBef>
                          <a:spcPts val="1200"/>
                        </a:spcBef>
                        <a:defRPr sz="4000">
                          <a:solidFill>
                            <a:srgbClr val="000000"/>
                          </a:solidFill>
                          <a:latin typeface="Times Roman"/>
                          <a:ea typeface="Times Roman"/>
                          <a:cs typeface="Times Roman"/>
                          <a:sym typeface="Times Roman"/>
                        </a:defRPr>
                      </a:pPr>
                      <a:r>
                        <a:t> </a:t>
                      </a:r>
                      <a:endParaRPr sz="1200"/>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Male factors"/>
          <p:cNvSpPr txBox="1"/>
          <p:nvPr>
            <p:ph type="title"/>
          </p:nvPr>
        </p:nvSpPr>
        <p:spPr>
          <a:prstGeom prst="rect">
            <a:avLst/>
          </a:prstGeom>
        </p:spPr>
        <p:txBody>
          <a:bodyPr/>
          <a:lstStyle/>
          <a:p>
            <a:pPr/>
            <a:r>
              <a:t>Male factors</a:t>
            </a:r>
            <a:endParaRPr sz="1200">
              <a:solidFill>
                <a:srgbClr val="000000"/>
              </a:solidFill>
            </a:endParaRPr>
          </a:p>
          <a:p>
            <a:pPr/>
            <a:endParaRPr sz="1200">
              <a:solidFill>
                <a:srgbClr val="000000"/>
              </a:solidFill>
            </a:endParaRPr>
          </a:p>
        </p:txBody>
      </p:sp>
      <p:graphicFrame>
        <p:nvGraphicFramePr>
          <p:cNvPr id="197" name="Table 1"/>
          <p:cNvGraphicFramePr/>
          <p:nvPr/>
        </p:nvGraphicFramePr>
        <p:xfrm>
          <a:off x="1307729" y="3050147"/>
          <a:ext cx="21781242" cy="9186433"/>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4189556"/>
                <a:gridCol w="17578984"/>
              </a:tblGrid>
              <a:tr h="1885236">
                <a:tc rowSpan="3">
                  <a:txBody>
                    <a:bodyPr/>
                    <a:lstStyle/>
                    <a:p>
                      <a:pPr>
                        <a:defRPr sz="1800">
                          <a:solidFill>
                            <a:srgbClr val="000000"/>
                          </a:solidFill>
                        </a:defRPr>
                      </a:pPr>
                      <a:r>
                        <a:rPr sz="4200">
                          <a:solidFill>
                            <a:srgbClr val="3E231A"/>
                          </a:solidFill>
                        </a:rPr>
                        <a:t>Recommendation</a:t>
                      </a:r>
                    </a:p>
                  </a:txBody>
                  <a:tcPr marL="50800" marR="50800" marT="50800" marB="50800" anchor="ctr" anchorCtr="0" horzOverflow="overflow"/>
                </a:tc>
                <a:tc rowSpan="3">
                  <a:txBody>
                    <a:bodyPr/>
                    <a:lstStyle/>
                    <a:p>
                      <a:pPr marL="508000" indent="-508000" algn="l" defTabSz="457200">
                        <a:spcBef>
                          <a:spcPts val="1200"/>
                        </a:spcBef>
                        <a:buSzPct val="125000"/>
                        <a:buChar char="•"/>
                        <a:defRPr sz="4000">
                          <a:solidFill>
                            <a:srgbClr val="000000"/>
                          </a:solidFill>
                          <a:latin typeface="Times Roman"/>
                          <a:ea typeface="Times Roman"/>
                          <a:cs typeface="Times Roman"/>
                          <a:sym typeface="Times Roman"/>
                        </a:defRPr>
                      </a:pPr>
                      <a:r>
                        <a:t>There is no evidence to recommend treatments for male factors. </a:t>
                      </a:r>
                      <a:endParaRPr sz="1200"/>
                    </a:p>
                    <a:p>
                      <a:pPr algn="l" defTabSz="457200">
                        <a:spcBef>
                          <a:spcPts val="1200"/>
                        </a:spcBef>
                        <a:defRPr sz="4000">
                          <a:solidFill>
                            <a:srgbClr val="000000"/>
                          </a:solidFill>
                          <a:latin typeface="Times Roman"/>
                          <a:ea typeface="Times Roman"/>
                          <a:cs typeface="Times Roman"/>
                          <a:sym typeface="Times Roman"/>
                        </a:defRPr>
                      </a:pPr>
                    </a:p>
                    <a:p>
                      <a:pPr marL="508000" indent="-508000" algn="l" defTabSz="457200">
                        <a:spcBef>
                          <a:spcPts val="1200"/>
                        </a:spcBef>
                        <a:buSzPct val="125000"/>
                        <a:buChar char="•"/>
                        <a:defRPr sz="4000">
                          <a:solidFill>
                            <a:srgbClr val="000000"/>
                          </a:solidFill>
                          <a:latin typeface="Times Roman"/>
                          <a:ea typeface="Times Roman"/>
                          <a:cs typeface="Times Roman"/>
                          <a:sym typeface="Times Roman"/>
                        </a:defRPr>
                      </a:pPr>
                      <a:r>
                        <a:t>Interventions could include lifestyle modifications (i.e. smoking cessation, weight loss/exercise, reduction in pollutant exposure), treatment of infections, control of diabetes, treatment of varicocele, antioxidant therapy, sperm selection.</a:t>
                      </a:r>
                      <a:endParaRPr sz="1200"/>
                    </a:p>
                    <a:p>
                      <a:pPr algn="l" defTabSz="457200">
                        <a:spcBef>
                          <a:spcPts val="1200"/>
                        </a:spcBef>
                        <a:defRPr sz="4000">
                          <a:solidFill>
                            <a:srgbClr val="000000"/>
                          </a:solidFill>
                          <a:latin typeface="Times Roman"/>
                          <a:ea typeface="Times Roman"/>
                          <a:cs typeface="Times Roman"/>
                          <a:sym typeface="Times Roman"/>
                        </a:defRPr>
                      </a:pPr>
                    </a:p>
                    <a:p>
                      <a:pPr algn="l" defTabSz="457200">
                        <a:spcBef>
                          <a:spcPts val="1200"/>
                        </a:spcBef>
                        <a:defRPr sz="4000">
                          <a:solidFill>
                            <a:srgbClr val="000000"/>
                          </a:solidFill>
                          <a:latin typeface="Times Roman"/>
                          <a:ea typeface="Times Roman"/>
                          <a:cs typeface="Times Roman"/>
                          <a:sym typeface="Times Roman"/>
                        </a:defRPr>
                      </a:pPr>
                    </a:p>
                  </a:txBody>
                  <a:tcPr marL="50800" marR="50800" marT="50800" marB="50800" anchor="ctr" anchorCtr="0" horzOverflow="overflow"/>
                </a:tc>
              </a:tr>
              <a:tr h="2636275">
                <a:tc vMerge="1">
                  <a:tcPr/>
                </a:tc>
                <a:tc vMerge="1">
                  <a:tcPr/>
                </a:tc>
              </a:tr>
              <a:tr h="4652221">
                <a:tc vMerge="1">
                  <a:tcPr/>
                </a:tc>
                <a:tc vMerge="1">
                  <a:tcPr/>
                </a:tc>
              </a:tr>
            </a:tbl>
          </a:graphicData>
        </a:graphic>
      </p:graphicFrame>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Unexplained recurrent miscarriage"/>
          <p:cNvSpPr txBox="1"/>
          <p:nvPr>
            <p:ph type="title"/>
          </p:nvPr>
        </p:nvSpPr>
        <p:spPr>
          <a:prstGeom prst="rect">
            <a:avLst/>
          </a:prstGeom>
        </p:spPr>
        <p:txBody>
          <a:bodyPr/>
          <a:lstStyle/>
          <a:p>
            <a:pPr/>
            <a:r>
              <a:t>Unexplained recurrent miscarriage </a:t>
            </a:r>
            <a:endParaRPr sz="1200">
              <a:solidFill>
                <a:srgbClr val="000000"/>
              </a:solidFill>
            </a:endParaRPr>
          </a:p>
          <a:p>
            <a:pPr/>
            <a:endParaRPr sz="1200">
              <a:solidFill>
                <a:srgbClr val="000000"/>
              </a:solidFill>
            </a:endParaRPr>
          </a:p>
          <a:p>
            <a:pPr/>
            <a:endParaRPr sz="1200">
              <a:solidFill>
                <a:srgbClr val="000000"/>
              </a:solidFill>
            </a:endParaRPr>
          </a:p>
        </p:txBody>
      </p:sp>
      <p:graphicFrame>
        <p:nvGraphicFramePr>
          <p:cNvPr id="200" name="Table 1"/>
          <p:cNvGraphicFramePr/>
          <p:nvPr/>
        </p:nvGraphicFramePr>
        <p:xfrm>
          <a:off x="1307729" y="3050147"/>
          <a:ext cx="21781242" cy="9186433"/>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4189556"/>
                <a:gridCol w="17578984"/>
              </a:tblGrid>
              <a:tr h="1885236">
                <a:tc rowSpan="2">
                  <a:txBody>
                    <a:bodyPr/>
                    <a:lstStyle/>
                    <a:p>
                      <a:pPr>
                        <a:defRPr sz="4200"/>
                      </a:pPr>
                      <a:r>
                        <a:t>Endometrial scratch </a:t>
                      </a:r>
                      <a:endParaRPr sz="1200"/>
                    </a:p>
                  </a:txBody>
                  <a:tcPr marL="50800" marR="50800" marT="50800" marB="50800" anchor="ctr" anchorCtr="0" horzOverflow="overflow"/>
                </a:tc>
                <a:tc rowSpan="2">
                  <a:txBody>
                    <a:bodyPr/>
                    <a:lstStyle/>
                    <a:p>
                      <a:pPr algn="l" defTabSz="457200">
                        <a:spcBef>
                          <a:spcPts val="1200"/>
                        </a:spcBef>
                        <a:defRPr sz="4000">
                          <a:solidFill>
                            <a:srgbClr val="000000"/>
                          </a:solidFill>
                          <a:latin typeface="Times Roman"/>
                          <a:ea typeface="Times Roman"/>
                          <a:cs typeface="Times Roman"/>
                          <a:sym typeface="Times Roman"/>
                        </a:defRPr>
                      </a:pPr>
                      <a:r>
                        <a:t>• Endometrial scratch is not recommended in women with recurrent miscarriage. </a:t>
                      </a:r>
                      <a:endParaRPr sz="1200"/>
                    </a:p>
                  </a:txBody>
                  <a:tcPr marL="50800" marR="50800" marT="50800" marB="50800" anchor="ctr" anchorCtr="0" horzOverflow="overflow"/>
                </a:tc>
              </a:tr>
              <a:tr h="1693031">
                <a:tc vMerge="1">
                  <a:tcPr/>
                </a:tc>
                <a:tc vMerge="1">
                  <a:tcPr/>
                </a:tc>
              </a:tr>
              <a:tr h="5595464">
                <a:tc>
                  <a:txBody>
                    <a:bodyPr/>
                    <a:lstStyle/>
                    <a:p>
                      <a:pPr>
                        <a:defRPr sz="4200"/>
                      </a:pPr>
                      <a:r>
                        <a:t>Psychological support </a:t>
                      </a:r>
                      <a:endParaRPr sz="1200"/>
                    </a:p>
                  </a:txBody>
                  <a:tcPr marL="50800" marR="50800" marT="50800" marB="50800" anchor="ctr" anchorCtr="0" horzOverflow="overflow"/>
                </a:tc>
                <a:tc>
                  <a:txBody>
                    <a:bodyPr/>
                    <a:lstStyle/>
                    <a:p>
                      <a:pPr algn="l" defTabSz="457200">
                        <a:spcBef>
                          <a:spcPts val="1200"/>
                        </a:spcBef>
                        <a:defRPr sz="4000">
                          <a:solidFill>
                            <a:srgbClr val="000000"/>
                          </a:solidFill>
                          <a:latin typeface="Times Roman"/>
                          <a:ea typeface="Times Roman"/>
                          <a:cs typeface="Times Roman"/>
                          <a:sym typeface="Times Roman"/>
                        </a:defRPr>
                      </a:pPr>
                      <a:br/>
                      <a:r>
                        <a:t>• Women with unexplained recurrent miscarriage should be offered supportive care, ideally in the setting of a dedicated recurrent miscarriage clinic.</a:t>
                      </a:r>
                      <a:br/>
                      <a:br/>
                      <a:r>
                        <a:t>• These women and their partners can be reassured that the prognosis for a successful future pregnancy with supportive care alone is in the region of 75% However, the prognosis worsens with increasing maternal age and the number of previous miscar- riages </a:t>
                      </a:r>
                      <a:endParaRPr sz="1200"/>
                    </a:p>
                    <a:p>
                      <a:pPr algn="l" defTabSz="457200">
                        <a:spcBef>
                          <a:spcPts val="1200"/>
                        </a:spcBef>
                        <a:defRPr sz="4000">
                          <a:solidFill>
                            <a:srgbClr val="000000"/>
                          </a:solidFill>
                          <a:latin typeface="Times Roman"/>
                          <a:ea typeface="Times Roman"/>
                          <a:cs typeface="Times Roman"/>
                          <a:sym typeface="Times Roman"/>
                        </a:defRPr>
                      </a:pPr>
                      <a:endParaRPr sz="1200"/>
                    </a:p>
                    <a:p>
                      <a:pPr algn="l" defTabSz="457200">
                        <a:spcBef>
                          <a:spcPts val="1200"/>
                        </a:spcBef>
                        <a:defRPr sz="4000">
                          <a:solidFill>
                            <a:srgbClr val="000000"/>
                          </a:solidFill>
                          <a:latin typeface="Times Roman"/>
                          <a:ea typeface="Times Roman"/>
                          <a:cs typeface="Times Roman"/>
                          <a:sym typeface="Times Roman"/>
                        </a:defRPr>
                      </a:pPr>
                      <a:r>
                        <a:t>.</a:t>
                      </a:r>
                      <a:endParaRPr sz="1200"/>
                    </a:p>
                    <a:p>
                      <a:pPr algn="l" defTabSz="457200">
                        <a:spcBef>
                          <a:spcPts val="1200"/>
                        </a:spcBef>
                        <a:defRPr sz="4000">
                          <a:solidFill>
                            <a:srgbClr val="000000"/>
                          </a:solidFill>
                          <a:latin typeface="Times Roman"/>
                          <a:ea typeface="Times Roman"/>
                          <a:cs typeface="Times Roman"/>
                          <a:sym typeface="Times Roman"/>
                        </a:defRPr>
                      </a:pPr>
                      <a:endParaRPr sz="1200"/>
                    </a:p>
                    <a:p>
                      <a:pPr algn="l" defTabSz="457200">
                        <a:spcBef>
                          <a:spcPts val="1200"/>
                        </a:spcBef>
                        <a:defRPr sz="4000">
                          <a:solidFill>
                            <a:srgbClr val="000000"/>
                          </a:solidFill>
                          <a:latin typeface="Times Roman"/>
                          <a:ea typeface="Times Roman"/>
                          <a:cs typeface="Times Roman"/>
                          <a:sym typeface="Times Roman"/>
                        </a:defRPr>
                      </a:pPr>
                      <a:r>
                        <a:t> </a:t>
                      </a:r>
                      <a:endParaRPr sz="1200"/>
                    </a:p>
                    <a:p>
                      <a:pPr algn="l" defTabSz="457200">
                        <a:spcBef>
                          <a:spcPts val="1200"/>
                        </a:spcBef>
                        <a:defRPr sz="4000">
                          <a:solidFill>
                            <a:srgbClr val="000000"/>
                          </a:solidFill>
                          <a:latin typeface="Times Roman"/>
                          <a:ea typeface="Times Roman"/>
                          <a:cs typeface="Times Roman"/>
                          <a:sym typeface="Times Roman"/>
                        </a:defRPr>
                      </a:pPr>
                      <a:endParaRPr sz="1200"/>
                    </a:p>
                    <a:p>
                      <a:pPr algn="l" defTabSz="457200">
                        <a:spcBef>
                          <a:spcPts val="1200"/>
                        </a:spcBef>
                        <a:defRPr sz="4000">
                          <a:solidFill>
                            <a:srgbClr val="000000"/>
                          </a:solidFill>
                          <a:latin typeface="Times Roman"/>
                          <a:ea typeface="Times Roman"/>
                          <a:cs typeface="Times Roman"/>
                          <a:sym typeface="Times Roman"/>
                        </a:defRPr>
                      </a:pPr>
                      <a:endParaRPr sz="1200"/>
                    </a:p>
                    <a:p>
                      <a:pPr algn="l" defTabSz="457200">
                        <a:spcBef>
                          <a:spcPts val="1200"/>
                        </a:spcBef>
                        <a:defRPr sz="4000">
                          <a:solidFill>
                            <a:srgbClr val="000000"/>
                          </a:solidFill>
                          <a:latin typeface="Times Roman"/>
                          <a:ea typeface="Times Roman"/>
                          <a:cs typeface="Times Roman"/>
                          <a:sym typeface="Times Roman"/>
                        </a:defRPr>
                      </a:pPr>
                      <a:endParaRPr sz="1200"/>
                    </a:p>
                    <a:p>
                      <a:pPr algn="l" defTabSz="457200">
                        <a:spcBef>
                          <a:spcPts val="1200"/>
                        </a:spcBef>
                        <a:defRPr sz="4000">
                          <a:solidFill>
                            <a:srgbClr val="000000"/>
                          </a:solidFill>
                          <a:latin typeface="Times Roman"/>
                          <a:ea typeface="Times Roman"/>
                          <a:cs typeface="Times Roman"/>
                          <a:sym typeface="Times Roman"/>
                        </a:defRPr>
                      </a:pPr>
                      <a:r>
                        <a:t> </a:t>
                      </a:r>
                      <a:endParaRPr sz="1200"/>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2" name="Image" descr="Image"/>
          <p:cNvPicPr>
            <a:picLocks noChangeAspect="0"/>
          </p:cNvPicPr>
          <p:nvPr/>
        </p:nvPicPr>
        <p:blipFill>
          <a:blip r:embed="rId2">
            <a:extLst/>
          </a:blip>
          <a:stretch>
            <a:fillRect/>
          </a:stretch>
        </p:blipFill>
        <p:spPr>
          <a:xfrm>
            <a:off x="678380" y="938294"/>
            <a:ext cx="15874430" cy="11839412"/>
          </a:xfrm>
          <a:prstGeom prst="rect">
            <a:avLst/>
          </a:prstGeom>
        </p:spPr>
      </p:pic>
      <p:pic>
        <p:nvPicPr>
          <p:cNvPr id="203" name="Image" descr="Image"/>
          <p:cNvPicPr>
            <a:picLocks noChangeAspect="1"/>
          </p:cNvPicPr>
          <p:nvPr/>
        </p:nvPicPr>
        <p:blipFill>
          <a:blip r:embed="rId3">
            <a:extLst/>
          </a:blip>
          <a:srcRect l="0" t="2179" r="0" b="2179"/>
          <a:stretch>
            <a:fillRect/>
          </a:stretch>
        </p:blipFill>
        <p:spPr>
          <a:xfrm>
            <a:off x="16548462" y="605432"/>
            <a:ext cx="7273067" cy="12505092"/>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Management of subsequent miscarriages"/>
          <p:cNvSpPr txBox="1"/>
          <p:nvPr>
            <p:ph type="title"/>
          </p:nvPr>
        </p:nvSpPr>
        <p:spPr>
          <a:prstGeom prst="rect">
            <a:avLst/>
          </a:prstGeom>
        </p:spPr>
        <p:txBody>
          <a:bodyPr/>
          <a:lstStyle/>
          <a:p>
            <a:pPr defTabSz="693419">
              <a:defRPr sz="8400"/>
            </a:pPr>
            <a:r>
              <a:t> Management of subsequent miscarriages </a:t>
            </a:r>
            <a:endParaRPr sz="1008">
              <a:solidFill>
                <a:srgbClr val="000000"/>
              </a:solidFill>
            </a:endParaRPr>
          </a:p>
          <a:p>
            <a:pPr defTabSz="693419">
              <a:defRPr sz="8400"/>
            </a:pPr>
            <a:endParaRPr sz="1008">
              <a:solidFill>
                <a:srgbClr val="000000"/>
              </a:solidFill>
            </a:endParaRPr>
          </a:p>
        </p:txBody>
      </p:sp>
      <p:graphicFrame>
        <p:nvGraphicFramePr>
          <p:cNvPr id="206" name="Table 1"/>
          <p:cNvGraphicFramePr/>
          <p:nvPr/>
        </p:nvGraphicFramePr>
        <p:xfrm>
          <a:off x="1307729" y="3050147"/>
          <a:ext cx="21781242" cy="9186433"/>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4189556"/>
                <a:gridCol w="17578984"/>
              </a:tblGrid>
              <a:tr h="3824971">
                <a:tc rowSpan="2">
                  <a:txBody>
                    <a:bodyPr/>
                    <a:lstStyle/>
                    <a:p>
                      <a:pPr>
                        <a:defRPr sz="1800">
                          <a:solidFill>
                            <a:srgbClr val="000000"/>
                          </a:solidFill>
                        </a:defRPr>
                      </a:pPr>
                      <a:r>
                        <a:rPr sz="4200">
                          <a:solidFill>
                            <a:srgbClr val="3E231A"/>
                          </a:solidFill>
                        </a:rPr>
                        <a:t>Recommendation</a:t>
                      </a:r>
                    </a:p>
                  </a:txBody>
                  <a:tcPr marL="50800" marR="50800" marT="50800" marB="50800" anchor="ctr" anchorCtr="0" horzOverflow="overflow"/>
                </a:tc>
                <a:tc rowSpan="2">
                  <a:txBody>
                    <a:bodyPr/>
                    <a:lstStyle/>
                    <a:p>
                      <a:pPr algn="l" defTabSz="457200">
                        <a:spcBef>
                          <a:spcPts val="1200"/>
                        </a:spcBef>
                        <a:defRPr sz="4000">
                          <a:solidFill>
                            <a:srgbClr val="000000"/>
                          </a:solidFill>
                          <a:latin typeface="Times Roman"/>
                          <a:ea typeface="Times Roman"/>
                          <a:cs typeface="Times Roman"/>
                          <a:sym typeface="Times Roman"/>
                        </a:defRPr>
                      </a:pPr>
                      <a:br/>
                      <a:br/>
                      <a:br/>
                      <a:br/>
                      <a:r>
                        <a:t>• Provisions should be made for women and people to receive appropriate supportive care in terms of communication with healthcare professionals, ultrasound examinations and access to services in case of subsequent miscarriage(s). </a:t>
                      </a:r>
                      <a:br/>
                    </a:p>
                    <a:p>
                      <a:pPr algn="l" defTabSz="457200">
                        <a:spcBef>
                          <a:spcPts val="1200"/>
                        </a:spcBef>
                        <a:defRPr sz="4000">
                          <a:solidFill>
                            <a:srgbClr val="000000"/>
                          </a:solidFill>
                          <a:latin typeface="Times Roman"/>
                          <a:ea typeface="Times Roman"/>
                          <a:cs typeface="Times Roman"/>
                          <a:sym typeface="Times Roman"/>
                        </a:defRPr>
                      </a:pPr>
                      <a:r>
                        <a:t>• Particularly if there have been plans in place regarding the management of possible future miscarriage, such as collection of pregnancy tissue for cytogenetic analyses. This can be organised for spontaneously miscarried pregnancies or those undergoing manual vacuum aspiration or surgical management of miscarriage. </a:t>
                      </a:r>
                      <a:endParaRPr sz="1200"/>
                    </a:p>
                    <a:p>
                      <a:pPr algn="l" defTabSz="457200">
                        <a:spcBef>
                          <a:spcPts val="1200"/>
                        </a:spcBef>
                        <a:defRPr sz="4000">
                          <a:solidFill>
                            <a:srgbClr val="000000"/>
                          </a:solidFill>
                          <a:latin typeface="Times Roman"/>
                          <a:ea typeface="Times Roman"/>
                          <a:cs typeface="Times Roman"/>
                          <a:sym typeface="Times Roman"/>
                        </a:defRPr>
                      </a:pPr>
                      <a:endParaRPr sz="1200"/>
                    </a:p>
                    <a:p>
                      <a:pPr algn="l" defTabSz="457200">
                        <a:spcBef>
                          <a:spcPts val="1200"/>
                        </a:spcBef>
                        <a:defRPr sz="4000">
                          <a:solidFill>
                            <a:srgbClr val="000000"/>
                          </a:solidFill>
                          <a:latin typeface="Times Roman"/>
                          <a:ea typeface="Times Roman"/>
                          <a:cs typeface="Times Roman"/>
                          <a:sym typeface="Times Roman"/>
                        </a:defRPr>
                      </a:pPr>
                    </a:p>
                    <a:p>
                      <a:pPr algn="l" defTabSz="457200">
                        <a:spcBef>
                          <a:spcPts val="1200"/>
                        </a:spcBef>
                        <a:defRPr sz="4000">
                          <a:solidFill>
                            <a:srgbClr val="000000"/>
                          </a:solidFill>
                          <a:latin typeface="Times Roman"/>
                          <a:ea typeface="Times Roman"/>
                          <a:cs typeface="Times Roman"/>
                          <a:sym typeface="Times Roman"/>
                        </a:defRPr>
                      </a:pPr>
                    </a:p>
                  </a:txBody>
                  <a:tcPr marL="50800" marR="50800" marT="50800" marB="50800" anchor="ctr" anchorCtr="0" horzOverflow="overflow"/>
                </a:tc>
              </a:tr>
              <a:tr h="5348760">
                <a:tc vMerge="1">
                  <a:tcPr/>
                </a:tc>
                <a:tc vMerge="1">
                  <a:tcPr/>
                </a:tc>
              </a:tr>
            </a:tbl>
          </a:graphicData>
        </a:graphic>
      </p:graphicFrame>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Management of subsequent miscarriages"/>
          <p:cNvSpPr txBox="1"/>
          <p:nvPr>
            <p:ph type="title"/>
          </p:nvPr>
        </p:nvSpPr>
        <p:spPr>
          <a:prstGeom prst="rect">
            <a:avLst/>
          </a:prstGeom>
        </p:spPr>
        <p:txBody>
          <a:bodyPr/>
          <a:lstStyle/>
          <a:p>
            <a:pPr defTabSz="693419">
              <a:defRPr sz="8400"/>
            </a:pPr>
            <a:r>
              <a:t> Management of subsequent miscarriages </a:t>
            </a:r>
            <a:endParaRPr sz="1008">
              <a:solidFill>
                <a:srgbClr val="000000"/>
              </a:solidFill>
            </a:endParaRPr>
          </a:p>
          <a:p>
            <a:pPr defTabSz="693419">
              <a:defRPr sz="8400"/>
            </a:pPr>
            <a:endParaRPr sz="1008">
              <a:solidFill>
                <a:srgbClr val="000000"/>
              </a:solidFill>
            </a:endParaRPr>
          </a:p>
        </p:txBody>
      </p:sp>
      <p:graphicFrame>
        <p:nvGraphicFramePr>
          <p:cNvPr id="209" name="Table 1"/>
          <p:cNvGraphicFramePr/>
          <p:nvPr/>
        </p:nvGraphicFramePr>
        <p:xfrm>
          <a:off x="1307729" y="3050147"/>
          <a:ext cx="21781242" cy="9186433"/>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4189556"/>
                <a:gridCol w="17578984"/>
              </a:tblGrid>
              <a:tr h="3824971">
                <a:tc rowSpan="2">
                  <a:txBody>
                    <a:bodyPr/>
                    <a:lstStyle/>
                    <a:p>
                      <a:pPr>
                        <a:defRPr sz="4200"/>
                      </a:pPr>
                      <a:r>
                        <a:t>study in women with recurrent miscarriage reported that women preferred the following supportive care options for their next pregnancy </a:t>
                      </a:r>
                      <a:endParaRPr sz="1200"/>
                    </a:p>
                  </a:txBody>
                  <a:tcPr marL="50800" marR="50800" marT="50800" marB="50800" anchor="ctr" anchorCtr="0" horzOverflow="overflow"/>
                </a:tc>
                <a:tc rowSpan="2">
                  <a:txBody>
                    <a:bodyPr/>
                    <a:lstStyle/>
                    <a:p>
                      <a:pPr algn="l" defTabSz="457200">
                        <a:spcBef>
                          <a:spcPts val="1200"/>
                        </a:spcBef>
                        <a:defRPr sz="4000">
                          <a:solidFill>
                            <a:srgbClr val="000000"/>
                          </a:solidFill>
                          <a:latin typeface="Times Roman"/>
                          <a:ea typeface="Times Roman"/>
                          <a:cs typeface="Times Roman"/>
                          <a:sym typeface="Times Roman"/>
                        </a:defRPr>
                      </a:pPr>
                    </a:p>
                    <a:p>
                      <a:pPr marL="508000" indent="-508000" algn="l" defTabSz="457200">
                        <a:spcBef>
                          <a:spcPts val="1200"/>
                        </a:spcBef>
                        <a:buSzPct val="125000"/>
                        <a:buChar char="•"/>
                        <a:defRPr sz="4000">
                          <a:solidFill>
                            <a:srgbClr val="000000"/>
                          </a:solidFill>
                          <a:latin typeface="Times Roman"/>
                          <a:ea typeface="Times Roman"/>
                          <a:cs typeface="Times Roman"/>
                          <a:sym typeface="Times Roman"/>
                        </a:defRPr>
                      </a:pPr>
                      <a:r>
                        <a:t>Plan with one doctor who shows understanding, takes them seriously, has knowledge of their obstetric history, listens to them, gives information about recurrent miscar- riage, shows empathy, informs on progress and enquires about emotional needs. </a:t>
                      </a:r>
                    </a:p>
                    <a:p>
                      <a:pPr marL="508000" indent="-508000" algn="l" defTabSz="457200">
                        <a:spcBef>
                          <a:spcPts val="1200"/>
                        </a:spcBef>
                        <a:buSzPct val="125000"/>
                        <a:buChar char="•"/>
                        <a:defRPr sz="4000">
                          <a:solidFill>
                            <a:srgbClr val="000000"/>
                          </a:solidFill>
                          <a:latin typeface="Times Roman"/>
                          <a:ea typeface="Times Roman"/>
                          <a:cs typeface="Times Roman"/>
                          <a:sym typeface="Times Roman"/>
                        </a:defRPr>
                      </a:pPr>
                      <a:r>
                        <a:t>Ultrasound examination during symptoms, directly after a positive pregnancy test and every 2 weeks.</a:t>
                      </a:r>
                    </a:p>
                    <a:p>
                      <a:pPr marL="508000" indent="-508000" algn="l" defTabSz="457200">
                        <a:spcBef>
                          <a:spcPts val="1200"/>
                        </a:spcBef>
                        <a:buSzPct val="125000"/>
                        <a:buChar char="•"/>
                        <a:defRPr sz="4000">
                          <a:solidFill>
                            <a:srgbClr val="000000"/>
                          </a:solidFill>
                          <a:latin typeface="Times Roman"/>
                          <a:ea typeface="Times Roman"/>
                          <a:cs typeface="Times Roman"/>
                          <a:sym typeface="Times Roman"/>
                        </a:defRPr>
                      </a:pPr>
                      <a:r>
                        <a:t>If a miscarriage occurred, most women would prefer to talk to a medical or psychological professional afterwards.</a:t>
                      </a:r>
                    </a:p>
                    <a:p>
                      <a:pPr marL="508000" indent="-508000" algn="l" defTabSz="457200">
                        <a:spcBef>
                          <a:spcPts val="1200"/>
                        </a:spcBef>
                        <a:buSzPct val="125000"/>
                        <a:buChar char="•"/>
                        <a:defRPr sz="4000">
                          <a:solidFill>
                            <a:srgbClr val="000000"/>
                          </a:solidFill>
                          <a:latin typeface="Times Roman"/>
                          <a:ea typeface="Times Roman"/>
                          <a:cs typeface="Times Roman"/>
                          <a:sym typeface="Times Roman"/>
                        </a:defRPr>
                      </a:pPr>
                      <a:r>
                        <a:t>Majority of women expressed a low preference for ad- mission to a hospital ward at the same gestational age as previous miscarriages </a:t>
                      </a:r>
                      <a:br/>
                      <a:r>
                        <a:t> </a:t>
                      </a:r>
                      <a:endParaRPr sz="1200"/>
                    </a:p>
                    <a:p>
                      <a:pPr algn="l" defTabSz="457200">
                        <a:spcBef>
                          <a:spcPts val="1200"/>
                        </a:spcBef>
                        <a:defRPr sz="4000">
                          <a:solidFill>
                            <a:srgbClr val="000000"/>
                          </a:solidFill>
                          <a:latin typeface="Times Roman"/>
                          <a:ea typeface="Times Roman"/>
                          <a:cs typeface="Times Roman"/>
                          <a:sym typeface="Times Roman"/>
                        </a:defRPr>
                      </a:pPr>
                      <a:endParaRPr sz="1200"/>
                    </a:p>
                    <a:p>
                      <a:pPr algn="l" defTabSz="457200">
                        <a:spcBef>
                          <a:spcPts val="1200"/>
                        </a:spcBef>
                        <a:defRPr sz="4000">
                          <a:solidFill>
                            <a:srgbClr val="000000"/>
                          </a:solidFill>
                          <a:latin typeface="Times Roman"/>
                          <a:ea typeface="Times Roman"/>
                          <a:cs typeface="Times Roman"/>
                          <a:sym typeface="Times Roman"/>
                        </a:defRPr>
                      </a:pPr>
                    </a:p>
                    <a:p>
                      <a:pPr algn="l" defTabSz="457200">
                        <a:spcBef>
                          <a:spcPts val="1200"/>
                        </a:spcBef>
                        <a:defRPr sz="4000">
                          <a:solidFill>
                            <a:srgbClr val="000000"/>
                          </a:solidFill>
                          <a:latin typeface="Times Roman"/>
                          <a:ea typeface="Times Roman"/>
                          <a:cs typeface="Times Roman"/>
                          <a:sym typeface="Times Roman"/>
                        </a:defRPr>
                      </a:pPr>
                    </a:p>
                  </a:txBody>
                  <a:tcPr marL="50800" marR="50800" marT="50800" marB="50800" anchor="ctr" anchorCtr="0" horzOverflow="overflow"/>
                </a:tc>
              </a:tr>
              <a:tr h="5348760">
                <a:tc vMerge="1">
                  <a:tcPr/>
                </a:tc>
                <a:tc vMerge="1">
                  <a:tcPr/>
                </a:tc>
              </a:tr>
            </a:tbl>
          </a:graphicData>
        </a:graphic>
      </p:graphicFrame>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24" name="Table 1"/>
          <p:cNvGraphicFramePr/>
          <p:nvPr/>
        </p:nvGraphicFramePr>
        <p:xfrm>
          <a:off x="1307729" y="3050147"/>
          <a:ext cx="21781242" cy="9186433"/>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4189556"/>
                <a:gridCol w="17578984"/>
              </a:tblGrid>
              <a:tr h="1258479">
                <a:tc>
                  <a:txBody>
                    <a:bodyPr/>
                    <a:lstStyle/>
                    <a:p>
                      <a:pPr>
                        <a:defRPr sz="4200"/>
                      </a:pPr>
                    </a:p>
                  </a:txBody>
                  <a:tcPr marL="50800" marR="50800" marT="50800" marB="50800" anchor="ctr" anchorCtr="0" horzOverflow="overflow"/>
                </a:tc>
                <a:tc>
                  <a:txBody>
                    <a:bodyPr/>
                    <a:lstStyle/>
                    <a:p>
                      <a:pPr>
                        <a:defRPr sz="1800">
                          <a:solidFill>
                            <a:srgbClr val="000000"/>
                          </a:solidFill>
                        </a:defRPr>
                      </a:pPr>
                      <a:r>
                        <a:rPr sz="4200">
                          <a:solidFill>
                            <a:srgbClr val="3E231A"/>
                          </a:solidFill>
                        </a:rPr>
                        <a:t>Inherited</a:t>
                      </a:r>
                    </a:p>
                  </a:txBody>
                  <a:tcPr marL="50800" marR="50800" marT="50800" marB="50800" anchor="ctr" anchorCtr="0" horzOverflow="overflow"/>
                </a:tc>
              </a:tr>
              <a:tr h="1258479">
                <a:tc rowSpan="2">
                  <a:txBody>
                    <a:bodyPr/>
                    <a:lstStyle/>
                    <a:p>
                      <a:pPr>
                        <a:defRPr sz="1800">
                          <a:solidFill>
                            <a:srgbClr val="000000"/>
                          </a:solidFill>
                        </a:defRPr>
                      </a:pPr>
                      <a:r>
                        <a:rPr sz="4200">
                          <a:solidFill>
                            <a:srgbClr val="3E231A"/>
                          </a:solidFill>
                        </a:rPr>
                        <a:t>Recommendation</a:t>
                      </a:r>
                    </a:p>
                  </a:txBody>
                  <a:tcPr marL="50800" marR="50800" marT="50800" marB="50800" anchor="ctr" anchorCtr="0" horzOverflow="overflow"/>
                </a:tc>
                <a:tc rowSpan="2">
                  <a:txBody>
                    <a:bodyPr/>
                    <a:lstStyle/>
                    <a:p>
                      <a:pPr algn="l" defTabSz="457200">
                        <a:spcBef>
                          <a:spcPts val="1200"/>
                        </a:spcBef>
                        <a:defRPr sz="3900">
                          <a:solidFill>
                            <a:srgbClr val="000000"/>
                          </a:solidFill>
                          <a:latin typeface="Times Roman"/>
                          <a:ea typeface="Times Roman"/>
                          <a:cs typeface="Times Roman"/>
                          <a:sym typeface="Times Roman"/>
                        </a:defRPr>
                      </a:pPr>
                      <a:r>
                        <a:t>• Women with second trimester miscarriage may be offered testing for Factor V Leiden, prothrombin gene mutation and protein S deficiency.</a:t>
                      </a:r>
                      <a:endParaRPr sz="1200"/>
                    </a:p>
                    <a:p>
                      <a:pPr algn="l" defTabSz="457200">
                        <a:spcBef>
                          <a:spcPts val="1200"/>
                        </a:spcBef>
                        <a:defRPr sz="3900">
                          <a:solidFill>
                            <a:srgbClr val="000000"/>
                          </a:solidFill>
                          <a:latin typeface="Times Roman"/>
                          <a:ea typeface="Times Roman"/>
                          <a:cs typeface="Times Roman"/>
                          <a:sym typeface="Times Roman"/>
                        </a:defRPr>
                      </a:pPr>
                    </a:p>
                  </a:txBody>
                  <a:tcPr marL="50800" marR="50800" marT="50800" marB="50800" anchor="ctr" anchorCtr="0" horzOverflow="overflow"/>
                </a:tc>
              </a:tr>
              <a:tr h="815738">
                <a:tc vMerge="1">
                  <a:tcPr/>
                </a:tc>
                <a:tc vMerge="1">
                  <a:tcPr/>
                </a:tc>
              </a:tr>
              <a:tr h="816757">
                <a:tc rowSpan="3">
                  <a:txBody>
                    <a:bodyPr/>
                    <a:lstStyle/>
                    <a:p>
                      <a:pPr>
                        <a:defRPr sz="4200"/>
                      </a:pPr>
                    </a:p>
                  </a:txBody>
                  <a:tcPr marL="50800" marR="50800" marT="50800" marB="50800" anchor="ctr" anchorCtr="0" horzOverflow="overflow"/>
                </a:tc>
                <a:tc rowSpan="3">
                  <a:txBody>
                    <a:bodyPr/>
                    <a:lstStyle/>
                    <a:p>
                      <a:pPr marL="469900" indent="-469900" algn="l" defTabSz="457200">
                        <a:spcBef>
                          <a:spcPts val="1200"/>
                        </a:spcBef>
                        <a:buSzPct val="125000"/>
                        <a:buChar char="•"/>
                        <a:defRPr sz="3700">
                          <a:solidFill>
                            <a:srgbClr val="000000"/>
                          </a:solidFill>
                          <a:latin typeface="Times Roman"/>
                          <a:ea typeface="Times Roman"/>
                          <a:cs typeface="Times Roman"/>
                          <a:sym typeface="Times Roman"/>
                        </a:defRPr>
                      </a:pPr>
                      <a:r>
                        <a:t>Testing may be offered with second trimester miscarriage for Factor V Leiden, prothrombin gene mutation and protein S deficiency</a:t>
                      </a:r>
                      <a:r>
                        <a:rPr baseline="69645" sz="933">
                          <a:solidFill>
                            <a:srgbClr val="0000FF"/>
                          </a:solidFill>
                        </a:rPr>
                        <a:t>.  </a:t>
                      </a:r>
                      <a:r>
                        <a:t>and, in the case of the latter, at least 6 weeks postpartum and in the absence of hormonal medication.</a:t>
                      </a:r>
                      <a:br/>
                    </a:p>
                    <a:p>
                      <a:pPr marL="469900" indent="-469900" algn="l" defTabSz="457200">
                        <a:spcBef>
                          <a:spcPts val="1200"/>
                        </a:spcBef>
                        <a:buSzPct val="125000"/>
                        <a:buChar char="•"/>
                        <a:defRPr sz="3700">
                          <a:solidFill>
                            <a:srgbClr val="000000"/>
                          </a:solidFill>
                          <a:latin typeface="Times Roman"/>
                          <a:ea typeface="Times Roman"/>
                          <a:cs typeface="Times Roman"/>
                          <a:sym typeface="Times Roman"/>
                        </a:defRPr>
                      </a:pPr>
                      <a:r>
                        <a:t>Studies have not found a persistent association between recurrent and/or second trimester miscarriage and protein C deficiency, antithrombin deficiency therefore do not recommend testing. </a:t>
                      </a:r>
                      <a:endParaRPr sz="1200"/>
                    </a:p>
                    <a:p>
                      <a:pPr algn="l" defTabSz="457200">
                        <a:spcBef>
                          <a:spcPts val="1200"/>
                        </a:spcBef>
                        <a:defRPr sz="3700">
                          <a:solidFill>
                            <a:srgbClr val="000000"/>
                          </a:solidFill>
                          <a:latin typeface="Times Roman"/>
                          <a:ea typeface="Times Roman"/>
                          <a:cs typeface="Times Roman"/>
                          <a:sym typeface="Times Roman"/>
                        </a:defRPr>
                      </a:pPr>
                      <a:br/>
                    </a:p>
                    <a:p>
                      <a:pPr algn="l" defTabSz="457200">
                        <a:spcBef>
                          <a:spcPts val="1200"/>
                        </a:spcBef>
                        <a:defRPr sz="3700">
                          <a:solidFill>
                            <a:srgbClr val="000000"/>
                          </a:solidFill>
                          <a:latin typeface="Times Roman"/>
                          <a:ea typeface="Times Roman"/>
                          <a:cs typeface="Times Roman"/>
                          <a:sym typeface="Times Roman"/>
                        </a:defRPr>
                      </a:pPr>
                    </a:p>
                    <a:p>
                      <a:pPr algn="l" defTabSz="457200">
                        <a:spcBef>
                          <a:spcPts val="1200"/>
                        </a:spcBef>
                        <a:defRPr sz="3700">
                          <a:solidFill>
                            <a:srgbClr val="000000"/>
                          </a:solidFill>
                          <a:latin typeface="Times Roman"/>
                          <a:ea typeface="Times Roman"/>
                          <a:cs typeface="Times Roman"/>
                          <a:sym typeface="Times Roman"/>
                        </a:defRPr>
                      </a:pPr>
                    </a:p>
                  </a:txBody>
                  <a:tcPr marL="50800" marR="50800" marT="50800" marB="50800" anchor="ctr" anchorCtr="0" horzOverflow="overflow"/>
                </a:tc>
              </a:tr>
              <a:tr h="1428334">
                <a:tc vMerge="1">
                  <a:tcPr/>
                </a:tc>
                <a:tc vMerge="1">
                  <a:tcPr/>
                </a:tc>
              </a:tr>
              <a:tr h="3595943">
                <a:tc vMerge="1">
                  <a:tcPr/>
                </a:tc>
                <a:tc vMerge="1">
                  <a:tcPr/>
                </a:tc>
              </a:tr>
            </a:tbl>
          </a:graphicData>
        </a:graphic>
      </p:graphicFrame>
      <p:sp>
        <p:nvSpPr>
          <p:cNvPr id="125" name="Thrombophilia"/>
          <p:cNvSpPr txBox="1"/>
          <p:nvPr>
            <p:ph type="title"/>
          </p:nvPr>
        </p:nvSpPr>
        <p:spPr>
          <a:prstGeom prst="rect">
            <a:avLst/>
          </a:prstGeom>
        </p:spPr>
        <p:txBody>
          <a:bodyPr/>
          <a:lstStyle/>
          <a:p>
            <a:pPr/>
            <a:r>
              <a:t>Thrombophilia</a:t>
            </a:r>
            <a:endParaRPr sz="1200">
              <a:solidFill>
                <a:srgbClr val="000000"/>
              </a:solidFill>
            </a:endParaRPr>
          </a:p>
          <a:p>
            <a:pPr/>
            <a:endParaRPr sz="1200">
              <a:solidFill>
                <a:srgbClr val="000000"/>
              </a:solidFill>
            </a:endParaR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27" name="Table 1"/>
          <p:cNvGraphicFramePr/>
          <p:nvPr/>
        </p:nvGraphicFramePr>
        <p:xfrm>
          <a:off x="1307729" y="3050147"/>
          <a:ext cx="21781242" cy="9186433"/>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4189556"/>
                <a:gridCol w="17578984"/>
              </a:tblGrid>
              <a:tr h="1458569">
                <a:tc rowSpan="2">
                  <a:txBody>
                    <a:bodyPr/>
                    <a:lstStyle/>
                    <a:p>
                      <a:pPr>
                        <a:defRPr sz="1800">
                          <a:solidFill>
                            <a:srgbClr val="000000"/>
                          </a:solidFill>
                        </a:defRPr>
                      </a:pPr>
                      <a:r>
                        <a:rPr sz="4200">
                          <a:solidFill>
                            <a:srgbClr val="3E231A"/>
                          </a:solidFill>
                        </a:rPr>
                        <a:t>Recommendation</a:t>
                      </a:r>
                    </a:p>
                  </a:txBody>
                  <a:tcPr marL="50800" marR="50800" marT="50800" marB="50800" anchor="ctr" anchorCtr="0" horzOverflow="overflow"/>
                </a:tc>
                <a:tc rowSpan="2">
                  <a:txBody>
                    <a:bodyPr/>
                    <a:lstStyle/>
                    <a:p>
                      <a:pPr algn="l" defTabSz="457200">
                        <a:spcBef>
                          <a:spcPts val="1200"/>
                        </a:spcBef>
                        <a:defRPr sz="3900">
                          <a:solidFill>
                            <a:srgbClr val="000000"/>
                          </a:solidFill>
                          <a:latin typeface="Times Roman"/>
                          <a:ea typeface="Times Roman"/>
                          <a:cs typeface="Times Roman"/>
                          <a:sym typeface="Times Roman"/>
                        </a:defRPr>
                      </a:pPr>
                      <a:r>
                        <a:t>• Women with recurrent miscarriage should be offered assessment for congenital uterine anomalies, ideally with 3D ultrasound. </a:t>
                      </a:r>
                      <a:endParaRPr b="1" i="1" sz="3500">
                        <a:latin typeface="Calibri"/>
                        <a:ea typeface="Calibri"/>
                        <a:cs typeface="Calibri"/>
                        <a:sym typeface="Calibri"/>
                      </a:endParaRPr>
                    </a:p>
                    <a:p>
                      <a:pPr algn="l" defTabSz="457200">
                        <a:spcBef>
                          <a:spcPts val="1200"/>
                        </a:spcBef>
                        <a:defRPr sz="3900">
                          <a:solidFill>
                            <a:srgbClr val="000000"/>
                          </a:solidFill>
                          <a:latin typeface="Times Roman"/>
                          <a:ea typeface="Times Roman"/>
                          <a:cs typeface="Times Roman"/>
                          <a:sym typeface="Times Roman"/>
                        </a:defRPr>
                      </a:pPr>
                    </a:p>
                  </a:txBody>
                  <a:tcPr marL="50800" marR="50800" marT="50800" marB="50800" anchor="ctr" anchorCtr="0" horzOverflow="overflow"/>
                </a:tc>
              </a:tr>
              <a:tr h="945436">
                <a:tc vMerge="1">
                  <a:tcPr/>
                </a:tc>
                <a:tc vMerge="1">
                  <a:tcPr/>
                </a:tc>
              </a:tr>
              <a:tr h="946617">
                <a:tc rowSpan="3">
                  <a:txBody>
                    <a:bodyPr/>
                    <a:lstStyle/>
                    <a:p>
                      <a:pPr>
                        <a:defRPr sz="4200"/>
                      </a:pPr>
                    </a:p>
                  </a:txBody>
                  <a:tcPr marL="50800" marR="50800" marT="50800" marB="50800" anchor="ctr" anchorCtr="0" horzOverflow="overflow"/>
                </a:tc>
                <a:tc rowSpan="3">
                  <a:txBody>
                    <a:bodyPr/>
                    <a:lstStyle/>
                    <a:p>
                      <a:pPr marL="469900" indent="-469900" algn="l" defTabSz="457200">
                        <a:spcBef>
                          <a:spcPts val="1200"/>
                        </a:spcBef>
                        <a:buSzPct val="125000"/>
                        <a:buChar char="•"/>
                        <a:defRPr sz="3700">
                          <a:solidFill>
                            <a:srgbClr val="000000"/>
                          </a:solidFill>
                          <a:latin typeface="Times Roman"/>
                          <a:ea typeface="Times Roman"/>
                          <a:cs typeface="Times Roman"/>
                          <a:sym typeface="Times Roman"/>
                        </a:defRPr>
                      </a:pPr>
                      <a:r>
                        <a:t>3D ultrasound is recommended as the first line for the diagnosis of congenital anomalies, reserving MRI and endoscopic evaluation for complex anomalies when a diagnosis cannot be reached with 3D ultrasound</a:t>
                      </a:r>
                    </a:p>
                    <a:p>
                      <a:pPr marL="469900" indent="-469900" algn="l" defTabSz="457200">
                        <a:spcBef>
                          <a:spcPts val="1200"/>
                        </a:spcBef>
                        <a:buSzPct val="125000"/>
                        <a:buChar char="•"/>
                        <a:defRPr sz="3700">
                          <a:solidFill>
                            <a:srgbClr val="000000"/>
                          </a:solidFill>
                          <a:latin typeface="Times Roman"/>
                          <a:ea typeface="Times Roman"/>
                          <a:cs typeface="Times Roman"/>
                          <a:sym typeface="Times Roman"/>
                        </a:defRPr>
                      </a:pPr>
                      <a:r>
                        <a:t>The inclusion of saline infusion with the 3D ultrasound assessment may be particularly useful for the diagnosis of intrauterine adhesions if these are suspected based on the clinical history (e.g. prior surgical management of miscarriage with subsequent oligomenorrhoe).</a:t>
                      </a:r>
                    </a:p>
                    <a:p>
                      <a:pPr marL="469900" indent="-469900" algn="l" defTabSz="457200">
                        <a:spcBef>
                          <a:spcPts val="1200"/>
                        </a:spcBef>
                        <a:buSzPct val="125000"/>
                        <a:buChar char="•"/>
                        <a:defRPr sz="3700">
                          <a:solidFill>
                            <a:srgbClr val="000000"/>
                          </a:solidFill>
                          <a:latin typeface="Times Roman"/>
                          <a:ea typeface="Times Roman"/>
                          <a:cs typeface="Times Roman"/>
                          <a:sym typeface="Times Roman"/>
                        </a:defRPr>
                      </a:pPr>
                      <a:r>
                        <a:t>Studies have not found a persistent association between recurrent and/or second trimester miscarriage and protein C deficiency, antithrombin deficiency therefore do not recommend testing. </a:t>
                      </a:r>
                      <a:endParaRPr sz="1200"/>
                    </a:p>
                    <a:p>
                      <a:pPr algn="l" defTabSz="457200">
                        <a:spcBef>
                          <a:spcPts val="1200"/>
                        </a:spcBef>
                        <a:defRPr sz="3700">
                          <a:solidFill>
                            <a:srgbClr val="000000"/>
                          </a:solidFill>
                          <a:latin typeface="Times Roman"/>
                          <a:ea typeface="Times Roman"/>
                          <a:cs typeface="Times Roman"/>
                          <a:sym typeface="Times Roman"/>
                        </a:defRPr>
                      </a:pPr>
                      <a:br/>
                    </a:p>
                    <a:p>
                      <a:pPr algn="l" defTabSz="457200">
                        <a:spcBef>
                          <a:spcPts val="1200"/>
                        </a:spcBef>
                        <a:defRPr sz="3700">
                          <a:solidFill>
                            <a:srgbClr val="000000"/>
                          </a:solidFill>
                          <a:latin typeface="Times Roman"/>
                          <a:ea typeface="Times Roman"/>
                          <a:cs typeface="Times Roman"/>
                          <a:sym typeface="Times Roman"/>
                        </a:defRPr>
                      </a:pPr>
                    </a:p>
                    <a:p>
                      <a:pPr algn="l" defTabSz="457200">
                        <a:spcBef>
                          <a:spcPts val="1200"/>
                        </a:spcBef>
                        <a:defRPr sz="3700">
                          <a:solidFill>
                            <a:srgbClr val="000000"/>
                          </a:solidFill>
                          <a:latin typeface="Times Roman"/>
                          <a:ea typeface="Times Roman"/>
                          <a:cs typeface="Times Roman"/>
                          <a:sym typeface="Times Roman"/>
                        </a:defRPr>
                      </a:pPr>
                    </a:p>
                  </a:txBody>
                  <a:tcPr marL="50800" marR="50800" marT="50800" marB="50800" anchor="ctr" anchorCtr="0" horzOverflow="overflow"/>
                </a:tc>
              </a:tr>
              <a:tr h="1655431">
                <a:tc vMerge="1">
                  <a:tcPr/>
                </a:tc>
                <a:tc vMerge="1">
                  <a:tcPr/>
                </a:tc>
              </a:tr>
              <a:tr h="4167677">
                <a:tc vMerge="1">
                  <a:tcPr/>
                </a:tc>
                <a:tc vMerge="1">
                  <a:tcPr/>
                </a:tc>
              </a:tr>
            </a:tbl>
          </a:graphicData>
        </a:graphic>
      </p:graphicFrame>
      <p:sp>
        <p:nvSpPr>
          <p:cNvPr id="128" name="Anatomical factors"/>
          <p:cNvSpPr txBox="1"/>
          <p:nvPr>
            <p:ph type="title"/>
          </p:nvPr>
        </p:nvSpPr>
        <p:spPr>
          <a:prstGeom prst="rect">
            <a:avLst/>
          </a:prstGeom>
        </p:spPr>
        <p:txBody>
          <a:bodyPr/>
          <a:lstStyle/>
          <a:p>
            <a:pPr/>
            <a:r>
              <a:t>Anatomical factors</a:t>
            </a:r>
            <a:endParaRPr sz="1200">
              <a:solidFill>
                <a:srgbClr val="000000"/>
              </a:solidFill>
            </a:endParaRPr>
          </a:p>
          <a:p>
            <a:pPr/>
            <a:endParaRPr sz="1200">
              <a:solidFill>
                <a:srgbClr val="000000"/>
              </a:solidFill>
            </a:endParaR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Double-tap to edit"/>
          <p:cNvSpPr txBox="1"/>
          <p:nvPr>
            <p:ph type="title"/>
          </p:nvPr>
        </p:nvSpPr>
        <p:spPr>
          <a:prstGeom prst="rect">
            <a:avLst/>
          </a:prstGeom>
        </p:spPr>
        <p:txBody>
          <a:bodyPr/>
          <a:lstStyle/>
          <a:p>
            <a:pPr/>
          </a:p>
        </p:txBody>
      </p:sp>
      <p:sp>
        <p:nvSpPr>
          <p:cNvPr id="131" name="Double-tap to edit"/>
          <p:cNvSpPr txBox="1"/>
          <p:nvPr>
            <p:ph type="body" idx="1"/>
          </p:nvPr>
        </p:nvSpPr>
        <p:spPr>
          <a:prstGeom prst="rect">
            <a:avLst/>
          </a:prstGeom>
        </p:spPr>
        <p:txBody>
          <a:bodyPr/>
          <a:lstStyle/>
          <a:p>
            <a:pPr>
              <a:buBlip>
                <a:blip r:embed="rId2"/>
              </a:buBlip>
            </a:pPr>
          </a:p>
        </p:txBody>
      </p:sp>
      <p:pic>
        <p:nvPicPr>
          <p:cNvPr id="132" name="object 4" descr="object 4"/>
          <p:cNvPicPr>
            <a:picLocks noChangeAspect="1"/>
          </p:cNvPicPr>
          <p:nvPr/>
        </p:nvPicPr>
        <p:blipFill>
          <a:blip r:embed="rId3">
            <a:extLst/>
          </a:blip>
          <a:stretch>
            <a:fillRect/>
          </a:stretch>
        </p:blipFill>
        <p:spPr>
          <a:xfrm>
            <a:off x="2399208" y="568750"/>
            <a:ext cx="18885982" cy="125785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Most common uterine anomaly, and carries the poorest outcomes"/>
          <p:cNvSpPr txBox="1"/>
          <p:nvPr>
            <p:ph type="title"/>
          </p:nvPr>
        </p:nvSpPr>
        <p:spPr>
          <a:prstGeom prst="rect">
            <a:avLst/>
          </a:prstGeom>
        </p:spPr>
        <p:txBody>
          <a:bodyPr/>
          <a:lstStyle/>
          <a:p>
            <a:pPr defTabSz="594360">
              <a:defRPr sz="7200"/>
            </a:pPr>
            <a:r>
              <a:t>Most </a:t>
            </a:r>
            <a:r>
              <a:rPr u="sng">
                <a:uFill>
                  <a:solidFill>
                    <a:srgbClr val="404040"/>
                  </a:solidFill>
                </a:uFill>
              </a:rPr>
              <a:t>common</a:t>
            </a:r>
            <a:r>
              <a:rPr spc="-55"/>
              <a:t> </a:t>
            </a:r>
            <a:r>
              <a:t>uterine anomaly, and</a:t>
            </a:r>
            <a:r>
              <a:rPr spc="-55"/>
              <a:t> </a:t>
            </a:r>
            <a:r>
              <a:t>carries the</a:t>
            </a:r>
            <a:r>
              <a:rPr spc="55">
                <a:solidFill>
                  <a:srgbClr val="90C126"/>
                </a:solidFill>
              </a:rPr>
              <a:t> </a:t>
            </a:r>
            <a:r>
              <a:rPr u="sng">
                <a:solidFill>
                  <a:srgbClr val="90C126"/>
                </a:solidFill>
                <a:uFill>
                  <a:solidFill>
                    <a:srgbClr val="90C126"/>
                  </a:solidFill>
                </a:uFill>
              </a:rPr>
              <a:t>poorest outcomes</a:t>
            </a:r>
          </a:p>
        </p:txBody>
      </p:sp>
      <p:sp>
        <p:nvSpPr>
          <p:cNvPr id="135" name="Double-tap to edit"/>
          <p:cNvSpPr txBox="1"/>
          <p:nvPr>
            <p:ph type="body" idx="1"/>
          </p:nvPr>
        </p:nvSpPr>
        <p:spPr>
          <a:prstGeom prst="rect">
            <a:avLst/>
          </a:prstGeom>
        </p:spPr>
        <p:txBody>
          <a:bodyPr/>
          <a:lstStyle/>
          <a:p>
            <a:pPr>
              <a:buBlip>
                <a:blip r:embed="rId2"/>
              </a:buBlip>
            </a:pPr>
          </a:p>
        </p:txBody>
      </p:sp>
      <p:grpSp>
        <p:nvGrpSpPr>
          <p:cNvPr id="138" name="object 2"/>
          <p:cNvGrpSpPr/>
          <p:nvPr/>
        </p:nvGrpSpPr>
        <p:grpSpPr>
          <a:xfrm>
            <a:off x="2275531" y="4495677"/>
            <a:ext cx="19832938" cy="7455146"/>
            <a:chOff x="0" y="0"/>
            <a:chExt cx="19832936" cy="7455144"/>
          </a:xfrm>
        </p:grpSpPr>
        <p:pic>
          <p:nvPicPr>
            <p:cNvPr id="136" name="object 3" descr="object 3"/>
            <p:cNvPicPr>
              <a:picLocks noChangeAspect="1"/>
            </p:cNvPicPr>
            <p:nvPr/>
          </p:nvPicPr>
          <p:blipFill>
            <a:blip r:embed="rId3">
              <a:extLst/>
            </a:blip>
            <a:stretch>
              <a:fillRect/>
            </a:stretch>
          </p:blipFill>
          <p:spPr>
            <a:xfrm>
              <a:off x="0" y="0"/>
              <a:ext cx="10010126" cy="7455145"/>
            </a:xfrm>
            <a:prstGeom prst="rect">
              <a:avLst/>
            </a:prstGeom>
            <a:ln w="12700" cap="flat">
              <a:noFill/>
              <a:miter lim="400000"/>
            </a:ln>
            <a:effectLst/>
          </p:spPr>
        </p:pic>
        <p:pic>
          <p:nvPicPr>
            <p:cNvPr id="137" name="object 4" descr="object 4"/>
            <p:cNvPicPr>
              <a:picLocks noChangeAspect="1"/>
            </p:cNvPicPr>
            <p:nvPr/>
          </p:nvPicPr>
          <p:blipFill>
            <a:blip r:embed="rId4">
              <a:extLst/>
            </a:blip>
            <a:stretch>
              <a:fillRect/>
            </a:stretch>
          </p:blipFill>
          <p:spPr>
            <a:xfrm>
              <a:off x="10010126" y="0"/>
              <a:ext cx="9822811" cy="7339008"/>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Bicornuate uterus"/>
          <p:cNvSpPr txBox="1"/>
          <p:nvPr>
            <p:ph type="title"/>
          </p:nvPr>
        </p:nvSpPr>
        <p:spPr>
          <a:xfrm>
            <a:off x="-776774" y="895350"/>
            <a:ext cx="19621501" cy="2959100"/>
          </a:xfrm>
          <a:prstGeom prst="rect">
            <a:avLst/>
          </a:prstGeom>
        </p:spPr>
        <p:txBody>
          <a:bodyPr/>
          <a:lstStyle/>
          <a:p>
            <a:pPr/>
            <a:r>
              <a:t>Bicornuate</a:t>
            </a:r>
            <a:r>
              <a:rPr spc="-351"/>
              <a:t> </a:t>
            </a:r>
            <a:r>
              <a:t>uterus</a:t>
            </a:r>
          </a:p>
        </p:txBody>
      </p:sp>
      <p:sp>
        <p:nvSpPr>
          <p:cNvPr id="141" name="Hysterosalpingography"/>
          <p:cNvSpPr txBox="1"/>
          <p:nvPr/>
        </p:nvSpPr>
        <p:spPr>
          <a:xfrm>
            <a:off x="11346228" y="8200758"/>
            <a:ext cx="1932844"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1400">
                <a:solidFill>
                  <a:srgbClr val="BDC1C6"/>
                </a:solidFill>
                <a:latin typeface="Arial"/>
                <a:ea typeface="Arial"/>
                <a:cs typeface="Arial"/>
                <a:sym typeface="Arial"/>
              </a:defRPr>
            </a:lvl1pPr>
          </a:lstStyle>
          <a:p>
            <a:pPr/>
            <a:r>
              <a:t>Hysterosalpingography</a:t>
            </a:r>
          </a:p>
        </p:txBody>
      </p:sp>
      <p:pic>
        <p:nvPicPr>
          <p:cNvPr id="142" name="object 2" descr="object 2"/>
          <p:cNvPicPr>
            <a:picLocks noChangeAspect="1"/>
          </p:cNvPicPr>
          <p:nvPr/>
        </p:nvPicPr>
        <p:blipFill>
          <a:blip r:embed="rId2">
            <a:extLst/>
          </a:blip>
          <a:stretch>
            <a:fillRect/>
          </a:stretch>
        </p:blipFill>
        <p:spPr>
          <a:xfrm>
            <a:off x="3530189" y="1004278"/>
            <a:ext cx="17323622" cy="1170744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Intrauterine adhesions"/>
          <p:cNvSpPr txBox="1"/>
          <p:nvPr>
            <p:ph type="title"/>
          </p:nvPr>
        </p:nvSpPr>
        <p:spPr>
          <a:prstGeom prst="rect">
            <a:avLst/>
          </a:prstGeom>
        </p:spPr>
        <p:txBody>
          <a:bodyPr/>
          <a:lstStyle/>
          <a:p>
            <a:pPr/>
            <a:r>
              <a:t>Intrauterine adhesions</a:t>
            </a:r>
          </a:p>
        </p:txBody>
      </p:sp>
      <p:sp>
        <p:nvSpPr>
          <p:cNvPr id="145" name="Double-tap to edit"/>
          <p:cNvSpPr txBox="1"/>
          <p:nvPr>
            <p:ph type="body" idx="1"/>
          </p:nvPr>
        </p:nvSpPr>
        <p:spPr>
          <a:prstGeom prst="rect">
            <a:avLst/>
          </a:prstGeom>
        </p:spPr>
        <p:txBody>
          <a:bodyPr/>
          <a:lstStyle/>
          <a:p>
            <a:pPr>
              <a:buBlip>
                <a:blip r:embed="rId2"/>
              </a:buBlip>
            </a:pPr>
          </a:p>
        </p:txBody>
      </p:sp>
      <p:pic>
        <p:nvPicPr>
          <p:cNvPr id="146" name="object 2" descr="object 2"/>
          <p:cNvPicPr>
            <a:picLocks noChangeAspect="1"/>
          </p:cNvPicPr>
          <p:nvPr/>
        </p:nvPicPr>
        <p:blipFill>
          <a:blip r:embed="rId3">
            <a:extLst/>
          </a:blip>
          <a:stretch>
            <a:fillRect/>
          </a:stretch>
        </p:blipFill>
        <p:spPr>
          <a:xfrm>
            <a:off x="11704664" y="4250874"/>
            <a:ext cx="9580633" cy="7577172"/>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48" name="Table 1"/>
          <p:cNvGraphicFramePr/>
          <p:nvPr/>
        </p:nvGraphicFramePr>
        <p:xfrm>
          <a:off x="1307729" y="3050147"/>
          <a:ext cx="21781242" cy="9186433"/>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4189556"/>
                <a:gridCol w="17578984"/>
              </a:tblGrid>
              <a:tr h="1458569">
                <a:tc rowSpan="2">
                  <a:txBody>
                    <a:bodyPr/>
                    <a:lstStyle/>
                    <a:p>
                      <a:pPr>
                        <a:defRPr sz="1800">
                          <a:solidFill>
                            <a:srgbClr val="000000"/>
                          </a:solidFill>
                        </a:defRPr>
                      </a:pPr>
                      <a:r>
                        <a:rPr sz="4200">
                          <a:solidFill>
                            <a:srgbClr val="3E231A"/>
                          </a:solidFill>
                        </a:rPr>
                        <a:t>Recommendation</a:t>
                      </a:r>
                    </a:p>
                  </a:txBody>
                  <a:tcPr marL="50800" marR="50800" marT="50800" marB="50800" anchor="ctr" anchorCtr="0" horzOverflow="overflow"/>
                </a:tc>
                <a:tc rowSpan="2">
                  <a:txBody>
                    <a:bodyPr/>
                    <a:lstStyle/>
                    <a:p>
                      <a:pPr algn="l" defTabSz="457200">
                        <a:spcBef>
                          <a:spcPts val="1200"/>
                        </a:spcBef>
                        <a:defRPr sz="3900">
                          <a:solidFill>
                            <a:srgbClr val="000000"/>
                          </a:solidFill>
                          <a:latin typeface="Times Roman"/>
                          <a:ea typeface="Times Roman"/>
                          <a:cs typeface="Times Roman"/>
                          <a:sym typeface="Times Roman"/>
                        </a:defRPr>
                      </a:pPr>
                      <a:r>
                        <a:t>• Women with recurrent miscarriage should be offered thyroid function tests and assessment for thyroid peroxidase (TPO) antibodies. </a:t>
                      </a:r>
                      <a:endParaRPr b="1" i="1" sz="3500">
                        <a:latin typeface="Calibri"/>
                        <a:ea typeface="Calibri"/>
                        <a:cs typeface="Calibri"/>
                        <a:sym typeface="Calibri"/>
                      </a:endParaRPr>
                    </a:p>
                    <a:p>
                      <a:pPr algn="l" defTabSz="457200">
                        <a:spcBef>
                          <a:spcPts val="1200"/>
                        </a:spcBef>
                        <a:defRPr sz="3900">
                          <a:solidFill>
                            <a:srgbClr val="000000"/>
                          </a:solidFill>
                          <a:latin typeface="Times Roman"/>
                          <a:ea typeface="Times Roman"/>
                          <a:cs typeface="Times Roman"/>
                          <a:sym typeface="Times Roman"/>
                        </a:defRPr>
                      </a:pPr>
                    </a:p>
                  </a:txBody>
                  <a:tcPr marL="50800" marR="50800" marT="50800" marB="50800" anchor="ctr" anchorCtr="0" horzOverflow="overflow"/>
                </a:tc>
              </a:tr>
              <a:tr h="945436">
                <a:tc vMerge="1">
                  <a:tcPr/>
                </a:tc>
                <a:tc vMerge="1">
                  <a:tcPr/>
                </a:tc>
              </a:tr>
              <a:tr h="946617">
                <a:tc rowSpan="3">
                  <a:txBody>
                    <a:bodyPr/>
                    <a:lstStyle/>
                    <a:p>
                      <a:pPr>
                        <a:defRPr sz="4200"/>
                      </a:pPr>
                    </a:p>
                  </a:txBody>
                  <a:tcPr marL="50800" marR="50800" marT="50800" marB="50800" anchor="ctr" anchorCtr="0" horzOverflow="overflow"/>
                </a:tc>
                <a:tc rowSpan="3">
                  <a:txBody>
                    <a:bodyPr/>
                    <a:lstStyle/>
                    <a:p>
                      <a:pPr algn="l" defTabSz="457200">
                        <a:spcBef>
                          <a:spcPts val="1200"/>
                        </a:spcBef>
                        <a:defRPr sz="3700">
                          <a:solidFill>
                            <a:srgbClr val="000000"/>
                          </a:solidFill>
                          <a:latin typeface="Times Roman"/>
                          <a:ea typeface="Times Roman"/>
                          <a:cs typeface="Times Roman"/>
                          <a:sym typeface="Times Roman"/>
                        </a:defRPr>
                      </a:pPr>
                      <a:br/>
                    </a:p>
                    <a:p>
                      <a:pPr marL="469900" indent="-469900" algn="l" defTabSz="457200">
                        <a:spcBef>
                          <a:spcPts val="1200"/>
                        </a:spcBef>
                        <a:buSzPct val="125000"/>
                        <a:buChar char="•"/>
                        <a:defRPr sz="3700">
                          <a:solidFill>
                            <a:srgbClr val="000000"/>
                          </a:solidFill>
                          <a:latin typeface="Times Roman"/>
                          <a:ea typeface="Times Roman"/>
                          <a:cs typeface="Times Roman"/>
                          <a:sym typeface="Times Roman"/>
                        </a:defRPr>
                      </a:pPr>
                      <a:r>
                        <a:t>Studies have reported a significant association between TPO antibodies, thyroid dysfunction and recurrent miscarriage.</a:t>
                      </a:r>
                      <a:br/>
                    </a:p>
                    <a:p>
                      <a:pPr algn="l" defTabSz="457200">
                        <a:spcBef>
                          <a:spcPts val="1200"/>
                        </a:spcBef>
                        <a:defRPr sz="3700">
                          <a:solidFill>
                            <a:srgbClr val="000000"/>
                          </a:solidFill>
                          <a:latin typeface="Times Roman"/>
                          <a:ea typeface="Times Roman"/>
                          <a:cs typeface="Times Roman"/>
                          <a:sym typeface="Times Roman"/>
                        </a:defRPr>
                      </a:pPr>
                    </a:p>
                    <a:p>
                      <a:pPr marL="469900" indent="-469900" algn="l" defTabSz="457200">
                        <a:spcBef>
                          <a:spcPts val="1200"/>
                        </a:spcBef>
                        <a:buSzPct val="125000"/>
                        <a:buChar char="•"/>
                        <a:defRPr sz="3700">
                          <a:solidFill>
                            <a:srgbClr val="000000"/>
                          </a:solidFill>
                          <a:latin typeface="Times Roman"/>
                          <a:ea typeface="Times Roman"/>
                          <a:cs typeface="Times Roman"/>
                          <a:sym typeface="Times Roman"/>
                        </a:defRPr>
                      </a:pPr>
                      <a:r>
                        <a:t>Other endocrine assessments are not routinely indicated unless there is a clinical suspicion of pathology e.g. diabetes and hyperprolactinaemia. </a:t>
                      </a:r>
                      <a:endParaRPr sz="1200"/>
                    </a:p>
                    <a:p>
                      <a:pPr algn="l" defTabSz="457200">
                        <a:spcBef>
                          <a:spcPts val="1200"/>
                        </a:spcBef>
                        <a:defRPr sz="3700">
                          <a:solidFill>
                            <a:srgbClr val="000000"/>
                          </a:solidFill>
                          <a:latin typeface="Times Roman"/>
                          <a:ea typeface="Times Roman"/>
                          <a:cs typeface="Times Roman"/>
                          <a:sym typeface="Times Roman"/>
                        </a:defRPr>
                      </a:pPr>
                      <a:br/>
                    </a:p>
                    <a:p>
                      <a:pPr algn="l" defTabSz="457200">
                        <a:spcBef>
                          <a:spcPts val="1200"/>
                        </a:spcBef>
                        <a:defRPr sz="3700">
                          <a:solidFill>
                            <a:srgbClr val="000000"/>
                          </a:solidFill>
                          <a:latin typeface="Times Roman"/>
                          <a:ea typeface="Times Roman"/>
                          <a:cs typeface="Times Roman"/>
                          <a:sym typeface="Times Roman"/>
                        </a:defRPr>
                      </a:pPr>
                    </a:p>
                    <a:p>
                      <a:pPr algn="l" defTabSz="457200">
                        <a:spcBef>
                          <a:spcPts val="1200"/>
                        </a:spcBef>
                        <a:defRPr sz="3700">
                          <a:solidFill>
                            <a:srgbClr val="000000"/>
                          </a:solidFill>
                          <a:latin typeface="Times Roman"/>
                          <a:ea typeface="Times Roman"/>
                          <a:cs typeface="Times Roman"/>
                          <a:sym typeface="Times Roman"/>
                        </a:defRPr>
                      </a:pPr>
                    </a:p>
                  </a:txBody>
                  <a:tcPr marL="50800" marR="50800" marT="50800" marB="50800" anchor="ctr" anchorCtr="0" horzOverflow="overflow"/>
                </a:tc>
              </a:tr>
              <a:tr h="1655431">
                <a:tc vMerge="1">
                  <a:tcPr/>
                </a:tc>
                <a:tc vMerge="1">
                  <a:tcPr/>
                </a:tc>
              </a:tr>
              <a:tr h="4167677">
                <a:tc vMerge="1">
                  <a:tcPr/>
                </a:tc>
                <a:tc vMerge="1">
                  <a:tcPr/>
                </a:tc>
              </a:tr>
            </a:tbl>
          </a:graphicData>
        </a:graphic>
      </p:graphicFrame>
      <p:sp>
        <p:nvSpPr>
          <p:cNvPr id="149" name="Endocrine factors"/>
          <p:cNvSpPr txBox="1"/>
          <p:nvPr>
            <p:ph type="title"/>
          </p:nvPr>
        </p:nvSpPr>
        <p:spPr>
          <a:prstGeom prst="rect">
            <a:avLst/>
          </a:prstGeom>
        </p:spPr>
        <p:txBody>
          <a:bodyPr/>
          <a:lstStyle/>
          <a:p>
            <a:pPr/>
            <a:r>
              <a:t>Endocrine factors</a:t>
            </a:r>
            <a:endParaRPr sz="1200">
              <a:solidFill>
                <a:srgbClr val="000000"/>
              </a:solidFill>
            </a:endParaRPr>
          </a:p>
          <a:p>
            <a:pPr/>
            <a:endParaRPr sz="1200">
              <a:solidFill>
                <a:srgbClr val="000000"/>
              </a:solidFill>
            </a:endParaRP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