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8" r:id="rId2"/>
    <p:sldId id="320" r:id="rId3"/>
    <p:sldId id="316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29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66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0C2AE-6183-436A-8ABE-33A335585BE3}" type="datetimeFigureOut">
              <a:rPr lang="en-US" smtClean="0"/>
              <a:t>17/05/2023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AF331-BA83-467E-97A9-3038E91A2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60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F331-BA83-467E-97A9-3038E91A28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04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9A3431-C3B0-4399-A71D-AFB5ECDEAAA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5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AC2A1-33AB-498F-9481-456EE428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467472"/>
            <a:ext cx="7008019" cy="1368535"/>
          </a:xfrm>
        </p:spPr>
        <p:txBody>
          <a:bodyPr anchor="ctr">
            <a:noAutofit/>
          </a:bodyPr>
          <a:lstStyle/>
          <a:p>
            <a:pPr algn="ctr"/>
            <a: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Pharmacology of corticosteroids</a:t>
            </a:r>
            <a: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II</a:t>
            </a:r>
            <a:b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BY </a:t>
            </a:r>
            <a:b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3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Dr.Nashwa</a:t>
            </a:r>
            <a: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Abo-</a:t>
            </a:r>
            <a:r>
              <a:rPr lang="en-US" sz="3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Rayah</a:t>
            </a:r>
            <a:r>
              <a:rPr lang="en-US" sz="3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B152B-31E5-418B-BA48-A3361253F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1726" y="3957638"/>
            <a:ext cx="4395616" cy="69294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0147" y="966539"/>
            <a:ext cx="1257409" cy="935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726" y="3755977"/>
            <a:ext cx="4159703" cy="93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8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2- Increases resistance to stress through: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By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raising plasma glucose levels</a:t>
            </a:r>
            <a:r>
              <a:rPr lang="en-US" dirty="0"/>
              <a:t>, glucocorticoids provide the body with the energy required to combat stress caused, by trauma, </a:t>
            </a:r>
            <a:r>
              <a:rPr lang="en-US" dirty="0" smtClean="0"/>
              <a:t>fear, </a:t>
            </a:r>
            <a:r>
              <a:rPr lang="en-US" dirty="0"/>
              <a:t>infection, bleeding or debilitating disease.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Rise in blood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pressure</a:t>
            </a:r>
            <a:endParaRPr lang="en-US" dirty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1- Enhancing </a:t>
            </a:r>
            <a:r>
              <a:rPr lang="en-US" dirty="0"/>
              <a:t>the vasoconstrictor action </a:t>
            </a:r>
            <a:r>
              <a:rPr lang="en-US" dirty="0" smtClean="0"/>
              <a:t>of </a:t>
            </a:r>
            <a:r>
              <a:rPr lang="en-US" dirty="0" err="1" smtClean="0"/>
              <a:t>catecholamines</a:t>
            </a:r>
            <a:r>
              <a:rPr lang="en-US" dirty="0" smtClean="0"/>
              <a:t> on </a:t>
            </a:r>
            <a:r>
              <a:rPr lang="en-US" dirty="0"/>
              <a:t>small vessels</a:t>
            </a:r>
            <a:r>
              <a:rPr lang="en-US" dirty="0" smtClean="0"/>
              <a:t>.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2- Salt and water retention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Anti-shock activity</a:t>
            </a:r>
            <a:r>
              <a:rPr lang="en-US" dirty="0" smtClean="0"/>
              <a:t>: raising blood pressure, anti-inflammatory and anti-histaminic effects</a:t>
            </a:r>
            <a:endParaRPr lang="en-US" dirty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3- Blood: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>
              <a:spcBef>
                <a:spcPts val="0"/>
              </a:spcBef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Decrease in </a:t>
            </a:r>
            <a:r>
              <a:rPr lang="en-US" sz="4000" dirty="0"/>
              <a:t>eosinophils, basophils, monocytes and </a:t>
            </a:r>
            <a:r>
              <a:rPr lang="en-US" sz="4000" dirty="0" smtClean="0"/>
              <a:t>lymphocytes.</a:t>
            </a:r>
            <a:endParaRPr lang="en-US" sz="4000" dirty="0"/>
          </a:p>
          <a:p>
            <a:pPr marL="0" indent="0" algn="justLow">
              <a:spcBef>
                <a:spcPts val="0"/>
              </a:spcBef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Increase</a:t>
            </a:r>
            <a:r>
              <a:rPr lang="en-US" sz="4000" dirty="0"/>
              <a:t> </a:t>
            </a:r>
            <a:r>
              <a:rPr lang="en-US" sz="4000" dirty="0" smtClean="0"/>
              <a:t>erythrocytes </a:t>
            </a:r>
            <a:r>
              <a:rPr lang="en-US" sz="4000" dirty="0"/>
              <a:t>and </a:t>
            </a:r>
            <a:r>
              <a:rPr lang="en-US" sz="4000" dirty="0" err="1" smtClean="0"/>
              <a:t>polymorphonuclear</a:t>
            </a:r>
            <a:r>
              <a:rPr lang="en-US" sz="4000" dirty="0" smtClean="0"/>
              <a:t>(neutrophils)</a:t>
            </a:r>
          </a:p>
          <a:p>
            <a:pPr marL="0" indent="0" algn="justLow">
              <a:spcBef>
                <a:spcPts val="0"/>
              </a:spcBef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Increase</a:t>
            </a:r>
            <a:r>
              <a:rPr lang="en-US" sz="4000" dirty="0" smtClean="0"/>
              <a:t> platelets and coagulation factors</a:t>
            </a:r>
            <a:endParaRPr lang="en-US" sz="4000" dirty="0"/>
          </a:p>
          <a:p>
            <a:pPr marL="0" indent="0" algn="justLow">
              <a:spcBef>
                <a:spcPts val="0"/>
              </a:spcBef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Increase </a:t>
            </a:r>
            <a:r>
              <a:rPr lang="en-US" sz="4000" dirty="0" smtClean="0"/>
              <a:t>plasma lipids </a:t>
            </a:r>
            <a:endParaRPr lang="en-US" sz="4000" dirty="0"/>
          </a:p>
          <a:p>
            <a:pPr marL="0" indent="0" algn="justLow">
              <a:spcBef>
                <a:spcPts val="0"/>
              </a:spcBef>
              <a:buNone/>
            </a:pPr>
            <a:endParaRPr lang="en-US" sz="4000" dirty="0"/>
          </a:p>
          <a:p>
            <a:pPr marL="0" indent="0" algn="justLow">
              <a:spcBef>
                <a:spcPts val="0"/>
              </a:spcBef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75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4- Anti-inflammatory and immunosuppressive effects: </a:t>
            </a:r>
            <a:b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 marL="0" indent="0" algn="justLow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They can dramatically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reduce the inflammatory response </a:t>
            </a:r>
            <a:r>
              <a:rPr lang="en-US" dirty="0"/>
              <a:t>and to suppress immunity, through: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a. </a:t>
            </a:r>
            <a:r>
              <a:rPr lang="en-US" sz="3400" b="1" dirty="0" smtClean="0">
                <a:solidFill>
                  <a:schemeClr val="accent3">
                    <a:lumMod val="75000"/>
                  </a:schemeClr>
                </a:solidFill>
              </a:rPr>
              <a:t>Inhibition </a:t>
            </a:r>
            <a:r>
              <a:rPr lang="en-US" sz="3400" b="1" dirty="0">
                <a:solidFill>
                  <a:schemeClr val="accent3">
                    <a:lumMod val="75000"/>
                  </a:schemeClr>
                </a:solidFill>
              </a:rPr>
              <a:t>of </a:t>
            </a:r>
            <a:r>
              <a:rPr lang="en-US" sz="3400" b="1" dirty="0" smtClean="0">
                <a:solidFill>
                  <a:schemeClr val="accent3">
                    <a:lumMod val="75000"/>
                  </a:schemeClr>
                </a:solidFill>
              </a:rPr>
              <a:t>phospholipaseA2</a:t>
            </a:r>
            <a:r>
              <a:rPr lang="en-US" sz="3400" dirty="0" smtClean="0"/>
              <a:t>, </a:t>
            </a:r>
            <a:r>
              <a:rPr lang="en-US" sz="3400" dirty="0"/>
              <a:t>thus blocks the release of arachidonic acid, the precursor of the inflammatory mediators prostaglandins and leukotrienes from membrane-bound phospholipids.COX-2 synthesis in inflammatory cells is reduced, </a:t>
            </a:r>
            <a:r>
              <a:rPr lang="en-US" sz="3400" b="1" dirty="0">
                <a:solidFill>
                  <a:schemeClr val="accent3">
                    <a:lumMod val="75000"/>
                  </a:schemeClr>
                </a:solidFill>
              </a:rPr>
              <a:t>lowering the availability of prostaglandins.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b. </a:t>
            </a:r>
            <a:r>
              <a:rPr lang="en-US" sz="3400" b="1" dirty="0">
                <a:solidFill>
                  <a:schemeClr val="accent3">
                    <a:lumMod val="75000"/>
                  </a:schemeClr>
                </a:solidFill>
              </a:rPr>
              <a:t>Lowering and inhibition of peripheral lymphocytes </a:t>
            </a:r>
            <a:r>
              <a:rPr lang="en-US" sz="3400" dirty="0"/>
              <a:t>and macrophages that compromises the body ability to fight infection(decrease antibody </a:t>
            </a:r>
            <a:r>
              <a:rPr lang="en-US" sz="3400" dirty="0" smtClean="0"/>
              <a:t>formation ,</a:t>
            </a:r>
            <a:r>
              <a:rPr lang="en-US" sz="3400" dirty="0"/>
              <a:t>antigen antibody </a:t>
            </a:r>
            <a:r>
              <a:rPr lang="en-US" sz="3400" dirty="0" smtClean="0"/>
              <a:t>reaction, release of cytokine from T-cells, stabilization </a:t>
            </a:r>
            <a:r>
              <a:rPr lang="en-US" sz="3400" dirty="0" smtClean="0"/>
              <a:t>of lysosomal membranes</a:t>
            </a:r>
            <a:r>
              <a:rPr lang="en-US" sz="3400" dirty="0" smtClean="0"/>
              <a:t>).</a:t>
            </a:r>
            <a:endParaRPr lang="en-US" sz="3400" dirty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c. </a:t>
            </a:r>
            <a:r>
              <a:rPr lang="en-US" sz="3400" dirty="0"/>
              <a:t>Glucocorticoids </a:t>
            </a:r>
            <a:r>
              <a:rPr lang="en-US" sz="3400" b="1" dirty="0">
                <a:solidFill>
                  <a:schemeClr val="accent3">
                    <a:lumMod val="75000"/>
                  </a:schemeClr>
                </a:solidFill>
              </a:rPr>
              <a:t>interfere with mast cell degranulation</a:t>
            </a:r>
            <a:r>
              <a:rPr lang="en-US" sz="3400" dirty="0"/>
              <a:t> results in decreased histamine release and capillary permeability.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1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63880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Corticosteroid inhibits phospholipaseA2</a:t>
            </a:r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686800" cy="5562600"/>
          </a:xfrm>
        </p:spPr>
      </p:pic>
    </p:spTree>
    <p:extLst>
      <p:ext uri="{BB962C8B-B14F-4D97-AF65-F5344CB8AC3E}">
        <p14:creationId xmlns:p14="http://schemas.microsoft.com/office/powerpoint/2010/main" val="133446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Others: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dequate</a:t>
            </a:r>
            <a:r>
              <a:rPr lang="en-US" dirty="0" smtClean="0"/>
              <a:t> </a:t>
            </a:r>
            <a:r>
              <a:rPr lang="en-US" dirty="0"/>
              <a:t>glucocorticoid levels are essential for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normal glomerular filtration.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High doses </a:t>
            </a:r>
            <a:r>
              <a:rPr lang="en-US" dirty="0"/>
              <a:t>stimulate gastric acid and pepsin production leading to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peptic ulcer.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Glucocorticoids can influence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mental and psychic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status (euphoria in early doses followed by depression).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Eye: </a:t>
            </a:r>
            <a:r>
              <a:rPr lang="en-US" dirty="0" smtClean="0"/>
              <a:t>increase IOP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Bone: </a:t>
            </a:r>
            <a:r>
              <a:rPr lang="en-US" dirty="0" smtClean="0"/>
              <a:t>catabolic and decreasing bone calcium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Growth: </a:t>
            </a:r>
            <a:r>
              <a:rPr lang="en-US" dirty="0" smtClean="0"/>
              <a:t>growth retardation in children due to catabolic effect and inhibition of GH release</a:t>
            </a:r>
            <a:endParaRPr lang="en-US" dirty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D2D0-AE6D-4122-95CC-5168F433FC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000" b="1" dirty="0">
                <a:solidFill>
                  <a:srgbClr val="F79646">
                    <a:lumMod val="50000"/>
                  </a:srgbClr>
                </a:solidFill>
              </a:rPr>
              <a:t>Therapeutic uses of corticosteroids: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64E1F-EC7D-4FD2-BAD7-2166FAA49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752600"/>
            <a:ext cx="7467600" cy="42481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1)Replacement therapy for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92D050"/>
                </a:solidFill>
              </a:rPr>
              <a:t> Primary </a:t>
            </a:r>
            <a:r>
              <a:rPr lang="en-US" sz="1800" b="1" dirty="0">
                <a:solidFill>
                  <a:srgbClr val="9BBB59">
                    <a:lumMod val="75000"/>
                  </a:srgbClr>
                </a:solidFill>
              </a:rPr>
              <a:t>adrenocortical insufficiency (Addison’s disease)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9BBB59">
                    <a:lumMod val="75000"/>
                  </a:srgbClr>
                </a:solidFill>
              </a:rPr>
              <a:t>Secondary adrenocortical insufficiency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9BBB59">
                    <a:lumMod val="75000"/>
                  </a:srgbClr>
                </a:solidFill>
              </a:rPr>
              <a:t>Congenital adrenal </a:t>
            </a:r>
            <a:r>
              <a:rPr lang="en-US" sz="1800" b="1" dirty="0" smtClean="0">
                <a:solidFill>
                  <a:srgbClr val="9BBB59">
                    <a:lumMod val="75000"/>
                  </a:srgbClr>
                </a:solidFill>
              </a:rPr>
              <a:t>hyperplasia</a:t>
            </a:r>
            <a:endParaRPr lang="en-US" sz="1800" b="1" dirty="0">
              <a:solidFill>
                <a:srgbClr val="F79646">
                  <a:lumMod val="50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2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) </a:t>
            </a: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Relief of inflammatory symptoms: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3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) Anti-allergic: bronchial asthma, allergic rhinitis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4) immunosuppressive: autoimmune disease and graft rejection</a:t>
            </a: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5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) </a:t>
            </a: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Acceleration of lung maturation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6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) Shock and hypotension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7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) Malignant tumors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F79646">
                  <a:lumMod val="50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b="1" dirty="0">
              <a:solidFill>
                <a:srgbClr val="F79646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789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FB7A23-4794-406B-ACA9-1D433A8EDB7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3000" b="1" dirty="0" smtClean="0">
                <a:solidFill>
                  <a:srgbClr val="F79646">
                    <a:lumMod val="50000"/>
                  </a:srgbClr>
                </a:solidFill>
                <a:ea typeface="+mn-ea"/>
                <a:cs typeface="+mn-cs"/>
              </a:rPr>
              <a:t>Relief </a:t>
            </a:r>
            <a:r>
              <a:rPr lang="en-US" sz="3000" b="1" dirty="0">
                <a:solidFill>
                  <a:srgbClr val="F79646">
                    <a:lumMod val="50000"/>
                  </a:srgbClr>
                </a:solidFill>
                <a:ea typeface="+mn-ea"/>
                <a:cs typeface="+mn-cs"/>
              </a:rPr>
              <a:t>of inflammatory symptoms: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4686300" cy="388379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Glucocorticoids dramatically </a:t>
            </a:r>
            <a:r>
              <a:rPr lang="en-US" sz="2850" b="1" dirty="0">
                <a:solidFill>
                  <a:srgbClr val="FF0000"/>
                </a:solidFill>
                <a:latin typeface="Calibri" panose="020F0502020204030204" pitchFamily="34" charset="0"/>
              </a:rPr>
              <a:t>↓↓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manifestations of inflammation </a:t>
            </a:r>
            <a:r>
              <a:rPr lang="en-US" dirty="0"/>
              <a:t>including redness, swelling, hotness and tenderness that are commonly present at the inflammatory site.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</a:rPr>
              <a:t>AS  in cases of rheumatoid and osteoarthritis as well as inflammatory conditions of the skin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943CD3D-B895-4844-BA1B-3A234C2CC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4900" y="2057401"/>
            <a:ext cx="2743200" cy="3394472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CFEFC4-78BE-48EB-B553-AEEFA2B019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50" y="2061798"/>
            <a:ext cx="3448050" cy="387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86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6A5D-0548-4FE6-A355-9CFB616B7A0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550" b="1" dirty="0" smtClean="0">
                <a:solidFill>
                  <a:srgbClr val="F79646">
                    <a:lumMod val="50000"/>
                  </a:srgbClr>
                </a:solidFill>
                <a:ea typeface="+mn-ea"/>
                <a:cs typeface="+mn-cs"/>
              </a:rPr>
              <a:t>Acceleration </a:t>
            </a:r>
            <a:r>
              <a:rPr lang="en-US" sz="2550" b="1" dirty="0">
                <a:solidFill>
                  <a:srgbClr val="F79646">
                    <a:lumMod val="50000"/>
                  </a:srgbClr>
                </a:solidFill>
                <a:ea typeface="+mn-ea"/>
                <a:cs typeface="+mn-cs"/>
              </a:rPr>
              <a:t>of lung maturation: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2057401"/>
            <a:ext cx="6629400" cy="339447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Fetal cortisol is a regulator of lung maturation. </a:t>
            </a:r>
          </a:p>
          <a:p>
            <a:pPr>
              <a:lnSpc>
                <a:spcPct val="200000"/>
              </a:lnSpc>
            </a:pPr>
            <a:r>
              <a:rPr lang="en-US" dirty="0"/>
              <a:t>Two doses of </a:t>
            </a:r>
            <a:r>
              <a:rPr lang="en-US" b="1" dirty="0" smtClean="0">
                <a:solidFill>
                  <a:srgbClr val="FF0000"/>
                </a:solidFill>
              </a:rPr>
              <a:t>beta</a:t>
            </a:r>
            <a:r>
              <a:rPr lang="en-US" b="1" dirty="0" smtClean="0">
                <a:solidFill>
                  <a:srgbClr val="FF0000"/>
                </a:solidFill>
              </a:rPr>
              <a:t>methasone</a:t>
            </a:r>
            <a:r>
              <a:rPr lang="en-US" dirty="0" smtClean="0"/>
              <a:t> </a:t>
            </a:r>
            <a:r>
              <a:rPr lang="en-US" dirty="0"/>
              <a:t>are administered </a:t>
            </a:r>
            <a:r>
              <a:rPr lang="en-US" dirty="0" smtClean="0"/>
              <a:t>intramuscularly or IV  </a:t>
            </a:r>
            <a:r>
              <a:rPr lang="en-US" dirty="0"/>
              <a:t>to the mother 48&amp; 24 hours before delivery.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8308C6-E8A8-4793-A634-363C90491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70" y="4476037"/>
            <a:ext cx="1964531" cy="130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5F691-B74A-42A0-8D3A-FD344E0AF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1085850"/>
            <a:ext cx="6172200" cy="8572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/>
              <a:t>N.B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2057400"/>
            <a:ext cx="6800850" cy="3886200"/>
          </a:xfrm>
        </p:spPr>
        <p:txBody>
          <a:bodyPr>
            <a:normAutofit fontScale="70000" lnSpcReduction="20000"/>
          </a:bodyPr>
          <a:lstStyle/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Time of administration: 6-8 AM: </a:t>
            </a:r>
            <a:r>
              <a:rPr lang="en-US" dirty="0" smtClean="0"/>
              <a:t>mimic circadian rhythm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When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large doses </a:t>
            </a:r>
            <a:r>
              <a:rPr lang="en-US" dirty="0"/>
              <a:t>of glucocorticoids are required for more than 2 weeks suppression of the HPA axis and adrenal atrophy </a:t>
            </a:r>
            <a:r>
              <a:rPr lang="en-US" dirty="0" smtClean="0"/>
              <a:t>occurs, avoided by:</a:t>
            </a:r>
            <a:r>
              <a:rPr lang="en-US" dirty="0"/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alternate-day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therapy</a:t>
            </a:r>
            <a:endParaRPr lang="en-US" dirty="0"/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This schedule allows the HPA axis to recover/function on the days the hormone is not taken.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gradual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withdrawal </a:t>
            </a:r>
            <a:r>
              <a:rPr lang="en-US" dirty="0"/>
              <a:t>is </a:t>
            </a:r>
            <a:r>
              <a:rPr lang="en-US" dirty="0" smtClean="0"/>
              <a:t>indicated if glucocorticoids administered more than 3 weeks.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9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8580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Adverse Effects of Glucocorticoids:</a:t>
            </a:r>
            <a:b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2800" b="1" dirty="0">
                <a:solidFill>
                  <a:srgbClr val="92D050"/>
                </a:solidFill>
              </a:rPr>
              <a:t>CORTICOSTEROIDS+2 hyper+2hypo+2m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n-US" sz="2800" dirty="0"/>
              <a:t>	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43000" y="2000250"/>
            <a:ext cx="7258050" cy="40005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solidFill>
                  <a:srgbClr val="00B050"/>
                </a:solidFill>
              </a:rPr>
              <a:t>C</a:t>
            </a:r>
            <a:r>
              <a:rPr lang="en-US" sz="1800" dirty="0">
                <a:solidFill>
                  <a:srgbClr val="00B050"/>
                </a:solidFill>
              </a:rPr>
              <a:t>-</a:t>
            </a:r>
            <a:r>
              <a:rPr lang="en-US" sz="1800" dirty="0"/>
              <a:t> Iatrogenic </a:t>
            </a:r>
            <a:r>
              <a:rPr lang="en-US" sz="1800" b="1" dirty="0">
                <a:solidFill>
                  <a:srgbClr val="FF0000"/>
                </a:solidFill>
              </a:rPr>
              <a:t>C</a:t>
            </a:r>
            <a:r>
              <a:rPr lang="en-US" sz="1800" dirty="0"/>
              <a:t>ushing's </a:t>
            </a:r>
            <a:r>
              <a:rPr lang="en-US" sz="1800" dirty="0" smtClean="0"/>
              <a:t>syndrome </a:t>
            </a:r>
            <a:r>
              <a:rPr lang="en-US" sz="1800" dirty="0"/>
              <a:t>(moon face, buffalo hump).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solidFill>
                  <a:srgbClr val="00B050"/>
                </a:solidFill>
              </a:rPr>
              <a:t>O-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O</a:t>
            </a:r>
            <a:r>
              <a:rPr lang="en-US" sz="1800" dirty="0"/>
              <a:t>steoporosis; Collapse of vertebrae &amp; </a:t>
            </a:r>
            <a:r>
              <a:rPr lang="en-US" sz="1800" dirty="0" smtClean="0"/>
              <a:t> </a:t>
            </a:r>
            <a:r>
              <a:rPr lang="en-US" sz="1800" dirty="0"/>
              <a:t>fracture neck of femur.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solidFill>
                  <a:srgbClr val="00B050"/>
                </a:solidFill>
              </a:rPr>
              <a:t>R-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R</a:t>
            </a:r>
            <a:r>
              <a:rPr lang="en-US" sz="1800" dirty="0"/>
              <a:t>etardation of growth in children.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solidFill>
                  <a:srgbClr val="00B050"/>
                </a:solidFill>
              </a:rPr>
              <a:t>T-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T</a:t>
            </a:r>
            <a:r>
              <a:rPr lang="en-US" sz="1800" dirty="0"/>
              <a:t>eratogenicity (less with prednisone</a:t>
            </a:r>
            <a:r>
              <a:rPr lang="en-US" sz="1800" dirty="0" smtClean="0"/>
              <a:t>): </a:t>
            </a:r>
            <a:r>
              <a:rPr lang="en-US" sz="1800" dirty="0"/>
              <a:t>cleft </a:t>
            </a:r>
            <a:r>
              <a:rPr lang="en-US" sz="1800" dirty="0" err="1"/>
              <a:t>balat</a:t>
            </a:r>
            <a:endParaRPr lang="en-US" sz="1800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solidFill>
                  <a:srgbClr val="00B050"/>
                </a:solidFill>
              </a:rPr>
              <a:t>T</a:t>
            </a:r>
            <a:r>
              <a:rPr lang="en-US" sz="1800" dirty="0"/>
              <a:t>- </a:t>
            </a:r>
            <a:r>
              <a:rPr lang="en-US" sz="1800" b="1" dirty="0">
                <a:solidFill>
                  <a:srgbClr val="FF0000"/>
                </a:solidFill>
              </a:rPr>
              <a:t>T</a:t>
            </a:r>
            <a:r>
              <a:rPr lang="en-US" sz="1800" dirty="0"/>
              <a:t>hromboembolic manifestations.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solidFill>
                  <a:srgbClr val="00B050"/>
                </a:solidFill>
              </a:rPr>
              <a:t>I-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I</a:t>
            </a:r>
            <a:r>
              <a:rPr lang="en-US" sz="1800" dirty="0"/>
              <a:t>mmunosuppressant;↑ Susceptibility to infection, flare up present infection &amp;     reactivation of latent T.B. lesion.</a:t>
            </a:r>
          </a:p>
          <a:p>
            <a:pPr marL="0" indent="0">
              <a:buNone/>
            </a:pPr>
            <a:endParaRPr lang="en-US" sz="1350" dirty="0"/>
          </a:p>
          <a:p>
            <a:pPr>
              <a:buAutoNum type="arabicParenR"/>
            </a:pPr>
            <a:endParaRPr lang="en-US" sz="1350" dirty="0"/>
          </a:p>
          <a:p>
            <a:pPr>
              <a:buAutoNum type="arabicParenR"/>
            </a:pPr>
            <a:endParaRPr lang="en-US" sz="135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pt-BR" sz="1200" dirty="0"/>
          </a:p>
          <a:p>
            <a:pPr>
              <a:buAutoNum type="arabicParenR"/>
            </a:pPr>
            <a:endParaRPr lang="pt-BR" sz="1200" dirty="0"/>
          </a:p>
          <a:p>
            <a:pPr>
              <a:buAutoNum type="arabicParenR"/>
            </a:pPr>
            <a:endParaRPr lang="pt-BR" sz="1200" dirty="0"/>
          </a:p>
          <a:p>
            <a:pPr>
              <a:buAutoNum type="arabicParenR"/>
            </a:pPr>
            <a:endParaRPr lang="pt-BR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pPr>
              <a:buAutoNum type="arabicParenR"/>
            </a:pPr>
            <a:endParaRPr lang="en-US" sz="1200" dirty="0"/>
          </a:p>
          <a:p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97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7" y="1277960"/>
            <a:ext cx="4507776" cy="45084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482" y="946401"/>
            <a:ext cx="3228974" cy="490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3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987A11-CB0C-4119-95B9-B43AD7718EC4}"/>
              </a:ext>
            </a:extLst>
          </p:cNvPr>
          <p:cNvSpPr/>
          <p:nvPr/>
        </p:nvSpPr>
        <p:spPr>
          <a:xfrm>
            <a:off x="1257300" y="1085850"/>
            <a:ext cx="6743700" cy="481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100" b="1" dirty="0">
                <a:solidFill>
                  <a:srgbClr val="00B050"/>
                </a:solidFill>
                <a:latin typeface="Calibri"/>
              </a:rPr>
              <a:t>7- C-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alibri"/>
              </a:rPr>
              <a:t>C</a:t>
            </a:r>
            <a:r>
              <a:rPr lang="pt-BR" sz="2100" dirty="0">
                <a:solidFill>
                  <a:prstClr val="black"/>
                </a:solidFill>
                <a:latin typeface="Calibri"/>
              </a:rPr>
              <a:t>ataract &amp;↑ Intra-ocular pressure; Glaucoma.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pt-BR" sz="2100" b="1" dirty="0">
                <a:solidFill>
                  <a:srgbClr val="00B050"/>
                </a:solidFill>
                <a:latin typeface="Calibri"/>
              </a:rPr>
              <a:t>8- O-</a:t>
            </a:r>
            <a:r>
              <a:rPr lang="pt-BR" sz="2100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alibri"/>
              </a:rPr>
              <a:t>O</a:t>
            </a:r>
            <a:r>
              <a:rPr lang="pt-BR" sz="2100" dirty="0">
                <a:solidFill>
                  <a:prstClr val="black"/>
                </a:solidFill>
                <a:latin typeface="Calibri"/>
              </a:rPr>
              <a:t>edema &amp; weight gain.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pt-BR" sz="2100" b="1" dirty="0">
                <a:solidFill>
                  <a:prstClr val="black"/>
                </a:solidFill>
                <a:latin typeface="Calibri"/>
              </a:rPr>
              <a:t>9-</a:t>
            </a:r>
            <a:r>
              <a:rPr lang="pt-BR" sz="2100" b="1" dirty="0">
                <a:solidFill>
                  <a:srgbClr val="00B050"/>
                </a:solidFill>
                <a:latin typeface="Calibri"/>
              </a:rPr>
              <a:t>S-</a:t>
            </a:r>
            <a:r>
              <a:rPr lang="pt-BR" sz="2100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alibri"/>
              </a:rPr>
              <a:t>s</a:t>
            </a:r>
            <a:r>
              <a:rPr lang="pt-BR" sz="2100" dirty="0">
                <a:solidFill>
                  <a:prstClr val="black"/>
                </a:solidFill>
                <a:latin typeface="Calibri"/>
              </a:rPr>
              <a:t>uppresion of hypothalamic- pituitary- adrenal axis, so 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Abrupt withdrawal after long use lead to acute </a:t>
            </a:r>
            <a:r>
              <a:rPr lang="en-US" sz="2100" dirty="0" err="1">
                <a:solidFill>
                  <a:prstClr val="black"/>
                </a:solidFill>
                <a:latin typeface="Calibri"/>
              </a:rPr>
              <a:t>A</a:t>
            </a:r>
            <a:r>
              <a:rPr lang="en-US" sz="2100" dirty="0" err="1">
                <a:solidFill>
                  <a:prstClr val="black"/>
                </a:solidFill>
                <a:latin typeface="Calibri"/>
              </a:rPr>
              <a:t>ddisonian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crisis.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100" b="1" dirty="0">
                <a:solidFill>
                  <a:prstClr val="black"/>
                </a:solidFill>
                <a:latin typeface="Calibri"/>
              </a:rPr>
              <a:t>10-</a:t>
            </a:r>
            <a:r>
              <a:rPr lang="en-US" sz="2100" b="1" dirty="0">
                <a:solidFill>
                  <a:srgbClr val="00B050"/>
                </a:solidFill>
                <a:latin typeface="Calibri"/>
              </a:rPr>
              <a:t> T- </a:t>
            </a:r>
            <a:r>
              <a:rPr lang="en-US" sz="2100" b="1" dirty="0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hinning and ulceration of gastric mucosa (Peptic ulceration).</a:t>
            </a:r>
          </a:p>
        </p:txBody>
      </p:sp>
    </p:spTree>
    <p:extLst>
      <p:ext uri="{BB962C8B-B14F-4D97-AF65-F5344CB8AC3E}">
        <p14:creationId xmlns:p14="http://schemas.microsoft.com/office/powerpoint/2010/main" val="31219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880E3-D496-4AD8-A84B-D4B1E2C68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0" y="1200150"/>
            <a:ext cx="6343650" cy="4800600"/>
          </a:xfrm>
        </p:spPr>
        <p:txBody>
          <a:bodyPr>
            <a:normAutofit fontScale="77500" lnSpcReduction="20000"/>
          </a:bodyPr>
          <a:lstStyle/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11-Hyper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glycemia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Worsens Diabetes mellitus due to their Anti-Insulin effect.</a:t>
            </a:r>
          </a:p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100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12-Hyper</a:t>
            </a: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tension </a:t>
            </a: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May lead to Heart failure.</a:t>
            </a:r>
          </a:p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25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13-Hypo</a:t>
            </a:r>
            <a:r>
              <a:rPr lang="en-US" sz="23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kalemia </a:t>
            </a:r>
            <a:r>
              <a:rPr lang="en-US" sz="23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3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Worsens Digitalis toxicity</a:t>
            </a:r>
          </a:p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it-IT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14-Hypo</a:t>
            </a:r>
            <a:r>
              <a:rPr lang="it-IT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calcemia→ Osteomalacia &amp; Osteoporosis</a:t>
            </a:r>
            <a:endParaRPr lang="en-US" sz="18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15-M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oon face &amp; Buffalo hump..</a:t>
            </a:r>
            <a:endParaRPr lang="en-US" sz="18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16-M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yopathy &amp; muscle weakness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17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18-Depresion </a:t>
            </a:r>
            <a:endParaRPr lang="en-US" sz="18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19-Delays healing of wounds.</a:t>
            </a:r>
            <a:endParaRPr lang="en-US" sz="18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5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Contraindications of Glucocorticoids:</a:t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1-  Abrupt withdrawal.</a:t>
            </a:r>
            <a:r>
              <a:rPr lang="en-US" b="1" dirty="0"/>
              <a:t>	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B050"/>
                </a:solidFill>
              </a:rPr>
              <a:t>2-  Cushing's disease.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3-  Diabetes mellitus.</a:t>
            </a:r>
            <a:r>
              <a:rPr lang="en-US" b="1" dirty="0"/>
              <a:t>	       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B050"/>
                </a:solidFill>
              </a:rPr>
              <a:t>4-  Osteoporosis.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7B501-7A90-465A-B96D-C38DA4159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600200"/>
            <a:ext cx="3524250" cy="4724400"/>
          </a:xfrm>
        </p:spPr>
        <p:txBody>
          <a:bodyPr>
            <a:noAutofit/>
          </a:bodyPr>
          <a:lstStyle/>
          <a:p>
            <a:pPr lvl="0">
              <a:lnSpc>
                <a:spcPct val="160000"/>
              </a:lnSpc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5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-Hypertension </a:t>
            </a: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&amp; Heart 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failure</a:t>
            </a:r>
            <a:endParaRPr lang="en-US" sz="1800" b="1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60000"/>
              </a:lnSpc>
            </a:pPr>
            <a:r>
              <a:rPr lang="en-US" sz="1800" b="1" dirty="0">
                <a:solidFill>
                  <a:srgbClr val="00B050"/>
                </a:solidFill>
              </a:rPr>
              <a:t>6</a:t>
            </a:r>
            <a:r>
              <a:rPr lang="en-US" sz="1800" b="1" dirty="0" smtClean="0">
                <a:solidFill>
                  <a:srgbClr val="00B050"/>
                </a:solidFill>
              </a:rPr>
              <a:t>- </a:t>
            </a:r>
            <a:r>
              <a:rPr lang="en-US" sz="1800" b="1" dirty="0">
                <a:solidFill>
                  <a:srgbClr val="00B050"/>
                </a:solidFill>
              </a:rPr>
              <a:t>Uncontrolled </a:t>
            </a:r>
            <a:r>
              <a:rPr lang="en-US" sz="1800" b="1" dirty="0" smtClean="0">
                <a:solidFill>
                  <a:srgbClr val="00B050"/>
                </a:solidFill>
              </a:rPr>
              <a:t>infection: esp. viral and TB (ABSOLUTE)</a:t>
            </a:r>
            <a:endParaRPr lang="en-US" sz="1800" b="1" dirty="0">
              <a:solidFill>
                <a:srgbClr val="00B050"/>
              </a:solidFill>
            </a:endParaRPr>
          </a:p>
          <a:p>
            <a:pPr lvl="0">
              <a:lnSpc>
                <a:spcPct val="160000"/>
              </a:lnSpc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7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- </a:t>
            </a: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Peptic ulcer.</a:t>
            </a:r>
            <a:r>
              <a:rPr lang="en-US" sz="1800" b="1" dirty="0">
                <a:solidFill>
                  <a:prstClr val="black"/>
                </a:solidFill>
              </a:rPr>
              <a:t>		</a:t>
            </a:r>
          </a:p>
          <a:p>
            <a:pPr lvl="0">
              <a:lnSpc>
                <a:spcPct val="160000"/>
              </a:lnSpc>
            </a:pPr>
            <a:r>
              <a:rPr lang="en-US" sz="1800" b="1" dirty="0" smtClean="0">
                <a:solidFill>
                  <a:srgbClr val="00B050"/>
                </a:solidFill>
              </a:rPr>
              <a:t>8- </a:t>
            </a:r>
            <a:r>
              <a:rPr lang="en-US" sz="1800" b="1" dirty="0">
                <a:solidFill>
                  <a:srgbClr val="00B050"/>
                </a:solidFill>
              </a:rPr>
              <a:t>Thromboembolic diseases.</a:t>
            </a:r>
          </a:p>
          <a:p>
            <a:pPr lvl="0">
              <a:lnSpc>
                <a:spcPct val="160000"/>
              </a:lnSpc>
            </a:pP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9</a:t>
            </a: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- </a:t>
            </a: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Psychological disturbance</a:t>
            </a:r>
          </a:p>
          <a:p>
            <a:pPr lvl="0">
              <a:lnSpc>
                <a:spcPct val="160000"/>
              </a:lnSpc>
            </a:pPr>
            <a:r>
              <a:rPr lang="en-US" sz="1800" b="1" dirty="0" smtClean="0">
                <a:solidFill>
                  <a:srgbClr val="00B050"/>
                </a:solidFill>
              </a:rPr>
              <a:t>10- </a:t>
            </a:r>
            <a:r>
              <a:rPr lang="en-US" sz="1800" b="1" dirty="0">
                <a:solidFill>
                  <a:srgbClr val="00B050"/>
                </a:solidFill>
              </a:rPr>
              <a:t>During </a:t>
            </a:r>
            <a:r>
              <a:rPr lang="en-US" sz="1800" b="1" dirty="0" smtClean="0">
                <a:solidFill>
                  <a:srgbClr val="00B050"/>
                </a:solidFill>
              </a:rPr>
              <a:t>pregnancy (EARLY).</a:t>
            </a:r>
            <a:endParaRPr lang="en-US" sz="1800" b="1" dirty="0">
              <a:solidFill>
                <a:srgbClr val="00B050"/>
              </a:solidFill>
            </a:endParaRPr>
          </a:p>
          <a:p>
            <a:pPr lvl="0">
              <a:lnSpc>
                <a:spcPct val="160000"/>
              </a:lnSpc>
            </a:pPr>
            <a:r>
              <a:rPr lang="en-US" sz="1800" b="1" dirty="0" smtClean="0">
                <a:solidFill>
                  <a:srgbClr val="F79646">
                    <a:lumMod val="50000"/>
                  </a:srgbClr>
                </a:solidFill>
              </a:rPr>
              <a:t>11- </a:t>
            </a:r>
            <a:r>
              <a:rPr lang="en-US" sz="1800" b="1" dirty="0">
                <a:solidFill>
                  <a:srgbClr val="F79646">
                    <a:lumMod val="50000"/>
                  </a:srgbClr>
                </a:solidFill>
              </a:rPr>
              <a:t>Glaucoma.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196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500" y="1600201"/>
            <a:ext cx="56007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21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marL="342900" indent="-342900" algn="ctr">
              <a:lnSpc>
                <a:spcPct val="150000"/>
              </a:lnSpc>
              <a:defRPr/>
            </a:pPr>
            <a:r>
              <a:rPr lang="en-US" sz="1500" b="1" i="1" dirty="0">
                <a:latin typeface="Times New Roman" pitchFamily="18" charset="0"/>
                <a:cs typeface="Times New Roman" pitchFamily="18" charset="0"/>
              </a:rPr>
              <a:t>Lippincott's Illustrated Review</a:t>
            </a:r>
          </a:p>
          <a:p>
            <a:pPr marL="342900" indent="-342900" algn="ctr">
              <a:lnSpc>
                <a:spcPct val="150000"/>
              </a:lnSpc>
              <a:defRPr/>
            </a:pP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Pharmacology, 5</a:t>
            </a:r>
            <a:r>
              <a:rPr lang="en-US" sz="15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342900" indent="-342900" algn="ctr">
              <a:lnSpc>
                <a:spcPct val="150000"/>
              </a:lnSpc>
              <a:defRPr/>
            </a:pPr>
            <a:r>
              <a:rPr lang="en-US" sz="1500" b="1" i="1" dirty="0">
                <a:latin typeface="Times New Roman" pitchFamily="18" charset="0"/>
                <a:cs typeface="Times New Roman" pitchFamily="18" charset="0"/>
              </a:rPr>
              <a:t>Lippincott Williams &amp; Wilkins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15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500" b="1" i="1" dirty="0" err="1">
                <a:latin typeface="Times New Roman" pitchFamily="18" charset="0"/>
                <a:cs typeface="Times New Roman" pitchFamily="18" charset="0"/>
              </a:rPr>
              <a:t>Katzung</a:t>
            </a:r>
            <a:r>
              <a:rPr lang="en-US" sz="1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by Anthony Trevor, Bertram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Katzung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, and Susan Masters . last edition  McGraw Hill, </a:t>
            </a:r>
          </a:p>
          <a:p>
            <a:pPr algn="ctr">
              <a:lnSpc>
                <a:spcPct val="150000"/>
              </a:lnSpc>
              <a:defRPr/>
            </a:pP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1500" b="1" i="1" dirty="0">
                <a:latin typeface="Times New Roman" pitchFamily="18" charset="0"/>
                <a:cs typeface="Times New Roman" pitchFamily="18" charset="0"/>
              </a:rPr>
              <a:t>  Rang &amp; Dale's Pharmacology:  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by Humphrey P. Rang     ;  James M. Ritter ;  Rod Flower Churchill Livingstone; 6 edition</a:t>
            </a:r>
          </a:p>
        </p:txBody>
      </p:sp>
    </p:spTree>
    <p:extLst>
      <p:ext uri="{BB962C8B-B14F-4D97-AF65-F5344CB8AC3E}">
        <p14:creationId xmlns:p14="http://schemas.microsoft.com/office/powerpoint/2010/main" val="22316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7924800" cy="5486400"/>
          </a:xfrm>
        </p:spPr>
      </p:pic>
    </p:spTree>
    <p:extLst>
      <p:ext uri="{BB962C8B-B14F-4D97-AF65-F5344CB8AC3E}">
        <p14:creationId xmlns:p14="http://schemas.microsoft.com/office/powerpoint/2010/main" val="279247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91E94-CB57-47EF-871F-C80C2A5EFE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381000"/>
            <a:ext cx="8458200" cy="5745163"/>
          </a:xfrm>
        </p:spPr>
        <p:txBody>
          <a:bodyPr>
            <a:noAutofit/>
          </a:bodyPr>
          <a:lstStyle/>
          <a:p>
            <a:pPr marL="0" lvl="0" indent="0" algn="justLow">
              <a:spcBef>
                <a:spcPts val="0"/>
              </a:spcBef>
            </a:pPr>
            <a:r>
              <a:rPr lang="en-US" sz="2400" b="1" u="sng" dirty="0">
                <a:solidFill>
                  <a:srgbClr val="9BBB59">
                    <a:lumMod val="75000"/>
                  </a:srgbClr>
                </a:solidFill>
              </a:rPr>
              <a:t>Pharmacokinetics:</a:t>
            </a:r>
            <a:r>
              <a:rPr lang="en-US" sz="2400" b="1" u="sng" dirty="0">
                <a:solidFill>
                  <a:prstClr val="black"/>
                </a:solidFill>
              </a:rPr>
              <a:t> </a:t>
            </a:r>
          </a:p>
          <a:p>
            <a:pPr marL="0" lvl="0" indent="0" algn="justLow"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They are readily absorbed form the gastrointestinal </a:t>
            </a:r>
            <a:r>
              <a:rPr lang="en-US" sz="2400" dirty="0" smtClean="0">
                <a:solidFill>
                  <a:prstClr val="black"/>
                </a:solidFill>
              </a:rPr>
              <a:t>tract (oral). </a:t>
            </a:r>
          </a:p>
          <a:p>
            <a:pPr marL="0" lvl="0" indent="0" algn="justLow">
              <a:spcBef>
                <a:spcPts val="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Selected </a:t>
            </a:r>
            <a:r>
              <a:rPr lang="en-US" sz="2400" dirty="0">
                <a:solidFill>
                  <a:prstClr val="black"/>
                </a:solidFill>
              </a:rPr>
              <a:t>compounds can also be administered intravenously, intramuscularly, intra-</a:t>
            </a:r>
            <a:r>
              <a:rPr lang="en-US" sz="2400" dirty="0" err="1">
                <a:solidFill>
                  <a:prstClr val="black"/>
                </a:solidFill>
              </a:rPr>
              <a:t>articularly</a:t>
            </a:r>
            <a:r>
              <a:rPr lang="en-US" sz="2400" dirty="0">
                <a:solidFill>
                  <a:prstClr val="black"/>
                </a:solidFill>
              </a:rPr>
              <a:t>, topically, or aerosol.</a:t>
            </a:r>
          </a:p>
          <a:p>
            <a:pPr marL="0" lvl="0" indent="0" algn="justLow"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Greater than 90% of the absorbed glucocorticoids are bound to plasma proteins, most to either corticosteroid-binding </a:t>
            </a:r>
            <a:r>
              <a:rPr lang="en-US" sz="2400" dirty="0" smtClean="0">
                <a:solidFill>
                  <a:prstClr val="black"/>
                </a:solidFill>
              </a:rPr>
              <a:t>globulin (85%) </a:t>
            </a:r>
            <a:r>
              <a:rPr lang="en-US" sz="2400" dirty="0">
                <a:solidFill>
                  <a:prstClr val="black"/>
                </a:solidFill>
              </a:rPr>
              <a:t>or </a:t>
            </a:r>
            <a:r>
              <a:rPr lang="en-US" sz="2400" dirty="0" smtClean="0">
                <a:solidFill>
                  <a:prstClr val="black"/>
                </a:solidFill>
              </a:rPr>
              <a:t>albumin (10%) free drug or bound to other plasma proteins (5%). 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 algn="justLow"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Corticosteroids are </a:t>
            </a:r>
            <a:r>
              <a:rPr lang="en-US" sz="2400" b="1" dirty="0">
                <a:solidFill>
                  <a:srgbClr val="9BBB59">
                    <a:lumMod val="75000"/>
                  </a:srgbClr>
                </a:solidFill>
              </a:rPr>
              <a:t>metabolized</a:t>
            </a:r>
            <a:r>
              <a:rPr lang="en-US" sz="2400" dirty="0">
                <a:solidFill>
                  <a:prstClr val="black"/>
                </a:solidFill>
              </a:rPr>
              <a:t> by the liver microsomal-oxidizing enzymes. </a:t>
            </a:r>
          </a:p>
          <a:p>
            <a:pPr marL="0" lvl="0" indent="0" algn="justLow"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The metabolites are conjugated to </a:t>
            </a:r>
            <a:r>
              <a:rPr lang="en-US" sz="2400" dirty="0" err="1">
                <a:solidFill>
                  <a:prstClr val="black"/>
                </a:solidFill>
              </a:rPr>
              <a:t>glucouronic</a:t>
            </a:r>
            <a:r>
              <a:rPr lang="en-US" sz="2400" dirty="0">
                <a:solidFill>
                  <a:prstClr val="black"/>
                </a:solidFill>
              </a:rPr>
              <a:t> acid or sulfate and then excreted by the kidney. </a:t>
            </a:r>
          </a:p>
          <a:p>
            <a:pPr marL="0" lvl="0" indent="0" algn="justLow">
              <a:spcBef>
                <a:spcPts val="0"/>
              </a:spcBef>
            </a:pPr>
            <a:r>
              <a:rPr lang="en-US" sz="2400" b="1" dirty="0">
                <a:solidFill>
                  <a:srgbClr val="9BBB59">
                    <a:lumMod val="75000"/>
                  </a:srgbClr>
                </a:solidFill>
              </a:rPr>
              <a:t>Prednisone</a:t>
            </a:r>
            <a:r>
              <a:rPr lang="en-US" sz="2400" dirty="0">
                <a:solidFill>
                  <a:prstClr val="black"/>
                </a:solidFill>
              </a:rPr>
              <a:t> is preferred in pregnancy because it has minimal effects on the fetus.</a:t>
            </a:r>
          </a:p>
          <a:p>
            <a:pPr marL="0" indent="0" algn="justLow"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5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000" b="1" dirty="0">
                <a:solidFill>
                  <a:schemeClr val="accent6">
                    <a:lumMod val="50000"/>
                  </a:schemeClr>
                </a:solidFill>
              </a:rPr>
              <a:t>Mechanism of action: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Low">
              <a:lnSpc>
                <a:spcPct val="120000"/>
              </a:lnSpc>
              <a:spcBef>
                <a:spcPts val="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N.B: 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dirty="0"/>
              <a:t>	This mechanism requires time to produce 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delayed effect</a:t>
            </a:r>
            <a:r>
              <a:rPr lang="en-US" sz="4400" dirty="0"/>
              <a:t>, while </a:t>
            </a:r>
            <a:r>
              <a:rPr lang="en-US" sz="4400" b="1" dirty="0">
                <a:solidFill>
                  <a:schemeClr val="accent3">
                    <a:lumMod val="75000"/>
                  </a:schemeClr>
                </a:solidFill>
              </a:rPr>
              <a:t>glucocorticoids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 have immediate 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effects (non-genomic effects)</a:t>
            </a:r>
            <a:r>
              <a:rPr lang="en-US" sz="4400" dirty="0" smtClean="0"/>
              <a:t>, </a:t>
            </a:r>
            <a:r>
              <a:rPr lang="en-US" sz="4400" dirty="0"/>
              <a:t>such </a:t>
            </a:r>
            <a:r>
              <a:rPr lang="en-US" sz="4400" dirty="0" smtClean="0"/>
              <a:t>as relaxation </a:t>
            </a:r>
            <a:r>
              <a:rPr lang="en-US" sz="4400" dirty="0"/>
              <a:t>of bronchial smooth muscle or lipolysis.</a:t>
            </a:r>
          </a:p>
        </p:txBody>
      </p:sp>
    </p:spTree>
    <p:extLst>
      <p:ext uri="{BB962C8B-B14F-4D97-AF65-F5344CB8AC3E}">
        <p14:creationId xmlns:p14="http://schemas.microsoft.com/office/powerpoint/2010/main" val="33296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991600" cy="6705600"/>
          </a:xfrm>
        </p:spPr>
      </p:pic>
    </p:spTree>
    <p:extLst>
      <p:ext uri="{BB962C8B-B14F-4D97-AF65-F5344CB8AC3E}">
        <p14:creationId xmlns:p14="http://schemas.microsoft.com/office/powerpoint/2010/main" val="269248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Pharmacological actions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accent3">
                    <a:lumMod val="75000"/>
                  </a:schemeClr>
                </a:solidFill>
              </a:rPr>
              <a:t>1- Pharmacological actions of glucocorticoids:</a:t>
            </a:r>
          </a:p>
          <a:p>
            <a:pPr marL="0" indent="0">
              <a:buNone/>
            </a:pPr>
            <a:r>
              <a:rPr lang="en-US" dirty="0"/>
              <a:t>1- Metabolic and systemic </a:t>
            </a:r>
            <a:r>
              <a:rPr lang="en-US" dirty="0" smtClean="0"/>
              <a:t>effects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2- Increases resistance to stress </a:t>
            </a:r>
          </a:p>
          <a:p>
            <a:pPr marL="0" indent="0">
              <a:buNone/>
            </a:pPr>
            <a:r>
              <a:rPr lang="en-US" dirty="0"/>
              <a:t>3- </a:t>
            </a:r>
            <a:r>
              <a:rPr lang="en-US" dirty="0" smtClean="0"/>
              <a:t>Blood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4- Anti-inflammatory and immunosuppressive effects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</a:t>
            </a:r>
            <a:r>
              <a:rPr lang="en-US" dirty="0" smtClean="0"/>
              <a:t>- </a:t>
            </a:r>
            <a:r>
              <a:rPr lang="en-US" dirty="0"/>
              <a:t>others </a:t>
            </a:r>
          </a:p>
          <a:p>
            <a:pPr marL="0" indent="0">
              <a:buNone/>
            </a:pPr>
            <a:r>
              <a:rPr lang="en-US" b="1" u="sng" dirty="0">
                <a:solidFill>
                  <a:schemeClr val="accent3">
                    <a:lumMod val="75000"/>
                  </a:schemeClr>
                </a:solidFill>
              </a:rPr>
              <a:t>2- Pharmacological actions of </a:t>
            </a: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mineralocorticoids</a:t>
            </a:r>
            <a:b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1- Metabolic and systemic effects: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Carbohydrates:</a:t>
            </a:r>
          </a:p>
          <a:p>
            <a:pPr marL="0" indent="0" algn="justLow">
              <a:spcBef>
                <a:spcPts val="0"/>
              </a:spcBef>
              <a:buNone/>
            </a:pPr>
            <a:r>
              <a:rPr lang="en-US" dirty="0" smtClean="0"/>
              <a:t>1- Decrease </a:t>
            </a:r>
            <a:r>
              <a:rPr lang="en-US" dirty="0"/>
              <a:t>the uptake and utilization of </a:t>
            </a:r>
            <a:r>
              <a:rPr lang="en-US" dirty="0" smtClean="0"/>
              <a:t>glucose(decreases peripheral glucose utilization) </a:t>
            </a:r>
          </a:p>
          <a:p>
            <a:pPr marL="0" indent="0" algn="justLow">
              <a:spcBef>
                <a:spcPts val="0"/>
              </a:spcBef>
              <a:buNone/>
            </a:pPr>
            <a:r>
              <a:rPr lang="en-US" dirty="0" smtClean="0"/>
              <a:t>2- Increase </a:t>
            </a:r>
            <a:r>
              <a:rPr lang="en-US" dirty="0" err="1" smtClean="0"/>
              <a:t>gluconeogenesis</a:t>
            </a:r>
            <a:r>
              <a:rPr lang="en-US" dirty="0" err="1"/>
              <a:t>→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hyperglycemia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  <a:p>
            <a:pPr marL="0" indent="0" algn="justLow">
              <a:spcBef>
                <a:spcPts val="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Protein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: (catabolic)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Low">
              <a:spcBef>
                <a:spcPts val="0"/>
              </a:spcBef>
              <a:buNone/>
            </a:pPr>
            <a:r>
              <a:rPr lang="en-US" dirty="0"/>
              <a:t>Decrease protein synthesis and increased protein breakdown, particularly in muscle, and this can lead to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wasting (thin limbs).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Low">
              <a:spcBef>
                <a:spcPts val="0"/>
              </a:spcBef>
              <a:buNone/>
            </a:pPr>
            <a:endParaRPr lang="en-US" dirty="0"/>
          </a:p>
          <a:p>
            <a:pPr marL="0" indent="0" algn="justLow">
              <a:spcBef>
                <a:spcPts val="0"/>
              </a:spcBef>
              <a:buNone/>
            </a:pPr>
            <a:endParaRPr lang="en-US" dirty="0"/>
          </a:p>
          <a:p>
            <a:pPr marL="0" indent="0" algn="justLow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Metabolic and systemic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Low">
              <a:spcBef>
                <a:spcPts val="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Lipids:</a:t>
            </a:r>
          </a:p>
          <a:p>
            <a:pPr marL="0" indent="0" algn="justLow">
              <a:spcBef>
                <a:spcPts val="0"/>
              </a:spcBef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Lipolysis</a:t>
            </a:r>
            <a:r>
              <a:rPr lang="en-US" dirty="0"/>
              <a:t>: lipase activation through a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cAMP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-dependent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kinase</a:t>
            </a:r>
            <a:r>
              <a:rPr lang="en-US" dirty="0" smtClean="0"/>
              <a:t>. </a:t>
            </a:r>
            <a:endParaRPr lang="en-US" dirty="0"/>
          </a:p>
          <a:p>
            <a:pPr marL="0" indent="0" algn="justLow">
              <a:spcBef>
                <a:spcPts val="0"/>
              </a:spcBef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Large doses </a:t>
            </a:r>
            <a:r>
              <a:rPr lang="en-US" dirty="0"/>
              <a:t>of glucocorticoids given over a long period result in the redistribution of body fat characteristic of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Cushing's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syndrome (moon face, buffalo hump). 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Low">
              <a:spcBef>
                <a:spcPts val="0"/>
              </a:spcBef>
            </a:pP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5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Metabolic and systemic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Low">
              <a:spcBef>
                <a:spcPts val="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Minerals:</a:t>
            </a:r>
          </a:p>
          <a:p>
            <a:pPr marL="0" indent="0" algn="justLow">
              <a:spcBef>
                <a:spcPts val="0"/>
              </a:spcBef>
              <a:buNone/>
            </a:pPr>
            <a:r>
              <a:rPr lang="en-US" dirty="0"/>
              <a:t> A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negative calcium balance </a:t>
            </a:r>
            <a:r>
              <a:rPr lang="en-US" dirty="0"/>
              <a:t>by decreasing Ca2+ absorption in the gastrointestinal tract and increasing its excretion by the kidney. This may result in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osteoporosis.</a:t>
            </a:r>
            <a:r>
              <a:rPr lang="en-US" dirty="0"/>
              <a:t> </a:t>
            </a:r>
          </a:p>
          <a:p>
            <a:pPr marL="0" indent="0" algn="justLow">
              <a:spcBef>
                <a:spcPts val="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 non-physiological concentrations</a:t>
            </a:r>
            <a:r>
              <a:rPr lang="en-US" dirty="0"/>
              <a:t>, the glucocorticoids have some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mineralocorticoid</a:t>
            </a:r>
            <a:r>
              <a:rPr lang="en-US" dirty="0"/>
              <a:t> actions, causing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Na+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&amp; </a:t>
            </a: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water retention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and K+ loss.</a:t>
            </a:r>
          </a:p>
          <a:p>
            <a:pPr marL="0" indent="0" algn="justLow">
              <a:spcBef>
                <a:spcPts val="0"/>
              </a:spcBef>
              <a:buNone/>
            </a:pP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Low">
              <a:spcBef>
                <a:spcPts val="0"/>
              </a:spcBef>
              <a:buNone/>
            </a:pPr>
            <a:endParaRPr lang="en-US" dirty="0"/>
          </a:p>
          <a:p>
            <a:pPr marL="0" indent="0" algn="justLow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985</Words>
  <Application>Microsoft Office PowerPoint</Application>
  <PresentationFormat>On-screen Show (4:3)</PresentationFormat>
  <Paragraphs>154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 Pharmacology of corticosteroids II BY  Dr.Nashwa Abo-Rayah </vt:lpstr>
      <vt:lpstr>PowerPoint Presentation</vt:lpstr>
      <vt:lpstr>PowerPoint Presentation</vt:lpstr>
      <vt:lpstr>Mechanism of action:</vt:lpstr>
      <vt:lpstr>PowerPoint Presentation</vt:lpstr>
      <vt:lpstr>Pharmacological actions :</vt:lpstr>
      <vt:lpstr> 1- Metabolic and systemic effects: </vt:lpstr>
      <vt:lpstr>Metabolic and systemic effects</vt:lpstr>
      <vt:lpstr>Metabolic and systemic effects</vt:lpstr>
      <vt:lpstr>2- Increases resistance to stress through: </vt:lpstr>
      <vt:lpstr>3- Blood:</vt:lpstr>
      <vt:lpstr>4- Anti-inflammatory and immunosuppressive effects:  </vt:lpstr>
      <vt:lpstr>Corticosteroid inhibits phospholipaseA2 </vt:lpstr>
      <vt:lpstr>5- Others: </vt:lpstr>
      <vt:lpstr>Therapeutic uses of corticosteroids:</vt:lpstr>
      <vt:lpstr>Relief of inflammatory symptoms:</vt:lpstr>
      <vt:lpstr>Acceleration of lung maturation:</vt:lpstr>
      <vt:lpstr>N.B</vt:lpstr>
      <vt:lpstr> Adverse Effects of Glucocorticoids: (CORTICOSTEROIDS+2 hyper+2hypo+2m)  </vt:lpstr>
      <vt:lpstr>PowerPoint Presentation</vt:lpstr>
      <vt:lpstr>PowerPoint Presentation</vt:lpstr>
      <vt:lpstr> Contraindications of Glucocorticoids: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Corticosteroids</dc:title>
  <dc:creator>admin</dc:creator>
  <cp:lastModifiedBy>Admin</cp:lastModifiedBy>
  <cp:revision>94</cp:revision>
  <dcterms:created xsi:type="dcterms:W3CDTF">2006-08-16T00:00:00Z</dcterms:created>
  <dcterms:modified xsi:type="dcterms:W3CDTF">2023-05-17T10:37:45Z</dcterms:modified>
</cp:coreProperties>
</file>