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95" r:id="rId3"/>
    <p:sldId id="257" r:id="rId4"/>
    <p:sldId id="258" r:id="rId5"/>
    <p:sldId id="259" r:id="rId6"/>
    <p:sldId id="260" r:id="rId7"/>
    <p:sldId id="289" r:id="rId8"/>
    <p:sldId id="290" r:id="rId9"/>
    <p:sldId id="265" r:id="rId10"/>
    <p:sldId id="291" r:id="rId11"/>
    <p:sldId id="262" r:id="rId12"/>
    <p:sldId id="264" r:id="rId13"/>
    <p:sldId id="263" r:id="rId14"/>
    <p:sldId id="266" r:id="rId15"/>
    <p:sldId id="267" r:id="rId16"/>
    <p:sldId id="268" r:id="rId17"/>
    <p:sldId id="269" r:id="rId18"/>
    <p:sldId id="270" r:id="rId19"/>
    <p:sldId id="275" r:id="rId20"/>
    <p:sldId id="272" r:id="rId21"/>
    <p:sldId id="271" r:id="rId22"/>
    <p:sldId id="273" r:id="rId23"/>
    <p:sldId id="276" r:id="rId24"/>
    <p:sldId id="292" r:id="rId25"/>
    <p:sldId id="277" r:id="rId26"/>
    <p:sldId id="293" r:id="rId27"/>
    <p:sldId id="278" r:id="rId28"/>
    <p:sldId id="279" r:id="rId29"/>
    <p:sldId id="280" r:id="rId30"/>
    <p:sldId id="281" r:id="rId31"/>
    <p:sldId id="283" r:id="rId32"/>
    <p:sldId id="284" r:id="rId33"/>
    <p:sldId id="287" r:id="rId34"/>
    <p:sldId id="282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ABD28-6772-4F48-947F-0EDF9239F3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B51ADAC-0751-4516-8C00-EC041DFFAAF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Micro techniques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Light microscopy</a:t>
          </a:r>
        </a:p>
      </dgm:t>
    </dgm:pt>
    <dgm:pt modelId="{95EF0400-7F42-40C4-8A7E-2B0482441D7E}" type="parTrans" cxnId="{5047E4BE-19C1-42E1-ADC9-D9659F624167}">
      <dgm:prSet/>
      <dgm:spPr/>
      <dgm:t>
        <a:bodyPr/>
        <a:lstStyle/>
        <a:p>
          <a:endParaRPr lang="en-US"/>
        </a:p>
      </dgm:t>
    </dgm:pt>
    <dgm:pt modelId="{AEC03D71-C9AE-4A84-B9EC-7970FCE157F3}" type="sibTrans" cxnId="{5047E4BE-19C1-42E1-ADC9-D9659F624167}">
      <dgm:prSet/>
      <dgm:spPr/>
      <dgm:t>
        <a:bodyPr/>
        <a:lstStyle/>
        <a:p>
          <a:endParaRPr lang="en-US"/>
        </a:p>
      </dgm:t>
    </dgm:pt>
    <dgm:pt modelId="{DD81491D-7424-407A-95DC-EA149BDC8B7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Paraffin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E8BB4B82-D563-4FB5-9FA9-CFACB1338FDB}" type="parTrans" cxnId="{8D431D68-B2C2-48C9-BE3C-58DA5DB9ED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A1D6DB9-58C6-4EA3-8D0C-FBA4772CAA6C}" type="sibTrans" cxnId="{8D431D68-B2C2-48C9-BE3C-58DA5DB9EDB2}">
      <dgm:prSet/>
      <dgm:spPr/>
      <dgm:t>
        <a:bodyPr/>
        <a:lstStyle/>
        <a:p>
          <a:endParaRPr lang="en-US"/>
        </a:p>
      </dgm:t>
    </dgm:pt>
    <dgm:pt modelId="{E2058809-E850-4E5A-944B-216C21CCAD9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II</a:t>
          </a:r>
          <a:br>
            <a: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Freezing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AF1F0E0-D72B-4FFF-881B-A823711574A4}" type="parTrans" cxnId="{4FBEE0D1-D054-405F-B0DE-4DC6CA6616E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8DE1EE0-F2DE-42D5-AC5F-645402619E35}" type="sibTrans" cxnId="{4FBEE0D1-D054-405F-B0DE-4DC6CA6616E5}">
      <dgm:prSet/>
      <dgm:spPr/>
      <dgm:t>
        <a:bodyPr/>
        <a:lstStyle/>
        <a:p>
          <a:endParaRPr lang="en-US"/>
        </a:p>
      </dgm:t>
    </dgm:pt>
    <dgm:pt modelId="{2A2C817A-D403-45BF-AFF8-791A6CA94EA0}" type="pres">
      <dgm:prSet presAssocID="{A93ABD28-6772-4F48-947F-0EDF9239F3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B7D77F-ADBE-4C79-886B-E19F9AA5A8CF}" type="pres">
      <dgm:prSet presAssocID="{0B51ADAC-0751-4516-8C00-EC041DFFAAF3}" presName="hierRoot1" presStyleCnt="0">
        <dgm:presLayoutVars>
          <dgm:hierBranch/>
        </dgm:presLayoutVars>
      </dgm:prSet>
      <dgm:spPr/>
    </dgm:pt>
    <dgm:pt modelId="{014C7EE1-FCD6-4360-A950-D51828019F9C}" type="pres">
      <dgm:prSet presAssocID="{0B51ADAC-0751-4516-8C00-EC041DFFAAF3}" presName="rootComposite1" presStyleCnt="0"/>
      <dgm:spPr/>
    </dgm:pt>
    <dgm:pt modelId="{86B4D306-E1EE-43F0-BCE7-9A099A7B320A}" type="pres">
      <dgm:prSet presAssocID="{0B51ADAC-0751-4516-8C00-EC041DFFAAF3}" presName="rootText1" presStyleLbl="node0" presStyleIdx="0" presStyleCnt="1" custLinFactNeighborY="-20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0B67D3-388C-43C7-9192-B0A0C28D2177}" type="pres">
      <dgm:prSet presAssocID="{0B51ADAC-0751-4516-8C00-EC041DFFAA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C33EC9C-6943-4233-816C-37D7FFCE5EE1}" type="pres">
      <dgm:prSet presAssocID="{0B51ADAC-0751-4516-8C00-EC041DFFAAF3}" presName="hierChild2" presStyleCnt="0"/>
      <dgm:spPr/>
    </dgm:pt>
    <dgm:pt modelId="{5D20A530-4BA6-458F-8E0C-782647F5830E}" type="pres">
      <dgm:prSet presAssocID="{E8BB4B82-D563-4FB5-9FA9-CFACB1338FDB}" presName="Name35" presStyleLbl="parChTrans1D2" presStyleIdx="0" presStyleCnt="2"/>
      <dgm:spPr/>
      <dgm:t>
        <a:bodyPr/>
        <a:lstStyle/>
        <a:p>
          <a:endParaRPr lang="en-US"/>
        </a:p>
      </dgm:t>
    </dgm:pt>
    <dgm:pt modelId="{935F2728-6863-4A46-9D7A-CED1017E30B9}" type="pres">
      <dgm:prSet presAssocID="{DD81491D-7424-407A-95DC-EA149BDC8B73}" presName="hierRoot2" presStyleCnt="0">
        <dgm:presLayoutVars>
          <dgm:hierBranch/>
        </dgm:presLayoutVars>
      </dgm:prSet>
      <dgm:spPr/>
    </dgm:pt>
    <dgm:pt modelId="{012E4B44-76CD-43D7-B9F9-0F6D65BABE4F}" type="pres">
      <dgm:prSet presAssocID="{DD81491D-7424-407A-95DC-EA149BDC8B73}" presName="rootComposite" presStyleCnt="0"/>
      <dgm:spPr/>
    </dgm:pt>
    <dgm:pt modelId="{9D704BE6-270A-4B8F-9849-5B8C9617FAFA}" type="pres">
      <dgm:prSet presAssocID="{DD81491D-7424-407A-95DC-EA149BDC8B73}" presName="rootText" presStyleLbl="node2" presStyleIdx="0" presStyleCnt="2" custLinFactNeighborX="319" custLinFactNeighborY="13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1ABA9-5476-402E-90AA-AD6188AD7061}" type="pres">
      <dgm:prSet presAssocID="{DD81491D-7424-407A-95DC-EA149BDC8B73}" presName="rootConnector" presStyleLbl="node2" presStyleIdx="0" presStyleCnt="2"/>
      <dgm:spPr/>
      <dgm:t>
        <a:bodyPr/>
        <a:lstStyle/>
        <a:p>
          <a:endParaRPr lang="en-US"/>
        </a:p>
      </dgm:t>
    </dgm:pt>
    <dgm:pt modelId="{843C36E8-5A6D-43E8-B0A7-481B3AD91BDF}" type="pres">
      <dgm:prSet presAssocID="{DD81491D-7424-407A-95DC-EA149BDC8B73}" presName="hierChild4" presStyleCnt="0"/>
      <dgm:spPr/>
    </dgm:pt>
    <dgm:pt modelId="{3B7164C8-5A51-46A6-9CB9-68B46CCE704A}" type="pres">
      <dgm:prSet presAssocID="{DD81491D-7424-407A-95DC-EA149BDC8B73}" presName="hierChild5" presStyleCnt="0"/>
      <dgm:spPr/>
    </dgm:pt>
    <dgm:pt modelId="{5F643B9F-1B78-4A46-944C-00F81C72CC5B}" type="pres">
      <dgm:prSet presAssocID="{BAF1F0E0-D72B-4FFF-881B-A823711574A4}" presName="Name35" presStyleLbl="parChTrans1D2" presStyleIdx="1" presStyleCnt="2"/>
      <dgm:spPr/>
      <dgm:t>
        <a:bodyPr/>
        <a:lstStyle/>
        <a:p>
          <a:endParaRPr lang="en-US"/>
        </a:p>
      </dgm:t>
    </dgm:pt>
    <dgm:pt modelId="{0328AB3C-FA3D-459C-B2FE-DA8B757929AD}" type="pres">
      <dgm:prSet presAssocID="{E2058809-E850-4E5A-944B-216C21CCAD9C}" presName="hierRoot2" presStyleCnt="0">
        <dgm:presLayoutVars>
          <dgm:hierBranch/>
        </dgm:presLayoutVars>
      </dgm:prSet>
      <dgm:spPr/>
    </dgm:pt>
    <dgm:pt modelId="{CF17E306-7FEB-4E0B-B599-AC2FE094002E}" type="pres">
      <dgm:prSet presAssocID="{E2058809-E850-4E5A-944B-216C21CCAD9C}" presName="rootComposite" presStyleCnt="0"/>
      <dgm:spPr/>
    </dgm:pt>
    <dgm:pt modelId="{AEFF73F5-02B2-4B75-86C4-0AED80E36E1F}" type="pres">
      <dgm:prSet presAssocID="{E2058809-E850-4E5A-944B-216C21CCAD9C}" presName="rootText" presStyleLbl="node2" presStyleIdx="1" presStyleCnt="2" custLinFactNeighborY="13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4BCC7-08C7-4943-AEC0-C956A21E9B5C}" type="pres">
      <dgm:prSet presAssocID="{E2058809-E850-4E5A-944B-216C21CCAD9C}" presName="rootConnector" presStyleLbl="node2" presStyleIdx="1" presStyleCnt="2"/>
      <dgm:spPr/>
      <dgm:t>
        <a:bodyPr/>
        <a:lstStyle/>
        <a:p>
          <a:endParaRPr lang="en-US"/>
        </a:p>
      </dgm:t>
    </dgm:pt>
    <dgm:pt modelId="{377B4903-8395-4EDE-BF51-33C9D31C18B9}" type="pres">
      <dgm:prSet presAssocID="{E2058809-E850-4E5A-944B-216C21CCAD9C}" presName="hierChild4" presStyleCnt="0"/>
      <dgm:spPr/>
    </dgm:pt>
    <dgm:pt modelId="{5962F667-B624-42FA-B104-BE845A99DF26}" type="pres">
      <dgm:prSet presAssocID="{E2058809-E850-4E5A-944B-216C21CCAD9C}" presName="hierChild5" presStyleCnt="0"/>
      <dgm:spPr/>
    </dgm:pt>
    <dgm:pt modelId="{D1680082-4072-4A42-9FE6-77C089395C1D}" type="pres">
      <dgm:prSet presAssocID="{0B51ADAC-0751-4516-8C00-EC041DFFAAF3}" presName="hierChild3" presStyleCnt="0"/>
      <dgm:spPr/>
    </dgm:pt>
  </dgm:ptLst>
  <dgm:cxnLst>
    <dgm:cxn modelId="{8D431D68-B2C2-48C9-BE3C-58DA5DB9EDB2}" srcId="{0B51ADAC-0751-4516-8C00-EC041DFFAAF3}" destId="{DD81491D-7424-407A-95DC-EA149BDC8B73}" srcOrd="0" destOrd="0" parTransId="{E8BB4B82-D563-4FB5-9FA9-CFACB1338FDB}" sibTransId="{0A1D6DB9-58C6-4EA3-8D0C-FBA4772CAA6C}"/>
    <dgm:cxn modelId="{FC3D764C-312B-45E7-8605-0053416BB909}" type="presOf" srcId="{E2058809-E850-4E5A-944B-216C21CCAD9C}" destId="{6754BCC7-08C7-4943-AEC0-C956A21E9B5C}" srcOrd="1" destOrd="0" presId="urn:microsoft.com/office/officeart/2005/8/layout/orgChart1"/>
    <dgm:cxn modelId="{79DF58D9-1084-4D66-A449-213FDE433ADC}" type="presOf" srcId="{E2058809-E850-4E5A-944B-216C21CCAD9C}" destId="{AEFF73F5-02B2-4B75-86C4-0AED80E36E1F}" srcOrd="0" destOrd="0" presId="urn:microsoft.com/office/officeart/2005/8/layout/orgChart1"/>
    <dgm:cxn modelId="{61796F5C-4551-49BF-AE43-22F4B6DEDFC4}" type="presOf" srcId="{0B51ADAC-0751-4516-8C00-EC041DFFAAF3}" destId="{CF0B67D3-388C-43C7-9192-B0A0C28D2177}" srcOrd="1" destOrd="0" presId="urn:microsoft.com/office/officeart/2005/8/layout/orgChart1"/>
    <dgm:cxn modelId="{21035ABD-1383-45BB-B26D-74C107DA2738}" type="presOf" srcId="{0B51ADAC-0751-4516-8C00-EC041DFFAAF3}" destId="{86B4D306-E1EE-43F0-BCE7-9A099A7B320A}" srcOrd="0" destOrd="0" presId="urn:microsoft.com/office/officeart/2005/8/layout/orgChart1"/>
    <dgm:cxn modelId="{DA49C4E2-8670-4668-A42B-75C03CB93DF3}" type="presOf" srcId="{A93ABD28-6772-4F48-947F-0EDF9239F372}" destId="{2A2C817A-D403-45BF-AFF8-791A6CA94EA0}" srcOrd="0" destOrd="0" presId="urn:microsoft.com/office/officeart/2005/8/layout/orgChart1"/>
    <dgm:cxn modelId="{4FBEE0D1-D054-405F-B0DE-4DC6CA6616E5}" srcId="{0B51ADAC-0751-4516-8C00-EC041DFFAAF3}" destId="{E2058809-E850-4E5A-944B-216C21CCAD9C}" srcOrd="1" destOrd="0" parTransId="{BAF1F0E0-D72B-4FFF-881B-A823711574A4}" sibTransId="{58DE1EE0-F2DE-42D5-AC5F-645402619E35}"/>
    <dgm:cxn modelId="{5047E4BE-19C1-42E1-ADC9-D9659F624167}" srcId="{A93ABD28-6772-4F48-947F-0EDF9239F372}" destId="{0B51ADAC-0751-4516-8C00-EC041DFFAAF3}" srcOrd="0" destOrd="0" parTransId="{95EF0400-7F42-40C4-8A7E-2B0482441D7E}" sibTransId="{AEC03D71-C9AE-4A84-B9EC-7970FCE157F3}"/>
    <dgm:cxn modelId="{E38C15CC-15E1-45FD-85E3-061CA0561E53}" type="presOf" srcId="{BAF1F0E0-D72B-4FFF-881B-A823711574A4}" destId="{5F643B9F-1B78-4A46-944C-00F81C72CC5B}" srcOrd="0" destOrd="0" presId="urn:microsoft.com/office/officeart/2005/8/layout/orgChart1"/>
    <dgm:cxn modelId="{DC987321-32EB-4450-9C6C-A477239503CE}" type="presOf" srcId="{E8BB4B82-D563-4FB5-9FA9-CFACB1338FDB}" destId="{5D20A530-4BA6-458F-8E0C-782647F5830E}" srcOrd="0" destOrd="0" presId="urn:microsoft.com/office/officeart/2005/8/layout/orgChart1"/>
    <dgm:cxn modelId="{C40C1E94-574D-4E0E-B52B-4356AD2B50F9}" type="presOf" srcId="{DD81491D-7424-407A-95DC-EA149BDC8B73}" destId="{9D704BE6-270A-4B8F-9849-5B8C9617FAFA}" srcOrd="0" destOrd="0" presId="urn:microsoft.com/office/officeart/2005/8/layout/orgChart1"/>
    <dgm:cxn modelId="{DFC666F6-4C47-4CEA-A541-ACE0C49C27B3}" type="presOf" srcId="{DD81491D-7424-407A-95DC-EA149BDC8B73}" destId="{47D1ABA9-5476-402E-90AA-AD6188AD7061}" srcOrd="1" destOrd="0" presId="urn:microsoft.com/office/officeart/2005/8/layout/orgChart1"/>
    <dgm:cxn modelId="{85E663C3-5E41-4FF2-B317-0C2B97A1231A}" type="presParOf" srcId="{2A2C817A-D403-45BF-AFF8-791A6CA94EA0}" destId="{0BB7D77F-ADBE-4C79-886B-E19F9AA5A8CF}" srcOrd="0" destOrd="0" presId="urn:microsoft.com/office/officeart/2005/8/layout/orgChart1"/>
    <dgm:cxn modelId="{D352A78F-4319-421C-90C1-262E8F46D10D}" type="presParOf" srcId="{0BB7D77F-ADBE-4C79-886B-E19F9AA5A8CF}" destId="{014C7EE1-FCD6-4360-A950-D51828019F9C}" srcOrd="0" destOrd="0" presId="urn:microsoft.com/office/officeart/2005/8/layout/orgChart1"/>
    <dgm:cxn modelId="{D6B56A8B-282C-437C-9A7F-13012FA010F8}" type="presParOf" srcId="{014C7EE1-FCD6-4360-A950-D51828019F9C}" destId="{86B4D306-E1EE-43F0-BCE7-9A099A7B320A}" srcOrd="0" destOrd="0" presId="urn:microsoft.com/office/officeart/2005/8/layout/orgChart1"/>
    <dgm:cxn modelId="{00C0A0C2-33FF-4506-BBB3-F3A5B6188146}" type="presParOf" srcId="{014C7EE1-FCD6-4360-A950-D51828019F9C}" destId="{CF0B67D3-388C-43C7-9192-B0A0C28D2177}" srcOrd="1" destOrd="0" presId="urn:microsoft.com/office/officeart/2005/8/layout/orgChart1"/>
    <dgm:cxn modelId="{D031F651-814D-441F-ACD5-B907433910E0}" type="presParOf" srcId="{0BB7D77F-ADBE-4C79-886B-E19F9AA5A8CF}" destId="{CC33EC9C-6943-4233-816C-37D7FFCE5EE1}" srcOrd="1" destOrd="0" presId="urn:microsoft.com/office/officeart/2005/8/layout/orgChart1"/>
    <dgm:cxn modelId="{566DA371-170A-4E6D-B0AF-925DB1025761}" type="presParOf" srcId="{CC33EC9C-6943-4233-816C-37D7FFCE5EE1}" destId="{5D20A530-4BA6-458F-8E0C-782647F5830E}" srcOrd="0" destOrd="0" presId="urn:microsoft.com/office/officeart/2005/8/layout/orgChart1"/>
    <dgm:cxn modelId="{FFB03D25-B1A1-4CD0-883F-AC56A56B1556}" type="presParOf" srcId="{CC33EC9C-6943-4233-816C-37D7FFCE5EE1}" destId="{935F2728-6863-4A46-9D7A-CED1017E30B9}" srcOrd="1" destOrd="0" presId="urn:microsoft.com/office/officeart/2005/8/layout/orgChart1"/>
    <dgm:cxn modelId="{5824F60F-0D41-4541-B282-D0501B2AB3DE}" type="presParOf" srcId="{935F2728-6863-4A46-9D7A-CED1017E30B9}" destId="{012E4B44-76CD-43D7-B9F9-0F6D65BABE4F}" srcOrd="0" destOrd="0" presId="urn:microsoft.com/office/officeart/2005/8/layout/orgChart1"/>
    <dgm:cxn modelId="{78DEB2A3-B8E3-4EF4-B59F-2DDFDB5FCBB1}" type="presParOf" srcId="{012E4B44-76CD-43D7-B9F9-0F6D65BABE4F}" destId="{9D704BE6-270A-4B8F-9849-5B8C9617FAFA}" srcOrd="0" destOrd="0" presId="urn:microsoft.com/office/officeart/2005/8/layout/orgChart1"/>
    <dgm:cxn modelId="{B7C97CDC-7E45-49C4-A70F-9AED6802172B}" type="presParOf" srcId="{012E4B44-76CD-43D7-B9F9-0F6D65BABE4F}" destId="{47D1ABA9-5476-402E-90AA-AD6188AD7061}" srcOrd="1" destOrd="0" presId="urn:microsoft.com/office/officeart/2005/8/layout/orgChart1"/>
    <dgm:cxn modelId="{8773B7F5-357E-4B69-8E0E-9639EFCC5DAA}" type="presParOf" srcId="{935F2728-6863-4A46-9D7A-CED1017E30B9}" destId="{843C36E8-5A6D-43E8-B0A7-481B3AD91BDF}" srcOrd="1" destOrd="0" presId="urn:microsoft.com/office/officeart/2005/8/layout/orgChart1"/>
    <dgm:cxn modelId="{3A34EBD0-C015-4A34-AA40-26603D0E17EE}" type="presParOf" srcId="{935F2728-6863-4A46-9D7A-CED1017E30B9}" destId="{3B7164C8-5A51-46A6-9CB9-68B46CCE704A}" srcOrd="2" destOrd="0" presId="urn:microsoft.com/office/officeart/2005/8/layout/orgChart1"/>
    <dgm:cxn modelId="{51601053-FFE0-4542-A55B-25602CA5CDB9}" type="presParOf" srcId="{CC33EC9C-6943-4233-816C-37D7FFCE5EE1}" destId="{5F643B9F-1B78-4A46-944C-00F81C72CC5B}" srcOrd="2" destOrd="0" presId="urn:microsoft.com/office/officeart/2005/8/layout/orgChart1"/>
    <dgm:cxn modelId="{AFE30411-ECB9-4361-A611-DC82A20737A3}" type="presParOf" srcId="{CC33EC9C-6943-4233-816C-37D7FFCE5EE1}" destId="{0328AB3C-FA3D-459C-B2FE-DA8B757929AD}" srcOrd="3" destOrd="0" presId="urn:microsoft.com/office/officeart/2005/8/layout/orgChart1"/>
    <dgm:cxn modelId="{42581FB9-AE40-412B-A31B-F4C4BCC24948}" type="presParOf" srcId="{0328AB3C-FA3D-459C-B2FE-DA8B757929AD}" destId="{CF17E306-7FEB-4E0B-B599-AC2FE094002E}" srcOrd="0" destOrd="0" presId="urn:microsoft.com/office/officeart/2005/8/layout/orgChart1"/>
    <dgm:cxn modelId="{A517284B-207C-4D1B-B06F-1E2FD6339AFF}" type="presParOf" srcId="{CF17E306-7FEB-4E0B-B599-AC2FE094002E}" destId="{AEFF73F5-02B2-4B75-86C4-0AED80E36E1F}" srcOrd="0" destOrd="0" presId="urn:microsoft.com/office/officeart/2005/8/layout/orgChart1"/>
    <dgm:cxn modelId="{182E6F25-7CAB-498C-B36E-9E6CCCC57789}" type="presParOf" srcId="{CF17E306-7FEB-4E0B-B599-AC2FE094002E}" destId="{6754BCC7-08C7-4943-AEC0-C956A21E9B5C}" srcOrd="1" destOrd="0" presId="urn:microsoft.com/office/officeart/2005/8/layout/orgChart1"/>
    <dgm:cxn modelId="{D5616C64-905A-4D99-ADF0-297F37762C56}" type="presParOf" srcId="{0328AB3C-FA3D-459C-B2FE-DA8B757929AD}" destId="{377B4903-8395-4EDE-BF51-33C9D31C18B9}" srcOrd="1" destOrd="0" presId="urn:microsoft.com/office/officeart/2005/8/layout/orgChart1"/>
    <dgm:cxn modelId="{1FF164F3-1DFF-441D-9714-D0F3B97F4EF2}" type="presParOf" srcId="{0328AB3C-FA3D-459C-B2FE-DA8B757929AD}" destId="{5962F667-B624-42FA-B104-BE845A99DF26}" srcOrd="2" destOrd="0" presId="urn:microsoft.com/office/officeart/2005/8/layout/orgChart1"/>
    <dgm:cxn modelId="{F43DD656-9AF5-4698-A281-0C29F4774F42}" type="presParOf" srcId="{0BB7D77F-ADBE-4C79-886B-E19F9AA5A8CF}" destId="{D1680082-4072-4A42-9FE6-77C089395C1D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A995E-AD0C-428F-A7E9-59A5C3D949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57EE5C5-518E-47FA-9873-2F7B6C7B4C7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Staining</a:t>
          </a:r>
        </a:p>
      </dgm:t>
    </dgm:pt>
    <dgm:pt modelId="{26588F9F-D928-435C-9640-75B2A6F3C528}" type="parTrans" cxnId="{59D5DBD3-6E5E-487A-A232-F5B2E15C5100}">
      <dgm:prSet/>
      <dgm:spPr/>
      <dgm:t>
        <a:bodyPr/>
        <a:lstStyle/>
        <a:p>
          <a:endParaRPr lang="en-US"/>
        </a:p>
      </dgm:t>
    </dgm:pt>
    <dgm:pt modelId="{BA7C2B02-CBBB-4BCC-A7A3-F6369BCA7F95}" type="sibTrans" cxnId="{59D5DBD3-6E5E-487A-A232-F5B2E15C5100}">
      <dgm:prSet/>
      <dgm:spPr/>
      <dgm:t>
        <a:bodyPr/>
        <a:lstStyle/>
        <a:p>
          <a:endParaRPr lang="en-US"/>
        </a:p>
      </dgm:t>
    </dgm:pt>
    <dgm:pt modelId="{1B014716-10DD-4E89-A2B7-6FBC078C5CA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Routine stains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H&amp;E</a:t>
          </a:r>
        </a:p>
      </dgm:t>
    </dgm:pt>
    <dgm:pt modelId="{57877491-440D-4C79-87C7-389E619D6F71}" type="parTrans" cxnId="{AD935E7D-3529-4685-BBD8-1BB4C44FABB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E73AE5-4547-4131-97F8-A7DDA5EB3B80}" type="sibTrans" cxnId="{AD935E7D-3529-4685-BBD8-1BB4C44FABB0}">
      <dgm:prSet/>
      <dgm:spPr/>
      <dgm:t>
        <a:bodyPr/>
        <a:lstStyle/>
        <a:p>
          <a:endParaRPr lang="en-US"/>
        </a:p>
      </dgm:t>
    </dgm:pt>
    <dgm:pt modelId="{C9C75169-CB79-46E4-B939-D8EF8F832D7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Special stains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e.g. Ag &amp; </a:t>
          </a:r>
          <a:r>
            <a:rPr kumimoji="0" lang="en-US" sz="3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orcein</a:t>
          </a: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,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trichrome</a:t>
          </a:r>
          <a:r>
            <a: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….</a:t>
          </a:r>
          <a:r>
            <a:rPr kumimoji="0" lang="en-US" sz="32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etc</a:t>
          </a:r>
          <a:endParaRPr kumimoji="0" lang="en-US" sz="3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gm:t>
    </dgm:pt>
    <dgm:pt modelId="{F51F84B6-354C-4CDF-ADA5-169FC1AE7EC4}" type="parTrans" cxnId="{2B4958F2-13A7-4C92-98C1-F2C2A38965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9D72010-87BB-49BA-B98A-ACD09C1673C9}" type="sibTrans" cxnId="{2B4958F2-13A7-4C92-98C1-F2C2A3896585}">
      <dgm:prSet/>
      <dgm:spPr/>
      <dgm:t>
        <a:bodyPr/>
        <a:lstStyle/>
        <a:p>
          <a:endParaRPr lang="en-US"/>
        </a:p>
      </dgm:t>
    </dgm:pt>
    <dgm:pt modelId="{07D439C4-DFB7-4CE6-9C4A-73C5F6B2389B}" type="pres">
      <dgm:prSet presAssocID="{D5FA995E-AD0C-428F-A7E9-59A5C3D949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7DCE2E-1E8F-4033-81F5-DDDFF8508919}" type="pres">
      <dgm:prSet presAssocID="{957EE5C5-518E-47FA-9873-2F7B6C7B4C76}" presName="hierRoot1" presStyleCnt="0">
        <dgm:presLayoutVars>
          <dgm:hierBranch/>
        </dgm:presLayoutVars>
      </dgm:prSet>
      <dgm:spPr/>
    </dgm:pt>
    <dgm:pt modelId="{9B1DC914-474C-44BB-AB70-8BA07C135854}" type="pres">
      <dgm:prSet presAssocID="{957EE5C5-518E-47FA-9873-2F7B6C7B4C76}" presName="rootComposite1" presStyleCnt="0"/>
      <dgm:spPr/>
    </dgm:pt>
    <dgm:pt modelId="{15A5628A-F7A1-45BB-A028-BCFC80A17BEF}" type="pres">
      <dgm:prSet presAssocID="{957EE5C5-518E-47FA-9873-2F7B6C7B4C76}" presName="rootText1" presStyleLbl="node0" presStyleIdx="0" presStyleCnt="1" custScaleX="31459" custScaleY="45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2136B3-F53F-4B00-AD26-6641B7FC13AB}" type="pres">
      <dgm:prSet presAssocID="{957EE5C5-518E-47FA-9873-2F7B6C7B4C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99A33E-5AA7-443E-B2D8-080F957D795C}" type="pres">
      <dgm:prSet presAssocID="{957EE5C5-518E-47FA-9873-2F7B6C7B4C76}" presName="hierChild2" presStyleCnt="0"/>
      <dgm:spPr/>
    </dgm:pt>
    <dgm:pt modelId="{E7D0C2C6-821B-41A3-BD78-1F113A912302}" type="pres">
      <dgm:prSet presAssocID="{57877491-440D-4C79-87C7-389E619D6F71}" presName="Name35" presStyleLbl="parChTrans1D2" presStyleIdx="0" presStyleCnt="2"/>
      <dgm:spPr/>
      <dgm:t>
        <a:bodyPr/>
        <a:lstStyle/>
        <a:p>
          <a:endParaRPr lang="en-US"/>
        </a:p>
      </dgm:t>
    </dgm:pt>
    <dgm:pt modelId="{26072752-BFEA-48A6-A764-3D6196E0A516}" type="pres">
      <dgm:prSet presAssocID="{1B014716-10DD-4E89-A2B7-6FBC078C5CAA}" presName="hierRoot2" presStyleCnt="0">
        <dgm:presLayoutVars>
          <dgm:hierBranch/>
        </dgm:presLayoutVars>
      </dgm:prSet>
      <dgm:spPr/>
    </dgm:pt>
    <dgm:pt modelId="{AF614F4C-B95F-4DE3-B232-75A6891B2C36}" type="pres">
      <dgm:prSet presAssocID="{1B014716-10DD-4E89-A2B7-6FBC078C5CAA}" presName="rootComposite" presStyleCnt="0"/>
      <dgm:spPr/>
    </dgm:pt>
    <dgm:pt modelId="{00EA0DC0-831A-455D-A18B-CF63C350E21E}" type="pres">
      <dgm:prSet presAssocID="{1B014716-10DD-4E89-A2B7-6FBC078C5CAA}" presName="rootText" presStyleLbl="node2" presStyleIdx="0" presStyleCnt="2" custScaleX="41193" custScaleY="49340" custLinFactNeighborX="5517" custLinFactNeighborY="-2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9F0D7-D731-4465-9115-A83F10489422}" type="pres">
      <dgm:prSet presAssocID="{1B014716-10DD-4E89-A2B7-6FBC078C5CAA}" presName="rootConnector" presStyleLbl="node2" presStyleIdx="0" presStyleCnt="2"/>
      <dgm:spPr/>
      <dgm:t>
        <a:bodyPr/>
        <a:lstStyle/>
        <a:p>
          <a:endParaRPr lang="en-US"/>
        </a:p>
      </dgm:t>
    </dgm:pt>
    <dgm:pt modelId="{C3A7B313-5C7B-4B8E-8488-56664CB8E31D}" type="pres">
      <dgm:prSet presAssocID="{1B014716-10DD-4E89-A2B7-6FBC078C5CAA}" presName="hierChild4" presStyleCnt="0"/>
      <dgm:spPr/>
    </dgm:pt>
    <dgm:pt modelId="{4CE463E1-67D6-4E69-9D6B-91501EA9E03A}" type="pres">
      <dgm:prSet presAssocID="{1B014716-10DD-4E89-A2B7-6FBC078C5CAA}" presName="hierChild5" presStyleCnt="0"/>
      <dgm:spPr/>
    </dgm:pt>
    <dgm:pt modelId="{8B37F720-A245-490B-BDD9-E0DA12D7A583}" type="pres">
      <dgm:prSet presAssocID="{F51F84B6-354C-4CDF-ADA5-169FC1AE7EC4}" presName="Name35" presStyleLbl="parChTrans1D2" presStyleIdx="1" presStyleCnt="2"/>
      <dgm:spPr/>
      <dgm:t>
        <a:bodyPr/>
        <a:lstStyle/>
        <a:p>
          <a:endParaRPr lang="en-US"/>
        </a:p>
      </dgm:t>
    </dgm:pt>
    <dgm:pt modelId="{7169BD06-4178-4008-B243-221B02AB678D}" type="pres">
      <dgm:prSet presAssocID="{C9C75169-CB79-46E4-B939-D8EF8F832D76}" presName="hierRoot2" presStyleCnt="0">
        <dgm:presLayoutVars>
          <dgm:hierBranch/>
        </dgm:presLayoutVars>
      </dgm:prSet>
      <dgm:spPr/>
    </dgm:pt>
    <dgm:pt modelId="{0F32990E-621C-41D6-A93D-2647F9956B8A}" type="pres">
      <dgm:prSet presAssocID="{C9C75169-CB79-46E4-B939-D8EF8F832D76}" presName="rootComposite" presStyleCnt="0"/>
      <dgm:spPr/>
    </dgm:pt>
    <dgm:pt modelId="{5DBC262A-522C-4C87-84A2-98858A943A87}" type="pres">
      <dgm:prSet presAssocID="{C9C75169-CB79-46E4-B939-D8EF8F832D76}" presName="rootText" presStyleLbl="node2" presStyleIdx="1" presStyleCnt="2" custScaleX="43575" custScaleY="47226" custLinFactNeighborX="-6663" custLinFactNeighborY="-2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F7A5E-6788-4887-A330-9E4038EC3475}" type="pres">
      <dgm:prSet presAssocID="{C9C75169-CB79-46E4-B939-D8EF8F832D76}" presName="rootConnector" presStyleLbl="node2" presStyleIdx="1" presStyleCnt="2"/>
      <dgm:spPr/>
      <dgm:t>
        <a:bodyPr/>
        <a:lstStyle/>
        <a:p>
          <a:endParaRPr lang="en-US"/>
        </a:p>
      </dgm:t>
    </dgm:pt>
    <dgm:pt modelId="{DFDC5150-1E7E-4CD6-AC24-73D7A5673E3F}" type="pres">
      <dgm:prSet presAssocID="{C9C75169-CB79-46E4-B939-D8EF8F832D76}" presName="hierChild4" presStyleCnt="0"/>
      <dgm:spPr/>
    </dgm:pt>
    <dgm:pt modelId="{FE2A9620-C10A-4270-9C5A-97666B7DF1FE}" type="pres">
      <dgm:prSet presAssocID="{C9C75169-CB79-46E4-B939-D8EF8F832D76}" presName="hierChild5" presStyleCnt="0"/>
      <dgm:spPr/>
    </dgm:pt>
    <dgm:pt modelId="{4CB652FF-A910-4D43-96BC-A7C59D0AF23D}" type="pres">
      <dgm:prSet presAssocID="{957EE5C5-518E-47FA-9873-2F7B6C7B4C76}" presName="hierChild3" presStyleCnt="0"/>
      <dgm:spPr/>
    </dgm:pt>
  </dgm:ptLst>
  <dgm:cxnLst>
    <dgm:cxn modelId="{AD935E7D-3529-4685-BBD8-1BB4C44FABB0}" srcId="{957EE5C5-518E-47FA-9873-2F7B6C7B4C76}" destId="{1B014716-10DD-4E89-A2B7-6FBC078C5CAA}" srcOrd="0" destOrd="0" parTransId="{57877491-440D-4C79-87C7-389E619D6F71}" sibTransId="{DAE73AE5-4547-4131-97F8-A7DDA5EB3B80}"/>
    <dgm:cxn modelId="{5488287C-3D64-415F-871D-4B34C5E9103E}" type="presOf" srcId="{C9C75169-CB79-46E4-B939-D8EF8F832D76}" destId="{8BEF7A5E-6788-4887-A330-9E4038EC3475}" srcOrd="1" destOrd="0" presId="urn:microsoft.com/office/officeart/2005/8/layout/orgChart1"/>
    <dgm:cxn modelId="{FEC8D270-85F5-423F-8A32-3A924564658A}" type="presOf" srcId="{1B014716-10DD-4E89-A2B7-6FBC078C5CAA}" destId="{00EA0DC0-831A-455D-A18B-CF63C350E21E}" srcOrd="0" destOrd="0" presId="urn:microsoft.com/office/officeart/2005/8/layout/orgChart1"/>
    <dgm:cxn modelId="{21E98728-7E69-405D-B225-45AE440FC9B6}" type="presOf" srcId="{957EE5C5-518E-47FA-9873-2F7B6C7B4C76}" destId="{15A5628A-F7A1-45BB-A028-BCFC80A17BEF}" srcOrd="0" destOrd="0" presId="urn:microsoft.com/office/officeart/2005/8/layout/orgChart1"/>
    <dgm:cxn modelId="{2B4958F2-13A7-4C92-98C1-F2C2A3896585}" srcId="{957EE5C5-518E-47FA-9873-2F7B6C7B4C76}" destId="{C9C75169-CB79-46E4-B939-D8EF8F832D76}" srcOrd="1" destOrd="0" parTransId="{F51F84B6-354C-4CDF-ADA5-169FC1AE7EC4}" sibTransId="{69D72010-87BB-49BA-B98A-ACD09C1673C9}"/>
    <dgm:cxn modelId="{727CFC20-3360-41C6-A02C-357AADE4DD3D}" type="presOf" srcId="{C9C75169-CB79-46E4-B939-D8EF8F832D76}" destId="{5DBC262A-522C-4C87-84A2-98858A943A87}" srcOrd="0" destOrd="0" presId="urn:microsoft.com/office/officeart/2005/8/layout/orgChart1"/>
    <dgm:cxn modelId="{FB30123F-FD15-4842-B1A2-C64DA37E5B6D}" type="presOf" srcId="{957EE5C5-518E-47FA-9873-2F7B6C7B4C76}" destId="{802136B3-F53F-4B00-AD26-6641B7FC13AB}" srcOrd="1" destOrd="0" presId="urn:microsoft.com/office/officeart/2005/8/layout/orgChart1"/>
    <dgm:cxn modelId="{080F2D4A-EAE1-42EB-BA7B-D55A9EDA5671}" type="presOf" srcId="{57877491-440D-4C79-87C7-389E619D6F71}" destId="{E7D0C2C6-821B-41A3-BD78-1F113A912302}" srcOrd="0" destOrd="0" presId="urn:microsoft.com/office/officeart/2005/8/layout/orgChart1"/>
    <dgm:cxn modelId="{713CA87B-D6D2-491B-A71F-76B31DA0F5C9}" type="presOf" srcId="{F51F84B6-354C-4CDF-ADA5-169FC1AE7EC4}" destId="{8B37F720-A245-490B-BDD9-E0DA12D7A583}" srcOrd="0" destOrd="0" presId="urn:microsoft.com/office/officeart/2005/8/layout/orgChart1"/>
    <dgm:cxn modelId="{07A657A1-8C88-4750-BD84-5BB46C07C2D2}" type="presOf" srcId="{D5FA995E-AD0C-428F-A7E9-59A5C3D94991}" destId="{07D439C4-DFB7-4CE6-9C4A-73C5F6B2389B}" srcOrd="0" destOrd="0" presId="urn:microsoft.com/office/officeart/2005/8/layout/orgChart1"/>
    <dgm:cxn modelId="{82CC3B51-3D40-4208-A4B5-D04FEE274F02}" type="presOf" srcId="{1B014716-10DD-4E89-A2B7-6FBC078C5CAA}" destId="{E459F0D7-D731-4465-9115-A83F10489422}" srcOrd="1" destOrd="0" presId="urn:microsoft.com/office/officeart/2005/8/layout/orgChart1"/>
    <dgm:cxn modelId="{59D5DBD3-6E5E-487A-A232-F5B2E15C5100}" srcId="{D5FA995E-AD0C-428F-A7E9-59A5C3D94991}" destId="{957EE5C5-518E-47FA-9873-2F7B6C7B4C76}" srcOrd="0" destOrd="0" parTransId="{26588F9F-D928-435C-9640-75B2A6F3C528}" sibTransId="{BA7C2B02-CBBB-4BCC-A7A3-F6369BCA7F95}"/>
    <dgm:cxn modelId="{3516B27B-5C26-41FB-A431-93D56FF787F6}" type="presParOf" srcId="{07D439C4-DFB7-4CE6-9C4A-73C5F6B2389B}" destId="{A07DCE2E-1E8F-4033-81F5-DDDFF8508919}" srcOrd="0" destOrd="0" presId="urn:microsoft.com/office/officeart/2005/8/layout/orgChart1"/>
    <dgm:cxn modelId="{B30AFA29-4D9F-4374-B0E0-950D2937A313}" type="presParOf" srcId="{A07DCE2E-1E8F-4033-81F5-DDDFF8508919}" destId="{9B1DC914-474C-44BB-AB70-8BA07C135854}" srcOrd="0" destOrd="0" presId="urn:microsoft.com/office/officeart/2005/8/layout/orgChart1"/>
    <dgm:cxn modelId="{0C1110ED-67D8-42D8-87DC-AB82D5658F02}" type="presParOf" srcId="{9B1DC914-474C-44BB-AB70-8BA07C135854}" destId="{15A5628A-F7A1-45BB-A028-BCFC80A17BEF}" srcOrd="0" destOrd="0" presId="urn:microsoft.com/office/officeart/2005/8/layout/orgChart1"/>
    <dgm:cxn modelId="{12154FC2-0786-4150-8D94-611652D98883}" type="presParOf" srcId="{9B1DC914-474C-44BB-AB70-8BA07C135854}" destId="{802136B3-F53F-4B00-AD26-6641B7FC13AB}" srcOrd="1" destOrd="0" presId="urn:microsoft.com/office/officeart/2005/8/layout/orgChart1"/>
    <dgm:cxn modelId="{C3301A79-0E38-4305-BDE4-FFFBAC1DA864}" type="presParOf" srcId="{A07DCE2E-1E8F-4033-81F5-DDDFF8508919}" destId="{B099A33E-5AA7-443E-B2D8-080F957D795C}" srcOrd="1" destOrd="0" presId="urn:microsoft.com/office/officeart/2005/8/layout/orgChart1"/>
    <dgm:cxn modelId="{8730B068-E2AB-4B4D-BB33-FF4F922674A0}" type="presParOf" srcId="{B099A33E-5AA7-443E-B2D8-080F957D795C}" destId="{E7D0C2C6-821B-41A3-BD78-1F113A912302}" srcOrd="0" destOrd="0" presId="urn:microsoft.com/office/officeart/2005/8/layout/orgChart1"/>
    <dgm:cxn modelId="{02B0FA8E-56B0-4A75-A98A-D57AFF9A1095}" type="presParOf" srcId="{B099A33E-5AA7-443E-B2D8-080F957D795C}" destId="{26072752-BFEA-48A6-A764-3D6196E0A516}" srcOrd="1" destOrd="0" presId="urn:microsoft.com/office/officeart/2005/8/layout/orgChart1"/>
    <dgm:cxn modelId="{9C3CB5A0-50A4-4DFE-9B14-81B86FA12E2A}" type="presParOf" srcId="{26072752-BFEA-48A6-A764-3D6196E0A516}" destId="{AF614F4C-B95F-4DE3-B232-75A6891B2C36}" srcOrd="0" destOrd="0" presId="urn:microsoft.com/office/officeart/2005/8/layout/orgChart1"/>
    <dgm:cxn modelId="{C2CF1F88-A778-4C67-9460-318F4C4B1EEF}" type="presParOf" srcId="{AF614F4C-B95F-4DE3-B232-75A6891B2C36}" destId="{00EA0DC0-831A-455D-A18B-CF63C350E21E}" srcOrd="0" destOrd="0" presId="urn:microsoft.com/office/officeart/2005/8/layout/orgChart1"/>
    <dgm:cxn modelId="{23D493B7-61B8-4F9C-B539-5504A33CE572}" type="presParOf" srcId="{AF614F4C-B95F-4DE3-B232-75A6891B2C36}" destId="{E459F0D7-D731-4465-9115-A83F10489422}" srcOrd="1" destOrd="0" presId="urn:microsoft.com/office/officeart/2005/8/layout/orgChart1"/>
    <dgm:cxn modelId="{1B8709A5-12C1-4F6D-B956-D3CEE3A0D9D9}" type="presParOf" srcId="{26072752-BFEA-48A6-A764-3D6196E0A516}" destId="{C3A7B313-5C7B-4B8E-8488-56664CB8E31D}" srcOrd="1" destOrd="0" presId="urn:microsoft.com/office/officeart/2005/8/layout/orgChart1"/>
    <dgm:cxn modelId="{E69BF2AE-DCCB-4A4D-972F-BF4F84FBAA54}" type="presParOf" srcId="{26072752-BFEA-48A6-A764-3D6196E0A516}" destId="{4CE463E1-67D6-4E69-9D6B-91501EA9E03A}" srcOrd="2" destOrd="0" presId="urn:microsoft.com/office/officeart/2005/8/layout/orgChart1"/>
    <dgm:cxn modelId="{07D3D605-76D9-4E89-A416-8DFAE0DA786B}" type="presParOf" srcId="{B099A33E-5AA7-443E-B2D8-080F957D795C}" destId="{8B37F720-A245-490B-BDD9-E0DA12D7A583}" srcOrd="2" destOrd="0" presId="urn:microsoft.com/office/officeart/2005/8/layout/orgChart1"/>
    <dgm:cxn modelId="{BCF21C63-F782-403A-9171-DE40D1F53A97}" type="presParOf" srcId="{B099A33E-5AA7-443E-B2D8-080F957D795C}" destId="{7169BD06-4178-4008-B243-221B02AB678D}" srcOrd="3" destOrd="0" presId="urn:microsoft.com/office/officeart/2005/8/layout/orgChart1"/>
    <dgm:cxn modelId="{80FA157B-8AA6-491E-AF7F-1A3597C080A8}" type="presParOf" srcId="{7169BD06-4178-4008-B243-221B02AB678D}" destId="{0F32990E-621C-41D6-A93D-2647F9956B8A}" srcOrd="0" destOrd="0" presId="urn:microsoft.com/office/officeart/2005/8/layout/orgChart1"/>
    <dgm:cxn modelId="{D3644691-EEF1-45C9-AA0D-4B74C08DF063}" type="presParOf" srcId="{0F32990E-621C-41D6-A93D-2647F9956B8A}" destId="{5DBC262A-522C-4C87-84A2-98858A943A87}" srcOrd="0" destOrd="0" presId="urn:microsoft.com/office/officeart/2005/8/layout/orgChart1"/>
    <dgm:cxn modelId="{51FCB529-9391-48FE-8A28-A08C8A96E48F}" type="presParOf" srcId="{0F32990E-621C-41D6-A93D-2647F9956B8A}" destId="{8BEF7A5E-6788-4887-A330-9E4038EC3475}" srcOrd="1" destOrd="0" presId="urn:microsoft.com/office/officeart/2005/8/layout/orgChart1"/>
    <dgm:cxn modelId="{E25799E9-C788-46D2-A3A3-8A2B4062F38A}" type="presParOf" srcId="{7169BD06-4178-4008-B243-221B02AB678D}" destId="{DFDC5150-1E7E-4CD6-AC24-73D7A5673E3F}" srcOrd="1" destOrd="0" presId="urn:microsoft.com/office/officeart/2005/8/layout/orgChart1"/>
    <dgm:cxn modelId="{FF5553F4-4927-4E4B-9453-F6AE332E70DA}" type="presParOf" srcId="{7169BD06-4178-4008-B243-221B02AB678D}" destId="{FE2A9620-C10A-4270-9C5A-97666B7DF1FE}" srcOrd="2" destOrd="0" presId="urn:microsoft.com/office/officeart/2005/8/layout/orgChart1"/>
    <dgm:cxn modelId="{7B6F8AF1-04AA-43A4-9A54-0A68350E7FA3}" type="presParOf" srcId="{A07DCE2E-1E8F-4033-81F5-DDDFF8508919}" destId="{4CB652FF-A910-4D43-96BC-A7C59D0AF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3B9F-1B78-4A46-944C-00F81C72CC5B}">
      <dsp:nvSpPr>
        <dsp:cNvPr id="0" name=""/>
        <dsp:cNvSpPr/>
      </dsp:nvSpPr>
      <dsp:spPr>
        <a:xfrm>
          <a:off x="4114800" y="2089591"/>
          <a:ext cx="2251813" cy="141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798"/>
              </a:lnTo>
              <a:lnTo>
                <a:pt x="2251813" y="1024798"/>
              </a:lnTo>
              <a:lnTo>
                <a:pt x="2251813" y="14156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0A530-4BA6-458F-8E0C-782647F5830E}">
      <dsp:nvSpPr>
        <dsp:cNvPr id="0" name=""/>
        <dsp:cNvSpPr/>
      </dsp:nvSpPr>
      <dsp:spPr>
        <a:xfrm>
          <a:off x="1874859" y="2089591"/>
          <a:ext cx="2239940" cy="1415608"/>
        </a:xfrm>
        <a:custGeom>
          <a:avLst/>
          <a:gdLst/>
          <a:ahLst/>
          <a:cxnLst/>
          <a:rect l="0" t="0" r="0" b="0"/>
          <a:pathLst>
            <a:path>
              <a:moveTo>
                <a:pt x="2239940" y="0"/>
              </a:moveTo>
              <a:lnTo>
                <a:pt x="2239940" y="1024798"/>
              </a:lnTo>
              <a:lnTo>
                <a:pt x="0" y="1024798"/>
              </a:lnTo>
              <a:lnTo>
                <a:pt x="0" y="141560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4D306-E1EE-43F0-BCE7-9A099A7B320A}">
      <dsp:nvSpPr>
        <dsp:cNvPr id="0" name=""/>
        <dsp:cNvSpPr/>
      </dsp:nvSpPr>
      <dsp:spPr>
        <a:xfrm>
          <a:off x="2253797" y="228589"/>
          <a:ext cx="3722005" cy="186100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Micro techniques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Light microscopy</a:t>
          </a:r>
        </a:p>
      </dsp:txBody>
      <dsp:txXfrm>
        <a:off x="2253797" y="228589"/>
        <a:ext cx="3722005" cy="1861002"/>
      </dsp:txXfrm>
    </dsp:sp>
    <dsp:sp modelId="{9D704BE6-270A-4B8F-9849-5B8C9617FAFA}">
      <dsp:nvSpPr>
        <dsp:cNvPr id="0" name=""/>
        <dsp:cNvSpPr/>
      </dsp:nvSpPr>
      <dsp:spPr>
        <a:xfrm>
          <a:off x="13857" y="3505200"/>
          <a:ext cx="3722005" cy="186100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</a:t>
          </a:r>
          <a:endParaRPr kumimoji="0" lang="en-US" sz="3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Paraffin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13857" y="3505200"/>
        <a:ext cx="3722005" cy="1861002"/>
      </dsp:txXfrm>
    </dsp:sp>
    <dsp:sp modelId="{AEFF73F5-02B2-4B75-86C4-0AED80E36E1F}">
      <dsp:nvSpPr>
        <dsp:cNvPr id="0" name=""/>
        <dsp:cNvSpPr/>
      </dsp:nvSpPr>
      <dsp:spPr>
        <a:xfrm>
          <a:off x="4505610" y="3505200"/>
          <a:ext cx="3722005" cy="186100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II</a:t>
          </a:r>
          <a:b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Freezing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505610" y="3505200"/>
        <a:ext cx="3722005" cy="186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7F720-A245-490B-BDD9-E0DA12D7A583}">
      <dsp:nvSpPr>
        <dsp:cNvPr id="0" name=""/>
        <dsp:cNvSpPr/>
      </dsp:nvSpPr>
      <dsp:spPr>
        <a:xfrm>
          <a:off x="4571999" y="2127636"/>
          <a:ext cx="2110925" cy="171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334"/>
              </a:lnTo>
              <a:lnTo>
                <a:pt x="2110925" y="804334"/>
              </a:lnTo>
              <a:lnTo>
                <a:pt x="2110925" y="171147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0C2C6-821B-41A3-BD78-1F113A912302}">
      <dsp:nvSpPr>
        <dsp:cNvPr id="0" name=""/>
        <dsp:cNvSpPr/>
      </dsp:nvSpPr>
      <dsp:spPr>
        <a:xfrm>
          <a:off x="2259169" y="2127636"/>
          <a:ext cx="2312830" cy="1708023"/>
        </a:xfrm>
        <a:custGeom>
          <a:avLst/>
          <a:gdLst/>
          <a:ahLst/>
          <a:cxnLst/>
          <a:rect l="0" t="0" r="0" b="0"/>
          <a:pathLst>
            <a:path>
              <a:moveTo>
                <a:pt x="2312830" y="0"/>
              </a:moveTo>
              <a:lnTo>
                <a:pt x="2312830" y="800879"/>
              </a:lnTo>
              <a:lnTo>
                <a:pt x="0" y="800879"/>
              </a:lnTo>
              <a:lnTo>
                <a:pt x="0" y="170802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5628A-F7A1-45BB-A028-BCFC80A17BEF}">
      <dsp:nvSpPr>
        <dsp:cNvPr id="0" name=""/>
        <dsp:cNvSpPr/>
      </dsp:nvSpPr>
      <dsp:spPr>
        <a:xfrm>
          <a:off x="3213054" y="175116"/>
          <a:ext cx="2717891" cy="195252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Staining</a:t>
          </a:r>
        </a:p>
      </dsp:txBody>
      <dsp:txXfrm>
        <a:off x="3213054" y="175116"/>
        <a:ext cx="2717891" cy="1952520"/>
      </dsp:txXfrm>
    </dsp:sp>
    <dsp:sp modelId="{00EA0DC0-831A-455D-A18B-CF63C350E21E}">
      <dsp:nvSpPr>
        <dsp:cNvPr id="0" name=""/>
        <dsp:cNvSpPr/>
      </dsp:nvSpPr>
      <dsp:spPr>
        <a:xfrm>
          <a:off x="479740" y="3835660"/>
          <a:ext cx="3558857" cy="213135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Routine stains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H&amp;E</a:t>
          </a:r>
        </a:p>
      </dsp:txBody>
      <dsp:txXfrm>
        <a:off x="479740" y="3835660"/>
        <a:ext cx="3558857" cy="2131357"/>
      </dsp:txXfrm>
    </dsp:sp>
    <dsp:sp modelId="{5DBC262A-522C-4C87-84A2-98858A943A87}">
      <dsp:nvSpPr>
        <dsp:cNvPr id="0" name=""/>
        <dsp:cNvSpPr/>
      </dsp:nvSpPr>
      <dsp:spPr>
        <a:xfrm>
          <a:off x="4800600" y="3839116"/>
          <a:ext cx="3764650" cy="204003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Special stains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e.g. Ag &amp; </a:t>
          </a:r>
          <a:r>
            <a:rPr kumimoji="0" lang="en-US" sz="3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orcein</a:t>
          </a: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,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trichrome</a:t>
          </a:r>
          <a:r>
            <a:rPr kumimoji="0" lang="en-US" sz="3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….</a:t>
          </a:r>
          <a:r>
            <a:rPr kumimoji="0" lang="en-US" sz="32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etc</a:t>
          </a:r>
          <a:endParaRPr kumimoji="0" lang="en-US" sz="3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</dsp:txBody>
      <dsp:txXfrm>
        <a:off x="4800600" y="3839116"/>
        <a:ext cx="3764650" cy="2040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71248-1F05-4BA6-8AD4-B2E00C3B6494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25A64-A50C-404C-B7D3-AAF547FD7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A128-9440-4EDC-A899-177EECE86AF7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6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764F-7FC5-422A-8D9E-589FFE2806B7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931E-1599-49E6-9C76-D4AD1900BB83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338-8AF3-42C5-8FE2-843C03581890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380F-74EE-4217-BFEC-545AD794E71F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DC8C-B993-4DA5-A7EA-322896B8042B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2AAD-CD42-4FB6-A7B2-A0D5BE223489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ACF2-A299-4F7F-8455-EB892E8919F8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11D-DC46-4D18-9814-61B131A63F1D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1A74-D400-40A5-9F13-AD36FEEDC577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3A7-8DB3-4896-9A4D-7636EE6CA563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14A0-9393-4912-89F2-745EF7918E0B}" type="datetime1">
              <a:rPr lang="en-US" smtClean="0"/>
              <a:pPr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0A06-436E-4F23-8B34-AA1611F1F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6.wdp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2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146" name="Picture 2" descr="Image result for positive quotes for student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2082"/>
            <a:ext cx="6984776" cy="48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automatic tissue processor mach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6482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81000"/>
            <a:ext cx="479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Automatic tissue processor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276671"/>
            <a:ext cx="5715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steps required to take animal or human tissue from fixation to the state where it is completely infiltrated with </a:t>
            </a:r>
            <a:r>
              <a:rPr lang="en-GB" b="1" dirty="0" smtClean="0"/>
              <a:t>soft paraffin wax then to be embedded for </a:t>
            </a:r>
            <a:r>
              <a:rPr lang="en-GB" b="1" dirty="0"/>
              <a:t>section cutting on the microtome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u="sng" dirty="0"/>
              <a:t>Sectioning by Microtome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715000"/>
          </a:xfrm>
        </p:spPr>
        <p:txBody>
          <a:bodyPr/>
          <a:lstStyle/>
          <a:p>
            <a:r>
              <a:rPr lang="en-US" sz="2800" dirty="0"/>
              <a:t>A microtome </a:t>
            </a:r>
            <a:r>
              <a:rPr lang="en-US" sz="2800" dirty="0" smtClean="0"/>
              <a:t>is a mechanical device </a:t>
            </a:r>
            <a:r>
              <a:rPr lang="en-US" sz="2800" dirty="0"/>
              <a:t>used to cut extremely thin slices </a:t>
            </a:r>
            <a:r>
              <a:rPr lang="en-US" sz="2800" dirty="0" smtClean="0"/>
              <a:t>of a fixed tissue block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known </a:t>
            </a:r>
            <a:r>
              <a:rPr lang="en-US" sz="2800" dirty="0"/>
              <a:t>as </a:t>
            </a:r>
            <a:r>
              <a:rPr lang="en-US" sz="2800" b="1" dirty="0"/>
              <a:t>sections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It holds the block of hard paraffin with the tissue in its center  against a sharp metal knife </a:t>
            </a:r>
            <a:r>
              <a:rPr lang="en-US" sz="2800" dirty="0"/>
              <a:t>that </a:t>
            </a:r>
            <a:r>
              <a:rPr lang="en-US" sz="2800" dirty="0" smtClean="0"/>
              <a:t>used to cut  </a:t>
            </a:r>
            <a:r>
              <a:rPr lang="en-US" sz="2800" dirty="0"/>
              <a:t>the </a:t>
            </a:r>
            <a:r>
              <a:rPr lang="en-US" sz="2800" dirty="0" smtClean="0"/>
              <a:t>block into thin sections (</a:t>
            </a:r>
            <a:r>
              <a:rPr lang="en-US" sz="2800" dirty="0"/>
              <a:t>3-10 </a:t>
            </a:r>
            <a:r>
              <a:rPr lang="en-US" sz="2800" dirty="0" smtClean="0"/>
              <a:t>microns) as </a:t>
            </a:r>
            <a:r>
              <a:rPr lang="en-US" sz="2800" dirty="0"/>
              <a:t>it moves </a:t>
            </a:r>
            <a:r>
              <a:rPr lang="en-US" sz="2800" dirty="0" smtClean="0"/>
              <a:t>up </a:t>
            </a:r>
            <a:r>
              <a:rPr lang="en-US" sz="2800" dirty="0"/>
              <a:t>and down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microt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5410200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icrot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1"/>
            <a:ext cx="158626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araffin tissue bl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343400"/>
            <a:ext cx="2695575" cy="2200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mounting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Tissue sections are put on glass slides smeared with egg albumin , warmed on a hot plate to dry the. </a:t>
            </a:r>
            <a:r>
              <a:rPr lang="en-US" sz="2800" dirty="0"/>
              <a:t>S</a:t>
            </a:r>
            <a:r>
              <a:rPr lang="en-US" sz="2800" dirty="0" smtClean="0"/>
              <a:t>ections are now ready to be stained</a:t>
            </a:r>
            <a:endParaRPr lang="en-US" sz="2800" dirty="0"/>
          </a:p>
        </p:txBody>
      </p:sp>
      <p:pic>
        <p:nvPicPr>
          <p:cNvPr id="7170" name="Picture 2" descr="Image result for mounting of histological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962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ounting of histological sec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Staining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The sectioned tissue to be </a:t>
            </a:r>
            <a:r>
              <a:rPr lang="en-US" sz="2800" dirty="0" smtClean="0"/>
              <a:t>studied </a:t>
            </a:r>
            <a:r>
              <a:rPr lang="en-US" sz="2800" dirty="0"/>
              <a:t>u</a:t>
            </a:r>
            <a:r>
              <a:rPr lang="en-US" sz="2800" dirty="0" smtClean="0"/>
              <a:t>sing </a:t>
            </a:r>
            <a:r>
              <a:rPr lang="en-US" sz="2800" dirty="0"/>
              <a:t>the light microscope </a:t>
            </a:r>
            <a:r>
              <a:rPr lang="en-US" sz="2800" b="1" u="sng" dirty="0"/>
              <a:t>must be </a:t>
            </a:r>
            <a:r>
              <a:rPr lang="en-US" sz="2800" dirty="0"/>
              <a:t>stained since most tissues are </a:t>
            </a:r>
            <a:r>
              <a:rPr lang="en-US" sz="2800" dirty="0" smtClean="0"/>
              <a:t>colorless</a:t>
            </a:r>
          </a:p>
          <a:p>
            <a:r>
              <a:rPr lang="en-US" sz="2800" dirty="0" smtClean="0"/>
              <a:t>Dyes (stains) which are</a:t>
            </a:r>
            <a:r>
              <a:rPr lang="en-US" sz="2800" b="1" dirty="0" smtClean="0"/>
              <a:t> basic </a:t>
            </a:r>
            <a:r>
              <a:rPr lang="en-US" sz="2800" dirty="0" smtClean="0"/>
              <a:t>or </a:t>
            </a:r>
            <a:r>
              <a:rPr lang="en-US" sz="2800" b="1" dirty="0" smtClean="0"/>
              <a:t>acidic</a:t>
            </a:r>
            <a:r>
              <a:rPr lang="en-US" sz="2800" dirty="0" smtClean="0"/>
              <a:t> are used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 descr="Image result for staining of histological slid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4201"/>
            <a:ext cx="3886200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aining of histological slid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4201"/>
            <a:ext cx="4187825" cy="3352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4752974"/>
              </p:ext>
            </p:extLst>
          </p:nvPr>
        </p:nvGraphicFramePr>
        <p:xfrm>
          <a:off x="0" y="285728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Common histological stains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87680" cy="5334000"/>
          </a:xfrm>
        </p:spPr>
        <p:txBody>
          <a:bodyPr/>
          <a:lstStyle/>
          <a:p>
            <a:r>
              <a:rPr lang="en-US" sz="2800" b="1" u="sng" dirty="0" err="1">
                <a:solidFill>
                  <a:srgbClr val="0070C0"/>
                </a:solidFill>
              </a:rPr>
              <a:t>Hematoxylin</a:t>
            </a:r>
            <a:r>
              <a:rPr lang="en-US" sz="2800" b="1" u="sng" dirty="0">
                <a:solidFill>
                  <a:srgbClr val="0070C0"/>
                </a:solidFill>
              </a:rPr>
              <a:t> (H) </a:t>
            </a:r>
            <a:r>
              <a:rPr lang="en-US" sz="2800" b="1" u="sng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/>
              <a:t>blue </a:t>
            </a:r>
            <a:r>
              <a:rPr lang="en-US" sz="2800" b="1" dirty="0"/>
              <a:t>basic dye. </a:t>
            </a:r>
            <a:r>
              <a:rPr lang="en-US" sz="2800" dirty="0"/>
              <a:t>Stains acidic components of the cell with a blue color e.g. nucleus, </a:t>
            </a:r>
            <a:endParaRPr lang="en-US" sz="2800" b="1" dirty="0"/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Basophilic structure=blue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u="sng" dirty="0" smtClean="0">
              <a:solidFill>
                <a:srgbClr val="C00000"/>
              </a:solidFill>
            </a:endParaRPr>
          </a:p>
          <a:p>
            <a:endParaRPr lang="en-US" sz="2800" b="1" u="sng" dirty="0" smtClean="0">
              <a:solidFill>
                <a:srgbClr val="C00000"/>
              </a:solidFill>
            </a:endParaRPr>
          </a:p>
          <a:p>
            <a:endParaRPr lang="en-US" sz="2800" b="1" u="sng" dirty="0">
              <a:solidFill>
                <a:srgbClr val="C00000"/>
              </a:solidFill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Eosin </a:t>
            </a:r>
            <a:r>
              <a:rPr lang="en-US" sz="2800" b="1" u="sng" dirty="0">
                <a:solidFill>
                  <a:srgbClr val="C00000"/>
                </a:solidFill>
              </a:rPr>
              <a:t>(E):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red acidic dye. </a:t>
            </a:r>
            <a:r>
              <a:rPr lang="en-US" sz="2800" dirty="0"/>
              <a:t>Stains basic components of the </a:t>
            </a:r>
            <a:r>
              <a:rPr lang="en-US" sz="2800" dirty="0" smtClean="0"/>
              <a:t>cell </a:t>
            </a:r>
            <a:r>
              <a:rPr lang="en-US" sz="2800" dirty="0"/>
              <a:t>with a red color e.g. </a:t>
            </a:r>
            <a:r>
              <a:rPr lang="en-US" sz="2800" dirty="0" smtClean="0"/>
              <a:t>cytoplasm (proteins)</a:t>
            </a:r>
            <a:endParaRPr lang="en-US" sz="2800" dirty="0"/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Acidophilic </a:t>
            </a:r>
            <a:r>
              <a:rPr lang="en-US" sz="2800" b="1" dirty="0">
                <a:solidFill>
                  <a:srgbClr val="C00000"/>
                </a:solidFill>
              </a:rPr>
              <a:t>structure=red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42931" y="1962310"/>
            <a:ext cx="3672407" cy="2109632"/>
            <a:chOff x="4860032" y="1962310"/>
            <a:chExt cx="3672407" cy="2512708"/>
          </a:xfrm>
        </p:grpSpPr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1"/>
            <a:stretch/>
          </p:blipFill>
          <p:spPr bwMode="auto">
            <a:xfrm>
              <a:off x="4860032" y="1962310"/>
              <a:ext cx="3672407" cy="25127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868144" y="3068960"/>
              <a:ext cx="1944216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52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lide staining mach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399"/>
            <a:ext cx="6781800" cy="5638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 II. Freezing technique 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Fresh frozen tissues are cut using freezing microtome (cryostat), then rapidly stained.</a:t>
            </a:r>
          </a:p>
          <a:p>
            <a:pPr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Advantages:</a:t>
            </a:r>
          </a:p>
          <a:p>
            <a:r>
              <a:rPr lang="en-US" sz="2800" dirty="0" smtClean="0"/>
              <a:t>Rapid </a:t>
            </a:r>
            <a:r>
              <a:rPr lang="en-US" sz="2800" dirty="0"/>
              <a:t>technique for diagnosis </a:t>
            </a:r>
            <a:r>
              <a:rPr lang="en-US" sz="2800" dirty="0" smtClean="0"/>
              <a:t>of tumors.</a:t>
            </a:r>
            <a:endParaRPr lang="en-US" sz="2800" dirty="0"/>
          </a:p>
          <a:p>
            <a:r>
              <a:rPr lang="en-US" sz="2800" dirty="0" smtClean="0"/>
              <a:t>No </a:t>
            </a:r>
            <a:r>
              <a:rPr lang="en-US" sz="2800" dirty="0"/>
              <a:t>fixation </a:t>
            </a:r>
            <a:r>
              <a:rPr lang="en-US" sz="2800" dirty="0" smtClean="0"/>
              <a:t>, no </a:t>
            </a:r>
            <a:r>
              <a:rPr lang="en-US" sz="2800" dirty="0"/>
              <a:t>dehydration&amp; no chemicals are used, </a:t>
            </a:r>
            <a:r>
              <a:rPr lang="en-US" sz="2800" dirty="0" smtClean="0"/>
              <a:t>so </a:t>
            </a:r>
            <a:r>
              <a:rPr lang="en-US" sz="2800" dirty="0"/>
              <a:t>useful for </a:t>
            </a:r>
            <a:r>
              <a:rPr lang="en-US" sz="2800" dirty="0" err="1"/>
              <a:t>histochemical</a:t>
            </a:r>
            <a:r>
              <a:rPr lang="en-US" sz="2800" dirty="0"/>
              <a:t> (enzyme staining) studies.</a:t>
            </a:r>
          </a:p>
          <a:p>
            <a:pPr>
              <a:buNone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Disadvantages</a:t>
            </a:r>
            <a:r>
              <a:rPr lang="en-US" sz="2800" b="1" u="sng" dirty="0">
                <a:solidFill>
                  <a:srgbClr val="C00000"/>
                </a:solidFill>
              </a:rPr>
              <a:t>:</a:t>
            </a:r>
          </a:p>
          <a:p>
            <a:r>
              <a:rPr lang="en-US" sz="2800" dirty="0" smtClean="0"/>
              <a:t> non serial &amp; Fragmented sections .</a:t>
            </a:r>
            <a:endParaRPr lang="en-US" sz="2800" dirty="0"/>
          </a:p>
          <a:p>
            <a:r>
              <a:rPr lang="en-US" sz="2800" dirty="0" smtClean="0"/>
              <a:t>Cannot </a:t>
            </a:r>
            <a:r>
              <a:rPr lang="en-US" sz="2800" dirty="0"/>
              <a:t>be preserved for a long time.</a:t>
            </a:r>
          </a:p>
          <a:p>
            <a:endParaRPr lang="en-US" dirty="0"/>
          </a:p>
        </p:txBody>
      </p:sp>
      <p:pic>
        <p:nvPicPr>
          <p:cNvPr id="12290" name="Picture 2" descr="Image result for cryo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27" y="3886200"/>
            <a:ext cx="2522873" cy="2819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ryo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514475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839200" cy="62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Histochemical stain:</a:t>
            </a:r>
          </a:p>
          <a:p>
            <a:pPr marL="0" indent="0">
              <a:buNone/>
            </a:pPr>
            <a:r>
              <a:rPr lang="en-US" sz="2800" dirty="0" smtClean="0"/>
              <a:t>Stain used </a:t>
            </a:r>
            <a:r>
              <a:rPr lang="en-US" sz="2800" b="1" u="sng" dirty="0" smtClean="0"/>
              <a:t>selectively</a:t>
            </a:r>
            <a:r>
              <a:rPr lang="en-US" sz="2800" dirty="0" smtClean="0"/>
              <a:t> to demonstrate </a:t>
            </a:r>
            <a:r>
              <a:rPr lang="en-US" sz="2800" u="sng" dirty="0" smtClean="0">
                <a:solidFill>
                  <a:srgbClr val="0070C0"/>
                </a:solidFill>
              </a:rPr>
              <a:t>enzyme </a:t>
            </a:r>
            <a:r>
              <a:rPr lang="en-US" sz="2800" u="sng" dirty="0" smtClean="0">
                <a:solidFill>
                  <a:srgbClr val="0070C0"/>
                </a:solidFill>
              </a:rPr>
              <a:t>or chemical </a:t>
            </a:r>
            <a:r>
              <a:rPr lang="en-US" sz="2800" u="sng" dirty="0" smtClean="0">
                <a:solidFill>
                  <a:srgbClr val="0070C0"/>
                </a:solidFill>
              </a:rPr>
              <a:t>component </a:t>
            </a:r>
            <a:r>
              <a:rPr lang="en-US" sz="2800" dirty="0" smtClean="0"/>
              <a:t>of </a:t>
            </a:r>
            <a:r>
              <a:rPr lang="en-US" sz="2800" dirty="0" smtClean="0"/>
              <a:t>the cells (  e.g. alkaline phosphatase enzyme)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(Relate structure to function)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u="sng" dirty="0" err="1" smtClean="0">
                <a:solidFill>
                  <a:srgbClr val="C00000"/>
                </a:solidFill>
              </a:rPr>
              <a:t>Immuno-histochemical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stain: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use </a:t>
            </a:r>
            <a:r>
              <a:rPr lang="en-US" sz="2800" u="sng" dirty="0" smtClean="0">
                <a:solidFill>
                  <a:srgbClr val="0070C0"/>
                </a:solidFill>
              </a:rPr>
              <a:t>Labeled antibodies </a:t>
            </a:r>
            <a:r>
              <a:rPr lang="en-US" sz="2800" dirty="0" smtClean="0"/>
              <a:t>to localize specific cell &amp; tissue  antigens  </a:t>
            </a:r>
            <a:r>
              <a:rPr lang="en-US" sz="2800" dirty="0"/>
              <a:t>.</a:t>
            </a:r>
            <a:r>
              <a:rPr lang="en-US" sz="2800" dirty="0" smtClean="0"/>
              <a:t>The </a:t>
            </a:r>
            <a:r>
              <a:rPr lang="en-US" sz="2800" dirty="0" smtClean="0"/>
              <a:t>combination of Ag &amp; </a:t>
            </a:r>
            <a:r>
              <a:rPr lang="en-US" sz="2800" dirty="0" err="1" smtClean="0"/>
              <a:t>Ab</a:t>
            </a:r>
            <a:r>
              <a:rPr lang="en-US" sz="2800" dirty="0" smtClean="0"/>
              <a:t>  gives </a:t>
            </a:r>
            <a:r>
              <a:rPr lang="en-US" sz="2800" dirty="0" smtClean="0"/>
              <a:t>a colored </a:t>
            </a:r>
            <a:r>
              <a:rPr lang="en-US" sz="2800" dirty="0" smtClean="0"/>
              <a:t>reaction ( labeling </a:t>
            </a:r>
            <a:r>
              <a:rPr lang="en-US" sz="2800" dirty="0"/>
              <a:t> </a:t>
            </a:r>
            <a:r>
              <a:rPr lang="en-US" sz="2800" dirty="0" smtClean="0"/>
              <a:t>use : </a:t>
            </a:r>
            <a:r>
              <a:rPr lang="en-US" sz="2800" dirty="0" smtClean="0"/>
              <a:t>fluorescein , </a:t>
            </a:r>
            <a:r>
              <a:rPr lang="en-US" sz="2800" dirty="0" err="1" smtClean="0"/>
              <a:t>rhodamine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This method use to: </a:t>
            </a:r>
          </a:p>
          <a:p>
            <a:pPr marL="0" indent="0">
              <a:buNone/>
            </a:pPr>
            <a:r>
              <a:rPr lang="en-US" sz="2800" dirty="0" smtClean="0"/>
              <a:t>localize hormonal receptors on different cells</a:t>
            </a:r>
          </a:p>
          <a:p>
            <a:pPr marL="0" indent="0">
              <a:buNone/>
            </a:pPr>
            <a:r>
              <a:rPr lang="en-US" sz="2800" dirty="0" smtClean="0"/>
              <a:t>Tissue markers to detect cancer cells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65125" y="5301208"/>
            <a:ext cx="10393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cryostat</a:t>
            </a:r>
            <a:endParaRPr lang="en-US" sz="2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21277"/>
              </p:ext>
            </p:extLst>
          </p:nvPr>
        </p:nvGraphicFramePr>
        <p:xfrm>
          <a:off x="228600" y="533399"/>
          <a:ext cx="4219575" cy="464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3" imgW="4219560" imgH="4095720" progId="PBrush">
                  <p:embed/>
                </p:oleObj>
              </mc:Choice>
              <mc:Fallback>
                <p:oleObj name="Bitmap Image" r:id="rId3" imgW="4219560" imgH="4095720" progId="PBrush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399"/>
                        <a:ext cx="4219575" cy="464373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534" y="5341203"/>
            <a:ext cx="435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Histochemistry</a:t>
            </a:r>
            <a:endParaRPr lang="en-US" sz="2400" b="1" u="sng" dirty="0" smtClean="0"/>
          </a:p>
          <a:p>
            <a:r>
              <a:rPr lang="en-US" sz="2400" b="1" u="sng" dirty="0" smtClean="0"/>
              <a:t>Alkaline phosphatase enzyme</a:t>
            </a:r>
            <a:endParaRPr lang="en-US" sz="2400" b="1" u="sng" dirty="0"/>
          </a:p>
        </p:txBody>
      </p:sp>
      <p:pic>
        <p:nvPicPr>
          <p:cNvPr id="1029" name="Picture 5" descr="Image result for immunohistochemistry stained section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599"/>
            <a:ext cx="4000500" cy="4495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1600" y="5341203"/>
            <a:ext cx="314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immunohistochemistry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61605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US" b="1" u="sng" dirty="0" err="1" smtClean="0"/>
              <a:t>Microtechniques</a:t>
            </a:r>
            <a:r>
              <a:rPr lang="en-US" b="1" u="sng" dirty="0" smtClean="0"/>
              <a:t>( cell Bio-2)</a:t>
            </a:r>
            <a:endParaRPr lang="en-US" b="1" u="sng" dirty="0"/>
          </a:p>
        </p:txBody>
      </p:sp>
      <p:pic>
        <p:nvPicPr>
          <p:cNvPr id="4" name="Picture 6" descr="Image result for automatic tissue processor mach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838755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ryost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505200" cy="3886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Vital stain: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staining the living cells inside the living </a:t>
            </a:r>
            <a:r>
              <a:rPr lang="en-US" sz="2800" b="1" dirty="0" smtClean="0">
                <a:solidFill>
                  <a:srgbClr val="C00000"/>
                </a:solidFill>
              </a:rPr>
              <a:t>animal</a:t>
            </a:r>
            <a:r>
              <a:rPr lang="en-US" sz="2800" b="1" dirty="0" smtClean="0">
                <a:solidFill>
                  <a:srgbClr val="C00000"/>
                </a:solidFill>
              </a:rPr>
              <a:t>. </a:t>
            </a:r>
            <a:r>
              <a:rPr lang="en-US" sz="2800" dirty="0" smtClean="0"/>
              <a:t>Done </a:t>
            </a:r>
            <a:r>
              <a:rPr lang="en-US" sz="2800" dirty="0" smtClean="0"/>
              <a:t>by injecting the dye into living animal prior to examine the tissue . E.g. staining phagocytic cells with </a:t>
            </a:r>
            <a:r>
              <a:rPr lang="en-US" sz="2800" dirty="0" err="1" smtClean="0"/>
              <a:t>trypan</a:t>
            </a:r>
            <a:r>
              <a:rPr lang="en-US" sz="2800" dirty="0" smtClean="0"/>
              <a:t> blue &amp; Indian ink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Neutral stain: </a:t>
            </a:r>
          </a:p>
          <a:p>
            <a:pPr marL="0" indent="0">
              <a:buNone/>
            </a:pPr>
            <a:r>
              <a:rPr lang="en-US" sz="2800" dirty="0" smtClean="0"/>
              <a:t>mixture of acidic &amp; basis </a:t>
            </a:r>
            <a:r>
              <a:rPr lang="en-US" sz="2800" dirty="0" smtClean="0"/>
              <a:t>stains</a:t>
            </a:r>
            <a:r>
              <a:rPr lang="en-US" sz="2800" dirty="0"/>
              <a:t> </a:t>
            </a:r>
            <a:r>
              <a:rPr lang="en-US" sz="2800" dirty="0" smtClean="0"/>
              <a:t>to stain </a:t>
            </a:r>
          </a:p>
          <a:p>
            <a:pPr marL="0" indent="0">
              <a:buNone/>
            </a:pPr>
            <a:r>
              <a:rPr lang="en-US" sz="2800" dirty="0" smtClean="0"/>
              <a:t>nuclei &amp; cytoplasm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Leishman</a:t>
            </a:r>
            <a:r>
              <a:rPr lang="en-US" sz="2800" dirty="0" smtClean="0"/>
              <a:t> stain → stains blood films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→ demonstrate </a:t>
            </a:r>
            <a:r>
              <a:rPr lang="en-US" sz="2800" dirty="0" smtClean="0"/>
              <a:t>blood cells</a:t>
            </a:r>
            <a:endParaRPr lang="en-US" sz="2800" dirty="0"/>
          </a:p>
        </p:txBody>
      </p:sp>
      <p:pic>
        <p:nvPicPr>
          <p:cNvPr id="14340" name="Picture 4" descr="Image result for leishman's stain demonstrate blood cel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62300"/>
            <a:ext cx="2657475" cy="3467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276873"/>
            <a:ext cx="3024336" cy="1884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Metachromatic stain:</a:t>
            </a:r>
          </a:p>
          <a:p>
            <a:pPr marL="0" indent="0">
              <a:buNone/>
            </a:pPr>
            <a:r>
              <a:rPr lang="en-US" sz="2800" dirty="0"/>
              <a:t>Stain which gives the tissue new color different from that of the </a:t>
            </a:r>
            <a:r>
              <a:rPr lang="en-US" sz="2800" dirty="0" smtClean="0"/>
              <a:t>stain e.g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C00000"/>
                </a:solidFill>
              </a:rPr>
              <a:t>toluidine blue </a:t>
            </a:r>
            <a:r>
              <a:rPr lang="en-US" sz="2800" dirty="0"/>
              <a:t>when stains mast cells  gives violet color (different from the blue color of the stain). Phenomenon called </a:t>
            </a:r>
            <a:r>
              <a:rPr lang="en-US" sz="2800" b="1" dirty="0" err="1">
                <a:solidFill>
                  <a:srgbClr val="C00000"/>
                </a:solidFill>
              </a:rPr>
              <a:t>metachromasia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u="sng" dirty="0" err="1" smtClean="0">
                <a:solidFill>
                  <a:srgbClr val="C00000"/>
                </a:solidFill>
              </a:rPr>
              <a:t>Trichrome</a:t>
            </a:r>
            <a:r>
              <a:rPr lang="en-US" sz="2800" b="1" u="sng" dirty="0" smtClean="0">
                <a:solidFill>
                  <a:srgbClr val="C00000"/>
                </a:solidFill>
              </a:rPr>
              <a:t> stains: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 stains used in combination to give 3 colors to different tissue Components e.g.  collagen fibers</a:t>
            </a:r>
          </a:p>
        </p:txBody>
      </p:sp>
      <p:pic>
        <p:nvPicPr>
          <p:cNvPr id="15366" name="Picture 6" descr="Image result for trichrome stain collag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00" y="2852936"/>
            <a:ext cx="2954288" cy="2736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 descr="Image result for mast 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8957"/>
            <a:ext cx="3238500" cy="2402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653136"/>
            <a:ext cx="109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Mast cell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8957"/>
            <a:ext cx="2160240" cy="2402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>
            <a:stCxn id="5" idx="0"/>
          </p:cNvCxnSpPr>
          <p:nvPr/>
        </p:nvCxnSpPr>
        <p:spPr>
          <a:xfrm rot="5400000" flipH="1" flipV="1">
            <a:off x="7476642" y="5804608"/>
            <a:ext cx="695101" cy="40838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err="1">
                <a:solidFill>
                  <a:srgbClr val="C00000"/>
                </a:solidFill>
              </a:rPr>
              <a:t>Orcein</a:t>
            </a:r>
            <a:r>
              <a:rPr lang="en-US" sz="2800" b="1" u="sng" dirty="0">
                <a:solidFill>
                  <a:srgbClr val="C00000"/>
                </a:solidFill>
              </a:rPr>
              <a:t> stain </a:t>
            </a:r>
            <a:r>
              <a:rPr lang="en-US" sz="2800" dirty="0"/>
              <a:t>: stains </a:t>
            </a:r>
            <a:r>
              <a:rPr lang="en-US" sz="2800" dirty="0" smtClean="0"/>
              <a:t>elastic  </a:t>
            </a:r>
            <a:r>
              <a:rPr lang="en-US" sz="2800" dirty="0"/>
              <a:t>fibers </a:t>
            </a:r>
            <a:r>
              <a:rPr lang="en-US" sz="2800" dirty="0" smtClean="0"/>
              <a:t>brown ( wall of aorta)</a:t>
            </a:r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Silver </a:t>
            </a:r>
            <a:r>
              <a:rPr lang="en-US" sz="2800" b="1" u="sng" dirty="0">
                <a:solidFill>
                  <a:srgbClr val="C00000"/>
                </a:solidFill>
              </a:rPr>
              <a:t>(</a:t>
            </a:r>
            <a:r>
              <a:rPr lang="en-US" sz="2800" b="1" u="sng" dirty="0" smtClean="0">
                <a:solidFill>
                  <a:srgbClr val="C00000"/>
                </a:solidFill>
              </a:rPr>
              <a:t>Ag) </a:t>
            </a:r>
            <a:r>
              <a:rPr lang="en-US" sz="2800" b="1" u="sng" dirty="0">
                <a:solidFill>
                  <a:srgbClr val="C00000"/>
                </a:solidFill>
              </a:rPr>
              <a:t>stain</a:t>
            </a:r>
            <a:r>
              <a:rPr lang="en-US" sz="2800" dirty="0"/>
              <a:t>: </a:t>
            </a:r>
            <a:r>
              <a:rPr lang="en-US" sz="2800" dirty="0" smtClean="0"/>
              <a:t> </a:t>
            </a:r>
            <a:r>
              <a:rPr lang="en-US" sz="2800" dirty="0"/>
              <a:t>nerve cell </a:t>
            </a:r>
            <a:r>
              <a:rPr lang="en-US" sz="2800" u="sng" dirty="0" smtClean="0"/>
              <a:t>brown </a:t>
            </a:r>
            <a:r>
              <a:rPr lang="en-US" sz="2800" dirty="0" smtClean="0"/>
              <a:t>&amp; reticular </a:t>
            </a:r>
            <a:r>
              <a:rPr lang="en-US" sz="2800" dirty="0"/>
              <a:t>fibers </a:t>
            </a:r>
            <a:r>
              <a:rPr lang="en-US" sz="2800" u="sng" dirty="0"/>
              <a:t>black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Image result for orcein stains elastic fibers bla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680520" cy="2090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ilver stained gol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ilver stained golg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silver stained golgi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silver stained golgi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65240"/>
            <a:ext cx="3975993" cy="228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5240"/>
            <a:ext cx="3810000" cy="23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Molecular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It means </a:t>
            </a:r>
            <a:r>
              <a:rPr lang="en-US" sz="2800" b="1" dirty="0"/>
              <a:t>biochemical analysis </a:t>
            </a:r>
            <a:r>
              <a:rPr lang="en-US" sz="2800" dirty="0"/>
              <a:t>of certain components of the cell. It is usually quantitative in nature.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b="1" dirty="0" smtClean="0"/>
              <a:t>Examples </a:t>
            </a:r>
            <a:r>
              <a:rPr lang="en-US" sz="2800" b="1" dirty="0"/>
              <a:t>are: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Protein-electrophoresis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DNA </a:t>
            </a:r>
            <a:r>
              <a:rPr lang="en-US" sz="2800" dirty="0" smtClean="0"/>
              <a:t>– electrophoresis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Fluorescent In situ hybridization ( FISH technique)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Detection of certain ions in the cell e.g. </a:t>
            </a:r>
            <a:r>
              <a:rPr lang="en-US" sz="2800" dirty="0" err="1"/>
              <a:t>Ca</a:t>
            </a:r>
            <a:r>
              <a:rPr lang="en-US" sz="2800" dirty="0"/>
              <a:t>, Fe….etc.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1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Protein electrophoresis:</a:t>
            </a:r>
            <a:r>
              <a:rPr lang="en-US" sz="2800" b="1" dirty="0"/>
              <a:t> </a:t>
            </a:r>
            <a:r>
              <a:rPr lang="en-US" sz="2800" dirty="0"/>
              <a:t>Proteins carry a </a:t>
            </a:r>
            <a:r>
              <a:rPr lang="en-US" sz="2800" dirty="0">
                <a:solidFill>
                  <a:srgbClr val="C00000"/>
                </a:solidFill>
              </a:rPr>
              <a:t>positive</a:t>
            </a:r>
            <a:r>
              <a:rPr lang="en-US" sz="2800" dirty="0"/>
              <a:t> or a </a:t>
            </a:r>
            <a:r>
              <a:rPr lang="en-US" sz="2800" dirty="0">
                <a:solidFill>
                  <a:srgbClr val="C00000"/>
                </a:solidFill>
              </a:rPr>
              <a:t>negative </a:t>
            </a:r>
            <a:r>
              <a:rPr lang="en-US" sz="2800" dirty="0"/>
              <a:t>electrical charge, and they move in fluid when placed in an electrical field</a:t>
            </a:r>
            <a:r>
              <a:rPr lang="en-US" sz="2800" dirty="0" smtClean="0"/>
              <a:t>. Proteins will be separated according to their charge &amp; molecular weight</a:t>
            </a:r>
          </a:p>
          <a:p>
            <a:pPr marL="0" indent="0">
              <a:buNone/>
            </a:pPr>
            <a:endParaRPr lang="en-US" sz="280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C00000"/>
                </a:solidFill>
              </a:rPr>
              <a:t>DNA electrophoresis: </a:t>
            </a:r>
            <a:r>
              <a:rPr lang="en-US" sz="2800" dirty="0"/>
              <a:t>is </a:t>
            </a:r>
            <a:r>
              <a:rPr lang="en-US" sz="2800" dirty="0" smtClean="0"/>
              <a:t>technique </a:t>
            </a:r>
            <a:r>
              <a:rPr lang="en-US" sz="2800" dirty="0"/>
              <a:t>used to identify, quantify, and purify nucleic acid </a:t>
            </a:r>
            <a:r>
              <a:rPr lang="en-US" sz="2800" dirty="0" smtClean="0"/>
              <a:t>fragments ( -</a:t>
            </a:r>
            <a:r>
              <a:rPr lang="en-US" sz="2800" dirty="0" err="1" smtClean="0"/>
              <a:t>ve</a:t>
            </a:r>
            <a:r>
              <a:rPr lang="en-US" sz="2800" dirty="0" smtClean="0"/>
              <a:t> charged).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Samples </a:t>
            </a:r>
            <a:r>
              <a:rPr lang="en-US" sz="2800" dirty="0"/>
              <a:t>are loaded into wells of an </a:t>
            </a:r>
            <a:r>
              <a:rPr lang="en-US" sz="2800" b="1" dirty="0" err="1">
                <a:solidFill>
                  <a:srgbClr val="C00000"/>
                </a:solidFill>
              </a:rPr>
              <a:t>agarose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rgbClr val="C00000"/>
                </a:solidFill>
              </a:rPr>
              <a:t>acrylamide gel </a:t>
            </a:r>
            <a:r>
              <a:rPr lang="en-US" sz="2800" dirty="0"/>
              <a:t>and subjected to an electric field, causing the negatively charged nucleic acids to move toward the positive electrode.</a:t>
            </a:r>
          </a:p>
          <a:p>
            <a:pPr marL="0" indent="0">
              <a:buNone/>
            </a:pP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4608511" cy="4676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63082"/>
            <a:ext cx="3888432" cy="47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7497" y="5589240"/>
            <a:ext cx="30569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Fragment size  usually referred</a:t>
            </a:r>
          </a:p>
          <a:p>
            <a:r>
              <a:rPr lang="en-US" dirty="0" smtClean="0"/>
              <a:t> to as base pair  (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18864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fragments of known lengths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52120" y="557972"/>
            <a:ext cx="1076671" cy="2067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5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4533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Fluorescent In situ hybridization ( FISH technique</a:t>
            </a:r>
            <a:r>
              <a:rPr lang="en-US" b="1" u="sng" dirty="0" smtClean="0">
                <a:solidFill>
                  <a:srgbClr val="C00000"/>
                </a:solidFill>
              </a:rPr>
              <a:t>):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Molecular cytogenetic technique, use to localize the site of the genes on chromosomes using a </a:t>
            </a:r>
            <a:r>
              <a:rPr lang="en-US" sz="2800" u="sng" dirty="0" smtClean="0">
                <a:solidFill>
                  <a:srgbClr val="C00000"/>
                </a:solidFill>
              </a:rPr>
              <a:t>fluorescent probe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C00000"/>
                </a:solidFill>
              </a:rPr>
              <a:t>fluorescent </a:t>
            </a:r>
            <a:r>
              <a:rPr lang="en-US" sz="2800" u="sng" dirty="0" smtClean="0">
                <a:solidFill>
                  <a:srgbClr val="C00000"/>
                </a:solidFill>
              </a:rPr>
              <a:t>probe: </a:t>
            </a:r>
            <a:endParaRPr lang="en-US" sz="2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fragment of DNA or RNA of variable length which can be radioactively </a:t>
            </a:r>
            <a:r>
              <a:rPr lang="en-US" sz="2800" dirty="0"/>
              <a:t>labeled (probe)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It can be </a:t>
            </a:r>
            <a:r>
              <a:rPr lang="en-US" sz="2800" dirty="0" smtClean="0"/>
              <a:t>used in </a:t>
            </a:r>
            <a:r>
              <a:rPr lang="en-US" sz="2800" dirty="0" smtClean="0"/>
              <a:t>DNA or RNA </a:t>
            </a:r>
          </a:p>
          <a:p>
            <a:pPr marL="0" indent="0">
              <a:buNone/>
            </a:pPr>
            <a:r>
              <a:rPr lang="en-US" sz="2800" dirty="0" smtClean="0"/>
              <a:t>samples to detect the presence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or absence of nucleotide  </a:t>
            </a:r>
          </a:p>
          <a:p>
            <a:pPr marL="0" indent="0">
              <a:buNone/>
            </a:pPr>
            <a:r>
              <a:rPr lang="en-US" sz="2800" dirty="0" smtClean="0"/>
              <a:t>sequence that are complementary </a:t>
            </a:r>
          </a:p>
          <a:p>
            <a:pPr marL="0" indent="0">
              <a:buNone/>
            </a:pPr>
            <a:r>
              <a:rPr lang="en-US" sz="2800" dirty="0" smtClean="0"/>
              <a:t>to the sequence on the probe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02-14_DNAStructure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545" r="16722" b="22728"/>
          <a:stretch/>
        </p:blipFill>
        <p:spPr bwMode="auto">
          <a:xfrm>
            <a:off x="6012160" y="3068960"/>
            <a:ext cx="2880320" cy="35682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8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Methods of tissue study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71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1-In vivo studies: </a:t>
            </a:r>
            <a:r>
              <a:rPr lang="en-US" sz="2800" b="1" dirty="0" smtClean="0">
                <a:solidFill>
                  <a:srgbClr val="FF0000"/>
                </a:solidFill>
              </a:rPr>
              <a:t> within the living body . </a:t>
            </a:r>
            <a:r>
              <a:rPr lang="en-US" sz="2800" dirty="0" smtClean="0"/>
              <a:t>Study </a:t>
            </a:r>
            <a:r>
              <a:rPr lang="en-US" sz="2800" dirty="0"/>
              <a:t>of tissues after doing any experiment inside </a:t>
            </a:r>
            <a:r>
              <a:rPr lang="en-US" sz="2800" dirty="0" smtClean="0"/>
              <a:t>the living  </a:t>
            </a:r>
            <a:r>
              <a:rPr lang="en-US" sz="2800" dirty="0"/>
              <a:t>body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2-In </a:t>
            </a:r>
            <a:r>
              <a:rPr lang="en-US" sz="2800" b="1" dirty="0">
                <a:solidFill>
                  <a:srgbClr val="FF0000"/>
                </a:solidFill>
              </a:rPr>
              <a:t>vitro studies: </a:t>
            </a:r>
            <a:r>
              <a:rPr lang="en-US" sz="2800" b="1" dirty="0" smtClean="0">
                <a:solidFill>
                  <a:srgbClr val="FF0000"/>
                </a:solidFill>
              </a:rPr>
              <a:t> outside the body </a:t>
            </a:r>
            <a:r>
              <a:rPr lang="en-US" sz="2800" dirty="0" smtClean="0"/>
              <a:t>Study </a:t>
            </a:r>
            <a:r>
              <a:rPr lang="en-US" sz="2800" dirty="0"/>
              <a:t>of </a:t>
            </a:r>
            <a:r>
              <a:rPr lang="en-US" sz="2800" dirty="0" smtClean="0"/>
              <a:t>tissues outside their normal biological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context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074" name="Picture 2" descr="Image result for in vivo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971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 vitro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276600" cy="19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3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Cell and Tissue Culture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In vitro </a:t>
            </a:r>
            <a:r>
              <a:rPr lang="en-US" sz="2800" dirty="0"/>
              <a:t>cultivation of </a:t>
            </a:r>
            <a:r>
              <a:rPr lang="en-US" sz="2800" dirty="0" smtClean="0"/>
              <a:t>tissues </a:t>
            </a:r>
            <a:r>
              <a:rPr lang="en-US" sz="2800" dirty="0"/>
              <a:t>&amp; cells at defined </a:t>
            </a:r>
            <a:r>
              <a:rPr lang="en-US" sz="2800" dirty="0" smtClean="0"/>
              <a:t>temperature(37C</a:t>
            </a:r>
            <a:r>
              <a:rPr lang="en-US" sz="2800" dirty="0"/>
              <a:t>) using an incubator &amp; supplemented with a medium containing cell nutrients &amp; growth factors(like animal serum) is collectively known </a:t>
            </a:r>
            <a:r>
              <a:rPr lang="en-US" sz="2800" b="1" dirty="0">
                <a:solidFill>
                  <a:srgbClr val="FF0000"/>
                </a:solidFill>
              </a:rPr>
              <a:t>as tissue culture.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Different </a:t>
            </a:r>
            <a:r>
              <a:rPr lang="en-US" sz="2800" dirty="0"/>
              <a:t>types of cells can grow in cultures as</a:t>
            </a:r>
            <a:r>
              <a:rPr lang="en-US" sz="2800" dirty="0" smtClean="0"/>
              <a:t>: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white blood cells, fibroblasts, skeletal and cardiac </a:t>
            </a:r>
            <a:r>
              <a:rPr lang="en-US" sz="2800" dirty="0" smtClean="0"/>
              <a:t>  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muscle</a:t>
            </a:r>
            <a:r>
              <a:rPr lang="en-US" sz="2800" dirty="0"/>
              <a:t>, epithelial tissue (liver, breast, skin, kidney) </a:t>
            </a:r>
            <a:r>
              <a:rPr lang="en-US" sz="2800" dirty="0" smtClean="0"/>
              <a:t> </a:t>
            </a:r>
          </a:p>
          <a:p>
            <a:pPr marL="0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and </a:t>
            </a:r>
            <a:r>
              <a:rPr lang="en-US" sz="2800" dirty="0"/>
              <a:t>many different types of </a:t>
            </a:r>
            <a:r>
              <a:rPr lang="en-US" sz="2800" dirty="0">
                <a:solidFill>
                  <a:srgbClr val="FF0000"/>
                </a:solidFill>
              </a:rPr>
              <a:t>tumor cells.</a:t>
            </a:r>
            <a:endParaRPr lang="ar-EG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5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Medical uses of tissue culture: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used in studying chromosomal patterns of individuals …. Karyotyping, gene therapy 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Used in researches of cancer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Used in cultivation of bacteria, viruses, in order to prepare different vaccination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smtClean="0"/>
              <a:t>Study </a:t>
            </a:r>
            <a:r>
              <a:rPr lang="en-US" sz="2800" dirty="0"/>
              <a:t>the effects of new drugs</a:t>
            </a:r>
          </a:p>
          <a:p>
            <a:pPr marL="0" indent="0">
              <a:buFontTx/>
              <a:buNone/>
              <a:defRPr/>
            </a:pPr>
            <a:endParaRPr lang="en-US" sz="2800" b="1" u="sng" dirty="0"/>
          </a:p>
          <a:p>
            <a:pPr marL="0" indent="0">
              <a:buFontTx/>
              <a:buNone/>
              <a:defRPr/>
            </a:pPr>
            <a:endParaRPr lang="en-US" sz="2800" b="1" u="sng" dirty="0" smtClean="0"/>
          </a:p>
          <a:p>
            <a:pPr marL="0" indent="0">
              <a:buFontTx/>
              <a:buNone/>
              <a:defRPr/>
            </a:pPr>
            <a:endParaRPr lang="en-US" sz="2800" b="1" u="sng" dirty="0"/>
          </a:p>
          <a:p>
            <a:pPr marL="0" indent="0">
              <a:buFontTx/>
              <a:buNone/>
              <a:defRPr/>
            </a:pPr>
            <a:endParaRPr lang="en-US" sz="2800" b="1" u="sng" dirty="0" smtClean="0"/>
          </a:p>
          <a:p>
            <a:pPr marL="0" indent="0">
              <a:buFontTx/>
              <a:buNone/>
              <a:defRPr/>
            </a:pPr>
            <a:endParaRPr lang="en-US" sz="2800" b="1" u="sn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0" name="Picture 2" descr="Image result for cell cul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032448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3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2407507"/>
              </p:ext>
            </p:extLst>
          </p:nvPr>
        </p:nvGraphicFramePr>
        <p:xfrm>
          <a:off x="443345" y="457200"/>
          <a:ext cx="8229600" cy="57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382000" cy="632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smtClean="0"/>
              <a:t>Cell culture</a:t>
            </a:r>
            <a:endParaRPr lang="en-US" sz="3000" b="1" u="sng" dirty="0"/>
          </a:p>
          <a:p>
            <a:pPr marL="0" indent="0">
              <a:buNone/>
              <a:defRPr/>
            </a:pPr>
            <a:r>
              <a:rPr lang="en-US" sz="2800" dirty="0"/>
              <a:t>Cells can be isolated from </a:t>
            </a:r>
            <a:r>
              <a:rPr lang="en-US" sz="2800" dirty="0" smtClean="0"/>
              <a:t>the body for </a:t>
            </a:r>
            <a:r>
              <a:rPr lang="en-US" sz="2800" b="1" i="1" dirty="0" smtClean="0">
                <a:solidFill>
                  <a:srgbClr val="FF0000"/>
                </a:solidFill>
              </a:rPr>
              <a:t>in </a:t>
            </a:r>
            <a:r>
              <a:rPr lang="en-US" sz="2800" b="1" i="1" dirty="0">
                <a:solidFill>
                  <a:srgbClr val="FF0000"/>
                </a:solidFill>
              </a:rPr>
              <a:t>vitro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culture in several ways</a:t>
            </a:r>
            <a:r>
              <a:rPr lang="en-US" sz="2800" dirty="0" smtClean="0"/>
              <a:t>: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1- white </a:t>
            </a:r>
            <a:r>
              <a:rPr lang="en-US" sz="2800" b="1" dirty="0">
                <a:solidFill>
                  <a:srgbClr val="FF0000"/>
                </a:solidFill>
              </a:rPr>
              <a:t>blood cells </a:t>
            </a:r>
            <a:r>
              <a:rPr lang="en-US" sz="2800" dirty="0"/>
              <a:t>can be easily </a:t>
            </a:r>
            <a:r>
              <a:rPr lang="en-US" sz="2800" dirty="0" smtClean="0"/>
              <a:t>purified from </a:t>
            </a:r>
            <a:r>
              <a:rPr lang="en-US" sz="2800" dirty="0"/>
              <a:t>blood </a:t>
            </a:r>
            <a:r>
              <a:rPr lang="en-US" sz="2800" dirty="0" smtClean="0"/>
              <a:t>and grown in </a:t>
            </a:r>
            <a:r>
              <a:rPr lang="en-US" sz="2800" dirty="0"/>
              <a:t>culture.</a:t>
            </a:r>
          </a:p>
          <a:p>
            <a:pPr marL="0" indent="0">
              <a:buFontTx/>
              <a:buNone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</a:rPr>
              <a:t>Cells of tissues</a:t>
            </a:r>
            <a:r>
              <a:rPr lang="en-US" sz="2800" b="1" dirty="0" smtClean="0"/>
              <a:t> </a:t>
            </a:r>
            <a:r>
              <a:rPr lang="en-US" sz="2800" dirty="0"/>
              <a:t>can be released 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from </a:t>
            </a:r>
            <a:r>
              <a:rPr lang="en-US" sz="2800" b="1" dirty="0" smtClean="0">
                <a:solidFill>
                  <a:srgbClr val="FF0000"/>
                </a:solidFill>
              </a:rPr>
              <a:t>tissues </a:t>
            </a:r>
            <a:r>
              <a:rPr lang="en-US" sz="2800" dirty="0"/>
              <a:t>by enzymatic digestion </a:t>
            </a: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Using enzymes</a:t>
            </a:r>
            <a:r>
              <a:rPr lang="en-US" sz="2800" dirty="0" smtClean="0"/>
              <a:t> such </a:t>
            </a:r>
            <a:r>
              <a:rPr lang="en-US" sz="2800" dirty="0"/>
              <a:t>as </a:t>
            </a:r>
            <a:r>
              <a:rPr lang="en-US" sz="2800" u="sng" dirty="0" smtClean="0"/>
              <a:t>collagenase</a:t>
            </a:r>
            <a:r>
              <a:rPr lang="en-US" sz="2800" dirty="0" smtClean="0"/>
              <a:t> and </a:t>
            </a:r>
            <a:r>
              <a:rPr lang="en-US" sz="2800" u="sng" dirty="0"/>
              <a:t>trypsin</a:t>
            </a:r>
            <a:r>
              <a:rPr lang="en-US" sz="2800" dirty="0"/>
              <a:t> which break down the extracellular matrix.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 descr="Image result for animal cell cultu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743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u="sng" dirty="0" smtClean="0"/>
              <a:t>Primary cultures:</a:t>
            </a:r>
          </a:p>
          <a:p>
            <a:pPr>
              <a:buNone/>
            </a:pPr>
            <a:r>
              <a:rPr lang="en-US" sz="2800" dirty="0" smtClean="0"/>
              <a:t>Refer to the cells that are cultured directly from a subject (parent cells).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b="1" u="sng" dirty="0" smtClean="0"/>
              <a:t> Secondary cultures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Once the parent cells reach confluence they have to be </a:t>
            </a:r>
            <a:r>
              <a:rPr lang="en-US" sz="2800" b="1" dirty="0" smtClean="0"/>
              <a:t>sub-cultured</a:t>
            </a:r>
            <a:r>
              <a:rPr lang="en-US" sz="2800" dirty="0" smtClean="0"/>
              <a:t> (i.e. </a:t>
            </a:r>
            <a:r>
              <a:rPr lang="en-US" sz="2800" dirty="0" err="1" smtClean="0"/>
              <a:t>passaged</a:t>
            </a:r>
            <a:r>
              <a:rPr lang="en-US" sz="2800" dirty="0" smtClean="0"/>
              <a:t>) by transferring them to a new vessel with fresh growth medium to provide more room for continued growth</a:t>
            </a:r>
          </a:p>
          <a:p>
            <a:pPr>
              <a:buNone/>
            </a:pPr>
            <a:r>
              <a:rPr lang="en-US" sz="2800" b="1" u="sng" dirty="0" smtClean="0"/>
              <a:t>Confluence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 stage in which the cells (1ry or 2ry) become adherent to &amp; covering most of the culture surface forming monolayer( e.g. 25%, 50%, 100%)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b="1" u="sng" dirty="0" smtClean="0"/>
              <a:t>cell line: 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cell culture developed from a single cell and therefore consisting of cells with a uniform genetic </a:t>
            </a:r>
            <a:r>
              <a:rPr lang="en-US" sz="2800" dirty="0" smtClean="0"/>
              <a:t>make-up is called  cell line</a:t>
            </a:r>
          </a:p>
          <a:p>
            <a:r>
              <a:rPr lang="en-US" sz="2800" dirty="0" smtClean="0"/>
              <a:t> Cell lines have a limited life span, and as they are passaged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b="1" u="sng" dirty="0"/>
              <a:t>immortalized cell line</a:t>
            </a:r>
            <a:endParaRPr lang="en-US" sz="2800" b="1" u="sng" dirty="0" smtClean="0"/>
          </a:p>
          <a:p>
            <a:r>
              <a:rPr lang="en-US" sz="2800" dirty="0" smtClean="0"/>
              <a:t>Has </a:t>
            </a:r>
            <a:r>
              <a:rPr lang="en-US" sz="2800" dirty="0"/>
              <a:t>acquired the ability to </a:t>
            </a:r>
            <a:r>
              <a:rPr lang="en-US" sz="2800" b="1" dirty="0">
                <a:solidFill>
                  <a:srgbClr val="FF0000"/>
                </a:solidFill>
              </a:rPr>
              <a:t>proliferate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indefinitely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is obtained from subcultures of the primary culture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ar-JO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7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Cell fractionation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It means  isolation of the cell </a:t>
            </a:r>
            <a:r>
              <a:rPr lang="en-US" sz="2800" dirty="0" smtClean="0"/>
              <a:t>components (nucleus </a:t>
            </a:r>
            <a:r>
              <a:rPr lang="en-US" sz="2800" dirty="0" smtClean="0"/>
              <a:t>&amp; organelles</a:t>
            </a:r>
            <a:r>
              <a:rPr lang="en-US" sz="2800" dirty="0"/>
              <a:t>) </a:t>
            </a:r>
            <a:r>
              <a:rPr lang="en-US" sz="2800" dirty="0" smtClean="0"/>
              <a:t>while </a:t>
            </a:r>
            <a:r>
              <a:rPr lang="en-US" sz="2800" dirty="0"/>
              <a:t>preserving  </a:t>
            </a:r>
            <a:r>
              <a:rPr lang="en-US" sz="2800" dirty="0" smtClean="0"/>
              <a:t>its individual function </a:t>
            </a:r>
            <a:r>
              <a:rPr lang="en-US" sz="2800" dirty="0"/>
              <a:t>to study the features of each.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This is done by the use of </a:t>
            </a:r>
            <a:r>
              <a:rPr lang="en-US" sz="2800" b="1" dirty="0"/>
              <a:t>centrifugation</a:t>
            </a:r>
            <a:r>
              <a:rPr lang="en-US" sz="2800" dirty="0"/>
              <a:t> at different speeds and periods of time.</a:t>
            </a:r>
          </a:p>
          <a:p>
            <a:endParaRPr lang="en-US" sz="2800" dirty="0" smtClean="0"/>
          </a:p>
          <a:p>
            <a:r>
              <a:rPr lang="en-US" sz="2800" dirty="0" smtClean="0"/>
              <a:t>Nuclei </a:t>
            </a:r>
            <a:r>
              <a:rPr lang="en-US" sz="2800" dirty="0"/>
              <a:t>are the first to be separated followed by different organelles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3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864" y="5157192"/>
            <a:ext cx="8229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sediment at the bottom of the tube is called </a:t>
            </a:r>
            <a:r>
              <a:rPr lang="en-US" sz="2400" b="1" dirty="0" smtClean="0"/>
              <a:t>pelle</a:t>
            </a:r>
            <a:r>
              <a:rPr lang="en-US" sz="2400" dirty="0" smtClean="0"/>
              <a:t>t, the less dense component at the top is called </a:t>
            </a:r>
            <a:r>
              <a:rPr lang="en-US" sz="2400" b="1" dirty="0" smtClean="0"/>
              <a:t>supernatant</a:t>
            </a:r>
            <a:endParaRPr lang="en-US" sz="2400" b="1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7" t="24838" r="3842" b="16106"/>
          <a:stretch/>
        </p:blipFill>
        <p:spPr bwMode="auto">
          <a:xfrm>
            <a:off x="899592" y="548680"/>
            <a:ext cx="7416824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67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0" dirty="0" smtClean="0">
              <a:solidFill>
                <a:srgbClr val="0070C0"/>
              </a:solidFill>
            </a:endParaRPr>
          </a:p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Thank you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Prof.Dr. Hala Elmazar</a:t>
            </a:r>
            <a:endParaRPr lang="ar-JO"/>
          </a:p>
        </p:txBody>
      </p:sp>
      <p:sp>
        <p:nvSpPr>
          <p:cNvPr id="5" name="Smiley Face 4"/>
          <p:cNvSpPr/>
          <p:nvPr/>
        </p:nvSpPr>
        <p:spPr>
          <a:xfrm>
            <a:off x="3059113" y="3284538"/>
            <a:ext cx="2736850" cy="18002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5F5DD-29B2-4612-98F4-E3489781576E}" type="slidenum">
              <a:rPr lang="ar-JO" smtClean="0"/>
              <a:pPr>
                <a:defRPr/>
              </a:pPr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05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sz="3200" b="1" u="sng" dirty="0"/>
              <a:t>I: Paraffin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Technique used to prepare </a:t>
            </a:r>
            <a:r>
              <a:rPr lang="en-US" sz="2800" b="1" dirty="0" smtClean="0"/>
              <a:t>the tissues </a:t>
            </a:r>
            <a:r>
              <a:rPr lang="en-US" sz="2800" dirty="0" smtClean="0"/>
              <a:t>for light microscopy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it includes the following steps:</a:t>
            </a: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  1. Fixation : </a:t>
            </a:r>
            <a:r>
              <a:rPr lang="en-US" sz="2800" dirty="0"/>
              <a:t>in appropriate solution (</a:t>
            </a:r>
            <a:r>
              <a:rPr lang="en-US" sz="2800" dirty="0" err="1" smtClean="0"/>
              <a:t>formol</a:t>
            </a:r>
            <a:r>
              <a:rPr lang="en-US" sz="2800" dirty="0"/>
              <a:t> </a:t>
            </a:r>
            <a:r>
              <a:rPr lang="en-US" sz="2800" dirty="0" smtClean="0"/>
              <a:t>saline)</a:t>
            </a: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  2. Dehydration and clearing 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in </a:t>
            </a:r>
            <a:r>
              <a:rPr lang="en-US" sz="2800" dirty="0"/>
              <a:t>alcohol </a:t>
            </a:r>
            <a:r>
              <a:rPr lang="en-US" sz="2800" dirty="0" smtClean="0"/>
              <a:t> then xylol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 3. </a:t>
            </a:r>
            <a:r>
              <a:rPr lang="en-US" sz="2800" b="1" dirty="0" smtClean="0">
                <a:solidFill>
                  <a:srgbClr val="FF0000"/>
                </a:solidFill>
              </a:rPr>
              <a:t>impregnation &amp; Embedding 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in paraffin wax</a:t>
            </a:r>
          </a:p>
          <a:p>
            <a:pPr>
              <a:buNone/>
            </a:pPr>
            <a:r>
              <a:rPr lang="en-US" sz="2800" dirty="0"/>
              <a:t>  </a:t>
            </a:r>
            <a:r>
              <a:rPr lang="en-US" sz="2800" b="1" dirty="0">
                <a:solidFill>
                  <a:srgbClr val="FF0000"/>
                </a:solidFill>
              </a:rPr>
              <a:t>4. Sectioning 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by </a:t>
            </a:r>
            <a:r>
              <a:rPr lang="en-US" sz="2800" dirty="0"/>
              <a:t>microtome</a:t>
            </a:r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  5. Mounting 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on </a:t>
            </a:r>
            <a:r>
              <a:rPr lang="en-US" sz="2800" dirty="0"/>
              <a:t>glass slides 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6. Staining </a:t>
            </a:r>
            <a:r>
              <a:rPr lang="en-US" sz="2800" b="1" dirty="0" smtClean="0">
                <a:solidFill>
                  <a:srgbClr val="FF0000"/>
                </a:solidFill>
              </a:rPr>
              <a:t> of the </a:t>
            </a:r>
            <a:r>
              <a:rPr lang="en-US" sz="2800" b="1" dirty="0">
                <a:solidFill>
                  <a:srgbClr val="FF0000"/>
                </a:solidFill>
              </a:rPr>
              <a:t>sections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eps of paraffin techniq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Fixation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To maintain the tissue in </a:t>
            </a:r>
            <a:r>
              <a:rPr lang="en-US" sz="2800" dirty="0" smtClean="0"/>
              <a:t>as </a:t>
            </a:r>
            <a:r>
              <a:rPr lang="en-US" sz="2800" dirty="0" smtClean="0">
                <a:solidFill>
                  <a:schemeClr val="accent2"/>
                </a:solidFill>
              </a:rPr>
              <a:t>life-like state </a:t>
            </a:r>
            <a:r>
              <a:rPr lang="en-US" sz="2800" dirty="0"/>
              <a:t>as possible, 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Sample for </a:t>
            </a:r>
            <a:r>
              <a:rPr lang="en-US" sz="2800" dirty="0"/>
              <a:t>analysis </a:t>
            </a:r>
            <a:r>
              <a:rPr lang="en-US" sz="2800" dirty="0" smtClean="0"/>
              <a:t>is directly </a:t>
            </a:r>
            <a:r>
              <a:rPr lang="en-US" sz="2800" dirty="0"/>
              <a:t>placed</a:t>
            </a:r>
            <a:r>
              <a:rPr lang="en-US" sz="2800" dirty="0" smtClean="0"/>
              <a:t> </a:t>
            </a:r>
            <a:r>
              <a:rPr lang="en-US" sz="2800" dirty="0"/>
              <a:t>into a fixative solution upon removal from the body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Fixation </a:t>
            </a:r>
            <a:r>
              <a:rPr lang="en-US" sz="2800" dirty="0"/>
              <a:t>is </a:t>
            </a:r>
            <a:r>
              <a:rPr lang="en-US" sz="2800" dirty="0" smtClean="0"/>
              <a:t>done </a:t>
            </a:r>
            <a:r>
              <a:rPr lang="en-US" sz="2800" dirty="0"/>
              <a:t>as soon as possible to prevent autolysis and to </a:t>
            </a:r>
            <a:r>
              <a:rPr lang="en-US" sz="2800" dirty="0" smtClean="0"/>
              <a:t>preserve the morphology. </a:t>
            </a:r>
            <a:endParaRPr lang="en-US" sz="28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 dirty="0" smtClean="0"/>
              <a:t>For </a:t>
            </a:r>
            <a:r>
              <a:rPr lang="en-US" sz="2800" b="1" u="sng" dirty="0"/>
              <a:t>LM: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Formol saline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70% </a:t>
            </a:r>
            <a:r>
              <a:rPr lang="en-US" sz="2800" dirty="0" smtClean="0"/>
              <a:t>alcohol</a:t>
            </a:r>
            <a:endParaRPr lang="en-US" sz="2800" b="1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800" b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 dirty="0" smtClean="0"/>
              <a:t>For </a:t>
            </a:r>
            <a:r>
              <a:rPr lang="en-US" sz="2800" b="1" u="sng" dirty="0"/>
              <a:t>EM:  </a:t>
            </a:r>
            <a:r>
              <a:rPr lang="en-US" sz="2800" b="1" u="sng" dirty="0" smtClean="0"/>
              <a:t>  </a:t>
            </a:r>
            <a:r>
              <a:rPr lang="en-US" sz="2800" dirty="0" smtClean="0"/>
              <a:t>a </a:t>
            </a:r>
            <a:r>
              <a:rPr lang="en-US" sz="2800" dirty="0"/>
              <a:t>mixture of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Glutaraldehyde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Osmium tetroxide</a:t>
            </a:r>
          </a:p>
        </p:txBody>
      </p:sp>
      <p:pic>
        <p:nvPicPr>
          <p:cNvPr id="3074" name="Picture 2" descr="Image result for fixation of a specimen in formol sa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" t="6907" r="21078" b="58848"/>
          <a:stretch/>
        </p:blipFill>
        <p:spPr bwMode="auto">
          <a:xfrm>
            <a:off x="4357686" y="3857628"/>
            <a:ext cx="4343400" cy="25431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Advantage of fixation :</a:t>
            </a:r>
          </a:p>
          <a:p>
            <a:r>
              <a:rPr lang="en-US" sz="2800" dirty="0" smtClean="0"/>
              <a:t>Hardens the tissue by coagulating its protein → Facilitate the process of cutting  &amp; staining  &amp; examination 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Prevent </a:t>
            </a:r>
            <a:r>
              <a:rPr lang="en-US" sz="2800" dirty="0" err="1" smtClean="0"/>
              <a:t>putrifaction</a:t>
            </a:r>
            <a:r>
              <a:rPr lang="en-US" sz="2800" dirty="0" smtClean="0"/>
              <a:t> &amp; stop autolytic changes by killing bacteria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Preserves the  molecular &amp; </a:t>
            </a:r>
            <a:r>
              <a:rPr lang="en-US" sz="2800" smtClean="0"/>
              <a:t>morphological structure </a:t>
            </a:r>
            <a:r>
              <a:rPr lang="en-US" sz="2800" dirty="0" smtClean="0"/>
              <a:t>of the tissue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Dehydration  &amp; clearing 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Dehydration : </a:t>
            </a:r>
            <a:r>
              <a:rPr lang="en-US" sz="2800" dirty="0" smtClean="0"/>
              <a:t>Is done by treating the specimen with ascending concentration of alcohol ( 50% → 70%→ 100%) ….. Gradual removal of water from the specimen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u="sng" dirty="0" smtClean="0"/>
              <a:t>Clearing </a:t>
            </a:r>
            <a:r>
              <a:rPr lang="en-US" sz="2800" dirty="0" smtClean="0"/>
              <a:t>: with this process the tissue become translucent the tissue is treated with</a:t>
            </a:r>
            <a:r>
              <a:rPr lang="en-US" sz="2800" u="sng" dirty="0" smtClean="0">
                <a:solidFill>
                  <a:srgbClr val="FF0000"/>
                </a:solidFill>
              </a:rPr>
              <a:t> xylol </a:t>
            </a:r>
            <a:r>
              <a:rPr lang="en-US" sz="2800" dirty="0" smtClean="0"/>
              <a:t>or </a:t>
            </a:r>
            <a:r>
              <a:rPr lang="en-US" sz="2800" u="sng" dirty="0" err="1" smtClean="0">
                <a:solidFill>
                  <a:srgbClr val="FF0000"/>
                </a:solidFill>
              </a:rPr>
              <a:t>benzol</a:t>
            </a:r>
            <a:r>
              <a:rPr lang="en-US" sz="2800" dirty="0" smtClean="0"/>
              <a:t> …to remove the alcohol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Impregnation  &amp; Embedding 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Impregnation 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Tissues are placed in molten </a:t>
            </a:r>
            <a:r>
              <a:rPr lang="en-US" sz="2800" u="sng" dirty="0" smtClean="0"/>
              <a:t>soft paraffin wax</a:t>
            </a:r>
          </a:p>
          <a:p>
            <a:r>
              <a:rPr lang="en-US" sz="2800" dirty="0" smtClean="0"/>
              <a:t>The wax infiltrates the tissue &amp; occupies all </a:t>
            </a:r>
          </a:p>
          <a:p>
            <a:pPr marL="0" indent="0">
              <a:buNone/>
            </a:pPr>
            <a:r>
              <a:rPr lang="en-US" sz="2800" dirty="0" smtClean="0"/>
              <a:t>      the spaces that were originally occupied with water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Embedding: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smtClean="0"/>
              <a:t>Tissue are placed in molten </a:t>
            </a:r>
            <a:r>
              <a:rPr lang="en-US" sz="2800" u="sng" dirty="0" smtClean="0"/>
              <a:t>hard paraffin wax</a:t>
            </a:r>
          </a:p>
          <a:p>
            <a:r>
              <a:rPr lang="en-US" sz="2800" dirty="0" smtClean="0"/>
              <a:t>The tissue is placed in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center of  the paraffin,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which hardens as it cools </a:t>
            </a:r>
          </a:p>
          <a:p>
            <a:pPr marL="0" indent="0">
              <a:buNone/>
            </a:pPr>
            <a:r>
              <a:rPr lang="en-US" sz="2800" dirty="0" smtClean="0"/>
              <a:t>      → paraffin block</a:t>
            </a:r>
            <a:endParaRPr lang="en-US" sz="2800" dirty="0"/>
          </a:p>
        </p:txBody>
      </p:sp>
      <p:sp>
        <p:nvSpPr>
          <p:cNvPr id="4" name="AutoShape 2" descr="Image result for impregnation of histological s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pregnation of histological s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impregnation of histological s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5" t="7657" r="3882" b="7587"/>
          <a:stretch/>
        </p:blipFill>
        <p:spPr bwMode="auto">
          <a:xfrm>
            <a:off x="4572000" y="3810000"/>
            <a:ext cx="440574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Prof.Dr. Hala Elmazar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0A06-436E-4F23-8B34-AA1611F1F8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AutoShape 2" descr="Image result for specimen in soft paraffin wa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specimen in soft paraffin wa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7"/>
          <a:stretch/>
        </p:blipFill>
        <p:spPr bwMode="auto">
          <a:xfrm>
            <a:off x="7296893" y="332656"/>
            <a:ext cx="1811611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1500</Words>
  <Application>Microsoft Office PowerPoint</Application>
  <PresentationFormat>On-screen Show (4:3)</PresentationFormat>
  <Paragraphs>283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Bitmap Image</vt:lpstr>
      <vt:lpstr>PowerPoint Presentation</vt:lpstr>
      <vt:lpstr>Microtechniques( cell Bio-2)</vt:lpstr>
      <vt:lpstr>PowerPoint Presentation</vt:lpstr>
      <vt:lpstr> I: Paraffin technique</vt:lpstr>
      <vt:lpstr>PowerPoint Presentation</vt:lpstr>
      <vt:lpstr>Fixation</vt:lpstr>
      <vt:lpstr>PowerPoint Presentation</vt:lpstr>
      <vt:lpstr>Dehydration  &amp; clearing </vt:lpstr>
      <vt:lpstr>Impregnation  &amp; Embedding </vt:lpstr>
      <vt:lpstr>PowerPoint Presentation</vt:lpstr>
      <vt:lpstr> Sectioning by Microtome</vt:lpstr>
      <vt:lpstr>mounting</vt:lpstr>
      <vt:lpstr>Staining</vt:lpstr>
      <vt:lpstr>PowerPoint Presentation</vt:lpstr>
      <vt:lpstr>Common histological stains</vt:lpstr>
      <vt:lpstr>PowerPoint Presentation</vt:lpstr>
      <vt:lpstr> II. Freezing technique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Molecular analysis</vt:lpstr>
      <vt:lpstr>PowerPoint Presentation</vt:lpstr>
      <vt:lpstr>PowerPoint Presentation</vt:lpstr>
      <vt:lpstr>PowerPoint Presentation</vt:lpstr>
      <vt:lpstr>Methods of tissue study </vt:lpstr>
      <vt:lpstr>Cell and Tissue Culture </vt:lpstr>
      <vt:lpstr> </vt:lpstr>
      <vt:lpstr>PowerPoint Presentation</vt:lpstr>
      <vt:lpstr>PowerPoint Presentation</vt:lpstr>
      <vt:lpstr>PowerPoint Presentation</vt:lpstr>
      <vt:lpstr>Cell fractionation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101</cp:revision>
  <dcterms:created xsi:type="dcterms:W3CDTF">2016-08-27T19:05:13Z</dcterms:created>
  <dcterms:modified xsi:type="dcterms:W3CDTF">2018-10-07T22:58:16Z</dcterms:modified>
</cp:coreProperties>
</file>