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4"/>
  </p:sldMasterIdLst>
  <p:notesMasterIdLst>
    <p:notesMasterId r:id="rId38"/>
  </p:notesMasterIdLst>
  <p:sldIdLst>
    <p:sldId id="295" r:id="rId5"/>
    <p:sldId id="300" r:id="rId6"/>
    <p:sldId id="298" r:id="rId7"/>
    <p:sldId id="296" r:id="rId8"/>
    <p:sldId id="276" r:id="rId9"/>
    <p:sldId id="260" r:id="rId10"/>
    <p:sldId id="313" r:id="rId11"/>
    <p:sldId id="299" r:id="rId12"/>
    <p:sldId id="315" r:id="rId13"/>
    <p:sldId id="318" r:id="rId14"/>
    <p:sldId id="314" r:id="rId15"/>
    <p:sldId id="319" r:id="rId16"/>
    <p:sldId id="321" r:id="rId17"/>
    <p:sldId id="308" r:id="rId18"/>
    <p:sldId id="304" r:id="rId19"/>
    <p:sldId id="311" r:id="rId20"/>
    <p:sldId id="264" r:id="rId21"/>
    <p:sldId id="302" r:id="rId22"/>
    <p:sldId id="265" r:id="rId23"/>
    <p:sldId id="322" r:id="rId24"/>
    <p:sldId id="317" r:id="rId25"/>
    <p:sldId id="272" r:id="rId26"/>
    <p:sldId id="303" r:id="rId27"/>
    <p:sldId id="280" r:id="rId28"/>
    <p:sldId id="281" r:id="rId29"/>
    <p:sldId id="320" r:id="rId30"/>
    <p:sldId id="323" r:id="rId31"/>
    <p:sldId id="283" r:id="rId32"/>
    <p:sldId id="306" r:id="rId33"/>
    <p:sldId id="285" r:id="rId34"/>
    <p:sldId id="287" r:id="rId35"/>
    <p:sldId id="288" r:id="rId36"/>
    <p:sldId id="289"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77369" autoAdjust="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presProps" Target="presProps.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tableStyles" Target="tableStyle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notesMaster" Target="notesMasters/notesMaster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theme" Target="theme/theme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viewProps" Target="view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405418D-3870-406A-BCC0-238D1F3C5B36}" type="datetimeFigureOut">
              <a:rPr lang="ar-SA" smtClean="0"/>
              <a:pPr/>
              <a:t>26/05/1443</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B83B09B-D18F-4BE8-A6EE-E60C9C921EF8}"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0B83B09B-D18F-4BE8-A6EE-E60C9C921EF8}" type="slidenum">
              <a:rPr lang="ar-SA" smtClean="0"/>
              <a:pPr/>
              <a:t>6</a:t>
            </a:fld>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a:t>Granulomatous amebic encephalitis (GAE) is caused by one of seven species of free-living amoebabelonging to the genus </a:t>
            </a:r>
            <a:r>
              <a:rPr lang="en-US" i="1" dirty="0"/>
              <a:t>Acanthamoeba. These amoebaare ubiquitous worldwide and have been described from soil, fresh and brackish waters, cooling towers of electric and nuclear power plants, heating, ventilating and air conditioning units, humidifiers, Jacuzzis, hydrotherapy pools, dental irrigation units, dialysis machines, dust, cell cultures, and vari-ous clinical samples. They have also received attention because they may serve as hosts for a wide variety of bacterial pathogens. </a:t>
            </a:r>
            <a:endParaRPr lang="en-US" dirty="0"/>
          </a:p>
          <a:p>
            <a:pPr algn="l" rtl="0"/>
            <a:r>
              <a:rPr lang="en-US" dirty="0"/>
              <a:t>The epidemiology of </a:t>
            </a:r>
            <a:r>
              <a:rPr lang="en-US" i="1" dirty="0"/>
              <a:t>Acanthamoeba encephalitis has not been clearly defined. Infections usually involve older, immunocompromised persons, and a history of freshwater swimming is generally absent. The ameba probably reaches the brain by hematogenous dissemination from an unknown primary site, possibly the respiratory tract, skin, or eye. Metastatic lesions have been reported. Histologically, Acanthamoeba infections produce a diffuse, necrotizing, granulomatous encephalitis (</a:t>
            </a:r>
            <a:r>
              <a:rPr lang="en-US" b="1" i="1" dirty="0"/>
              <a:t>Figure 52–6), with frequent involvement of the mid-brain. Both cysts and trophozoites can be found in the lesions. Cutaneous ulcers and hard nodules containing amoebahave been detected in patients with AIDS. </a:t>
            </a:r>
          </a:p>
          <a:p>
            <a:pPr algn="l" rtl="0"/>
            <a:r>
              <a:rPr lang="en-US" dirty="0"/>
              <a:t>The clinical course of </a:t>
            </a:r>
            <a:r>
              <a:rPr lang="en-US" i="1" dirty="0"/>
              <a:t>Acanthamoeba disease is more prolonged than that of Naegleria infection and occasionally ends in spontaneous recovery; the disease in immunocompromised hosts is invariably fatal. The spinal fluid usually demonstrates a mononuclear response.</a:t>
            </a:r>
            <a:endParaRPr lang="ar-SA" dirty="0"/>
          </a:p>
          <a:p>
            <a:endParaRPr lang="en-US" dirty="0"/>
          </a:p>
        </p:txBody>
      </p:sp>
      <p:sp>
        <p:nvSpPr>
          <p:cNvPr id="4" name="Slide Number Placeholder 3"/>
          <p:cNvSpPr>
            <a:spLocks noGrp="1"/>
          </p:cNvSpPr>
          <p:nvPr>
            <p:ph type="sldNum" sz="quarter" idx="10"/>
          </p:nvPr>
        </p:nvSpPr>
        <p:spPr/>
        <p:txBody>
          <a:bodyPr/>
          <a:lstStyle/>
          <a:p>
            <a:fld id="{0B83B09B-D18F-4BE8-A6EE-E60C9C921EF8}" type="slidenum">
              <a:rPr lang="ar-SA" smtClean="0"/>
              <a:pPr/>
              <a:t>18</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fld id="{0B83B09B-D18F-4BE8-A6EE-E60C9C921EF8}" type="slidenum">
              <a:rPr lang="ar-SA" smtClean="0"/>
              <a:pPr/>
              <a:t>22</a:t>
            </a:fld>
            <a:endParaRPr 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83B09B-D18F-4BE8-A6EE-E60C9C921EF8}" type="slidenum">
              <a:rPr lang="ar-SA" smtClean="0"/>
              <a:pPr/>
              <a:t>25</a:t>
            </a:fld>
            <a:endParaRPr 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83B09B-D18F-4BE8-A6EE-E60C9C921EF8}" type="slidenum">
              <a:rPr lang="ar-SA" smtClean="0"/>
              <a:pPr/>
              <a:t>29</a:t>
            </a:fld>
            <a:endParaRPr 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rtl="0"/>
            <a:r>
              <a:rPr lang="en-US" sz="1200" kern="1200" dirty="0">
                <a:solidFill>
                  <a:schemeClr val="tx1"/>
                </a:solidFill>
                <a:latin typeface="+mn-lt"/>
                <a:ea typeface="+mn-ea"/>
                <a:cs typeface="+mn-cs"/>
              </a:rPr>
              <a:t> Unlike bacterial infections of the CNS, cryptococcal meningitis usually has a slow, insidious onset with relatively nonspecific findings until late in its course. </a:t>
            </a:r>
          </a:p>
          <a:p>
            <a:pPr lvl="0" algn="l"/>
            <a:r>
              <a:rPr lang="en-US" sz="1200" kern="1200" dirty="0">
                <a:solidFill>
                  <a:schemeClr val="tx1"/>
                </a:solidFill>
                <a:latin typeface="+mn-lt"/>
                <a:ea typeface="+mn-ea"/>
                <a:cs typeface="+mn-cs"/>
              </a:rPr>
              <a:t>Common symptoms include intermittent headache, irritability, dizziness, and difficulty with complex cerebral functions, appearing over weeks or months. </a:t>
            </a:r>
          </a:p>
          <a:p>
            <a:pPr lvl="0" algn="l"/>
            <a:r>
              <a:rPr lang="en-US" sz="1200" kern="1200" dirty="0">
                <a:solidFill>
                  <a:schemeClr val="tx1"/>
                </a:solidFill>
                <a:latin typeface="+mn-lt"/>
                <a:ea typeface="+mn-ea"/>
                <a:cs typeface="+mn-cs"/>
              </a:rPr>
              <a:t> Fever is usually, but not invariably, present. Seizures, cranial nerve defects, and papilledema may appear later in the clinical course, as may dementia and decreased levels of consciousness. A more rapid course may be seen in AIDS patients, and 5% to 15% of these patients may have symptomatic infection at some point. Although the onset of illness may be subacute, cryptococcal infection of the CNS is usually fatal if not recognized and treated. </a:t>
            </a:r>
          </a:p>
          <a:p>
            <a:pPr lvl="0" algn="l"/>
            <a:r>
              <a:rPr lang="en-US" sz="1200" kern="1200" dirty="0">
                <a:solidFill>
                  <a:schemeClr val="tx1"/>
                </a:solidFill>
                <a:latin typeface="+mn-lt"/>
                <a:ea typeface="+mn-ea"/>
                <a:cs typeface="+mn-cs"/>
              </a:rPr>
              <a:t>Like many other pathogenic fungi that enter the host through the lung, most initial pulmonary infections are minimally symptomatic. Infections can be truly clinically inapparent, or they may manifest as a self-limited respiratory illness. However, cryptococcal pneumonia can be progressive and severe in immunocompromised patients. In either case, no clinical findings are sufficiently specific to suggest the etiology. </a:t>
            </a:r>
          </a:p>
          <a:p>
            <a:pPr lvl="0" algn="l"/>
            <a:r>
              <a:rPr lang="en-US" sz="1200" kern="1200" dirty="0">
                <a:solidFill>
                  <a:schemeClr val="tx1"/>
                </a:solidFill>
                <a:latin typeface="+mn-lt"/>
                <a:ea typeface="+mn-ea"/>
                <a:cs typeface="+mn-cs"/>
              </a:rPr>
              <a:t>Dissemination of infection occurs almost exclusively in immunocompromised patients, sometimes targeting the skin and bones. Classically, cryptococcal skin lesions are papular or nodular, often with a central umbilication and remarkable for their lack of inflammation. The diagnosis is sometimes made when lesions are biopsied as suspected neoplasms. </a:t>
            </a:r>
          </a:p>
          <a:p>
            <a:pPr algn="l"/>
            <a:endParaRPr lang="en-US" dirty="0"/>
          </a:p>
        </p:txBody>
      </p:sp>
      <p:sp>
        <p:nvSpPr>
          <p:cNvPr id="4" name="Slide Number Placeholder 3"/>
          <p:cNvSpPr>
            <a:spLocks noGrp="1"/>
          </p:cNvSpPr>
          <p:nvPr>
            <p:ph type="sldNum" sz="quarter" idx="10"/>
          </p:nvPr>
        </p:nvSpPr>
        <p:spPr/>
        <p:txBody>
          <a:bodyPr/>
          <a:lstStyle/>
          <a:p>
            <a:fld id="{0B83B09B-D18F-4BE8-A6EE-E60C9C921EF8}" type="slidenum">
              <a:rPr lang="ar-SA" smtClean="0"/>
              <a:pPr/>
              <a:t>32</a:t>
            </a:fld>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endParaRPr lang="ar-SA"/>
          </a:p>
        </p:txBody>
      </p:sp>
      <p:sp>
        <p:nvSpPr>
          <p:cNvPr id="35844" name="Slide Number Placeholder 3"/>
          <p:cNvSpPr>
            <a:spLocks noGrp="1"/>
          </p:cNvSpPr>
          <p:nvPr>
            <p:ph type="sldNum" sz="quarter" idx="5"/>
          </p:nvPr>
        </p:nvSpPr>
        <p:spPr bwMode="auto">
          <a:noFill/>
          <a:ln>
            <a:miter lim="800000"/>
            <a:headEnd/>
            <a:tailEnd/>
          </a:ln>
        </p:spPr>
        <p:txBody>
          <a:bodyPr/>
          <a:lstStyle/>
          <a:p>
            <a:fld id="{5F52CC94-0201-49B4-B6F0-E828308AE4D2}" type="slidenum">
              <a:rPr lang="ar-EG" smtClean="0"/>
              <a:pPr/>
              <a:t>33</a:t>
            </a:fld>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fontScale="92500" lnSpcReduction="20000"/>
          </a:bodyPr>
          <a:lstStyle/>
          <a:p>
            <a:pPr algn="l" rtl="0"/>
            <a:endParaRPr lang="ar-SA" dirty="0"/>
          </a:p>
        </p:txBody>
      </p:sp>
      <p:sp>
        <p:nvSpPr>
          <p:cNvPr id="4" name="عنصر نائب لرقم الشريحة 3"/>
          <p:cNvSpPr>
            <a:spLocks noGrp="1"/>
          </p:cNvSpPr>
          <p:nvPr>
            <p:ph type="sldNum" sz="quarter" idx="10"/>
          </p:nvPr>
        </p:nvSpPr>
        <p:spPr/>
        <p:txBody>
          <a:bodyPr/>
          <a:lstStyle/>
          <a:p>
            <a:fld id="{0B83B09B-D18F-4BE8-A6EE-E60C9C921EF8}" type="slidenum">
              <a:rPr lang="ar-SA" smtClean="0"/>
              <a:pPr/>
              <a:t>7</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rtl="0"/>
            <a:r>
              <a:rPr lang="en-US" dirty="0"/>
              <a:t>This parasite largely affects children and young adults through full-body contact with warm fresh water, and is almost always fatal. </a:t>
            </a:r>
          </a:p>
          <a:p>
            <a:pPr algn="l" rtl="0"/>
            <a:r>
              <a:rPr lang="en-US" dirty="0"/>
              <a:t>The organism exists in trophozoite, flagellate, and cyst forms. The trophozoite is an active feeding form that feeds on bacteria and organic matter.</a:t>
            </a:r>
          </a:p>
          <a:p>
            <a:pPr algn="l" rtl="0"/>
            <a:r>
              <a:rPr lang="en-US" dirty="0"/>
              <a:t>Infection results from full-body contact with water containing the bi-flagellate para­site form. The parasite enters the body through the nasal passages and traverses the nasal mucosa and the cribriform plate as an ameboid form to the olfactory nerves of the cen­tral nervous system. Here, the amebas, which are the only form found in tissue, produce a severe purulent, hemorrhagic inflammatory reaction, which extends perivascularly from the olfactory bulbs to other regions of the brain. The infection is characterized by the rapid onset of severe bifrontal headache, seizures, and at times abnormalities in taste or smell. The disease runs an inexorably downhill course to coma, ending fatally within a few days. </a:t>
            </a:r>
          </a:p>
          <a:p>
            <a:pPr algn="l" rtl="0"/>
            <a:r>
              <a:rPr lang="en-US" dirty="0"/>
              <a:t>Because there are no distinctive clinical features to differentiate this infection from acute pyogenic bacterial meningoencephalitis or viral meningoencephalitis, it is imperative for the physician to obtain information regarding the patient’s contact with water within the past few days. A careful examination of the cerebrospinal fluid may often provide a pre­sumptive diagnosis of </a:t>
            </a:r>
            <a:r>
              <a:rPr lang="en-US" i="1" dirty="0"/>
              <a:t>Naegleria </a:t>
            </a:r>
            <a:r>
              <a:rPr lang="en-US" dirty="0"/>
              <a:t>infection. The fluid is usually bloody and demonstrates an intense neutrophilic response. The protein level is elevated and the glucose level decreased. No bacteria can be demonstrated on stain or culture. Early examination of a wet mount preparation of unspun spinal fluid reveals typical trophozoites. Staining with specific fluo­rescent antibody confirms the identification</a:t>
            </a:r>
          </a:p>
          <a:p>
            <a:endParaRPr lang="en-US" dirty="0"/>
          </a:p>
        </p:txBody>
      </p:sp>
      <p:sp>
        <p:nvSpPr>
          <p:cNvPr id="4" name="Slide Number Placeholder 3"/>
          <p:cNvSpPr>
            <a:spLocks noGrp="1"/>
          </p:cNvSpPr>
          <p:nvPr>
            <p:ph type="sldNum" sz="quarter" idx="10"/>
          </p:nvPr>
        </p:nvSpPr>
        <p:spPr/>
        <p:txBody>
          <a:bodyPr/>
          <a:lstStyle/>
          <a:p>
            <a:fld id="{0B83B09B-D18F-4BE8-A6EE-E60C9C921EF8}" type="slidenum">
              <a:rPr lang="ar-SA" smtClean="0"/>
              <a:pPr/>
              <a:t>8</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fontScale="92500" lnSpcReduction="20000"/>
          </a:bodyPr>
          <a:lstStyle/>
          <a:p>
            <a:pPr algn="l" rtl="0"/>
            <a:endParaRPr lang="ar-SA" dirty="0"/>
          </a:p>
        </p:txBody>
      </p:sp>
      <p:sp>
        <p:nvSpPr>
          <p:cNvPr id="4" name="عنصر نائب لرقم الشريحة 3"/>
          <p:cNvSpPr>
            <a:spLocks noGrp="1"/>
          </p:cNvSpPr>
          <p:nvPr>
            <p:ph type="sldNum" sz="quarter" idx="10"/>
          </p:nvPr>
        </p:nvSpPr>
        <p:spPr/>
        <p:txBody>
          <a:bodyPr/>
          <a:lstStyle/>
          <a:p>
            <a:fld id="{0B83B09B-D18F-4BE8-A6EE-E60C9C921EF8}" type="slidenum">
              <a:rPr lang="ar-SA" smtClean="0"/>
              <a:pPr/>
              <a:t>9</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0B83B09B-D18F-4BE8-A6EE-E60C9C921EF8}" type="slidenum">
              <a:rPr lang="ar-SA" smtClean="0"/>
              <a:pPr/>
              <a:t>10</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0B83B09B-D18F-4BE8-A6EE-E60C9C921EF8}" type="slidenum">
              <a:rPr lang="ar-SA" smtClean="0"/>
              <a:pPr/>
              <a:t>11</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rtl="0"/>
            <a:r>
              <a:rPr lang="en-US" dirty="0"/>
              <a:t>This parasite largely affects children and young adults through full-body contact with warm fresh water, and is almost always fatal. </a:t>
            </a:r>
          </a:p>
          <a:p>
            <a:pPr algn="l" rtl="0"/>
            <a:r>
              <a:rPr lang="en-US" dirty="0"/>
              <a:t>The organism exists in trophozoite, flagellate, and cyst forms. The trophozoite is an active feeding form that feeds on bacteria and organic matter.</a:t>
            </a:r>
          </a:p>
          <a:p>
            <a:pPr algn="l" rtl="0"/>
            <a:r>
              <a:rPr lang="en-US" dirty="0"/>
              <a:t>Infection results from full-body contact with water containing the bi-flagellate para­site form. The parasite enters the body through the nasal passages and traverses the nasal mucosa and the cribriform plate as an ameboid form to the olfactory nerves of the cen­tral nervous system. Here, the amebas, which are the only form found in tissue, produce a severe purulent, hemorrhagic inflammatory reaction, which extends perivascularly from the olfactory bulbs to other regions of the brain. The infection is characterized by the rapid onset of severe bifrontal headache, seizures, and at times abnormalities in taste or smell. The disease runs an inexorably downhill course to coma, ending fatally within a few days. </a:t>
            </a:r>
          </a:p>
          <a:p>
            <a:pPr algn="l" rtl="0"/>
            <a:r>
              <a:rPr lang="en-US" dirty="0"/>
              <a:t>Because there are no distinctive clinical features to differentiate this infection from acute pyogenic bacterial meningoencephalitis or viral meningoencephalitis, it is imperative for the physician to obtain information regarding the patient’s contact with water within the past few days. A careful examination of the cerebrospinal fluid may often provide a pre­sumptive diagnosis of </a:t>
            </a:r>
            <a:r>
              <a:rPr lang="en-US" i="1" dirty="0"/>
              <a:t>Naegleria </a:t>
            </a:r>
            <a:r>
              <a:rPr lang="en-US" dirty="0"/>
              <a:t>infection. The fluid is usually bloody and demonstrates an intense neutrophilic response. The protein level is elevated and the glucose level decreased. No bacteria can be demonstrated on stain or culture. Early examination of a wet mount preparation of unspun spinal fluid reveals typical trophozoites. Staining with specific fluo­rescent antibody confirms the identification</a:t>
            </a:r>
          </a:p>
          <a:p>
            <a:endParaRPr lang="en-US" dirty="0"/>
          </a:p>
        </p:txBody>
      </p:sp>
      <p:sp>
        <p:nvSpPr>
          <p:cNvPr id="4" name="Slide Number Placeholder 3"/>
          <p:cNvSpPr>
            <a:spLocks noGrp="1"/>
          </p:cNvSpPr>
          <p:nvPr>
            <p:ph type="sldNum" sz="quarter" idx="10"/>
          </p:nvPr>
        </p:nvSpPr>
        <p:spPr/>
        <p:txBody>
          <a:bodyPr/>
          <a:lstStyle/>
          <a:p>
            <a:fld id="{0B83B09B-D18F-4BE8-A6EE-E60C9C921EF8}" type="slidenum">
              <a:rPr lang="ar-SA" smtClean="0"/>
              <a:pPr/>
              <a:t>14</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a:t>Granulomatous amebic encephalitis (GAE) is caused by one of seven species of free-living amoebabelonging to the genus </a:t>
            </a:r>
            <a:r>
              <a:rPr lang="en-US" i="1" dirty="0"/>
              <a:t>Acanthamoeba. These amoebaare ubiquitous worldwide and have been described from soil, fresh and brackish waters, cooling towers of electric and nuclear power plants, heating, ventilating and air conditioning units, humidifiers, Jacuzzis, hydrotherapy pools, dental irrigation units, dialysis machines, dust, cell cultures, and vari-ous clinical samples. They have also received attention because they may serve as hosts for a wide variety of bacterial pathogens. </a:t>
            </a:r>
            <a:endParaRPr lang="en-US" dirty="0"/>
          </a:p>
          <a:p>
            <a:pPr algn="l" rtl="0"/>
            <a:r>
              <a:rPr lang="en-US" dirty="0"/>
              <a:t>The epidemiology of </a:t>
            </a:r>
            <a:r>
              <a:rPr lang="en-US" i="1" dirty="0"/>
              <a:t>Acanthamoeba encephalitis has not been clearly defined. Infections usually involve older, immunocompromised persons, and a history of freshwater swimming is generally absent. The ameba probably reaches the brain by hematogenous dissemination from an unknown primary site, possibly the respiratory tract, skin, or eye. Metastatic lesions have been reported. Histologically, Acanthamoeba infections produce a diffuse, necrotizing, granulomatous encephalitis (</a:t>
            </a:r>
            <a:r>
              <a:rPr lang="en-US" b="1" i="1" dirty="0"/>
              <a:t>Figure 52–6), with frequent involvement of the mid-brain. Both cysts and trophozoites can be found in the lesions. Cutaneous ulcers and hard nodules containing amoebahave been detected in patients with AIDS. </a:t>
            </a:r>
          </a:p>
          <a:p>
            <a:pPr algn="l" rtl="0"/>
            <a:r>
              <a:rPr lang="en-US" dirty="0"/>
              <a:t>The clinical course of </a:t>
            </a:r>
            <a:r>
              <a:rPr lang="en-US" i="1" dirty="0"/>
              <a:t>Acanthamoeba disease is more prolonged than that of Naegleria infection and occasionally ends in spontaneous recovery; the disease in immunocompromised hosts is invariably fatal. The spinal fluid usually demonstrates a mononuclear response.</a:t>
            </a:r>
            <a:endParaRPr lang="ar-SA" dirty="0"/>
          </a:p>
          <a:p>
            <a:endParaRPr lang="en-US" dirty="0"/>
          </a:p>
        </p:txBody>
      </p:sp>
      <p:sp>
        <p:nvSpPr>
          <p:cNvPr id="4" name="Slide Number Placeholder 3"/>
          <p:cNvSpPr>
            <a:spLocks noGrp="1"/>
          </p:cNvSpPr>
          <p:nvPr>
            <p:ph type="sldNum" sz="quarter" idx="10"/>
          </p:nvPr>
        </p:nvSpPr>
        <p:spPr/>
        <p:txBody>
          <a:bodyPr/>
          <a:lstStyle/>
          <a:p>
            <a:fld id="{0B83B09B-D18F-4BE8-A6EE-E60C9C921EF8}" type="slidenum">
              <a:rPr lang="ar-SA" smtClean="0"/>
              <a:pPr/>
              <a:t>16</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fontScale="92500" lnSpcReduction="20000"/>
          </a:bodyPr>
          <a:lstStyle/>
          <a:p>
            <a:pPr algn="l" rtl="0"/>
            <a:endParaRPr lang="ar-SA" dirty="0"/>
          </a:p>
        </p:txBody>
      </p:sp>
      <p:sp>
        <p:nvSpPr>
          <p:cNvPr id="4" name="عنصر نائب لرقم الشريحة 3"/>
          <p:cNvSpPr>
            <a:spLocks noGrp="1"/>
          </p:cNvSpPr>
          <p:nvPr>
            <p:ph type="sldNum" sz="quarter" idx="10"/>
          </p:nvPr>
        </p:nvSpPr>
        <p:spPr/>
        <p:txBody>
          <a:bodyPr/>
          <a:lstStyle/>
          <a:p>
            <a:fld id="{0B83B09B-D18F-4BE8-A6EE-E60C9C921EF8}" type="slidenum">
              <a:rPr lang="ar-SA" smtClean="0"/>
              <a:pPr/>
              <a:t>17</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عنوان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400800" y="6355080"/>
            <a:ext cx="2286000" cy="365760"/>
          </a:xfrm>
        </p:spPr>
        <p:txBody>
          <a:bodyPr/>
          <a:lstStyle>
            <a:lvl1pPr>
              <a:defRPr sz="1400"/>
            </a:lvl1pPr>
          </a:lstStyle>
          <a:p>
            <a:fld id="{3FAB8CFF-FEDE-4412-9CB4-8D0AAF33B0C9}" type="datetime1">
              <a:rPr lang="ar-SA" smtClean="0"/>
              <a:pPr/>
              <a:t>26/05/1443</a:t>
            </a:fld>
            <a:endParaRPr lang="ar-SA"/>
          </a:p>
        </p:txBody>
      </p:sp>
      <p:sp>
        <p:nvSpPr>
          <p:cNvPr id="17" name="عنصر نائب للتذييل 16"/>
          <p:cNvSpPr>
            <a:spLocks noGrp="1"/>
          </p:cNvSpPr>
          <p:nvPr>
            <p:ph type="ftr" sz="quarter" idx="11"/>
          </p:nvPr>
        </p:nvSpPr>
        <p:spPr>
          <a:xfrm>
            <a:off x="2898648" y="6355080"/>
            <a:ext cx="3474720" cy="365760"/>
          </a:xfrm>
        </p:spPr>
        <p:txBody>
          <a:bodyPr/>
          <a:lstStyle/>
          <a:p>
            <a:endParaRPr lang="ar-SA"/>
          </a:p>
        </p:txBody>
      </p:sp>
      <p:sp>
        <p:nvSpPr>
          <p:cNvPr id="29" name="عنصر نائب لرقم الشريحة 28"/>
          <p:cNvSpPr>
            <a:spLocks noGrp="1"/>
          </p:cNvSpPr>
          <p:nvPr>
            <p:ph type="sldNum" sz="quarter" idx="12"/>
          </p:nvPr>
        </p:nvSpPr>
        <p:spPr>
          <a:xfrm>
            <a:off x="1216152" y="6355080"/>
            <a:ext cx="1219200" cy="365760"/>
          </a:xfrm>
        </p:spPr>
        <p:txBody>
          <a:bodyPr/>
          <a:lstStyle/>
          <a:p>
            <a:fld id="{99518A9C-8E56-425D-A0C4-6B66092EE3D5}" type="slidenum">
              <a:rPr lang="ar-SA" smtClean="0"/>
              <a:pPr/>
              <a:t>‹#›</a:t>
            </a:fld>
            <a:endParaRPr lang="ar-SA"/>
          </a:p>
        </p:txBody>
      </p:sp>
      <p:sp>
        <p:nvSpPr>
          <p:cNvPr id="21" name="مستطيل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مستطيل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مستطيل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87B5E208-734F-40F3-98F1-5DDB780F0AD7}" type="datetime1">
              <a:rPr lang="ar-SA" smtClean="0"/>
              <a:pPr/>
              <a:t>26/05/1443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9518A9C-8E56-425D-A0C4-6B66092EE3D5}"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453D966D-D75D-406E-AB42-F2E35A1023B4}" type="datetime1">
              <a:rPr lang="ar-SA" smtClean="0"/>
              <a:pPr/>
              <a:t>26/05/1443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9518A9C-8E56-425D-A0C4-6B66092EE3D5}" type="slidenum">
              <a:rPr lang="ar-SA" smtClean="0"/>
              <a:pPr/>
              <a:t>‹#›</a:t>
            </a:fld>
            <a:endParaRPr lang="ar-SA"/>
          </a:p>
        </p:txBody>
      </p:sp>
      <p:sp>
        <p:nvSpPr>
          <p:cNvPr id="7" name="رابط مستقيم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مثلث متساوي الساقين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رابط مستقيم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142ECCC8-EDC4-4D09-9417-7FDA35C3AB10}" type="datetime1">
              <a:rPr lang="ar-SA" smtClean="0"/>
              <a:pPr/>
              <a:t>26/05/1443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9518A9C-8E56-425D-A0C4-6B66092EE3D5}" type="slidenum">
              <a:rPr lang="ar-SA" smtClean="0"/>
              <a:pPr/>
              <a:t>‹#›</a:t>
            </a:fld>
            <a:endParaRPr lang="ar-SA"/>
          </a:p>
        </p:txBody>
      </p:sp>
      <p:sp>
        <p:nvSpPr>
          <p:cNvPr id="8" name="عنصر نائب للمحتوى 7"/>
          <p:cNvSpPr>
            <a:spLocks noGrp="1"/>
          </p:cNvSpPr>
          <p:nvPr>
            <p:ph sz="quarter" idx="1"/>
          </p:nvPr>
        </p:nvSpPr>
        <p:spPr>
          <a:xfrm>
            <a:off x="457200" y="1219200"/>
            <a:ext cx="8229600" cy="493776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a:xfrm>
            <a:off x="6400800" y="6355080"/>
            <a:ext cx="2286000" cy="365760"/>
          </a:xfrm>
        </p:spPr>
        <p:txBody>
          <a:bodyPr/>
          <a:lstStyle/>
          <a:p>
            <a:fld id="{80AAC57C-02AA-41C4-86A6-60BEA932DCB4}" type="datetime1">
              <a:rPr lang="ar-SA" smtClean="0"/>
              <a:pPr/>
              <a:t>26/05/1443</a:t>
            </a:fld>
            <a:endParaRPr lang="ar-SA"/>
          </a:p>
        </p:txBody>
      </p:sp>
      <p:sp>
        <p:nvSpPr>
          <p:cNvPr id="5" name="عنصر نائب للتذييل 4"/>
          <p:cNvSpPr>
            <a:spLocks noGrp="1"/>
          </p:cNvSpPr>
          <p:nvPr>
            <p:ph type="ftr" sz="quarter" idx="11"/>
          </p:nvPr>
        </p:nvSpPr>
        <p:spPr>
          <a:xfrm>
            <a:off x="2898648" y="6355080"/>
            <a:ext cx="3474720" cy="365760"/>
          </a:xfrm>
        </p:spPr>
        <p:txBody>
          <a:bodyPr/>
          <a:lstStyle/>
          <a:p>
            <a:endParaRPr lang="ar-SA"/>
          </a:p>
        </p:txBody>
      </p:sp>
      <p:sp>
        <p:nvSpPr>
          <p:cNvPr id="6" name="عنصر نائب لرقم الشريحة 5"/>
          <p:cNvSpPr>
            <a:spLocks noGrp="1"/>
          </p:cNvSpPr>
          <p:nvPr>
            <p:ph type="sldNum" sz="quarter" idx="12"/>
          </p:nvPr>
        </p:nvSpPr>
        <p:spPr>
          <a:xfrm>
            <a:off x="1069848" y="6355080"/>
            <a:ext cx="1520952" cy="365760"/>
          </a:xfrm>
        </p:spPr>
        <p:txBody>
          <a:bodyPr/>
          <a:lstStyle/>
          <a:p>
            <a:fld id="{99518A9C-8E56-425D-A0C4-6B66092EE3D5}" type="slidenum">
              <a:rPr lang="ar-SA" smtClean="0"/>
              <a:pPr/>
              <a:t>‹#›</a:t>
            </a:fld>
            <a:endParaRPr lang="ar-SA"/>
          </a:p>
        </p:txBody>
      </p:sp>
      <p:sp>
        <p:nvSpPr>
          <p:cNvPr id="7" name="مستطيل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B2976127-00BD-4FF7-94D2-27CB2E263F54}" type="datetime1">
              <a:rPr lang="ar-SA" smtClean="0"/>
              <a:pPr/>
              <a:t>26/05/1443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9518A9C-8E56-425D-A0C4-6B66092EE3D5}" type="slidenum">
              <a:rPr lang="ar-SA" smtClean="0"/>
              <a:pPr/>
              <a:t>‹#›</a:t>
            </a:fld>
            <a:endParaRPr lang="ar-SA"/>
          </a:p>
        </p:txBody>
      </p:sp>
      <p:sp>
        <p:nvSpPr>
          <p:cNvPr id="9" name="عنصر نائب للمحتوى 8"/>
          <p:cNvSpPr>
            <a:spLocks noGrp="1"/>
          </p:cNvSpPr>
          <p:nvPr>
            <p:ph sz="quarter" idx="1"/>
          </p:nvPr>
        </p:nvSpPr>
        <p:spPr>
          <a:xfrm>
            <a:off x="457200" y="1219200"/>
            <a:ext cx="4041648" cy="493776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632198" y="1216152"/>
            <a:ext cx="4041648" cy="493776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nchor="ctr"/>
          <a:lstStyle>
            <a:lvl1pPr>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7" name="عنصر نائب للتاريخ 6"/>
          <p:cNvSpPr>
            <a:spLocks noGrp="1"/>
          </p:cNvSpPr>
          <p:nvPr>
            <p:ph type="dt" sz="half" idx="10"/>
          </p:nvPr>
        </p:nvSpPr>
        <p:spPr/>
        <p:txBody>
          <a:bodyPr/>
          <a:lstStyle/>
          <a:p>
            <a:fld id="{CAE02BF3-780A-4DB4-8E61-0172095E1097}" type="datetime1">
              <a:rPr lang="ar-SA" smtClean="0"/>
              <a:pPr/>
              <a:t>26/05/1443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99518A9C-8E56-425D-A0C4-6B66092EE3D5}" type="slidenum">
              <a:rPr lang="ar-SA" smtClean="0"/>
              <a:pPr/>
              <a:t>‹#›</a:t>
            </a:fld>
            <a:endParaRPr lang="ar-SA"/>
          </a:p>
        </p:txBody>
      </p:sp>
      <p:sp>
        <p:nvSpPr>
          <p:cNvPr id="11" name="عنصر نائب للمحتوى 10"/>
          <p:cNvSpPr>
            <a:spLocks noGrp="1"/>
          </p:cNvSpPr>
          <p:nvPr>
            <p:ph sz="quarter" idx="2"/>
          </p:nvPr>
        </p:nvSpPr>
        <p:spPr>
          <a:xfrm>
            <a:off x="457200" y="2133600"/>
            <a:ext cx="4038600" cy="40386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quarter" idx="4"/>
          </p:nvPr>
        </p:nvSpPr>
        <p:spPr>
          <a:xfrm>
            <a:off x="4648200" y="2133600"/>
            <a:ext cx="4038600" cy="40386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027F9137-61C7-41AA-97E2-C4D0A9060BBE}" type="datetime1">
              <a:rPr lang="ar-SA" smtClean="0"/>
              <a:pPr/>
              <a:t>26/05/1443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99518A9C-8E56-425D-A0C4-6B66092EE3D5}" type="slidenum">
              <a:rPr lang="ar-SA" smtClean="0"/>
              <a:pPr/>
              <a:t>‹#›</a:t>
            </a:fld>
            <a:endParaRPr lang="ar-SA"/>
          </a:p>
        </p:txBody>
      </p:sp>
      <p:sp>
        <p:nvSpPr>
          <p:cNvPr id="6" name="مثلث متساوي الساقين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EADD0E2-E0D8-4E23-9BA0-AC348D620A1D}" type="datetime1">
              <a:rPr lang="ar-SA" smtClean="0"/>
              <a:pPr/>
              <a:t>26/05/1443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99518A9C-8E56-425D-A0C4-6B66092EE3D5}" type="slidenum">
              <a:rPr lang="ar-SA" smtClean="0"/>
              <a:pPr/>
              <a:t>‹#›</a:t>
            </a:fld>
            <a:endParaRPr lang="ar-SA"/>
          </a:p>
        </p:txBody>
      </p:sp>
      <p:sp>
        <p:nvSpPr>
          <p:cNvPr id="5" name="رابط مستقيم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مثلث متساوي الساقين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B6786610-932D-4171-9049-A806FFF7EC23}" type="datetime1">
              <a:rPr lang="ar-SA" smtClean="0"/>
              <a:pPr/>
              <a:t>26/05/1443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9518A9C-8E56-425D-A0C4-6B66092EE3D5}" type="slidenum">
              <a:rPr lang="ar-SA" smtClean="0"/>
              <a:pPr/>
              <a:t>‹#›</a:t>
            </a:fld>
            <a:endParaRPr lang="ar-SA"/>
          </a:p>
        </p:txBody>
      </p:sp>
      <p:sp>
        <p:nvSpPr>
          <p:cNvPr id="8" name="رابط مستقيم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رابط مستقيم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مثلث متساوي الساقين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محتوى 11"/>
          <p:cNvSpPr>
            <a:spLocks noGrp="1"/>
          </p:cNvSpPr>
          <p:nvPr>
            <p:ph sz="quarter" idx="1"/>
          </p:nvPr>
        </p:nvSpPr>
        <p:spPr>
          <a:xfrm>
            <a:off x="304800" y="304800"/>
            <a:ext cx="5715000" cy="5715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ar-SA"/>
              <a:t>انقر فوق الرمز لإضافة صورة</a:t>
            </a:r>
            <a:endParaRPr kumimoji="0" lang="en-US" dirty="0"/>
          </a:p>
        </p:txBody>
      </p:sp>
      <p:sp>
        <p:nvSpPr>
          <p:cNvPr id="4" name="عنصر نائب للنص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FD90BBDE-4842-421A-A1AD-7ECE98C5A153}" type="datetime1">
              <a:rPr lang="ar-SA" smtClean="0"/>
              <a:pPr/>
              <a:t>26/05/1443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9518A9C-8E56-425D-A0C4-6B66092EE3D5}" type="slidenum">
              <a:rPr lang="ar-SA" smtClean="0"/>
              <a:pPr/>
              <a:t>‹#›</a:t>
            </a:fld>
            <a:endParaRPr lang="ar-SA"/>
          </a:p>
        </p:txBody>
      </p:sp>
      <p:sp>
        <p:nvSpPr>
          <p:cNvPr id="8" name="رابط مستقيم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مثلث متساوي الساقين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457200" y="152400"/>
            <a:ext cx="8229600" cy="990600"/>
          </a:xfrm>
          <a:prstGeom prst="rect">
            <a:avLst/>
          </a:prstGeom>
        </p:spPr>
        <p:txBody>
          <a:bodyPr vert="horz" anchor="b" anchorCtr="0">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4F6DBFF-7B14-4F7C-B066-F65957290518}" type="datetime1">
              <a:rPr lang="ar-SA" smtClean="0"/>
              <a:pPr/>
              <a:t>26/05/1443</a:t>
            </a:fld>
            <a:endParaRPr lang="ar-SA"/>
          </a:p>
        </p:txBody>
      </p:sp>
      <p:sp>
        <p:nvSpPr>
          <p:cNvPr id="3" name="عنصر نائب للتذييل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ar-SA"/>
          </a:p>
        </p:txBody>
      </p:sp>
      <p:sp>
        <p:nvSpPr>
          <p:cNvPr id="23" name="عنصر نائب لرقم الشريحة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9518A9C-8E56-425D-A0C4-6B66092EE3D5}" type="slidenum">
              <a:rPr lang="ar-SA" smtClean="0"/>
              <a:pPr/>
              <a:t>‹#›</a:t>
            </a:fld>
            <a:endParaRPr lang="ar-SA"/>
          </a:p>
        </p:txBody>
      </p:sp>
      <p:sp>
        <p:nvSpPr>
          <p:cNvPr id="28" name="رابط مستقيم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رابط مستقيم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مثلث متساوي الساقين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5.xml"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1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7.xml" /><Relationship Id="rId1" Type="http://schemas.openxmlformats.org/officeDocument/2006/relationships/slideLayout" Target="../slideLayouts/slideLayout2.xml" /><Relationship Id="rId5" Type="http://schemas.openxmlformats.org/officeDocument/2006/relationships/image" Target="../media/image6.png" /><Relationship Id="rId4" Type="http://schemas.openxmlformats.org/officeDocument/2006/relationships/image" Target="../media/image5.jpeg" /></Relationships>
</file>

<file path=ppt/slides/_rels/slide15.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7.gif" /><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jpeg" /><Relationship Id="rId1" Type="http://schemas.openxmlformats.org/officeDocument/2006/relationships/slideLayout" Target="../slideLayouts/slideLayout2.xml" /><Relationship Id="rId6" Type="http://schemas.openxmlformats.org/officeDocument/2006/relationships/image" Target="../media/image12.png" /><Relationship Id="rId5" Type="http://schemas.openxmlformats.org/officeDocument/2006/relationships/image" Target="../media/image11.png" /><Relationship Id="rId4" Type="http://schemas.openxmlformats.org/officeDocument/2006/relationships/image" Target="../media/image10.jpeg"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3.gif" /><Relationship Id="rId2" Type="http://schemas.openxmlformats.org/officeDocument/2006/relationships/notesSlide" Target="../notesSlides/notesSlide4.xml" /><Relationship Id="rId1" Type="http://schemas.openxmlformats.org/officeDocument/2006/relationships/slideLayout" Target="../slideLayouts/slideLayout2.xml" /><Relationship Id="rId4" Type="http://schemas.openxmlformats.org/officeDocument/2006/relationships/image" Target="../media/image2.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755576" y="4653136"/>
            <a:ext cx="8174142" cy="990600"/>
          </a:xfrm>
          <a:prstGeom prst="rect">
            <a:avLst/>
          </a:prstGeom>
        </p:spPr>
        <p:txBody>
          <a:bodyPr vert="horz" anchor="b" anchorCtr="0">
            <a:noAutofit/>
          </a:bodyPr>
          <a:lstStyle/>
          <a:p>
            <a:pPr lvl="0" algn="ctr" rtl="0">
              <a:spcBef>
                <a:spcPct val="0"/>
              </a:spcBef>
              <a:defRPr/>
            </a:pPr>
            <a:r>
              <a:rPr kumimoji="0" lang="en-US" sz="4000" b="1" i="0" u="none" strike="noStrike" kern="1200" normalizeH="0" baseline="0" noProof="0" dirty="0">
                <a:solidFill>
                  <a:srgbClr val="7030A0"/>
                </a:solidFill>
                <a:uLnTx/>
                <a:uFillTx/>
                <a:latin typeface="+mj-lt"/>
                <a:ea typeface="+mj-ea"/>
                <a:cs typeface="+mj-cs"/>
              </a:rPr>
              <a:t>Fungal &amp; A</a:t>
            </a:r>
            <a:r>
              <a:rPr lang="en-US" sz="4000" b="1" dirty="0">
                <a:solidFill>
                  <a:srgbClr val="7030A0"/>
                </a:solidFill>
                <a:latin typeface="+mj-lt"/>
                <a:ea typeface="+mj-ea"/>
                <a:cs typeface="+mj-cs"/>
              </a:rPr>
              <a:t>moebic</a:t>
            </a:r>
            <a:r>
              <a:rPr lang="en-US" sz="4000" dirty="0">
                <a:latin typeface="+mj-lt"/>
                <a:ea typeface="+mj-ea"/>
                <a:cs typeface="+mj-cs"/>
              </a:rPr>
              <a:t> </a:t>
            </a:r>
            <a:r>
              <a:rPr kumimoji="0" lang="en-US" sz="4000" b="1" i="0" u="none" strike="noStrike" kern="1200" normalizeH="0" baseline="0" noProof="0" dirty="0">
                <a:solidFill>
                  <a:srgbClr val="7030A0"/>
                </a:solidFill>
                <a:uLnTx/>
                <a:uFillTx/>
                <a:latin typeface="+mj-lt"/>
                <a:ea typeface="+mj-ea"/>
                <a:cs typeface="+mj-cs"/>
              </a:rPr>
              <a:t>Meningitis</a:t>
            </a:r>
            <a:br>
              <a:rPr kumimoji="0" lang="en-US" sz="4000" b="1" i="0" u="none" strike="noStrike" kern="1200" normalizeH="0" baseline="0" noProof="0" dirty="0">
                <a:solidFill>
                  <a:srgbClr val="7030A0"/>
                </a:solidFill>
                <a:uLnTx/>
                <a:uFillTx/>
                <a:latin typeface="+mj-lt"/>
                <a:ea typeface="+mj-ea"/>
                <a:cs typeface="+mj-cs"/>
              </a:rPr>
            </a:br>
            <a:r>
              <a:rPr kumimoji="0" lang="en-US" sz="4000" b="1" i="0" u="none" strike="noStrike" kern="1200" normalizeH="0" baseline="0" noProof="0" dirty="0">
                <a:solidFill>
                  <a:srgbClr val="7030A0"/>
                </a:solidFill>
                <a:uLnTx/>
                <a:uFillTx/>
                <a:latin typeface="+mj-lt"/>
                <a:ea typeface="+mj-ea"/>
                <a:cs typeface="+mj-cs"/>
              </a:rPr>
              <a:t>NS1 Module</a:t>
            </a:r>
            <a:br>
              <a:rPr kumimoji="0" lang="en-US" sz="4000" b="1" i="0" u="none" strike="noStrike" kern="1200" normalizeH="0" baseline="0" noProof="0">
                <a:solidFill>
                  <a:srgbClr val="7030A0"/>
                </a:solidFill>
                <a:uLnTx/>
                <a:uFillTx/>
                <a:latin typeface="+mj-lt"/>
                <a:ea typeface="+mj-ea"/>
                <a:cs typeface="+mj-cs"/>
              </a:rPr>
            </a:br>
            <a:r>
              <a:rPr kumimoji="0" lang="en-US" sz="4000" b="1" i="0" u="none" strike="noStrike" kern="1200" normalizeH="0" baseline="0" noProof="0">
                <a:solidFill>
                  <a:srgbClr val="7030A0"/>
                </a:solidFill>
                <a:uLnTx/>
                <a:uFillTx/>
                <a:latin typeface="+mj-lt"/>
                <a:ea typeface="+mj-ea"/>
                <a:cs typeface="+mj-cs"/>
              </a:rPr>
              <a:t>2021-2022</a:t>
            </a:r>
            <a:endParaRPr kumimoji="0" lang="en-US" sz="4000" b="1" i="0" u="none" strike="noStrike" kern="1200" normalizeH="0" baseline="0" noProof="0" dirty="0">
              <a:solidFill>
                <a:srgbClr val="7030A0"/>
              </a:solidFill>
              <a:uLnTx/>
              <a:uFillTx/>
              <a:latin typeface="+mj-lt"/>
              <a:ea typeface="+mj-ea"/>
              <a:cs typeface="+mj-cs"/>
            </a:endParaRPr>
          </a:p>
          <a:p>
            <a:pPr lvl="0" algn="ctr">
              <a:spcBef>
                <a:spcPct val="0"/>
              </a:spcBef>
              <a:defRPr/>
            </a:pPr>
            <a:endParaRPr kumimoji="0" lang="en-US" sz="3600" i="0" u="none" strike="noStrike" kern="1200" normalizeH="0" baseline="0" noProof="0" dirty="0">
              <a:uLnTx/>
              <a:uFillTx/>
              <a:latin typeface="+mj-lt"/>
              <a:ea typeface="+mj-ea"/>
              <a:cs typeface="+mj-cs"/>
            </a:endParaRPr>
          </a:p>
          <a:p>
            <a:pPr algn="ctr">
              <a:spcBef>
                <a:spcPct val="0"/>
              </a:spcBef>
            </a:pPr>
            <a:r>
              <a:rPr lang="en-US" sz="2800" dirty="0"/>
              <a:t>Dr. Mohammad </a:t>
            </a:r>
            <a:r>
              <a:rPr lang="en-US" sz="2800" dirty="0" err="1"/>
              <a:t>Odaibat</a:t>
            </a:r>
            <a:endParaRPr lang="en-US" sz="2800" dirty="0"/>
          </a:p>
          <a:p>
            <a:pPr algn="ctr">
              <a:spcBef>
                <a:spcPct val="0"/>
              </a:spcBef>
            </a:pPr>
            <a:r>
              <a:rPr lang="en-US" sz="2800" dirty="0"/>
              <a:t>Mutah University </a:t>
            </a:r>
          </a:p>
          <a:p>
            <a:pPr algn="ctr">
              <a:spcBef>
                <a:spcPct val="0"/>
              </a:spcBef>
            </a:pPr>
            <a:r>
              <a:rPr lang="en-US" sz="2800" dirty="0"/>
              <a:t>Faculty of Medicine </a:t>
            </a:r>
            <a:endParaRPr lang="ar-SA" sz="2800" dirty="0"/>
          </a:p>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SA" sz="3200" i="0" u="none" strike="noStrike" kern="1200" normalizeH="0" baseline="0" noProof="0" dirty="0">
              <a:uLnTx/>
              <a:uFillTx/>
              <a:latin typeface="+mj-lt"/>
              <a:ea typeface="+mj-ea"/>
              <a:cs typeface="+mj-cs"/>
            </a:endParaRPr>
          </a:p>
        </p:txBody>
      </p:sp>
      <p:sp>
        <p:nvSpPr>
          <p:cNvPr id="5" name="عنوان فرعي 2"/>
          <p:cNvSpPr txBox="1">
            <a:spLocks/>
          </p:cNvSpPr>
          <p:nvPr/>
        </p:nvSpPr>
        <p:spPr>
          <a:xfrm>
            <a:off x="1219200" y="5124450"/>
            <a:ext cx="6858000" cy="533400"/>
          </a:xfrm>
          <a:prstGeom prst="rect">
            <a:avLst/>
          </a:prstGeom>
        </p:spPr>
        <p:txBody>
          <a:bodyPr vert="horz">
            <a:normAutofit/>
          </a:bodyPr>
          <a:lstStyle/>
          <a:p>
            <a:pPr marL="274320" marR="0" lvl="0" indent="-274320" algn="ctr" defTabSz="914400" rtl="1"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ar-SA"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14282" y="2143116"/>
            <a:ext cx="5000660" cy="2643206"/>
          </a:xfrm>
        </p:spPr>
        <p:txBody>
          <a:bodyPr>
            <a:normAutofit/>
          </a:bodyPr>
          <a:lstStyle/>
          <a:p>
            <a:pPr algn="l" rtl="0">
              <a:buNone/>
            </a:pPr>
            <a:r>
              <a:rPr lang="en-US" b="1" dirty="0">
                <a:solidFill>
                  <a:srgbClr val="0070C0"/>
                </a:solidFill>
              </a:rPr>
              <a:t>Naegleria fowleri: </a:t>
            </a:r>
          </a:p>
          <a:p>
            <a:pPr algn="l" rtl="0"/>
            <a:r>
              <a:rPr lang="en-US" dirty="0"/>
              <a:t>Incubation period: symptoms start 1-14 days (median 5 days) after exposure.</a:t>
            </a:r>
          </a:p>
          <a:p>
            <a:pPr algn="l" rtl="0"/>
            <a:r>
              <a:rPr lang="en-US" dirty="0"/>
              <a:t>Death:  occurs 1-18 days (median 5 days) after symptoms begin</a:t>
            </a:r>
            <a:endParaRPr lang="en-US" sz="2600" b="1" dirty="0">
              <a:solidFill>
                <a:srgbClr val="0070C0"/>
              </a:solidFill>
            </a:endParaRPr>
          </a:p>
        </p:txBody>
      </p:sp>
      <p:pic>
        <p:nvPicPr>
          <p:cNvPr id="5" name="Picture 2" descr="https://tse4.mm.bing.net/th?id=OIP.PFX0lFLNzjPkpDDW6s3EuQAAAA&amp;pid=Api&amp;P=0&amp;w=300&amp;h=300"/>
          <p:cNvPicPr>
            <a:picLocks noChangeAspect="1" noChangeArrowheads="1"/>
          </p:cNvPicPr>
          <p:nvPr/>
        </p:nvPicPr>
        <p:blipFill>
          <a:blip r:embed="rId3" cstate="print"/>
          <a:srcRect/>
          <a:stretch>
            <a:fillRect/>
          </a:stretch>
        </p:blipFill>
        <p:spPr bwMode="auto">
          <a:xfrm>
            <a:off x="7780179" y="0"/>
            <a:ext cx="1363821" cy="1071570"/>
          </a:xfrm>
          <a:prstGeom prst="rect">
            <a:avLst/>
          </a:prstGeom>
          <a:noFill/>
        </p:spPr>
      </p:pic>
      <p:sp>
        <p:nvSpPr>
          <p:cNvPr id="6" name="عنوان 1"/>
          <p:cNvSpPr>
            <a:spLocks noGrp="1"/>
          </p:cNvSpPr>
          <p:nvPr>
            <p:ph type="title"/>
          </p:nvPr>
        </p:nvSpPr>
        <p:spPr>
          <a:xfrm>
            <a:off x="71406" y="928670"/>
            <a:ext cx="8686800" cy="990600"/>
          </a:xfrm>
        </p:spPr>
        <p:txBody>
          <a:bodyPr>
            <a:noAutofit/>
          </a:bodyPr>
          <a:lstStyle/>
          <a:p>
            <a:r>
              <a:rPr lang="en-US" b="1" dirty="0">
                <a:solidFill>
                  <a:srgbClr val="FF0000"/>
                </a:solidFill>
              </a:rPr>
              <a:t>Incubation Period and Illness Duration </a:t>
            </a:r>
            <a:endParaRPr lang="ar-SA" b="1" dirty="0">
              <a:solidFill>
                <a:srgbClr val="FF0000"/>
              </a:solidFill>
            </a:endParaRPr>
          </a:p>
        </p:txBody>
      </p:sp>
      <p:pic>
        <p:nvPicPr>
          <p:cNvPr id="7" name="Picture 2" descr="https://1.bp.blogspot.com/-erIfyAOyBXM/UE_ysS-VDrI/AAAAAAAAAG0/CnwnF-8H5EE/s1600/Naegleri+fowleri.jpg"/>
          <p:cNvPicPr>
            <a:picLocks noChangeAspect="1" noChangeArrowheads="1"/>
          </p:cNvPicPr>
          <p:nvPr/>
        </p:nvPicPr>
        <p:blipFill>
          <a:blip r:embed="rId4" cstate="print"/>
          <a:srcRect/>
          <a:stretch>
            <a:fillRect/>
          </a:stretch>
        </p:blipFill>
        <p:spPr bwMode="auto">
          <a:xfrm>
            <a:off x="5214910" y="2143116"/>
            <a:ext cx="3929090" cy="39619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fontScale="92500" lnSpcReduction="10000"/>
          </a:bodyPr>
          <a:lstStyle/>
          <a:p>
            <a:pPr algn="just" rtl="0">
              <a:buNone/>
            </a:pPr>
            <a:r>
              <a:rPr lang="en-US" sz="2800" b="1" dirty="0">
                <a:solidFill>
                  <a:srgbClr val="FF0000"/>
                </a:solidFill>
              </a:rPr>
              <a:t>Primary Amebic-</a:t>
            </a:r>
            <a:r>
              <a:rPr lang="en-US" sz="2800" b="1" dirty="0" err="1">
                <a:solidFill>
                  <a:srgbClr val="FF0000"/>
                </a:solidFill>
              </a:rPr>
              <a:t>Meningoencephalitis</a:t>
            </a:r>
            <a:r>
              <a:rPr lang="en-US" sz="2800" b="1" dirty="0">
                <a:solidFill>
                  <a:srgbClr val="FF0000"/>
                </a:solidFill>
              </a:rPr>
              <a:t> (PAM)</a:t>
            </a:r>
            <a:endParaRPr lang="en-US" dirty="0"/>
          </a:p>
          <a:p>
            <a:pPr algn="just" rtl="0"/>
            <a:r>
              <a:rPr lang="en-US" b="1" dirty="0">
                <a:solidFill>
                  <a:srgbClr val="0070C0"/>
                </a:solidFill>
              </a:rPr>
              <a:t>Clinical Case Definition:</a:t>
            </a:r>
          </a:p>
          <a:p>
            <a:pPr lvl="1" algn="just" rtl="0"/>
            <a:r>
              <a:rPr lang="en-US" dirty="0"/>
              <a:t>An </a:t>
            </a:r>
            <a:r>
              <a:rPr lang="en-US" sz="2400" dirty="0"/>
              <a:t>infection presenting as meningoencephalitis or encephalitis. </a:t>
            </a:r>
          </a:p>
          <a:p>
            <a:pPr lvl="1" algn="just" rtl="0"/>
            <a:r>
              <a:rPr lang="en-US" sz="2400" dirty="0"/>
              <a:t>The clinical course:</a:t>
            </a:r>
          </a:p>
          <a:p>
            <a:pPr lvl="2" algn="l" rtl="0" fontAlgn="base"/>
            <a:r>
              <a:rPr lang="en-US" sz="2400" b="1" dirty="0">
                <a:solidFill>
                  <a:srgbClr val="FF0000"/>
                </a:solidFill>
              </a:rPr>
              <a:t>Stage 1 Symptoms</a:t>
            </a:r>
            <a:r>
              <a:rPr lang="en-US" sz="2400" dirty="0">
                <a:solidFill>
                  <a:schemeClr val="tx2"/>
                </a:solidFill>
              </a:rPr>
              <a:t>: begin within 1 to 14 days post amebic exposure and include severe </a:t>
            </a:r>
            <a:r>
              <a:rPr lang="en-US" sz="2400" b="1" dirty="0">
                <a:solidFill>
                  <a:srgbClr val="00B0F0"/>
                </a:solidFill>
              </a:rPr>
              <a:t>headache, fever, nausea and vomiting.</a:t>
            </a:r>
          </a:p>
          <a:p>
            <a:pPr lvl="2" algn="l" rtl="0" fontAlgn="base"/>
            <a:r>
              <a:rPr lang="en-US" sz="2400" b="1" dirty="0">
                <a:solidFill>
                  <a:srgbClr val="FF0000"/>
                </a:solidFill>
              </a:rPr>
              <a:t>Stage 2 Symptoms:</a:t>
            </a:r>
            <a:r>
              <a:rPr lang="en-US" sz="2400" dirty="0">
                <a:solidFill>
                  <a:schemeClr val="tx2"/>
                </a:solidFill>
              </a:rPr>
              <a:t> include stiff neck, confusion, lack of attention to people and surroundings, loss of balance, seizures, and hallucinations. </a:t>
            </a:r>
          </a:p>
          <a:p>
            <a:pPr algn="l" rtl="0" fontAlgn="base"/>
            <a:r>
              <a:rPr lang="en-US" sz="2400" dirty="0">
                <a:solidFill>
                  <a:schemeClr val="tx2"/>
                </a:solidFill>
              </a:rPr>
              <a:t>After the start of symptoms, death usually occurs within 1 to 18 days (median 5 days) of onset of stage 2 symptoms. Final cause of death is brain swelling and deterioration of tissue.</a:t>
            </a:r>
          </a:p>
          <a:p>
            <a:pPr lvl="1" algn="just" rtl="0"/>
            <a:endParaRPr lang="en-US" sz="2400" dirty="0"/>
          </a:p>
          <a:p>
            <a:pPr lvl="1" algn="just" rtl="0">
              <a:buNone/>
            </a:pPr>
            <a:endParaRPr lang="en-US" sz="2400" dirty="0"/>
          </a:p>
          <a:p>
            <a:pPr marL="0" lvl="1" algn="just" rtl="0">
              <a:buNone/>
            </a:pPr>
            <a:endParaRPr lang="en-US" sz="2600" b="1" dirty="0">
              <a:solidFill>
                <a:srgbClr val="0070C0"/>
              </a:solidFill>
            </a:endParaRPr>
          </a:p>
        </p:txBody>
      </p:sp>
      <p:sp>
        <p:nvSpPr>
          <p:cNvPr id="4" name="عنوان 1"/>
          <p:cNvSpPr txBox="1">
            <a:spLocks/>
          </p:cNvSpPr>
          <p:nvPr/>
        </p:nvSpPr>
        <p:spPr>
          <a:xfrm>
            <a:off x="609600" y="116632"/>
            <a:ext cx="8229600" cy="990600"/>
          </a:xfrm>
          <a:prstGeom prst="rect">
            <a:avLst/>
          </a:prstGeom>
        </p:spPr>
        <p:txBody>
          <a:bodyPr vert="horz" anchor="b" anchorCtr="0">
            <a:normAutofit/>
          </a:bodyPr>
          <a:lstStyle/>
          <a:p>
            <a:pPr lvl="0" algn="l" rtl="0">
              <a:spcBef>
                <a:spcPct val="0"/>
              </a:spcBef>
            </a:pPr>
            <a:r>
              <a:rPr kumimoji="0" lang="en-US" sz="3600" b="1" i="0" u="none" strike="noStrike" kern="1200" cap="none" spc="0" normalizeH="0" baseline="0" noProof="0" dirty="0">
                <a:ln>
                  <a:noFill/>
                </a:ln>
                <a:solidFill>
                  <a:srgbClr val="FF0000"/>
                </a:solidFill>
                <a:effectLst/>
                <a:uLnTx/>
                <a:uFillTx/>
                <a:latin typeface="+mj-lt"/>
                <a:ea typeface="+mj-ea"/>
                <a:cs typeface="+mj-cs"/>
              </a:rPr>
              <a:t>Clinical Illness-</a:t>
            </a:r>
            <a:r>
              <a:rPr lang="en-US" sz="3600" b="1" dirty="0">
                <a:solidFill>
                  <a:srgbClr val="FF0000"/>
                </a:solidFill>
              </a:rPr>
              <a:t>(PAM)</a:t>
            </a:r>
            <a:endParaRPr kumimoji="0" lang="ar-SA" sz="3600" b="1" i="0" u="none" strike="noStrike" kern="1200" cap="none" spc="0" normalizeH="0" baseline="0" noProof="0" dirty="0">
              <a:ln>
                <a:noFill/>
              </a:ln>
              <a:solidFill>
                <a:srgbClr val="FF0000"/>
              </a:solidFill>
              <a:effectLst/>
              <a:uLnTx/>
              <a:uFillTx/>
              <a:latin typeface="+mj-lt"/>
              <a:ea typeface="+mj-ea"/>
              <a:cs typeface="+mj-cs"/>
            </a:endParaRPr>
          </a:p>
        </p:txBody>
      </p:sp>
      <p:pic>
        <p:nvPicPr>
          <p:cNvPr id="5" name="Picture 2" descr="https://tse4.mm.bing.net/th?id=OIP.PFX0lFLNzjPkpDDW6s3EuQAAAA&amp;pid=Api&amp;P=0&amp;w=300&amp;h=300"/>
          <p:cNvPicPr>
            <a:picLocks noChangeAspect="1" noChangeArrowheads="1"/>
          </p:cNvPicPr>
          <p:nvPr/>
        </p:nvPicPr>
        <p:blipFill>
          <a:blip r:embed="rId3" cstate="print"/>
          <a:srcRect/>
          <a:stretch>
            <a:fillRect/>
          </a:stretch>
        </p:blipFill>
        <p:spPr bwMode="auto">
          <a:xfrm>
            <a:off x="7780179" y="0"/>
            <a:ext cx="1363821" cy="10715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5"/>
                                        </p:tgtEl>
                                      </p:cBhvr>
                                    </p:animEffect>
                                    <p:animScale>
                                      <p:cBhvr>
                                        <p:cTn id="4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071563"/>
            <a:ext cx="8572500" cy="5500687"/>
          </a:xfrm>
        </p:spPr>
        <p:txBody>
          <a:bodyPr>
            <a:noAutofit/>
          </a:bodyPr>
          <a:lstStyle/>
          <a:p>
            <a:pPr algn="l" rtl="0">
              <a:buNone/>
            </a:pPr>
            <a:r>
              <a:rPr lang="en-US" sz="2800" b="1" dirty="0">
                <a:solidFill>
                  <a:srgbClr val="FF0000"/>
                </a:solidFill>
              </a:rPr>
              <a:t>Medical:</a:t>
            </a:r>
          </a:p>
          <a:p>
            <a:pPr algn="just" rtl="0"/>
            <a:r>
              <a:rPr lang="en-US" sz="2800" b="1" dirty="0">
                <a:solidFill>
                  <a:srgbClr val="FF0000"/>
                </a:solidFill>
              </a:rPr>
              <a:t> </a:t>
            </a:r>
            <a:r>
              <a:rPr lang="en-US" sz="2800" dirty="0"/>
              <a:t>Amphotericin B intrathecally in severe cases +Miconazole (IV injection) + Rifampicin (orally). </a:t>
            </a:r>
          </a:p>
          <a:p>
            <a:pPr algn="l" rtl="0"/>
            <a:endParaRPr lang="en-US" sz="2800" dirty="0"/>
          </a:p>
          <a:p>
            <a:pPr algn="l" rtl="0">
              <a:buNone/>
            </a:pPr>
            <a:r>
              <a:rPr lang="en-US" sz="2800" b="1" dirty="0">
                <a:solidFill>
                  <a:srgbClr val="FF0000"/>
                </a:solidFill>
              </a:rPr>
              <a:t>Surgical:</a:t>
            </a:r>
          </a:p>
          <a:p>
            <a:pPr algn="l" rtl="0"/>
            <a:r>
              <a:rPr lang="en-US" sz="2800" dirty="0"/>
              <a:t>Hydrocephalus may necessitate shunting. </a:t>
            </a:r>
          </a:p>
        </p:txBody>
      </p:sp>
      <p:sp>
        <p:nvSpPr>
          <p:cNvPr id="4" name="TextBox 3"/>
          <p:cNvSpPr txBox="1"/>
          <p:nvPr/>
        </p:nvSpPr>
        <p:spPr>
          <a:xfrm>
            <a:off x="539552" y="404664"/>
            <a:ext cx="4597112" cy="646331"/>
          </a:xfrm>
          <a:prstGeom prst="rect">
            <a:avLst/>
          </a:prstGeom>
          <a:noFill/>
          <a:ln w="28575">
            <a:noFill/>
          </a:ln>
        </p:spPr>
        <p:style>
          <a:lnRef idx="0">
            <a:scrgbClr r="0" g="0" b="0"/>
          </a:lnRef>
          <a:fillRef idx="1002">
            <a:schemeClr val="lt2"/>
          </a:fillRef>
          <a:effectRef idx="0">
            <a:scrgbClr r="0" g="0" b="0"/>
          </a:effectRef>
          <a:fontRef idx="major"/>
        </p:style>
        <p:txBody>
          <a:bodyPr wrap="square" rtlCol="1">
            <a:spAutoFit/>
          </a:bodyPr>
          <a:lstStyle/>
          <a:p>
            <a:pPr algn="ctr" rtl="0" fontAlgn="auto">
              <a:spcBef>
                <a:spcPts val="0"/>
              </a:spcBef>
              <a:spcAft>
                <a:spcPts val="0"/>
              </a:spcAft>
              <a:defRPr/>
            </a:pPr>
            <a:r>
              <a:rPr lang="en-US" sz="3600" b="1" dirty="0">
                <a:solidFill>
                  <a:srgbClr val="FF0000"/>
                </a:solidFill>
                <a:latin typeface="Arial" pitchFamily="34" charset="0"/>
                <a:cs typeface="Arial" pitchFamily="34" charset="0"/>
              </a:rPr>
              <a:t>Treatment-</a:t>
            </a:r>
            <a:r>
              <a:rPr lang="en-US" sz="3600" b="1" dirty="0">
                <a:solidFill>
                  <a:srgbClr val="FF0000"/>
                </a:solidFill>
              </a:rPr>
              <a:t> (PAM)</a:t>
            </a:r>
            <a:endParaRPr lang="en-US" sz="3600" b="1" dirty="0">
              <a:solidFill>
                <a:srgbClr val="FF0000"/>
              </a:solidFill>
              <a:latin typeface="Aria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428604"/>
            <a:ext cx="5958994" cy="523220"/>
          </a:xfrm>
          <a:prstGeom prst="rect">
            <a:avLst/>
          </a:prstGeom>
          <a:ln w="28575">
            <a:solidFill>
              <a:srgbClr val="FF0000"/>
            </a:solidFill>
          </a:ln>
        </p:spPr>
        <p:style>
          <a:lnRef idx="0">
            <a:scrgbClr r="0" g="0" b="0"/>
          </a:lnRef>
          <a:fillRef idx="1002">
            <a:schemeClr val="lt2"/>
          </a:fillRef>
          <a:effectRef idx="0">
            <a:scrgbClr r="0" g="0" b="0"/>
          </a:effectRef>
          <a:fontRef idx="major"/>
        </p:style>
        <p:txBody>
          <a:bodyPr wrap="square" rtlCol="1">
            <a:spAutoFit/>
          </a:bodyPr>
          <a:lstStyle/>
          <a:p>
            <a:pPr algn="ctr" rtl="0" fontAlgn="auto">
              <a:spcBef>
                <a:spcPts val="0"/>
              </a:spcBef>
              <a:spcAft>
                <a:spcPts val="0"/>
              </a:spcAft>
              <a:defRPr/>
            </a:pPr>
            <a:r>
              <a:rPr lang="en-US" sz="2800" b="1" dirty="0">
                <a:solidFill>
                  <a:srgbClr val="FF0000"/>
                </a:solidFill>
                <a:latin typeface="Arial" pitchFamily="34" charset="0"/>
                <a:cs typeface="Arial" pitchFamily="34" charset="0"/>
              </a:rPr>
              <a:t>Laboratory Diagnosis-</a:t>
            </a:r>
            <a:r>
              <a:rPr lang="en-US" sz="2800" b="1" dirty="0">
                <a:solidFill>
                  <a:srgbClr val="FF0000"/>
                </a:solidFill>
              </a:rPr>
              <a:t> (PAM)</a:t>
            </a:r>
            <a:endParaRPr lang="en-US" sz="2800" b="1" dirty="0">
              <a:solidFill>
                <a:srgbClr val="FF0000"/>
              </a:solidFill>
              <a:latin typeface="Arial" pitchFamily="34" charset="0"/>
              <a:cs typeface="Arial" pitchFamily="34" charset="0"/>
            </a:endParaRPr>
          </a:p>
        </p:txBody>
      </p:sp>
      <p:cxnSp>
        <p:nvCxnSpPr>
          <p:cNvPr id="7" name="Straight Connector 6"/>
          <p:cNvCxnSpPr/>
          <p:nvPr/>
        </p:nvCxnSpPr>
        <p:spPr>
          <a:xfrm rot="5400000">
            <a:off x="4429919" y="1142206"/>
            <a:ext cx="285750"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1563" y="1285875"/>
            <a:ext cx="3286125"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57688" y="1285875"/>
            <a:ext cx="3714750"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927894" y="1427956"/>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8625" y="1714500"/>
            <a:ext cx="1214438" cy="92333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1">
            <a:spAutoFit/>
          </a:bodyPr>
          <a:lstStyle/>
          <a:p>
            <a:pPr algn="l">
              <a:defRPr/>
            </a:pPr>
            <a:r>
              <a:rPr lang="en-US" b="1" dirty="0">
                <a:solidFill>
                  <a:srgbClr val="FF0000"/>
                </a:solidFill>
                <a:latin typeface="Arial" pitchFamily="34" charset="0"/>
                <a:cs typeface="Arial" pitchFamily="34" charset="0"/>
              </a:rPr>
              <a:t>Head CT scanning or MRI</a:t>
            </a:r>
            <a:endParaRPr lang="ar-EG" dirty="0">
              <a:latin typeface="Arial" pitchFamily="34" charset="0"/>
              <a:cs typeface="Arial" pitchFamily="34" charset="0"/>
            </a:endParaRPr>
          </a:p>
        </p:txBody>
      </p:sp>
      <p:cxnSp>
        <p:nvCxnSpPr>
          <p:cNvPr id="20" name="Straight Arrow Connector 19"/>
          <p:cNvCxnSpPr/>
          <p:nvPr/>
        </p:nvCxnSpPr>
        <p:spPr>
          <a:xfrm rot="5400000">
            <a:off x="858019" y="3071017"/>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4313" y="3343293"/>
            <a:ext cx="1571625" cy="2586037"/>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0070C0"/>
                </a:solidFill>
                <a:latin typeface="Arial" pitchFamily="34" charset="0"/>
                <a:cs typeface="Arial" pitchFamily="34" charset="0"/>
              </a:rPr>
              <a:t>Should precede lumber puncture if signs of increased intracranial pressure were found.  </a:t>
            </a:r>
            <a:endParaRPr lang="ar-EG" b="1" dirty="0">
              <a:solidFill>
                <a:srgbClr val="0070C0"/>
              </a:solidFill>
              <a:latin typeface="Arial" pitchFamily="34" charset="0"/>
              <a:cs typeface="Arial" pitchFamily="34" charset="0"/>
            </a:endParaRPr>
          </a:p>
        </p:txBody>
      </p:sp>
      <p:cxnSp>
        <p:nvCxnSpPr>
          <p:cNvPr id="23" name="Straight Arrow Connector 22"/>
          <p:cNvCxnSpPr/>
          <p:nvPr/>
        </p:nvCxnSpPr>
        <p:spPr>
          <a:xfrm rot="5400000">
            <a:off x="2642394" y="1427956"/>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71688" y="1714500"/>
            <a:ext cx="1643062" cy="923925"/>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FF0000"/>
                </a:solidFill>
                <a:latin typeface="Arial" pitchFamily="34" charset="0"/>
                <a:cs typeface="Arial" pitchFamily="34" charset="0"/>
              </a:rPr>
              <a:t>Lumber puncture for CSF analysis</a:t>
            </a:r>
            <a:endParaRPr lang="ar-EG" dirty="0">
              <a:solidFill>
                <a:srgbClr val="FF0000"/>
              </a:solidFill>
              <a:latin typeface="Arial" pitchFamily="34" charset="0"/>
              <a:cs typeface="Arial" pitchFamily="34" charset="0"/>
            </a:endParaRPr>
          </a:p>
        </p:txBody>
      </p:sp>
      <p:cxnSp>
        <p:nvCxnSpPr>
          <p:cNvPr id="28" name="Straight Arrow Connector 27"/>
          <p:cNvCxnSpPr/>
          <p:nvPr/>
        </p:nvCxnSpPr>
        <p:spPr>
          <a:xfrm rot="5400000">
            <a:off x="2679700" y="2820988"/>
            <a:ext cx="214313"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071688" y="3000375"/>
            <a:ext cx="1857375" cy="646113"/>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chemeClr val="accent1"/>
                </a:solidFill>
                <a:latin typeface="Arial" pitchFamily="34" charset="0"/>
                <a:cs typeface="Arial" pitchFamily="34" charset="0"/>
              </a:rPr>
              <a:t>The primary diagnostic tool</a:t>
            </a:r>
            <a:endParaRPr lang="ar-EG" dirty="0">
              <a:latin typeface="Arial" pitchFamily="34" charset="0"/>
              <a:cs typeface="Arial" pitchFamily="34" charset="0"/>
            </a:endParaRPr>
          </a:p>
        </p:txBody>
      </p:sp>
      <p:cxnSp>
        <p:nvCxnSpPr>
          <p:cNvPr id="31" name="Straight Arrow Connector 30"/>
          <p:cNvCxnSpPr/>
          <p:nvPr/>
        </p:nvCxnSpPr>
        <p:spPr>
          <a:xfrm rot="5400000">
            <a:off x="2715419" y="3785394"/>
            <a:ext cx="142875"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071688" y="3857625"/>
            <a:ext cx="2214562" cy="2862263"/>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l" rtl="0">
              <a:defRPr/>
            </a:pPr>
            <a:r>
              <a:rPr lang="en-US" b="1" dirty="0">
                <a:solidFill>
                  <a:srgbClr val="0070C0"/>
                </a:solidFill>
                <a:latin typeface="Arial" pitchFamily="34" charset="0"/>
                <a:cs typeface="Arial" pitchFamily="34" charset="0"/>
              </a:rPr>
              <a:t>1- CSF is purulent ( no bacteria), ↑ </a:t>
            </a:r>
            <a:r>
              <a:rPr lang="en-US" b="1" dirty="0" err="1">
                <a:solidFill>
                  <a:srgbClr val="0070C0"/>
                </a:solidFill>
                <a:latin typeface="Arial" pitchFamily="34" charset="0"/>
                <a:cs typeface="Arial" pitchFamily="34" charset="0"/>
              </a:rPr>
              <a:t>neutrophils</a:t>
            </a:r>
            <a:r>
              <a:rPr lang="en-US" b="1" dirty="0">
                <a:solidFill>
                  <a:srgbClr val="0070C0"/>
                </a:solidFill>
                <a:latin typeface="Arial" pitchFamily="34" charset="0"/>
                <a:cs typeface="Arial" pitchFamily="34" charset="0"/>
              </a:rPr>
              <a:t>, RBCs, protein levels &amp; ↓ glucose level.</a:t>
            </a:r>
          </a:p>
          <a:p>
            <a:pPr algn="l" rtl="0">
              <a:defRPr/>
            </a:pPr>
            <a:r>
              <a:rPr lang="en-US" b="1" dirty="0">
                <a:solidFill>
                  <a:srgbClr val="0070C0"/>
                </a:solidFill>
                <a:latin typeface="Arial" pitchFamily="34" charset="0"/>
                <a:cs typeface="Arial" pitchFamily="34" charset="0"/>
              </a:rPr>
              <a:t>2- Trophozoite and flagellate form were found in CSF.</a:t>
            </a:r>
            <a:endParaRPr lang="ar-EG" dirty="0">
              <a:latin typeface="Arial" pitchFamily="34" charset="0"/>
              <a:cs typeface="Arial" pitchFamily="34" charset="0"/>
            </a:endParaRPr>
          </a:p>
        </p:txBody>
      </p:sp>
      <p:cxnSp>
        <p:nvCxnSpPr>
          <p:cNvPr id="34" name="Straight Arrow Connector 33"/>
          <p:cNvCxnSpPr/>
          <p:nvPr/>
        </p:nvCxnSpPr>
        <p:spPr>
          <a:xfrm rot="5400000">
            <a:off x="4429126" y="1427162"/>
            <a:ext cx="285750" cy="317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000500" y="1714500"/>
            <a:ext cx="1428750" cy="646113"/>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FF0000"/>
                </a:solidFill>
                <a:latin typeface="Arial" pitchFamily="34" charset="0"/>
                <a:cs typeface="Arial" pitchFamily="34" charset="0"/>
              </a:rPr>
              <a:t>Culture of CSF</a:t>
            </a:r>
            <a:endParaRPr lang="ar-EG" dirty="0">
              <a:latin typeface="Arial" pitchFamily="34" charset="0"/>
              <a:cs typeface="Arial" pitchFamily="34" charset="0"/>
            </a:endParaRPr>
          </a:p>
        </p:txBody>
      </p:sp>
      <p:cxnSp>
        <p:nvCxnSpPr>
          <p:cNvPr id="37" name="Straight Arrow Connector 36"/>
          <p:cNvCxnSpPr/>
          <p:nvPr/>
        </p:nvCxnSpPr>
        <p:spPr>
          <a:xfrm rot="5400000">
            <a:off x="6215857" y="1427956"/>
            <a:ext cx="285750"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643563" y="1714500"/>
            <a:ext cx="1785937" cy="923925"/>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FF0000"/>
                </a:solidFill>
                <a:latin typeface="Arial" pitchFamily="34" charset="0"/>
                <a:cs typeface="Arial" pitchFamily="34" charset="0"/>
              </a:rPr>
              <a:t>Fluorescent antibodies test</a:t>
            </a:r>
            <a:endParaRPr lang="ar-EG" dirty="0">
              <a:latin typeface="Arial" pitchFamily="34" charset="0"/>
              <a:cs typeface="Arial" pitchFamily="34" charset="0"/>
            </a:endParaRPr>
          </a:p>
        </p:txBody>
      </p:sp>
      <p:cxnSp>
        <p:nvCxnSpPr>
          <p:cNvPr id="40" name="Straight Arrow Connector 39"/>
          <p:cNvCxnSpPr/>
          <p:nvPr/>
        </p:nvCxnSpPr>
        <p:spPr>
          <a:xfrm rot="16200000" flipH="1">
            <a:off x="7946232" y="1413668"/>
            <a:ext cx="266700" cy="1111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643813" y="1714500"/>
            <a:ext cx="928687" cy="369888"/>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FF0000"/>
                </a:solidFill>
                <a:latin typeface="Arial" pitchFamily="34" charset="0"/>
                <a:cs typeface="Arial" pitchFamily="34" charset="0"/>
              </a:rPr>
              <a:t>PCR</a:t>
            </a:r>
            <a:endParaRPr lang="ar-EG" dirty="0">
              <a:latin typeface="Arial" pitchFamily="34" charset="0"/>
              <a:cs typeface="Arial" pitchFamily="34" charset="0"/>
            </a:endParaRPr>
          </a:p>
        </p:txBody>
      </p:sp>
      <p:cxnSp>
        <p:nvCxnSpPr>
          <p:cNvPr id="45" name="Straight Arrow Connector 44"/>
          <p:cNvCxnSpPr/>
          <p:nvPr/>
        </p:nvCxnSpPr>
        <p:spPr>
          <a:xfrm rot="5400000">
            <a:off x="6323012" y="2820988"/>
            <a:ext cx="214313"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643563" y="3071810"/>
            <a:ext cx="1714500" cy="1754188"/>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0070C0"/>
                </a:solidFill>
                <a:latin typeface="Arial" pitchFamily="34" charset="0"/>
                <a:cs typeface="Arial" pitchFamily="34" charset="0"/>
              </a:rPr>
              <a:t>Help in detection of the numerous </a:t>
            </a:r>
            <a:r>
              <a:rPr lang="en-US" b="1" dirty="0" err="1">
                <a:solidFill>
                  <a:srgbClr val="0070C0"/>
                </a:solidFill>
                <a:latin typeface="Arial" pitchFamily="34" charset="0"/>
                <a:cs typeface="Arial" pitchFamily="34" charset="0"/>
              </a:rPr>
              <a:t>trophozoites</a:t>
            </a:r>
            <a:r>
              <a:rPr lang="en-US" b="1" dirty="0">
                <a:solidFill>
                  <a:srgbClr val="0070C0"/>
                </a:solidFill>
                <a:latin typeface="Arial" pitchFamily="34" charset="0"/>
                <a:cs typeface="Arial" pitchFamily="34" charset="0"/>
              </a:rPr>
              <a:t> in brain tissue</a:t>
            </a:r>
            <a:endParaRPr lang="ar-EG" dirty="0">
              <a:latin typeface="Arial" pitchFamily="34" charset="0"/>
              <a:cs typeface="Arial" pitchFamily="34" charset="0"/>
            </a:endParaRPr>
          </a:p>
        </p:txBody>
      </p:sp>
      <p:cxnSp>
        <p:nvCxnSpPr>
          <p:cNvPr id="48" name="Straight Arrow Connector 47"/>
          <p:cNvCxnSpPr/>
          <p:nvPr/>
        </p:nvCxnSpPr>
        <p:spPr>
          <a:xfrm rot="5400000">
            <a:off x="8001794" y="2356635"/>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572405" y="2571744"/>
            <a:ext cx="1357313" cy="923925"/>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0070C0"/>
                </a:solidFill>
                <a:latin typeface="Arial" pitchFamily="34" charset="0"/>
                <a:cs typeface="Arial" pitchFamily="34" charset="0"/>
              </a:rPr>
              <a:t>sensitive diagnostic test</a:t>
            </a:r>
            <a:endParaRPr lang="ar-EG" dirty="0">
              <a:latin typeface="Arial" pitchFamily="34" charset="0"/>
              <a:cs typeface="Arial" pitchFamily="34" charset="0"/>
            </a:endParaRPr>
          </a:p>
        </p:txBody>
      </p:sp>
      <p:cxnSp>
        <p:nvCxnSpPr>
          <p:cNvPr id="30" name="Straight Arrow Connector 29"/>
          <p:cNvCxnSpPr/>
          <p:nvPr/>
        </p:nvCxnSpPr>
        <p:spPr>
          <a:xfrm flipH="1">
            <a:off x="4714998" y="2348880"/>
            <a:ext cx="1018" cy="287461"/>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318" name="TextBox 38"/>
          <p:cNvSpPr txBox="1">
            <a:spLocks noChangeArrowheads="1"/>
          </p:cNvSpPr>
          <p:nvPr/>
        </p:nvSpPr>
        <p:spPr bwMode="auto">
          <a:xfrm>
            <a:off x="4079924" y="2710880"/>
            <a:ext cx="1500188" cy="646112"/>
          </a:xfrm>
          <a:prstGeom prst="rect">
            <a:avLst/>
          </a:prstGeom>
          <a:noFill/>
          <a:ln w="28575">
            <a:solidFill>
              <a:schemeClr val="accent2"/>
            </a:solidFill>
            <a:miter lim="800000"/>
            <a:headEnd/>
            <a:tailEnd/>
          </a:ln>
        </p:spPr>
        <p:txBody>
          <a:bodyPr>
            <a:spAutoFit/>
          </a:bodyPr>
          <a:lstStyle/>
          <a:p>
            <a:pPr algn="ctr" rtl="0"/>
            <a:r>
              <a:rPr lang="en-US" b="1">
                <a:solidFill>
                  <a:srgbClr val="0070C0"/>
                </a:solidFill>
              </a:rPr>
              <a:t>Trophozoite &amp; cyst</a:t>
            </a:r>
            <a:endParaRPr lang="ar-EG" b="1">
              <a:solidFill>
                <a:srgbClr val="0070C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3"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linds(horizontal)">
                                      <p:cBhvr>
                                        <p:cTn id="24" dur="500"/>
                                        <p:tgtEl>
                                          <p:spTgt spid="23"/>
                                        </p:tgtEl>
                                      </p:cBhvr>
                                    </p:animEffect>
                                  </p:childTnLst>
                                </p:cTn>
                              </p:par>
                              <p:par>
                                <p:cTn id="25" presetID="3" presetClass="entr" presetSubtype="1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par>
                                <p:cTn id="28" presetID="3" presetClass="entr" presetSubtype="1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linds(horizontal)">
                                      <p:cBhvr>
                                        <p:cTn id="30" dur="500"/>
                                        <p:tgtEl>
                                          <p:spTgt spid="37"/>
                                        </p:tgtEl>
                                      </p:cBhvr>
                                    </p:animEffect>
                                  </p:childTnLst>
                                </p:cTn>
                              </p:par>
                              <p:par>
                                <p:cTn id="31" presetID="3" presetClass="entr" presetSubtype="1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blinds(horizontal)">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horizontal)">
                                      <p:cBhvr>
                                        <p:cTn id="43" dur="500"/>
                                        <p:tgtEl>
                                          <p:spTgt spid="2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linds(horizontal)">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linds(horizontal)">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linds(horizontal)">
                                      <p:cBhvr>
                                        <p:cTn id="56" dur="500"/>
                                        <p:tgtEl>
                                          <p:spTgt spid="28"/>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linds(horizontal)">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blinds(horizontal)">
                                      <p:cBhvr>
                                        <p:cTn id="64" dur="500"/>
                                        <p:tgtEl>
                                          <p:spTgt spid="31"/>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linds(horizont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blinds(horizontal)">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blinds(horizontal)">
                                      <p:cBhvr>
                                        <p:cTn id="77" dur="500"/>
                                        <p:tgtEl>
                                          <p:spTgt spid="30"/>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2318"/>
                                        </p:tgtEl>
                                        <p:attrNameLst>
                                          <p:attrName>style.visibility</p:attrName>
                                        </p:attrNameLst>
                                      </p:cBhvr>
                                      <p:to>
                                        <p:strVal val="visible"/>
                                      </p:to>
                                    </p:set>
                                    <p:animEffect transition="in" filter="blinds(horizontal)">
                                      <p:cBhvr>
                                        <p:cTn id="80" dur="500"/>
                                        <p:tgtEl>
                                          <p:spTgt spid="12318"/>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blinds(horizontal)">
                                      <p:cBhvr>
                                        <p:cTn id="85" dur="500"/>
                                        <p:tgtEl>
                                          <p:spTgt spid="38"/>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blinds(horizontal)">
                                      <p:cBhvr>
                                        <p:cTn id="90" dur="500"/>
                                        <p:tgtEl>
                                          <p:spTgt spid="45"/>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blinds(horizontal)">
                                      <p:cBhvr>
                                        <p:cTn id="93" dur="500"/>
                                        <p:tgtEl>
                                          <p:spTgt spid="46"/>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blinds(horizontal)">
                                      <p:cBhvr>
                                        <p:cTn id="98" dur="500"/>
                                        <p:tgtEl>
                                          <p:spTgt spid="43"/>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nodeType="click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blinds(horizontal)">
                                      <p:cBhvr>
                                        <p:cTn id="103" dur="500"/>
                                        <p:tgtEl>
                                          <p:spTgt spid="48"/>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blinds(horizontal)">
                                      <p:cBhvr>
                                        <p:cTn id="10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21" grpId="0" animBg="1"/>
      <p:bldP spid="24" grpId="0" animBg="1"/>
      <p:bldP spid="29" grpId="0" animBg="1"/>
      <p:bldP spid="32" grpId="0" animBg="1"/>
      <p:bldP spid="35" grpId="0" animBg="1"/>
      <p:bldP spid="38" grpId="0" animBg="1"/>
      <p:bldP spid="43" grpId="0" animBg="1"/>
      <p:bldP spid="46" grpId="0" animBg="1"/>
      <p:bldP spid="49" grpId="0" animBg="1"/>
      <p:bldP spid="123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FF0000"/>
                </a:solidFill>
              </a:rPr>
              <a:t>N. fowleri</a:t>
            </a:r>
            <a:endParaRPr lang="en-US" sz="4400" dirty="0">
              <a:solidFill>
                <a:srgbClr val="FF0000"/>
              </a:solidFill>
            </a:endParaRPr>
          </a:p>
        </p:txBody>
      </p:sp>
      <p:sp>
        <p:nvSpPr>
          <p:cNvPr id="3" name="Content Placeholder 2"/>
          <p:cNvSpPr>
            <a:spLocks noGrp="1"/>
          </p:cNvSpPr>
          <p:nvPr>
            <p:ph sz="quarter" idx="1"/>
          </p:nvPr>
        </p:nvSpPr>
        <p:spPr>
          <a:xfrm>
            <a:off x="457200" y="1219200"/>
            <a:ext cx="8401080" cy="4937760"/>
          </a:xfrm>
        </p:spPr>
        <p:txBody>
          <a:bodyPr>
            <a:normAutofit/>
          </a:bodyPr>
          <a:lstStyle/>
          <a:p>
            <a:pPr algn="just" rtl="0">
              <a:buNone/>
            </a:pPr>
            <a:r>
              <a:rPr lang="en-US" sz="2800" b="1" dirty="0">
                <a:solidFill>
                  <a:srgbClr val="FF0000"/>
                </a:solidFill>
              </a:rPr>
              <a:t>Diagnosis</a:t>
            </a:r>
            <a:r>
              <a:rPr lang="en-US" dirty="0"/>
              <a:t>:</a:t>
            </a:r>
          </a:p>
          <a:p>
            <a:pPr algn="just" rtl="0"/>
            <a:r>
              <a:rPr lang="en-US" sz="2400" dirty="0"/>
              <a:t>The </a:t>
            </a:r>
            <a:r>
              <a:rPr lang="en-US" sz="2400" dirty="0">
                <a:solidFill>
                  <a:srgbClr val="7030A0"/>
                </a:solidFill>
              </a:rPr>
              <a:t>protein</a:t>
            </a:r>
            <a:r>
              <a:rPr lang="en-US" sz="2400" dirty="0"/>
              <a:t> level is </a:t>
            </a:r>
            <a:r>
              <a:rPr lang="en-US" sz="2400" dirty="0">
                <a:solidFill>
                  <a:srgbClr val="7030A0"/>
                </a:solidFill>
              </a:rPr>
              <a:t>elevated</a:t>
            </a:r>
            <a:r>
              <a:rPr lang="en-US" sz="2400" dirty="0"/>
              <a:t> and the </a:t>
            </a:r>
            <a:r>
              <a:rPr lang="en-US" sz="2400" dirty="0">
                <a:solidFill>
                  <a:srgbClr val="7030A0"/>
                </a:solidFill>
              </a:rPr>
              <a:t>glucose</a:t>
            </a:r>
            <a:r>
              <a:rPr lang="en-US" sz="2400" dirty="0"/>
              <a:t> level </a:t>
            </a:r>
            <a:r>
              <a:rPr lang="en-US" sz="2400" dirty="0">
                <a:solidFill>
                  <a:srgbClr val="7030A0"/>
                </a:solidFill>
              </a:rPr>
              <a:t>decreased</a:t>
            </a:r>
            <a:r>
              <a:rPr lang="en-US" sz="2400" dirty="0"/>
              <a:t>.</a:t>
            </a:r>
          </a:p>
          <a:p>
            <a:pPr algn="just" rtl="0"/>
            <a:r>
              <a:rPr lang="en-US" sz="2400" dirty="0"/>
              <a:t>Staining  to confirms the identification.</a:t>
            </a:r>
          </a:p>
          <a:p>
            <a:pPr algn="just" rtl="0"/>
            <a:endParaRPr lang="en-US" dirty="0"/>
          </a:p>
        </p:txBody>
      </p:sp>
      <p:pic>
        <p:nvPicPr>
          <p:cNvPr id="34818" name="Picture 2" descr="https://tse4.mm.bing.net/th?id=OIP.PFX0lFLNzjPkpDDW6s3EuQAAAA&amp;pid=Api&amp;P=0&amp;w=300&amp;h=300"/>
          <p:cNvPicPr>
            <a:picLocks noChangeAspect="1" noChangeArrowheads="1"/>
          </p:cNvPicPr>
          <p:nvPr/>
        </p:nvPicPr>
        <p:blipFill>
          <a:blip r:embed="rId3" cstate="print"/>
          <a:srcRect/>
          <a:stretch>
            <a:fillRect/>
          </a:stretch>
        </p:blipFill>
        <p:spPr bwMode="auto">
          <a:xfrm>
            <a:off x="7598367" y="0"/>
            <a:ext cx="1545633" cy="1214422"/>
          </a:xfrm>
          <a:prstGeom prst="rect">
            <a:avLst/>
          </a:prstGeom>
          <a:noFill/>
        </p:spPr>
      </p:pic>
      <p:pic>
        <p:nvPicPr>
          <p:cNvPr id="55298" name="Picture 2"/>
          <p:cNvPicPr>
            <a:picLocks noChangeAspect="1" noChangeArrowheads="1"/>
          </p:cNvPicPr>
          <p:nvPr/>
        </p:nvPicPr>
        <p:blipFill>
          <a:blip r:embed="rId4" cstate="print"/>
          <a:srcRect/>
          <a:stretch>
            <a:fillRect/>
          </a:stretch>
        </p:blipFill>
        <p:spPr bwMode="auto">
          <a:xfrm>
            <a:off x="224428" y="2780928"/>
            <a:ext cx="4275564" cy="3000396"/>
          </a:xfrm>
          <a:prstGeom prst="rect">
            <a:avLst/>
          </a:prstGeom>
          <a:noFill/>
          <a:ln w="9525">
            <a:noFill/>
            <a:miter lim="800000"/>
            <a:headEnd/>
            <a:tailEnd/>
          </a:ln>
          <a:effectLst/>
        </p:spPr>
      </p:pic>
      <p:sp>
        <p:nvSpPr>
          <p:cNvPr id="8" name="TextBox 7"/>
          <p:cNvSpPr txBox="1"/>
          <p:nvPr/>
        </p:nvSpPr>
        <p:spPr>
          <a:xfrm>
            <a:off x="375328" y="5781324"/>
            <a:ext cx="3481722" cy="400110"/>
          </a:xfrm>
          <a:prstGeom prst="rect">
            <a:avLst/>
          </a:prstGeom>
          <a:noFill/>
        </p:spPr>
        <p:txBody>
          <a:bodyPr wrap="none" rtlCol="0">
            <a:spAutoFit/>
          </a:bodyPr>
          <a:lstStyle/>
          <a:p>
            <a:r>
              <a:rPr lang="en-US" sz="2000" b="1" dirty="0">
                <a:solidFill>
                  <a:srgbClr val="FF0000"/>
                </a:solidFill>
              </a:rPr>
              <a:t>Trophozoites in brain tissue</a:t>
            </a:r>
          </a:p>
        </p:txBody>
      </p:sp>
      <p:pic>
        <p:nvPicPr>
          <p:cNvPr id="55299" name="Picture 3"/>
          <p:cNvPicPr>
            <a:picLocks noChangeAspect="1" noChangeArrowheads="1"/>
          </p:cNvPicPr>
          <p:nvPr/>
        </p:nvPicPr>
        <p:blipFill>
          <a:blip r:embed="rId5" cstate="print"/>
          <a:srcRect/>
          <a:stretch>
            <a:fillRect/>
          </a:stretch>
        </p:blipFill>
        <p:spPr bwMode="auto">
          <a:xfrm>
            <a:off x="4714876" y="2786058"/>
            <a:ext cx="3572591" cy="2643206"/>
          </a:xfrm>
          <a:prstGeom prst="rect">
            <a:avLst/>
          </a:prstGeom>
          <a:noFill/>
          <a:ln w="9525">
            <a:noFill/>
            <a:miter lim="800000"/>
            <a:headEnd/>
            <a:tailEnd/>
          </a:ln>
          <a:effectLst/>
        </p:spPr>
      </p:pic>
      <p:sp>
        <p:nvSpPr>
          <p:cNvPr id="10" name="Rectangle 9"/>
          <p:cNvSpPr/>
          <p:nvPr/>
        </p:nvSpPr>
        <p:spPr>
          <a:xfrm>
            <a:off x="7071425" y="5572140"/>
            <a:ext cx="1603323" cy="400110"/>
          </a:xfrm>
          <a:prstGeom prst="rect">
            <a:avLst/>
          </a:prstGeom>
        </p:spPr>
        <p:txBody>
          <a:bodyPr wrap="none">
            <a:spAutoFit/>
          </a:bodyPr>
          <a:lstStyle/>
          <a:p>
            <a:r>
              <a:rPr lang="en-US" sz="2000" b="1" dirty="0">
                <a:solidFill>
                  <a:prstClr val="black"/>
                </a:solidFill>
              </a:rPr>
              <a:t>No bacteria</a:t>
            </a:r>
          </a:p>
        </p:txBody>
      </p:sp>
      <p:sp>
        <p:nvSpPr>
          <p:cNvPr id="11" name="Rectangle 10"/>
          <p:cNvSpPr/>
          <p:nvPr/>
        </p:nvSpPr>
        <p:spPr>
          <a:xfrm>
            <a:off x="5072066" y="6143644"/>
            <a:ext cx="3714744" cy="400110"/>
          </a:xfrm>
          <a:prstGeom prst="rect">
            <a:avLst/>
          </a:prstGeom>
          <a:solidFill>
            <a:schemeClr val="bg1"/>
          </a:solidFill>
        </p:spPr>
        <p:txBody>
          <a:bodyPr wrap="square">
            <a:spAutoFit/>
          </a:bodyPr>
          <a:lstStyle/>
          <a:p>
            <a:pPr algn="l"/>
            <a:r>
              <a:rPr lang="en-US" sz="2000" b="1" dirty="0">
                <a:solidFill>
                  <a:prstClr val="black"/>
                </a:solidFill>
              </a:rPr>
              <a:t>intense neutrophilic response</a:t>
            </a:r>
            <a:endParaRPr lang="en-US" sz="1400" b="1" dirty="0"/>
          </a:p>
        </p:txBody>
      </p:sp>
      <p:cxnSp>
        <p:nvCxnSpPr>
          <p:cNvPr id="13" name="Straight Arrow Connector 12"/>
          <p:cNvCxnSpPr/>
          <p:nvPr/>
        </p:nvCxnSpPr>
        <p:spPr>
          <a:xfrm rot="16200000" flipV="1">
            <a:off x="7108049" y="4893479"/>
            <a:ext cx="714380" cy="64294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5965042" y="5393546"/>
            <a:ext cx="928693" cy="57150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43702" y="3071810"/>
            <a:ext cx="793807" cy="461665"/>
          </a:xfrm>
          <a:prstGeom prst="rect">
            <a:avLst/>
          </a:prstGeom>
          <a:noFill/>
        </p:spPr>
        <p:txBody>
          <a:bodyPr wrap="none" rtlCol="0">
            <a:spAutoFit/>
          </a:bodyPr>
          <a:lstStyle/>
          <a:p>
            <a:r>
              <a:rPr lang="en-US" sz="2400" b="1" dirty="0">
                <a:solidFill>
                  <a:srgbClr val="FF0000"/>
                </a:solidFill>
              </a:rPr>
              <a:t>CSF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5298"/>
                                        </p:tgtEl>
                                        <p:attrNameLst>
                                          <p:attrName>style.visibility</p:attrName>
                                        </p:attrNameLst>
                                      </p:cBhvr>
                                      <p:to>
                                        <p:strVal val="visible"/>
                                      </p:to>
                                    </p:set>
                                    <p:animEffect transition="in" filter="blinds(horizontal)">
                                      <p:cBhvr>
                                        <p:cTn id="22" dur="500"/>
                                        <p:tgtEl>
                                          <p:spTgt spid="5529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5299"/>
                                        </p:tgtEl>
                                        <p:attrNameLst>
                                          <p:attrName>style.visibility</p:attrName>
                                        </p:attrNameLst>
                                      </p:cBhvr>
                                      <p:to>
                                        <p:strVal val="visible"/>
                                      </p:to>
                                    </p:set>
                                    <p:animEffect transition="in" filter="blinds(horizontal)">
                                      <p:cBhvr>
                                        <p:cTn id="30" dur="500"/>
                                        <p:tgtEl>
                                          <p:spTgt spid="5529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80">
                                          <p:stCondLst>
                                            <p:cond delay="0"/>
                                          </p:stCondLst>
                                        </p:cTn>
                                        <p:tgtEl>
                                          <p:spTgt spid="13"/>
                                        </p:tgtEl>
                                      </p:cBhvr>
                                    </p:animEffect>
                                    <p:anim calcmode="lin" valueType="num">
                                      <p:cBhvr>
                                        <p:cTn id="4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6" dur="26">
                                          <p:stCondLst>
                                            <p:cond delay="650"/>
                                          </p:stCondLst>
                                        </p:cTn>
                                        <p:tgtEl>
                                          <p:spTgt spid="13"/>
                                        </p:tgtEl>
                                      </p:cBhvr>
                                      <p:to x="100000" y="60000"/>
                                    </p:animScale>
                                    <p:animScale>
                                      <p:cBhvr>
                                        <p:cTn id="47" dur="166" decel="50000">
                                          <p:stCondLst>
                                            <p:cond delay="676"/>
                                          </p:stCondLst>
                                        </p:cTn>
                                        <p:tgtEl>
                                          <p:spTgt spid="13"/>
                                        </p:tgtEl>
                                      </p:cBhvr>
                                      <p:to x="100000" y="100000"/>
                                    </p:animScale>
                                    <p:animScale>
                                      <p:cBhvr>
                                        <p:cTn id="48" dur="26">
                                          <p:stCondLst>
                                            <p:cond delay="1312"/>
                                          </p:stCondLst>
                                        </p:cTn>
                                        <p:tgtEl>
                                          <p:spTgt spid="13"/>
                                        </p:tgtEl>
                                      </p:cBhvr>
                                      <p:to x="100000" y="80000"/>
                                    </p:animScale>
                                    <p:animScale>
                                      <p:cBhvr>
                                        <p:cTn id="49" dur="166" decel="50000">
                                          <p:stCondLst>
                                            <p:cond delay="1338"/>
                                          </p:stCondLst>
                                        </p:cTn>
                                        <p:tgtEl>
                                          <p:spTgt spid="13"/>
                                        </p:tgtEl>
                                      </p:cBhvr>
                                      <p:to x="100000" y="100000"/>
                                    </p:animScale>
                                    <p:animScale>
                                      <p:cBhvr>
                                        <p:cTn id="50" dur="26">
                                          <p:stCondLst>
                                            <p:cond delay="1642"/>
                                          </p:stCondLst>
                                        </p:cTn>
                                        <p:tgtEl>
                                          <p:spTgt spid="13"/>
                                        </p:tgtEl>
                                      </p:cBhvr>
                                      <p:to x="100000" y="90000"/>
                                    </p:animScale>
                                    <p:animScale>
                                      <p:cBhvr>
                                        <p:cTn id="51" dur="166" decel="50000">
                                          <p:stCondLst>
                                            <p:cond delay="1668"/>
                                          </p:stCondLst>
                                        </p:cTn>
                                        <p:tgtEl>
                                          <p:spTgt spid="13"/>
                                        </p:tgtEl>
                                      </p:cBhvr>
                                      <p:to x="100000" y="100000"/>
                                    </p:animScale>
                                    <p:animScale>
                                      <p:cBhvr>
                                        <p:cTn id="52" dur="26">
                                          <p:stCondLst>
                                            <p:cond delay="1808"/>
                                          </p:stCondLst>
                                        </p:cTn>
                                        <p:tgtEl>
                                          <p:spTgt spid="13"/>
                                        </p:tgtEl>
                                      </p:cBhvr>
                                      <p:to x="100000" y="95000"/>
                                    </p:animScale>
                                    <p:animScale>
                                      <p:cBhvr>
                                        <p:cTn id="53" dur="166" decel="50000">
                                          <p:stCondLst>
                                            <p:cond delay="1834"/>
                                          </p:stCondLst>
                                        </p:cTn>
                                        <p:tgtEl>
                                          <p:spTgt spid="13"/>
                                        </p:tgtEl>
                                      </p:cBhvr>
                                      <p:to x="100000" y="100000"/>
                                    </p:animScale>
                                  </p:childTnLst>
                                </p:cTn>
                              </p:par>
                              <p:par>
                                <p:cTn id="54" presetID="26"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down)">
                                      <p:cBhvr>
                                        <p:cTn id="56" dur="580">
                                          <p:stCondLst>
                                            <p:cond delay="0"/>
                                          </p:stCondLst>
                                        </p:cTn>
                                        <p:tgtEl>
                                          <p:spTgt spid="10"/>
                                        </p:tgtEl>
                                      </p:cBhvr>
                                    </p:animEffect>
                                    <p:anim calcmode="lin" valueType="num">
                                      <p:cBhvr>
                                        <p:cTn id="5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2" dur="26">
                                          <p:stCondLst>
                                            <p:cond delay="650"/>
                                          </p:stCondLst>
                                        </p:cTn>
                                        <p:tgtEl>
                                          <p:spTgt spid="10"/>
                                        </p:tgtEl>
                                      </p:cBhvr>
                                      <p:to x="100000" y="60000"/>
                                    </p:animScale>
                                    <p:animScale>
                                      <p:cBhvr>
                                        <p:cTn id="63" dur="166" decel="50000">
                                          <p:stCondLst>
                                            <p:cond delay="676"/>
                                          </p:stCondLst>
                                        </p:cTn>
                                        <p:tgtEl>
                                          <p:spTgt spid="10"/>
                                        </p:tgtEl>
                                      </p:cBhvr>
                                      <p:to x="100000" y="100000"/>
                                    </p:animScale>
                                    <p:animScale>
                                      <p:cBhvr>
                                        <p:cTn id="64" dur="26">
                                          <p:stCondLst>
                                            <p:cond delay="1312"/>
                                          </p:stCondLst>
                                        </p:cTn>
                                        <p:tgtEl>
                                          <p:spTgt spid="10"/>
                                        </p:tgtEl>
                                      </p:cBhvr>
                                      <p:to x="100000" y="80000"/>
                                    </p:animScale>
                                    <p:animScale>
                                      <p:cBhvr>
                                        <p:cTn id="65" dur="166" decel="50000">
                                          <p:stCondLst>
                                            <p:cond delay="1338"/>
                                          </p:stCondLst>
                                        </p:cTn>
                                        <p:tgtEl>
                                          <p:spTgt spid="10"/>
                                        </p:tgtEl>
                                      </p:cBhvr>
                                      <p:to x="100000" y="100000"/>
                                    </p:animScale>
                                    <p:animScale>
                                      <p:cBhvr>
                                        <p:cTn id="66" dur="26">
                                          <p:stCondLst>
                                            <p:cond delay="1642"/>
                                          </p:stCondLst>
                                        </p:cTn>
                                        <p:tgtEl>
                                          <p:spTgt spid="10"/>
                                        </p:tgtEl>
                                      </p:cBhvr>
                                      <p:to x="100000" y="90000"/>
                                    </p:animScale>
                                    <p:animScale>
                                      <p:cBhvr>
                                        <p:cTn id="67" dur="166" decel="50000">
                                          <p:stCondLst>
                                            <p:cond delay="1668"/>
                                          </p:stCondLst>
                                        </p:cTn>
                                        <p:tgtEl>
                                          <p:spTgt spid="10"/>
                                        </p:tgtEl>
                                      </p:cBhvr>
                                      <p:to x="100000" y="100000"/>
                                    </p:animScale>
                                    <p:animScale>
                                      <p:cBhvr>
                                        <p:cTn id="68" dur="26">
                                          <p:stCondLst>
                                            <p:cond delay="1808"/>
                                          </p:stCondLst>
                                        </p:cTn>
                                        <p:tgtEl>
                                          <p:spTgt spid="10"/>
                                        </p:tgtEl>
                                      </p:cBhvr>
                                      <p:to x="100000" y="95000"/>
                                    </p:animScale>
                                    <p:animScale>
                                      <p:cBhvr>
                                        <p:cTn id="69" dur="166" decel="50000">
                                          <p:stCondLst>
                                            <p:cond delay="1834"/>
                                          </p:stCondLst>
                                        </p:cTn>
                                        <p:tgtEl>
                                          <p:spTgt spid="10"/>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blinds(horizontal)">
                                      <p:cBhvr>
                                        <p:cTn id="74" dur="500"/>
                                        <p:tgtEl>
                                          <p:spTgt spid="14"/>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blinds(horizontal)">
                                      <p:cBhvr>
                                        <p:cTn id="7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900"/>
            <a:ext cx="8229600" cy="990600"/>
          </a:xfrm>
        </p:spPr>
        <p:txBody>
          <a:bodyPr/>
          <a:lstStyle/>
          <a:p>
            <a:r>
              <a:rPr lang="en-US" b="1" dirty="0"/>
              <a:t>N. fowleri (KEY CONCLUSIONS) </a:t>
            </a:r>
            <a:endParaRPr lang="ar-SA" b="1" dirty="0"/>
          </a:p>
        </p:txBody>
      </p:sp>
      <p:sp>
        <p:nvSpPr>
          <p:cNvPr id="3" name="عنصر نائب للمحتوى 2"/>
          <p:cNvSpPr>
            <a:spLocks noGrp="1"/>
          </p:cNvSpPr>
          <p:nvPr>
            <p:ph sz="quarter" idx="1"/>
          </p:nvPr>
        </p:nvSpPr>
        <p:spPr>
          <a:xfrm>
            <a:off x="357158" y="1000108"/>
            <a:ext cx="8472518" cy="5638800"/>
          </a:xfrm>
          <a:solidFill>
            <a:schemeClr val="bg1"/>
          </a:solidFill>
        </p:spPr>
        <p:txBody>
          <a:bodyPr>
            <a:noAutofit/>
          </a:bodyPr>
          <a:lstStyle/>
          <a:p>
            <a:pPr algn="just" rtl="0"/>
            <a:r>
              <a:rPr lang="en-US" sz="2800" dirty="0">
                <a:solidFill>
                  <a:srgbClr val="FF0000"/>
                </a:solidFill>
              </a:rPr>
              <a:t>N. fowleri infections</a:t>
            </a:r>
            <a:r>
              <a:rPr lang="en-US" sz="2800" dirty="0"/>
              <a:t> are </a:t>
            </a:r>
            <a:r>
              <a:rPr lang="en-US" sz="2800" dirty="0">
                <a:solidFill>
                  <a:srgbClr val="FF0000"/>
                </a:solidFill>
              </a:rPr>
              <a:t>acquired</a:t>
            </a:r>
            <a:r>
              <a:rPr lang="en-US" sz="2800" dirty="0"/>
              <a:t> by full body </a:t>
            </a:r>
            <a:r>
              <a:rPr lang="en-US" sz="2800" dirty="0">
                <a:solidFill>
                  <a:srgbClr val="FF0000"/>
                </a:solidFill>
              </a:rPr>
              <a:t>contact</a:t>
            </a:r>
            <a:r>
              <a:rPr lang="en-US" sz="2800" dirty="0"/>
              <a:t> with warm (greater than 40°C) </a:t>
            </a:r>
            <a:r>
              <a:rPr lang="en-US" sz="2800" dirty="0">
                <a:solidFill>
                  <a:srgbClr val="FF0000"/>
                </a:solidFill>
              </a:rPr>
              <a:t>water</a:t>
            </a:r>
            <a:r>
              <a:rPr lang="en-US" sz="2800" dirty="0"/>
              <a:t> sources. </a:t>
            </a:r>
          </a:p>
          <a:p>
            <a:pPr algn="just" rtl="0"/>
            <a:r>
              <a:rPr lang="en-US" sz="2800" dirty="0"/>
              <a:t>Infections are </a:t>
            </a:r>
            <a:r>
              <a:rPr lang="en-US" sz="2800" dirty="0">
                <a:solidFill>
                  <a:srgbClr val="FF0000"/>
                </a:solidFill>
              </a:rPr>
              <a:t>caused </a:t>
            </a:r>
            <a:r>
              <a:rPr lang="en-US" sz="2800" dirty="0"/>
              <a:t>by </a:t>
            </a:r>
            <a:r>
              <a:rPr lang="en-US" sz="2800" dirty="0">
                <a:solidFill>
                  <a:srgbClr val="FF0000"/>
                </a:solidFill>
              </a:rPr>
              <a:t>flagellated trophozoites contacting the nasal mucosa </a:t>
            </a:r>
            <a:r>
              <a:rPr lang="en-US" sz="2800" dirty="0"/>
              <a:t>and </a:t>
            </a:r>
            <a:r>
              <a:rPr lang="en-US" sz="2800" dirty="0">
                <a:solidFill>
                  <a:srgbClr val="FF0000"/>
                </a:solidFill>
              </a:rPr>
              <a:t>migrating to the brain.</a:t>
            </a:r>
          </a:p>
          <a:p>
            <a:pPr algn="just" rtl="0"/>
            <a:r>
              <a:rPr lang="en-US" sz="2800" dirty="0"/>
              <a:t> </a:t>
            </a:r>
            <a:r>
              <a:rPr lang="en-US" sz="2800" dirty="0">
                <a:solidFill>
                  <a:srgbClr val="FF0000"/>
                </a:solidFill>
              </a:rPr>
              <a:t>Dealth </a:t>
            </a:r>
            <a:r>
              <a:rPr lang="en-US" sz="2800" dirty="0"/>
              <a:t>due to meningoencephalitis usually follows in </a:t>
            </a:r>
            <a:r>
              <a:rPr lang="en-US" sz="2800" dirty="0">
                <a:solidFill>
                  <a:srgbClr val="FF0000"/>
                </a:solidFill>
              </a:rPr>
              <a:t>5 to 6 days.</a:t>
            </a:r>
          </a:p>
          <a:p>
            <a:pPr algn="just" rtl="0"/>
            <a:r>
              <a:rPr lang="en-US" sz="2800" dirty="0"/>
              <a:t> Presumptive diagnosis is usually bacterial or viral meningoencephalitis.</a:t>
            </a:r>
          </a:p>
          <a:p>
            <a:pPr algn="just" rtl="0"/>
            <a:r>
              <a:rPr lang="en-US" sz="2800" dirty="0"/>
              <a:t>It is </a:t>
            </a:r>
            <a:r>
              <a:rPr lang="en-US" sz="2800" dirty="0">
                <a:solidFill>
                  <a:srgbClr val="FF0000"/>
                </a:solidFill>
              </a:rPr>
              <a:t>imperative </a:t>
            </a:r>
            <a:r>
              <a:rPr lang="en-US" sz="2800" dirty="0"/>
              <a:t>for the </a:t>
            </a:r>
            <a:r>
              <a:rPr lang="en-US" sz="2800" dirty="0">
                <a:solidFill>
                  <a:srgbClr val="FF0000"/>
                </a:solidFill>
              </a:rPr>
              <a:t>physician </a:t>
            </a:r>
            <a:r>
              <a:rPr lang="en-US" sz="2800" dirty="0"/>
              <a:t>to obtain </a:t>
            </a:r>
            <a:r>
              <a:rPr lang="en-US" sz="2800" dirty="0">
                <a:solidFill>
                  <a:srgbClr val="FF0000"/>
                </a:solidFill>
              </a:rPr>
              <a:t>information </a:t>
            </a:r>
            <a:r>
              <a:rPr lang="en-US" sz="2800" dirty="0"/>
              <a:t>regarding the </a:t>
            </a:r>
            <a:r>
              <a:rPr lang="en-US" sz="2800" dirty="0">
                <a:solidFill>
                  <a:srgbClr val="FF0000"/>
                </a:solidFill>
              </a:rPr>
              <a:t>contact </a:t>
            </a:r>
            <a:r>
              <a:rPr lang="en-US" sz="2800" dirty="0"/>
              <a:t>with </a:t>
            </a:r>
            <a:r>
              <a:rPr lang="en-US" sz="2800" dirty="0">
                <a:solidFill>
                  <a:srgbClr val="FF0000"/>
                </a:solidFill>
              </a:rPr>
              <a:t>water </a:t>
            </a:r>
            <a:r>
              <a:rPr lang="en-US" sz="2800" dirty="0"/>
              <a:t>within the </a:t>
            </a:r>
            <a:r>
              <a:rPr lang="en-US" sz="2800" dirty="0">
                <a:solidFill>
                  <a:srgbClr val="FF0000"/>
                </a:solidFill>
              </a:rPr>
              <a:t>past few days</a:t>
            </a:r>
            <a:r>
              <a:rPr lang="en-US" sz="2800" dirty="0"/>
              <a:t> to differentiate  it form bacterial or viral meningoencephalitis</a:t>
            </a:r>
            <a:endParaRPr lang="ar-SA" sz="2800" dirty="0"/>
          </a:p>
        </p:txBody>
      </p:sp>
      <p:pic>
        <p:nvPicPr>
          <p:cNvPr id="4" name="Picture 2" descr="https://tse4.mm.bing.net/th?id=OIP.PFX0lFLNzjPkpDDW6s3EuQAAAA&amp;pid=Api&amp;P=0&amp;w=300&amp;h=300"/>
          <p:cNvPicPr>
            <a:picLocks noChangeAspect="1" noChangeArrowheads="1"/>
          </p:cNvPicPr>
          <p:nvPr/>
        </p:nvPicPr>
        <p:blipFill>
          <a:blip r:embed="rId2" cstate="print"/>
          <a:srcRect/>
          <a:stretch>
            <a:fillRect/>
          </a:stretch>
        </p:blipFill>
        <p:spPr bwMode="auto">
          <a:xfrm>
            <a:off x="7598367" y="0"/>
            <a:ext cx="1545633" cy="10001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3" presetClass="emph" presetSubtype="0" fill="remove" nodeType="clickEffect">
                                  <p:stCondLst>
                                    <p:cond delay="0"/>
                                  </p:stCondLst>
                                  <p:childTnLst>
                                    <p:animClr clrSpc="rgb" dir="cw">
                                      <p:cBhvr override="childStyle">
                                        <p:cTn id="11" dur="1500" accel="50000" autoRev="1" fill="hold" tmFilter="0, 0; .33333, 1; 1, 1">
                                          <p:stCondLst>
                                            <p:cond delay="0"/>
                                          </p:stCondLst>
                                        </p:cTn>
                                        <p:tgtEl>
                                          <p:spTgt spid="4"/>
                                        </p:tgtEl>
                                        <p:attrNameLst>
                                          <p:attrName>style.color</p:attrName>
                                        </p:attrNameLst>
                                      </p:cBhvr>
                                      <p:to>
                                        <a:schemeClr val="accent2"/>
                                      </p:to>
                                    </p:animClr>
                                    <p:animClr clrSpc="rgb" dir="cw">
                                      <p:cBhvr>
                                        <p:cTn id="12" dur="1500" accel="50000" autoRev="1" fill="hold" tmFilter="0, 0; .33333, 1; 1, 1">
                                          <p:stCondLst>
                                            <p:cond delay="0"/>
                                          </p:stCondLst>
                                        </p:cTn>
                                        <p:tgtEl>
                                          <p:spTgt spid="4"/>
                                        </p:tgtEl>
                                        <p:attrNameLst>
                                          <p:attrName>fillcolor</p:attrName>
                                        </p:attrNameLst>
                                      </p:cBhvr>
                                      <p:to>
                                        <a:schemeClr val="accent2"/>
                                      </p:to>
                                    </p:animClr>
                                    <p:set>
                                      <p:cBhvr>
                                        <p:cTn id="13" dur="3000" fill="hold"/>
                                        <p:tgtEl>
                                          <p:spTgt spid="4"/>
                                        </p:tgtEl>
                                        <p:attrNameLst>
                                          <p:attrName>fill.type</p:attrName>
                                        </p:attrNameLst>
                                      </p:cBhvr>
                                      <p:to>
                                        <p:strVal val="solid"/>
                                      </p:to>
                                    </p:set>
                                    <p:set>
                                      <p:cBhvr>
                                        <p:cTn id="14" dur="3000" fill="hold"/>
                                        <p:tgtEl>
                                          <p:spTgt spid="4"/>
                                        </p:tgtEl>
                                        <p:attrNameLst>
                                          <p:attrName>fill.on</p:attrName>
                                        </p:attrNameLst>
                                      </p:cBhvr>
                                      <p:to>
                                        <p:strVal val="true"/>
                                      </p:to>
                                    </p:set>
                                    <p:animScale>
                                      <p:cBhvr>
                                        <p:cTn id="15" dur="1500" accel="50000" autoRev="1" fill="hold" tmFilter="0, 0; .33333, 1; 1, 1">
                                          <p:stCondLst>
                                            <p:cond delay="0"/>
                                          </p:stCondLst>
                                        </p:cTn>
                                        <p:tgtEl>
                                          <p:spTgt spid="4"/>
                                        </p:tgtEl>
                                      </p:cBhvr>
                                      <p:from x="100000" y="100000"/>
                                      <p:to x="100000" y="140000"/>
                                    </p:animScale>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 calcmode="lin" valueType="num">
                                      <p:cBhvr additive="base">
                                        <p:cTn id="20"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1"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additive="base">
                                        <p:cTn id="2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additive="base">
                                        <p:cTn id="3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additive="base">
                                        <p:cTn id="3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additive="base">
                                        <p:cTn id="4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additive="base">
                                        <p:cTn id="5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428604"/>
            <a:ext cx="8143932" cy="990600"/>
          </a:xfrm>
        </p:spPr>
        <p:txBody>
          <a:bodyPr>
            <a:normAutofit/>
          </a:bodyPr>
          <a:lstStyle/>
          <a:p>
            <a:pPr lvl="2" algn="l" rtl="1">
              <a:spcBef>
                <a:spcPct val="0"/>
              </a:spcBef>
            </a:pPr>
            <a:r>
              <a:rPr lang="en-US" sz="3200" b="1" dirty="0">
                <a:solidFill>
                  <a:srgbClr val="00B050"/>
                </a:solidFill>
              </a:rPr>
              <a:t>Acanthamoeba &amp; B. mandrillaris </a:t>
            </a:r>
            <a:br>
              <a:rPr lang="en-US" sz="3200" b="1" dirty="0">
                <a:solidFill>
                  <a:srgbClr val="00B050"/>
                </a:solidFill>
              </a:rPr>
            </a:br>
            <a:endParaRPr lang="ar-SA" sz="2400" dirty="0"/>
          </a:p>
        </p:txBody>
      </p:sp>
      <p:sp>
        <p:nvSpPr>
          <p:cNvPr id="3" name="عنصر نائب للمحتوى 2"/>
          <p:cNvSpPr>
            <a:spLocks noGrp="1"/>
          </p:cNvSpPr>
          <p:nvPr>
            <p:ph sz="quarter" idx="1"/>
          </p:nvPr>
        </p:nvSpPr>
        <p:spPr/>
        <p:txBody>
          <a:bodyPr>
            <a:noAutofit/>
          </a:bodyPr>
          <a:lstStyle/>
          <a:p>
            <a:pPr algn="just" rtl="0">
              <a:buNone/>
            </a:pPr>
            <a:r>
              <a:rPr lang="en-US" sz="3200" b="1" dirty="0">
                <a:solidFill>
                  <a:srgbClr val="FF0000"/>
                </a:solidFill>
              </a:rPr>
              <a:t>Epidemiology</a:t>
            </a:r>
            <a:endParaRPr lang="ar-SA" sz="2800" b="1" dirty="0">
              <a:solidFill>
                <a:srgbClr val="FF0000"/>
              </a:solidFill>
            </a:endParaRPr>
          </a:p>
          <a:p>
            <a:pPr algn="just" rtl="0"/>
            <a:r>
              <a:rPr lang="en-US" dirty="0"/>
              <a:t>The </a:t>
            </a:r>
            <a:r>
              <a:rPr lang="en-US" dirty="0">
                <a:solidFill>
                  <a:srgbClr val="FF0000"/>
                </a:solidFill>
              </a:rPr>
              <a:t>caustve agents of GAE. </a:t>
            </a:r>
          </a:p>
          <a:p>
            <a:pPr algn="just" rtl="0"/>
            <a:r>
              <a:rPr lang="en-US" dirty="0"/>
              <a:t>They are </a:t>
            </a:r>
            <a:r>
              <a:rPr lang="en-US" dirty="0">
                <a:solidFill>
                  <a:srgbClr val="FF0000"/>
                </a:solidFill>
              </a:rPr>
              <a:t>ubiquitous in soil</a:t>
            </a:r>
            <a:r>
              <a:rPr lang="en-US" dirty="0"/>
              <a:t>, fresh and salty water, heating, ventilating and air conditioning units, humidifiers, Jacuzzis, dialysis machines, and dust.</a:t>
            </a:r>
          </a:p>
          <a:p>
            <a:pPr algn="just" rtl="0"/>
            <a:r>
              <a:rPr lang="en-US" dirty="0">
                <a:solidFill>
                  <a:srgbClr val="FF0000"/>
                </a:solidFill>
              </a:rPr>
              <a:t>Infections </a:t>
            </a:r>
            <a:r>
              <a:rPr lang="en-US" dirty="0"/>
              <a:t>usually </a:t>
            </a:r>
            <a:r>
              <a:rPr lang="en-US" dirty="0">
                <a:solidFill>
                  <a:srgbClr val="FF0000"/>
                </a:solidFill>
              </a:rPr>
              <a:t>involve older, immunocompromised </a:t>
            </a:r>
            <a:r>
              <a:rPr lang="en-US" dirty="0"/>
              <a:t>persons.</a:t>
            </a:r>
          </a:p>
          <a:p>
            <a:pPr algn="just" rtl="0"/>
            <a:r>
              <a:rPr lang="en-US" dirty="0"/>
              <a:t>The </a:t>
            </a:r>
            <a:r>
              <a:rPr lang="en-US" dirty="0">
                <a:solidFill>
                  <a:srgbClr val="FF0000"/>
                </a:solidFill>
              </a:rPr>
              <a:t>ameba probably reaches the brain </a:t>
            </a:r>
            <a:r>
              <a:rPr lang="en-US" dirty="0"/>
              <a:t>by </a:t>
            </a:r>
            <a:r>
              <a:rPr lang="en-US" dirty="0">
                <a:solidFill>
                  <a:srgbClr val="FF0000"/>
                </a:solidFill>
              </a:rPr>
              <a:t>hematogenous </a:t>
            </a:r>
            <a:r>
              <a:rPr lang="en-US" dirty="0"/>
              <a:t>dissemination from an unknown primary site, possibly the respiratory tract, skin, or eye.</a:t>
            </a:r>
          </a:p>
          <a:p>
            <a:pPr algn="just" rtl="0"/>
            <a:r>
              <a:rPr lang="en-US" dirty="0">
                <a:solidFill>
                  <a:srgbClr val="FF0000"/>
                </a:solidFill>
              </a:rPr>
              <a:t>History of freshwater swimming is generally absent.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14282" y="0"/>
            <a:ext cx="7571184" cy="553616"/>
          </a:xfrm>
        </p:spPr>
        <p:txBody>
          <a:bodyPr>
            <a:normAutofit/>
          </a:bodyPr>
          <a:lstStyle/>
          <a:p>
            <a:pPr marL="36000" lvl="2" algn="just" rtl="0">
              <a:buNone/>
            </a:pPr>
            <a:r>
              <a:rPr lang="en-US" sz="2400" b="1" dirty="0">
                <a:solidFill>
                  <a:srgbClr val="00B050"/>
                </a:solidFill>
              </a:rPr>
              <a:t>Acanthamoeba </a:t>
            </a:r>
            <a:r>
              <a:rPr lang="en-US" sz="2400" b="1" dirty="0" err="1">
                <a:solidFill>
                  <a:srgbClr val="00B050"/>
                </a:solidFill>
              </a:rPr>
              <a:t>spp</a:t>
            </a:r>
            <a:r>
              <a:rPr lang="en-US" sz="2400" b="1" dirty="0">
                <a:solidFill>
                  <a:srgbClr val="00B050"/>
                </a:solidFill>
              </a:rPr>
              <a:t> &amp; </a:t>
            </a:r>
            <a:r>
              <a:rPr lang="en-US" sz="2400" b="1" dirty="0" err="1">
                <a:solidFill>
                  <a:srgbClr val="00B050"/>
                </a:solidFill>
              </a:rPr>
              <a:t>Balamuthia</a:t>
            </a:r>
            <a:r>
              <a:rPr lang="en-US" sz="2400" b="1" dirty="0">
                <a:solidFill>
                  <a:srgbClr val="00B050"/>
                </a:solidFill>
              </a:rPr>
              <a:t> mandrillaris </a:t>
            </a:r>
          </a:p>
        </p:txBody>
      </p:sp>
      <p:pic>
        <p:nvPicPr>
          <p:cNvPr id="4" name="Picture 2" descr="https://www.cdc.gov/dpdx/freelivingamebic/modules/Acanthamoeba_LifeCycle.gif"/>
          <p:cNvPicPr>
            <a:picLocks noChangeAspect="1" noChangeArrowheads="1"/>
          </p:cNvPicPr>
          <p:nvPr/>
        </p:nvPicPr>
        <p:blipFill>
          <a:blip r:embed="rId3" cstate="print"/>
          <a:srcRect/>
          <a:stretch>
            <a:fillRect/>
          </a:stretch>
        </p:blipFill>
        <p:spPr bwMode="auto">
          <a:xfrm>
            <a:off x="285720" y="500042"/>
            <a:ext cx="8858280" cy="62953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algn="just" rtl="0">
              <a:buNone/>
            </a:pPr>
            <a:r>
              <a:rPr lang="en-US" sz="3200" b="1" dirty="0">
                <a:solidFill>
                  <a:srgbClr val="FF0000"/>
                </a:solidFill>
              </a:rPr>
              <a:t>The clinical course</a:t>
            </a:r>
            <a:endParaRPr lang="ar-SA" sz="3200" b="1" dirty="0">
              <a:solidFill>
                <a:srgbClr val="FF0000"/>
              </a:solidFill>
            </a:endParaRPr>
          </a:p>
          <a:p>
            <a:pPr algn="just" rtl="0"/>
            <a:r>
              <a:rPr lang="en-US" sz="2800" dirty="0"/>
              <a:t>The </a:t>
            </a:r>
            <a:r>
              <a:rPr lang="en-US" sz="2800" dirty="0">
                <a:solidFill>
                  <a:srgbClr val="FF0000"/>
                </a:solidFill>
              </a:rPr>
              <a:t>clinical course</a:t>
            </a:r>
            <a:r>
              <a:rPr lang="en-US" sz="2800" dirty="0"/>
              <a:t> of is </a:t>
            </a:r>
            <a:r>
              <a:rPr lang="en-US" sz="2800" dirty="0">
                <a:solidFill>
                  <a:srgbClr val="FF0000"/>
                </a:solidFill>
              </a:rPr>
              <a:t>more prolonged</a:t>
            </a:r>
            <a:r>
              <a:rPr lang="en-US" sz="2800" dirty="0"/>
              <a:t> </a:t>
            </a:r>
            <a:r>
              <a:rPr lang="en-US" sz="2800" dirty="0">
                <a:solidFill>
                  <a:srgbClr val="FF0000"/>
                </a:solidFill>
              </a:rPr>
              <a:t>than</a:t>
            </a:r>
            <a:r>
              <a:rPr lang="en-US" sz="2800" dirty="0"/>
              <a:t> that of Naegleria and occasionally </a:t>
            </a:r>
            <a:r>
              <a:rPr lang="en-US" sz="2800" dirty="0">
                <a:solidFill>
                  <a:srgbClr val="FF0000"/>
                </a:solidFill>
              </a:rPr>
              <a:t>ends in spontaneous recovery.</a:t>
            </a:r>
            <a:endParaRPr lang="en-US" sz="2800" dirty="0"/>
          </a:p>
          <a:p>
            <a:pPr algn="just" rtl="0"/>
            <a:r>
              <a:rPr lang="en-US" sz="2800" dirty="0"/>
              <a:t>The disease in </a:t>
            </a:r>
            <a:r>
              <a:rPr lang="en-US" sz="2800" dirty="0">
                <a:solidFill>
                  <a:srgbClr val="FF0000"/>
                </a:solidFill>
              </a:rPr>
              <a:t>immunocompromised</a:t>
            </a:r>
            <a:r>
              <a:rPr lang="en-US" sz="2800" dirty="0"/>
              <a:t> hosts is always </a:t>
            </a:r>
            <a:r>
              <a:rPr lang="en-US" sz="2800" dirty="0">
                <a:solidFill>
                  <a:srgbClr val="FF0000"/>
                </a:solidFill>
              </a:rPr>
              <a:t>fatal. </a:t>
            </a:r>
          </a:p>
          <a:p>
            <a:pPr algn="just" rtl="0"/>
            <a:r>
              <a:rPr lang="en-US" sz="2800" dirty="0">
                <a:solidFill>
                  <a:srgbClr val="FF0000"/>
                </a:solidFill>
              </a:rPr>
              <a:t>Histologically, </a:t>
            </a:r>
            <a:r>
              <a:rPr lang="en-US" sz="2800" dirty="0"/>
              <a:t>infections produce </a:t>
            </a:r>
            <a:r>
              <a:rPr lang="en-US" sz="2800" dirty="0">
                <a:solidFill>
                  <a:srgbClr val="FF0000"/>
                </a:solidFill>
              </a:rPr>
              <a:t>a</a:t>
            </a:r>
            <a:r>
              <a:rPr lang="en-US" sz="2800" dirty="0"/>
              <a:t> </a:t>
            </a:r>
            <a:r>
              <a:rPr lang="en-US" sz="2800" dirty="0">
                <a:solidFill>
                  <a:srgbClr val="FF0000"/>
                </a:solidFill>
              </a:rPr>
              <a:t>diffuse,  necrotizing,  </a:t>
            </a:r>
            <a:r>
              <a:rPr lang="en-US" sz="2800" dirty="0" err="1">
                <a:solidFill>
                  <a:srgbClr val="FF0000"/>
                </a:solidFill>
              </a:rPr>
              <a:t>granulomatous</a:t>
            </a:r>
            <a:r>
              <a:rPr lang="en-US" sz="2800" dirty="0">
                <a:solidFill>
                  <a:srgbClr val="FF0000"/>
                </a:solidFill>
              </a:rPr>
              <a:t> encephalitis.</a:t>
            </a:r>
          </a:p>
          <a:p>
            <a:pPr algn="just" rtl="0"/>
            <a:r>
              <a:rPr lang="en-US" sz="2800" dirty="0"/>
              <a:t> Both </a:t>
            </a:r>
            <a:r>
              <a:rPr lang="en-US" sz="2800" dirty="0">
                <a:solidFill>
                  <a:srgbClr val="FF0000"/>
                </a:solidFill>
              </a:rPr>
              <a:t>cysts and trophozoites</a:t>
            </a:r>
            <a:r>
              <a:rPr lang="en-US" sz="2800" dirty="0"/>
              <a:t> can be found in the </a:t>
            </a:r>
            <a:r>
              <a:rPr lang="en-US" sz="2800" dirty="0">
                <a:solidFill>
                  <a:srgbClr val="FF0000"/>
                </a:solidFill>
              </a:rPr>
              <a:t>lesions</a:t>
            </a:r>
            <a:r>
              <a:rPr lang="en-US" sz="2800" dirty="0"/>
              <a:t>. </a:t>
            </a:r>
          </a:p>
          <a:p>
            <a:pPr algn="just" rtl="0">
              <a:buNone/>
            </a:pPr>
            <a:endParaRPr lang="en-US" sz="2800" dirty="0"/>
          </a:p>
        </p:txBody>
      </p:sp>
      <p:sp>
        <p:nvSpPr>
          <p:cNvPr id="5" name="عنوان 1"/>
          <p:cNvSpPr>
            <a:spLocks noGrp="1"/>
          </p:cNvSpPr>
          <p:nvPr>
            <p:ph type="title"/>
          </p:nvPr>
        </p:nvSpPr>
        <p:spPr>
          <a:xfrm>
            <a:off x="500034" y="428604"/>
            <a:ext cx="8143932" cy="990600"/>
          </a:xfrm>
        </p:spPr>
        <p:txBody>
          <a:bodyPr>
            <a:normAutofit/>
          </a:bodyPr>
          <a:lstStyle/>
          <a:p>
            <a:pPr lvl="2" algn="l" rtl="1">
              <a:spcBef>
                <a:spcPct val="0"/>
              </a:spcBef>
            </a:pPr>
            <a:r>
              <a:rPr lang="en-US" sz="3200" b="1" dirty="0">
                <a:solidFill>
                  <a:srgbClr val="00B050"/>
                </a:solidFill>
              </a:rPr>
              <a:t>Acanthamoeba &amp; B. mandrillaris </a:t>
            </a:r>
            <a:br>
              <a:rPr lang="en-US" sz="3200" b="1" dirty="0">
                <a:solidFill>
                  <a:srgbClr val="00B050"/>
                </a:solidFill>
              </a:rPr>
            </a:br>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
            <a:ext cx="8686800" cy="990600"/>
          </a:xfrm>
        </p:spPr>
        <p:txBody>
          <a:bodyPr>
            <a:noAutofit/>
          </a:bodyPr>
          <a:lstStyle/>
          <a:p>
            <a:r>
              <a:rPr lang="en-US" b="1" dirty="0">
                <a:solidFill>
                  <a:srgbClr val="FF0000"/>
                </a:solidFill>
              </a:rPr>
              <a:t>Incubation Period and Illness Duration </a:t>
            </a:r>
            <a:endParaRPr lang="ar-SA" b="1" dirty="0">
              <a:solidFill>
                <a:srgbClr val="FF0000"/>
              </a:solidFill>
            </a:endParaRPr>
          </a:p>
        </p:txBody>
      </p:sp>
      <p:sp>
        <p:nvSpPr>
          <p:cNvPr id="3" name="عنصر نائب للمحتوى 2"/>
          <p:cNvSpPr>
            <a:spLocks noGrp="1"/>
          </p:cNvSpPr>
          <p:nvPr>
            <p:ph sz="quarter" idx="1"/>
          </p:nvPr>
        </p:nvSpPr>
        <p:spPr/>
        <p:txBody>
          <a:bodyPr/>
          <a:lstStyle/>
          <a:p>
            <a:pPr algn="l" rtl="0">
              <a:buNone/>
            </a:pPr>
            <a:r>
              <a:rPr lang="en-US" b="1" dirty="0">
                <a:solidFill>
                  <a:srgbClr val="0070C0"/>
                </a:solidFill>
              </a:rPr>
              <a:t>B. mandrillaris and Acanthamoeba spp</a:t>
            </a:r>
            <a:r>
              <a:rPr lang="en-US" dirty="0"/>
              <a:t>:</a:t>
            </a:r>
          </a:p>
          <a:p>
            <a:pPr algn="l" rtl="0"/>
            <a:r>
              <a:rPr lang="en-US" dirty="0"/>
              <a:t> Incubation period: Weeks to months (or longer).</a:t>
            </a:r>
          </a:p>
          <a:p>
            <a:pPr algn="l" rtl="0"/>
            <a:r>
              <a:rPr lang="en-US" dirty="0"/>
              <a:t>Duration of illness: Weeks to months</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3250704" cy="633394"/>
          </a:xfrm>
        </p:spPr>
        <p:txBody>
          <a:bodyPr>
            <a:noAutofit/>
          </a:bodyPr>
          <a:lstStyle/>
          <a:p>
            <a:r>
              <a:rPr lang="en-US" sz="4000" b="1" dirty="0">
                <a:solidFill>
                  <a:srgbClr val="FF0000"/>
                </a:solidFill>
              </a:rPr>
              <a:t>Objectives</a:t>
            </a:r>
          </a:p>
        </p:txBody>
      </p:sp>
      <p:sp>
        <p:nvSpPr>
          <p:cNvPr id="3" name="Content Placeholder 2"/>
          <p:cNvSpPr>
            <a:spLocks noGrp="1"/>
          </p:cNvSpPr>
          <p:nvPr>
            <p:ph sz="quarter" idx="1"/>
          </p:nvPr>
        </p:nvSpPr>
        <p:spPr>
          <a:xfrm>
            <a:off x="457200" y="1219200"/>
            <a:ext cx="8401080" cy="4937760"/>
          </a:xfrm>
        </p:spPr>
        <p:txBody>
          <a:bodyPr>
            <a:normAutofit/>
          </a:bodyPr>
          <a:lstStyle/>
          <a:p>
            <a:pPr algn="just" rtl="0"/>
            <a:r>
              <a:rPr lang="en-US" sz="3200" dirty="0"/>
              <a:t>An overview of the protozoa classification.</a:t>
            </a:r>
          </a:p>
          <a:p>
            <a:pPr algn="just" rtl="0"/>
            <a:r>
              <a:rPr lang="en-US" sz="3200" dirty="0"/>
              <a:t>The protozoa associated with the CNS infections.</a:t>
            </a:r>
          </a:p>
          <a:p>
            <a:pPr algn="just" rtl="0"/>
            <a:r>
              <a:rPr lang="en-US" sz="3200" dirty="0"/>
              <a:t>The fungal infections of the CNS infections.</a:t>
            </a:r>
          </a:p>
          <a:p>
            <a:pPr algn="just" rtl="0"/>
            <a:r>
              <a:rPr lang="en-US" sz="3200" dirty="0"/>
              <a:t>Their mode of transmission.</a:t>
            </a:r>
          </a:p>
          <a:p>
            <a:pPr algn="just" rtl="0"/>
            <a:r>
              <a:rPr lang="en-US" sz="3200" dirty="0"/>
              <a:t>Treatment .</a:t>
            </a:r>
          </a:p>
          <a:p>
            <a:pPr algn="just" rtl="0"/>
            <a:r>
              <a:rPr lang="en-US" sz="3200" dirty="0"/>
              <a:t>Prevention.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78"/>
            <a:ext cx="8229600" cy="785834"/>
          </a:xfrm>
        </p:spPr>
        <p:txBody>
          <a:bodyPr>
            <a:normAutofit/>
          </a:bodyPr>
          <a:lstStyle/>
          <a:p>
            <a:r>
              <a:rPr lang="en-US" b="1" dirty="0">
                <a:solidFill>
                  <a:srgbClr val="FF0000"/>
                </a:solidFill>
                <a:latin typeface="Arial" pitchFamily="34" charset="0"/>
                <a:cs typeface="Arial" pitchFamily="34" charset="0"/>
              </a:rPr>
              <a:t>Laboratory Diagnosis-</a:t>
            </a:r>
            <a:r>
              <a:rPr lang="en-US" b="1" dirty="0">
                <a:solidFill>
                  <a:srgbClr val="FF0000"/>
                </a:solidFill>
              </a:rPr>
              <a:t> (GAM)</a:t>
            </a:r>
            <a:endParaRPr lang="en-US" dirty="0"/>
          </a:p>
        </p:txBody>
      </p:sp>
      <p:sp>
        <p:nvSpPr>
          <p:cNvPr id="3" name="Content Placeholder 2"/>
          <p:cNvSpPr>
            <a:spLocks noGrp="1"/>
          </p:cNvSpPr>
          <p:nvPr>
            <p:ph sz="quarter" idx="1"/>
          </p:nvPr>
        </p:nvSpPr>
        <p:spPr>
          <a:xfrm>
            <a:off x="214282" y="857232"/>
            <a:ext cx="8715436" cy="5500726"/>
          </a:xfrm>
          <a:solidFill>
            <a:schemeClr val="bg1"/>
          </a:solidFill>
        </p:spPr>
        <p:txBody>
          <a:bodyPr>
            <a:normAutofit lnSpcReduction="10000"/>
          </a:bodyPr>
          <a:lstStyle/>
          <a:p>
            <a:pPr algn="just" rtl="0">
              <a:buNone/>
            </a:pPr>
            <a:r>
              <a:rPr lang="en-US" sz="3000" b="1" dirty="0">
                <a:solidFill>
                  <a:srgbClr val="7030A0"/>
                </a:solidFill>
              </a:rPr>
              <a:t>1- CSF:  </a:t>
            </a:r>
          </a:p>
          <a:p>
            <a:pPr algn="just" rtl="0"/>
            <a:r>
              <a:rPr lang="en-US" dirty="0">
                <a:solidFill>
                  <a:srgbClr val="FF0000"/>
                </a:solidFill>
              </a:rPr>
              <a:t>Trophozoites</a:t>
            </a:r>
            <a:r>
              <a:rPr lang="en-US" dirty="0"/>
              <a:t> and/or </a:t>
            </a:r>
            <a:r>
              <a:rPr lang="en-US" dirty="0">
                <a:solidFill>
                  <a:srgbClr val="FF0000"/>
                </a:solidFill>
              </a:rPr>
              <a:t>cysts</a:t>
            </a:r>
            <a:r>
              <a:rPr lang="en-US" dirty="0"/>
              <a:t> are </a:t>
            </a:r>
            <a:r>
              <a:rPr lang="en-US" dirty="0">
                <a:solidFill>
                  <a:srgbClr val="FF0000"/>
                </a:solidFill>
              </a:rPr>
              <a:t>rarely seen</a:t>
            </a:r>
            <a:r>
              <a:rPr lang="en-US" dirty="0"/>
              <a:t> in the </a:t>
            </a:r>
            <a:r>
              <a:rPr lang="en-US" dirty="0">
                <a:solidFill>
                  <a:srgbClr val="FF0000"/>
                </a:solidFill>
              </a:rPr>
              <a:t>CSF</a:t>
            </a:r>
            <a:r>
              <a:rPr lang="en-US" dirty="0"/>
              <a:t>. </a:t>
            </a:r>
          </a:p>
          <a:p>
            <a:pPr algn="just" rtl="0"/>
            <a:r>
              <a:rPr lang="en-US" dirty="0"/>
              <a:t>A </a:t>
            </a:r>
            <a:r>
              <a:rPr lang="en-US" dirty="0">
                <a:solidFill>
                  <a:srgbClr val="FF0000"/>
                </a:solidFill>
              </a:rPr>
              <a:t>negative </a:t>
            </a:r>
            <a:r>
              <a:rPr lang="en-US" dirty="0"/>
              <a:t>test on </a:t>
            </a:r>
            <a:r>
              <a:rPr lang="en-US" dirty="0">
                <a:solidFill>
                  <a:srgbClr val="FF0000"/>
                </a:solidFill>
              </a:rPr>
              <a:t>CSF does not rule out</a:t>
            </a:r>
            <a:r>
              <a:rPr lang="en-US" dirty="0"/>
              <a:t> infection because the organisms are not commonly present in the CSF.</a:t>
            </a:r>
          </a:p>
          <a:p>
            <a:pPr algn="just" rtl="0"/>
            <a:r>
              <a:rPr lang="en-US" dirty="0">
                <a:solidFill>
                  <a:srgbClr val="FF0000"/>
                </a:solidFill>
              </a:rPr>
              <a:t>Every effort should be made </a:t>
            </a:r>
            <a:r>
              <a:rPr lang="en-US" dirty="0"/>
              <a:t>to obtain brain tissue in order to diagnosis GAE.</a:t>
            </a:r>
          </a:p>
          <a:p>
            <a:pPr algn="just" rtl="0">
              <a:buNone/>
            </a:pPr>
            <a:r>
              <a:rPr lang="en-US" sz="3000" b="1" dirty="0">
                <a:solidFill>
                  <a:srgbClr val="7030A0"/>
                </a:solidFill>
              </a:rPr>
              <a:t>2- Tissue</a:t>
            </a:r>
            <a:r>
              <a:rPr lang="en-US" b="1" dirty="0"/>
              <a:t>:</a:t>
            </a:r>
          </a:p>
          <a:p>
            <a:pPr algn="just" rtl="0"/>
            <a:r>
              <a:rPr lang="en-US" dirty="0"/>
              <a:t>The diagnosis can be made by </a:t>
            </a:r>
            <a:r>
              <a:rPr lang="en-US" u="sng" dirty="0"/>
              <a:t>microscopic examination</a:t>
            </a:r>
            <a:r>
              <a:rPr lang="en-US" dirty="0"/>
              <a:t> of tissue sections from biopsy specimens (skin lesions or brain tissue) stained with hematoxylin and eosin (H&amp;E) or periodic acid-Schiff (PAS) which might demonstrate trophozoites and/or cysts.</a:t>
            </a:r>
          </a:p>
          <a:p>
            <a:pPr algn="just" rtl="0">
              <a:buNone/>
            </a:pPr>
            <a:r>
              <a:rPr lang="en-US" b="1" dirty="0">
                <a:solidFill>
                  <a:srgbClr val="7030A0"/>
                </a:solidFill>
              </a:rPr>
              <a:t>3- PCR or immunohistochemical or IF.</a:t>
            </a:r>
          </a:p>
          <a:p>
            <a:pPr algn="just" rt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4.bp.blogspot.com/-TWk9Ia4QLmQ/UwuKk57Iw3I/AAAAAAAADn0/40OVlhhbw_Q/s1600/COW+answer.jpg"/>
          <p:cNvPicPr>
            <a:picLocks noChangeAspect="1" noChangeArrowheads="1"/>
          </p:cNvPicPr>
          <p:nvPr/>
        </p:nvPicPr>
        <p:blipFill>
          <a:blip r:embed="rId2" cstate="print"/>
          <a:srcRect/>
          <a:stretch>
            <a:fillRect/>
          </a:stretch>
        </p:blipFill>
        <p:spPr bwMode="auto">
          <a:xfrm>
            <a:off x="214282" y="1208674"/>
            <a:ext cx="4214842" cy="3149020"/>
          </a:xfrm>
          <a:prstGeom prst="rect">
            <a:avLst/>
          </a:prstGeom>
          <a:noFill/>
        </p:spPr>
      </p:pic>
      <p:sp>
        <p:nvSpPr>
          <p:cNvPr id="5" name="Rectangle 4"/>
          <p:cNvSpPr/>
          <p:nvPr/>
        </p:nvSpPr>
        <p:spPr>
          <a:xfrm>
            <a:off x="214282" y="71414"/>
            <a:ext cx="8429684" cy="954107"/>
          </a:xfrm>
          <a:prstGeom prst="rect">
            <a:avLst/>
          </a:prstGeom>
          <a:solidFill>
            <a:schemeClr val="bg1"/>
          </a:solidFill>
        </p:spPr>
        <p:txBody>
          <a:bodyPr wrap="square">
            <a:spAutoFit/>
          </a:bodyPr>
          <a:lstStyle/>
          <a:p>
            <a:pPr algn="ctr"/>
            <a:r>
              <a:rPr lang="en-US" sz="2800" b="1" dirty="0">
                <a:solidFill>
                  <a:srgbClr val="FF0000"/>
                </a:solidFill>
              </a:rPr>
              <a:t>Trophozoites and Cysts of </a:t>
            </a:r>
            <a:r>
              <a:rPr lang="en-US" sz="2800" b="1" i="1" dirty="0">
                <a:solidFill>
                  <a:srgbClr val="FF0000"/>
                </a:solidFill>
              </a:rPr>
              <a:t>Acanthamoeba </a:t>
            </a:r>
            <a:r>
              <a:rPr lang="en-US" sz="2800" b="1" dirty="0">
                <a:solidFill>
                  <a:srgbClr val="FF0000"/>
                </a:solidFill>
              </a:rPr>
              <a:t>species/</a:t>
            </a:r>
            <a:r>
              <a:rPr lang="en-US" sz="2800" b="1" i="1" dirty="0">
                <a:solidFill>
                  <a:srgbClr val="FF0000"/>
                </a:solidFill>
              </a:rPr>
              <a:t>Balamuthia mandrillaris </a:t>
            </a:r>
            <a:endParaRPr lang="en-US" sz="2800" b="1" dirty="0">
              <a:solidFill>
                <a:srgbClr val="FF0000"/>
              </a:solidFill>
            </a:endParaRPr>
          </a:p>
        </p:txBody>
      </p:sp>
      <p:pic>
        <p:nvPicPr>
          <p:cNvPr id="1031" name="Picture 7"/>
          <p:cNvPicPr>
            <a:picLocks noChangeAspect="1" noChangeArrowheads="1"/>
          </p:cNvPicPr>
          <p:nvPr/>
        </p:nvPicPr>
        <p:blipFill>
          <a:blip r:embed="rId3" cstate="print"/>
          <a:srcRect/>
          <a:stretch>
            <a:fillRect/>
          </a:stretch>
        </p:blipFill>
        <p:spPr bwMode="auto">
          <a:xfrm>
            <a:off x="4714876" y="1571612"/>
            <a:ext cx="2238375" cy="211455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4" cstate="print"/>
          <a:srcRect/>
          <a:stretch>
            <a:fillRect/>
          </a:stretch>
        </p:blipFill>
        <p:spPr bwMode="auto">
          <a:xfrm>
            <a:off x="4714876" y="3714754"/>
            <a:ext cx="2196000" cy="2071700"/>
          </a:xfrm>
          <a:prstGeom prst="rect">
            <a:avLst/>
          </a:prstGeom>
          <a:noFill/>
          <a:ln w="9525">
            <a:noFill/>
            <a:miter lim="800000"/>
            <a:headEnd/>
            <a:tailEnd/>
          </a:ln>
          <a:effectLst/>
        </p:spPr>
      </p:pic>
      <p:pic>
        <p:nvPicPr>
          <p:cNvPr id="1036" name="Picture 12"/>
          <p:cNvPicPr>
            <a:picLocks noChangeAspect="1" noChangeArrowheads="1"/>
          </p:cNvPicPr>
          <p:nvPr/>
        </p:nvPicPr>
        <p:blipFill>
          <a:blip r:embed="rId5" cstate="print"/>
          <a:srcRect/>
          <a:stretch>
            <a:fillRect/>
          </a:stretch>
        </p:blipFill>
        <p:spPr bwMode="auto">
          <a:xfrm>
            <a:off x="6967569" y="1604964"/>
            <a:ext cx="2083286" cy="2088000"/>
          </a:xfrm>
          <a:prstGeom prst="rect">
            <a:avLst/>
          </a:prstGeom>
          <a:noFill/>
          <a:ln w="9525">
            <a:noFill/>
            <a:miter lim="800000"/>
            <a:headEnd/>
            <a:tailEnd/>
          </a:ln>
          <a:effectLst/>
        </p:spPr>
      </p:pic>
      <p:pic>
        <p:nvPicPr>
          <p:cNvPr id="1037" name="Picture 13"/>
          <p:cNvPicPr>
            <a:picLocks noChangeAspect="1" noChangeArrowheads="1"/>
          </p:cNvPicPr>
          <p:nvPr/>
        </p:nvPicPr>
        <p:blipFill>
          <a:blip r:embed="rId6" cstate="print"/>
          <a:srcRect/>
          <a:stretch>
            <a:fillRect/>
          </a:stretch>
        </p:blipFill>
        <p:spPr bwMode="auto">
          <a:xfrm>
            <a:off x="6929454" y="3710004"/>
            <a:ext cx="2088000" cy="2032102"/>
          </a:xfrm>
          <a:prstGeom prst="rect">
            <a:avLst/>
          </a:prstGeom>
          <a:noFill/>
          <a:ln w="9525">
            <a:noFill/>
            <a:miter lim="800000"/>
            <a:headEnd/>
            <a:tailEnd/>
          </a:ln>
          <a:effectLst/>
        </p:spPr>
      </p:pic>
      <p:sp>
        <p:nvSpPr>
          <p:cNvPr id="18" name="TextBox 17"/>
          <p:cNvSpPr txBox="1"/>
          <p:nvPr/>
        </p:nvSpPr>
        <p:spPr>
          <a:xfrm>
            <a:off x="4709543" y="5917188"/>
            <a:ext cx="1766830" cy="369332"/>
          </a:xfrm>
          <a:prstGeom prst="rect">
            <a:avLst/>
          </a:prstGeom>
          <a:noFill/>
        </p:spPr>
        <p:txBody>
          <a:bodyPr wrap="none" rtlCol="0">
            <a:spAutoFit/>
          </a:bodyPr>
          <a:lstStyle/>
          <a:p>
            <a:r>
              <a:rPr lang="en-US" b="1" dirty="0"/>
              <a:t>Tissue staining</a:t>
            </a:r>
          </a:p>
        </p:txBody>
      </p:sp>
      <p:sp>
        <p:nvSpPr>
          <p:cNvPr id="19" name="TextBox 18"/>
          <p:cNvSpPr txBox="1"/>
          <p:nvPr/>
        </p:nvSpPr>
        <p:spPr>
          <a:xfrm>
            <a:off x="7275378" y="5917188"/>
            <a:ext cx="1297150" cy="369332"/>
          </a:xfrm>
          <a:prstGeom prst="rect">
            <a:avLst/>
          </a:prstGeom>
          <a:noFill/>
        </p:spPr>
        <p:txBody>
          <a:bodyPr wrap="none" rtlCol="0">
            <a:spAutoFit/>
          </a:bodyPr>
          <a:lstStyle/>
          <a:p>
            <a:r>
              <a:rPr lang="en-US" b="1" dirty="0"/>
              <a:t>IF staining</a:t>
            </a:r>
          </a:p>
        </p:txBody>
      </p:sp>
      <p:sp>
        <p:nvSpPr>
          <p:cNvPr id="10" name="Rectangle 9"/>
          <p:cNvSpPr/>
          <p:nvPr/>
        </p:nvSpPr>
        <p:spPr>
          <a:xfrm>
            <a:off x="0" y="4572008"/>
            <a:ext cx="4572000" cy="1754326"/>
          </a:xfrm>
          <a:prstGeom prst="rect">
            <a:avLst/>
          </a:prstGeom>
        </p:spPr>
        <p:txBody>
          <a:bodyPr>
            <a:spAutoFit/>
          </a:bodyPr>
          <a:lstStyle/>
          <a:p>
            <a:pPr algn="just" rtl="0"/>
            <a:r>
              <a:rPr lang="en-US" b="1" dirty="0"/>
              <a:t>The diagnosis can be made from microscopic examination of stained smears of biopsy specimens (brain tissue, skin, cornea) or of corneal scrapings, which may detect trophozoites and cysts.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blinds(horizontal)">
                                      <p:cBhvr>
                                        <p:cTn id="22" dur="500"/>
                                        <p:tgtEl>
                                          <p:spTgt spid="103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35"/>
                                        </p:tgtEl>
                                        <p:attrNameLst>
                                          <p:attrName>style.visibility</p:attrName>
                                        </p:attrNameLst>
                                      </p:cBhvr>
                                      <p:to>
                                        <p:strVal val="visible"/>
                                      </p:to>
                                    </p:set>
                                    <p:animEffect transition="in" filter="blinds(horizontal)">
                                      <p:cBhvr>
                                        <p:cTn id="27" dur="500"/>
                                        <p:tgtEl>
                                          <p:spTgt spid="103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36"/>
                                        </p:tgtEl>
                                        <p:attrNameLst>
                                          <p:attrName>style.visibility</p:attrName>
                                        </p:attrNameLst>
                                      </p:cBhvr>
                                      <p:to>
                                        <p:strVal val="visible"/>
                                      </p:to>
                                    </p:set>
                                    <p:animEffect transition="in" filter="blinds(horizontal)">
                                      <p:cBhvr>
                                        <p:cTn id="37" dur="500"/>
                                        <p:tgtEl>
                                          <p:spTgt spid="103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37"/>
                                        </p:tgtEl>
                                        <p:attrNameLst>
                                          <p:attrName>style.visibility</p:attrName>
                                        </p:attrNameLst>
                                      </p:cBhvr>
                                      <p:to>
                                        <p:strVal val="visible"/>
                                      </p:to>
                                    </p:set>
                                    <p:animEffect transition="in" filter="blinds(horizontal)">
                                      <p:cBhvr>
                                        <p:cTn id="42" dur="500"/>
                                        <p:tgtEl>
                                          <p:spTgt spid="103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1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1219200"/>
            <a:ext cx="8401080" cy="4937760"/>
          </a:xfrm>
        </p:spPr>
        <p:txBody>
          <a:bodyPr>
            <a:normAutofit/>
          </a:bodyPr>
          <a:lstStyle/>
          <a:p>
            <a:pPr algn="l" rtl="0">
              <a:buNone/>
            </a:pPr>
            <a:r>
              <a:rPr lang="en-US" b="1" dirty="0">
                <a:solidFill>
                  <a:srgbClr val="FF0000"/>
                </a:solidFill>
              </a:rPr>
              <a:t>Granulomatous amebic encephalitis (GAE)</a:t>
            </a:r>
          </a:p>
          <a:p>
            <a:pPr algn="l" rtl="0"/>
            <a:r>
              <a:rPr lang="en-US" sz="2400" b="1" dirty="0">
                <a:solidFill>
                  <a:srgbClr val="0070C0"/>
                </a:solidFill>
              </a:rPr>
              <a:t>Clinical Case Definition</a:t>
            </a:r>
          </a:p>
          <a:p>
            <a:pPr lvl="1" algn="just" rtl="0"/>
            <a:r>
              <a:rPr lang="en-US" sz="2800" dirty="0"/>
              <a:t>An infection presenting as </a:t>
            </a:r>
            <a:r>
              <a:rPr lang="en-US" sz="2800" dirty="0" err="1"/>
              <a:t>meningoencephalitis</a:t>
            </a:r>
            <a:r>
              <a:rPr lang="en-US" sz="2800" dirty="0"/>
              <a:t> or encephalitis.</a:t>
            </a:r>
          </a:p>
          <a:p>
            <a:pPr lvl="1" algn="just" rtl="0"/>
            <a:r>
              <a:rPr lang="en-US" sz="2800" dirty="0"/>
              <a:t>GAE can include general symptoms and signs of encephalitis. </a:t>
            </a:r>
          </a:p>
          <a:p>
            <a:pPr algn="just" rtl="0">
              <a:buNone/>
            </a:pPr>
            <a:r>
              <a:rPr lang="en-US" sz="2400" b="1" dirty="0">
                <a:solidFill>
                  <a:srgbClr val="0070C0"/>
                </a:solidFill>
              </a:rPr>
              <a:t>Laboratory Confirmation:</a:t>
            </a:r>
            <a:endParaRPr lang="en-US" sz="2400" dirty="0"/>
          </a:p>
          <a:p>
            <a:pPr lvl="0" algn="just" rtl="0"/>
            <a:r>
              <a:rPr lang="en-US" sz="2400" b="1" dirty="0"/>
              <a:t>Same as </a:t>
            </a:r>
            <a:r>
              <a:rPr lang="en-US" sz="2400" b="1" i="1" dirty="0"/>
              <a:t>Naegleria </a:t>
            </a:r>
            <a:r>
              <a:rPr lang="en-US" sz="2400" b="1" dirty="0"/>
              <a:t>but differs in:</a:t>
            </a:r>
            <a:endParaRPr lang="en-US" sz="2400" dirty="0"/>
          </a:p>
          <a:p>
            <a:pPr lvl="1" algn="just" rtl="0"/>
            <a:r>
              <a:rPr lang="en-US" sz="2100" b="1" dirty="0"/>
              <a:t>In lumber puncture:  No trophozoites appear in the CSF.</a:t>
            </a:r>
          </a:p>
          <a:p>
            <a:pPr lvl="1" algn="just" rtl="0"/>
            <a:endParaRPr lang="ar-SA" sz="2800" dirty="0"/>
          </a:p>
        </p:txBody>
      </p:sp>
      <p:sp>
        <p:nvSpPr>
          <p:cNvPr id="4" name="عنوان 1"/>
          <p:cNvSpPr txBox="1">
            <a:spLocks/>
          </p:cNvSpPr>
          <p:nvPr/>
        </p:nvSpPr>
        <p:spPr>
          <a:xfrm>
            <a:off x="609600" y="116632"/>
            <a:ext cx="8229600" cy="990600"/>
          </a:xfrm>
          <a:prstGeom prst="rect">
            <a:avLst/>
          </a:prstGeom>
        </p:spPr>
        <p:txBody>
          <a:bodyPr vert="horz" anchor="b" anchorCtr="0">
            <a:norm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mj-lt"/>
                <a:ea typeface="+mj-ea"/>
                <a:cs typeface="+mj-cs"/>
              </a:rPr>
              <a:t>Clinical Illness</a:t>
            </a:r>
            <a:endParaRPr kumimoji="0" lang="ar-SA" sz="36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linds(horizontal)">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algn="just" rtl="0">
              <a:buNone/>
            </a:pPr>
            <a:r>
              <a:rPr lang="en-US" b="1" dirty="0"/>
              <a:t>KEY CONCLUSIONS </a:t>
            </a:r>
          </a:p>
          <a:p>
            <a:pPr algn="just" rtl="0"/>
            <a:r>
              <a:rPr lang="en-US" sz="2800" dirty="0"/>
              <a:t>The </a:t>
            </a:r>
            <a:r>
              <a:rPr lang="en-US" sz="2800" dirty="0">
                <a:solidFill>
                  <a:srgbClr val="FF0000"/>
                </a:solidFill>
              </a:rPr>
              <a:t>primary routes of </a:t>
            </a:r>
            <a:r>
              <a:rPr lang="en-US" sz="2800" dirty="0"/>
              <a:t>exposure is </a:t>
            </a:r>
            <a:r>
              <a:rPr lang="en-US" sz="2800" dirty="0">
                <a:solidFill>
                  <a:srgbClr val="FF0000"/>
                </a:solidFill>
              </a:rPr>
              <a:t>not well defined </a:t>
            </a:r>
            <a:r>
              <a:rPr lang="en-US" sz="2800" dirty="0"/>
              <a:t>by may be oral or through the skin and rarely involve water contact. </a:t>
            </a:r>
          </a:p>
          <a:p>
            <a:pPr algn="just" rtl="0"/>
            <a:r>
              <a:rPr lang="en-US" sz="2800" dirty="0">
                <a:solidFill>
                  <a:srgbClr val="FF0000"/>
                </a:solidFill>
              </a:rPr>
              <a:t>Infections</a:t>
            </a:r>
            <a:r>
              <a:rPr lang="en-US" sz="2800" dirty="0"/>
              <a:t> with these parasites are </a:t>
            </a:r>
            <a:r>
              <a:rPr lang="en-US" sz="2800" dirty="0">
                <a:solidFill>
                  <a:srgbClr val="FF0000"/>
                </a:solidFill>
              </a:rPr>
              <a:t>more prolonged</a:t>
            </a:r>
            <a:r>
              <a:rPr lang="en-US" sz="2800" dirty="0"/>
              <a:t> than those involving </a:t>
            </a:r>
            <a:r>
              <a:rPr lang="en-US" sz="2800" dirty="0">
                <a:solidFill>
                  <a:srgbClr val="FF0000"/>
                </a:solidFill>
              </a:rPr>
              <a:t>Naegleria</a:t>
            </a:r>
            <a:r>
              <a:rPr lang="en-US" sz="2800" dirty="0"/>
              <a:t>. </a:t>
            </a:r>
          </a:p>
          <a:p>
            <a:pPr algn="just" rtl="0"/>
            <a:r>
              <a:rPr lang="en-US" sz="2800" dirty="0"/>
              <a:t>Granulomatous encephalitis,  keratitis,  and skin lesions are most commonly reported. </a:t>
            </a:r>
          </a:p>
          <a:p>
            <a:pPr algn="just" rtl="0"/>
            <a:endParaRPr lang="en-US" sz="2800" dirty="0"/>
          </a:p>
        </p:txBody>
      </p:sp>
      <p:sp>
        <p:nvSpPr>
          <p:cNvPr id="5" name="عنوان 1"/>
          <p:cNvSpPr>
            <a:spLocks noGrp="1"/>
          </p:cNvSpPr>
          <p:nvPr>
            <p:ph type="title"/>
          </p:nvPr>
        </p:nvSpPr>
        <p:spPr>
          <a:xfrm>
            <a:off x="500034" y="428604"/>
            <a:ext cx="8143932" cy="990600"/>
          </a:xfrm>
        </p:spPr>
        <p:txBody>
          <a:bodyPr>
            <a:normAutofit/>
          </a:bodyPr>
          <a:lstStyle/>
          <a:p>
            <a:pPr lvl="2" algn="l" rtl="1">
              <a:spcBef>
                <a:spcPct val="0"/>
              </a:spcBef>
            </a:pPr>
            <a:r>
              <a:rPr lang="en-US" sz="3200" b="1" dirty="0">
                <a:solidFill>
                  <a:srgbClr val="00B050"/>
                </a:solidFill>
              </a:rPr>
              <a:t>Acanthamoeba &amp; B. mandrillaris </a:t>
            </a:r>
            <a:br>
              <a:rPr lang="en-US" sz="3200" b="1" dirty="0">
                <a:solidFill>
                  <a:srgbClr val="00B050"/>
                </a:solidFill>
              </a:rPr>
            </a:br>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1357298"/>
            <a:ext cx="8686800" cy="2500330"/>
          </a:xfrm>
        </p:spPr>
        <p:txBody>
          <a:bodyPr>
            <a:noAutofit/>
          </a:bodyPr>
          <a:lstStyle/>
          <a:p>
            <a:pPr algn="l" rtl="0">
              <a:buNone/>
            </a:pPr>
            <a:r>
              <a:rPr lang="en-US" sz="2800" b="1" dirty="0">
                <a:solidFill>
                  <a:srgbClr val="0070C0"/>
                </a:solidFill>
              </a:rPr>
              <a:t>Medical:</a:t>
            </a:r>
          </a:p>
          <a:p>
            <a:pPr lvl="1" algn="l" rtl="0"/>
            <a:r>
              <a:rPr lang="en-US" sz="2800" dirty="0"/>
              <a:t>Ketoconazole and amphotericin B (alone or in combination).</a:t>
            </a:r>
          </a:p>
          <a:p>
            <a:pPr lvl="1" algn="l" rtl="0"/>
            <a:r>
              <a:rPr lang="en-US" sz="2800" dirty="0"/>
              <a:t>Sulfadiazine may be indicated.</a:t>
            </a:r>
          </a:p>
          <a:p>
            <a:pPr algn="l" rtl="0">
              <a:buNone/>
            </a:pPr>
            <a:r>
              <a:rPr lang="en-US" sz="2800" b="1" dirty="0">
                <a:solidFill>
                  <a:srgbClr val="0070C0"/>
                </a:solidFill>
              </a:rPr>
              <a:t>Surgical:  </a:t>
            </a:r>
          </a:p>
          <a:p>
            <a:pPr lvl="1" algn="l" rtl="0"/>
            <a:r>
              <a:rPr lang="en-US" sz="2800" dirty="0"/>
              <a:t>Same as </a:t>
            </a:r>
            <a:r>
              <a:rPr lang="en-US" sz="2800" i="1" dirty="0"/>
              <a:t>Naegleria</a:t>
            </a:r>
            <a:r>
              <a:rPr lang="en-US" sz="2800" dirty="0"/>
              <a:t>.</a:t>
            </a:r>
          </a:p>
          <a:p>
            <a:pPr lvl="1" algn="l" rtl="0"/>
            <a:endParaRPr lang="en-US" sz="2400" dirty="0"/>
          </a:p>
          <a:p>
            <a:pPr algn="l" rtl="0" eaLnBrk="1" hangingPunct="1">
              <a:lnSpc>
                <a:spcPct val="200000"/>
              </a:lnSpc>
              <a:buFont typeface="Wingdings 2" pitchFamily="18" charset="2"/>
              <a:buNone/>
            </a:pPr>
            <a:endParaRPr lang="en-US" sz="2800" dirty="0">
              <a:solidFill>
                <a:srgbClr val="0070C0"/>
              </a:solidFill>
              <a:latin typeface="Arial" pitchFamily="34" charset="0"/>
              <a:cs typeface="Arial" pitchFamily="34" charset="0"/>
            </a:endParaRPr>
          </a:p>
        </p:txBody>
      </p:sp>
      <p:sp>
        <p:nvSpPr>
          <p:cNvPr id="6" name="TextBox 5"/>
          <p:cNvSpPr txBox="1"/>
          <p:nvPr/>
        </p:nvSpPr>
        <p:spPr>
          <a:xfrm>
            <a:off x="539552" y="404664"/>
            <a:ext cx="4597112" cy="646331"/>
          </a:xfrm>
          <a:prstGeom prst="rect">
            <a:avLst/>
          </a:prstGeom>
          <a:noFill/>
          <a:ln w="28575">
            <a:noFill/>
          </a:ln>
        </p:spPr>
        <p:style>
          <a:lnRef idx="0">
            <a:scrgbClr r="0" g="0" b="0"/>
          </a:lnRef>
          <a:fillRef idx="1002">
            <a:schemeClr val="lt2"/>
          </a:fillRef>
          <a:effectRef idx="0">
            <a:scrgbClr r="0" g="0" b="0"/>
          </a:effectRef>
          <a:fontRef idx="major"/>
        </p:style>
        <p:txBody>
          <a:bodyPr wrap="square" rtlCol="1">
            <a:spAutoFit/>
          </a:bodyPr>
          <a:lstStyle/>
          <a:p>
            <a:pPr algn="ctr" rtl="0" fontAlgn="auto">
              <a:spcBef>
                <a:spcPts val="0"/>
              </a:spcBef>
              <a:spcAft>
                <a:spcPts val="0"/>
              </a:spcAft>
              <a:defRPr/>
            </a:pPr>
            <a:r>
              <a:rPr lang="en-US" sz="3600" b="1" dirty="0">
                <a:solidFill>
                  <a:srgbClr val="FF0000"/>
                </a:solidFill>
                <a:latin typeface="Arial" pitchFamily="34" charset="0"/>
                <a:cs typeface="Arial" pitchFamily="34" charset="0"/>
              </a:rPr>
              <a:t>Treatment-</a:t>
            </a:r>
            <a:r>
              <a:rPr lang="en-US" sz="3600" b="1" dirty="0">
                <a:solidFill>
                  <a:srgbClr val="FF0000"/>
                </a:solidFill>
              </a:rPr>
              <a:t> (GAE)</a:t>
            </a:r>
            <a:endParaRPr lang="en-US" sz="3600" b="1" dirty="0">
              <a:solidFill>
                <a:srgbClr val="FF0000"/>
              </a:solidFill>
              <a:latin typeface="Aria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8">
                                            <p:txEl>
                                              <p:pRg st="0" end="0"/>
                                            </p:txEl>
                                          </p:spTgt>
                                        </p:tgtEl>
                                        <p:attrNameLst>
                                          <p:attrName>style.visibility</p:attrName>
                                        </p:attrNameLst>
                                      </p:cBhvr>
                                      <p:to>
                                        <p:strVal val="visible"/>
                                      </p:to>
                                    </p:set>
                                    <p:animEffect transition="in" filter="blinds(horizontal)">
                                      <p:cBhvr>
                                        <p:cTn id="12" dur="500"/>
                                        <p:tgtEl>
                                          <p:spTgt spid="194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58">
                                            <p:txEl>
                                              <p:pRg st="1" end="1"/>
                                            </p:txEl>
                                          </p:spTgt>
                                        </p:tgtEl>
                                        <p:attrNameLst>
                                          <p:attrName>style.visibility</p:attrName>
                                        </p:attrNameLst>
                                      </p:cBhvr>
                                      <p:to>
                                        <p:strVal val="visible"/>
                                      </p:to>
                                    </p:set>
                                    <p:animEffect transition="in" filter="blinds(horizontal)">
                                      <p:cBhvr>
                                        <p:cTn id="17" dur="500"/>
                                        <p:tgtEl>
                                          <p:spTgt spid="1945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458">
                                            <p:txEl>
                                              <p:pRg st="2" end="2"/>
                                            </p:txEl>
                                          </p:spTgt>
                                        </p:tgtEl>
                                        <p:attrNameLst>
                                          <p:attrName>style.visibility</p:attrName>
                                        </p:attrNameLst>
                                      </p:cBhvr>
                                      <p:to>
                                        <p:strVal val="visible"/>
                                      </p:to>
                                    </p:set>
                                    <p:animEffect transition="in" filter="blinds(horizontal)">
                                      <p:cBhvr>
                                        <p:cTn id="22" dur="500"/>
                                        <p:tgtEl>
                                          <p:spTgt spid="1945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458">
                                            <p:txEl>
                                              <p:pRg st="3" end="3"/>
                                            </p:txEl>
                                          </p:spTgt>
                                        </p:tgtEl>
                                        <p:attrNameLst>
                                          <p:attrName>style.visibility</p:attrName>
                                        </p:attrNameLst>
                                      </p:cBhvr>
                                      <p:to>
                                        <p:strVal val="visible"/>
                                      </p:to>
                                    </p:set>
                                    <p:animEffect transition="in" filter="blinds(horizontal)">
                                      <p:cBhvr>
                                        <p:cTn id="27" dur="500"/>
                                        <p:tgtEl>
                                          <p:spTgt spid="1945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458">
                                            <p:txEl>
                                              <p:pRg st="4" end="4"/>
                                            </p:txEl>
                                          </p:spTgt>
                                        </p:tgtEl>
                                        <p:attrNameLst>
                                          <p:attrName>style.visibility</p:attrName>
                                        </p:attrNameLst>
                                      </p:cBhvr>
                                      <p:to>
                                        <p:strVal val="visible"/>
                                      </p:to>
                                    </p:set>
                                    <p:animEffect transition="in" filter="blinds(horizontal)">
                                      <p:cBhvr>
                                        <p:cTn id="32" dur="500"/>
                                        <p:tgtEl>
                                          <p:spTgt spid="194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0000"/>
                </a:solidFill>
              </a:rPr>
              <a:t>Control Measures</a:t>
            </a:r>
            <a:r>
              <a:rPr lang="en-US" dirty="0"/>
              <a:t> </a:t>
            </a:r>
            <a:endParaRPr lang="ar-SA" dirty="0"/>
          </a:p>
        </p:txBody>
      </p:sp>
      <p:sp>
        <p:nvSpPr>
          <p:cNvPr id="3" name="عنصر نائب للمحتوى 2"/>
          <p:cNvSpPr>
            <a:spLocks noGrp="1"/>
          </p:cNvSpPr>
          <p:nvPr>
            <p:ph sz="quarter" idx="1"/>
          </p:nvPr>
        </p:nvSpPr>
        <p:spPr/>
        <p:txBody>
          <a:bodyPr>
            <a:normAutofit fontScale="92500" lnSpcReduction="10000"/>
          </a:bodyPr>
          <a:lstStyle/>
          <a:p>
            <a:pPr algn="just" rtl="0">
              <a:buNone/>
            </a:pPr>
            <a:r>
              <a:rPr lang="en-US" sz="3200" b="1" dirty="0">
                <a:solidFill>
                  <a:srgbClr val="0070C0"/>
                </a:solidFill>
              </a:rPr>
              <a:t>Naegleria </a:t>
            </a:r>
            <a:r>
              <a:rPr lang="en-US" sz="3200" b="1" dirty="0" err="1">
                <a:solidFill>
                  <a:srgbClr val="0070C0"/>
                </a:solidFill>
              </a:rPr>
              <a:t>fowleri</a:t>
            </a:r>
            <a:r>
              <a:rPr lang="en-US" sz="3200" b="1" dirty="0">
                <a:solidFill>
                  <a:srgbClr val="0070C0"/>
                </a:solidFill>
              </a:rPr>
              <a:t> </a:t>
            </a:r>
          </a:p>
          <a:p>
            <a:pPr algn="just" rtl="0"/>
            <a:r>
              <a:rPr lang="en-US" sz="2800" dirty="0"/>
              <a:t>Avoid water-related activities in bodies of warm freshwater during </a:t>
            </a:r>
            <a:r>
              <a:rPr lang="en-US" sz="2800" b="1" dirty="0">
                <a:solidFill>
                  <a:srgbClr val="7030A0"/>
                </a:solidFill>
              </a:rPr>
              <a:t>periods of high water temperature </a:t>
            </a:r>
            <a:r>
              <a:rPr lang="en-US" sz="2800" dirty="0"/>
              <a:t>and low water levels. </a:t>
            </a:r>
          </a:p>
          <a:p>
            <a:pPr algn="just" rtl="0"/>
            <a:r>
              <a:rPr lang="en-US" sz="2800" dirty="0"/>
              <a:t>Hold the </a:t>
            </a:r>
            <a:r>
              <a:rPr lang="en-US" sz="2800" dirty="0">
                <a:solidFill>
                  <a:srgbClr val="FF0000"/>
                </a:solidFill>
              </a:rPr>
              <a:t>nose shut </a:t>
            </a:r>
            <a:r>
              <a:rPr lang="en-US" sz="2800" dirty="0"/>
              <a:t>or use </a:t>
            </a:r>
            <a:r>
              <a:rPr lang="en-US" sz="2800" dirty="0">
                <a:solidFill>
                  <a:srgbClr val="FF0000"/>
                </a:solidFill>
              </a:rPr>
              <a:t>nose clips </a:t>
            </a:r>
            <a:r>
              <a:rPr lang="en-US" sz="2800" dirty="0"/>
              <a:t>when taking part in water-related activities.</a:t>
            </a:r>
          </a:p>
          <a:p>
            <a:pPr algn="just" rtl="0">
              <a:buNone/>
            </a:pPr>
            <a:r>
              <a:rPr lang="en-US" sz="2900" b="1" dirty="0">
                <a:solidFill>
                  <a:srgbClr val="0070C0"/>
                </a:solidFill>
              </a:rPr>
              <a:t>Balamuthia mandrillaris and Acanthamoeba spp. :</a:t>
            </a:r>
          </a:p>
          <a:p>
            <a:pPr algn="just" rtl="0"/>
            <a:r>
              <a:rPr lang="en-US" sz="2800" dirty="0"/>
              <a:t>There are </a:t>
            </a:r>
            <a:r>
              <a:rPr lang="en-US" sz="2800" dirty="0">
                <a:solidFill>
                  <a:srgbClr val="FF0000"/>
                </a:solidFill>
              </a:rPr>
              <a:t>no specific prevention and control </a:t>
            </a:r>
            <a:r>
              <a:rPr lang="en-US" sz="2800" dirty="0"/>
              <a:t>measures.</a:t>
            </a:r>
          </a:p>
          <a:p>
            <a:pPr algn="just" rtl="0"/>
            <a:r>
              <a:rPr lang="en-US" sz="2800" dirty="0"/>
              <a:t>Recommend that anyone </a:t>
            </a:r>
            <a:r>
              <a:rPr lang="en-US" sz="2800" dirty="0">
                <a:solidFill>
                  <a:srgbClr val="FF0000"/>
                </a:solidFill>
              </a:rPr>
              <a:t>experiencing symptoms be evaluated by a physician. </a:t>
            </a:r>
          </a:p>
          <a:p>
            <a:pPr algn="just" rtl="0"/>
            <a:r>
              <a:rPr lang="en-US" sz="2800" dirty="0"/>
              <a:t>They mainly affects those who are </a:t>
            </a:r>
            <a:r>
              <a:rPr lang="en-US" sz="2800" dirty="0">
                <a:solidFill>
                  <a:srgbClr val="FF0000"/>
                </a:solidFill>
              </a:rPr>
              <a:t>immunocompromised.</a:t>
            </a:r>
          </a:p>
          <a:p>
            <a:pPr algn="just" rtl="0"/>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52400"/>
            <a:ext cx="9947448" cy="990600"/>
          </a:xfrm>
        </p:spPr>
        <p:txBody>
          <a:bodyPr>
            <a:noAutofit/>
          </a:bodyPr>
          <a:lstStyle/>
          <a:p>
            <a:r>
              <a:rPr lang="en-US" sz="2400" b="1" dirty="0">
                <a:solidFill>
                  <a:srgbClr val="FF0000"/>
                </a:solidFill>
              </a:rPr>
              <a:t>Communicability of Amebic meningitis/encephalitis</a:t>
            </a:r>
            <a:endParaRPr lang="ar-SA" sz="2400" b="1" dirty="0">
              <a:solidFill>
                <a:srgbClr val="FF0000"/>
              </a:solidFill>
            </a:endParaRPr>
          </a:p>
        </p:txBody>
      </p:sp>
      <p:sp>
        <p:nvSpPr>
          <p:cNvPr id="3" name="عنصر نائب للمحتوى 2"/>
          <p:cNvSpPr>
            <a:spLocks noGrp="1"/>
          </p:cNvSpPr>
          <p:nvPr>
            <p:ph sz="quarter" idx="1"/>
          </p:nvPr>
        </p:nvSpPr>
        <p:spPr>
          <a:xfrm>
            <a:off x="467544" y="1628800"/>
            <a:ext cx="8229600" cy="1849760"/>
          </a:xfrm>
        </p:spPr>
        <p:txBody>
          <a:bodyPr>
            <a:noAutofit/>
          </a:bodyPr>
          <a:lstStyle/>
          <a:p>
            <a:pPr marL="0" algn="ctr" rtl="0">
              <a:buNone/>
            </a:pPr>
            <a:r>
              <a:rPr lang="en-US" sz="4000" dirty="0">
                <a:solidFill>
                  <a:srgbClr val="0070C0"/>
                </a:solidFill>
              </a:rPr>
              <a:t>Amebic meningitis/encephalitis is not spread from person-to-person (except in the case of transmission through transplantation of organs from an infected donor).</a:t>
            </a:r>
            <a:endParaRPr lang="ar-SA" sz="40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rPr>
              <a:t>Laboratory Safety</a:t>
            </a:r>
          </a:p>
        </p:txBody>
      </p:sp>
      <p:sp>
        <p:nvSpPr>
          <p:cNvPr id="3" name="Content Placeholder 2"/>
          <p:cNvSpPr>
            <a:spLocks noGrp="1"/>
          </p:cNvSpPr>
          <p:nvPr>
            <p:ph sz="quarter" idx="1"/>
          </p:nvPr>
        </p:nvSpPr>
        <p:spPr/>
        <p:txBody>
          <a:bodyPr>
            <a:normAutofit/>
          </a:bodyPr>
          <a:lstStyle/>
          <a:p>
            <a:pPr algn="just" rtl="0"/>
            <a:r>
              <a:rPr lang="en-US" sz="2800" dirty="0"/>
              <a:t>Free living amebae could pose a potential safety risk to laboratory staff, particularly when large numbers are present in culture.</a:t>
            </a:r>
          </a:p>
          <a:p>
            <a:pPr algn="just" rtl="0"/>
            <a:r>
              <a:rPr lang="en-US" sz="2800" dirty="0"/>
              <a:t>Personal protective equipment (laboratory gown and gloves with eye protection) should be worn at all times,.</a:t>
            </a:r>
          </a:p>
          <a:p>
            <a:pPr algn="just" rtl="0"/>
            <a:r>
              <a:rPr lang="en-US" sz="2800" dirty="0"/>
              <a:t>Individuals with immunosuppressive illnesses or open wounds in exposed areas of skin may be at greater risk of infection when working with cultures of free living amebae.</a:t>
            </a:r>
          </a:p>
          <a:p>
            <a:pPr algn="just" rtl="0"/>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285750" y="1285875"/>
            <a:ext cx="8572500" cy="5214938"/>
          </a:xfrm>
        </p:spPr>
        <p:txBody>
          <a:bodyPr>
            <a:normAutofit/>
          </a:bodyPr>
          <a:lstStyle/>
          <a:p>
            <a:pPr algn="l" rtl="0"/>
            <a:r>
              <a:rPr lang="en-US" sz="3200" b="1" dirty="0"/>
              <a:t>It is a fatal fungal disease caused by </a:t>
            </a:r>
            <a:r>
              <a:rPr lang="en-US" sz="3200" b="1" i="1" dirty="0"/>
              <a:t>Cryptococcus </a:t>
            </a:r>
            <a:r>
              <a:rPr lang="en-US" sz="3200" b="1" i="1" dirty="0" err="1"/>
              <a:t>neoformans</a:t>
            </a:r>
            <a:r>
              <a:rPr lang="en-US" sz="3200" b="1" dirty="0"/>
              <a:t>.</a:t>
            </a:r>
            <a:endParaRPr lang="en-US" sz="3200" dirty="0"/>
          </a:p>
          <a:p>
            <a:pPr algn="l" rtl="0"/>
            <a:r>
              <a:rPr lang="en-US" sz="3200" b="1" dirty="0"/>
              <a:t>General characters of </a:t>
            </a:r>
            <a:r>
              <a:rPr lang="en-US" sz="3200" b="1" i="1" dirty="0"/>
              <a:t>C. </a:t>
            </a:r>
            <a:r>
              <a:rPr lang="en-US" sz="3200" b="1" i="1" dirty="0" err="1"/>
              <a:t>neoformans</a:t>
            </a:r>
            <a:r>
              <a:rPr lang="en-US" sz="3200" b="1" dirty="0"/>
              <a:t>:</a:t>
            </a:r>
            <a:endParaRPr lang="en-US" sz="3200" dirty="0"/>
          </a:p>
          <a:p>
            <a:pPr lvl="1" algn="l" rtl="0"/>
            <a:r>
              <a:rPr lang="en-US" sz="2600" b="1" dirty="0"/>
              <a:t>Yeast cells, </a:t>
            </a:r>
            <a:r>
              <a:rPr lang="en-US" sz="2600" b="1" dirty="0">
                <a:solidFill>
                  <a:srgbClr val="FF0000"/>
                </a:solidFill>
              </a:rPr>
              <a:t>oval </a:t>
            </a:r>
            <a:r>
              <a:rPr lang="en-US" sz="2600" b="1" dirty="0"/>
              <a:t>in shape with a </a:t>
            </a:r>
            <a:r>
              <a:rPr lang="en-US" sz="2600" b="1" dirty="0">
                <a:solidFill>
                  <a:srgbClr val="FF0000"/>
                </a:solidFill>
              </a:rPr>
              <a:t>gelatinous capsule</a:t>
            </a:r>
            <a:r>
              <a:rPr lang="en-US" sz="2600" b="1" dirty="0"/>
              <a:t>.</a:t>
            </a:r>
            <a:endParaRPr lang="en-US" sz="2600" dirty="0"/>
          </a:p>
          <a:p>
            <a:pPr lvl="1" algn="l" rtl="0"/>
            <a:r>
              <a:rPr lang="en-US" sz="2600" b="1" dirty="0"/>
              <a:t>Found in </a:t>
            </a:r>
            <a:r>
              <a:rPr lang="en-US" sz="2600" b="1" dirty="0">
                <a:solidFill>
                  <a:srgbClr val="FF0000"/>
                </a:solidFill>
              </a:rPr>
              <a:t>soil contaminated </a:t>
            </a:r>
            <a:r>
              <a:rPr lang="en-US" sz="2600" b="1" dirty="0"/>
              <a:t>with the excreta of birds specially </a:t>
            </a:r>
            <a:r>
              <a:rPr lang="en-US" sz="2600" b="1" dirty="0">
                <a:solidFill>
                  <a:srgbClr val="FF0000"/>
                </a:solidFill>
              </a:rPr>
              <a:t>pigeons' feces</a:t>
            </a:r>
            <a:r>
              <a:rPr lang="en-US" sz="2600" b="1" dirty="0"/>
              <a:t>.</a:t>
            </a:r>
          </a:p>
          <a:p>
            <a:pPr lvl="1" algn="l" rtl="0"/>
            <a:r>
              <a:rPr lang="en-US" sz="2600" b="1" dirty="0"/>
              <a:t>It is an </a:t>
            </a:r>
            <a:r>
              <a:rPr lang="en-US" sz="2600" b="1" dirty="0">
                <a:solidFill>
                  <a:srgbClr val="FF0000"/>
                </a:solidFill>
              </a:rPr>
              <a:t>opportunistic fungus </a:t>
            </a:r>
            <a:r>
              <a:rPr lang="en-US" sz="2600" b="1" dirty="0"/>
              <a:t>affecting mainly </a:t>
            </a:r>
            <a:r>
              <a:rPr lang="en-US" sz="2600" b="1" dirty="0">
                <a:solidFill>
                  <a:srgbClr val="FF0000"/>
                </a:solidFill>
              </a:rPr>
              <a:t>immunosupressed persons </a:t>
            </a:r>
            <a:r>
              <a:rPr lang="en-US" sz="2600" b="1" dirty="0"/>
              <a:t>specially AIDS patients.</a:t>
            </a:r>
          </a:p>
          <a:p>
            <a:pPr algn="l" rtl="0">
              <a:buNone/>
            </a:pPr>
            <a:endParaRPr lang="en-US" dirty="0"/>
          </a:p>
          <a:p>
            <a:pPr algn="l" rtl="0">
              <a:lnSpc>
                <a:spcPct val="150000"/>
              </a:lnSpc>
              <a:buFont typeface="Wingdings 2" pitchFamily="18" charset="2"/>
              <a:buNone/>
            </a:pPr>
            <a:endParaRPr lang="en-US" b="1" dirty="0">
              <a:latin typeface="Arial" pitchFamily="34" charset="0"/>
              <a:cs typeface="Arial" pitchFamily="34" charset="0"/>
            </a:endParaRPr>
          </a:p>
        </p:txBody>
      </p:sp>
      <p:sp>
        <p:nvSpPr>
          <p:cNvPr id="7" name="عنوان 1"/>
          <p:cNvSpPr>
            <a:spLocks noGrp="1"/>
          </p:cNvSpPr>
          <p:nvPr>
            <p:ph type="title"/>
          </p:nvPr>
        </p:nvSpPr>
        <p:spPr>
          <a:xfrm>
            <a:off x="457200" y="214290"/>
            <a:ext cx="8229600" cy="704848"/>
          </a:xfrm>
          <a:solidFill>
            <a:schemeClr val="bg1">
              <a:lumMod val="95000"/>
            </a:schemeClr>
          </a:solidFill>
        </p:spPr>
        <p:txBody>
          <a:bodyPr>
            <a:normAutofit/>
          </a:bodyPr>
          <a:lstStyle/>
          <a:p>
            <a:pPr algn="ctr"/>
            <a:r>
              <a:rPr lang="en-US" b="1" dirty="0">
                <a:solidFill>
                  <a:srgbClr val="FF0000"/>
                </a:solidFill>
                <a:latin typeface="Arial" pitchFamily="34" charset="0"/>
                <a:cs typeface="Arial" pitchFamily="34" charset="0"/>
              </a:rPr>
              <a:t>Fungal meningitis (</a:t>
            </a:r>
            <a:r>
              <a:rPr lang="en-US" b="1" dirty="0" err="1">
                <a:solidFill>
                  <a:srgbClr val="FF0000"/>
                </a:solidFill>
                <a:latin typeface="Arial" pitchFamily="34" charset="0"/>
                <a:cs typeface="Arial" pitchFamily="34" charset="0"/>
              </a:rPr>
              <a:t>Cryptococcosis</a:t>
            </a:r>
            <a:r>
              <a:rPr lang="en-US" b="1" dirty="0">
                <a:solidFill>
                  <a:srgbClr val="FF0000"/>
                </a:solidFill>
                <a:latin typeface="Arial" pitchFamily="34" charset="0"/>
                <a:cs typeface="Arial" pitchFamily="34" charset="0"/>
              </a:rPr>
              <a:t>)</a:t>
            </a:r>
            <a:endParaRPr lang="ar-SA"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4578">
                                            <p:txEl>
                                              <p:pRg st="0" end="0"/>
                                            </p:txEl>
                                          </p:spTgt>
                                        </p:tgtEl>
                                        <p:attrNameLst>
                                          <p:attrName>style.visibility</p:attrName>
                                        </p:attrNameLst>
                                      </p:cBhvr>
                                      <p:to>
                                        <p:strVal val="visible"/>
                                      </p:to>
                                    </p:set>
                                    <p:animEffect transition="in" filter="strips(downLeft)">
                                      <p:cBhvr>
                                        <p:cTn id="12" dur="500"/>
                                        <p:tgtEl>
                                          <p:spTgt spid="245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4578">
                                            <p:txEl>
                                              <p:pRg st="1" end="1"/>
                                            </p:txEl>
                                          </p:spTgt>
                                        </p:tgtEl>
                                        <p:attrNameLst>
                                          <p:attrName>style.visibility</p:attrName>
                                        </p:attrNameLst>
                                      </p:cBhvr>
                                      <p:to>
                                        <p:strVal val="visible"/>
                                      </p:to>
                                    </p:set>
                                    <p:animEffect transition="in" filter="strips(downLeft)">
                                      <p:cBhvr>
                                        <p:cTn id="17" dur="500"/>
                                        <p:tgtEl>
                                          <p:spTgt spid="2457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4578">
                                            <p:txEl>
                                              <p:pRg st="2" end="2"/>
                                            </p:txEl>
                                          </p:spTgt>
                                        </p:tgtEl>
                                        <p:attrNameLst>
                                          <p:attrName>style.visibility</p:attrName>
                                        </p:attrNameLst>
                                      </p:cBhvr>
                                      <p:to>
                                        <p:strVal val="visible"/>
                                      </p:to>
                                    </p:set>
                                    <p:animEffect transition="in" filter="strips(downLeft)">
                                      <p:cBhvr>
                                        <p:cTn id="22" dur="500"/>
                                        <p:tgtEl>
                                          <p:spTgt spid="2457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4578">
                                            <p:txEl>
                                              <p:pRg st="3" end="3"/>
                                            </p:txEl>
                                          </p:spTgt>
                                        </p:tgtEl>
                                        <p:attrNameLst>
                                          <p:attrName>style.visibility</p:attrName>
                                        </p:attrNameLst>
                                      </p:cBhvr>
                                      <p:to>
                                        <p:strVal val="visible"/>
                                      </p:to>
                                    </p:set>
                                    <p:animEffect transition="in" filter="strips(downLeft)">
                                      <p:cBhvr>
                                        <p:cTn id="27" dur="500"/>
                                        <p:tgtEl>
                                          <p:spTgt spid="2457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4578">
                                            <p:txEl>
                                              <p:pRg st="4" end="4"/>
                                            </p:txEl>
                                          </p:spTgt>
                                        </p:tgtEl>
                                        <p:attrNameLst>
                                          <p:attrName>style.visibility</p:attrName>
                                        </p:attrNameLst>
                                      </p:cBhvr>
                                      <p:to>
                                        <p:strVal val="visible"/>
                                      </p:to>
                                    </p:set>
                                    <p:animEffect transition="in" filter="strips(downLeft)">
                                      <p:cBhvr>
                                        <p:cTn id="32" dur="500"/>
                                        <p:tgtEl>
                                          <p:spTgt spid="245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928670"/>
            <a:ext cx="8229600" cy="5929330"/>
          </a:xfrm>
          <a:solidFill>
            <a:schemeClr val="bg1"/>
          </a:solidFill>
        </p:spPr>
        <p:txBody>
          <a:bodyPr>
            <a:normAutofit fontScale="85000" lnSpcReduction="10000"/>
          </a:bodyPr>
          <a:lstStyle/>
          <a:p>
            <a:pPr algn="just" rtl="0"/>
            <a:r>
              <a:rPr lang="en-US" b="1" dirty="0"/>
              <a:t>PATHOGENESIS </a:t>
            </a:r>
          </a:p>
          <a:p>
            <a:pPr lvl="0" algn="just" rtl="0"/>
            <a:r>
              <a:rPr lang="en-US" sz="3100" dirty="0"/>
              <a:t>After being </a:t>
            </a:r>
            <a:r>
              <a:rPr lang="en-US" sz="3100" dirty="0">
                <a:solidFill>
                  <a:srgbClr val="FF0000"/>
                </a:solidFill>
              </a:rPr>
              <a:t>inhaled</a:t>
            </a:r>
            <a:r>
              <a:rPr lang="en-US" sz="3100" dirty="0"/>
              <a:t>, cryptococci </a:t>
            </a:r>
            <a:r>
              <a:rPr lang="en-US" sz="3100" dirty="0">
                <a:solidFill>
                  <a:srgbClr val="FF0000"/>
                </a:solidFill>
              </a:rPr>
              <a:t>reach</a:t>
            </a:r>
            <a:r>
              <a:rPr lang="en-US" sz="3100" dirty="0"/>
              <a:t> the </a:t>
            </a:r>
            <a:r>
              <a:rPr lang="en-US" sz="3100" dirty="0">
                <a:solidFill>
                  <a:srgbClr val="FF0000"/>
                </a:solidFill>
              </a:rPr>
              <a:t>alveoli</a:t>
            </a:r>
            <a:r>
              <a:rPr lang="en-US" sz="3100" dirty="0"/>
              <a:t>, where production of the </a:t>
            </a:r>
            <a:r>
              <a:rPr lang="en-US" sz="3100" dirty="0">
                <a:solidFill>
                  <a:srgbClr val="FF0000"/>
                </a:solidFill>
              </a:rPr>
              <a:t>polysaccharide</a:t>
            </a:r>
            <a:r>
              <a:rPr lang="en-US" sz="3100" dirty="0"/>
              <a:t> capsule (many immunosuppressing actions). </a:t>
            </a:r>
          </a:p>
          <a:p>
            <a:pPr lvl="0" algn="just" rtl="0"/>
            <a:r>
              <a:rPr lang="en-US" sz="3100" dirty="0"/>
              <a:t>If </a:t>
            </a:r>
            <a:r>
              <a:rPr lang="en-US" sz="3100" dirty="0">
                <a:solidFill>
                  <a:srgbClr val="FF0000"/>
                </a:solidFill>
              </a:rPr>
              <a:t>engulfed </a:t>
            </a:r>
            <a:r>
              <a:rPr lang="en-US" sz="3100" dirty="0"/>
              <a:t>by </a:t>
            </a:r>
            <a:r>
              <a:rPr lang="en-US" sz="3100" dirty="0">
                <a:solidFill>
                  <a:srgbClr val="FF0000"/>
                </a:solidFill>
              </a:rPr>
              <a:t>macrophages</a:t>
            </a:r>
            <a:r>
              <a:rPr lang="en-US" sz="3100" dirty="0"/>
              <a:t>, C neoformans is able to </a:t>
            </a:r>
            <a:r>
              <a:rPr lang="en-US" sz="3100" dirty="0">
                <a:solidFill>
                  <a:srgbClr val="FF0000"/>
                </a:solidFill>
              </a:rPr>
              <a:t>survive and multiply </a:t>
            </a:r>
            <a:r>
              <a:rPr lang="en-US" sz="3100" dirty="0"/>
              <a:t>by altering its metabolic pathways and by </a:t>
            </a:r>
            <a:r>
              <a:rPr lang="en-US" sz="3100" dirty="0">
                <a:solidFill>
                  <a:srgbClr val="FF0000"/>
                </a:solidFill>
              </a:rPr>
              <a:t>inducing melanin production</a:t>
            </a:r>
            <a:r>
              <a:rPr lang="en-US" sz="3100" dirty="0"/>
              <a:t>, which interferes with </a:t>
            </a:r>
            <a:r>
              <a:rPr lang="en-US" sz="3100" dirty="0">
                <a:solidFill>
                  <a:srgbClr val="FF0000"/>
                </a:solidFill>
              </a:rPr>
              <a:t>oxidative killing mechanisms</a:t>
            </a:r>
            <a:r>
              <a:rPr lang="en-US" sz="3100" dirty="0"/>
              <a:t>. </a:t>
            </a:r>
          </a:p>
          <a:p>
            <a:pPr lvl="0" algn="just" rtl="0"/>
            <a:r>
              <a:rPr lang="en-US" sz="3100" dirty="0"/>
              <a:t>C. neoformans </a:t>
            </a:r>
            <a:r>
              <a:rPr lang="en-US" sz="3100" dirty="0">
                <a:solidFill>
                  <a:srgbClr val="FF0000"/>
                </a:solidFill>
              </a:rPr>
              <a:t>cross the blood–brain </a:t>
            </a:r>
            <a:r>
              <a:rPr lang="en-US" sz="3100" dirty="0"/>
              <a:t>barrier </a:t>
            </a:r>
            <a:r>
              <a:rPr lang="en-US" sz="3100" dirty="0">
                <a:solidFill>
                  <a:srgbClr val="FF0000"/>
                </a:solidFill>
              </a:rPr>
              <a:t>using  macrophages </a:t>
            </a:r>
            <a:r>
              <a:rPr lang="en-US" sz="3100" dirty="0"/>
              <a:t>(Trojan horse model) or by the </a:t>
            </a:r>
            <a:r>
              <a:rPr lang="en-US" sz="3100" dirty="0">
                <a:solidFill>
                  <a:srgbClr val="FF0000"/>
                </a:solidFill>
              </a:rPr>
              <a:t>interaction </a:t>
            </a:r>
            <a:r>
              <a:rPr lang="en-US" sz="3100" dirty="0"/>
              <a:t>between the components on the </a:t>
            </a:r>
            <a:r>
              <a:rPr lang="en-US" sz="3100" dirty="0">
                <a:solidFill>
                  <a:srgbClr val="FF0000"/>
                </a:solidFill>
              </a:rPr>
              <a:t>microbial surface </a:t>
            </a:r>
            <a:r>
              <a:rPr lang="en-US" sz="3100" dirty="0"/>
              <a:t> and </a:t>
            </a:r>
            <a:r>
              <a:rPr lang="en-US" sz="3100" dirty="0">
                <a:solidFill>
                  <a:srgbClr val="FF0000"/>
                </a:solidFill>
              </a:rPr>
              <a:t>the  proteins on the endothelial </a:t>
            </a:r>
            <a:r>
              <a:rPr lang="en-US" sz="3100" dirty="0"/>
              <a:t>cells of the brain microvasculature. </a:t>
            </a:r>
          </a:p>
          <a:p>
            <a:pPr algn="just" rtl="0"/>
            <a:r>
              <a:rPr lang="en-US" sz="3100" dirty="0"/>
              <a:t>Infections in immunologically normal people are very rare, </a:t>
            </a:r>
          </a:p>
          <a:p>
            <a:pPr algn="just" rtl="0"/>
            <a:r>
              <a:rPr lang="en-US" sz="3100" dirty="0"/>
              <a:t>Person-to-person transmission has not </a:t>
            </a:r>
            <a:r>
              <a:rPr lang="en-US" sz="3100"/>
              <a:t>been documented</a:t>
            </a:r>
            <a:endParaRPr lang="ar-SA" sz="3100" dirty="0"/>
          </a:p>
        </p:txBody>
      </p:sp>
      <p:sp>
        <p:nvSpPr>
          <p:cNvPr id="4" name="عنوان 1"/>
          <p:cNvSpPr>
            <a:spLocks noGrp="1"/>
          </p:cNvSpPr>
          <p:nvPr>
            <p:ph type="title"/>
          </p:nvPr>
        </p:nvSpPr>
        <p:spPr>
          <a:xfrm>
            <a:off x="457200" y="214290"/>
            <a:ext cx="8229600" cy="704848"/>
          </a:xfrm>
          <a:solidFill>
            <a:schemeClr val="bg1">
              <a:lumMod val="95000"/>
            </a:schemeClr>
          </a:solidFill>
        </p:spPr>
        <p:txBody>
          <a:bodyPr>
            <a:normAutofit/>
          </a:bodyPr>
          <a:lstStyle/>
          <a:p>
            <a:pPr algn="ctr"/>
            <a:r>
              <a:rPr lang="en-US" b="1" dirty="0">
                <a:solidFill>
                  <a:srgbClr val="FF0000"/>
                </a:solidFill>
                <a:latin typeface="Arial" pitchFamily="34" charset="0"/>
                <a:cs typeface="Arial" pitchFamily="34" charset="0"/>
              </a:rPr>
              <a:t>Fungal meningitis (Cryptococcosis)</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188640"/>
            <a:ext cx="8460432" cy="720080"/>
          </a:xfrm>
        </p:spPr>
        <p:txBody>
          <a:bodyPr>
            <a:noAutofit/>
          </a:bodyPr>
          <a:lstStyle/>
          <a:p>
            <a:r>
              <a:rPr lang="ar-JO" sz="2800" b="1" dirty="0" err="1"/>
              <a:t>(</a:t>
            </a:r>
            <a:r>
              <a:rPr lang="en-US" sz="2800" b="1" dirty="0"/>
              <a:t>The phylum Sarcomastigophora (Protozoa</a:t>
            </a:r>
            <a:endParaRPr lang="ar-SA" sz="2800" b="1" dirty="0">
              <a:solidFill>
                <a:srgbClr val="FF0000"/>
              </a:solidFill>
            </a:endParaRPr>
          </a:p>
        </p:txBody>
      </p:sp>
      <p:sp>
        <p:nvSpPr>
          <p:cNvPr id="4" name="مستطيل 3"/>
          <p:cNvSpPr/>
          <p:nvPr/>
        </p:nvSpPr>
        <p:spPr>
          <a:xfrm>
            <a:off x="1475656" y="2761764"/>
            <a:ext cx="5616624" cy="523220"/>
          </a:xfrm>
          <a:prstGeom prst="rect">
            <a:avLst/>
          </a:prstGeom>
        </p:spPr>
        <p:txBody>
          <a:bodyPr wrap="square">
            <a:spAutoFit/>
          </a:bodyPr>
          <a:lstStyle/>
          <a:p>
            <a:pPr algn="ctr"/>
            <a:r>
              <a:rPr lang="en-US" sz="2800" b="1" dirty="0">
                <a:solidFill>
                  <a:srgbClr val="FF0000"/>
                </a:solidFill>
              </a:rPr>
              <a:t>The phylum classification</a:t>
            </a:r>
            <a:endParaRPr lang="ar-SA" sz="2800" b="1" dirty="0">
              <a:solidFill>
                <a:srgbClr val="FF0000"/>
              </a:solidFill>
            </a:endParaRPr>
          </a:p>
        </p:txBody>
      </p:sp>
      <p:sp>
        <p:nvSpPr>
          <p:cNvPr id="5" name="مستطيل 4"/>
          <p:cNvSpPr/>
          <p:nvPr/>
        </p:nvSpPr>
        <p:spPr>
          <a:xfrm>
            <a:off x="755576" y="4389492"/>
            <a:ext cx="2664296" cy="1631216"/>
          </a:xfrm>
          <a:prstGeom prst="rect">
            <a:avLst/>
          </a:prstGeom>
        </p:spPr>
        <p:txBody>
          <a:bodyPr wrap="square">
            <a:spAutoFit/>
          </a:bodyPr>
          <a:lstStyle/>
          <a:p>
            <a:pPr algn="l"/>
            <a:r>
              <a:rPr lang="en-US" sz="2000" i="1" dirty="0"/>
              <a:t>Entamoeba histolytica</a:t>
            </a:r>
          </a:p>
          <a:p>
            <a:pPr algn="l"/>
            <a:r>
              <a:rPr lang="en-US" sz="2000" i="1" dirty="0"/>
              <a:t>Entamoeba dispar</a:t>
            </a:r>
          </a:p>
          <a:p>
            <a:pPr algn="l"/>
            <a:r>
              <a:rPr lang="en-US" sz="2000" i="1" dirty="0"/>
              <a:t>Naegleria fowleri</a:t>
            </a:r>
          </a:p>
          <a:p>
            <a:pPr algn="l"/>
            <a:r>
              <a:rPr lang="en-US" sz="2000" i="1" dirty="0"/>
              <a:t>Acanthamoeba spp.</a:t>
            </a:r>
          </a:p>
          <a:p>
            <a:pPr algn="l"/>
            <a:r>
              <a:rPr lang="en-US" sz="2000" i="1" dirty="0"/>
              <a:t>Balamuthia spp. </a:t>
            </a:r>
            <a:endParaRPr lang="ar-SA" sz="2000" dirty="0"/>
          </a:p>
        </p:txBody>
      </p:sp>
      <p:sp>
        <p:nvSpPr>
          <p:cNvPr id="6" name="مستطيل 5"/>
          <p:cNvSpPr/>
          <p:nvPr/>
        </p:nvSpPr>
        <p:spPr>
          <a:xfrm>
            <a:off x="755576" y="3676382"/>
            <a:ext cx="3312368" cy="707886"/>
          </a:xfrm>
          <a:prstGeom prst="rect">
            <a:avLst/>
          </a:prstGeom>
        </p:spPr>
        <p:txBody>
          <a:bodyPr wrap="square">
            <a:spAutoFit/>
          </a:bodyPr>
          <a:lstStyle/>
          <a:p>
            <a:pPr algn="l"/>
            <a:endParaRPr lang="ar-SA" sz="2000" dirty="0">
              <a:solidFill>
                <a:srgbClr val="7030A0"/>
              </a:solidFill>
            </a:endParaRPr>
          </a:p>
          <a:p>
            <a:pPr algn="l"/>
            <a:r>
              <a:rPr lang="en-US" sz="2000" b="1" dirty="0">
                <a:solidFill>
                  <a:srgbClr val="7030A0"/>
                </a:solidFill>
              </a:rPr>
              <a:t>The amoeba groups</a:t>
            </a:r>
            <a:endParaRPr lang="ar-SA" sz="2000" b="1" dirty="0">
              <a:solidFill>
                <a:srgbClr val="7030A0"/>
              </a:solidFill>
            </a:endParaRPr>
          </a:p>
        </p:txBody>
      </p:sp>
      <p:sp>
        <p:nvSpPr>
          <p:cNvPr id="7" name="مستطيل 6"/>
          <p:cNvSpPr/>
          <p:nvPr/>
        </p:nvSpPr>
        <p:spPr>
          <a:xfrm>
            <a:off x="5004048" y="4389492"/>
            <a:ext cx="3888432" cy="1938992"/>
          </a:xfrm>
          <a:prstGeom prst="rect">
            <a:avLst/>
          </a:prstGeom>
        </p:spPr>
        <p:txBody>
          <a:bodyPr wrap="square">
            <a:spAutoFit/>
          </a:bodyPr>
          <a:lstStyle/>
          <a:p>
            <a:pPr algn="l"/>
            <a:r>
              <a:rPr lang="en-US" sz="2000" i="1" dirty="0"/>
              <a:t>Trichomonas vaginalis </a:t>
            </a:r>
          </a:p>
          <a:p>
            <a:pPr algn="l"/>
            <a:r>
              <a:rPr lang="en-US" sz="2000" i="1" dirty="0" err="1"/>
              <a:t>Giardia</a:t>
            </a:r>
            <a:r>
              <a:rPr lang="en-US" sz="2000" i="1" dirty="0"/>
              <a:t> </a:t>
            </a:r>
            <a:r>
              <a:rPr lang="en-US" sz="2000" i="1" dirty="0" err="1"/>
              <a:t>duodenalis</a:t>
            </a:r>
            <a:r>
              <a:rPr lang="en-US" sz="2000" i="1" dirty="0"/>
              <a:t> </a:t>
            </a:r>
          </a:p>
          <a:p>
            <a:pPr algn="l"/>
            <a:r>
              <a:rPr lang="en-US" sz="2000" i="1" dirty="0" err="1"/>
              <a:t>Leishmania</a:t>
            </a:r>
            <a:r>
              <a:rPr lang="en-US" sz="2000" i="1" dirty="0"/>
              <a:t> spp. </a:t>
            </a:r>
          </a:p>
          <a:p>
            <a:pPr algn="l"/>
            <a:r>
              <a:rPr lang="en-US" sz="2000" i="1" dirty="0" err="1"/>
              <a:t>Trypanosoma</a:t>
            </a:r>
            <a:r>
              <a:rPr lang="en-US" sz="2000" i="1" dirty="0"/>
              <a:t> </a:t>
            </a:r>
            <a:r>
              <a:rPr lang="en-US" sz="2000" i="1" dirty="0" err="1"/>
              <a:t>brucei</a:t>
            </a:r>
            <a:r>
              <a:rPr lang="en-US" sz="2000" i="1" dirty="0"/>
              <a:t> </a:t>
            </a:r>
            <a:r>
              <a:rPr lang="en-US" sz="2000" i="1" dirty="0" err="1"/>
              <a:t>gambiense</a:t>
            </a:r>
            <a:r>
              <a:rPr lang="en-US" sz="2000" i="1" dirty="0"/>
              <a:t> and </a:t>
            </a:r>
            <a:r>
              <a:rPr lang="en-US" sz="2000" i="1" dirty="0" err="1"/>
              <a:t>rhodesiense</a:t>
            </a:r>
            <a:r>
              <a:rPr lang="en-US" sz="2000" i="1" dirty="0"/>
              <a:t> </a:t>
            </a:r>
          </a:p>
          <a:p>
            <a:pPr algn="l"/>
            <a:r>
              <a:rPr lang="en-US" sz="2000" i="1" dirty="0" err="1"/>
              <a:t>Trypanosoma</a:t>
            </a:r>
            <a:r>
              <a:rPr lang="en-US" sz="2000" i="1" dirty="0"/>
              <a:t> </a:t>
            </a:r>
            <a:r>
              <a:rPr lang="en-US" sz="2000" i="1" dirty="0" err="1"/>
              <a:t>cruzi</a:t>
            </a:r>
            <a:r>
              <a:rPr lang="en-US" sz="2000" i="1" dirty="0"/>
              <a:t> </a:t>
            </a:r>
            <a:endParaRPr lang="ar-SA" sz="2000" dirty="0"/>
          </a:p>
        </p:txBody>
      </p:sp>
      <p:sp>
        <p:nvSpPr>
          <p:cNvPr id="8" name="مستطيل 7"/>
          <p:cNvSpPr/>
          <p:nvPr/>
        </p:nvSpPr>
        <p:spPr>
          <a:xfrm>
            <a:off x="4932040" y="3984158"/>
            <a:ext cx="2831416" cy="400110"/>
          </a:xfrm>
          <a:prstGeom prst="rect">
            <a:avLst/>
          </a:prstGeom>
        </p:spPr>
        <p:txBody>
          <a:bodyPr wrap="none">
            <a:spAutoFit/>
          </a:bodyPr>
          <a:lstStyle/>
          <a:p>
            <a:pPr lvl="0"/>
            <a:r>
              <a:rPr lang="en-US" sz="2000" b="1" dirty="0">
                <a:solidFill>
                  <a:srgbClr val="7030A0"/>
                </a:solidFill>
              </a:rPr>
              <a:t>The Flagellates group </a:t>
            </a:r>
          </a:p>
        </p:txBody>
      </p:sp>
      <p:sp>
        <p:nvSpPr>
          <p:cNvPr id="9" name="قوس كبير أيمن 8"/>
          <p:cNvSpPr/>
          <p:nvPr/>
        </p:nvSpPr>
        <p:spPr>
          <a:xfrm rot="16200000">
            <a:off x="3923928" y="1503947"/>
            <a:ext cx="720080" cy="4176464"/>
          </a:xfrm>
          <a:prstGeom prst="rightBrace">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0" name="مستطيل 9"/>
          <p:cNvSpPr/>
          <p:nvPr/>
        </p:nvSpPr>
        <p:spPr>
          <a:xfrm>
            <a:off x="179512" y="1353542"/>
            <a:ext cx="8676456" cy="1015663"/>
          </a:xfrm>
          <a:prstGeom prst="rect">
            <a:avLst/>
          </a:prstGeom>
        </p:spPr>
        <p:txBody>
          <a:bodyPr wrap="square">
            <a:spAutoFit/>
          </a:bodyPr>
          <a:lstStyle/>
          <a:p>
            <a:pPr algn="just" rtl="0"/>
            <a:r>
              <a:rPr lang="en-US" sz="2000" b="1" dirty="0">
                <a:solidFill>
                  <a:srgbClr val="7030A0"/>
                </a:solidFill>
              </a:rPr>
              <a:t>The phylum Sarcomastigophora</a:t>
            </a:r>
            <a:r>
              <a:rPr lang="en-US" sz="2000" dirty="0"/>
              <a:t> belongs to the Protista  kingdom and it includes many unicellular  autotrophic or heterotrophic organisms. It is characterized by </a:t>
            </a:r>
            <a:r>
              <a:rPr lang="en-US" sz="2000" dirty="0" err="1"/>
              <a:t>flagellae</a:t>
            </a:r>
            <a:r>
              <a:rPr lang="en-US" sz="2000" dirty="0"/>
              <a:t>, pseudopodia, or both.</a:t>
            </a:r>
            <a:endParaRPr lang="ar-SA" sz="2000" dirty="0"/>
          </a:p>
        </p:txBody>
      </p:sp>
      <p:sp>
        <p:nvSpPr>
          <p:cNvPr id="11" name="Rectangle 10"/>
          <p:cNvSpPr/>
          <p:nvPr/>
        </p:nvSpPr>
        <p:spPr>
          <a:xfrm>
            <a:off x="518612" y="5072074"/>
            <a:ext cx="2232000" cy="97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slide(fromBottom)">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slide(fromBottom)">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slide(fromBottom)">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slide(fromBottom)">
                                      <p:cBhvr>
                                        <p:cTn id="52" dur="500"/>
                                        <p:tgtEl>
                                          <p:spTgt spid="5">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slide(fromBottom)">
                                      <p:cBhvr>
                                        <p:cTn id="57" dur="500"/>
                                        <p:tgtEl>
                                          <p:spTgt spid="5">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slide(fromBottom)">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slide(fromBottom)">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9" grpId="0" animBg="1"/>
      <p:bldP spid="10" grpId="0"/>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214313" y="1357313"/>
            <a:ext cx="8929687" cy="5143500"/>
          </a:xfrm>
        </p:spPr>
        <p:txBody>
          <a:bodyPr>
            <a:normAutofit/>
          </a:bodyPr>
          <a:lstStyle/>
          <a:p>
            <a:pPr lvl="0" algn="l" rtl="0"/>
            <a:r>
              <a:rPr lang="en-US" sz="2800" dirty="0"/>
              <a:t>Diseases as AIDS, lymphoma, </a:t>
            </a:r>
            <a:r>
              <a:rPr lang="en-US" sz="2800" dirty="0" err="1"/>
              <a:t>sarcoidosis</a:t>
            </a:r>
            <a:r>
              <a:rPr lang="en-US" sz="2800" dirty="0"/>
              <a:t>, liver cirrhosis, lung &amp; heart diseases.</a:t>
            </a:r>
          </a:p>
          <a:p>
            <a:pPr lvl="0" algn="l" rtl="0"/>
            <a:r>
              <a:rPr lang="en-US" sz="2800" dirty="0"/>
              <a:t>Long term corticosteroids therapy.</a:t>
            </a:r>
          </a:p>
          <a:p>
            <a:pPr lvl="0" algn="l" rtl="0"/>
            <a:r>
              <a:rPr lang="en-US" sz="2800" dirty="0"/>
              <a:t>Diabetes.</a:t>
            </a:r>
          </a:p>
          <a:p>
            <a:pPr lvl="0" algn="l" rtl="0"/>
            <a:r>
              <a:rPr lang="en-US" sz="2800" dirty="0"/>
              <a:t>Pregnancy. </a:t>
            </a:r>
          </a:p>
          <a:p>
            <a:pPr algn="l" rtl="0"/>
            <a:endParaRPr lang="en-US" sz="2800" dirty="0"/>
          </a:p>
          <a:p>
            <a:pPr marL="514350" indent="-514350" algn="l" rtl="0">
              <a:lnSpc>
                <a:spcPct val="200000"/>
              </a:lnSpc>
              <a:buFont typeface="+mj-lt"/>
              <a:buAutoNum type="arabicPeriod"/>
            </a:pPr>
            <a:endParaRPr lang="en-US" sz="2800" dirty="0"/>
          </a:p>
        </p:txBody>
      </p:sp>
      <p:sp>
        <p:nvSpPr>
          <p:cNvPr id="6" name="عنوان 1"/>
          <p:cNvSpPr>
            <a:spLocks noGrp="1"/>
          </p:cNvSpPr>
          <p:nvPr>
            <p:ph type="title"/>
          </p:nvPr>
        </p:nvSpPr>
        <p:spPr>
          <a:xfrm>
            <a:off x="457200" y="152400"/>
            <a:ext cx="8229600" cy="990600"/>
          </a:xfrm>
        </p:spPr>
        <p:txBody>
          <a:bodyPr>
            <a:normAutofit/>
          </a:bodyPr>
          <a:lstStyle/>
          <a:p>
            <a:r>
              <a:rPr lang="en-US" b="1" dirty="0" err="1">
                <a:solidFill>
                  <a:srgbClr val="FF0000"/>
                </a:solidFill>
                <a:latin typeface="Arial" pitchFamily="34" charset="0"/>
                <a:cs typeface="Arial" pitchFamily="34" charset="0"/>
              </a:rPr>
              <a:t>Cryptococcosis</a:t>
            </a:r>
            <a:r>
              <a:rPr lang="en-US" b="1" dirty="0">
                <a:solidFill>
                  <a:srgbClr val="FF0000"/>
                </a:solidFill>
                <a:latin typeface="Arial" pitchFamily="34" charset="0"/>
                <a:cs typeface="Arial" pitchFamily="34" charset="0"/>
              </a:rPr>
              <a:t>-Risk groups</a:t>
            </a:r>
            <a:endParaRPr lang="ar-SA"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6626">
                                            <p:txEl>
                                              <p:pRg st="0" end="0"/>
                                            </p:txEl>
                                          </p:spTgt>
                                        </p:tgtEl>
                                        <p:attrNameLst>
                                          <p:attrName>style.visibility</p:attrName>
                                        </p:attrNameLst>
                                      </p:cBhvr>
                                      <p:to>
                                        <p:strVal val="visible"/>
                                      </p:to>
                                    </p:set>
                                    <p:animEffect transition="in" filter="strips(downLeft)">
                                      <p:cBhvr>
                                        <p:cTn id="17" dur="500"/>
                                        <p:tgtEl>
                                          <p:spTgt spid="266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6626">
                                            <p:txEl>
                                              <p:pRg st="1" end="1"/>
                                            </p:txEl>
                                          </p:spTgt>
                                        </p:tgtEl>
                                        <p:attrNameLst>
                                          <p:attrName>style.visibility</p:attrName>
                                        </p:attrNameLst>
                                      </p:cBhvr>
                                      <p:to>
                                        <p:strVal val="visible"/>
                                      </p:to>
                                    </p:set>
                                    <p:animEffect transition="in" filter="strips(downLeft)">
                                      <p:cBhvr>
                                        <p:cTn id="22" dur="500"/>
                                        <p:tgtEl>
                                          <p:spTgt spid="2662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6626">
                                            <p:txEl>
                                              <p:pRg st="2" end="2"/>
                                            </p:txEl>
                                          </p:spTgt>
                                        </p:tgtEl>
                                        <p:attrNameLst>
                                          <p:attrName>style.visibility</p:attrName>
                                        </p:attrNameLst>
                                      </p:cBhvr>
                                      <p:to>
                                        <p:strVal val="visible"/>
                                      </p:to>
                                    </p:set>
                                    <p:animEffect transition="in" filter="strips(downLeft)">
                                      <p:cBhvr>
                                        <p:cTn id="27" dur="500"/>
                                        <p:tgtEl>
                                          <p:spTgt spid="2662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6626">
                                            <p:txEl>
                                              <p:pRg st="3" end="3"/>
                                            </p:txEl>
                                          </p:spTgt>
                                        </p:tgtEl>
                                        <p:attrNameLst>
                                          <p:attrName>style.visibility</p:attrName>
                                        </p:attrNameLst>
                                      </p:cBhvr>
                                      <p:to>
                                        <p:strVal val="visible"/>
                                      </p:to>
                                    </p:set>
                                    <p:animEffect transition="in" filter="strips(downLeft)">
                                      <p:cBhvr>
                                        <p:cTn id="32" dur="500"/>
                                        <p:tgtEl>
                                          <p:spTgt spid="266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142875" y="1143000"/>
            <a:ext cx="8715375" cy="5181600"/>
          </a:xfrm>
        </p:spPr>
        <p:txBody>
          <a:bodyPr/>
          <a:lstStyle/>
          <a:p>
            <a:pPr algn="just" rtl="0">
              <a:lnSpc>
                <a:spcPct val="150000"/>
              </a:lnSpc>
            </a:pPr>
            <a:r>
              <a:rPr lang="en-US" sz="2800" b="1" dirty="0">
                <a:solidFill>
                  <a:srgbClr val="0070C0"/>
                </a:solidFill>
                <a:latin typeface="Calibri" pitchFamily="34" charset="0"/>
                <a:cs typeface="Arial" pitchFamily="34" charset="0"/>
              </a:rPr>
              <a:t>Depending on the </a:t>
            </a:r>
            <a:r>
              <a:rPr lang="en-US" sz="2800" b="1" dirty="0">
                <a:solidFill>
                  <a:srgbClr val="FF0000"/>
                </a:solidFill>
                <a:latin typeface="Calibri" pitchFamily="34" charset="0"/>
                <a:cs typeface="Arial" pitchFamily="34" charset="0"/>
              </a:rPr>
              <a:t>virulence</a:t>
            </a:r>
            <a:r>
              <a:rPr lang="en-US" sz="2800" b="1" dirty="0">
                <a:solidFill>
                  <a:srgbClr val="0070C0"/>
                </a:solidFill>
                <a:latin typeface="Calibri" pitchFamily="34" charset="0"/>
                <a:cs typeface="Arial" pitchFamily="34" charset="0"/>
              </a:rPr>
              <a:t> of the yeast strain and the </a:t>
            </a:r>
            <a:r>
              <a:rPr lang="en-US" sz="2800" b="1" dirty="0">
                <a:solidFill>
                  <a:srgbClr val="FF0000"/>
                </a:solidFill>
                <a:latin typeface="Calibri" pitchFamily="34" charset="0"/>
                <a:cs typeface="Arial" pitchFamily="34" charset="0"/>
              </a:rPr>
              <a:t>immune status of the host</a:t>
            </a:r>
            <a:r>
              <a:rPr lang="en-US" sz="2800" b="1" dirty="0">
                <a:solidFill>
                  <a:srgbClr val="0070C0"/>
                </a:solidFill>
                <a:latin typeface="Calibri" pitchFamily="34" charset="0"/>
                <a:cs typeface="Arial" pitchFamily="34" charset="0"/>
              </a:rPr>
              <a:t>, </a:t>
            </a:r>
            <a:r>
              <a:rPr lang="en-US" sz="2800" b="1" i="1" dirty="0">
                <a:solidFill>
                  <a:srgbClr val="0070C0"/>
                </a:solidFill>
                <a:latin typeface="Calibri" pitchFamily="34" charset="0"/>
                <a:cs typeface="Arial" pitchFamily="34" charset="0"/>
              </a:rPr>
              <a:t>C. </a:t>
            </a:r>
            <a:r>
              <a:rPr lang="en-US" sz="2800" b="1" i="1" dirty="0" err="1">
                <a:solidFill>
                  <a:srgbClr val="0070C0"/>
                </a:solidFill>
                <a:latin typeface="Calibri" pitchFamily="34" charset="0"/>
                <a:cs typeface="Arial" pitchFamily="34" charset="0"/>
              </a:rPr>
              <a:t>neoformans</a:t>
            </a:r>
            <a:r>
              <a:rPr lang="en-US" sz="2800" b="1" dirty="0">
                <a:solidFill>
                  <a:srgbClr val="0070C0"/>
                </a:solidFill>
                <a:latin typeface="Calibri" pitchFamily="34" charset="0"/>
                <a:cs typeface="Arial" pitchFamily="34" charset="0"/>
              </a:rPr>
              <a:t> can either cause latent infection (in which the yeast cells remain dormant in the body) or symptomatic disease.</a:t>
            </a:r>
          </a:p>
          <a:p>
            <a:pPr algn="just" rtl="0">
              <a:buFont typeface="Wingdings 2" pitchFamily="18" charset="2"/>
              <a:buNone/>
            </a:pPr>
            <a:endParaRPr lang="en-US" b="1" dirty="0">
              <a:solidFill>
                <a:srgbClr val="0070C0"/>
              </a:solidFill>
              <a:cs typeface="Majalla UI"/>
            </a:endParaRPr>
          </a:p>
          <a:p>
            <a:pPr algn="just" rtl="0">
              <a:buFont typeface="Wingdings 2" pitchFamily="18" charset="2"/>
              <a:buNone/>
            </a:pPr>
            <a:endParaRPr lang="en-US" dirty="0">
              <a:solidFill>
                <a:srgbClr val="FF0000"/>
              </a:solidFill>
              <a:latin typeface="Arial" pitchFamily="34" charset="0"/>
              <a:cs typeface="Arial" pitchFamily="34" charset="0"/>
            </a:endParaRPr>
          </a:p>
          <a:p>
            <a:pPr algn="just" rtl="0">
              <a:buFont typeface="Wingdings 2" pitchFamily="18" charset="2"/>
              <a:buNone/>
            </a:pPr>
            <a:endParaRPr lang="en-US" b="1" dirty="0">
              <a:solidFill>
                <a:srgbClr val="0070C0"/>
              </a:solidFill>
              <a:latin typeface="Arial" pitchFamily="34" charset="0"/>
              <a:cs typeface="Arial" pitchFamily="34" charset="0"/>
            </a:endParaRPr>
          </a:p>
        </p:txBody>
      </p:sp>
      <p:sp>
        <p:nvSpPr>
          <p:cNvPr id="6" name="عنوان 1"/>
          <p:cNvSpPr>
            <a:spLocks noGrp="1"/>
          </p:cNvSpPr>
          <p:nvPr>
            <p:ph type="title"/>
          </p:nvPr>
        </p:nvSpPr>
        <p:spPr>
          <a:xfrm>
            <a:off x="169168" y="566192"/>
            <a:ext cx="9443392" cy="990600"/>
          </a:xfrm>
        </p:spPr>
        <p:txBody>
          <a:bodyPr>
            <a:normAutofit fontScale="90000"/>
          </a:bodyPr>
          <a:lstStyle/>
          <a:p>
            <a:r>
              <a:rPr lang="en-US" b="1" dirty="0" err="1">
                <a:solidFill>
                  <a:srgbClr val="FF0000"/>
                </a:solidFill>
                <a:latin typeface="Arial" pitchFamily="34" charset="0"/>
                <a:cs typeface="Arial" pitchFamily="34" charset="0"/>
              </a:rPr>
              <a:t>Cryptococcosis</a:t>
            </a:r>
            <a:r>
              <a:rPr lang="en-US" b="1" dirty="0">
                <a:solidFill>
                  <a:srgbClr val="FF0000"/>
                </a:solidFill>
                <a:latin typeface="Arial" pitchFamily="34" charset="0"/>
                <a:cs typeface="Arial" pitchFamily="34" charset="0"/>
              </a:rPr>
              <a:t>-Pathogenesis &amp; </a:t>
            </a:r>
            <a:r>
              <a:rPr lang="en-US" b="1" dirty="0" err="1">
                <a:solidFill>
                  <a:srgbClr val="FF0000"/>
                </a:solidFill>
                <a:latin typeface="Arial" pitchFamily="34" charset="0"/>
                <a:cs typeface="Arial" pitchFamily="34" charset="0"/>
              </a:rPr>
              <a:t>Symptomatology</a:t>
            </a:r>
            <a:br>
              <a:rPr lang="en-US" dirty="0">
                <a:solidFill>
                  <a:srgbClr val="FF0000"/>
                </a:solidFill>
                <a:latin typeface="Arial" pitchFamily="34" charset="0"/>
                <a:cs typeface="Arial" pitchFamily="34" charset="0"/>
              </a:rPr>
            </a:br>
            <a:endParaRPr lang="ar-SA" dirty="0"/>
          </a:p>
        </p:txBody>
      </p:sp>
      <p:sp>
        <p:nvSpPr>
          <p:cNvPr id="7" name="TextBox 4"/>
          <p:cNvSpPr txBox="1">
            <a:spLocks noChangeArrowheads="1"/>
          </p:cNvSpPr>
          <p:nvPr/>
        </p:nvSpPr>
        <p:spPr bwMode="auto">
          <a:xfrm>
            <a:off x="395536" y="4797152"/>
            <a:ext cx="8215313" cy="1015663"/>
          </a:xfrm>
          <a:prstGeom prst="rect">
            <a:avLst/>
          </a:prstGeom>
          <a:noFill/>
          <a:ln w="9525">
            <a:noFill/>
            <a:miter lim="800000"/>
            <a:headEnd/>
            <a:tailEnd/>
          </a:ln>
        </p:spPr>
        <p:txBody>
          <a:bodyPr>
            <a:spAutoFit/>
          </a:bodyPr>
          <a:lstStyle/>
          <a:p>
            <a:pPr algn="just" rtl="0">
              <a:lnSpc>
                <a:spcPct val="150000"/>
              </a:lnSpc>
            </a:pPr>
            <a:r>
              <a:rPr lang="en-US" sz="2800" b="1" dirty="0">
                <a:solidFill>
                  <a:srgbClr val="0070C0"/>
                </a:solidFill>
                <a:cs typeface="Arial" pitchFamily="34" charset="0"/>
              </a:rPr>
              <a:t>Combination of </a:t>
            </a:r>
            <a:r>
              <a:rPr lang="en-US" sz="2800" b="1" dirty="0" err="1">
                <a:solidFill>
                  <a:srgbClr val="0070C0"/>
                </a:solidFill>
                <a:cs typeface="Arial" pitchFamily="34" charset="0"/>
              </a:rPr>
              <a:t>amphotericin</a:t>
            </a:r>
            <a:r>
              <a:rPr lang="en-US" sz="2800" b="1" dirty="0">
                <a:solidFill>
                  <a:srgbClr val="0070C0"/>
                </a:solidFill>
                <a:cs typeface="Arial" pitchFamily="34" charset="0"/>
              </a:rPr>
              <a:t> B and </a:t>
            </a:r>
            <a:r>
              <a:rPr lang="en-US" sz="2800" b="1" dirty="0" err="1">
                <a:solidFill>
                  <a:srgbClr val="0070C0"/>
                </a:solidFill>
                <a:cs typeface="Arial" pitchFamily="34" charset="0"/>
              </a:rPr>
              <a:t>flucytocine</a:t>
            </a:r>
            <a:r>
              <a:rPr lang="en-US" sz="2800" b="1" dirty="0">
                <a:solidFill>
                  <a:srgbClr val="0070C0"/>
                </a:solidFill>
                <a:cs typeface="Arial" pitchFamily="34" charset="0"/>
              </a:rPr>
              <a:t>.</a:t>
            </a:r>
          </a:p>
          <a:p>
            <a:pPr algn="l" rtl="0"/>
            <a:endParaRPr lang="ar-EG" dirty="0"/>
          </a:p>
        </p:txBody>
      </p:sp>
      <p:sp>
        <p:nvSpPr>
          <p:cNvPr id="8" name="TextBox 5"/>
          <p:cNvSpPr txBox="1"/>
          <p:nvPr/>
        </p:nvSpPr>
        <p:spPr>
          <a:xfrm>
            <a:off x="395536" y="4293096"/>
            <a:ext cx="2143140" cy="584775"/>
          </a:xfrm>
          <a:prstGeom prst="rect">
            <a:avLst/>
          </a:prstGeom>
        </p:spPr>
        <p:style>
          <a:lnRef idx="1">
            <a:schemeClr val="accent3"/>
          </a:lnRef>
          <a:fillRef idx="2">
            <a:schemeClr val="accent3"/>
          </a:fillRef>
          <a:effectRef idx="1">
            <a:schemeClr val="accent3"/>
          </a:effectRef>
          <a:fontRef idx="minor">
            <a:schemeClr val="dk1"/>
          </a:fontRef>
        </p:style>
        <p:txBody>
          <a:bodyPr rtlCol="1">
            <a:spAutoFit/>
          </a:bodyPr>
          <a:lstStyle/>
          <a:p>
            <a:pPr algn="ctr" rtl="0">
              <a:defRPr/>
            </a:pPr>
            <a:r>
              <a:rPr lang="en-US" sz="3200" b="1" dirty="0">
                <a:solidFill>
                  <a:srgbClr val="FF0000"/>
                </a:solidFill>
                <a:latin typeface="Arial" pitchFamily="34" charset="0"/>
                <a:cs typeface="Arial" pitchFamily="34" charset="0"/>
              </a:rPr>
              <a:t>Treatment</a:t>
            </a:r>
            <a:endParaRPr lang="ar-EG" sz="3200" b="1" dirty="0">
              <a:solidFill>
                <a:srgbClr val="FF0000"/>
              </a:solidFill>
              <a:latin typeface="Aria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8674">
                                            <p:txEl>
                                              <p:pRg st="0" end="0"/>
                                            </p:txEl>
                                          </p:spTgt>
                                        </p:tgtEl>
                                        <p:attrNameLst>
                                          <p:attrName>style.visibility</p:attrName>
                                        </p:attrNameLst>
                                      </p:cBhvr>
                                      <p:to>
                                        <p:strVal val="visible"/>
                                      </p:to>
                                    </p:set>
                                    <p:animEffect transition="in" filter="strips(downLeft)">
                                      <p:cBhvr>
                                        <p:cTn id="12" dur="500"/>
                                        <p:tgtEl>
                                          <p:spTgt spid="286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P spid="6" grpId="0"/>
      <p:bldP spid="7"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43188" y="428625"/>
            <a:ext cx="3000375" cy="523875"/>
          </a:xfrm>
          <a:prstGeom prst="rect">
            <a:avLst/>
          </a:prstGeom>
          <a:solidFill>
            <a:schemeClr val="accent2">
              <a:lumMod val="20000"/>
              <a:lumOff val="80000"/>
            </a:schemeClr>
          </a:solidFill>
        </p:spPr>
        <p:style>
          <a:lnRef idx="2">
            <a:schemeClr val="accent3"/>
          </a:lnRef>
          <a:fillRef idx="1">
            <a:schemeClr val="lt1"/>
          </a:fillRef>
          <a:effectRef idx="0">
            <a:schemeClr val="accent3"/>
          </a:effectRef>
          <a:fontRef idx="minor">
            <a:schemeClr val="dk1"/>
          </a:fontRef>
        </p:style>
        <p:txBody>
          <a:bodyPr rtlCol="1">
            <a:spAutoFit/>
          </a:bodyPr>
          <a:lstStyle/>
          <a:p>
            <a:pPr algn="ctr" rtl="0">
              <a:defRPr/>
            </a:pPr>
            <a:r>
              <a:rPr lang="en-US" sz="2800" b="1" dirty="0">
                <a:solidFill>
                  <a:srgbClr val="C00000"/>
                </a:solidFill>
                <a:latin typeface="Arial" pitchFamily="34" charset="0"/>
                <a:cs typeface="Arial" pitchFamily="34" charset="0"/>
              </a:rPr>
              <a:t>Clinical pictures</a:t>
            </a:r>
            <a:endParaRPr lang="ar-EG" sz="2800" b="1" dirty="0">
              <a:solidFill>
                <a:srgbClr val="C00000"/>
              </a:solidFill>
              <a:latin typeface="Arial" pitchFamily="34" charset="0"/>
              <a:cs typeface="Arial" pitchFamily="34" charset="0"/>
            </a:endParaRPr>
          </a:p>
        </p:txBody>
      </p:sp>
      <p:cxnSp>
        <p:nvCxnSpPr>
          <p:cNvPr id="10" name="Straight Connector 9"/>
          <p:cNvCxnSpPr/>
          <p:nvPr/>
        </p:nvCxnSpPr>
        <p:spPr>
          <a:xfrm rot="5400000">
            <a:off x="3821113" y="1177925"/>
            <a:ext cx="214312"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1214438" y="1285875"/>
            <a:ext cx="2714625"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29063" y="1285875"/>
            <a:ext cx="3071812"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1070769" y="1427956"/>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704" name="TextBox 19"/>
          <p:cNvSpPr txBox="1">
            <a:spLocks noChangeArrowheads="1"/>
          </p:cNvSpPr>
          <p:nvPr/>
        </p:nvSpPr>
        <p:spPr bwMode="auto">
          <a:xfrm>
            <a:off x="366713" y="1938338"/>
            <a:ext cx="2643187" cy="369887"/>
          </a:xfrm>
          <a:prstGeom prst="rect">
            <a:avLst/>
          </a:prstGeom>
          <a:noFill/>
          <a:ln w="9525">
            <a:noFill/>
            <a:miter lim="800000"/>
            <a:headEnd/>
            <a:tailEnd/>
          </a:ln>
        </p:spPr>
        <p:txBody>
          <a:bodyPr>
            <a:spAutoFit/>
          </a:bodyPr>
          <a:lstStyle/>
          <a:p>
            <a:pPr algn="l" rtl="0"/>
            <a:endParaRPr lang="ar-SA"/>
          </a:p>
        </p:txBody>
      </p:sp>
      <p:sp>
        <p:nvSpPr>
          <p:cNvPr id="21" name="TextBox 20"/>
          <p:cNvSpPr txBox="1"/>
          <p:nvPr/>
        </p:nvSpPr>
        <p:spPr>
          <a:xfrm>
            <a:off x="285750" y="1643063"/>
            <a:ext cx="2786063" cy="64611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l" rtl="0">
              <a:defRPr/>
            </a:pPr>
            <a:r>
              <a:rPr lang="en-US" b="1" dirty="0">
                <a:solidFill>
                  <a:srgbClr val="FF0000"/>
                </a:solidFill>
                <a:latin typeface="Arial" pitchFamily="34" charset="0"/>
                <a:cs typeface="Arial" pitchFamily="34" charset="0"/>
              </a:rPr>
              <a:t>Respiratory symptoms (pneumonia like illness)</a:t>
            </a:r>
            <a:endParaRPr lang="ar-EG" dirty="0">
              <a:latin typeface="Arial" pitchFamily="34" charset="0"/>
              <a:cs typeface="Arial" pitchFamily="34" charset="0"/>
            </a:endParaRPr>
          </a:p>
        </p:txBody>
      </p:sp>
      <p:cxnSp>
        <p:nvCxnSpPr>
          <p:cNvPr id="23" name="Straight Arrow Connector 22"/>
          <p:cNvCxnSpPr/>
          <p:nvPr/>
        </p:nvCxnSpPr>
        <p:spPr>
          <a:xfrm rot="5400000">
            <a:off x="1179512" y="2392363"/>
            <a:ext cx="214313"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8625" y="2571750"/>
            <a:ext cx="2357438" cy="646113"/>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0070C0"/>
                </a:solidFill>
                <a:latin typeface="Arial" pitchFamily="34" charset="0"/>
                <a:cs typeface="Arial" pitchFamily="34" charset="0"/>
              </a:rPr>
              <a:t>Fever, cough, chest pain &amp; </a:t>
            </a:r>
            <a:r>
              <a:rPr lang="en-US" b="1" dirty="0" err="1">
                <a:solidFill>
                  <a:srgbClr val="0070C0"/>
                </a:solidFill>
                <a:latin typeface="Arial" pitchFamily="34" charset="0"/>
                <a:cs typeface="Arial" pitchFamily="34" charset="0"/>
              </a:rPr>
              <a:t>dyspnea</a:t>
            </a:r>
            <a:endParaRPr lang="ar-EG" b="1" dirty="0">
              <a:solidFill>
                <a:srgbClr val="0070C0"/>
              </a:solidFill>
              <a:latin typeface="Arial" pitchFamily="34" charset="0"/>
              <a:cs typeface="Arial" pitchFamily="34" charset="0"/>
            </a:endParaRPr>
          </a:p>
        </p:txBody>
      </p:sp>
      <p:cxnSp>
        <p:nvCxnSpPr>
          <p:cNvPr id="26" name="Straight Arrow Connector 25"/>
          <p:cNvCxnSpPr/>
          <p:nvPr/>
        </p:nvCxnSpPr>
        <p:spPr>
          <a:xfrm rot="5400000">
            <a:off x="6858000" y="1428750"/>
            <a:ext cx="287338"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15000" y="1643063"/>
            <a:ext cx="3143250" cy="64611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FF0000"/>
                </a:solidFill>
                <a:latin typeface="Arial" pitchFamily="34" charset="0"/>
                <a:cs typeface="Arial" pitchFamily="34" charset="0"/>
              </a:rPr>
              <a:t>Dissemination of the infection mainly with AIDS</a:t>
            </a:r>
            <a:endParaRPr lang="ar-EG" dirty="0">
              <a:latin typeface="Arial" pitchFamily="34" charset="0"/>
              <a:cs typeface="Arial" pitchFamily="34" charset="0"/>
            </a:endParaRPr>
          </a:p>
        </p:txBody>
      </p:sp>
      <p:cxnSp>
        <p:nvCxnSpPr>
          <p:cNvPr id="31" name="Straight Connector 30"/>
          <p:cNvCxnSpPr/>
          <p:nvPr/>
        </p:nvCxnSpPr>
        <p:spPr>
          <a:xfrm rot="5400000">
            <a:off x="6787357" y="2570956"/>
            <a:ext cx="285750" cy="15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4286250" y="2714625"/>
            <a:ext cx="2643188"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929438" y="2714625"/>
            <a:ext cx="1428750"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8251825" y="2820988"/>
            <a:ext cx="214313"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4178300" y="2820988"/>
            <a:ext cx="214313"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71813" y="3071813"/>
            <a:ext cx="2500312" cy="646112"/>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002060"/>
                </a:solidFill>
                <a:latin typeface="Arial" pitchFamily="34" charset="0"/>
                <a:cs typeface="Arial" pitchFamily="34" charset="0"/>
              </a:rPr>
              <a:t>To CNS causing </a:t>
            </a:r>
            <a:r>
              <a:rPr lang="en-US" b="1" dirty="0" err="1">
                <a:solidFill>
                  <a:srgbClr val="002060"/>
                </a:solidFill>
                <a:latin typeface="Arial" pitchFamily="34" charset="0"/>
                <a:cs typeface="Arial" pitchFamily="34" charset="0"/>
              </a:rPr>
              <a:t>meningoencephalitis</a:t>
            </a:r>
            <a:r>
              <a:rPr lang="en-US" b="1" dirty="0">
                <a:solidFill>
                  <a:srgbClr val="002060"/>
                </a:solidFill>
                <a:latin typeface="Arial" pitchFamily="34" charset="0"/>
                <a:cs typeface="Arial" pitchFamily="34" charset="0"/>
              </a:rPr>
              <a:t> </a:t>
            </a:r>
            <a:endParaRPr lang="ar-EG" b="1" dirty="0">
              <a:solidFill>
                <a:srgbClr val="002060"/>
              </a:solidFill>
              <a:latin typeface="Arial" pitchFamily="34" charset="0"/>
              <a:cs typeface="Arial" pitchFamily="34" charset="0"/>
            </a:endParaRPr>
          </a:p>
        </p:txBody>
      </p:sp>
      <p:sp>
        <p:nvSpPr>
          <p:cNvPr id="41" name="TextBox 40"/>
          <p:cNvSpPr txBox="1"/>
          <p:nvPr/>
        </p:nvSpPr>
        <p:spPr>
          <a:xfrm>
            <a:off x="6500813" y="3000375"/>
            <a:ext cx="2428875" cy="646113"/>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002060"/>
                </a:solidFill>
                <a:latin typeface="Arial" pitchFamily="34" charset="0"/>
                <a:cs typeface="Arial" pitchFamily="34" charset="0"/>
              </a:rPr>
              <a:t>To skin, eyes, bones &amp; joints</a:t>
            </a:r>
            <a:endParaRPr lang="ar-EG" b="1" dirty="0">
              <a:solidFill>
                <a:srgbClr val="002060"/>
              </a:solidFill>
              <a:latin typeface="Arial" pitchFamily="34" charset="0"/>
              <a:cs typeface="Arial" pitchFamily="34" charset="0"/>
            </a:endParaRPr>
          </a:p>
        </p:txBody>
      </p:sp>
      <p:cxnSp>
        <p:nvCxnSpPr>
          <p:cNvPr id="43" name="Straight Arrow Connector 42"/>
          <p:cNvCxnSpPr/>
          <p:nvPr/>
        </p:nvCxnSpPr>
        <p:spPr>
          <a:xfrm rot="5400000">
            <a:off x="3963988" y="3965575"/>
            <a:ext cx="214312"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785938" y="4143375"/>
            <a:ext cx="6602486"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l" rtl="0">
              <a:buFont typeface="Wingdings" pitchFamily="2" charset="2"/>
              <a:buChar char="Ø"/>
              <a:defRPr/>
            </a:pPr>
            <a:r>
              <a:rPr lang="en-US" sz="2000" b="1" dirty="0">
                <a:solidFill>
                  <a:srgbClr val="0070C0"/>
                </a:solidFill>
              </a:rPr>
              <a:t>Headache, fever.</a:t>
            </a:r>
          </a:p>
          <a:p>
            <a:pPr algn="l" rtl="0">
              <a:buFont typeface="Wingdings" pitchFamily="2" charset="2"/>
              <a:buChar char="Ø"/>
              <a:defRPr/>
            </a:pPr>
            <a:r>
              <a:rPr lang="en-US" sz="2000" b="1" dirty="0">
                <a:solidFill>
                  <a:srgbClr val="0070C0"/>
                </a:solidFill>
              </a:rPr>
              <a:t>Neck pain.</a:t>
            </a:r>
          </a:p>
          <a:p>
            <a:pPr algn="l" rtl="0">
              <a:buFont typeface="Wingdings" pitchFamily="2" charset="2"/>
              <a:buChar char="Ø"/>
              <a:defRPr/>
            </a:pPr>
            <a:r>
              <a:rPr lang="en-US" sz="2000" b="1" dirty="0">
                <a:solidFill>
                  <a:srgbClr val="0070C0"/>
                </a:solidFill>
              </a:rPr>
              <a:t>Nausea and vomiting.</a:t>
            </a:r>
          </a:p>
          <a:p>
            <a:pPr algn="l" rtl="0">
              <a:buFont typeface="Wingdings" pitchFamily="2" charset="2"/>
              <a:buChar char="Ø"/>
              <a:defRPr/>
            </a:pPr>
            <a:r>
              <a:rPr lang="en-US" sz="2000" b="1" dirty="0">
                <a:solidFill>
                  <a:srgbClr val="0070C0"/>
                </a:solidFill>
              </a:rPr>
              <a:t>Sensitivity to light</a:t>
            </a:r>
          </a:p>
          <a:p>
            <a:pPr algn="l" rtl="0">
              <a:buFont typeface="Wingdings" pitchFamily="2" charset="2"/>
              <a:buChar char="Ø"/>
              <a:defRPr/>
            </a:pPr>
            <a:r>
              <a:rPr lang="en-US" sz="2000" b="1" dirty="0">
                <a:solidFill>
                  <a:srgbClr val="0070C0"/>
                </a:solidFill>
              </a:rPr>
              <a:t>Mental status range from  confusion to coma.</a:t>
            </a:r>
          </a:p>
          <a:p>
            <a:pPr algn="just" rtl="0">
              <a:buFont typeface="Wingdings" pitchFamily="2" charset="2"/>
              <a:buChar char="Ø"/>
              <a:defRPr/>
            </a:pPr>
            <a:r>
              <a:rPr lang="en-US" sz="2000" b="1" dirty="0">
                <a:solidFill>
                  <a:srgbClr val="0070C0"/>
                </a:solidFill>
              </a:rPr>
              <a:t>If left untreated, </a:t>
            </a:r>
            <a:r>
              <a:rPr lang="en-US" sz="2000" b="1" dirty="0" err="1">
                <a:solidFill>
                  <a:srgbClr val="0070C0"/>
                </a:solidFill>
              </a:rPr>
              <a:t>cryptococcal</a:t>
            </a:r>
            <a:r>
              <a:rPr lang="en-US" sz="2000" b="1" dirty="0">
                <a:solidFill>
                  <a:srgbClr val="0070C0"/>
                </a:solidFill>
              </a:rPr>
              <a:t> </a:t>
            </a:r>
            <a:r>
              <a:rPr lang="en-US" sz="2000" b="1" dirty="0" err="1">
                <a:solidFill>
                  <a:srgbClr val="0070C0"/>
                </a:solidFill>
              </a:rPr>
              <a:t>meningoencephalitis</a:t>
            </a:r>
            <a:r>
              <a:rPr lang="en-US" sz="2000" b="1" dirty="0">
                <a:solidFill>
                  <a:srgbClr val="0070C0"/>
                </a:solidFill>
              </a:rPr>
              <a:t> may lead to brain damage, hearing loss &amp; hydrocephalus</a:t>
            </a:r>
            <a:endParaRPr lang="ar-EG" sz="2000" dirty="0">
              <a:solidFill>
                <a:srgbClr val="0070C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linds(horizont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linds(horizont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strips(downLeft)">
                                      <p:cBhvr>
                                        <p:cTn id="47" dur="500"/>
                                        <p:tgtEl>
                                          <p:spTgt spid="31"/>
                                        </p:tgtEl>
                                      </p:cBhvr>
                                    </p:animEffect>
                                  </p:childTnLst>
                                </p:cTn>
                              </p:par>
                              <p:par>
                                <p:cTn id="48" presetID="18" presetClass="entr" presetSubtype="12"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strips(downLeft)">
                                      <p:cBhvr>
                                        <p:cTn id="50" dur="500"/>
                                        <p:tgtEl>
                                          <p:spTgt spid="33"/>
                                        </p:tgtEl>
                                      </p:cBhvr>
                                    </p:animEffect>
                                  </p:childTnLst>
                                </p:cTn>
                              </p:par>
                              <p:par>
                                <p:cTn id="51" presetID="18" presetClass="entr" presetSubtype="12"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strips(downLeft)">
                                      <p:cBhvr>
                                        <p:cTn id="53" dur="500"/>
                                        <p:tgtEl>
                                          <p:spTgt spid="35"/>
                                        </p:tgtEl>
                                      </p:cBhvr>
                                    </p:animEffect>
                                  </p:childTnLst>
                                </p:cTn>
                              </p:par>
                              <p:par>
                                <p:cTn id="54" presetID="18" presetClass="entr" presetSubtype="12"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strips(downLeft)">
                                      <p:cBhvr>
                                        <p:cTn id="56" dur="500"/>
                                        <p:tgtEl>
                                          <p:spTgt spid="37"/>
                                        </p:tgtEl>
                                      </p:cBhvr>
                                    </p:animEffect>
                                  </p:childTnLst>
                                </p:cTn>
                              </p:par>
                              <p:par>
                                <p:cTn id="57" presetID="18" presetClass="entr" presetSubtype="12"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strips(downLeft)">
                                      <p:cBhvr>
                                        <p:cTn id="59" dur="500"/>
                                        <p:tgtEl>
                                          <p:spTgt spid="39"/>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grpId="0"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strips(downLeft)">
                                      <p:cBhvr>
                                        <p:cTn id="64" dur="500"/>
                                        <p:tgtEl>
                                          <p:spTgt spid="40"/>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blinds(horizontal)">
                                      <p:cBhvr>
                                        <p:cTn id="69" dur="500"/>
                                        <p:tgtEl>
                                          <p:spTgt spid="43"/>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blinds(horizontal)">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strips(downLeft)">
                                      <p:cBhvr>
                                        <p:cTn id="77" dur="500"/>
                                        <p:tgtEl>
                                          <p:spTgt spid="35"/>
                                        </p:tgtEl>
                                      </p:cBhvr>
                                    </p:animEffect>
                                  </p:childTnLst>
                                </p:cTn>
                              </p:par>
                              <p:par>
                                <p:cTn id="78" presetID="18" presetClass="entr" presetSubtype="12" fill="hold"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strips(downLeft)">
                                      <p:cBhvr>
                                        <p:cTn id="80" dur="500"/>
                                        <p:tgtEl>
                                          <p:spTgt spid="37"/>
                                        </p:tgtEl>
                                      </p:cBhvr>
                                    </p:animEffect>
                                  </p:childTnLst>
                                </p:cTn>
                              </p:par>
                              <p:par>
                                <p:cTn id="81" presetID="18" presetClass="entr" presetSubtype="12"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strips(downLeft)">
                                      <p:cBhvr>
                                        <p:cTn id="8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4" grpId="0" animBg="1"/>
      <p:bldP spid="29" grpId="0" animBg="1"/>
      <p:bldP spid="40" grpId="0" animBg="1"/>
      <p:bldP spid="41"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5856" y="179929"/>
            <a:ext cx="2143140" cy="584775"/>
          </a:xfrm>
          <a:prstGeom prst="rect">
            <a:avLst/>
          </a:prstGeom>
          <a:ln w="28575">
            <a:solidFill>
              <a:srgbClr val="FF0000"/>
            </a:solidFill>
          </a:ln>
        </p:spPr>
        <p:style>
          <a:lnRef idx="0">
            <a:scrgbClr r="0" g="0" b="0"/>
          </a:lnRef>
          <a:fillRef idx="1002">
            <a:schemeClr val="lt2"/>
          </a:fillRef>
          <a:effectRef idx="0">
            <a:scrgbClr r="0" g="0" b="0"/>
          </a:effectRef>
          <a:fontRef idx="major"/>
        </p:style>
        <p:txBody>
          <a:bodyPr rtlCol="1">
            <a:spAutoFit/>
          </a:bodyPr>
          <a:lstStyle/>
          <a:p>
            <a:pPr algn="ctr" rtl="0">
              <a:defRPr/>
            </a:pPr>
            <a:r>
              <a:rPr lang="en-US" sz="3200" b="1" dirty="0">
                <a:solidFill>
                  <a:srgbClr val="FF0000"/>
                </a:solidFill>
                <a:latin typeface="Arial" pitchFamily="34" charset="0"/>
                <a:cs typeface="Arial" pitchFamily="34" charset="0"/>
              </a:rPr>
              <a:t>Diagnosis</a:t>
            </a:r>
            <a:endParaRPr lang="en-US" sz="3200" dirty="0">
              <a:solidFill>
                <a:srgbClr val="FF0000"/>
              </a:solidFill>
              <a:latin typeface="Arial" pitchFamily="34" charset="0"/>
              <a:cs typeface="Arial" pitchFamily="34" charset="0"/>
            </a:endParaRPr>
          </a:p>
        </p:txBody>
      </p:sp>
      <p:sp>
        <p:nvSpPr>
          <p:cNvPr id="10" name="TextBox 9"/>
          <p:cNvSpPr txBox="1"/>
          <p:nvPr/>
        </p:nvSpPr>
        <p:spPr>
          <a:xfrm>
            <a:off x="2123728" y="1052736"/>
            <a:ext cx="5143500" cy="400050"/>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l" rtl="0">
              <a:defRPr/>
            </a:pPr>
            <a:r>
              <a:rPr lang="en-US" sz="2000" b="1" dirty="0">
                <a:solidFill>
                  <a:srgbClr val="FF0000"/>
                </a:solidFill>
                <a:latin typeface="Arial" pitchFamily="34" charset="0"/>
                <a:cs typeface="Arial" pitchFamily="34" charset="0"/>
              </a:rPr>
              <a:t>Specimens:              </a:t>
            </a:r>
            <a:r>
              <a:rPr lang="en-US" sz="2000" b="1" dirty="0">
                <a:solidFill>
                  <a:schemeClr val="accent1"/>
                </a:solidFill>
                <a:latin typeface="Arial" pitchFamily="34" charset="0"/>
                <a:cs typeface="Arial" pitchFamily="34" charset="0"/>
              </a:rPr>
              <a:t>Sputum, CSF, blood  </a:t>
            </a:r>
            <a:endParaRPr lang="ar-EG" sz="2000" dirty="0">
              <a:latin typeface="Arial" pitchFamily="34" charset="0"/>
              <a:cs typeface="Arial" pitchFamily="34" charset="0"/>
            </a:endParaRPr>
          </a:p>
        </p:txBody>
      </p:sp>
      <p:cxnSp>
        <p:nvCxnSpPr>
          <p:cNvPr id="20" name="Straight Connector 19"/>
          <p:cNvCxnSpPr/>
          <p:nvPr/>
        </p:nvCxnSpPr>
        <p:spPr>
          <a:xfrm rot="5400000">
            <a:off x="3821113" y="1320800"/>
            <a:ext cx="1071562"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1143000" y="1857375"/>
            <a:ext cx="3214688"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357688" y="1857375"/>
            <a:ext cx="3500437"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999332" y="1999456"/>
            <a:ext cx="285750"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2570957" y="1999456"/>
            <a:ext cx="285750"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4214019" y="1999456"/>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001544" y="1999456"/>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7716044" y="1999456"/>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14313" y="2286000"/>
            <a:ext cx="1571625" cy="646113"/>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l" rtl="0">
              <a:defRPr/>
            </a:pPr>
            <a:r>
              <a:rPr lang="en-US" b="1" dirty="0">
                <a:solidFill>
                  <a:srgbClr val="FF0000"/>
                </a:solidFill>
                <a:latin typeface="Arial" pitchFamily="34" charset="0"/>
                <a:cs typeface="Arial" pitchFamily="34" charset="0"/>
              </a:rPr>
              <a:t>Microscopic Examination</a:t>
            </a:r>
            <a:endParaRPr lang="ar-EG" dirty="0">
              <a:latin typeface="Arial" pitchFamily="34" charset="0"/>
              <a:cs typeface="Arial" pitchFamily="34" charset="0"/>
            </a:endParaRPr>
          </a:p>
        </p:txBody>
      </p:sp>
      <p:cxnSp>
        <p:nvCxnSpPr>
          <p:cNvPr id="45" name="Straight Arrow Connector 44"/>
          <p:cNvCxnSpPr/>
          <p:nvPr/>
        </p:nvCxnSpPr>
        <p:spPr>
          <a:xfrm rot="5400000">
            <a:off x="1035051" y="3178175"/>
            <a:ext cx="214312"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14313" y="3357563"/>
            <a:ext cx="1714500" cy="2308225"/>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just" rtl="0">
              <a:defRPr/>
            </a:pPr>
            <a:r>
              <a:rPr lang="en-US" b="1" dirty="0">
                <a:solidFill>
                  <a:srgbClr val="0070C0"/>
                </a:solidFill>
                <a:cs typeface="Arial" pitchFamily="34" charset="0"/>
              </a:rPr>
              <a:t>CSF examination by using </a:t>
            </a:r>
            <a:r>
              <a:rPr lang="en-US" b="1" dirty="0">
                <a:solidFill>
                  <a:srgbClr val="FF0000"/>
                </a:solidFill>
                <a:cs typeface="Arial" pitchFamily="34" charset="0"/>
              </a:rPr>
              <a:t>India ink </a:t>
            </a:r>
            <a:r>
              <a:rPr lang="en-US" b="1" dirty="0">
                <a:solidFill>
                  <a:srgbClr val="0070C0"/>
                </a:solidFill>
                <a:cs typeface="Arial" pitchFamily="34" charset="0"/>
              </a:rPr>
              <a:t>showing the oval yeast surrounded by unstained capsule.</a:t>
            </a:r>
            <a:endParaRPr lang="ar-EG" dirty="0"/>
          </a:p>
        </p:txBody>
      </p:sp>
      <p:sp>
        <p:nvSpPr>
          <p:cNvPr id="48" name="TextBox 47"/>
          <p:cNvSpPr txBox="1"/>
          <p:nvPr/>
        </p:nvSpPr>
        <p:spPr>
          <a:xfrm>
            <a:off x="2000250" y="2286000"/>
            <a:ext cx="1500188" cy="646113"/>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l" rtl="0">
              <a:defRPr/>
            </a:pPr>
            <a:r>
              <a:rPr lang="en-US" b="1" dirty="0">
                <a:solidFill>
                  <a:srgbClr val="FF0000"/>
                </a:solidFill>
                <a:latin typeface="Arial" pitchFamily="34" charset="0"/>
                <a:cs typeface="Arial" pitchFamily="34" charset="0"/>
              </a:rPr>
              <a:t>Blood </a:t>
            </a:r>
            <a:r>
              <a:rPr lang="en-US" b="1">
                <a:solidFill>
                  <a:srgbClr val="FF0000"/>
                </a:solidFill>
                <a:latin typeface="Arial" pitchFamily="34" charset="0"/>
                <a:cs typeface="Arial" pitchFamily="34" charset="0"/>
              </a:rPr>
              <a:t>or CSF </a:t>
            </a:r>
            <a:r>
              <a:rPr lang="en-US" b="1" dirty="0">
                <a:solidFill>
                  <a:srgbClr val="FF0000"/>
                </a:solidFill>
                <a:latin typeface="Arial" pitchFamily="34" charset="0"/>
                <a:cs typeface="Arial" pitchFamily="34" charset="0"/>
              </a:rPr>
              <a:t>culture</a:t>
            </a:r>
            <a:endParaRPr lang="ar-EG" dirty="0">
              <a:latin typeface="Arial" pitchFamily="34" charset="0"/>
              <a:cs typeface="Arial" pitchFamily="34" charset="0"/>
            </a:endParaRPr>
          </a:p>
        </p:txBody>
      </p:sp>
      <p:sp>
        <p:nvSpPr>
          <p:cNvPr id="49" name="TextBox 48"/>
          <p:cNvSpPr txBox="1"/>
          <p:nvPr/>
        </p:nvSpPr>
        <p:spPr>
          <a:xfrm>
            <a:off x="3643313" y="2214563"/>
            <a:ext cx="1857375" cy="1200150"/>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FF0000"/>
                </a:solidFill>
                <a:latin typeface="Arial" pitchFamily="34" charset="0"/>
                <a:cs typeface="Arial" pitchFamily="34" charset="0"/>
              </a:rPr>
              <a:t>Detection of </a:t>
            </a:r>
            <a:r>
              <a:rPr lang="en-US" b="1" i="1" dirty="0" err="1">
                <a:solidFill>
                  <a:srgbClr val="FF0000"/>
                </a:solidFill>
                <a:latin typeface="Arial" pitchFamily="34" charset="0"/>
                <a:cs typeface="Arial" pitchFamily="34" charset="0"/>
              </a:rPr>
              <a:t>Cryptococcous</a:t>
            </a:r>
            <a:r>
              <a:rPr lang="en-US" b="1" dirty="0">
                <a:solidFill>
                  <a:srgbClr val="FF0000"/>
                </a:solidFill>
                <a:latin typeface="Arial" pitchFamily="34" charset="0"/>
                <a:cs typeface="Arial" pitchFamily="34" charset="0"/>
              </a:rPr>
              <a:t> antigen in CSF by</a:t>
            </a:r>
            <a:endParaRPr lang="ar-EG" dirty="0">
              <a:latin typeface="Arial" pitchFamily="34" charset="0"/>
              <a:cs typeface="Arial" pitchFamily="34" charset="0"/>
            </a:endParaRPr>
          </a:p>
        </p:txBody>
      </p:sp>
      <p:cxnSp>
        <p:nvCxnSpPr>
          <p:cNvPr id="51" name="Straight Arrow Connector 50"/>
          <p:cNvCxnSpPr/>
          <p:nvPr/>
        </p:nvCxnSpPr>
        <p:spPr>
          <a:xfrm rot="5400000">
            <a:off x="4394201" y="3606800"/>
            <a:ext cx="214312"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643313" y="3857625"/>
            <a:ext cx="1857375" cy="923925"/>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0070C0"/>
                </a:solidFill>
                <a:cs typeface="Arial" pitchFamily="34" charset="0"/>
              </a:rPr>
              <a:t>Latex agglutination test &amp; ELISA.</a:t>
            </a:r>
            <a:endParaRPr lang="ar-EG" dirty="0"/>
          </a:p>
        </p:txBody>
      </p:sp>
      <p:cxnSp>
        <p:nvCxnSpPr>
          <p:cNvPr id="54" name="Straight Arrow Connector 53"/>
          <p:cNvCxnSpPr/>
          <p:nvPr/>
        </p:nvCxnSpPr>
        <p:spPr>
          <a:xfrm rot="5400000">
            <a:off x="4394201" y="5035550"/>
            <a:ext cx="214312"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786188" y="5214938"/>
            <a:ext cx="1571625" cy="1200150"/>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0070C0"/>
                </a:solidFill>
                <a:cs typeface="Arial" pitchFamily="34" charset="0"/>
              </a:rPr>
              <a:t>Rapid &amp; sensitive methods for diagnosis</a:t>
            </a:r>
            <a:endParaRPr lang="ar-EG" dirty="0"/>
          </a:p>
        </p:txBody>
      </p:sp>
      <p:sp>
        <p:nvSpPr>
          <p:cNvPr id="57" name="TextBox 56"/>
          <p:cNvSpPr txBox="1"/>
          <p:nvPr/>
        </p:nvSpPr>
        <p:spPr>
          <a:xfrm>
            <a:off x="5786438" y="2286000"/>
            <a:ext cx="714375" cy="36988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l" rtl="0">
              <a:defRPr/>
            </a:pPr>
            <a:r>
              <a:rPr lang="en-US" b="1" dirty="0">
                <a:solidFill>
                  <a:srgbClr val="FF0000"/>
                </a:solidFill>
                <a:latin typeface="Arial" pitchFamily="34" charset="0"/>
                <a:cs typeface="Arial" pitchFamily="34" charset="0"/>
              </a:rPr>
              <a:t>PCR</a:t>
            </a:r>
            <a:endParaRPr lang="ar-EG" dirty="0">
              <a:latin typeface="Arial" pitchFamily="34" charset="0"/>
              <a:cs typeface="Arial" pitchFamily="34" charset="0"/>
            </a:endParaRPr>
          </a:p>
        </p:txBody>
      </p:sp>
      <p:sp>
        <p:nvSpPr>
          <p:cNvPr id="58" name="TextBox 57"/>
          <p:cNvSpPr txBox="1"/>
          <p:nvPr/>
        </p:nvSpPr>
        <p:spPr>
          <a:xfrm>
            <a:off x="7143750" y="2286000"/>
            <a:ext cx="1571625" cy="36988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FF0000"/>
                </a:solidFill>
                <a:latin typeface="Arial" pitchFamily="34" charset="0"/>
                <a:cs typeface="Arial" pitchFamily="34" charset="0"/>
              </a:rPr>
              <a:t>Dipstick test</a:t>
            </a:r>
            <a:endParaRPr lang="ar-EG" dirty="0">
              <a:latin typeface="Arial" pitchFamily="34" charset="0"/>
              <a:cs typeface="Arial" pitchFamily="34" charset="0"/>
            </a:endParaRPr>
          </a:p>
        </p:txBody>
      </p:sp>
      <p:cxnSp>
        <p:nvCxnSpPr>
          <p:cNvPr id="60" name="Straight Arrow Connector 59"/>
          <p:cNvCxnSpPr/>
          <p:nvPr/>
        </p:nvCxnSpPr>
        <p:spPr>
          <a:xfrm rot="5400000">
            <a:off x="7751763" y="2892425"/>
            <a:ext cx="214312"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929438" y="3143250"/>
            <a:ext cx="2000250" cy="1477963"/>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just" rtl="0">
              <a:defRPr/>
            </a:pPr>
            <a:r>
              <a:rPr lang="en-US" b="1" dirty="0">
                <a:solidFill>
                  <a:schemeClr val="accent1"/>
                </a:solidFill>
                <a:latin typeface="Arial" pitchFamily="34" charset="0"/>
                <a:cs typeface="Arial" pitchFamily="34" charset="0"/>
              </a:rPr>
              <a:t>A new method for detecting </a:t>
            </a:r>
            <a:r>
              <a:rPr lang="en-US" b="1" i="1" dirty="0" err="1">
                <a:solidFill>
                  <a:schemeClr val="accent1"/>
                </a:solidFill>
                <a:latin typeface="Arial" pitchFamily="34" charset="0"/>
                <a:cs typeface="Arial" pitchFamily="34" charset="0"/>
              </a:rPr>
              <a:t>Cryptocoocal</a:t>
            </a:r>
            <a:r>
              <a:rPr lang="en-US" b="1" dirty="0">
                <a:solidFill>
                  <a:schemeClr val="accent1"/>
                </a:solidFill>
                <a:latin typeface="Arial" pitchFamily="34" charset="0"/>
                <a:cs typeface="Arial" pitchFamily="34" charset="0"/>
              </a:rPr>
              <a:t> antigen in patient's serum</a:t>
            </a:r>
            <a:endParaRPr lang="ar-EG" dirty="0">
              <a:latin typeface="Arial" pitchFamily="34" charset="0"/>
              <a:cs typeface="Arial" pitchFamily="34" charset="0"/>
            </a:endParaRPr>
          </a:p>
        </p:txBody>
      </p:sp>
      <p:cxnSp>
        <p:nvCxnSpPr>
          <p:cNvPr id="63" name="Straight Arrow Connector 62"/>
          <p:cNvCxnSpPr/>
          <p:nvPr/>
        </p:nvCxnSpPr>
        <p:spPr>
          <a:xfrm rot="5400000">
            <a:off x="7716044" y="4929981"/>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858000" y="5214938"/>
            <a:ext cx="2071688" cy="1200150"/>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just" rtl="0">
              <a:defRPr/>
            </a:pPr>
            <a:r>
              <a:rPr lang="en-US" b="1" dirty="0">
                <a:solidFill>
                  <a:schemeClr val="accent1"/>
                </a:solidFill>
                <a:cs typeface="Arial" pitchFamily="34" charset="0"/>
              </a:rPr>
              <a:t>Rapid (takes 10 minutes), sensitive &amp; inexpensive</a:t>
            </a:r>
            <a:endParaRPr lang="ar-EG"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trips(down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strips(downLeft)">
                                      <p:cBhvr>
                                        <p:cTn id="22" dur="500"/>
                                        <p:tgtEl>
                                          <p:spTgt spid="27"/>
                                        </p:tgtEl>
                                      </p:cBhvr>
                                    </p:animEffect>
                                  </p:childTnLst>
                                </p:cTn>
                              </p:par>
                              <p:par>
                                <p:cTn id="23" presetID="18" presetClass="entr" presetSubtype="12"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strips(downLeft)">
                                      <p:cBhvr>
                                        <p:cTn id="25" dur="500"/>
                                        <p:tgtEl>
                                          <p:spTgt spid="30"/>
                                        </p:tgtEl>
                                      </p:cBhvr>
                                    </p:animEffect>
                                  </p:childTnLst>
                                </p:cTn>
                              </p:par>
                              <p:par>
                                <p:cTn id="26" presetID="18" presetClass="entr" presetSubtype="12"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strips(downLeft)">
                                      <p:cBhvr>
                                        <p:cTn id="28" dur="500"/>
                                        <p:tgtEl>
                                          <p:spTgt spid="32"/>
                                        </p:tgtEl>
                                      </p:cBhvr>
                                    </p:animEffect>
                                  </p:childTnLst>
                                </p:cTn>
                              </p:par>
                              <p:par>
                                <p:cTn id="29" presetID="18" presetClass="entr" presetSubtype="12"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strips(downLeft)">
                                      <p:cBhvr>
                                        <p:cTn id="31" dur="500"/>
                                        <p:tgtEl>
                                          <p:spTgt spid="34"/>
                                        </p:tgtEl>
                                      </p:cBhvr>
                                    </p:animEffect>
                                  </p:childTnLst>
                                </p:cTn>
                              </p:par>
                              <p:par>
                                <p:cTn id="32" presetID="18" presetClass="entr" presetSubtype="12"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strips(downLeft)">
                                      <p:cBhvr>
                                        <p:cTn id="34" dur="500"/>
                                        <p:tgtEl>
                                          <p:spTgt spid="36"/>
                                        </p:tgtEl>
                                      </p:cBhvr>
                                    </p:animEffect>
                                  </p:childTnLst>
                                </p:cTn>
                              </p:par>
                              <p:par>
                                <p:cTn id="35" presetID="18" presetClass="entr" presetSubtype="12"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strips(downLeft)">
                                      <p:cBhvr>
                                        <p:cTn id="37" dur="500"/>
                                        <p:tgtEl>
                                          <p:spTgt spid="38"/>
                                        </p:tgtEl>
                                      </p:cBhvr>
                                    </p:animEffect>
                                  </p:childTnLst>
                                </p:cTn>
                              </p:par>
                              <p:par>
                                <p:cTn id="38" presetID="18" presetClass="entr" presetSubtype="12"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strips(downLeft)">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strips(downLeft)">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strips(downLeft)">
                                      <p:cBhvr>
                                        <p:cTn id="50" dur="500"/>
                                        <p:tgtEl>
                                          <p:spTgt spid="45"/>
                                        </p:tgtEl>
                                      </p:cBhvr>
                                    </p:animEffect>
                                  </p:childTnLst>
                                </p:cTn>
                              </p:par>
                              <p:par>
                                <p:cTn id="51" presetID="18" presetClass="entr" presetSubtype="12"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strips(downLeft)">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strips(downLeft)">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strips(downLeft)">
                                      <p:cBhvr>
                                        <p:cTn id="63" dur="500"/>
                                        <p:tgtEl>
                                          <p:spTgt spid="49"/>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nodeType="click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strips(downLeft)">
                                      <p:cBhvr>
                                        <p:cTn id="68" dur="500"/>
                                        <p:tgtEl>
                                          <p:spTgt spid="51"/>
                                        </p:tgtEl>
                                      </p:cBhvr>
                                    </p:animEffect>
                                  </p:childTnLst>
                                </p:cTn>
                              </p:par>
                              <p:par>
                                <p:cTn id="69" presetID="18" presetClass="entr" presetSubtype="12"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strips(downLeft)">
                                      <p:cBhvr>
                                        <p:cTn id="71" dur="500"/>
                                        <p:tgtEl>
                                          <p:spTgt spid="52"/>
                                        </p:tgtEl>
                                      </p:cBhvr>
                                    </p:animEffect>
                                  </p:childTnLst>
                                </p:cTn>
                              </p:par>
                            </p:childTnLst>
                          </p:cTn>
                        </p:par>
                      </p:childTnLst>
                    </p:cTn>
                  </p:par>
                  <p:par>
                    <p:cTn id="72" fill="hold">
                      <p:stCondLst>
                        <p:cond delay="indefinite"/>
                      </p:stCondLst>
                      <p:childTnLst>
                        <p:par>
                          <p:cTn id="73" fill="hold">
                            <p:stCondLst>
                              <p:cond delay="0"/>
                            </p:stCondLst>
                            <p:childTnLst>
                              <p:par>
                                <p:cTn id="74" presetID="18" presetClass="entr" presetSubtype="12" fill="hold" nodeType="click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strips(downLeft)">
                                      <p:cBhvr>
                                        <p:cTn id="76" dur="500"/>
                                        <p:tgtEl>
                                          <p:spTgt spid="54"/>
                                        </p:tgtEl>
                                      </p:cBhvr>
                                    </p:animEffect>
                                  </p:childTnLst>
                                </p:cTn>
                              </p:par>
                              <p:par>
                                <p:cTn id="77" presetID="18" presetClass="entr" presetSubtype="12"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strips(downLeft)">
                                      <p:cBhvr>
                                        <p:cTn id="79" dur="500"/>
                                        <p:tgtEl>
                                          <p:spTgt spid="56"/>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grpId="0" nodeType="click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strips(downLeft)">
                                      <p:cBhvr>
                                        <p:cTn id="84" dur="500"/>
                                        <p:tgtEl>
                                          <p:spTgt spid="57"/>
                                        </p:tgtEl>
                                      </p:cBhvr>
                                    </p:animEffect>
                                  </p:childTnLst>
                                </p:cTn>
                              </p:par>
                            </p:childTnLst>
                          </p:cTn>
                        </p:par>
                      </p:childTnLst>
                    </p:cTn>
                  </p:par>
                  <p:par>
                    <p:cTn id="85" fill="hold">
                      <p:stCondLst>
                        <p:cond delay="indefinite"/>
                      </p:stCondLst>
                      <p:childTnLst>
                        <p:par>
                          <p:cTn id="86" fill="hold">
                            <p:stCondLst>
                              <p:cond delay="0"/>
                            </p:stCondLst>
                            <p:childTnLst>
                              <p:par>
                                <p:cTn id="87" presetID="18" presetClass="entr" presetSubtype="12" fill="hold" grpId="0" nodeType="click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strips(downLeft)">
                                      <p:cBhvr>
                                        <p:cTn id="89" dur="500"/>
                                        <p:tgtEl>
                                          <p:spTgt spid="58"/>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12" fill="hold" nodeType="clickEffect">
                                  <p:stCondLst>
                                    <p:cond delay="0"/>
                                  </p:stCondLst>
                                  <p:childTnLst>
                                    <p:set>
                                      <p:cBhvr>
                                        <p:cTn id="93" dur="1" fill="hold">
                                          <p:stCondLst>
                                            <p:cond delay="0"/>
                                          </p:stCondLst>
                                        </p:cTn>
                                        <p:tgtEl>
                                          <p:spTgt spid="60"/>
                                        </p:tgtEl>
                                        <p:attrNameLst>
                                          <p:attrName>style.visibility</p:attrName>
                                        </p:attrNameLst>
                                      </p:cBhvr>
                                      <p:to>
                                        <p:strVal val="visible"/>
                                      </p:to>
                                    </p:set>
                                    <p:animEffect transition="in" filter="strips(downLeft)">
                                      <p:cBhvr>
                                        <p:cTn id="94" dur="500"/>
                                        <p:tgtEl>
                                          <p:spTgt spid="60"/>
                                        </p:tgtEl>
                                      </p:cBhvr>
                                    </p:animEffect>
                                  </p:childTnLst>
                                </p:cTn>
                              </p:par>
                              <p:par>
                                <p:cTn id="95" presetID="18" presetClass="entr" presetSubtype="12"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strips(downLeft)">
                                      <p:cBhvr>
                                        <p:cTn id="97" dur="500"/>
                                        <p:tgtEl>
                                          <p:spTgt spid="61"/>
                                        </p:tgtEl>
                                      </p:cBhvr>
                                    </p:animEffect>
                                  </p:childTnLst>
                                </p:cTn>
                              </p:par>
                            </p:childTnLst>
                          </p:cTn>
                        </p:par>
                      </p:childTnLst>
                    </p:cTn>
                  </p:par>
                  <p:par>
                    <p:cTn id="98" fill="hold">
                      <p:stCondLst>
                        <p:cond delay="indefinite"/>
                      </p:stCondLst>
                      <p:childTnLst>
                        <p:par>
                          <p:cTn id="99" fill="hold">
                            <p:stCondLst>
                              <p:cond delay="0"/>
                            </p:stCondLst>
                            <p:childTnLst>
                              <p:par>
                                <p:cTn id="100" presetID="18" presetClass="entr" presetSubtype="12" fill="hold" nodeType="click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strips(downLeft)">
                                      <p:cBhvr>
                                        <p:cTn id="102" dur="500"/>
                                        <p:tgtEl>
                                          <p:spTgt spid="63"/>
                                        </p:tgtEl>
                                      </p:cBhvr>
                                    </p:animEffect>
                                  </p:childTnLst>
                                </p:cTn>
                              </p:par>
                              <p:par>
                                <p:cTn id="103" presetID="18" presetClass="entr" presetSubtype="12" fill="hold" grpId="0" nodeType="with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strips(downLeft)">
                                      <p:cBhvr>
                                        <p:cTn id="10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43" grpId="0" animBg="1"/>
      <p:bldP spid="47" grpId="0" animBg="1"/>
      <p:bldP spid="48" grpId="0" animBg="1"/>
      <p:bldP spid="49" grpId="0" animBg="1"/>
      <p:bldP spid="52" grpId="0" animBg="1"/>
      <p:bldP spid="56" grpId="0" animBg="1"/>
      <p:bldP spid="57" grpId="0" animBg="1"/>
      <p:bldP spid="58" grpId="0" animBg="1"/>
      <p:bldP spid="61" grpId="0" animBg="1"/>
      <p:bldP spid="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7030A0"/>
                </a:solidFill>
              </a:rPr>
              <a:t>The amoeba groups</a:t>
            </a:r>
            <a:endParaRPr lang="en-US" sz="3600" b="1" dirty="0">
              <a:solidFill>
                <a:srgbClr val="FF0000"/>
              </a:solidFill>
            </a:endParaRPr>
          </a:p>
        </p:txBody>
      </p:sp>
      <p:sp>
        <p:nvSpPr>
          <p:cNvPr id="3" name="Content Placeholder 2"/>
          <p:cNvSpPr>
            <a:spLocks noGrp="1"/>
          </p:cNvSpPr>
          <p:nvPr>
            <p:ph sz="quarter" idx="1"/>
          </p:nvPr>
        </p:nvSpPr>
        <p:spPr>
          <a:xfrm>
            <a:off x="323528" y="1219200"/>
            <a:ext cx="8472518" cy="4937760"/>
          </a:xfrm>
        </p:spPr>
        <p:txBody>
          <a:bodyPr>
            <a:normAutofit/>
          </a:bodyPr>
          <a:lstStyle/>
          <a:p>
            <a:pPr algn="just" rtl="0"/>
            <a:r>
              <a:rPr lang="en-US" sz="3000" dirty="0">
                <a:solidFill>
                  <a:srgbClr val="FF0000"/>
                </a:solidFill>
              </a:rPr>
              <a:t>Amoeba</a:t>
            </a:r>
            <a:r>
              <a:rPr lang="en-US" sz="3000" dirty="0"/>
              <a:t> are </a:t>
            </a:r>
            <a:r>
              <a:rPr lang="en-US" sz="3000" dirty="0">
                <a:solidFill>
                  <a:srgbClr val="FF0000"/>
                </a:solidFill>
              </a:rPr>
              <a:t>single</a:t>
            </a:r>
            <a:r>
              <a:rPr lang="en-US" sz="3000" dirty="0"/>
              <a:t> </a:t>
            </a:r>
            <a:r>
              <a:rPr lang="en-US" sz="3000" dirty="0">
                <a:solidFill>
                  <a:srgbClr val="FF0000"/>
                </a:solidFill>
              </a:rPr>
              <a:t>celled</a:t>
            </a:r>
            <a:r>
              <a:rPr lang="en-US" sz="3000" dirty="0"/>
              <a:t> protozoa.</a:t>
            </a:r>
          </a:p>
          <a:p>
            <a:pPr algn="just" rtl="0"/>
            <a:r>
              <a:rPr lang="en-US" sz="3000" dirty="0"/>
              <a:t>Most protozoa are </a:t>
            </a:r>
            <a:r>
              <a:rPr lang="en-US" sz="3000" dirty="0">
                <a:solidFill>
                  <a:srgbClr val="FF0000"/>
                </a:solidFill>
              </a:rPr>
              <a:t>free-living</a:t>
            </a:r>
            <a:r>
              <a:rPr lang="en-US" sz="3000" dirty="0"/>
              <a:t> and have </a:t>
            </a:r>
            <a:r>
              <a:rPr lang="en-US" sz="3000" dirty="0">
                <a:solidFill>
                  <a:srgbClr val="FF0000"/>
                </a:solidFill>
              </a:rPr>
              <a:t>little or no</a:t>
            </a:r>
            <a:r>
              <a:rPr lang="en-US" sz="3000" dirty="0"/>
              <a:t> </a:t>
            </a:r>
            <a:r>
              <a:rPr lang="en-US" sz="3000" dirty="0">
                <a:solidFill>
                  <a:srgbClr val="FF0000"/>
                </a:solidFill>
              </a:rPr>
              <a:t>impact</a:t>
            </a:r>
            <a:r>
              <a:rPr lang="en-US" sz="3000" dirty="0"/>
              <a:t> on human health. </a:t>
            </a:r>
          </a:p>
          <a:p>
            <a:pPr algn="just" rtl="0"/>
            <a:r>
              <a:rPr lang="en-US" sz="3000" dirty="0"/>
              <a:t>They are found </a:t>
            </a:r>
            <a:r>
              <a:rPr lang="en-US" sz="3000" dirty="0">
                <a:solidFill>
                  <a:srgbClr val="FF0000"/>
                </a:solidFill>
              </a:rPr>
              <a:t>throughout the environment</a:t>
            </a:r>
            <a:r>
              <a:rPr lang="en-US" sz="3000" dirty="0"/>
              <a:t>, particularly in soil and water. </a:t>
            </a:r>
          </a:p>
          <a:p>
            <a:pPr algn="just" rtl="0"/>
            <a:r>
              <a:rPr lang="en-US" sz="3000" dirty="0"/>
              <a:t>However, there are </a:t>
            </a:r>
            <a:r>
              <a:rPr lang="en-US" sz="3000" dirty="0">
                <a:solidFill>
                  <a:srgbClr val="FF0000"/>
                </a:solidFill>
              </a:rPr>
              <a:t>three free-living</a:t>
            </a:r>
            <a:r>
              <a:rPr lang="en-US" sz="3000" dirty="0"/>
              <a:t> amoeba that have been </a:t>
            </a:r>
            <a:r>
              <a:rPr lang="en-US" sz="3000" dirty="0">
                <a:solidFill>
                  <a:srgbClr val="FF0000"/>
                </a:solidFill>
              </a:rPr>
              <a:t>associated</a:t>
            </a:r>
            <a:r>
              <a:rPr lang="en-US" sz="3000" dirty="0"/>
              <a:t> with </a:t>
            </a:r>
            <a:r>
              <a:rPr lang="en-US" sz="3000" dirty="0">
                <a:solidFill>
                  <a:srgbClr val="FF0000"/>
                </a:solidFill>
              </a:rPr>
              <a:t>serious</a:t>
            </a:r>
            <a:r>
              <a:rPr lang="en-US" sz="3000" dirty="0"/>
              <a:t> human </a:t>
            </a:r>
            <a:r>
              <a:rPr lang="en-US" sz="3000" dirty="0">
                <a:solidFill>
                  <a:srgbClr val="FF0000"/>
                </a:solidFill>
              </a:rPr>
              <a:t>infections</a:t>
            </a:r>
            <a:r>
              <a:rPr lang="en-US" sz="3000" dirty="0"/>
              <a:t>. </a:t>
            </a:r>
          </a:p>
          <a:p>
            <a:pPr algn="just" rtl="0"/>
            <a:r>
              <a:rPr lang="en-US" sz="3000" i="1" dirty="0">
                <a:solidFill>
                  <a:srgbClr val="7030A0"/>
                </a:solidFill>
              </a:rPr>
              <a:t>They are: Acanthamoeba</a:t>
            </a:r>
            <a:r>
              <a:rPr lang="en-US" sz="3000" dirty="0">
                <a:solidFill>
                  <a:srgbClr val="7030A0"/>
                </a:solidFill>
              </a:rPr>
              <a:t> spp., </a:t>
            </a:r>
            <a:r>
              <a:rPr lang="en-US" sz="3000" i="1" dirty="0">
                <a:solidFill>
                  <a:srgbClr val="7030A0"/>
                </a:solidFill>
              </a:rPr>
              <a:t>Balamuthia mandrillaris, and Naegleria fowleri</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1538" y="395270"/>
            <a:ext cx="6786562" cy="461962"/>
          </a:xfrm>
          <a:prstGeom prst="rect">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sz="2400" b="1" dirty="0">
                <a:solidFill>
                  <a:srgbClr val="FF0000"/>
                </a:solidFill>
                <a:latin typeface="Arial" pitchFamily="34" charset="0"/>
                <a:cs typeface="Arial" pitchFamily="34" charset="0"/>
              </a:rPr>
              <a:t>Pathogenic free living amoeba are</a:t>
            </a:r>
            <a:endParaRPr lang="ar-EG" sz="2400" dirty="0">
              <a:latin typeface="Arial" pitchFamily="34" charset="0"/>
              <a:cs typeface="Arial" pitchFamily="34" charset="0"/>
            </a:endParaRPr>
          </a:p>
        </p:txBody>
      </p:sp>
      <p:cxnSp>
        <p:nvCxnSpPr>
          <p:cNvPr id="7" name="Straight Connector 6"/>
          <p:cNvCxnSpPr/>
          <p:nvPr/>
        </p:nvCxnSpPr>
        <p:spPr>
          <a:xfrm rot="5400000">
            <a:off x="4357688" y="1000103"/>
            <a:ext cx="28575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1571625" y="1142978"/>
            <a:ext cx="2928938" cy="15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57688" y="1142978"/>
            <a:ext cx="2786062" cy="15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1428750" y="1285853"/>
            <a:ext cx="28575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7001669" y="1285059"/>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00063" y="1500165"/>
            <a:ext cx="2714625" cy="40005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sz="2000" b="1" i="1" dirty="0">
                <a:solidFill>
                  <a:srgbClr val="0070C0"/>
                </a:solidFill>
                <a:latin typeface="Arial" pitchFamily="34" charset="0"/>
                <a:cs typeface="Arial" pitchFamily="34" charset="0"/>
              </a:rPr>
              <a:t> Naegleria fowleri</a:t>
            </a:r>
            <a:endParaRPr lang="ar-EG" sz="2000" dirty="0">
              <a:solidFill>
                <a:srgbClr val="0070C0"/>
              </a:solidFill>
              <a:latin typeface="Arial" pitchFamily="34" charset="0"/>
              <a:cs typeface="Arial" pitchFamily="34" charset="0"/>
            </a:endParaRPr>
          </a:p>
        </p:txBody>
      </p:sp>
      <p:cxnSp>
        <p:nvCxnSpPr>
          <p:cNvPr id="23" name="Straight Arrow Connector 22"/>
          <p:cNvCxnSpPr/>
          <p:nvPr/>
        </p:nvCxnSpPr>
        <p:spPr>
          <a:xfrm rot="5400000">
            <a:off x="1392238" y="2249465"/>
            <a:ext cx="357188"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155" name="TextBox 23"/>
          <p:cNvSpPr txBox="1">
            <a:spLocks noChangeArrowheads="1"/>
          </p:cNvSpPr>
          <p:nvPr/>
        </p:nvSpPr>
        <p:spPr bwMode="auto">
          <a:xfrm>
            <a:off x="428625" y="2571728"/>
            <a:ext cx="2786063" cy="400050"/>
          </a:xfrm>
          <a:prstGeom prst="rect">
            <a:avLst/>
          </a:prstGeom>
          <a:noFill/>
          <a:ln w="9525">
            <a:noFill/>
            <a:miter lim="800000"/>
            <a:headEnd/>
            <a:tailEnd/>
          </a:ln>
        </p:spPr>
        <p:txBody>
          <a:bodyPr>
            <a:spAutoFit/>
          </a:bodyPr>
          <a:lstStyle/>
          <a:p>
            <a:pPr algn="l" rtl="0"/>
            <a:r>
              <a:rPr lang="en-US" sz="2000" b="1">
                <a:solidFill>
                  <a:srgbClr val="0070C0"/>
                </a:solidFill>
              </a:rPr>
              <a:t>Causative parasite of</a:t>
            </a:r>
            <a:endParaRPr lang="ar-EG" sz="2000" b="1">
              <a:solidFill>
                <a:srgbClr val="0070C0"/>
              </a:solidFill>
            </a:endParaRPr>
          </a:p>
        </p:txBody>
      </p:sp>
      <p:cxnSp>
        <p:nvCxnSpPr>
          <p:cNvPr id="26" name="Straight Arrow Connector 25"/>
          <p:cNvCxnSpPr/>
          <p:nvPr/>
        </p:nvCxnSpPr>
        <p:spPr>
          <a:xfrm rot="5400000">
            <a:off x="1358106" y="3428184"/>
            <a:ext cx="428625"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14313" y="4071915"/>
            <a:ext cx="3071812" cy="923330"/>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FF0000"/>
                </a:solidFill>
                <a:latin typeface="Arial" pitchFamily="34" charset="0"/>
                <a:cs typeface="Arial" pitchFamily="34" charset="0"/>
              </a:rPr>
              <a:t>Primary amoebic meningo-encephalitis (PAM).</a:t>
            </a:r>
            <a:endParaRPr lang="ar-EG" dirty="0">
              <a:solidFill>
                <a:srgbClr val="FF0000"/>
              </a:solidFill>
              <a:latin typeface="Arial" pitchFamily="34" charset="0"/>
              <a:cs typeface="Arial" pitchFamily="34" charset="0"/>
            </a:endParaRPr>
          </a:p>
        </p:txBody>
      </p:sp>
      <p:sp>
        <p:nvSpPr>
          <p:cNvPr id="29" name="TextBox 28"/>
          <p:cNvSpPr txBox="1"/>
          <p:nvPr/>
        </p:nvSpPr>
        <p:spPr>
          <a:xfrm>
            <a:off x="5500688" y="1500165"/>
            <a:ext cx="3286125" cy="40005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sz="2000" b="1" i="1" dirty="0">
                <a:solidFill>
                  <a:srgbClr val="0070C0"/>
                </a:solidFill>
                <a:latin typeface="Arial" pitchFamily="34" charset="0"/>
                <a:cs typeface="Arial" pitchFamily="34" charset="0"/>
              </a:rPr>
              <a:t>Acanthamoeba species</a:t>
            </a:r>
            <a:endParaRPr lang="ar-EG" sz="2000" dirty="0">
              <a:solidFill>
                <a:srgbClr val="0070C0"/>
              </a:solidFill>
              <a:latin typeface="Arial" pitchFamily="34" charset="0"/>
              <a:cs typeface="Arial" pitchFamily="34" charset="0"/>
            </a:endParaRPr>
          </a:p>
        </p:txBody>
      </p:sp>
      <p:cxnSp>
        <p:nvCxnSpPr>
          <p:cNvPr id="33" name="Straight Arrow Connector 32"/>
          <p:cNvCxnSpPr/>
          <p:nvPr/>
        </p:nvCxnSpPr>
        <p:spPr>
          <a:xfrm rot="5400000">
            <a:off x="6930232" y="2213746"/>
            <a:ext cx="285750"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160" name="TextBox 34"/>
          <p:cNvSpPr txBox="1">
            <a:spLocks noChangeArrowheads="1"/>
          </p:cNvSpPr>
          <p:nvPr/>
        </p:nvSpPr>
        <p:spPr bwMode="auto">
          <a:xfrm>
            <a:off x="5572125" y="2500290"/>
            <a:ext cx="2857500" cy="400050"/>
          </a:xfrm>
          <a:prstGeom prst="rect">
            <a:avLst/>
          </a:prstGeom>
          <a:noFill/>
          <a:ln w="9525">
            <a:noFill/>
            <a:miter lim="800000"/>
            <a:headEnd/>
            <a:tailEnd/>
          </a:ln>
        </p:spPr>
        <p:txBody>
          <a:bodyPr>
            <a:spAutoFit/>
          </a:bodyPr>
          <a:lstStyle/>
          <a:p>
            <a:pPr algn="l" rtl="0"/>
            <a:r>
              <a:rPr lang="en-US" sz="2000" b="1">
                <a:solidFill>
                  <a:srgbClr val="0070C0"/>
                </a:solidFill>
              </a:rPr>
              <a:t>Causative parasite of</a:t>
            </a:r>
            <a:endParaRPr lang="ar-EG"/>
          </a:p>
        </p:txBody>
      </p:sp>
      <p:cxnSp>
        <p:nvCxnSpPr>
          <p:cNvPr id="39" name="Straight Connector 38"/>
          <p:cNvCxnSpPr/>
          <p:nvPr/>
        </p:nvCxnSpPr>
        <p:spPr>
          <a:xfrm rot="5400000">
            <a:off x="6930232" y="3213871"/>
            <a:ext cx="285750" cy="15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4929188" y="3357540"/>
            <a:ext cx="2428875"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358063" y="3357540"/>
            <a:ext cx="642937"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4787107" y="3499621"/>
            <a:ext cx="285750"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43313" y="3786165"/>
            <a:ext cx="1928812" cy="1200329"/>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chemeClr val="tx1"/>
                </a:solidFill>
                <a:latin typeface="Arial" pitchFamily="34" charset="0"/>
                <a:cs typeface="Arial" pitchFamily="34" charset="0"/>
              </a:rPr>
              <a:t>Granulomatous amoebic encephalitis (GAM)</a:t>
            </a:r>
            <a:endParaRPr lang="ar-EG" dirty="0">
              <a:solidFill>
                <a:schemeClr val="tx1"/>
              </a:solidFill>
              <a:latin typeface="Arial" pitchFamily="34" charset="0"/>
              <a:cs typeface="Arial" pitchFamily="34" charset="0"/>
            </a:endParaRPr>
          </a:p>
        </p:txBody>
      </p:sp>
      <p:cxnSp>
        <p:nvCxnSpPr>
          <p:cNvPr id="53" name="Straight Arrow Connector 52"/>
          <p:cNvCxnSpPr/>
          <p:nvPr/>
        </p:nvCxnSpPr>
        <p:spPr>
          <a:xfrm rot="5400000">
            <a:off x="6108700" y="3535340"/>
            <a:ext cx="35718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715000" y="3786165"/>
            <a:ext cx="1143000" cy="36933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chemeClr val="tx1"/>
                </a:solidFill>
                <a:latin typeface="Arial" pitchFamily="34" charset="0"/>
                <a:cs typeface="Arial" pitchFamily="34" charset="0"/>
              </a:rPr>
              <a:t>keratitis</a:t>
            </a:r>
            <a:endParaRPr lang="ar-EG" dirty="0">
              <a:solidFill>
                <a:schemeClr val="tx1"/>
              </a:solidFill>
              <a:latin typeface="Arial" pitchFamily="34" charset="0"/>
              <a:cs typeface="Arial" pitchFamily="34" charset="0"/>
            </a:endParaRPr>
          </a:p>
        </p:txBody>
      </p:sp>
      <p:cxnSp>
        <p:nvCxnSpPr>
          <p:cNvPr id="56" name="Straight Arrow Connector 55"/>
          <p:cNvCxnSpPr/>
          <p:nvPr/>
        </p:nvCxnSpPr>
        <p:spPr>
          <a:xfrm rot="5400000">
            <a:off x="7858919" y="3501209"/>
            <a:ext cx="28575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000875" y="3714728"/>
            <a:ext cx="1857375" cy="1200329"/>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chemeClr val="tx1"/>
                </a:solidFill>
                <a:latin typeface="Arial" pitchFamily="34" charset="0"/>
                <a:cs typeface="Arial" pitchFamily="34" charset="0"/>
              </a:rPr>
              <a:t>Chronic </a:t>
            </a:r>
            <a:r>
              <a:rPr lang="en-US" b="1" dirty="0" err="1">
                <a:solidFill>
                  <a:schemeClr val="tx1"/>
                </a:solidFill>
                <a:latin typeface="Arial" pitchFamily="34" charset="0"/>
                <a:cs typeface="Arial" pitchFamily="34" charset="0"/>
              </a:rPr>
              <a:t>granulomatous</a:t>
            </a:r>
            <a:r>
              <a:rPr lang="en-US" b="1" dirty="0">
                <a:solidFill>
                  <a:schemeClr val="tx1"/>
                </a:solidFill>
                <a:latin typeface="Arial" pitchFamily="34" charset="0"/>
                <a:cs typeface="Arial" pitchFamily="34" charset="0"/>
              </a:rPr>
              <a:t> infection of the skin.</a:t>
            </a:r>
            <a:endParaRPr lang="ar-EG" dirty="0">
              <a:solidFill>
                <a:schemeClr val="tx1"/>
              </a:solidFill>
              <a:latin typeface="Arial" pitchFamily="34" charset="0"/>
              <a:cs typeface="Arial" pitchFamily="34" charset="0"/>
            </a:endParaRPr>
          </a:p>
        </p:txBody>
      </p:sp>
      <p:pic>
        <p:nvPicPr>
          <p:cNvPr id="25" name="Picture 2" descr="https://tse4.mm.bing.net/th?id=OIP.PFX0lFLNzjPkpDDW6s3EuQAAAA&amp;pid=Api&amp;P=0&amp;w=300&amp;h=300"/>
          <p:cNvPicPr>
            <a:picLocks noChangeAspect="1" noChangeArrowheads="1"/>
          </p:cNvPicPr>
          <p:nvPr/>
        </p:nvPicPr>
        <p:blipFill>
          <a:blip r:embed="rId2" cstate="print"/>
          <a:srcRect/>
          <a:stretch>
            <a:fillRect/>
          </a:stretch>
        </p:blipFill>
        <p:spPr bwMode="auto">
          <a:xfrm>
            <a:off x="928662" y="5072074"/>
            <a:ext cx="1363821" cy="107157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linds(horizontal)">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linds(horizontal)">
                                      <p:cBhvr>
                                        <p:cTn id="39" dur="500"/>
                                        <p:tgtEl>
                                          <p:spTgt spid="2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6155"/>
                                        </p:tgtEl>
                                        <p:attrNameLst>
                                          <p:attrName>style.visibility</p:attrName>
                                        </p:attrNameLst>
                                      </p:cBhvr>
                                      <p:to>
                                        <p:strVal val="visible"/>
                                      </p:to>
                                    </p:set>
                                    <p:animEffect transition="in" filter="blinds(horizontal)">
                                      <p:cBhvr>
                                        <p:cTn id="42" dur="500"/>
                                        <p:tgtEl>
                                          <p:spTgt spid="6155"/>
                                        </p:tgtEl>
                                      </p:cBhvr>
                                    </p:animEffect>
                                  </p:childTnLst>
                                </p:cTn>
                              </p:par>
                              <p:par>
                                <p:cTn id="43" presetID="3" presetClass="entr" presetSubtype="1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linds(horizontal)">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linds(horizontal)">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linds(horizontal)">
                                      <p:cBhvr>
                                        <p:cTn id="55" dur="500"/>
                                        <p:tgtEl>
                                          <p:spTgt spid="3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6160"/>
                                        </p:tgtEl>
                                        <p:attrNameLst>
                                          <p:attrName>style.visibility</p:attrName>
                                        </p:attrNameLst>
                                      </p:cBhvr>
                                      <p:to>
                                        <p:strVal val="visible"/>
                                      </p:to>
                                    </p:set>
                                    <p:animEffect transition="in" filter="blinds(horizontal)">
                                      <p:cBhvr>
                                        <p:cTn id="58" dur="500"/>
                                        <p:tgtEl>
                                          <p:spTgt spid="6160"/>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linds(horizontal)">
                                      <p:cBhvr>
                                        <p:cTn id="63" dur="500"/>
                                        <p:tgtEl>
                                          <p:spTgt spid="39"/>
                                        </p:tgtEl>
                                      </p:cBhvr>
                                    </p:animEffect>
                                  </p:childTnLst>
                                </p:cTn>
                              </p:par>
                              <p:par>
                                <p:cTn id="64" presetID="3" presetClass="entr" presetSubtype="10"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blinds(horizontal)">
                                      <p:cBhvr>
                                        <p:cTn id="66" dur="500"/>
                                        <p:tgtEl>
                                          <p:spTgt spid="41"/>
                                        </p:tgtEl>
                                      </p:cBhvr>
                                    </p:animEffect>
                                  </p:childTnLst>
                                </p:cTn>
                              </p:par>
                              <p:par>
                                <p:cTn id="67" presetID="3" presetClass="entr" presetSubtype="10"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blinds(horizontal)">
                                      <p:cBhvr>
                                        <p:cTn id="69" dur="500"/>
                                        <p:tgtEl>
                                          <p:spTgt spid="43"/>
                                        </p:tgtEl>
                                      </p:cBhvr>
                                    </p:animEffect>
                                  </p:childTnLst>
                                </p:cTn>
                              </p:par>
                              <p:par>
                                <p:cTn id="70" presetID="3" presetClass="entr" presetSubtype="10"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blinds(horizontal)">
                                      <p:cBhvr>
                                        <p:cTn id="72" dur="500"/>
                                        <p:tgtEl>
                                          <p:spTgt spid="46"/>
                                        </p:tgtEl>
                                      </p:cBhvr>
                                    </p:animEffect>
                                  </p:childTnLst>
                                </p:cTn>
                              </p:par>
                              <p:par>
                                <p:cTn id="73" presetID="3" presetClass="entr" presetSubtype="10" fill="hold" nodeType="with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blinds(horizontal)">
                                      <p:cBhvr>
                                        <p:cTn id="75" dur="500"/>
                                        <p:tgtEl>
                                          <p:spTgt spid="53"/>
                                        </p:tgtEl>
                                      </p:cBhvr>
                                    </p:animEffect>
                                  </p:childTnLst>
                                </p:cTn>
                              </p:par>
                              <p:par>
                                <p:cTn id="76" presetID="3" presetClass="entr" presetSubtype="10" fill="hold" nodeType="with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blinds(horizontal)">
                                      <p:cBhvr>
                                        <p:cTn id="78" dur="500"/>
                                        <p:tgtEl>
                                          <p:spTgt spid="56"/>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blinds(horizontal)">
                                      <p:cBhvr>
                                        <p:cTn id="83" dur="500"/>
                                        <p:tgtEl>
                                          <p:spTgt spid="5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blinds(horizontal)">
                                      <p:cBhvr>
                                        <p:cTn id="88" dur="500"/>
                                        <p:tgtEl>
                                          <p:spTgt spid="54"/>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blinds(horizontal)">
                                      <p:cBhvr>
                                        <p:cTn id="93" dur="500"/>
                                        <p:tgtEl>
                                          <p:spTgt spid="57"/>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blinds(horizontal)">
                                      <p:cBhvr>
                                        <p:cTn id="98" dur="500"/>
                                        <p:tgtEl>
                                          <p:spTgt spid="25"/>
                                        </p:tgtEl>
                                      </p:cBhvr>
                                    </p:animEffect>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25"/>
                                        </p:tgtEl>
                                      </p:cBhvr>
                                    </p:animEffect>
                                    <p:animScale>
                                      <p:cBhvr>
                                        <p:cTn id="103"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6155" grpId="0"/>
      <p:bldP spid="28" grpId="0" animBg="1"/>
      <p:bldP spid="29" grpId="0" animBg="1"/>
      <p:bldP spid="6160" grpId="0"/>
      <p:bldP spid="51" grpId="0" animBg="1"/>
      <p:bldP spid="54"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b="1" dirty="0">
                <a:solidFill>
                  <a:srgbClr val="FF0000"/>
                </a:solidFill>
              </a:rPr>
              <a:t>Distribution</a:t>
            </a:r>
            <a:endParaRPr lang="ar-SA" sz="3600" b="1" dirty="0">
              <a:solidFill>
                <a:srgbClr val="FF0000"/>
              </a:solidFill>
            </a:endParaRPr>
          </a:p>
        </p:txBody>
      </p:sp>
      <p:sp>
        <p:nvSpPr>
          <p:cNvPr id="3" name="عنصر نائب للمحتوى 2"/>
          <p:cNvSpPr>
            <a:spLocks noGrp="1"/>
          </p:cNvSpPr>
          <p:nvPr>
            <p:ph sz="quarter" idx="1"/>
          </p:nvPr>
        </p:nvSpPr>
        <p:spPr>
          <a:xfrm>
            <a:off x="323528" y="1174576"/>
            <a:ext cx="8686800" cy="5638800"/>
          </a:xfrm>
        </p:spPr>
        <p:txBody>
          <a:bodyPr>
            <a:normAutofit/>
          </a:bodyPr>
          <a:lstStyle/>
          <a:p>
            <a:pPr marL="274320" lvl="1" algn="just" rtl="0">
              <a:spcBef>
                <a:spcPts val="600"/>
              </a:spcBef>
              <a:buClr>
                <a:schemeClr val="accent1"/>
              </a:buClr>
              <a:buNone/>
            </a:pPr>
            <a:r>
              <a:rPr lang="en-US" b="1" dirty="0">
                <a:solidFill>
                  <a:srgbClr val="00B0F0"/>
                </a:solidFill>
              </a:rPr>
              <a:t>Acanthamoeba species are found worldwide:</a:t>
            </a:r>
          </a:p>
          <a:p>
            <a:pPr lvl="1" algn="just" rtl="0"/>
            <a:r>
              <a:rPr lang="en-US" sz="2200" dirty="0">
                <a:solidFill>
                  <a:srgbClr val="C00000"/>
                </a:solidFill>
              </a:rPr>
              <a:t>Most commonly in soil, dust, fresh water, marsh, and sea water.</a:t>
            </a:r>
          </a:p>
          <a:p>
            <a:pPr lvl="1" algn="just" rtl="0"/>
            <a:r>
              <a:rPr lang="en-US" sz="2200" dirty="0">
                <a:solidFill>
                  <a:srgbClr val="C00000"/>
                </a:solidFill>
              </a:rPr>
              <a:t>In swimming pools, hot tubs and drinking water systems (e.g., slime layers in pipes and taps)</a:t>
            </a:r>
          </a:p>
          <a:p>
            <a:pPr lvl="1" algn="just" rtl="0"/>
            <a:r>
              <a:rPr lang="en-US" sz="2200" dirty="0">
                <a:solidFill>
                  <a:srgbClr val="C00000"/>
                </a:solidFill>
              </a:rPr>
              <a:t>In heating, ventilating and air conditioning (HVAC) systems and humidifiers. </a:t>
            </a:r>
          </a:p>
          <a:p>
            <a:pPr marL="0" lvl="1" algn="just" rtl="0">
              <a:buNone/>
            </a:pPr>
            <a:r>
              <a:rPr lang="en-US" b="1" dirty="0" err="1">
                <a:solidFill>
                  <a:srgbClr val="00B0F0"/>
                </a:solidFill>
              </a:rPr>
              <a:t>Balamuthia</a:t>
            </a:r>
            <a:r>
              <a:rPr lang="en-US" b="1" dirty="0">
                <a:solidFill>
                  <a:srgbClr val="00B0F0"/>
                </a:solidFill>
              </a:rPr>
              <a:t> mandrillaris:</a:t>
            </a:r>
          </a:p>
          <a:p>
            <a:pPr marL="548640" lvl="3" algn="just" rtl="0"/>
            <a:r>
              <a:rPr lang="en-US" b="1" dirty="0">
                <a:solidFill>
                  <a:srgbClr val="00B0F0"/>
                </a:solidFill>
              </a:rPr>
              <a:t> </a:t>
            </a:r>
            <a:r>
              <a:rPr lang="en-US" sz="2200" dirty="0">
                <a:solidFill>
                  <a:srgbClr val="7030A0"/>
                </a:solidFill>
              </a:rPr>
              <a:t>Found in soil.</a:t>
            </a:r>
          </a:p>
          <a:p>
            <a:pPr marL="0" lvl="1" algn="just" rtl="0">
              <a:buNone/>
            </a:pPr>
            <a:r>
              <a:rPr lang="en-US" b="1" dirty="0">
                <a:solidFill>
                  <a:srgbClr val="00B0F0"/>
                </a:solidFill>
              </a:rPr>
              <a:t>Naegleria fowleri:</a:t>
            </a:r>
          </a:p>
          <a:p>
            <a:pPr marL="548640" lvl="3" algn="just" rtl="0"/>
            <a:r>
              <a:rPr lang="en-US" sz="2200" dirty="0">
                <a:solidFill>
                  <a:srgbClr val="00B050"/>
                </a:solidFill>
              </a:rPr>
              <a:t>Is a heat-loving (</a:t>
            </a:r>
            <a:r>
              <a:rPr lang="en-US" sz="2200" dirty="0" err="1">
                <a:solidFill>
                  <a:srgbClr val="00B050"/>
                </a:solidFill>
              </a:rPr>
              <a:t>thermophilic</a:t>
            </a:r>
            <a:r>
              <a:rPr lang="en-US" sz="2200" dirty="0">
                <a:solidFill>
                  <a:srgbClr val="00B050"/>
                </a:solidFill>
              </a:rPr>
              <a:t>).</a:t>
            </a:r>
          </a:p>
          <a:p>
            <a:pPr marL="548640" lvl="3" algn="just" rtl="0"/>
            <a:r>
              <a:rPr lang="en-US" sz="2200" dirty="0">
                <a:solidFill>
                  <a:srgbClr val="00B050"/>
                </a:solidFill>
              </a:rPr>
              <a:t>Commonly found around the world in warm fresh water (e.g., lakes, rivers, hot springs).</a:t>
            </a:r>
          </a:p>
          <a:p>
            <a:pPr marL="548640" lvl="3" algn="just" rtl="0"/>
            <a:r>
              <a:rPr lang="en-US" sz="2200" dirty="0">
                <a:solidFill>
                  <a:srgbClr val="00B050"/>
                </a:solidFill>
              </a:rPr>
              <a:t>In soil.</a:t>
            </a:r>
          </a:p>
          <a:p>
            <a:pPr algn="just" rtl="0"/>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trips(down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trips(down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strips(down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strips(down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strips(downLeft)">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strips(downLeft)">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b="1" dirty="0">
                <a:solidFill>
                  <a:srgbClr val="FF0000"/>
                </a:solidFill>
              </a:rPr>
              <a:t>Transmission</a:t>
            </a:r>
            <a:r>
              <a:rPr lang="en-US" dirty="0"/>
              <a:t> </a:t>
            </a:r>
            <a:endParaRPr lang="ar-SA" dirty="0"/>
          </a:p>
        </p:txBody>
      </p:sp>
      <p:sp>
        <p:nvSpPr>
          <p:cNvPr id="3" name="عنصر نائب للمحتوى 2"/>
          <p:cNvSpPr>
            <a:spLocks noGrp="1"/>
          </p:cNvSpPr>
          <p:nvPr>
            <p:ph sz="quarter" idx="1"/>
          </p:nvPr>
        </p:nvSpPr>
        <p:spPr>
          <a:xfrm>
            <a:off x="285720" y="1219200"/>
            <a:ext cx="8472518" cy="5353072"/>
          </a:xfrm>
        </p:spPr>
        <p:txBody>
          <a:bodyPr>
            <a:normAutofit fontScale="92500" lnSpcReduction="10000"/>
          </a:bodyPr>
          <a:lstStyle/>
          <a:p>
            <a:pPr algn="just" rtl="0">
              <a:buNone/>
            </a:pPr>
            <a:r>
              <a:rPr lang="en-US" b="1" dirty="0">
                <a:solidFill>
                  <a:srgbClr val="00B050"/>
                </a:solidFill>
              </a:rPr>
              <a:t>N. </a:t>
            </a:r>
            <a:r>
              <a:rPr lang="en-US" b="1" dirty="0" err="1">
                <a:solidFill>
                  <a:srgbClr val="00B050"/>
                </a:solidFill>
              </a:rPr>
              <a:t>fowleri</a:t>
            </a:r>
            <a:r>
              <a:rPr lang="en-US" b="1" dirty="0">
                <a:solidFill>
                  <a:srgbClr val="00B050"/>
                </a:solidFill>
              </a:rPr>
              <a:t>: </a:t>
            </a:r>
          </a:p>
          <a:p>
            <a:pPr lvl="2" algn="just" rtl="0"/>
            <a:r>
              <a:rPr lang="en-US" dirty="0"/>
              <a:t>Occurs when water containing amebae enters the nose. </a:t>
            </a:r>
          </a:p>
          <a:p>
            <a:pPr lvl="2" algn="just" rtl="0"/>
            <a:r>
              <a:rPr lang="en-US" dirty="0" err="1"/>
              <a:t>Trophozoites</a:t>
            </a:r>
            <a:r>
              <a:rPr lang="en-US" dirty="0"/>
              <a:t> penetrate the nasal tissue and migrating to the brain via the olfactory nerves causing PAM.</a:t>
            </a:r>
          </a:p>
          <a:p>
            <a:pPr marL="36000" lvl="2" algn="just" rtl="0">
              <a:buNone/>
            </a:pPr>
            <a:r>
              <a:rPr lang="en-US" sz="2600" b="1" dirty="0">
                <a:solidFill>
                  <a:srgbClr val="00B050"/>
                </a:solidFill>
              </a:rPr>
              <a:t>Acanthamoeba </a:t>
            </a:r>
            <a:r>
              <a:rPr lang="en-US" sz="2600" b="1" dirty="0" err="1">
                <a:solidFill>
                  <a:srgbClr val="00B050"/>
                </a:solidFill>
              </a:rPr>
              <a:t>spp</a:t>
            </a:r>
            <a:r>
              <a:rPr lang="en-US" sz="2600" b="1" dirty="0">
                <a:solidFill>
                  <a:srgbClr val="00B050"/>
                </a:solidFill>
              </a:rPr>
              <a:t>:</a:t>
            </a:r>
          </a:p>
          <a:p>
            <a:pPr lvl="2" algn="just" rtl="0"/>
            <a:r>
              <a:rPr lang="en-US" dirty="0"/>
              <a:t>The trophozoites are the infective forms.</a:t>
            </a:r>
          </a:p>
          <a:p>
            <a:pPr lvl="2" algn="just" rtl="0"/>
            <a:r>
              <a:rPr lang="en-US" dirty="0"/>
              <a:t>Through eye, the nasal passages, cuts or skin wounds or by being inhaled into the lungs, it can invade the CNS by hematogenous dissemination in individuals with </a:t>
            </a:r>
            <a:r>
              <a:rPr lang="en-US" b="1" dirty="0">
                <a:solidFill>
                  <a:srgbClr val="0070C0"/>
                </a:solidFill>
              </a:rPr>
              <a:t>compromised immune systems</a:t>
            </a:r>
            <a:r>
              <a:rPr lang="en-US" dirty="0"/>
              <a:t>. .</a:t>
            </a:r>
          </a:p>
          <a:p>
            <a:pPr lvl="2" algn="just" rtl="0"/>
            <a:r>
              <a:rPr lang="en-US" dirty="0"/>
              <a:t>When enter the eye they can cause severe keratitis in </a:t>
            </a:r>
            <a:r>
              <a:rPr lang="en-US" b="1" dirty="0">
                <a:solidFill>
                  <a:srgbClr val="0070C0"/>
                </a:solidFill>
              </a:rPr>
              <a:t>healthy individuals, </a:t>
            </a:r>
            <a:r>
              <a:rPr lang="en-US" dirty="0"/>
              <a:t>particularly contact lens users. </a:t>
            </a:r>
          </a:p>
          <a:p>
            <a:pPr marL="0" lvl="2" algn="just" rtl="0">
              <a:buNone/>
            </a:pPr>
            <a:r>
              <a:rPr lang="en-US" sz="2600" b="1" dirty="0" err="1">
                <a:solidFill>
                  <a:srgbClr val="00B050"/>
                </a:solidFill>
              </a:rPr>
              <a:t>Balamuthia</a:t>
            </a:r>
            <a:r>
              <a:rPr lang="en-US" sz="2600" b="1" dirty="0">
                <a:solidFill>
                  <a:srgbClr val="00B050"/>
                </a:solidFill>
              </a:rPr>
              <a:t> mandrillaris: </a:t>
            </a:r>
          </a:p>
          <a:p>
            <a:pPr lvl="2" algn="just" rtl="0"/>
            <a:r>
              <a:rPr lang="en-US" dirty="0"/>
              <a:t>When dust containing the trophozoites enter the respiratory system or through the skin, it can invade the CNS by hematogenous dissemination causing GAE or disseminated disease, or skin lesions in individuals with </a:t>
            </a:r>
            <a:r>
              <a:rPr lang="en-US" b="1" dirty="0">
                <a:solidFill>
                  <a:srgbClr val="0070C0"/>
                </a:solidFill>
              </a:rPr>
              <a:t>compromised immune systems.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linds(horizontal)">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FF0000"/>
                </a:solidFill>
              </a:rPr>
              <a:t>N. fowleri</a:t>
            </a:r>
            <a:endParaRPr lang="en-US" sz="4400" dirty="0">
              <a:solidFill>
                <a:srgbClr val="FF0000"/>
              </a:solidFill>
            </a:endParaRPr>
          </a:p>
        </p:txBody>
      </p:sp>
      <p:sp>
        <p:nvSpPr>
          <p:cNvPr id="3" name="Content Placeholder 2"/>
          <p:cNvSpPr>
            <a:spLocks noGrp="1"/>
          </p:cNvSpPr>
          <p:nvPr>
            <p:ph sz="quarter" idx="1"/>
          </p:nvPr>
        </p:nvSpPr>
        <p:spPr/>
        <p:txBody>
          <a:bodyPr>
            <a:normAutofit/>
          </a:bodyPr>
          <a:lstStyle/>
          <a:p>
            <a:pPr algn="just" rtl="0">
              <a:buNone/>
            </a:pPr>
            <a:r>
              <a:rPr lang="en-US" sz="3100" b="1" dirty="0"/>
              <a:t>Epidemiology</a:t>
            </a:r>
            <a:endParaRPr lang="en-US" b="1" dirty="0"/>
          </a:p>
          <a:p>
            <a:pPr algn="just" rtl="0"/>
            <a:r>
              <a:rPr lang="en-US" dirty="0"/>
              <a:t>This parasite largely affects children and young adults through </a:t>
            </a:r>
            <a:r>
              <a:rPr lang="en-US" b="1" dirty="0">
                <a:solidFill>
                  <a:srgbClr val="FF0000"/>
                </a:solidFill>
              </a:rPr>
              <a:t>full-body contact with </a:t>
            </a:r>
            <a:r>
              <a:rPr lang="en-US" dirty="0"/>
              <a:t>warm fresh water, </a:t>
            </a:r>
            <a:r>
              <a:rPr lang="en-US" b="1" dirty="0">
                <a:solidFill>
                  <a:srgbClr val="FF0000"/>
                </a:solidFill>
              </a:rPr>
              <a:t>and is almost always fatal. </a:t>
            </a:r>
          </a:p>
          <a:p>
            <a:pPr algn="just" rtl="0"/>
            <a:r>
              <a:rPr lang="en-US" dirty="0"/>
              <a:t>The organism </a:t>
            </a:r>
            <a:r>
              <a:rPr lang="en-US" dirty="0">
                <a:solidFill>
                  <a:srgbClr val="FF0000"/>
                </a:solidFill>
              </a:rPr>
              <a:t>exists</a:t>
            </a:r>
            <a:r>
              <a:rPr lang="en-US" dirty="0"/>
              <a:t> in </a:t>
            </a:r>
            <a:r>
              <a:rPr lang="en-US" dirty="0">
                <a:solidFill>
                  <a:srgbClr val="FF0000"/>
                </a:solidFill>
              </a:rPr>
              <a:t>trophozoite</a:t>
            </a:r>
            <a:r>
              <a:rPr lang="en-US" dirty="0"/>
              <a:t>, </a:t>
            </a:r>
            <a:r>
              <a:rPr lang="en-US" dirty="0">
                <a:solidFill>
                  <a:srgbClr val="FF0000"/>
                </a:solidFill>
              </a:rPr>
              <a:t>flagellate</a:t>
            </a:r>
            <a:r>
              <a:rPr lang="en-US" dirty="0"/>
              <a:t>, and </a:t>
            </a:r>
            <a:r>
              <a:rPr lang="en-US" dirty="0">
                <a:solidFill>
                  <a:srgbClr val="FF0000"/>
                </a:solidFill>
              </a:rPr>
              <a:t>cyst</a:t>
            </a:r>
            <a:r>
              <a:rPr lang="en-US" dirty="0"/>
              <a:t> forms. </a:t>
            </a:r>
          </a:p>
          <a:p>
            <a:pPr algn="just" rtl="0"/>
            <a:r>
              <a:rPr lang="en-US" dirty="0"/>
              <a:t>It </a:t>
            </a:r>
            <a:r>
              <a:rPr lang="en-US" dirty="0">
                <a:solidFill>
                  <a:srgbClr val="FF0000"/>
                </a:solidFill>
              </a:rPr>
              <a:t>enters the nasal passages </a:t>
            </a:r>
            <a:r>
              <a:rPr lang="en-US" dirty="0"/>
              <a:t>and traverses the nasal mucosa and the cribriform plate as an ameboid form to the olfactory nerves of the CNS.</a:t>
            </a:r>
          </a:p>
          <a:p>
            <a:pPr algn="just" rtl="0"/>
            <a:r>
              <a:rPr lang="en-US" dirty="0">
                <a:solidFill>
                  <a:srgbClr val="FF0000"/>
                </a:solidFill>
              </a:rPr>
              <a:t>Amoeba </a:t>
            </a:r>
            <a:r>
              <a:rPr lang="en-US" dirty="0"/>
              <a:t>are the </a:t>
            </a:r>
            <a:r>
              <a:rPr lang="en-US" dirty="0">
                <a:solidFill>
                  <a:srgbClr val="FF0000"/>
                </a:solidFill>
              </a:rPr>
              <a:t>only form </a:t>
            </a:r>
            <a:r>
              <a:rPr lang="en-US" dirty="0"/>
              <a:t>found in tissue.</a:t>
            </a:r>
          </a:p>
          <a:p>
            <a:pPr algn="just" rtl="0">
              <a:buNone/>
            </a:pPr>
            <a:endParaRPr lang="en-US" dirty="0"/>
          </a:p>
        </p:txBody>
      </p:sp>
      <p:pic>
        <p:nvPicPr>
          <p:cNvPr id="5" name="Picture 2" descr="https://tse4.mm.bing.net/th?id=OIP.PFX0lFLNzjPkpDDW6s3EuQAAAA&amp;pid=Api&amp;P=0&amp;w=300&amp;h=300"/>
          <p:cNvPicPr>
            <a:picLocks noChangeAspect="1" noChangeArrowheads="1"/>
          </p:cNvPicPr>
          <p:nvPr/>
        </p:nvPicPr>
        <p:blipFill>
          <a:blip r:embed="rId3" cstate="print"/>
          <a:srcRect/>
          <a:stretch>
            <a:fillRect/>
          </a:stretch>
        </p:blipFill>
        <p:spPr bwMode="auto">
          <a:xfrm>
            <a:off x="7780179" y="0"/>
            <a:ext cx="1363821" cy="10715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142900"/>
            <a:ext cx="3686172" cy="633386"/>
          </a:xfrm>
        </p:spPr>
        <p:txBody>
          <a:bodyPr>
            <a:normAutofit/>
          </a:bodyPr>
          <a:lstStyle/>
          <a:p>
            <a:r>
              <a:rPr lang="en-US" b="1" dirty="0">
                <a:solidFill>
                  <a:srgbClr val="FF0000"/>
                </a:solidFill>
              </a:rPr>
              <a:t>Transmission-</a:t>
            </a:r>
            <a:r>
              <a:rPr lang="en-US" sz="2800" dirty="0"/>
              <a:t> </a:t>
            </a:r>
            <a:endParaRPr lang="ar-SA" sz="2800" dirty="0"/>
          </a:p>
        </p:txBody>
      </p:sp>
      <p:sp>
        <p:nvSpPr>
          <p:cNvPr id="3" name="عنصر نائب للمحتوى 2"/>
          <p:cNvSpPr>
            <a:spLocks noGrp="1"/>
          </p:cNvSpPr>
          <p:nvPr>
            <p:ph sz="quarter" idx="1"/>
          </p:nvPr>
        </p:nvSpPr>
        <p:spPr>
          <a:xfrm>
            <a:off x="3286116" y="17864"/>
            <a:ext cx="2000264" cy="553616"/>
          </a:xfrm>
        </p:spPr>
        <p:txBody>
          <a:bodyPr>
            <a:noAutofit/>
          </a:bodyPr>
          <a:lstStyle/>
          <a:p>
            <a:pPr algn="just" rtl="0">
              <a:buNone/>
            </a:pPr>
            <a:r>
              <a:rPr lang="en-US" sz="2400" b="1" dirty="0">
                <a:solidFill>
                  <a:srgbClr val="00B050"/>
                </a:solidFill>
              </a:rPr>
              <a:t>N. fowleri</a:t>
            </a:r>
          </a:p>
        </p:txBody>
      </p:sp>
      <p:pic>
        <p:nvPicPr>
          <p:cNvPr id="4" name="Picture 2" descr="https://www.cdc.gov/dpdx/freelivingamebic/modules/Nfowleri_LifeCycle.gif"/>
          <p:cNvPicPr>
            <a:picLocks noChangeAspect="1" noChangeArrowheads="1"/>
          </p:cNvPicPr>
          <p:nvPr/>
        </p:nvPicPr>
        <p:blipFill>
          <a:blip r:embed="rId3" cstate="print"/>
          <a:srcRect/>
          <a:stretch>
            <a:fillRect/>
          </a:stretch>
        </p:blipFill>
        <p:spPr bwMode="auto">
          <a:xfrm>
            <a:off x="1071538" y="428604"/>
            <a:ext cx="7143800" cy="6429396"/>
          </a:xfrm>
          <a:prstGeom prst="rect">
            <a:avLst/>
          </a:prstGeom>
          <a:noFill/>
        </p:spPr>
      </p:pic>
      <p:pic>
        <p:nvPicPr>
          <p:cNvPr id="5" name="Picture 2" descr="https://tse4.mm.bing.net/th?id=OIP.PFX0lFLNzjPkpDDW6s3EuQAAAA&amp;pid=Api&amp;P=0&amp;w=300&amp;h=300"/>
          <p:cNvPicPr>
            <a:picLocks noChangeAspect="1" noChangeArrowheads="1"/>
          </p:cNvPicPr>
          <p:nvPr/>
        </p:nvPicPr>
        <p:blipFill>
          <a:blip r:embed="rId4" cstate="print"/>
          <a:srcRect/>
          <a:stretch>
            <a:fillRect/>
          </a:stretch>
        </p:blipFill>
        <p:spPr bwMode="auto">
          <a:xfrm>
            <a:off x="8052974" y="0"/>
            <a:ext cx="1091026" cy="8572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أصل">
  <a:themeElements>
    <a:clrScheme name="أصل">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أصل">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أصل">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628BCE2FBAD340B56B2A0F64962C1C" ma:contentTypeVersion="5" ma:contentTypeDescription="Create a new document." ma:contentTypeScope="" ma:versionID="131883e42c113939174d959d81351c9f">
  <xsd:schema xmlns:xsd="http://www.w3.org/2001/XMLSchema" xmlns:xs="http://www.w3.org/2001/XMLSchema" xmlns:p="http://schemas.microsoft.com/office/2006/metadata/properties" xmlns:ns2="15cfeffd-ee9c-41ab-a5d7-1e72fc5efa65" targetNamespace="http://schemas.microsoft.com/office/2006/metadata/properties" ma:root="true" ma:fieldsID="2bbb2499c544d649ffceb038792b3fd6" ns2:_="">
    <xsd:import namespace="15cfeffd-ee9c-41ab-a5d7-1e72fc5efa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cfeffd-ee9c-41ab-a5d7-1e72fc5efa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C53CB0-B0B2-436B-85A8-6FF16190E38C}">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F84FBA42-4D0E-4AAA-967D-35A79122C44D}">
  <ds:schemaRefs>
    <ds:schemaRef ds:uri="http://schemas.microsoft.com/sharepoint/v3/contenttype/forms"/>
  </ds:schemaRefs>
</ds:datastoreItem>
</file>

<file path=customXml/itemProps3.xml><?xml version="1.0" encoding="utf-8"?>
<ds:datastoreItem xmlns:ds="http://schemas.openxmlformats.org/officeDocument/2006/customXml" ds:itemID="{B2630ACD-3418-45D9-B9FC-08BA330C7162}">
  <ds:schemaRefs>
    <ds:schemaRef ds:uri="http://schemas.microsoft.com/office/2006/metadata/contentType"/>
    <ds:schemaRef ds:uri="http://schemas.microsoft.com/office/2006/metadata/properties/metaAttributes"/>
    <ds:schemaRef ds:uri="http://www.w3.org/2000/xmlns/"/>
    <ds:schemaRef ds:uri="http://www.w3.org/2001/XMLSchema"/>
    <ds:schemaRef ds:uri="15cfeffd-ee9c-41ab-a5d7-1e72fc5efa65"/>
  </ds:schemaRefs>
</ds:datastoreItem>
</file>

<file path=docProps/app.xml><?xml version="1.0" encoding="utf-8"?>
<Properties xmlns="http://schemas.openxmlformats.org/officeDocument/2006/extended-properties" xmlns:vt="http://schemas.openxmlformats.org/officeDocument/2006/docPropsVTypes">
  <Template>Origin</Template>
  <TotalTime>2314</TotalTime>
  <Words>2991</Words>
  <Application>Microsoft Office PowerPoint</Application>
  <PresentationFormat>On-screen Show (4:3)</PresentationFormat>
  <Paragraphs>262</Paragraphs>
  <Slides>33</Slides>
  <Notes>15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أصل</vt:lpstr>
      <vt:lpstr>PowerPoint Presentation</vt:lpstr>
      <vt:lpstr>Objectives</vt:lpstr>
      <vt:lpstr>(The phylum Sarcomastigophora (Protozoa</vt:lpstr>
      <vt:lpstr>The amoeba groups</vt:lpstr>
      <vt:lpstr>PowerPoint Presentation</vt:lpstr>
      <vt:lpstr>Distribution</vt:lpstr>
      <vt:lpstr>Transmission </vt:lpstr>
      <vt:lpstr>N. fowleri</vt:lpstr>
      <vt:lpstr>Transmission- </vt:lpstr>
      <vt:lpstr>Incubation Period and Illness Duration </vt:lpstr>
      <vt:lpstr>PowerPoint Presentation</vt:lpstr>
      <vt:lpstr>PowerPoint Presentation</vt:lpstr>
      <vt:lpstr>PowerPoint Presentation</vt:lpstr>
      <vt:lpstr>N. fowleri</vt:lpstr>
      <vt:lpstr>N. fowleri (KEY CONCLUSIONS) </vt:lpstr>
      <vt:lpstr>Acanthamoeba &amp; B. mandrillaris  </vt:lpstr>
      <vt:lpstr>PowerPoint Presentation</vt:lpstr>
      <vt:lpstr>Acanthamoeba &amp; B. mandrillaris  </vt:lpstr>
      <vt:lpstr>Incubation Period and Illness Duration </vt:lpstr>
      <vt:lpstr>Laboratory Diagnosis- (GAM)</vt:lpstr>
      <vt:lpstr>PowerPoint Presentation</vt:lpstr>
      <vt:lpstr>PowerPoint Presentation</vt:lpstr>
      <vt:lpstr>Acanthamoeba &amp; B. mandrillaris  </vt:lpstr>
      <vt:lpstr>PowerPoint Presentation</vt:lpstr>
      <vt:lpstr>Control Measures </vt:lpstr>
      <vt:lpstr>Communicability of Amebic meningitis/encephalitis</vt:lpstr>
      <vt:lpstr>Laboratory Safety</vt:lpstr>
      <vt:lpstr>Fungal meningitis (Cryptococcosis)</vt:lpstr>
      <vt:lpstr>Fungal meningitis (Cryptococcosis)</vt:lpstr>
      <vt:lpstr>Cryptococcosis-Risk groups</vt:lpstr>
      <vt:lpstr>Cryptococcosis-Pathogenesis &amp; Symptomatology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mohammad</dc:creator>
  <cp:lastModifiedBy>Sanabil Hassanat</cp:lastModifiedBy>
  <cp:revision>187</cp:revision>
  <dcterms:created xsi:type="dcterms:W3CDTF">2018-11-29T06:54:47Z</dcterms:created>
  <dcterms:modified xsi:type="dcterms:W3CDTF">2021-12-30T08:03:17Z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0x010100CE628BCE2FBAD340B56B2A0F64962C1C</vt:lpwstr>
  </property>
</Properties>
</file>