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Lst>
  <p:notesMasterIdLst>
    <p:notesMasterId r:id="rId67"/>
  </p:notesMasterIdLst>
  <p:sldIdLst>
    <p:sldId id="350" r:id="rId18"/>
    <p:sldId id="256" r:id="rId19"/>
    <p:sldId id="257" r:id="rId20"/>
    <p:sldId id="272" r:id="rId21"/>
    <p:sldId id="274" r:id="rId22"/>
    <p:sldId id="275" r:id="rId23"/>
    <p:sldId id="276" r:id="rId24"/>
    <p:sldId id="319" r:id="rId25"/>
    <p:sldId id="322" r:id="rId26"/>
    <p:sldId id="323" r:id="rId27"/>
    <p:sldId id="277" r:id="rId28"/>
    <p:sldId id="342" r:id="rId29"/>
    <p:sldId id="278" r:id="rId30"/>
    <p:sldId id="258" r:id="rId31"/>
    <p:sldId id="279" r:id="rId32"/>
    <p:sldId id="283" r:id="rId33"/>
    <p:sldId id="282" r:id="rId34"/>
    <p:sldId id="259" r:id="rId35"/>
    <p:sldId id="325" r:id="rId36"/>
    <p:sldId id="328" r:id="rId37"/>
    <p:sldId id="327" r:id="rId38"/>
    <p:sldId id="286" r:id="rId39"/>
    <p:sldId id="287" r:id="rId40"/>
    <p:sldId id="330" r:id="rId41"/>
    <p:sldId id="289" r:id="rId42"/>
    <p:sldId id="334" r:id="rId43"/>
    <p:sldId id="335" r:id="rId44"/>
    <p:sldId id="336" r:id="rId45"/>
    <p:sldId id="291" r:id="rId46"/>
    <p:sldId id="292" r:id="rId47"/>
    <p:sldId id="260" r:id="rId48"/>
    <p:sldId id="337" r:id="rId49"/>
    <p:sldId id="294" r:id="rId50"/>
    <p:sldId id="339" r:id="rId51"/>
    <p:sldId id="340" r:id="rId52"/>
    <p:sldId id="295" r:id="rId53"/>
    <p:sldId id="297" r:id="rId54"/>
    <p:sldId id="298" r:id="rId55"/>
    <p:sldId id="305" r:id="rId56"/>
    <p:sldId id="302" r:id="rId57"/>
    <p:sldId id="306" r:id="rId58"/>
    <p:sldId id="307" r:id="rId59"/>
    <p:sldId id="345" r:id="rId60"/>
    <p:sldId id="348" r:id="rId61"/>
    <p:sldId id="269" r:id="rId62"/>
    <p:sldId id="270" r:id="rId63"/>
    <p:sldId id="311" r:id="rId64"/>
    <p:sldId id="312" r:id="rId65"/>
    <p:sldId id="317" r:id="rId66"/>
  </p:sldIdLst>
  <p:sldSz cx="12192000" cy="6858000"/>
  <p:notesSz cx="6858000" cy="9144000"/>
  <p:defaultText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2F70F95-6C6D-4E45-8005-5E6EF7435310}" type="datetimeFigureOut">
              <a:rPr lang="ar-SA" smtClean="0"/>
              <a:t>02/07/1441</a:t>
            </a:fld>
            <a:endParaRPr lang="ar-S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F88E6B-DDBA-4C8E-AF7B-D25B6AF7FD18}" type="slidenum">
              <a:rPr lang="ar-SA" smtClean="0"/>
              <a:t>‹#›</a:t>
            </a:fld>
            <a:endParaRPr lang="ar-SA"/>
          </a:p>
        </p:txBody>
      </p:sp>
    </p:spTree>
    <p:extLst>
      <p:ext uri="{BB962C8B-B14F-4D97-AF65-F5344CB8AC3E}">
        <p14:creationId xmlns:p14="http://schemas.microsoft.com/office/powerpoint/2010/main" val="133885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fld id="{33D47FFF-5D98-459A-B45B-EF6A252355CE}" type="slidenum">
              <a:rPr lang="en-US" altLang="en-US">
                <a:solidFill>
                  <a:prstClr val="black"/>
                </a:solidFill>
              </a:rPr>
              <a:pPr/>
              <a:t>1</a:t>
            </a:fld>
            <a:endParaRPr lang="en-US" altLang="en-US">
              <a:solidFill>
                <a:prstClr val="black"/>
              </a:solidFill>
            </a:endParaRPr>
          </a:p>
        </p:txBody>
      </p:sp>
      <p:sp>
        <p:nvSpPr>
          <p:cNvPr id="41987"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A85AEC-457F-46A9-9098-F7AC319E5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 xmlns:a16="http://schemas.microsoft.com/office/drawing/2014/main" id="{B37ED67B-6098-4EEC-9A53-62AE027F00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 xmlns:a16="http://schemas.microsoft.com/office/drawing/2014/main" id="{FDAD5A46-5774-4CD2-848D-9693B89EC2DA}"/>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5" name="Footer Placeholder 4">
            <a:extLst>
              <a:ext uri="{FF2B5EF4-FFF2-40B4-BE49-F238E27FC236}">
                <a16:creationId xmlns="" xmlns:a16="http://schemas.microsoft.com/office/drawing/2014/main" id="{561415D5-C63E-4392-9AE0-E6C46CC37C5B}"/>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40A7EE40-DEB3-4294-BDF6-1499D4155D9F}"/>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1521149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F099E5-6185-4BB4-B951-59BEB3AABEFF}"/>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 xmlns:a16="http://schemas.microsoft.com/office/drawing/2014/main" id="{CFF6965F-6263-4935-B097-D97D0E5F7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1BC4C6A8-C685-455C-978C-5832979E09F0}"/>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5" name="Footer Placeholder 4">
            <a:extLst>
              <a:ext uri="{FF2B5EF4-FFF2-40B4-BE49-F238E27FC236}">
                <a16:creationId xmlns="" xmlns:a16="http://schemas.microsoft.com/office/drawing/2014/main" id="{5FEED599-9433-4892-BF5E-8573F2143BCA}"/>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C9ED2386-8B8C-4738-96C7-A79CD6F3A0BC}"/>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45142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016419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180739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471935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933214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922306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67713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920853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291410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147488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9803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7E6E61E-3B94-4C1F-88F6-74E4EB612E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 xmlns:a16="http://schemas.microsoft.com/office/drawing/2014/main" id="{BAA83DF6-0276-4E2E-B8AE-2D984C435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EEB91265-7410-4A30-9B81-A9ECE7739892}"/>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5" name="Footer Placeholder 4">
            <a:extLst>
              <a:ext uri="{FF2B5EF4-FFF2-40B4-BE49-F238E27FC236}">
                <a16:creationId xmlns="" xmlns:a16="http://schemas.microsoft.com/office/drawing/2014/main" id="{F83CAC1C-4FB2-4DF0-AA1C-D371672EC53F}"/>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9DA771C0-72BA-4C13-806C-CB918F266EE6}"/>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28564500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1323530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7956763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850523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470623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5038304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827667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46194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860795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32186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5089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216976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66831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944056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9055777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802055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21924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8528814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9150881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9693440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8379367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1745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1552274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280531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0075666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896994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382695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2802597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094390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115485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7691915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108278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94788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16290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8816205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845277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0817250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057131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2746214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913933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8810518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5725538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542413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65219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279090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233111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4916438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40300461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722545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9028723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0426514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65616905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6188323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560259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387212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3258367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4942899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8761455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358432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6024710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377506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891237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0073746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9616610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164642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72402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739555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572897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712168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1013132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0089757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8977550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221632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783185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77B0634-0F0C-4CA6-A9C7-E7E370DEF639}"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81900E-4458-4F44-AEC1-8651C1EBCF5B}" type="slidenum">
              <a:rPr lang="ar-SA" altLang="en-US"/>
              <a:pPr>
                <a:defRPr/>
              </a:pPr>
              <a:t>‹#›</a:t>
            </a:fld>
            <a:endParaRPr lang="en-US" altLang="en-US"/>
          </a:p>
        </p:txBody>
      </p:sp>
    </p:spTree>
    <p:extLst>
      <p:ext uri="{BB962C8B-B14F-4D97-AF65-F5344CB8AC3E}">
        <p14:creationId xmlns:p14="http://schemas.microsoft.com/office/powerpoint/2010/main" val="1018661437"/>
      </p:ext>
    </p:extLst>
  </p:cSld>
  <p:clrMapOvr>
    <a:masterClrMapping/>
  </p:clrMapOvr>
  <p:transition spd="slow">
    <p:zo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2F740FA-9641-49BA-9A4C-4101DD0B8E07}"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800C1D-E5A2-439D-B08B-66AE4299DA21}" type="slidenum">
              <a:rPr lang="ar-SA" altLang="en-US"/>
              <a:pPr>
                <a:defRPr/>
              </a:pPr>
              <a:t>‹#›</a:t>
            </a:fld>
            <a:endParaRPr lang="en-US" altLang="en-US"/>
          </a:p>
        </p:txBody>
      </p:sp>
    </p:spTree>
    <p:extLst>
      <p:ext uri="{BB962C8B-B14F-4D97-AF65-F5344CB8AC3E}">
        <p14:creationId xmlns:p14="http://schemas.microsoft.com/office/powerpoint/2010/main" val="3994982475"/>
      </p:ext>
    </p:extLst>
  </p:cSld>
  <p:clrMapOvr>
    <a:masterClrMapping/>
  </p:clrMapOvr>
  <p:transition spd="slow">
    <p:zo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0AA79DC-66AD-44D2-954E-18790CA1F461}"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ACD8A63-3C91-4298-AD9A-0A18E150F1FA}" type="slidenum">
              <a:rPr lang="ar-SA" altLang="en-US"/>
              <a:pPr>
                <a:defRPr/>
              </a:pPr>
              <a:t>‹#›</a:t>
            </a:fld>
            <a:endParaRPr lang="en-US" altLang="en-US"/>
          </a:p>
        </p:txBody>
      </p:sp>
    </p:spTree>
    <p:extLst>
      <p:ext uri="{BB962C8B-B14F-4D97-AF65-F5344CB8AC3E}">
        <p14:creationId xmlns:p14="http://schemas.microsoft.com/office/powerpoint/2010/main" val="1542304241"/>
      </p:ext>
    </p:extLst>
  </p:cSld>
  <p:clrMapOvr>
    <a:masterClrMapping/>
  </p:clrMapOvr>
  <p:transition spd="slow">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41989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9DFB267C-2D81-42C3-922E-6EA1B58F7209}" type="datetimeFigureOut">
              <a:rPr lang="en-US">
                <a:solidFill>
                  <a:prstClr val="black">
                    <a:tint val="75000"/>
                  </a:prstClr>
                </a:solidFill>
              </a:rPr>
              <a:pPr>
                <a:defRPr/>
              </a:pPr>
              <a:t>2/25/2020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F1031A-72EF-46F1-B2C6-AA94F5014AE0}" type="slidenum">
              <a:rPr lang="ar-SA" altLang="en-US"/>
              <a:pPr>
                <a:defRPr/>
              </a:pPr>
              <a:t>‹#›</a:t>
            </a:fld>
            <a:endParaRPr lang="en-US" altLang="en-US"/>
          </a:p>
        </p:txBody>
      </p:sp>
    </p:spTree>
    <p:extLst>
      <p:ext uri="{BB962C8B-B14F-4D97-AF65-F5344CB8AC3E}">
        <p14:creationId xmlns:p14="http://schemas.microsoft.com/office/powerpoint/2010/main" val="849813366"/>
      </p:ext>
    </p:extLst>
  </p:cSld>
  <p:clrMapOvr>
    <a:masterClrMapping/>
  </p:clrMapOvr>
  <p:transition spd="slow">
    <p:zo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3273076-5F1C-44AE-BCDB-CEB817FC971B}" type="datetimeFigureOut">
              <a:rPr lang="en-US">
                <a:solidFill>
                  <a:prstClr val="black">
                    <a:tint val="75000"/>
                  </a:prstClr>
                </a:solidFill>
              </a:rPr>
              <a:pPr>
                <a:defRPr/>
              </a:pPr>
              <a:t>2/25/2020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34D3DA4-B406-4904-9AA6-5D56AF3CC9F1}" type="slidenum">
              <a:rPr lang="ar-SA" altLang="en-US"/>
              <a:pPr>
                <a:defRPr/>
              </a:pPr>
              <a:t>‹#›</a:t>
            </a:fld>
            <a:endParaRPr lang="en-US" altLang="en-US"/>
          </a:p>
        </p:txBody>
      </p:sp>
    </p:spTree>
    <p:extLst>
      <p:ext uri="{BB962C8B-B14F-4D97-AF65-F5344CB8AC3E}">
        <p14:creationId xmlns:p14="http://schemas.microsoft.com/office/powerpoint/2010/main" val="1206223377"/>
      </p:ext>
    </p:extLst>
  </p:cSld>
  <p:clrMapOvr>
    <a:masterClrMapping/>
  </p:clrMapOvr>
  <p:transition spd="slow">
    <p:zo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4659E9F-3BA0-4AE8-96C8-D8291FD01B9F}" type="datetimeFigureOut">
              <a:rPr lang="en-US">
                <a:solidFill>
                  <a:prstClr val="black">
                    <a:tint val="75000"/>
                  </a:prstClr>
                </a:solidFill>
              </a:rPr>
              <a:pPr>
                <a:defRPr/>
              </a:pPr>
              <a:t>2/25/2020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0CFC580-419D-4F29-BA07-A8C6C0040662}" type="slidenum">
              <a:rPr lang="ar-SA" altLang="en-US"/>
              <a:pPr>
                <a:defRPr/>
              </a:pPr>
              <a:t>‹#›</a:t>
            </a:fld>
            <a:endParaRPr lang="en-US" altLang="en-US"/>
          </a:p>
        </p:txBody>
      </p:sp>
    </p:spTree>
    <p:extLst>
      <p:ext uri="{BB962C8B-B14F-4D97-AF65-F5344CB8AC3E}">
        <p14:creationId xmlns:p14="http://schemas.microsoft.com/office/powerpoint/2010/main" val="690443506"/>
      </p:ext>
    </p:extLst>
  </p:cSld>
  <p:clrMapOvr>
    <a:masterClrMapping/>
  </p:clrMapOvr>
  <p:transition spd="slow">
    <p:zo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ED2820F-FE30-4FED-A10B-16A62A4DC2A4}" type="datetimeFigureOut">
              <a:rPr lang="en-US">
                <a:solidFill>
                  <a:prstClr val="black">
                    <a:tint val="75000"/>
                  </a:prstClr>
                </a:solidFill>
              </a:rPr>
              <a:pPr>
                <a:defRPr/>
              </a:pPr>
              <a:t>2/25/2020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BA0EABE-DBC3-401B-BA9F-59411BF1686A}" type="slidenum">
              <a:rPr lang="ar-SA" altLang="en-US"/>
              <a:pPr>
                <a:defRPr/>
              </a:pPr>
              <a:t>‹#›</a:t>
            </a:fld>
            <a:endParaRPr lang="en-US" altLang="en-US"/>
          </a:p>
        </p:txBody>
      </p:sp>
    </p:spTree>
    <p:extLst>
      <p:ext uri="{BB962C8B-B14F-4D97-AF65-F5344CB8AC3E}">
        <p14:creationId xmlns:p14="http://schemas.microsoft.com/office/powerpoint/2010/main" val="496201152"/>
      </p:ext>
    </p:extLst>
  </p:cSld>
  <p:clrMapOvr>
    <a:masterClrMapping/>
  </p:clrMapOvr>
  <p:transition spd="slow">
    <p:zo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43B39E-4D35-4FF7-89A9-A09936A5EC5E}" type="datetimeFigureOut">
              <a:rPr lang="en-US">
                <a:solidFill>
                  <a:prstClr val="black">
                    <a:tint val="75000"/>
                  </a:prstClr>
                </a:solidFill>
              </a:rPr>
              <a:pPr>
                <a:defRPr/>
              </a:pPr>
              <a:t>2/25/2020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2C95E7-3411-4798-BCA7-82E86DF1CCCD}" type="slidenum">
              <a:rPr lang="ar-SA" altLang="en-US"/>
              <a:pPr>
                <a:defRPr/>
              </a:pPr>
              <a:t>‹#›</a:t>
            </a:fld>
            <a:endParaRPr lang="en-US" altLang="en-US"/>
          </a:p>
        </p:txBody>
      </p:sp>
    </p:spTree>
    <p:extLst>
      <p:ext uri="{BB962C8B-B14F-4D97-AF65-F5344CB8AC3E}">
        <p14:creationId xmlns:p14="http://schemas.microsoft.com/office/powerpoint/2010/main" val="579358057"/>
      </p:ext>
    </p:extLst>
  </p:cSld>
  <p:clrMapOvr>
    <a:masterClrMapping/>
  </p:clrMapOvr>
  <p:transition spd="slow">
    <p:zo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032698C-6AAD-48E5-A5AA-B64E4BD30BBA}" type="datetimeFigureOut">
              <a:rPr lang="en-US">
                <a:solidFill>
                  <a:prstClr val="black">
                    <a:tint val="75000"/>
                  </a:prstClr>
                </a:solidFill>
              </a:rPr>
              <a:pPr>
                <a:defRPr/>
              </a:pPr>
              <a:t>2/25/2020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34F340-148F-43EE-87C5-6C8F3D0F2D74}" type="slidenum">
              <a:rPr lang="ar-SA" altLang="en-US"/>
              <a:pPr>
                <a:defRPr/>
              </a:pPr>
              <a:t>‹#›</a:t>
            </a:fld>
            <a:endParaRPr lang="en-US" altLang="en-US"/>
          </a:p>
        </p:txBody>
      </p:sp>
    </p:spTree>
    <p:extLst>
      <p:ext uri="{BB962C8B-B14F-4D97-AF65-F5344CB8AC3E}">
        <p14:creationId xmlns:p14="http://schemas.microsoft.com/office/powerpoint/2010/main" val="183349641"/>
      </p:ext>
    </p:extLst>
  </p:cSld>
  <p:clrMapOvr>
    <a:masterClrMapping/>
  </p:clrMapOvr>
  <p:transition spd="slow">
    <p:zo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4B7EAC-E13A-49DF-8174-BEE27DFA4A3C}"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F817A27-DAEA-4A45-9CC9-E6048464DC36}" type="slidenum">
              <a:rPr lang="ar-SA" altLang="en-US"/>
              <a:pPr>
                <a:defRPr/>
              </a:pPr>
              <a:t>‹#›</a:t>
            </a:fld>
            <a:endParaRPr lang="en-US" altLang="en-US"/>
          </a:p>
        </p:txBody>
      </p:sp>
    </p:spTree>
    <p:extLst>
      <p:ext uri="{BB962C8B-B14F-4D97-AF65-F5344CB8AC3E}">
        <p14:creationId xmlns:p14="http://schemas.microsoft.com/office/powerpoint/2010/main" val="4017264855"/>
      </p:ext>
    </p:extLst>
  </p:cSld>
  <p:clrMapOvr>
    <a:masterClrMapping/>
  </p:clrMapOvr>
  <p:transition spd="slow">
    <p:zo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FEA3C6C-9C86-4A33-9A0F-A7F4F8714ED3}"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56EE45-3E0D-4E47-8C57-159AE9B76388}" type="slidenum">
              <a:rPr lang="ar-SA" altLang="en-US"/>
              <a:pPr>
                <a:defRPr/>
              </a:pPr>
              <a:t>‹#›</a:t>
            </a:fld>
            <a:endParaRPr lang="en-US" altLang="en-US"/>
          </a:p>
        </p:txBody>
      </p:sp>
    </p:spTree>
    <p:extLst>
      <p:ext uri="{BB962C8B-B14F-4D97-AF65-F5344CB8AC3E}">
        <p14:creationId xmlns:p14="http://schemas.microsoft.com/office/powerpoint/2010/main" val="1026752253"/>
      </p:ext>
    </p:extLst>
  </p:cSld>
  <p:clrMapOvr>
    <a:masterClrMapping/>
  </p:clrMapOvr>
  <p:transition spd="slow">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43767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156E42-35C3-47AB-B29F-A2C1614B160C}"/>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9EA44EB4-1FF4-449A-B6B5-7EFC129E18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84663748-DD80-455E-B146-2539F7A2598C}"/>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5" name="Footer Placeholder 4">
            <a:extLst>
              <a:ext uri="{FF2B5EF4-FFF2-40B4-BE49-F238E27FC236}">
                <a16:creationId xmlns="" xmlns:a16="http://schemas.microsoft.com/office/drawing/2014/main" id="{B6289C06-CDF1-40DC-A767-F9E25D565A76}"/>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EFFC9208-DD68-4B64-8B89-CD2DBD8AE5CE}"/>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2497879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61196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063497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34427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420355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25465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8094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073909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025002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71755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64217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6700B-B0FB-4811-AEE7-E5D160D628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 xmlns:a16="http://schemas.microsoft.com/office/drawing/2014/main" id="{0E79A751-7BB7-458B-90EE-C22B87D003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77FFCE6-8A52-4E7D-984E-22BB9ACBBD39}"/>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5" name="Footer Placeholder 4">
            <a:extLst>
              <a:ext uri="{FF2B5EF4-FFF2-40B4-BE49-F238E27FC236}">
                <a16:creationId xmlns="" xmlns:a16="http://schemas.microsoft.com/office/drawing/2014/main" id="{D1E9AE01-DD1F-49C9-A1EC-1FF9DA3D95F0}"/>
              </a:ext>
            </a:extLst>
          </p:cNvPr>
          <p:cNvSpPr>
            <a:spLocks noGrp="1"/>
          </p:cNvSpPr>
          <p:nvPr>
            <p:ph type="ftr" sz="quarter" idx="11"/>
          </p:nvPr>
        </p:nvSpPr>
        <p:spPr/>
        <p:txBody>
          <a:bodyPr/>
          <a:lstStyle/>
          <a:p>
            <a:endParaRPr lang="ar-JO"/>
          </a:p>
        </p:txBody>
      </p:sp>
      <p:sp>
        <p:nvSpPr>
          <p:cNvPr id="6" name="Slide Number Placeholder 5">
            <a:extLst>
              <a:ext uri="{FF2B5EF4-FFF2-40B4-BE49-F238E27FC236}">
                <a16:creationId xmlns="" xmlns:a16="http://schemas.microsoft.com/office/drawing/2014/main" id="{6AC40E39-6014-4B9C-9701-F831DD13DEBB}"/>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886178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64203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232979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57751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53123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5681119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688169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888139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85138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652780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42277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941294-0DEF-4A64-A624-94C558B9E9FD}"/>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FBC1816B-5C3D-4104-BEDC-7403038FC4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 xmlns:a16="http://schemas.microsoft.com/office/drawing/2014/main" id="{E62B8B24-DC1A-4F99-83C1-3B5D5A5940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 xmlns:a16="http://schemas.microsoft.com/office/drawing/2014/main" id="{AE4C985F-F0FA-4D9B-A171-F69BAEA6BB00}"/>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6" name="Footer Placeholder 5">
            <a:extLst>
              <a:ext uri="{FF2B5EF4-FFF2-40B4-BE49-F238E27FC236}">
                <a16:creationId xmlns="" xmlns:a16="http://schemas.microsoft.com/office/drawing/2014/main" id="{5370AF63-2720-4710-B54D-D8BFD7AB9606}"/>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 xmlns:a16="http://schemas.microsoft.com/office/drawing/2014/main" id="{549386C6-CB60-4F19-B2DB-CE5E9EE0358E}"/>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470583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012205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127237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868417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81089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13297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4118448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0015215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673456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8424992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8498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00F56F-5349-48D5-B895-215DAAE4DD90}"/>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 xmlns:a16="http://schemas.microsoft.com/office/drawing/2014/main" id="{E70A3232-C272-4143-81CE-F475193338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F63A9F63-5CAF-4114-A269-63FE4DF8C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 xmlns:a16="http://schemas.microsoft.com/office/drawing/2014/main" id="{E543903C-6BF0-4550-A7A5-72722E89C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2A2CDFEF-29AE-45AB-9D5E-4491084CC6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 xmlns:a16="http://schemas.microsoft.com/office/drawing/2014/main" id="{BFE84DAF-8EA4-404C-98A4-40F98430F9C8}"/>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8" name="Footer Placeholder 7">
            <a:extLst>
              <a:ext uri="{FF2B5EF4-FFF2-40B4-BE49-F238E27FC236}">
                <a16:creationId xmlns="" xmlns:a16="http://schemas.microsoft.com/office/drawing/2014/main" id="{03D751E0-FB6D-4B26-8AF4-A07883E608FF}"/>
              </a:ext>
            </a:extLst>
          </p:cNvPr>
          <p:cNvSpPr>
            <a:spLocks noGrp="1"/>
          </p:cNvSpPr>
          <p:nvPr>
            <p:ph type="ftr" sz="quarter" idx="11"/>
          </p:nvPr>
        </p:nvSpPr>
        <p:spPr/>
        <p:txBody>
          <a:bodyPr/>
          <a:lstStyle/>
          <a:p>
            <a:endParaRPr lang="ar-JO"/>
          </a:p>
        </p:txBody>
      </p:sp>
      <p:sp>
        <p:nvSpPr>
          <p:cNvPr id="9" name="Slide Number Placeholder 8">
            <a:extLst>
              <a:ext uri="{FF2B5EF4-FFF2-40B4-BE49-F238E27FC236}">
                <a16:creationId xmlns="" xmlns:a16="http://schemas.microsoft.com/office/drawing/2014/main" id="{15608879-CAC0-4D7F-ABB0-353BFB776D65}"/>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35263683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03601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247533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32834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712958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64977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5459707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224735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284458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026865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42226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83156-D714-422D-828F-E22BA266128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 xmlns:a16="http://schemas.microsoft.com/office/drawing/2014/main" id="{69E3F512-2F7B-4130-9516-4FA79385E0B1}"/>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4" name="Footer Placeholder 3">
            <a:extLst>
              <a:ext uri="{FF2B5EF4-FFF2-40B4-BE49-F238E27FC236}">
                <a16:creationId xmlns="" xmlns:a16="http://schemas.microsoft.com/office/drawing/2014/main" id="{A8B12C18-9066-4E81-A073-BF114CC5EBC5}"/>
              </a:ext>
            </a:extLst>
          </p:cNvPr>
          <p:cNvSpPr>
            <a:spLocks noGrp="1"/>
          </p:cNvSpPr>
          <p:nvPr>
            <p:ph type="ftr" sz="quarter" idx="11"/>
          </p:nvPr>
        </p:nvSpPr>
        <p:spPr/>
        <p:txBody>
          <a:bodyPr/>
          <a:lstStyle/>
          <a:p>
            <a:endParaRPr lang="ar-JO"/>
          </a:p>
        </p:txBody>
      </p:sp>
      <p:sp>
        <p:nvSpPr>
          <p:cNvPr id="5" name="Slide Number Placeholder 4">
            <a:extLst>
              <a:ext uri="{FF2B5EF4-FFF2-40B4-BE49-F238E27FC236}">
                <a16:creationId xmlns="" xmlns:a16="http://schemas.microsoft.com/office/drawing/2014/main" id="{A33E3BC2-36F5-4B93-A03B-1A89DD06072B}"/>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1250718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9428975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535927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89616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376335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56099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2513754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953836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543314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7160571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30187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B2BFF89-63B8-4626-88A2-B26BDC46D2CF}"/>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3" name="Footer Placeholder 2">
            <a:extLst>
              <a:ext uri="{FF2B5EF4-FFF2-40B4-BE49-F238E27FC236}">
                <a16:creationId xmlns="" xmlns:a16="http://schemas.microsoft.com/office/drawing/2014/main" id="{417257AB-1E52-4F17-AF67-A3B8E2539E52}"/>
              </a:ext>
            </a:extLst>
          </p:cNvPr>
          <p:cNvSpPr>
            <a:spLocks noGrp="1"/>
          </p:cNvSpPr>
          <p:nvPr>
            <p:ph type="ftr" sz="quarter" idx="11"/>
          </p:nvPr>
        </p:nvSpPr>
        <p:spPr/>
        <p:txBody>
          <a:bodyPr/>
          <a:lstStyle/>
          <a:p>
            <a:endParaRPr lang="ar-JO"/>
          </a:p>
        </p:txBody>
      </p:sp>
      <p:sp>
        <p:nvSpPr>
          <p:cNvPr id="4" name="Slide Number Placeholder 3">
            <a:extLst>
              <a:ext uri="{FF2B5EF4-FFF2-40B4-BE49-F238E27FC236}">
                <a16:creationId xmlns="" xmlns:a16="http://schemas.microsoft.com/office/drawing/2014/main" id="{A4277260-17D4-449D-8478-924A2079FE1A}"/>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1008781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501639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04563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80647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010306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7417727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421345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509190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6459994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3393991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777863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2EF5B2-9BAD-41B6-8042-6A19016203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 xmlns:a16="http://schemas.microsoft.com/office/drawing/2014/main" id="{1AD90EF7-9941-497C-94B5-749EABFB3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 xmlns:a16="http://schemas.microsoft.com/office/drawing/2014/main" id="{E3CBA7FC-9AC6-4D6C-BEDE-67F0154F9F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909E6D1-D1A3-4113-8F75-5998E7D2AB4E}"/>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6" name="Footer Placeholder 5">
            <a:extLst>
              <a:ext uri="{FF2B5EF4-FFF2-40B4-BE49-F238E27FC236}">
                <a16:creationId xmlns="" xmlns:a16="http://schemas.microsoft.com/office/drawing/2014/main" id="{34007490-ECDB-4D15-933C-316C88CA8BEE}"/>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 xmlns:a16="http://schemas.microsoft.com/office/drawing/2014/main" id="{2E3C2F33-2657-415E-9DFB-CE23F4F800D3}"/>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16371182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713241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311208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134762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0703124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2598816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414357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987985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9325063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8586507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997DB-5F20-46A6-81A9-E92E593C26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JO"/>
          </a:p>
        </p:txBody>
      </p:sp>
      <p:sp>
        <p:nvSpPr>
          <p:cNvPr id="3" name="Subtitle 2">
            <a:extLst>
              <a:ext uri="{FF2B5EF4-FFF2-40B4-BE49-F238E27FC236}">
                <a16:creationId xmlns:a16="http://schemas.microsoft.com/office/drawing/2014/main" xmlns="" id="{38A887DD-58A8-4095-B185-D91FB58A07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JO"/>
          </a:p>
        </p:txBody>
      </p:sp>
      <p:sp>
        <p:nvSpPr>
          <p:cNvPr id="4" name="Date Placeholder 3">
            <a:extLst>
              <a:ext uri="{FF2B5EF4-FFF2-40B4-BE49-F238E27FC236}">
                <a16:creationId xmlns:a16="http://schemas.microsoft.com/office/drawing/2014/main" xmlns="" id="{F2F0A478-7103-48AC-BE8D-768BB04E86BE}"/>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380A8195-5968-48BF-88EB-C1CD9855FA29}"/>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3B8A5A1-B46F-481A-A81A-9429FD7C8F8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330839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151294-2EA6-49BA-99F3-60F1F26158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 xmlns:a16="http://schemas.microsoft.com/office/drawing/2014/main" id="{82E58252-C51D-4860-9199-19CC4ABF0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 xmlns:a16="http://schemas.microsoft.com/office/drawing/2014/main" id="{AA8F2D6A-1142-4A85-8280-0ACF2F5C0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BAEED58-96E3-48C2-904D-B84F686DA78A}"/>
              </a:ext>
            </a:extLst>
          </p:cNvPr>
          <p:cNvSpPr>
            <a:spLocks noGrp="1"/>
          </p:cNvSpPr>
          <p:nvPr>
            <p:ph type="dt" sz="half" idx="10"/>
          </p:nvPr>
        </p:nvSpPr>
        <p:spPr/>
        <p:txBody>
          <a:bodyPr/>
          <a:lstStyle/>
          <a:p>
            <a:fld id="{03F683DF-70C1-438D-94E6-25DB01D6E166}" type="datetimeFigureOut">
              <a:rPr lang="ar-JO" smtClean="0"/>
              <a:t>02/07/1441</a:t>
            </a:fld>
            <a:endParaRPr lang="ar-JO"/>
          </a:p>
        </p:txBody>
      </p:sp>
      <p:sp>
        <p:nvSpPr>
          <p:cNvPr id="6" name="Footer Placeholder 5">
            <a:extLst>
              <a:ext uri="{FF2B5EF4-FFF2-40B4-BE49-F238E27FC236}">
                <a16:creationId xmlns="" xmlns:a16="http://schemas.microsoft.com/office/drawing/2014/main" id="{E918AFB3-E72A-445E-AA08-FE94AA73CF33}"/>
              </a:ext>
            </a:extLst>
          </p:cNvPr>
          <p:cNvSpPr>
            <a:spLocks noGrp="1"/>
          </p:cNvSpPr>
          <p:nvPr>
            <p:ph type="ftr" sz="quarter" idx="11"/>
          </p:nvPr>
        </p:nvSpPr>
        <p:spPr/>
        <p:txBody>
          <a:bodyPr/>
          <a:lstStyle/>
          <a:p>
            <a:endParaRPr lang="ar-JO"/>
          </a:p>
        </p:txBody>
      </p:sp>
      <p:sp>
        <p:nvSpPr>
          <p:cNvPr id="7" name="Slide Number Placeholder 6">
            <a:extLst>
              <a:ext uri="{FF2B5EF4-FFF2-40B4-BE49-F238E27FC236}">
                <a16:creationId xmlns="" xmlns:a16="http://schemas.microsoft.com/office/drawing/2014/main" id="{998A81ED-8F56-4E96-BBD0-83CF0058919C}"/>
              </a:ext>
            </a:extLst>
          </p:cNvPr>
          <p:cNvSpPr>
            <a:spLocks noGrp="1"/>
          </p:cNvSpPr>
          <p:nvPr>
            <p:ph type="sldNum" sz="quarter" idx="12"/>
          </p:nvPr>
        </p:nvSpPr>
        <p:spPr/>
        <p:txBody>
          <a:bodyPr/>
          <a:lstStyle/>
          <a:p>
            <a:fld id="{5ABD44AB-5582-491C-A6D1-5EB31074B370}" type="slidenum">
              <a:rPr lang="ar-JO" smtClean="0"/>
              <a:t>‹#›</a:t>
            </a:fld>
            <a:endParaRPr lang="ar-JO"/>
          </a:p>
        </p:txBody>
      </p:sp>
    </p:spTree>
    <p:extLst>
      <p:ext uri="{BB962C8B-B14F-4D97-AF65-F5344CB8AC3E}">
        <p14:creationId xmlns:p14="http://schemas.microsoft.com/office/powerpoint/2010/main" val="31598670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C011A-3DCF-4A2B-8ED3-604A9DD57E71}"/>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01AA2F-D8EC-40E0-BFA2-01BFD7207F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8FDE05E-DB86-4542-996E-95DB8367C5D3}"/>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153E3C7-4729-4D89-842D-5CECAEF1922E}"/>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90885980-F952-475C-A93E-F7B0A7F345D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675061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EE5C06-C168-4BCB-884A-5E27A58DAC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JO"/>
          </a:p>
        </p:txBody>
      </p:sp>
      <p:sp>
        <p:nvSpPr>
          <p:cNvPr id="3" name="Text Placeholder 2">
            <a:extLst>
              <a:ext uri="{FF2B5EF4-FFF2-40B4-BE49-F238E27FC236}">
                <a16:creationId xmlns:a16="http://schemas.microsoft.com/office/drawing/2014/main" xmlns="" id="{F3DDC463-CA34-45B4-8EAF-FD6B6E619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DB79B67-DD93-48F6-BB91-421E44606050}"/>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604EE767-C0DB-4C6C-945E-7FA5B62E92E4}"/>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046E2E7C-B698-4E17-9C24-E4106886653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820301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6249AD-2375-4FCB-9844-D88D85DDC36F}"/>
              </a:ext>
            </a:extLst>
          </p:cNvPr>
          <p:cNvSpPr>
            <a:spLocks noGrp="1"/>
          </p:cNvSpPr>
          <p:nvPr>
            <p:ph type="title"/>
          </p:nvPr>
        </p:nvSpPr>
        <p:spPr/>
        <p:txBody>
          <a:body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9C97AA58-3519-46F0-9F21-14A850029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a:extLst>
              <a:ext uri="{FF2B5EF4-FFF2-40B4-BE49-F238E27FC236}">
                <a16:creationId xmlns:a16="http://schemas.microsoft.com/office/drawing/2014/main" xmlns="" id="{4B21ED3F-C3DF-44B2-89D5-14E64C38C1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a:extLst>
              <a:ext uri="{FF2B5EF4-FFF2-40B4-BE49-F238E27FC236}">
                <a16:creationId xmlns:a16="http://schemas.microsoft.com/office/drawing/2014/main" xmlns="" id="{683B9A28-5CAE-45A8-A50C-CB26C9324678}"/>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EEFA5137-3FEE-4549-B8C2-68CCCB469F7D}"/>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8723AD1-C111-4C99-B102-62A97F6EABCE}"/>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1013005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CBEE8-9772-458E-8143-F56FFAC7D79C}"/>
              </a:ext>
            </a:extLst>
          </p:cNvPr>
          <p:cNvSpPr>
            <a:spLocks noGrp="1"/>
          </p:cNvSpPr>
          <p:nvPr>
            <p:ph type="title"/>
          </p:nvPr>
        </p:nvSpPr>
        <p:spPr>
          <a:xfrm>
            <a:off x="839788" y="365125"/>
            <a:ext cx="10515600" cy="1325563"/>
          </a:xfrm>
        </p:spPr>
        <p:txBody>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353FD4D2-828B-472A-8F31-ED4B088D12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0D79BA6-0D88-4719-B0D6-DC1C468632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a:extLst>
              <a:ext uri="{FF2B5EF4-FFF2-40B4-BE49-F238E27FC236}">
                <a16:creationId xmlns:a16="http://schemas.microsoft.com/office/drawing/2014/main" xmlns="" id="{AFE7DC51-AC35-46DA-99A9-2CAAACEF4A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939FB75-C5E2-4D5A-86C2-01DF56C80D4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a:extLst>
              <a:ext uri="{FF2B5EF4-FFF2-40B4-BE49-F238E27FC236}">
                <a16:creationId xmlns:a16="http://schemas.microsoft.com/office/drawing/2014/main" xmlns="" id="{6BDB597B-B4CC-4D96-AAA4-D0E667100127}"/>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8" name="Footer Placeholder 7">
            <a:extLst>
              <a:ext uri="{FF2B5EF4-FFF2-40B4-BE49-F238E27FC236}">
                <a16:creationId xmlns:a16="http://schemas.microsoft.com/office/drawing/2014/main" xmlns="" id="{BF2DCC93-2CE1-49C6-B3B0-6DACFB6FEE07}"/>
              </a:ext>
            </a:extLst>
          </p:cNvPr>
          <p:cNvSpPr>
            <a:spLocks noGrp="1"/>
          </p:cNvSpPr>
          <p:nvPr>
            <p:ph type="ftr" sz="quarter" idx="11"/>
          </p:nvPr>
        </p:nvSpPr>
        <p:spPr/>
        <p:txBody>
          <a:bodyPr/>
          <a:lstStyle/>
          <a:p>
            <a:endParaRPr lang="ar-JO">
              <a:solidFill>
                <a:prstClr val="black">
                  <a:tint val="75000"/>
                </a:prstClr>
              </a:solidFill>
            </a:endParaRPr>
          </a:p>
        </p:txBody>
      </p:sp>
      <p:sp>
        <p:nvSpPr>
          <p:cNvPr id="9" name="Slide Number Placeholder 8">
            <a:extLst>
              <a:ext uri="{FF2B5EF4-FFF2-40B4-BE49-F238E27FC236}">
                <a16:creationId xmlns:a16="http://schemas.microsoft.com/office/drawing/2014/main" xmlns="" id="{1FC71B19-83CE-4CD9-A61B-993BCCFB28A6}"/>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16159541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58ED5C-9D61-4F5B-AB8A-33EC9F0EB77B}"/>
              </a:ext>
            </a:extLst>
          </p:cNvPr>
          <p:cNvSpPr>
            <a:spLocks noGrp="1"/>
          </p:cNvSpPr>
          <p:nvPr>
            <p:ph type="title"/>
          </p:nvPr>
        </p:nvSpPr>
        <p:spPr/>
        <p:txBody>
          <a:bodyPr/>
          <a:lstStyle/>
          <a:p>
            <a:r>
              <a:rPr lang="en-US"/>
              <a:t>Click to edit Master title style</a:t>
            </a:r>
            <a:endParaRPr lang="ar-JO"/>
          </a:p>
        </p:txBody>
      </p:sp>
      <p:sp>
        <p:nvSpPr>
          <p:cNvPr id="3" name="Date Placeholder 2">
            <a:extLst>
              <a:ext uri="{FF2B5EF4-FFF2-40B4-BE49-F238E27FC236}">
                <a16:creationId xmlns:a16="http://schemas.microsoft.com/office/drawing/2014/main" xmlns="" id="{BA793909-DB94-44A8-A482-19CB81CC4106}"/>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4" name="Footer Placeholder 3">
            <a:extLst>
              <a:ext uri="{FF2B5EF4-FFF2-40B4-BE49-F238E27FC236}">
                <a16:creationId xmlns:a16="http://schemas.microsoft.com/office/drawing/2014/main" xmlns="" id="{E304ECA3-194B-4B41-B5E6-75D3F9C34D60}"/>
              </a:ext>
            </a:extLst>
          </p:cNvPr>
          <p:cNvSpPr>
            <a:spLocks noGrp="1"/>
          </p:cNvSpPr>
          <p:nvPr>
            <p:ph type="ftr" sz="quarter" idx="11"/>
          </p:nvPr>
        </p:nvSpPr>
        <p:spPr/>
        <p:txBody>
          <a:bodyPr/>
          <a:lstStyle/>
          <a:p>
            <a:endParaRPr lang="ar-JO">
              <a:solidFill>
                <a:prstClr val="black">
                  <a:tint val="75000"/>
                </a:prstClr>
              </a:solidFill>
            </a:endParaRPr>
          </a:p>
        </p:txBody>
      </p:sp>
      <p:sp>
        <p:nvSpPr>
          <p:cNvPr id="5" name="Slide Number Placeholder 4">
            <a:extLst>
              <a:ext uri="{FF2B5EF4-FFF2-40B4-BE49-F238E27FC236}">
                <a16:creationId xmlns:a16="http://schemas.microsoft.com/office/drawing/2014/main" xmlns="" id="{1272FB57-E08C-4632-ADE3-1E659DCFC4E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525686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996A74C-D146-4C33-8FB0-9A11943FA022}"/>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3" name="Footer Placeholder 2">
            <a:extLst>
              <a:ext uri="{FF2B5EF4-FFF2-40B4-BE49-F238E27FC236}">
                <a16:creationId xmlns:a16="http://schemas.microsoft.com/office/drawing/2014/main" xmlns="" id="{E9127FED-5E5E-4A4F-B5FC-98B4C6FC7863}"/>
              </a:ext>
            </a:extLst>
          </p:cNvPr>
          <p:cNvSpPr>
            <a:spLocks noGrp="1"/>
          </p:cNvSpPr>
          <p:nvPr>
            <p:ph type="ftr" sz="quarter" idx="11"/>
          </p:nvPr>
        </p:nvSpPr>
        <p:spPr/>
        <p:txBody>
          <a:bodyPr/>
          <a:lstStyle/>
          <a:p>
            <a:endParaRPr lang="ar-JO">
              <a:solidFill>
                <a:prstClr val="black">
                  <a:tint val="75000"/>
                </a:prstClr>
              </a:solidFill>
            </a:endParaRPr>
          </a:p>
        </p:txBody>
      </p:sp>
      <p:sp>
        <p:nvSpPr>
          <p:cNvPr id="4" name="Slide Number Placeholder 3">
            <a:extLst>
              <a:ext uri="{FF2B5EF4-FFF2-40B4-BE49-F238E27FC236}">
                <a16:creationId xmlns:a16="http://schemas.microsoft.com/office/drawing/2014/main" xmlns="" id="{6B915584-95E1-4CD1-BDC9-48EA78EA9F1F}"/>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4649301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9F35F-D7E8-49A4-B8B4-92947815C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Content Placeholder 2">
            <a:extLst>
              <a:ext uri="{FF2B5EF4-FFF2-40B4-BE49-F238E27FC236}">
                <a16:creationId xmlns:a16="http://schemas.microsoft.com/office/drawing/2014/main" xmlns="" id="{FAC6FA02-2974-4624-A458-37A3137422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a:extLst>
              <a:ext uri="{FF2B5EF4-FFF2-40B4-BE49-F238E27FC236}">
                <a16:creationId xmlns:a16="http://schemas.microsoft.com/office/drawing/2014/main" xmlns="" id="{0F924484-F7A2-47E0-BC24-A996BD6E75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98C8CB0-F8AE-477C-890E-BB0EDDB7794C}"/>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05D73C3D-B3A7-4A4A-BB7D-65917F929BF1}"/>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DFCAC013-1DBA-48DD-8890-F7EE047B3CD1}"/>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68801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963EC3-6EF5-481B-B812-B3824A72BD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JO"/>
          </a:p>
        </p:txBody>
      </p:sp>
      <p:sp>
        <p:nvSpPr>
          <p:cNvPr id="3" name="Picture Placeholder 2">
            <a:extLst>
              <a:ext uri="{FF2B5EF4-FFF2-40B4-BE49-F238E27FC236}">
                <a16:creationId xmlns:a16="http://schemas.microsoft.com/office/drawing/2014/main" xmlns="" id="{E446D8E3-7EC5-4B39-80B5-E997EC1D58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a:extLst>
              <a:ext uri="{FF2B5EF4-FFF2-40B4-BE49-F238E27FC236}">
                <a16:creationId xmlns:a16="http://schemas.microsoft.com/office/drawing/2014/main" xmlns="" id="{60CC5A87-B865-4E3F-8F18-229953609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451B2FB-4BF3-4850-8999-60960E2D7C3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6" name="Footer Placeholder 5">
            <a:extLst>
              <a:ext uri="{FF2B5EF4-FFF2-40B4-BE49-F238E27FC236}">
                <a16:creationId xmlns:a16="http://schemas.microsoft.com/office/drawing/2014/main" xmlns="" id="{C81A32C6-FB9A-415E-A081-F2ACD611BF0F}"/>
              </a:ext>
            </a:extLst>
          </p:cNvPr>
          <p:cNvSpPr>
            <a:spLocks noGrp="1"/>
          </p:cNvSpPr>
          <p:nvPr>
            <p:ph type="ftr" sz="quarter" idx="11"/>
          </p:nvPr>
        </p:nvSpPr>
        <p:spPr/>
        <p:txBody>
          <a:bodyPr/>
          <a:lstStyle/>
          <a:p>
            <a:endParaRPr lang="ar-JO">
              <a:solidFill>
                <a:prstClr val="black">
                  <a:tint val="75000"/>
                </a:prstClr>
              </a:solidFill>
            </a:endParaRPr>
          </a:p>
        </p:txBody>
      </p:sp>
      <p:sp>
        <p:nvSpPr>
          <p:cNvPr id="7" name="Slide Number Placeholder 6">
            <a:extLst>
              <a:ext uri="{FF2B5EF4-FFF2-40B4-BE49-F238E27FC236}">
                <a16:creationId xmlns:a16="http://schemas.microsoft.com/office/drawing/2014/main" xmlns="" id="{623889BE-F7F7-4244-8E56-E9FA751ED9F7}"/>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5102499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13D9B4-472C-46E6-8623-99B5683269F7}"/>
              </a:ext>
            </a:extLst>
          </p:cNvPr>
          <p:cNvSpPr>
            <a:spLocks noGrp="1"/>
          </p:cNvSpPr>
          <p:nvPr>
            <p:ph type="title"/>
          </p:nvPr>
        </p:nvSpPr>
        <p:spPr/>
        <p:txBody>
          <a:bodyPr/>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1DE37CD5-0D4F-401A-864B-C3012736D9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59E98F1E-B425-416E-AC03-97E1DBD49631}"/>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E25A0-996F-4EB9-8989-897811CF1273}"/>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A748295B-EFF9-4226-B377-5775D84BE0DB}"/>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8156423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95F7CE3-E01D-4A83-820F-56E8D637AF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JO"/>
          </a:p>
        </p:txBody>
      </p:sp>
      <p:sp>
        <p:nvSpPr>
          <p:cNvPr id="3" name="Vertical Text Placeholder 2">
            <a:extLst>
              <a:ext uri="{FF2B5EF4-FFF2-40B4-BE49-F238E27FC236}">
                <a16:creationId xmlns:a16="http://schemas.microsoft.com/office/drawing/2014/main" xmlns="" id="{25E2FAE6-C32A-4C10-8188-0E1CE8A448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790490CC-DB8A-448E-8913-5BE5BAEE84DA}"/>
              </a:ext>
            </a:extLst>
          </p:cNvPr>
          <p:cNvSpPr>
            <a:spLocks noGrp="1"/>
          </p:cNvSpPr>
          <p:nvPr>
            <p:ph type="dt" sz="half" idx="10"/>
          </p:nvPr>
        </p:nvSpPr>
        <p:spPr/>
        <p:txBody>
          <a:body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EB02F018-5CDC-4C7D-AF76-051214D1BE7C}"/>
              </a:ext>
            </a:extLst>
          </p:cNvPr>
          <p:cNvSpPr>
            <a:spLocks noGrp="1"/>
          </p:cNvSpPr>
          <p:nvPr>
            <p:ph type="ftr" sz="quarter" idx="11"/>
          </p:nvPr>
        </p:nvSpPr>
        <p:spPr/>
        <p:txBody>
          <a:body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BCF1AF2C-5FEA-41A8-8359-44D268CA1479}"/>
              </a:ext>
            </a:extLst>
          </p:cNvPr>
          <p:cNvSpPr>
            <a:spLocks noGrp="1"/>
          </p:cNvSpPr>
          <p:nvPr>
            <p:ph type="sldNum" sz="quarter" idx="12"/>
          </p:nvPr>
        </p:nvSpPr>
        <p:spPr/>
        <p:txBody>
          <a:body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90085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A39E90-BB33-4BDB-8D94-0B0E13E2D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 xmlns:a16="http://schemas.microsoft.com/office/drawing/2014/main" id="{8993308F-4A73-4409-AC8C-4F24B3BEE7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 xmlns:a16="http://schemas.microsoft.com/office/drawing/2014/main" id="{4E7F874A-1CB9-45E8-8511-DB19C123DF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F683DF-70C1-438D-94E6-25DB01D6E166}" type="datetimeFigureOut">
              <a:rPr lang="ar-JO" smtClean="0"/>
              <a:t>02/07/1441</a:t>
            </a:fld>
            <a:endParaRPr lang="ar-JO"/>
          </a:p>
        </p:txBody>
      </p:sp>
      <p:sp>
        <p:nvSpPr>
          <p:cNvPr id="5" name="Footer Placeholder 4">
            <a:extLst>
              <a:ext uri="{FF2B5EF4-FFF2-40B4-BE49-F238E27FC236}">
                <a16:creationId xmlns="" xmlns:a16="http://schemas.microsoft.com/office/drawing/2014/main" id="{753B2906-37A2-4E7A-9537-9BDC3DC050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p>
        </p:txBody>
      </p:sp>
      <p:sp>
        <p:nvSpPr>
          <p:cNvPr id="6" name="Slide Number Placeholder 5">
            <a:extLst>
              <a:ext uri="{FF2B5EF4-FFF2-40B4-BE49-F238E27FC236}">
                <a16:creationId xmlns="" xmlns:a16="http://schemas.microsoft.com/office/drawing/2014/main" id="{A72447EA-C41F-4FB6-A9D9-EA88CB5805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D44AB-5582-491C-A6D1-5EB31074B370}" type="slidenum">
              <a:rPr lang="ar-JO" smtClean="0"/>
              <a:t>‹#›</a:t>
            </a:fld>
            <a:endParaRPr lang="ar-JO"/>
          </a:p>
        </p:txBody>
      </p:sp>
    </p:spTree>
    <p:extLst>
      <p:ext uri="{BB962C8B-B14F-4D97-AF65-F5344CB8AC3E}">
        <p14:creationId xmlns:p14="http://schemas.microsoft.com/office/powerpoint/2010/main" val="2478104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1212273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4214691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5873815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347515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65254118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243747345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43242255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D5BCCDD-60FB-424E-9FEB-F7DBE1E7CEE7}" type="datetimeFigureOut">
              <a:rPr lang="en-US">
                <a:solidFill>
                  <a:prstClr val="black">
                    <a:tint val="75000"/>
                  </a:prstClr>
                </a:solidFill>
              </a:rPr>
              <a:pPr>
                <a:defRPr/>
              </a:pPr>
              <a:t>2/25/2020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defRPr/>
            </a:pPr>
            <a:fld id="{F323087A-4C40-43F0-BB6E-A79BFC70C44A}" type="slidenum">
              <a:rPr lang="ar-SA" altLang="en-US"/>
              <a:pPr fontAlgn="base">
                <a:spcBef>
                  <a:spcPct val="0"/>
                </a:spcBef>
                <a:spcAft>
                  <a:spcPct val="0"/>
                </a:spcAft>
                <a:defRPr/>
              </a:pPr>
              <a:t>‹#›</a:t>
            </a:fld>
            <a:endParaRPr lang="en-US" altLang="en-US">
              <a:cs typeface="Arial" pitchFamily="34" charset="0"/>
            </a:endParaRPr>
          </a:p>
        </p:txBody>
      </p:sp>
    </p:spTree>
    <p:extLst>
      <p:ext uri="{BB962C8B-B14F-4D97-AF65-F5344CB8AC3E}">
        <p14:creationId xmlns:p14="http://schemas.microsoft.com/office/powerpoint/2010/main" val="4435574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p:zoom/>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2358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017794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7650291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210740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9269529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331274781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5828349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CFD6E15-BA9C-4A01-8B85-83988ABE8A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JO"/>
          </a:p>
        </p:txBody>
      </p:sp>
      <p:sp>
        <p:nvSpPr>
          <p:cNvPr id="3" name="Text Placeholder 2">
            <a:extLst>
              <a:ext uri="{FF2B5EF4-FFF2-40B4-BE49-F238E27FC236}">
                <a16:creationId xmlns:a16="http://schemas.microsoft.com/office/drawing/2014/main" xmlns="" id="{A794CDB4-1538-44B2-B21A-2C5E478F8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a:extLst>
              <a:ext uri="{FF2B5EF4-FFF2-40B4-BE49-F238E27FC236}">
                <a16:creationId xmlns:a16="http://schemas.microsoft.com/office/drawing/2014/main" xmlns="" id="{331D7778-CAE5-48FE-9173-FC75C0C64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C1E411-77BF-4B06-AF2D-31CE8D5D6284}" type="datetimeFigureOut">
              <a:rPr lang="ar-JO" smtClean="0">
                <a:solidFill>
                  <a:prstClr val="black">
                    <a:tint val="75000"/>
                  </a:prstClr>
                </a:solidFill>
              </a:rPr>
              <a:pPr/>
              <a:t>02/07/1441</a:t>
            </a:fld>
            <a:endParaRPr lang="ar-JO">
              <a:solidFill>
                <a:prstClr val="black">
                  <a:tint val="75000"/>
                </a:prstClr>
              </a:solidFill>
            </a:endParaRPr>
          </a:p>
        </p:txBody>
      </p:sp>
      <p:sp>
        <p:nvSpPr>
          <p:cNvPr id="5" name="Footer Placeholder 4">
            <a:extLst>
              <a:ext uri="{FF2B5EF4-FFF2-40B4-BE49-F238E27FC236}">
                <a16:creationId xmlns:a16="http://schemas.microsoft.com/office/drawing/2014/main" xmlns="" id="{41F7E247-07FA-4554-80B5-F9612109B1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JO">
              <a:solidFill>
                <a:prstClr val="black">
                  <a:tint val="75000"/>
                </a:prstClr>
              </a:solidFill>
            </a:endParaRPr>
          </a:p>
        </p:txBody>
      </p:sp>
      <p:sp>
        <p:nvSpPr>
          <p:cNvPr id="6" name="Slide Number Placeholder 5">
            <a:extLst>
              <a:ext uri="{FF2B5EF4-FFF2-40B4-BE49-F238E27FC236}">
                <a16:creationId xmlns:a16="http://schemas.microsoft.com/office/drawing/2014/main" xmlns="" id="{31C1F71C-4606-435D-B213-7812D329A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E112A5-1166-4A6E-BED8-D3E6F4624E64}" type="slidenum">
              <a:rPr lang="ar-JO" smtClean="0">
                <a:solidFill>
                  <a:prstClr val="black">
                    <a:tint val="75000"/>
                  </a:prstClr>
                </a:solidFill>
              </a:rPr>
              <a:pPr/>
              <a:t>‹#›</a:t>
            </a:fld>
            <a:endParaRPr lang="ar-JO">
              <a:solidFill>
                <a:prstClr val="black">
                  <a:tint val="75000"/>
                </a:prstClr>
              </a:solidFill>
            </a:endParaRPr>
          </a:p>
        </p:txBody>
      </p:sp>
    </p:spTree>
    <p:extLst>
      <p:ext uri="{BB962C8B-B14F-4D97-AF65-F5344CB8AC3E}">
        <p14:creationId xmlns:p14="http://schemas.microsoft.com/office/powerpoint/2010/main" val="11165920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J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شعار لجنة الطب والجراحة بدون خلفية.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013" y="1003699"/>
            <a:ext cx="5892800" cy="462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6"/>
          <p:cNvSpPr>
            <a:spLocks noGrp="1" noChangeArrowheads="1"/>
          </p:cNvSpPr>
          <p:nvPr>
            <p:ph type="ctrTitle"/>
          </p:nvPr>
        </p:nvSpPr>
        <p:spPr>
          <a:xfrm>
            <a:off x="823413" y="422674"/>
            <a:ext cx="10363200" cy="1162050"/>
          </a:xfrm>
        </p:spPr>
        <p:txBody>
          <a:bodyPr/>
          <a:lstStyle/>
          <a:p>
            <a:r>
              <a:rPr lang="en-US" altLang="en-US" sz="6600" u="sng" dirty="0" smtClean="0">
                <a:solidFill>
                  <a:srgbClr val="FF0000"/>
                </a:solidFill>
                <a:effectLst>
                  <a:outerShdw blurRad="38100" dist="38100" dir="2700000" algn="tl">
                    <a:srgbClr val="000000">
                      <a:alpha val="43137"/>
                    </a:srgbClr>
                  </a:outerShdw>
                </a:effectLst>
                <a:latin typeface="Arial" pitchFamily="34" charset="0"/>
              </a:rPr>
              <a:t>Burns and management  </a:t>
            </a:r>
            <a:r>
              <a:rPr lang="en-US" altLang="en-US" sz="6600" u="sng" dirty="0" smtClean="0">
                <a:effectLst>
                  <a:outerShdw blurRad="38100" dist="38100" dir="2700000" algn="tl">
                    <a:srgbClr val="000000">
                      <a:alpha val="43137"/>
                    </a:srgbClr>
                  </a:outerShdw>
                </a:effectLst>
                <a:latin typeface="Arial" pitchFamily="34" charset="0"/>
              </a:rPr>
              <a:t/>
            </a:r>
            <a:br>
              <a:rPr lang="en-US" altLang="en-US" sz="6600" u="sng" dirty="0" smtClean="0">
                <a:effectLst>
                  <a:outerShdw blurRad="38100" dist="38100" dir="2700000" algn="tl">
                    <a:srgbClr val="000000">
                      <a:alpha val="43137"/>
                    </a:srgbClr>
                  </a:outerShdw>
                </a:effectLst>
                <a:latin typeface="Arial" pitchFamily="34" charset="0"/>
              </a:rPr>
            </a:br>
            <a:endParaRPr lang="en-US" altLang="en-US" sz="6600" u="sng" dirty="0" smtClean="0">
              <a:effectLst>
                <a:outerShdw blurRad="38100" dist="38100" dir="2700000" algn="tl">
                  <a:srgbClr val="000000">
                    <a:alpha val="43137"/>
                  </a:srgbClr>
                </a:outerShdw>
              </a:effectLst>
              <a:latin typeface="Arial" pitchFamily="34" charset="0"/>
            </a:endParaRPr>
          </a:p>
        </p:txBody>
      </p:sp>
      <p:sp>
        <p:nvSpPr>
          <p:cNvPr id="2" name="TextBox 1"/>
          <p:cNvSpPr txBox="1"/>
          <p:nvPr/>
        </p:nvSpPr>
        <p:spPr>
          <a:xfrm>
            <a:off x="68238" y="2053059"/>
            <a:ext cx="5868537" cy="3046988"/>
          </a:xfrm>
          <a:prstGeom prst="rect">
            <a:avLst/>
          </a:prstGeom>
          <a:noFill/>
          <a:ln w="28575">
            <a:solidFill>
              <a:schemeClr val="tx1"/>
            </a:solidFill>
          </a:ln>
        </p:spPr>
        <p:txBody>
          <a:bodyPr wrap="square" rtlCol="1">
            <a:spAutoFit/>
          </a:bodyPr>
          <a:lstStyle/>
          <a:p>
            <a:pPr algn="ctr"/>
            <a:r>
              <a:rPr lang="ar-JO" sz="4800" dirty="0" smtClean="0">
                <a:solidFill>
                  <a:prstClr val="black"/>
                </a:solidFill>
                <a:latin typeface="Traditional Arabic" pitchFamily="18" charset="-78"/>
                <a:cs typeface="Traditional Arabic" pitchFamily="18" charset="-78"/>
              </a:rPr>
              <a:t>- تم تفريغ اضافات الدكتور </a:t>
            </a:r>
            <a:r>
              <a:rPr lang="ar-JO" sz="4800" dirty="0" smtClean="0">
                <a:solidFill>
                  <a:srgbClr val="00B050"/>
                </a:solidFill>
                <a:latin typeface="Traditional Arabic" pitchFamily="18" charset="-78"/>
                <a:cs typeface="Traditional Arabic" pitchFamily="18" charset="-78"/>
              </a:rPr>
              <a:t>باللون الأخضر </a:t>
            </a:r>
            <a:r>
              <a:rPr lang="ar-JO" sz="4800" dirty="0" smtClean="0">
                <a:solidFill>
                  <a:prstClr val="black"/>
                </a:solidFill>
                <a:latin typeface="Traditional Arabic" pitchFamily="18" charset="-78"/>
                <a:cs typeface="Traditional Arabic" pitchFamily="18" charset="-78"/>
              </a:rPr>
              <a:t>, وما تم شرحه </a:t>
            </a:r>
            <a:r>
              <a:rPr lang="ar-JO" sz="4800" dirty="0" smtClean="0">
                <a:solidFill>
                  <a:srgbClr val="FF0000"/>
                </a:solidFill>
                <a:latin typeface="Traditional Arabic" pitchFamily="18" charset="-78"/>
                <a:cs typeface="Traditional Arabic" pitchFamily="18" charset="-78"/>
              </a:rPr>
              <a:t>باللون الأحمر</a:t>
            </a:r>
            <a:r>
              <a:rPr lang="ar-JO" sz="4800" dirty="0" smtClean="0">
                <a:solidFill>
                  <a:prstClr val="black"/>
                </a:solidFill>
                <a:latin typeface="Traditional Arabic" pitchFamily="18" charset="-78"/>
                <a:cs typeface="Traditional Arabic" pitchFamily="18" charset="-78"/>
              </a:rPr>
              <a:t>, واضافة صور توضيحية لفهم بعض النقاط   </a:t>
            </a:r>
            <a:endParaRPr lang="ar-SA" sz="4800" dirty="0">
              <a:solidFill>
                <a:prstClr val="black"/>
              </a:solidFill>
              <a:latin typeface="Traditional Arabic" pitchFamily="18" charset="-78"/>
              <a:cs typeface="Traditional Arabic" pitchFamily="18" charset="-78"/>
            </a:endParaRPr>
          </a:p>
        </p:txBody>
      </p:sp>
      <p:sp>
        <p:nvSpPr>
          <p:cNvPr id="3" name="Smiley Face 2"/>
          <p:cNvSpPr/>
          <p:nvPr/>
        </p:nvSpPr>
        <p:spPr>
          <a:xfrm>
            <a:off x="1310183" y="4449164"/>
            <a:ext cx="573208" cy="382137"/>
          </a:xfrm>
          <a:prstGeom prst="smileyFace">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SA">
              <a:solidFill>
                <a:prstClr val="black"/>
              </a:solidFill>
            </a:endParaRPr>
          </a:p>
        </p:txBody>
      </p:sp>
      <p:sp>
        <p:nvSpPr>
          <p:cNvPr id="5" name="TextBox 4"/>
          <p:cNvSpPr txBox="1"/>
          <p:nvPr/>
        </p:nvSpPr>
        <p:spPr>
          <a:xfrm>
            <a:off x="10223687" y="5629108"/>
            <a:ext cx="1674126" cy="830997"/>
          </a:xfrm>
          <a:prstGeom prst="rect">
            <a:avLst/>
          </a:prstGeom>
          <a:noFill/>
          <a:ln w="28575">
            <a:solidFill>
              <a:srgbClr val="00B0F0"/>
            </a:solidFill>
          </a:ln>
        </p:spPr>
        <p:txBody>
          <a:bodyPr wrap="square" rtlCol="1">
            <a:spAutoFit/>
          </a:bodyPr>
          <a:lstStyle/>
          <a:p>
            <a:pPr algn="r"/>
            <a:r>
              <a:rPr lang="ar-JO" sz="2400" dirty="0">
                <a:solidFill>
                  <a:prstClr val="black"/>
                </a:solidFill>
              </a:rPr>
              <a:t>ت</a:t>
            </a:r>
            <a:r>
              <a:rPr lang="ar-JO" sz="2400" dirty="0" smtClean="0">
                <a:solidFill>
                  <a:prstClr val="black"/>
                </a:solidFill>
              </a:rPr>
              <a:t>مارا الزيود    محمد ربعي       </a:t>
            </a:r>
            <a:endParaRPr lang="ar-SA" sz="2400" dirty="0">
              <a:solidFill>
                <a:prstClr val="black"/>
              </a:solidFill>
            </a:endParaRPr>
          </a:p>
        </p:txBody>
      </p:sp>
    </p:spTree>
    <p:extLst>
      <p:ext uri="{BB962C8B-B14F-4D97-AF65-F5344CB8AC3E}">
        <p14:creationId xmlns:p14="http://schemas.microsoft.com/office/powerpoint/2010/main" val="4041293820"/>
      </p:ext>
    </p:extLst>
  </p:cSld>
  <p:clrMapOvr>
    <a:masterClrMapping/>
  </p:clrMapOvr>
  <p:transition spd="slow">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D45287D-1134-4B64-A0A3-463CC262ECC4}"/>
              </a:ext>
            </a:extLst>
          </p:cNvPr>
          <p:cNvSpPr>
            <a:spLocks noGrp="1"/>
          </p:cNvSpPr>
          <p:nvPr>
            <p:ph idx="1"/>
          </p:nvPr>
        </p:nvSpPr>
        <p:spPr>
          <a:xfrm>
            <a:off x="838199" y="901148"/>
            <a:ext cx="10685585" cy="5275815"/>
          </a:xfrm>
        </p:spPr>
        <p:txBody>
          <a:bodyPr>
            <a:normAutofit/>
          </a:bodyPr>
          <a:lstStyle/>
          <a:p>
            <a:pPr marL="0" indent="0">
              <a:buNone/>
            </a:pPr>
            <a:r>
              <a:rPr lang="en-US" b="1" dirty="0" smtClean="0"/>
              <a:t>C. Full-thickness </a:t>
            </a:r>
            <a:r>
              <a:rPr lang="en-US" b="1" dirty="0"/>
              <a:t>burns </a:t>
            </a:r>
            <a:r>
              <a:rPr lang="en-US" b="1" dirty="0">
                <a:solidFill>
                  <a:srgbClr val="00B050"/>
                </a:solidFill>
              </a:rPr>
              <a:t>( </a:t>
            </a:r>
            <a:r>
              <a:rPr lang="en-US" b="1" dirty="0" err="1">
                <a:solidFill>
                  <a:srgbClr val="00B050"/>
                </a:solidFill>
              </a:rPr>
              <a:t>previosly</a:t>
            </a:r>
            <a:r>
              <a:rPr lang="en-US" b="1" dirty="0">
                <a:solidFill>
                  <a:srgbClr val="00B050"/>
                </a:solidFill>
              </a:rPr>
              <a:t> known as </a:t>
            </a:r>
            <a:r>
              <a:rPr lang="en-US" b="1" dirty="0" smtClean="0">
                <a:solidFill>
                  <a:srgbClr val="00B050"/>
                </a:solidFill>
              </a:rPr>
              <a:t>third - degree )</a:t>
            </a:r>
          </a:p>
          <a:p>
            <a:pPr marL="0" indent="0">
              <a:buNone/>
            </a:pPr>
            <a:r>
              <a:rPr lang="en-US" dirty="0" smtClean="0"/>
              <a:t>result </a:t>
            </a:r>
            <a:r>
              <a:rPr lang="en-US" dirty="0"/>
              <a:t>in destruction of the </a:t>
            </a:r>
            <a:r>
              <a:rPr lang="en-US" u="sng" dirty="0">
                <a:solidFill>
                  <a:srgbClr val="FF0000"/>
                </a:solidFill>
              </a:rPr>
              <a:t>epidermal and dermal </a:t>
            </a:r>
            <a:r>
              <a:rPr lang="en-US" u="sng" dirty="0" smtClean="0">
                <a:solidFill>
                  <a:srgbClr val="FF0000"/>
                </a:solidFill>
              </a:rPr>
              <a:t>layers</a:t>
            </a:r>
            <a:endParaRPr lang="en-US" u="sng" dirty="0">
              <a:solidFill>
                <a:srgbClr val="FF0000"/>
              </a:solidFill>
            </a:endParaRPr>
          </a:p>
          <a:p>
            <a:pPr marL="0" indent="0">
              <a:buNone/>
            </a:pPr>
            <a:r>
              <a:rPr lang="en-US" dirty="0"/>
              <a:t>1. Burns </a:t>
            </a:r>
            <a:r>
              <a:rPr lang="en-US" u="sng" dirty="0">
                <a:solidFill>
                  <a:srgbClr val="FF0000"/>
                </a:solidFill>
              </a:rPr>
              <a:t>extend into the subcutaneous tissues, muscle, or bone</a:t>
            </a:r>
            <a:r>
              <a:rPr lang="en-US" dirty="0"/>
              <a:t>.</a:t>
            </a:r>
          </a:p>
          <a:p>
            <a:pPr marL="0" indent="0">
              <a:buNone/>
            </a:pPr>
            <a:r>
              <a:rPr lang="en-US" dirty="0"/>
              <a:t>2. Skin is </a:t>
            </a:r>
            <a:r>
              <a:rPr lang="en-US" b="1" dirty="0">
                <a:solidFill>
                  <a:srgbClr val="FF0000"/>
                </a:solidFill>
              </a:rPr>
              <a:t>white</a:t>
            </a:r>
            <a:r>
              <a:rPr lang="en-US" dirty="0"/>
              <a:t> and </a:t>
            </a:r>
            <a:r>
              <a:rPr lang="en-US" b="1" dirty="0" err="1" smtClean="0">
                <a:solidFill>
                  <a:srgbClr val="FF0000"/>
                </a:solidFill>
              </a:rPr>
              <a:t>nonblanching</a:t>
            </a:r>
            <a:r>
              <a:rPr lang="en-US" dirty="0" smtClean="0"/>
              <a:t> </a:t>
            </a:r>
            <a:r>
              <a:rPr lang="en-US" dirty="0" smtClean="0">
                <a:solidFill>
                  <a:srgbClr val="00B050"/>
                </a:solidFill>
              </a:rPr>
              <a:t>( non elastic ) </a:t>
            </a:r>
            <a:r>
              <a:rPr lang="en-US" dirty="0" smtClean="0"/>
              <a:t>or</a:t>
            </a:r>
            <a:r>
              <a:rPr lang="en-US" dirty="0"/>
              <a:t>, in deeper burns, </a:t>
            </a:r>
            <a:r>
              <a:rPr lang="en-US" b="1" dirty="0">
                <a:solidFill>
                  <a:srgbClr val="FF0000"/>
                </a:solidFill>
              </a:rPr>
              <a:t>dry and leathery </a:t>
            </a:r>
            <a:r>
              <a:rPr lang="en-US" dirty="0"/>
              <a:t>in appearance. </a:t>
            </a:r>
            <a:r>
              <a:rPr lang="en-US" dirty="0" smtClean="0">
                <a:solidFill>
                  <a:srgbClr val="FF0000"/>
                </a:solidFill>
              </a:rPr>
              <a:t>*</a:t>
            </a:r>
            <a:r>
              <a:rPr lang="en-US" b="1" dirty="0" smtClean="0">
                <a:solidFill>
                  <a:srgbClr val="FF0000"/>
                </a:solidFill>
              </a:rPr>
              <a:t>No </a:t>
            </a:r>
            <a:r>
              <a:rPr lang="en-US" b="1" dirty="0">
                <a:solidFill>
                  <a:srgbClr val="FF0000"/>
                </a:solidFill>
              </a:rPr>
              <a:t>sensation </a:t>
            </a:r>
            <a:r>
              <a:rPr lang="en-US" dirty="0"/>
              <a:t>is present</a:t>
            </a:r>
            <a:r>
              <a:rPr lang="en-US" dirty="0" smtClean="0"/>
              <a:t>.</a:t>
            </a:r>
          </a:p>
          <a:p>
            <a:pPr marL="0" indent="0">
              <a:buNone/>
            </a:pPr>
            <a:r>
              <a:rPr lang="en-US" dirty="0" smtClean="0"/>
              <a:t> - If </a:t>
            </a:r>
            <a:r>
              <a:rPr lang="en-US" dirty="0"/>
              <a:t>a burn is painful, it is not full thickness</a:t>
            </a:r>
            <a:r>
              <a:rPr lang="ar-JO" dirty="0" smtClean="0"/>
              <a:t>) </a:t>
            </a:r>
            <a:r>
              <a:rPr lang="en-US" dirty="0" smtClean="0"/>
              <a:t>sensory </a:t>
            </a:r>
            <a:r>
              <a:rPr lang="en-US" dirty="0"/>
              <a:t>nerves are preserved</a:t>
            </a:r>
            <a:r>
              <a:rPr lang="en-US" dirty="0" smtClean="0"/>
              <a:t>) </a:t>
            </a:r>
            <a:r>
              <a:rPr lang="en-US" b="1" dirty="0" smtClean="0">
                <a:solidFill>
                  <a:srgbClr val="FF0000"/>
                </a:solidFill>
                <a:sym typeface="Wingdings 2"/>
              </a:rPr>
              <a:t></a:t>
            </a:r>
            <a:endParaRPr lang="en-US" b="1" dirty="0">
              <a:solidFill>
                <a:srgbClr val="FF0000"/>
              </a:solidFill>
            </a:endParaRPr>
          </a:p>
          <a:p>
            <a:pPr marL="0" indent="0">
              <a:buNone/>
            </a:pPr>
            <a:r>
              <a:rPr lang="en-US" dirty="0"/>
              <a:t>3. Will not heal on own and will </a:t>
            </a:r>
            <a:r>
              <a:rPr lang="en-US" b="1" dirty="0">
                <a:solidFill>
                  <a:srgbClr val="FF0000"/>
                </a:solidFill>
              </a:rPr>
              <a:t>require surgery </a:t>
            </a:r>
            <a:r>
              <a:rPr lang="en-US" dirty="0">
                <a:solidFill>
                  <a:srgbClr val="FF0000"/>
                </a:solidFill>
              </a:rPr>
              <a:t>for coverage or closure</a:t>
            </a:r>
            <a:r>
              <a:rPr lang="en-US" dirty="0"/>
              <a:t>.</a:t>
            </a:r>
            <a:endParaRPr lang="ar-JO" dirty="0"/>
          </a:p>
        </p:txBody>
      </p:sp>
    </p:spTree>
    <p:extLst>
      <p:ext uri="{BB962C8B-B14F-4D97-AF65-F5344CB8AC3E}">
        <p14:creationId xmlns:p14="http://schemas.microsoft.com/office/powerpoint/2010/main" val="3901055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C867EE-1088-454F-B2E3-930A788FDD6A}"/>
              </a:ext>
            </a:extLst>
          </p:cNvPr>
          <p:cNvSpPr>
            <a:spLocks noGrp="1"/>
          </p:cNvSpPr>
          <p:nvPr>
            <p:ph type="title"/>
          </p:nvPr>
        </p:nvSpPr>
        <p:spPr>
          <a:xfrm>
            <a:off x="779585" y="118941"/>
            <a:ext cx="10515600" cy="1325563"/>
          </a:xfrm>
        </p:spPr>
        <p:txBody>
          <a:bodyPr/>
          <a:lstStyle/>
          <a:p>
            <a:r>
              <a:rPr lang="en-US" dirty="0"/>
              <a:t>Pathology Underlying Burns</a:t>
            </a:r>
            <a:endParaRPr lang="ar-JO" dirty="0"/>
          </a:p>
        </p:txBody>
      </p:sp>
      <p:sp>
        <p:nvSpPr>
          <p:cNvPr id="3" name="Content Placeholder 2">
            <a:extLst>
              <a:ext uri="{FF2B5EF4-FFF2-40B4-BE49-F238E27FC236}">
                <a16:creationId xmlns="" xmlns:a16="http://schemas.microsoft.com/office/drawing/2014/main" id="{F2152394-EBBB-410B-8E4F-71BE2F7E29D5}"/>
              </a:ext>
            </a:extLst>
          </p:cNvPr>
          <p:cNvSpPr>
            <a:spLocks noGrp="1"/>
          </p:cNvSpPr>
          <p:nvPr>
            <p:ph idx="1"/>
          </p:nvPr>
        </p:nvSpPr>
        <p:spPr>
          <a:xfrm>
            <a:off x="756139" y="1180856"/>
            <a:ext cx="10515600" cy="4351338"/>
          </a:xfrm>
        </p:spPr>
        <p:txBody>
          <a:bodyPr>
            <a:normAutofit lnSpcReduction="10000"/>
          </a:bodyPr>
          <a:lstStyle/>
          <a:p>
            <a:pPr marL="0" indent="0">
              <a:buNone/>
            </a:pPr>
            <a:r>
              <a:rPr lang="en-US" dirty="0"/>
              <a:t>• Skin is the largest organ on the human body, provides a barrier in the transfer of energy to deeper tissues. </a:t>
            </a:r>
          </a:p>
          <a:p>
            <a:pPr marL="0" indent="0">
              <a:buNone/>
            </a:pPr>
            <a:r>
              <a:rPr lang="en-US" dirty="0"/>
              <a:t>• Once the inciting focus is removed, however, the response of local tissues can lead to injury in the deeper layers. </a:t>
            </a:r>
          </a:p>
          <a:p>
            <a:pPr marL="0" indent="0">
              <a:buNone/>
            </a:pPr>
            <a:r>
              <a:rPr lang="en-US" dirty="0"/>
              <a:t>• </a:t>
            </a:r>
            <a:r>
              <a:rPr lang="en-US" dirty="0">
                <a:solidFill>
                  <a:srgbClr val="FF0000"/>
                </a:solidFill>
              </a:rPr>
              <a:t>The area of cutaneous or superficial injury has been divided into </a:t>
            </a:r>
            <a:r>
              <a:rPr lang="en-US" b="1" dirty="0">
                <a:solidFill>
                  <a:srgbClr val="FF0000"/>
                </a:solidFill>
              </a:rPr>
              <a:t>three </a:t>
            </a:r>
            <a:r>
              <a:rPr lang="en-US" b="1" dirty="0" smtClean="0">
                <a:solidFill>
                  <a:srgbClr val="FF0000"/>
                </a:solidFill>
              </a:rPr>
              <a:t>zones :</a:t>
            </a:r>
            <a:r>
              <a:rPr lang="en-US" dirty="0" smtClean="0">
                <a:solidFill>
                  <a:srgbClr val="FF0000"/>
                </a:solidFill>
              </a:rPr>
              <a:t>—</a:t>
            </a:r>
          </a:p>
          <a:p>
            <a:pPr marL="0" indent="0">
              <a:buNone/>
            </a:pPr>
            <a:r>
              <a:rPr lang="en-US" dirty="0" smtClean="0">
                <a:solidFill>
                  <a:srgbClr val="FF0000"/>
                </a:solidFill>
                <a:latin typeface="Calibri"/>
                <a:cs typeface="Calibri"/>
              </a:rPr>
              <a:t>→ </a:t>
            </a:r>
            <a:r>
              <a:rPr lang="en-US" dirty="0" smtClean="0">
                <a:solidFill>
                  <a:srgbClr val="FF0000"/>
                </a:solidFill>
              </a:rPr>
              <a:t>zone </a:t>
            </a:r>
            <a:r>
              <a:rPr lang="en-US" dirty="0">
                <a:solidFill>
                  <a:srgbClr val="FF0000"/>
                </a:solidFill>
              </a:rPr>
              <a:t>of </a:t>
            </a:r>
            <a:r>
              <a:rPr lang="en-US" dirty="0" smtClean="0">
                <a:solidFill>
                  <a:srgbClr val="FF0000"/>
                </a:solidFill>
              </a:rPr>
              <a:t>coagulation </a:t>
            </a:r>
            <a:r>
              <a:rPr lang="en-US" dirty="0" smtClean="0">
                <a:solidFill>
                  <a:srgbClr val="00B050"/>
                </a:solidFill>
              </a:rPr>
              <a:t>(</a:t>
            </a:r>
            <a:r>
              <a:rPr lang="en-US" b="1" dirty="0" smtClean="0">
                <a:solidFill>
                  <a:srgbClr val="00B050"/>
                </a:solidFill>
              </a:rPr>
              <a:t>necrosis</a:t>
            </a:r>
            <a:r>
              <a:rPr lang="en-US" dirty="0" smtClean="0">
                <a:solidFill>
                  <a:srgbClr val="00B050"/>
                </a:solidFill>
              </a:rPr>
              <a:t> = dead cell) </a:t>
            </a:r>
            <a:r>
              <a:rPr lang="ar-JO" dirty="0" smtClean="0">
                <a:solidFill>
                  <a:srgbClr val="00B050"/>
                </a:solidFill>
              </a:rPr>
              <a:t> </a:t>
            </a:r>
            <a:r>
              <a:rPr lang="ar-JO" sz="2400" dirty="0" smtClean="0">
                <a:solidFill>
                  <a:srgbClr val="00B050"/>
                </a:solidFill>
              </a:rPr>
              <a:t>ما </a:t>
            </a:r>
            <a:r>
              <a:rPr lang="ar-JO" sz="2400" dirty="0" err="1" smtClean="0">
                <a:solidFill>
                  <a:srgbClr val="00B050"/>
                </a:solidFill>
              </a:rPr>
              <a:t>بنشتغل</a:t>
            </a:r>
            <a:r>
              <a:rPr lang="ar-JO" sz="2400" dirty="0" smtClean="0">
                <a:solidFill>
                  <a:srgbClr val="00B050"/>
                </a:solidFill>
              </a:rPr>
              <a:t> عليها </a:t>
            </a:r>
            <a:r>
              <a:rPr lang="en-US" dirty="0" smtClean="0">
                <a:solidFill>
                  <a:srgbClr val="00B050"/>
                </a:solidFill>
              </a:rPr>
              <a:t>,</a:t>
            </a:r>
          </a:p>
          <a:p>
            <a:pPr marL="0" indent="0">
              <a:buNone/>
            </a:pPr>
            <a:r>
              <a:rPr lang="en-US" dirty="0" smtClean="0">
                <a:solidFill>
                  <a:srgbClr val="FF0000"/>
                </a:solidFill>
                <a:latin typeface="Calibri"/>
                <a:cs typeface="Calibri"/>
              </a:rPr>
              <a:t>→ </a:t>
            </a:r>
            <a:r>
              <a:rPr lang="en-US" dirty="0" smtClean="0">
                <a:solidFill>
                  <a:srgbClr val="FF0000"/>
                </a:solidFill>
              </a:rPr>
              <a:t>zone </a:t>
            </a:r>
            <a:r>
              <a:rPr lang="en-US" dirty="0">
                <a:solidFill>
                  <a:srgbClr val="FF0000"/>
                </a:solidFill>
              </a:rPr>
              <a:t>of stasis, </a:t>
            </a:r>
            <a:endParaRPr lang="en-US" dirty="0" smtClean="0">
              <a:solidFill>
                <a:srgbClr val="FF0000"/>
              </a:solidFill>
            </a:endParaRPr>
          </a:p>
          <a:p>
            <a:pPr marL="0" indent="0">
              <a:buNone/>
            </a:pPr>
            <a:r>
              <a:rPr lang="en-US" dirty="0" smtClean="0">
                <a:solidFill>
                  <a:srgbClr val="FF0000"/>
                </a:solidFill>
                <a:latin typeface="Calibri"/>
                <a:cs typeface="Calibri"/>
              </a:rPr>
              <a:t>→ </a:t>
            </a:r>
            <a:r>
              <a:rPr lang="en-US" dirty="0" smtClean="0">
                <a:solidFill>
                  <a:srgbClr val="FF0000"/>
                </a:solidFill>
              </a:rPr>
              <a:t>and </a:t>
            </a:r>
            <a:r>
              <a:rPr lang="en-US" dirty="0">
                <a:solidFill>
                  <a:srgbClr val="FF0000"/>
                </a:solidFill>
              </a:rPr>
              <a:t>zone of </a:t>
            </a:r>
            <a:r>
              <a:rPr lang="en-US" dirty="0" smtClean="0">
                <a:solidFill>
                  <a:srgbClr val="FF0000"/>
                </a:solidFill>
              </a:rPr>
              <a:t>hyperemia </a:t>
            </a:r>
            <a:r>
              <a:rPr lang="en-US" dirty="0" smtClean="0">
                <a:solidFill>
                  <a:srgbClr val="00B050"/>
                </a:solidFill>
              </a:rPr>
              <a:t>( mild injured cells )</a:t>
            </a:r>
          </a:p>
          <a:p>
            <a:pPr marL="0" indent="0">
              <a:buNone/>
            </a:pPr>
            <a:r>
              <a:rPr lang="en-US" b="1" dirty="0" smtClean="0">
                <a:solidFill>
                  <a:srgbClr val="00B050"/>
                </a:solidFill>
                <a:sym typeface="Wingdings"/>
              </a:rPr>
              <a:t></a:t>
            </a:r>
            <a:r>
              <a:rPr lang="en-US" dirty="0" smtClean="0">
                <a:solidFill>
                  <a:srgbClr val="00B050"/>
                </a:solidFill>
                <a:sym typeface="Wingdings"/>
              </a:rPr>
              <a:t> </a:t>
            </a:r>
            <a:r>
              <a:rPr lang="en-US" b="1" dirty="0" smtClean="0">
                <a:solidFill>
                  <a:srgbClr val="00B050"/>
                </a:solidFill>
              </a:rPr>
              <a:t>Zone of stasis and hyperemia </a:t>
            </a:r>
            <a:r>
              <a:rPr lang="en-US" dirty="0" smtClean="0">
                <a:solidFill>
                  <a:srgbClr val="00B050"/>
                </a:solidFill>
                <a:sym typeface="Wingdings" panose="05000000000000000000" pitchFamily="2" charset="2"/>
              </a:rPr>
              <a:t> target of management </a:t>
            </a:r>
            <a:r>
              <a:rPr lang="en-US" dirty="0" smtClean="0">
                <a:solidFill>
                  <a:srgbClr val="00B050"/>
                </a:solidFill>
                <a:sym typeface="Wingdings 2"/>
              </a:rPr>
              <a:t></a:t>
            </a:r>
            <a:endParaRPr lang="en-US" dirty="0">
              <a:solidFill>
                <a:srgbClr val="00B050"/>
              </a:solidFill>
            </a:endParaRPr>
          </a:p>
          <a:p>
            <a:endParaRPr lang="ar-JO" dirty="0"/>
          </a:p>
        </p:txBody>
      </p:sp>
    </p:spTree>
    <p:extLst>
      <p:ext uri="{BB962C8B-B14F-4D97-AF65-F5344CB8AC3E}">
        <p14:creationId xmlns:p14="http://schemas.microsoft.com/office/powerpoint/2010/main" val="172383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D7DB2A-A47B-4C1F-ABC2-C7D8F6DEC256}"/>
              </a:ext>
            </a:extLst>
          </p:cNvPr>
          <p:cNvSpPr>
            <a:spLocks noGrp="1"/>
          </p:cNvSpPr>
          <p:nvPr>
            <p:ph type="title"/>
          </p:nvPr>
        </p:nvSpPr>
        <p:spPr>
          <a:xfrm>
            <a:off x="755073" y="201881"/>
            <a:ext cx="10515600" cy="1286928"/>
          </a:xfrm>
          <a:solidFill>
            <a:srgbClr val="00B050"/>
          </a:solidFill>
        </p:spPr>
        <p:txBody>
          <a:bodyPr>
            <a:normAutofit fontScale="90000"/>
          </a:bodyPr>
          <a:lstStyle/>
          <a:p>
            <a:r>
              <a:rPr lang="en-US" dirty="0" smtClean="0"/>
              <a:t/>
            </a:r>
            <a:br>
              <a:rPr lang="en-US" dirty="0" smtClean="0"/>
            </a:br>
            <a:r>
              <a:rPr lang="en-US" dirty="0" smtClean="0"/>
              <a:t>*</a:t>
            </a:r>
            <a:r>
              <a:rPr lang="en-US" sz="4000" b="1" dirty="0"/>
              <a:t>Jackson burn model </a:t>
            </a:r>
            <a:r>
              <a:rPr lang="en-US" sz="4000" dirty="0"/>
              <a:t>describes the distinct areas within every burn </a:t>
            </a:r>
            <a:r>
              <a:rPr lang="en-US" sz="4000" dirty="0" smtClean="0"/>
              <a:t>wound : </a:t>
            </a:r>
            <a:r>
              <a:rPr lang="en-US" dirty="0" smtClean="0"/>
              <a:t>New slide </a:t>
            </a:r>
            <a:r>
              <a:rPr lang="en-US" sz="4900" dirty="0"/>
              <a:t/>
            </a:r>
            <a:br>
              <a:rPr lang="en-US" sz="4900" dirty="0"/>
            </a:br>
            <a:endParaRPr lang="ar-JO" dirty="0"/>
          </a:p>
        </p:txBody>
      </p:sp>
      <p:sp>
        <p:nvSpPr>
          <p:cNvPr id="3" name="Content Placeholder 2">
            <a:extLst>
              <a:ext uri="{FF2B5EF4-FFF2-40B4-BE49-F238E27FC236}">
                <a16:creationId xmlns:a16="http://schemas.microsoft.com/office/drawing/2014/main" xmlns="" id="{542010DC-AF57-460E-8B8C-9B55D0CAA84A}"/>
              </a:ext>
            </a:extLst>
          </p:cNvPr>
          <p:cNvSpPr>
            <a:spLocks noGrp="1"/>
          </p:cNvSpPr>
          <p:nvPr>
            <p:ph idx="1"/>
          </p:nvPr>
        </p:nvSpPr>
        <p:spPr>
          <a:xfrm>
            <a:off x="838200" y="1563757"/>
            <a:ext cx="10515600" cy="4613206"/>
          </a:xfrm>
        </p:spPr>
        <p:txBody>
          <a:bodyPr>
            <a:normAutofit fontScale="85000" lnSpcReduction="10000"/>
          </a:bodyPr>
          <a:lstStyle/>
          <a:p>
            <a:pPr marL="0" indent="0">
              <a:buNone/>
            </a:pPr>
            <a:r>
              <a:rPr lang="en-US" b="1" dirty="0"/>
              <a:t>1. Zone of coagulation</a:t>
            </a:r>
          </a:p>
          <a:p>
            <a:pPr marL="0" indent="0">
              <a:buNone/>
            </a:pPr>
            <a:r>
              <a:rPr lang="en-US" dirty="0"/>
              <a:t>a. Tissue is </a:t>
            </a:r>
            <a:r>
              <a:rPr lang="en-US" u="sng" dirty="0"/>
              <a:t>severely damaged and will not recover</a:t>
            </a:r>
          </a:p>
          <a:p>
            <a:pPr marL="0" indent="0">
              <a:buNone/>
            </a:pPr>
            <a:r>
              <a:rPr lang="en-US" dirty="0"/>
              <a:t>b. Treatment: </a:t>
            </a:r>
            <a:r>
              <a:rPr lang="en-US" dirty="0">
                <a:solidFill>
                  <a:srgbClr val="FF0000"/>
                </a:solidFill>
              </a:rPr>
              <a:t>excision and grafting</a:t>
            </a:r>
          </a:p>
          <a:p>
            <a:pPr marL="0" indent="0">
              <a:buNone/>
            </a:pPr>
            <a:r>
              <a:rPr lang="en-US" b="1" dirty="0"/>
              <a:t>2. Zone of stasis</a:t>
            </a:r>
          </a:p>
          <a:p>
            <a:pPr marL="0" indent="0">
              <a:buNone/>
            </a:pPr>
            <a:r>
              <a:rPr lang="en-US" dirty="0"/>
              <a:t>a. Tissue is inflamed with impaired vasculature</a:t>
            </a:r>
          </a:p>
          <a:p>
            <a:pPr marL="0" indent="0">
              <a:buNone/>
            </a:pPr>
            <a:r>
              <a:rPr lang="en-US" dirty="0"/>
              <a:t>b. Tissue </a:t>
            </a:r>
            <a:r>
              <a:rPr lang="en-US" u="sng" dirty="0"/>
              <a:t>may recover </a:t>
            </a:r>
            <a:r>
              <a:rPr lang="en-US" dirty="0"/>
              <a:t>with appropriate resuscitation</a:t>
            </a:r>
          </a:p>
          <a:p>
            <a:pPr marL="0" indent="0">
              <a:buNone/>
            </a:pPr>
            <a:r>
              <a:rPr lang="en-US" dirty="0"/>
              <a:t>c. Surrounds zone of coagulation</a:t>
            </a:r>
          </a:p>
          <a:p>
            <a:pPr marL="0" indent="0">
              <a:buNone/>
            </a:pPr>
            <a:r>
              <a:rPr lang="en-US" dirty="0"/>
              <a:t>d. Treatment: </a:t>
            </a:r>
            <a:r>
              <a:rPr lang="en-US" b="1" dirty="0">
                <a:solidFill>
                  <a:srgbClr val="FF0000"/>
                </a:solidFill>
              </a:rPr>
              <a:t>Aggressive resuscitation</a:t>
            </a:r>
          </a:p>
          <a:p>
            <a:pPr marL="0" indent="0">
              <a:buNone/>
            </a:pPr>
            <a:r>
              <a:rPr lang="en-US" b="1" dirty="0"/>
              <a:t>3. Zone of hyperemia</a:t>
            </a:r>
          </a:p>
          <a:p>
            <a:pPr marL="0" indent="0">
              <a:buNone/>
            </a:pPr>
            <a:r>
              <a:rPr lang="en-US" dirty="0"/>
              <a:t>a. Tissue has intense vasodilation with increased blood flow and </a:t>
            </a:r>
            <a:r>
              <a:rPr lang="en-US" u="sng" dirty="0"/>
              <a:t>should recover</a:t>
            </a:r>
          </a:p>
          <a:p>
            <a:pPr marL="0" indent="0">
              <a:buNone/>
            </a:pPr>
            <a:r>
              <a:rPr lang="en-US" dirty="0"/>
              <a:t>b. Treatment: </a:t>
            </a:r>
            <a:r>
              <a:rPr lang="en-US" b="1" dirty="0">
                <a:solidFill>
                  <a:srgbClr val="FF0000"/>
                </a:solidFill>
              </a:rPr>
              <a:t>Aggressive resuscitation</a:t>
            </a:r>
            <a:endParaRPr lang="ar-JO" b="1" dirty="0">
              <a:solidFill>
                <a:srgbClr val="FF0000"/>
              </a:solidFill>
            </a:endParaRPr>
          </a:p>
        </p:txBody>
      </p:sp>
    </p:spTree>
    <p:extLst>
      <p:ext uri="{BB962C8B-B14F-4D97-AF65-F5344CB8AC3E}">
        <p14:creationId xmlns:p14="http://schemas.microsoft.com/office/powerpoint/2010/main" val="272022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904" y="403761"/>
            <a:ext cx="9476509" cy="52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020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ED6F834-5BA1-4B16-BA6A-03FBB2A50FAF}"/>
              </a:ext>
            </a:extLst>
          </p:cNvPr>
          <p:cNvSpPr>
            <a:spLocks noGrp="1"/>
          </p:cNvSpPr>
          <p:nvPr>
            <p:ph idx="1"/>
          </p:nvPr>
        </p:nvSpPr>
        <p:spPr>
          <a:xfrm>
            <a:off x="838200" y="1427018"/>
            <a:ext cx="10515600" cy="4749945"/>
          </a:xfrm>
        </p:spPr>
        <p:txBody>
          <a:bodyPr>
            <a:normAutofit/>
          </a:bodyPr>
          <a:lstStyle/>
          <a:p>
            <a:r>
              <a:rPr lang="en-US" dirty="0"/>
              <a:t>Fire/</a:t>
            </a:r>
            <a:r>
              <a:rPr lang="en-US" dirty="0" err="1"/>
              <a:t>Flames,Contact</a:t>
            </a:r>
            <a:r>
              <a:rPr lang="en-US" dirty="0"/>
              <a:t> with hot </a:t>
            </a:r>
            <a:r>
              <a:rPr lang="en-US" dirty="0" err="1"/>
              <a:t>liquids,hot</a:t>
            </a:r>
            <a:r>
              <a:rPr lang="en-US" dirty="0"/>
              <a:t>/cold solid materials induce </a:t>
            </a:r>
            <a:r>
              <a:rPr lang="en-US" dirty="0">
                <a:solidFill>
                  <a:srgbClr val="FF0000"/>
                </a:solidFill>
              </a:rPr>
              <a:t>cellular damage via transfer of energy directly leads to coagulation necrosis</a:t>
            </a:r>
            <a:r>
              <a:rPr lang="en-US" dirty="0"/>
              <a:t>. </a:t>
            </a:r>
          </a:p>
          <a:p>
            <a:pPr marL="0" indent="0">
              <a:buNone/>
            </a:pPr>
            <a:r>
              <a:rPr lang="en-US" dirty="0"/>
              <a:t>• Chemical and electrical burns cause injury via cell </a:t>
            </a:r>
            <a:r>
              <a:rPr lang="en-US" dirty="0" err="1"/>
              <a:t>memberane</a:t>
            </a:r>
            <a:r>
              <a:rPr lang="en-US" dirty="0"/>
              <a:t> damage in addition to thermal injury. </a:t>
            </a:r>
          </a:p>
          <a:p>
            <a:pPr marL="0" indent="0">
              <a:buNone/>
            </a:pPr>
            <a:r>
              <a:rPr lang="en-US" dirty="0"/>
              <a:t>• </a:t>
            </a:r>
            <a:r>
              <a:rPr lang="en-US" dirty="0">
                <a:solidFill>
                  <a:srgbClr val="FF0000"/>
                </a:solidFill>
              </a:rPr>
              <a:t>Depth of Injury depends on 3 factors </a:t>
            </a:r>
            <a:r>
              <a:rPr lang="en-US" dirty="0" smtClean="0">
                <a:solidFill>
                  <a:srgbClr val="FF0000"/>
                </a:solidFill>
              </a:rPr>
              <a:t>:: </a:t>
            </a:r>
            <a:endParaRPr lang="en-US" dirty="0">
              <a:solidFill>
                <a:srgbClr val="FF0000"/>
              </a:solidFill>
            </a:endParaRPr>
          </a:p>
          <a:p>
            <a:pPr marL="514350" indent="-514350">
              <a:buAutoNum type="arabicParenR"/>
            </a:pPr>
            <a:r>
              <a:rPr lang="en-US" dirty="0">
                <a:solidFill>
                  <a:srgbClr val="FF0000"/>
                </a:solidFill>
              </a:rPr>
              <a:t>Temperature </a:t>
            </a:r>
            <a:r>
              <a:rPr lang="en-US" dirty="0"/>
              <a:t>at which skin exposed </a:t>
            </a:r>
          </a:p>
          <a:p>
            <a:pPr marL="0" indent="0">
              <a:buNone/>
            </a:pPr>
            <a:r>
              <a:rPr lang="en-US" dirty="0">
                <a:solidFill>
                  <a:srgbClr val="FF0000"/>
                </a:solidFill>
              </a:rPr>
              <a:t>2) </a:t>
            </a:r>
            <a:r>
              <a:rPr lang="en-US" dirty="0" err="1">
                <a:solidFill>
                  <a:srgbClr val="FF0000"/>
                </a:solidFill>
              </a:rPr>
              <a:t>Casuative</a:t>
            </a:r>
            <a:r>
              <a:rPr lang="en-US" dirty="0">
                <a:solidFill>
                  <a:srgbClr val="FF0000"/>
                </a:solidFill>
              </a:rPr>
              <a:t> agents</a:t>
            </a:r>
          </a:p>
          <a:p>
            <a:pPr marL="0" indent="0">
              <a:buNone/>
            </a:pPr>
            <a:r>
              <a:rPr lang="en-US" dirty="0">
                <a:solidFill>
                  <a:srgbClr val="FF0000"/>
                </a:solidFill>
              </a:rPr>
              <a:t>3) Duration </a:t>
            </a:r>
            <a:r>
              <a:rPr lang="en-US" dirty="0"/>
              <a:t>of Exposure.</a:t>
            </a:r>
          </a:p>
          <a:p>
            <a:endParaRPr lang="ar-JO" dirty="0"/>
          </a:p>
        </p:txBody>
      </p:sp>
    </p:spTree>
    <p:extLst>
      <p:ext uri="{BB962C8B-B14F-4D97-AF65-F5344CB8AC3E}">
        <p14:creationId xmlns:p14="http://schemas.microsoft.com/office/powerpoint/2010/main" val="201802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490488-F4E9-4808-8DDD-D34D57EAAE21}"/>
              </a:ext>
            </a:extLst>
          </p:cNvPr>
          <p:cNvSpPr>
            <a:spLocks noGrp="1"/>
          </p:cNvSpPr>
          <p:nvPr>
            <p:ph type="title"/>
          </p:nvPr>
        </p:nvSpPr>
        <p:spPr/>
        <p:txBody>
          <a:bodyPr/>
          <a:lstStyle/>
          <a:p>
            <a:r>
              <a:rPr lang="en-US" dirty="0"/>
              <a:t>Systemic Effects of Burns</a:t>
            </a:r>
            <a:endParaRPr lang="ar-JO" dirty="0"/>
          </a:p>
        </p:txBody>
      </p:sp>
      <p:sp>
        <p:nvSpPr>
          <p:cNvPr id="3" name="Content Placeholder 2">
            <a:extLst>
              <a:ext uri="{FF2B5EF4-FFF2-40B4-BE49-F238E27FC236}">
                <a16:creationId xmlns="" xmlns:a16="http://schemas.microsoft.com/office/drawing/2014/main" id="{3C2305B2-426F-463D-8B23-D50F14728D72}"/>
              </a:ext>
            </a:extLst>
          </p:cNvPr>
          <p:cNvSpPr>
            <a:spLocks noGrp="1"/>
          </p:cNvSpPr>
          <p:nvPr>
            <p:ph idx="1"/>
          </p:nvPr>
        </p:nvSpPr>
        <p:spPr/>
        <p:txBody>
          <a:bodyPr>
            <a:normAutofit/>
          </a:bodyPr>
          <a:lstStyle/>
          <a:p>
            <a:pPr marL="0" indent="0">
              <a:buNone/>
            </a:pPr>
            <a:r>
              <a:rPr lang="en-US" dirty="0"/>
              <a:t>• </a:t>
            </a:r>
            <a:r>
              <a:rPr lang="en-US" dirty="0">
                <a:solidFill>
                  <a:srgbClr val="FF0000"/>
                </a:solidFill>
              </a:rPr>
              <a:t>Severe burns covering more than 40% </a:t>
            </a:r>
            <a:r>
              <a:rPr lang="en-US" b="1" dirty="0"/>
              <a:t>of the TBSA </a:t>
            </a:r>
            <a:r>
              <a:rPr lang="en-US" dirty="0"/>
              <a:t>are </a:t>
            </a:r>
            <a:r>
              <a:rPr lang="en-US" u="sng" dirty="0">
                <a:solidFill>
                  <a:srgbClr val="FF0000"/>
                </a:solidFill>
              </a:rPr>
              <a:t>typically followed by a period </a:t>
            </a:r>
            <a:r>
              <a:rPr lang="en-US" u="sng" dirty="0" smtClean="0">
                <a:solidFill>
                  <a:srgbClr val="FF0000"/>
                </a:solidFill>
              </a:rPr>
              <a:t>of</a:t>
            </a:r>
            <a:r>
              <a:rPr lang="en-US" dirty="0" smtClean="0">
                <a:solidFill>
                  <a:srgbClr val="FF0000"/>
                </a:solidFill>
              </a:rPr>
              <a:t> :  </a:t>
            </a:r>
            <a:r>
              <a:rPr lang="en-US" dirty="0">
                <a:solidFill>
                  <a:srgbClr val="FF0000"/>
                </a:solidFill>
              </a:rPr>
              <a:t>stress, </a:t>
            </a:r>
            <a:r>
              <a:rPr lang="en-US" dirty="0" smtClean="0">
                <a:solidFill>
                  <a:srgbClr val="FF0000"/>
                </a:solidFill>
              </a:rPr>
              <a:t>inflammation </a:t>
            </a:r>
            <a:r>
              <a:rPr lang="en-US" dirty="0" smtClean="0">
                <a:solidFill>
                  <a:srgbClr val="00B050"/>
                </a:solidFill>
              </a:rPr>
              <a:t>SIRS (systematic inflammatory response)</a:t>
            </a:r>
            <a:r>
              <a:rPr lang="en-US" dirty="0" smtClean="0">
                <a:solidFill>
                  <a:schemeClr val="accent6">
                    <a:lumMod val="75000"/>
                  </a:schemeClr>
                </a:solidFill>
              </a:rPr>
              <a:t> </a:t>
            </a:r>
            <a:r>
              <a:rPr lang="en-US" dirty="0" smtClean="0"/>
              <a:t>, </a:t>
            </a:r>
            <a:r>
              <a:rPr lang="en-US" dirty="0">
                <a:solidFill>
                  <a:srgbClr val="FF0000"/>
                </a:solidFill>
              </a:rPr>
              <a:t>and hypermetabolism </a:t>
            </a:r>
            <a:r>
              <a:rPr lang="en-US" dirty="0"/>
              <a:t>. </a:t>
            </a:r>
          </a:p>
          <a:p>
            <a:pPr marL="0" indent="0">
              <a:buNone/>
            </a:pPr>
            <a:r>
              <a:rPr lang="en-US" dirty="0"/>
              <a:t>• Characterized by a </a:t>
            </a:r>
            <a:r>
              <a:rPr lang="en-US" dirty="0">
                <a:solidFill>
                  <a:srgbClr val="FF0000"/>
                </a:solidFill>
              </a:rPr>
              <a:t>hyperdynamic circulatory response </a:t>
            </a:r>
            <a:r>
              <a:rPr lang="en-US" dirty="0"/>
              <a:t>with increased body temperature, glycolysis, proteolysis, </a:t>
            </a:r>
            <a:r>
              <a:rPr lang="en-US" dirty="0" smtClean="0"/>
              <a:t>lipolysis</a:t>
            </a:r>
            <a:r>
              <a:rPr lang="en-US" dirty="0" smtClean="0">
                <a:sym typeface="Wingdings" panose="05000000000000000000" pitchFamily="2" charset="2"/>
              </a:rPr>
              <a:t> </a:t>
            </a:r>
            <a:r>
              <a:rPr lang="en-US" dirty="0" smtClean="0">
                <a:solidFill>
                  <a:srgbClr val="00B050"/>
                </a:solidFill>
                <a:sym typeface="Wingdings" panose="05000000000000000000" pitchFamily="2" charset="2"/>
              </a:rPr>
              <a:t>increase epinephrine and cortisone + </a:t>
            </a:r>
            <a:r>
              <a:rPr lang="en-US" dirty="0" err="1" smtClean="0">
                <a:solidFill>
                  <a:srgbClr val="00B050"/>
                </a:solidFill>
                <a:sym typeface="Wingdings" panose="05000000000000000000" pitchFamily="2" charset="2"/>
              </a:rPr>
              <a:t>hypercoagulaton</a:t>
            </a:r>
            <a:r>
              <a:rPr lang="en-US" dirty="0" smtClean="0">
                <a:solidFill>
                  <a:srgbClr val="00B050"/>
                </a:solidFill>
                <a:sym typeface="Wingdings" panose="05000000000000000000" pitchFamily="2" charset="2"/>
              </a:rPr>
              <a:t> </a:t>
            </a:r>
          </a:p>
          <a:p>
            <a:pPr marL="0" indent="0">
              <a:buNone/>
            </a:pPr>
            <a:r>
              <a:rPr lang="en-US" dirty="0" smtClean="0">
                <a:solidFill>
                  <a:srgbClr val="00B050"/>
                </a:solidFill>
                <a:sym typeface="Wingdings" panose="05000000000000000000" pitchFamily="2" charset="2"/>
              </a:rPr>
              <a:t>- Increase vascular permeability and mucosal permeability </a:t>
            </a:r>
            <a:endParaRPr lang="en-US" dirty="0">
              <a:solidFill>
                <a:srgbClr val="00B050"/>
              </a:solidFill>
            </a:endParaRPr>
          </a:p>
          <a:p>
            <a:pPr marL="0" indent="0">
              <a:buNone/>
            </a:pPr>
            <a:r>
              <a:rPr lang="en-US" dirty="0"/>
              <a:t>• Their severity, length, and magnitude are unique for burn patients</a:t>
            </a:r>
            <a:r>
              <a:rPr lang="en-US" dirty="0" smtClean="0"/>
              <a:t>.</a:t>
            </a:r>
          </a:p>
          <a:p>
            <a:pPr marL="0" indent="0">
              <a:buNone/>
            </a:pPr>
            <a:r>
              <a:rPr lang="en-US" dirty="0" smtClean="0">
                <a:solidFill>
                  <a:srgbClr val="00B050"/>
                </a:solidFill>
              </a:rPr>
              <a:t>- Immune function decrease </a:t>
            </a:r>
            <a:endParaRPr lang="en-US" dirty="0">
              <a:solidFill>
                <a:srgbClr val="00B050"/>
              </a:solidFill>
            </a:endParaRPr>
          </a:p>
          <a:p>
            <a:endParaRPr lang="ar-JO" dirty="0"/>
          </a:p>
        </p:txBody>
      </p:sp>
    </p:spTree>
    <p:extLst>
      <p:ext uri="{BB962C8B-B14F-4D97-AF65-F5344CB8AC3E}">
        <p14:creationId xmlns:p14="http://schemas.microsoft.com/office/powerpoint/2010/main" val="2392663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A2E1AD22-8A12-4C13-8DEE-17798BF85BBE}"/>
              </a:ext>
            </a:extLst>
          </p:cNvPr>
          <p:cNvPicPr>
            <a:picLocks noGrp="1" noChangeAspect="1"/>
          </p:cNvPicPr>
          <p:nvPr>
            <p:ph idx="1"/>
          </p:nvPr>
        </p:nvPicPr>
        <p:blipFill>
          <a:blip r:embed="rId2"/>
          <a:stretch>
            <a:fillRect/>
          </a:stretch>
        </p:blipFill>
        <p:spPr>
          <a:xfrm>
            <a:off x="1865416" y="526484"/>
            <a:ext cx="8224837" cy="5874884"/>
          </a:xfrm>
          <a:prstGeom prst="rect">
            <a:avLst/>
          </a:prstGeom>
        </p:spPr>
      </p:pic>
    </p:spTree>
    <p:extLst>
      <p:ext uri="{BB962C8B-B14F-4D97-AF65-F5344CB8AC3E}">
        <p14:creationId xmlns:p14="http://schemas.microsoft.com/office/powerpoint/2010/main" val="262431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F1D9BE-3449-4D52-BC99-8574D82F282A}"/>
              </a:ext>
            </a:extLst>
          </p:cNvPr>
          <p:cNvSpPr>
            <a:spLocks noGrp="1"/>
          </p:cNvSpPr>
          <p:nvPr>
            <p:ph type="title"/>
          </p:nvPr>
        </p:nvSpPr>
        <p:spPr/>
        <p:txBody>
          <a:bodyPr/>
          <a:lstStyle/>
          <a:p>
            <a:r>
              <a:rPr lang="en-US" dirty="0"/>
              <a:t>Post Burn </a:t>
            </a:r>
            <a:r>
              <a:rPr lang="en-US" dirty="0" err="1"/>
              <a:t>Squela</a:t>
            </a:r>
            <a:endParaRPr lang="ar-JO" dirty="0"/>
          </a:p>
        </p:txBody>
      </p:sp>
      <p:sp>
        <p:nvSpPr>
          <p:cNvPr id="3" name="Content Placeholder 2">
            <a:extLst>
              <a:ext uri="{FF2B5EF4-FFF2-40B4-BE49-F238E27FC236}">
                <a16:creationId xmlns="" xmlns:a16="http://schemas.microsoft.com/office/drawing/2014/main" id="{D04004D6-BAF9-42E9-826A-E5C6FA08E7B7}"/>
              </a:ext>
            </a:extLst>
          </p:cNvPr>
          <p:cNvSpPr>
            <a:spLocks noGrp="1"/>
          </p:cNvSpPr>
          <p:nvPr>
            <p:ph idx="1"/>
          </p:nvPr>
        </p:nvSpPr>
        <p:spPr/>
        <p:txBody>
          <a:bodyPr>
            <a:normAutofit/>
          </a:bodyPr>
          <a:lstStyle/>
          <a:p>
            <a:pPr marL="0" indent="0">
              <a:buNone/>
            </a:pPr>
            <a:r>
              <a:rPr lang="en-US" dirty="0"/>
              <a:t>• </a:t>
            </a:r>
            <a:r>
              <a:rPr lang="en-US" dirty="0">
                <a:solidFill>
                  <a:srgbClr val="FF0000"/>
                </a:solidFill>
              </a:rPr>
              <a:t>Cardiac out put increases by 1.5 </a:t>
            </a:r>
            <a:r>
              <a:rPr lang="en-US" dirty="0" smtClean="0">
                <a:solidFill>
                  <a:srgbClr val="FF0000"/>
                </a:solidFill>
              </a:rPr>
              <a:t>times !! </a:t>
            </a:r>
            <a:endParaRPr lang="en-US" dirty="0">
              <a:solidFill>
                <a:srgbClr val="FF0000"/>
              </a:solidFill>
            </a:endParaRPr>
          </a:p>
          <a:p>
            <a:pPr marL="0" indent="0">
              <a:buNone/>
            </a:pPr>
            <a:r>
              <a:rPr lang="en-US" dirty="0">
                <a:solidFill>
                  <a:srgbClr val="FF0000"/>
                </a:solidFill>
              </a:rPr>
              <a:t>• Muscle protein is degraded much faster than it is </a:t>
            </a:r>
            <a:r>
              <a:rPr lang="en-US" dirty="0" smtClean="0">
                <a:solidFill>
                  <a:srgbClr val="FF0000"/>
                </a:solidFill>
              </a:rPr>
              <a:t>synthesized </a:t>
            </a:r>
            <a:r>
              <a:rPr lang="en-US" b="1" dirty="0" smtClean="0">
                <a:solidFill>
                  <a:srgbClr val="00B050"/>
                </a:solidFill>
              </a:rPr>
              <a:t>&gt;</a:t>
            </a:r>
            <a:r>
              <a:rPr lang="en-US" dirty="0" smtClean="0">
                <a:solidFill>
                  <a:schemeClr val="accent6">
                    <a:lumMod val="75000"/>
                  </a:schemeClr>
                </a:solidFill>
              </a:rPr>
              <a:t> </a:t>
            </a:r>
            <a:r>
              <a:rPr lang="en-US" dirty="0" smtClean="0">
                <a:solidFill>
                  <a:srgbClr val="00B050"/>
                </a:solidFill>
              </a:rPr>
              <a:t>After burn healing the patient looks cachectic !!</a:t>
            </a:r>
            <a:endParaRPr lang="en-US" dirty="0">
              <a:solidFill>
                <a:srgbClr val="00B050"/>
              </a:solidFill>
            </a:endParaRPr>
          </a:p>
          <a:p>
            <a:pPr marL="0" indent="0">
              <a:buNone/>
            </a:pPr>
            <a:r>
              <a:rPr lang="en-US" dirty="0"/>
              <a:t>• The net protein loss causes loss of lean body mass and severe muscle wasting. </a:t>
            </a:r>
          </a:p>
          <a:p>
            <a:pPr marL="0" indent="0">
              <a:buNone/>
            </a:pPr>
            <a:r>
              <a:rPr lang="en-US" dirty="0">
                <a:solidFill>
                  <a:srgbClr val="FF0000"/>
                </a:solidFill>
              </a:rPr>
              <a:t>10% loss – </a:t>
            </a:r>
            <a:r>
              <a:rPr lang="en-US" b="1" dirty="0">
                <a:solidFill>
                  <a:srgbClr val="FF0000"/>
                </a:solidFill>
              </a:rPr>
              <a:t>Immune Dysfunction </a:t>
            </a:r>
          </a:p>
          <a:p>
            <a:pPr marL="0" indent="0">
              <a:buNone/>
            </a:pPr>
            <a:r>
              <a:rPr lang="en-US" dirty="0">
                <a:solidFill>
                  <a:srgbClr val="FF0000"/>
                </a:solidFill>
              </a:rPr>
              <a:t>20% loss – Decrease wound healing </a:t>
            </a:r>
          </a:p>
          <a:p>
            <a:pPr marL="0" indent="0">
              <a:buNone/>
            </a:pPr>
            <a:r>
              <a:rPr lang="en-US" dirty="0">
                <a:solidFill>
                  <a:srgbClr val="FF0000"/>
                </a:solidFill>
              </a:rPr>
              <a:t>30% loss – Increased risk of Pneumonia &amp; Pressure sores </a:t>
            </a:r>
          </a:p>
          <a:p>
            <a:pPr marL="0" indent="0">
              <a:buNone/>
            </a:pPr>
            <a:r>
              <a:rPr lang="en-US" dirty="0">
                <a:solidFill>
                  <a:srgbClr val="FF0000"/>
                </a:solidFill>
              </a:rPr>
              <a:t>40% loss – Death</a:t>
            </a:r>
          </a:p>
          <a:p>
            <a:pPr marL="0" indent="0">
              <a:buNone/>
            </a:pPr>
            <a:endParaRPr lang="ar-JO" dirty="0"/>
          </a:p>
        </p:txBody>
      </p:sp>
    </p:spTree>
    <p:extLst>
      <p:ext uri="{BB962C8B-B14F-4D97-AF65-F5344CB8AC3E}">
        <p14:creationId xmlns:p14="http://schemas.microsoft.com/office/powerpoint/2010/main" val="396469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652AD4C-E487-4BB7-BDD6-6B2EDC21994A}"/>
              </a:ext>
            </a:extLst>
          </p:cNvPr>
          <p:cNvSpPr>
            <a:spLocks noGrp="1"/>
          </p:cNvSpPr>
          <p:nvPr>
            <p:ph idx="1"/>
          </p:nvPr>
        </p:nvSpPr>
        <p:spPr/>
        <p:txBody>
          <a:bodyPr>
            <a:normAutofit/>
          </a:bodyPr>
          <a:lstStyle/>
          <a:p>
            <a:r>
              <a:rPr lang="en-US" dirty="0"/>
              <a:t>Renal – </a:t>
            </a:r>
            <a:r>
              <a:rPr lang="en-US" dirty="0" err="1"/>
              <a:t>Drecresed</a:t>
            </a:r>
            <a:r>
              <a:rPr lang="en-US" dirty="0"/>
              <a:t> GFR and Renal blood flow and can lead to </a:t>
            </a:r>
            <a:r>
              <a:rPr lang="en-US" dirty="0">
                <a:solidFill>
                  <a:srgbClr val="FF0000"/>
                </a:solidFill>
              </a:rPr>
              <a:t>ATN</a:t>
            </a:r>
            <a:r>
              <a:rPr lang="en-US" dirty="0"/>
              <a:t> if left untreated </a:t>
            </a:r>
            <a:r>
              <a:rPr lang="en-US" b="1" dirty="0" smtClean="0">
                <a:solidFill>
                  <a:srgbClr val="00B050"/>
                </a:solidFill>
              </a:rPr>
              <a:t>due to decreased intravascular volume </a:t>
            </a:r>
            <a:endParaRPr lang="en-US" b="1" dirty="0">
              <a:solidFill>
                <a:srgbClr val="00B050"/>
              </a:solidFill>
            </a:endParaRPr>
          </a:p>
          <a:p>
            <a:pPr marL="0" indent="0">
              <a:buNone/>
            </a:pPr>
            <a:r>
              <a:rPr lang="en-US" dirty="0"/>
              <a:t>• The gastrointestinal response to burn is highlighted by mucosal atrophy, changes in digestive absorption, and increased intestinal </a:t>
            </a:r>
            <a:r>
              <a:rPr lang="en-US" dirty="0" smtClean="0"/>
              <a:t>permeability </a:t>
            </a:r>
            <a:r>
              <a:rPr lang="en-US" b="1" dirty="0" smtClean="0">
                <a:solidFill>
                  <a:srgbClr val="00B050"/>
                </a:solidFill>
                <a:sym typeface="Wingdings" panose="05000000000000000000" pitchFamily="2" charset="2"/>
              </a:rPr>
              <a:t> increase risk of bacterial translocation from the gut to the blood </a:t>
            </a:r>
            <a:r>
              <a:rPr lang="en-US" b="1" dirty="0" smtClean="0">
                <a:solidFill>
                  <a:srgbClr val="00B050"/>
                </a:solidFill>
              </a:rPr>
              <a:t> </a:t>
            </a:r>
            <a:endParaRPr lang="en-US" b="1" dirty="0">
              <a:solidFill>
                <a:srgbClr val="00B050"/>
              </a:solidFill>
            </a:endParaRPr>
          </a:p>
          <a:p>
            <a:pPr marL="0" indent="0">
              <a:buNone/>
            </a:pPr>
            <a:r>
              <a:rPr lang="en-US" dirty="0"/>
              <a:t>• Burns cause a </a:t>
            </a:r>
            <a:r>
              <a:rPr lang="en-US" dirty="0">
                <a:solidFill>
                  <a:srgbClr val="FF0000"/>
                </a:solidFill>
              </a:rPr>
              <a:t>global depression in immune function</a:t>
            </a:r>
            <a:r>
              <a:rPr lang="en-US" dirty="0"/>
              <a:t>. </a:t>
            </a:r>
          </a:p>
          <a:p>
            <a:pPr marL="0" indent="0">
              <a:buNone/>
            </a:pPr>
            <a:r>
              <a:rPr lang="en-US" dirty="0"/>
              <a:t>• Great risk for a number of infectious complications, including bacterial wound infection, </a:t>
            </a:r>
            <a:r>
              <a:rPr lang="en-US" dirty="0" smtClean="0">
                <a:solidFill>
                  <a:srgbClr val="FF0000"/>
                </a:solidFill>
              </a:rPr>
              <a:t>pneumonia</a:t>
            </a:r>
            <a:r>
              <a:rPr lang="en-US" dirty="0" smtClean="0"/>
              <a:t> </a:t>
            </a:r>
            <a:r>
              <a:rPr lang="en-US" b="1" dirty="0" smtClean="0">
                <a:solidFill>
                  <a:srgbClr val="00B050"/>
                </a:solidFill>
              </a:rPr>
              <a:t>( most common ), </a:t>
            </a:r>
            <a:r>
              <a:rPr lang="en-US" dirty="0"/>
              <a:t>and fungal and viral infections.</a:t>
            </a:r>
          </a:p>
          <a:p>
            <a:endParaRPr lang="ar-JO" dirty="0"/>
          </a:p>
        </p:txBody>
      </p:sp>
    </p:spTree>
    <p:extLst>
      <p:ext uri="{BB962C8B-B14F-4D97-AF65-F5344CB8AC3E}">
        <p14:creationId xmlns:p14="http://schemas.microsoft.com/office/powerpoint/2010/main" val="1580019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9D40E6-0759-41B4-A4ED-3472D1907413}"/>
              </a:ext>
            </a:extLst>
          </p:cNvPr>
          <p:cNvSpPr>
            <a:spLocks noGrp="1"/>
          </p:cNvSpPr>
          <p:nvPr>
            <p:ph type="title"/>
          </p:nvPr>
        </p:nvSpPr>
        <p:spPr>
          <a:solidFill>
            <a:srgbClr val="00B050"/>
          </a:solidFill>
        </p:spPr>
        <p:txBody>
          <a:bodyPr/>
          <a:lstStyle/>
          <a:p>
            <a:r>
              <a:rPr lang="en-US" dirty="0"/>
              <a:t>Systemic </a:t>
            </a:r>
            <a:r>
              <a:rPr lang="en-US" dirty="0" smtClean="0"/>
              <a:t>effects : </a:t>
            </a:r>
            <a:r>
              <a:rPr lang="en-US" dirty="0" smtClean="0"/>
              <a:t>new 2 </a:t>
            </a:r>
            <a:r>
              <a:rPr lang="en-US" dirty="0" smtClean="0"/>
              <a:t>slide </a:t>
            </a:r>
            <a:endParaRPr lang="ar-JO" dirty="0"/>
          </a:p>
        </p:txBody>
      </p:sp>
      <p:sp>
        <p:nvSpPr>
          <p:cNvPr id="3" name="Content Placeholder 2">
            <a:extLst>
              <a:ext uri="{FF2B5EF4-FFF2-40B4-BE49-F238E27FC236}">
                <a16:creationId xmlns:a16="http://schemas.microsoft.com/office/drawing/2014/main" xmlns="" id="{E5DBB476-6DB0-4C4A-97CA-47F350B30AF0}"/>
              </a:ext>
            </a:extLst>
          </p:cNvPr>
          <p:cNvSpPr>
            <a:spLocks noGrp="1"/>
          </p:cNvSpPr>
          <p:nvPr>
            <p:ph idx="1"/>
          </p:nvPr>
        </p:nvSpPr>
        <p:spPr/>
        <p:txBody>
          <a:bodyPr>
            <a:normAutofit lnSpcReduction="10000"/>
          </a:bodyPr>
          <a:lstStyle/>
          <a:p>
            <a:pPr marL="514350" indent="-514350">
              <a:buAutoNum type="alphaUcPeriod"/>
            </a:pPr>
            <a:r>
              <a:rPr lang="en-US" dirty="0"/>
              <a:t>Loss of skin’s barrier function leads to fluid loss and massive fluid shifts.</a:t>
            </a:r>
          </a:p>
          <a:p>
            <a:pPr marL="0" indent="0">
              <a:buNone/>
            </a:pPr>
            <a:endParaRPr lang="en-US" dirty="0"/>
          </a:p>
          <a:p>
            <a:pPr marL="0" indent="0">
              <a:buNone/>
            </a:pPr>
            <a:r>
              <a:rPr lang="en-US" dirty="0"/>
              <a:t>B. Injured tissues release vasoactive mediators with secondary interstitial edema, hypoproteinemia, fluid shifts, and organ dysfunction.</a:t>
            </a:r>
          </a:p>
          <a:p>
            <a:pPr marL="0" indent="0">
              <a:buNone/>
            </a:pPr>
            <a:endParaRPr lang="en-US" dirty="0"/>
          </a:p>
          <a:p>
            <a:pPr marL="0" indent="0">
              <a:buNone/>
            </a:pPr>
            <a:r>
              <a:rPr lang="en-US" dirty="0"/>
              <a:t>C. Bacterial translocation</a:t>
            </a:r>
          </a:p>
          <a:p>
            <a:pPr marL="0" indent="0">
              <a:buNone/>
            </a:pPr>
            <a:endParaRPr lang="en-US" dirty="0"/>
          </a:p>
          <a:p>
            <a:pPr marL="0" indent="0">
              <a:buNone/>
            </a:pPr>
            <a:r>
              <a:rPr lang="en-US" dirty="0"/>
              <a:t>D. Immune function: Hypermetabolic state</a:t>
            </a:r>
            <a:endParaRPr lang="ar-JO" dirty="0"/>
          </a:p>
        </p:txBody>
      </p:sp>
    </p:spTree>
    <p:extLst>
      <p:ext uri="{BB962C8B-B14F-4D97-AF65-F5344CB8AC3E}">
        <p14:creationId xmlns:p14="http://schemas.microsoft.com/office/powerpoint/2010/main" val="696278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94756B-E674-4CF6-9D75-3ECD08FC2586}"/>
              </a:ext>
            </a:extLst>
          </p:cNvPr>
          <p:cNvSpPr>
            <a:spLocks noGrp="1"/>
          </p:cNvSpPr>
          <p:nvPr>
            <p:ph type="ctrTitle"/>
          </p:nvPr>
        </p:nvSpPr>
        <p:spPr>
          <a:xfrm>
            <a:off x="1524000" y="1122363"/>
            <a:ext cx="9144000" cy="1357601"/>
          </a:xfrm>
        </p:spPr>
        <p:txBody>
          <a:bodyPr/>
          <a:lstStyle/>
          <a:p>
            <a:r>
              <a:rPr lang="en-US" dirty="0"/>
              <a:t>Acute Burn management</a:t>
            </a:r>
            <a:endParaRPr lang="ar-JO" dirty="0"/>
          </a:p>
        </p:txBody>
      </p:sp>
      <p:sp>
        <p:nvSpPr>
          <p:cNvPr id="3" name="Subtitle 2">
            <a:extLst>
              <a:ext uri="{FF2B5EF4-FFF2-40B4-BE49-F238E27FC236}">
                <a16:creationId xmlns="" xmlns:a16="http://schemas.microsoft.com/office/drawing/2014/main" id="{ACE8D55F-22ED-4FAC-9AA7-62BC93C3E46D}"/>
              </a:ext>
            </a:extLst>
          </p:cNvPr>
          <p:cNvSpPr>
            <a:spLocks noGrp="1"/>
          </p:cNvSpPr>
          <p:nvPr>
            <p:ph type="subTitle" idx="1"/>
          </p:nvPr>
        </p:nvSpPr>
        <p:spPr>
          <a:xfrm>
            <a:off x="1524000" y="3283527"/>
            <a:ext cx="9144000" cy="2452109"/>
          </a:xfrm>
        </p:spPr>
        <p:txBody>
          <a:bodyPr>
            <a:normAutofit/>
          </a:bodyPr>
          <a:lstStyle/>
          <a:p>
            <a:r>
              <a:rPr lang="en-US" sz="4000" dirty="0"/>
              <a:t>Dr. Saleh </a:t>
            </a:r>
            <a:r>
              <a:rPr lang="en-US" sz="4000" dirty="0" err="1"/>
              <a:t>Abualhaj</a:t>
            </a:r>
            <a:endParaRPr lang="en-US" sz="4000" dirty="0"/>
          </a:p>
          <a:p>
            <a:r>
              <a:rPr lang="en-US" sz="4000" dirty="0"/>
              <a:t>Plastic Surgeon</a:t>
            </a:r>
            <a:endParaRPr lang="ar-JO" sz="4000" dirty="0"/>
          </a:p>
        </p:txBody>
      </p:sp>
    </p:spTree>
    <p:extLst>
      <p:ext uri="{BB962C8B-B14F-4D97-AF65-F5344CB8AC3E}">
        <p14:creationId xmlns:p14="http://schemas.microsoft.com/office/powerpoint/2010/main" val="1866514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63DC524-F88F-4A6F-A5BF-715B05297FE1}"/>
              </a:ext>
            </a:extLst>
          </p:cNvPr>
          <p:cNvSpPr>
            <a:spLocks noGrp="1"/>
          </p:cNvSpPr>
          <p:nvPr>
            <p:ph idx="1"/>
          </p:nvPr>
        </p:nvSpPr>
        <p:spPr>
          <a:xfrm>
            <a:off x="838200" y="675861"/>
            <a:ext cx="10515600" cy="5501102"/>
          </a:xfrm>
        </p:spPr>
        <p:txBody>
          <a:bodyPr>
            <a:normAutofit/>
          </a:bodyPr>
          <a:lstStyle/>
          <a:p>
            <a:pPr marL="0" indent="0">
              <a:buNone/>
            </a:pPr>
            <a:r>
              <a:rPr lang="en-US" sz="2000" dirty="0"/>
              <a:t>Immune function: Hypermetabolic state</a:t>
            </a:r>
          </a:p>
          <a:p>
            <a:pPr marL="0" indent="0">
              <a:buNone/>
            </a:pPr>
            <a:r>
              <a:rPr lang="en-US" sz="2000" dirty="0"/>
              <a:t>1. *Initial response: Decreased cardiac output, decreased metabolic rate</a:t>
            </a:r>
          </a:p>
          <a:p>
            <a:pPr marL="0" indent="0">
              <a:buNone/>
            </a:pPr>
            <a:r>
              <a:rPr lang="en-US" sz="2000" dirty="0"/>
              <a:t>2. 24 to 48 hour after injury: Increased cardiac output (2 times normal), increased metabolic rate (2 times normal).</a:t>
            </a:r>
          </a:p>
          <a:p>
            <a:pPr marL="0" indent="0">
              <a:buNone/>
            </a:pPr>
            <a:r>
              <a:rPr lang="en-US" sz="2000" dirty="0"/>
              <a:t>3. Hypothalamic function altered: Increased glucagon/cortisol/Catecholamines</a:t>
            </a:r>
          </a:p>
          <a:p>
            <a:pPr marL="0" indent="0">
              <a:buNone/>
            </a:pPr>
            <a:r>
              <a:rPr lang="en-US" sz="2000" dirty="0"/>
              <a:t>4. GI barrier function breaks down, leads to bacterial translocation</a:t>
            </a:r>
          </a:p>
          <a:p>
            <a:pPr marL="0" indent="0">
              <a:buNone/>
            </a:pPr>
            <a:r>
              <a:rPr lang="en-US" sz="2000" dirty="0"/>
              <a:t>5. Nutritional needs dramatically increase (2 to 3 times normal)</a:t>
            </a:r>
          </a:p>
          <a:p>
            <a:pPr marL="0" indent="0">
              <a:buNone/>
            </a:pPr>
            <a:r>
              <a:rPr lang="en-US" sz="2000" dirty="0"/>
              <a:t>6. </a:t>
            </a:r>
            <a:r>
              <a:rPr lang="en-US" sz="2000" b="1" dirty="0"/>
              <a:t>Overall catabolic state</a:t>
            </a:r>
          </a:p>
          <a:p>
            <a:pPr marL="0" indent="0">
              <a:buNone/>
            </a:pPr>
            <a:r>
              <a:rPr lang="en-US" sz="2000" dirty="0"/>
              <a:t>7. *Strategies to alter the hypermetabolic state have included antipyretics,</a:t>
            </a:r>
          </a:p>
          <a:p>
            <a:pPr marL="0" indent="0">
              <a:buNone/>
            </a:pPr>
            <a:r>
              <a:rPr lang="en-US" sz="2000" dirty="0"/>
              <a:t>β-adrenergic </a:t>
            </a:r>
            <a:r>
              <a:rPr lang="en-US" sz="2000" dirty="0" err="1"/>
              <a:t>bolckade</a:t>
            </a:r>
            <a:r>
              <a:rPr lang="en-US" sz="2000" dirty="0"/>
              <a:t>, NSAIDs, growth hormone, and IGF-1 are areas of</a:t>
            </a:r>
          </a:p>
          <a:p>
            <a:pPr marL="0" indent="0">
              <a:buNone/>
            </a:pPr>
            <a:r>
              <a:rPr lang="en-US" sz="2000" dirty="0"/>
              <a:t>active investigation</a:t>
            </a:r>
            <a:endParaRPr lang="ar-JO" sz="2000" dirty="0"/>
          </a:p>
        </p:txBody>
      </p:sp>
    </p:spTree>
    <p:extLst>
      <p:ext uri="{BB962C8B-B14F-4D97-AF65-F5344CB8AC3E}">
        <p14:creationId xmlns:p14="http://schemas.microsoft.com/office/powerpoint/2010/main" val="86294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0EF34-C64E-4E92-BDC8-BC9C617EBAF4}"/>
              </a:ext>
            </a:extLst>
          </p:cNvPr>
          <p:cNvSpPr>
            <a:spLocks noGrp="1"/>
          </p:cNvSpPr>
          <p:nvPr>
            <p:ph type="title"/>
          </p:nvPr>
        </p:nvSpPr>
        <p:spPr>
          <a:solidFill>
            <a:srgbClr val="00B050"/>
          </a:solidFill>
        </p:spPr>
        <p:txBody>
          <a:bodyPr/>
          <a:lstStyle/>
          <a:p>
            <a:r>
              <a:rPr lang="en-US" dirty="0"/>
              <a:t>Burn injury </a:t>
            </a:r>
            <a:r>
              <a:rPr lang="en-US" dirty="0" smtClean="0"/>
              <a:t>severity : new slide </a:t>
            </a:r>
            <a:endParaRPr lang="ar-JO" dirty="0"/>
          </a:p>
        </p:txBody>
      </p:sp>
      <p:sp>
        <p:nvSpPr>
          <p:cNvPr id="3" name="Content Placeholder 2">
            <a:extLst>
              <a:ext uri="{FF2B5EF4-FFF2-40B4-BE49-F238E27FC236}">
                <a16:creationId xmlns:a16="http://schemas.microsoft.com/office/drawing/2014/main" xmlns="" id="{375E8603-2D62-429F-AC31-097F4A31F4F4}"/>
              </a:ext>
            </a:extLst>
          </p:cNvPr>
          <p:cNvSpPr>
            <a:spLocks noGrp="1"/>
          </p:cNvSpPr>
          <p:nvPr>
            <p:ph idx="1"/>
          </p:nvPr>
        </p:nvSpPr>
        <p:spPr/>
        <p:txBody>
          <a:bodyPr>
            <a:normAutofit/>
          </a:bodyPr>
          <a:lstStyle/>
          <a:p>
            <a:pPr marL="0" indent="0">
              <a:buNone/>
            </a:pPr>
            <a:r>
              <a:rPr lang="en-US" dirty="0"/>
              <a:t>A. </a:t>
            </a:r>
            <a:r>
              <a:rPr lang="en-US" b="1" dirty="0">
                <a:solidFill>
                  <a:srgbClr val="FF0000"/>
                </a:solidFill>
              </a:rPr>
              <a:t>Total body surface area (TBSA) burned</a:t>
            </a:r>
            <a:r>
              <a:rPr lang="en-US" dirty="0">
                <a:solidFill>
                  <a:srgbClr val="FF0000"/>
                </a:solidFill>
              </a:rPr>
              <a:t> </a:t>
            </a:r>
            <a:r>
              <a:rPr lang="en-US" dirty="0"/>
              <a:t>and </a:t>
            </a:r>
            <a:r>
              <a:rPr lang="en-US" dirty="0">
                <a:solidFill>
                  <a:srgbClr val="FF0000"/>
                </a:solidFill>
              </a:rPr>
              <a:t>presence of inhalation injury </a:t>
            </a:r>
            <a:r>
              <a:rPr lang="en-US" dirty="0"/>
              <a:t>are the most important.</a:t>
            </a:r>
          </a:p>
          <a:p>
            <a:pPr marL="0" indent="0">
              <a:buNone/>
            </a:pPr>
            <a:r>
              <a:rPr lang="en-US" dirty="0"/>
              <a:t>B. </a:t>
            </a:r>
            <a:r>
              <a:rPr lang="en-US" b="1" dirty="0">
                <a:solidFill>
                  <a:srgbClr val="FF0000"/>
                </a:solidFill>
              </a:rPr>
              <a:t>Depth</a:t>
            </a:r>
            <a:r>
              <a:rPr lang="en-US" dirty="0"/>
              <a:t> of burn can be affected by temperature, duration of contact, and thickness of skin.</a:t>
            </a:r>
          </a:p>
          <a:p>
            <a:pPr marL="0" indent="0">
              <a:buNone/>
            </a:pPr>
            <a:r>
              <a:rPr lang="en-US" dirty="0"/>
              <a:t>C. Patient comorbidities and age are other important factors</a:t>
            </a:r>
          </a:p>
          <a:p>
            <a:pPr marL="0" indent="0">
              <a:buNone/>
            </a:pPr>
            <a:r>
              <a:rPr lang="en-US" dirty="0"/>
              <a:t>D. Patients may have coexisting traumatic injury (motor vehicle </a:t>
            </a:r>
            <a:r>
              <a:rPr lang="en-US" dirty="0" err="1"/>
              <a:t>accidents,explosions</a:t>
            </a:r>
            <a:r>
              <a:rPr lang="en-US" dirty="0"/>
              <a:t>, etc.)</a:t>
            </a:r>
            <a:endParaRPr lang="ar-JO" dirty="0"/>
          </a:p>
        </p:txBody>
      </p:sp>
    </p:spTree>
    <p:extLst>
      <p:ext uri="{BB962C8B-B14F-4D97-AF65-F5344CB8AC3E}">
        <p14:creationId xmlns:p14="http://schemas.microsoft.com/office/powerpoint/2010/main" val="137678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A6FCCE-D195-4D2E-86F8-279E7667A901}"/>
              </a:ext>
            </a:extLst>
          </p:cNvPr>
          <p:cNvSpPr>
            <a:spLocks noGrp="1"/>
          </p:cNvSpPr>
          <p:nvPr>
            <p:ph type="title"/>
          </p:nvPr>
        </p:nvSpPr>
        <p:spPr>
          <a:xfrm>
            <a:off x="903514" y="104503"/>
            <a:ext cx="10515600" cy="1325563"/>
          </a:xfrm>
        </p:spPr>
        <p:txBody>
          <a:bodyPr/>
          <a:lstStyle/>
          <a:p>
            <a:pPr marL="571500" indent="-571500">
              <a:buFont typeface="Wingdings" pitchFamily="2" charset="2"/>
              <a:buChar char="v"/>
            </a:pPr>
            <a:r>
              <a:rPr lang="en-US" dirty="0"/>
              <a:t> </a:t>
            </a:r>
            <a:r>
              <a:rPr lang="en-US" sz="4000" dirty="0"/>
              <a:t>Assessment &amp; Management of Burn patients</a:t>
            </a:r>
            <a:endParaRPr lang="ar-JO" sz="4000" dirty="0"/>
          </a:p>
        </p:txBody>
      </p:sp>
      <p:sp>
        <p:nvSpPr>
          <p:cNvPr id="4" name="TextBox 3"/>
          <p:cNvSpPr txBox="1"/>
          <p:nvPr/>
        </p:nvSpPr>
        <p:spPr>
          <a:xfrm>
            <a:off x="0" y="2231919"/>
            <a:ext cx="12192000" cy="4524315"/>
          </a:xfrm>
          <a:prstGeom prst="rect">
            <a:avLst/>
          </a:prstGeom>
          <a:noFill/>
          <a:ln w="19050">
            <a:solidFill>
              <a:schemeClr val="tx1"/>
            </a:solidFill>
          </a:ln>
        </p:spPr>
        <p:txBody>
          <a:bodyPr wrap="square" rtlCol="0">
            <a:spAutoFit/>
          </a:bodyPr>
          <a:lstStyle/>
          <a:p>
            <a:r>
              <a:rPr lang="en-US" sz="2400" b="1" u="sng" dirty="0" smtClean="0">
                <a:solidFill>
                  <a:srgbClr val="00B050"/>
                </a:solidFill>
              </a:rPr>
              <a:t>Depth</a:t>
            </a:r>
            <a:r>
              <a:rPr lang="en-US" sz="2400" u="sng" dirty="0" smtClean="0">
                <a:solidFill>
                  <a:srgbClr val="00B050"/>
                </a:solidFill>
              </a:rPr>
              <a:t> ass. :</a:t>
            </a:r>
          </a:p>
          <a:p>
            <a:r>
              <a:rPr lang="en-US" sz="2400" dirty="0" smtClean="0">
                <a:solidFill>
                  <a:srgbClr val="00B050"/>
                </a:solidFill>
              </a:rPr>
              <a:t>1</a:t>
            </a:r>
            <a:r>
              <a:rPr lang="en-US" sz="2400" baseline="30000" dirty="0" smtClean="0">
                <a:solidFill>
                  <a:srgbClr val="00B050"/>
                </a:solidFill>
              </a:rPr>
              <a:t>st</a:t>
            </a:r>
            <a:r>
              <a:rPr lang="en-US" sz="2400" dirty="0" smtClean="0">
                <a:solidFill>
                  <a:srgbClr val="00B050"/>
                </a:solidFill>
              </a:rPr>
              <a:t> </a:t>
            </a:r>
            <a:r>
              <a:rPr lang="en-US" sz="2400" dirty="0" smtClean="0">
                <a:solidFill>
                  <a:srgbClr val="00B050"/>
                </a:solidFill>
                <a:sym typeface="Wingdings" panose="05000000000000000000" pitchFamily="2" charset="2"/>
              </a:rPr>
              <a:t> hyperemia &amp; painful </a:t>
            </a:r>
          </a:p>
          <a:p>
            <a:r>
              <a:rPr lang="en-US" sz="2400" dirty="0" smtClean="0">
                <a:solidFill>
                  <a:srgbClr val="00B050"/>
                </a:solidFill>
                <a:sym typeface="Wingdings" panose="05000000000000000000" pitchFamily="2" charset="2"/>
              </a:rPr>
              <a:t>2</a:t>
            </a:r>
            <a:r>
              <a:rPr lang="en-US" sz="2400" baseline="30000" dirty="0" smtClean="0">
                <a:solidFill>
                  <a:srgbClr val="00B050"/>
                </a:solidFill>
                <a:sym typeface="Wingdings" panose="05000000000000000000" pitchFamily="2" charset="2"/>
              </a:rPr>
              <a:t>nd</a:t>
            </a:r>
            <a:r>
              <a:rPr lang="en-US" sz="2400" dirty="0" smtClean="0">
                <a:solidFill>
                  <a:srgbClr val="00B050"/>
                </a:solidFill>
                <a:sym typeface="Wingdings" panose="05000000000000000000" pitchFamily="2" charset="2"/>
              </a:rPr>
              <a:t>   Painful &amp; blistering </a:t>
            </a:r>
          </a:p>
          <a:p>
            <a:r>
              <a:rPr lang="en-US" sz="2400" dirty="0" smtClean="0">
                <a:solidFill>
                  <a:srgbClr val="00B050"/>
                </a:solidFill>
                <a:sym typeface="Wingdings" panose="05000000000000000000" pitchFamily="2" charset="2"/>
              </a:rPr>
              <a:t> </a:t>
            </a:r>
          </a:p>
          <a:p>
            <a:pPr lvl="1"/>
            <a:endParaRPr lang="en-US" sz="2400" dirty="0" smtClean="0">
              <a:solidFill>
                <a:srgbClr val="00B050"/>
              </a:solidFill>
              <a:sym typeface="Wingdings" panose="05000000000000000000" pitchFamily="2" charset="2"/>
            </a:endParaRPr>
          </a:p>
          <a:p>
            <a:pPr lvl="1"/>
            <a:endParaRPr lang="en-US" sz="2400" dirty="0">
              <a:solidFill>
                <a:srgbClr val="00B050"/>
              </a:solidFill>
              <a:sym typeface="Wingdings" panose="05000000000000000000" pitchFamily="2" charset="2"/>
            </a:endParaRPr>
          </a:p>
          <a:p>
            <a:pPr lvl="1"/>
            <a:endParaRPr lang="en-US" sz="2400" dirty="0" smtClean="0">
              <a:solidFill>
                <a:srgbClr val="00B050"/>
              </a:solidFill>
              <a:sym typeface="Wingdings" panose="05000000000000000000" pitchFamily="2" charset="2"/>
            </a:endParaRPr>
          </a:p>
          <a:p>
            <a:pPr lvl="1"/>
            <a:endParaRPr lang="en-US" sz="2400" dirty="0">
              <a:solidFill>
                <a:srgbClr val="00B050"/>
              </a:solidFill>
              <a:sym typeface="Wingdings" panose="05000000000000000000" pitchFamily="2" charset="2"/>
            </a:endParaRPr>
          </a:p>
          <a:p>
            <a:r>
              <a:rPr lang="en-US" sz="2400" dirty="0" smtClean="0">
                <a:solidFill>
                  <a:srgbClr val="00B050"/>
                </a:solidFill>
                <a:sym typeface="Wingdings" panose="05000000000000000000" pitchFamily="2" charset="2"/>
              </a:rPr>
              <a:t>3</a:t>
            </a:r>
            <a:r>
              <a:rPr lang="en-US" sz="2400" baseline="30000" dirty="0" smtClean="0">
                <a:solidFill>
                  <a:srgbClr val="00B050"/>
                </a:solidFill>
                <a:sym typeface="Wingdings" panose="05000000000000000000" pitchFamily="2" charset="2"/>
              </a:rPr>
              <a:t>rd</a:t>
            </a:r>
            <a:r>
              <a:rPr lang="en-US" sz="2400" dirty="0" smtClean="0">
                <a:solidFill>
                  <a:srgbClr val="00B050"/>
                </a:solidFill>
                <a:sym typeface="Wingdings" panose="05000000000000000000" pitchFamily="2" charset="2"/>
              </a:rPr>
              <a:t>  painless &amp; leathery </a:t>
            </a:r>
            <a:r>
              <a:rPr lang="en-US" sz="2400" strike="sngStrike" dirty="0" smtClean="0">
                <a:solidFill>
                  <a:srgbClr val="00B050"/>
                </a:solidFill>
                <a:sym typeface="Wingdings" panose="05000000000000000000" pitchFamily="2" charset="2"/>
              </a:rPr>
              <a:t>(</a:t>
            </a:r>
            <a:r>
              <a:rPr lang="en-US" sz="2400" dirty="0" smtClean="0">
                <a:solidFill>
                  <a:srgbClr val="00B050"/>
                </a:solidFill>
                <a:sym typeface="Wingdings" panose="05000000000000000000" pitchFamily="2" charset="2"/>
              </a:rPr>
              <a:t>non elastic + contracted </a:t>
            </a:r>
            <a:r>
              <a:rPr lang="en-US" sz="2400" strike="sngStrike" dirty="0" smtClean="0">
                <a:solidFill>
                  <a:srgbClr val="00B050"/>
                </a:solidFill>
                <a:sym typeface="Wingdings" panose="05000000000000000000" pitchFamily="2" charset="2"/>
              </a:rPr>
              <a:t>)</a:t>
            </a:r>
            <a:r>
              <a:rPr lang="en-US" sz="2400" dirty="0" smtClean="0">
                <a:solidFill>
                  <a:srgbClr val="00B050"/>
                </a:solidFill>
                <a:sym typeface="Wingdings" panose="05000000000000000000" pitchFamily="2" charset="2"/>
              </a:rPr>
              <a:t> &amp; white in color</a:t>
            </a:r>
          </a:p>
          <a:p>
            <a:endParaRPr lang="en-US" sz="2400" dirty="0">
              <a:solidFill>
                <a:srgbClr val="00B050"/>
              </a:solidFill>
              <a:sym typeface="Wingdings" panose="05000000000000000000" pitchFamily="2" charset="2"/>
            </a:endParaRPr>
          </a:p>
          <a:p>
            <a:endParaRPr lang="en-US" sz="2400" dirty="0" smtClean="0">
              <a:solidFill>
                <a:srgbClr val="00B050"/>
              </a:solidFill>
              <a:sym typeface="Wingdings" panose="05000000000000000000" pitchFamily="2" charset="2"/>
            </a:endParaRPr>
          </a:p>
          <a:p>
            <a:r>
              <a:rPr lang="en-US" sz="2400" dirty="0" smtClean="0">
                <a:solidFill>
                  <a:srgbClr val="00B050"/>
                </a:solidFill>
                <a:sym typeface="Wingdings" panose="05000000000000000000" pitchFamily="2" charset="2"/>
              </a:rPr>
              <a:t> </a:t>
            </a:r>
            <a:endParaRPr lang="en-US" sz="2400" dirty="0">
              <a:solidFill>
                <a:srgbClr val="00B050"/>
              </a:solidFill>
              <a:sym typeface="Wingdings" panose="05000000000000000000" pitchFamily="2" charset="2"/>
            </a:endParaRPr>
          </a:p>
        </p:txBody>
      </p:sp>
      <p:sp>
        <p:nvSpPr>
          <p:cNvPr id="3" name="TextBox 2"/>
          <p:cNvSpPr txBox="1"/>
          <p:nvPr/>
        </p:nvSpPr>
        <p:spPr>
          <a:xfrm>
            <a:off x="195941" y="1201981"/>
            <a:ext cx="4036089" cy="830997"/>
          </a:xfrm>
          <a:prstGeom prst="rect">
            <a:avLst/>
          </a:prstGeom>
          <a:noFill/>
          <a:ln w="19050">
            <a:solidFill>
              <a:schemeClr val="tx1"/>
            </a:solidFill>
          </a:ln>
        </p:spPr>
        <p:txBody>
          <a:bodyPr wrap="square" rtlCol="1">
            <a:spAutoFit/>
          </a:bodyPr>
          <a:lstStyle/>
          <a:p>
            <a:r>
              <a:rPr lang="en-US" sz="2400" dirty="0" smtClean="0">
                <a:solidFill>
                  <a:srgbClr val="00B050"/>
                </a:solidFill>
              </a:rPr>
              <a:t>Severity : (</a:t>
            </a:r>
            <a:r>
              <a:rPr lang="en-US" sz="2400" b="1" dirty="0" smtClean="0">
                <a:solidFill>
                  <a:srgbClr val="00B050"/>
                </a:solidFill>
              </a:rPr>
              <a:t>clinical diagnosis </a:t>
            </a:r>
            <a:r>
              <a:rPr lang="en-US" sz="2400" dirty="0" smtClean="0">
                <a:solidFill>
                  <a:srgbClr val="00B050"/>
                </a:solidFill>
              </a:rPr>
              <a:t>) : depth &amp; total surface area </a:t>
            </a:r>
            <a:endParaRPr lang="ar-SA" dirty="0">
              <a:solidFill>
                <a:srgbClr val="00B05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54" y="3416605"/>
            <a:ext cx="2552700" cy="158914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174" y="3484348"/>
            <a:ext cx="2576448" cy="145366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484" y="5658180"/>
            <a:ext cx="2143125" cy="105607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988" y="3745192"/>
            <a:ext cx="3523012" cy="3011042"/>
          </a:xfrm>
          <a:prstGeom prst="rect">
            <a:avLst/>
          </a:prstGeom>
        </p:spPr>
      </p:pic>
    </p:spTree>
    <p:extLst>
      <p:ext uri="{BB962C8B-B14F-4D97-AF65-F5344CB8AC3E}">
        <p14:creationId xmlns:p14="http://schemas.microsoft.com/office/powerpoint/2010/main" val="3319570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BC8ADE-370D-454D-9BE1-39687138AA19}"/>
              </a:ext>
            </a:extLst>
          </p:cNvPr>
          <p:cNvSpPr>
            <a:spLocks noGrp="1"/>
          </p:cNvSpPr>
          <p:nvPr>
            <p:ph type="title"/>
          </p:nvPr>
        </p:nvSpPr>
        <p:spPr/>
        <p:txBody>
          <a:bodyPr/>
          <a:lstStyle/>
          <a:p>
            <a:r>
              <a:rPr lang="en-US" u="sng" dirty="0"/>
              <a:t>Assessment of Burn Size</a:t>
            </a:r>
            <a:r>
              <a:rPr lang="en-US" dirty="0"/>
              <a:t/>
            </a:r>
            <a:br>
              <a:rPr lang="en-US" dirty="0"/>
            </a:br>
            <a:endParaRPr lang="ar-JO" dirty="0"/>
          </a:p>
        </p:txBody>
      </p:sp>
      <p:sp>
        <p:nvSpPr>
          <p:cNvPr id="3" name="TextBox 2"/>
          <p:cNvSpPr txBox="1"/>
          <p:nvPr/>
        </p:nvSpPr>
        <p:spPr>
          <a:xfrm>
            <a:off x="9653451" y="1457102"/>
            <a:ext cx="2390503" cy="830997"/>
          </a:xfrm>
          <a:prstGeom prst="rect">
            <a:avLst/>
          </a:prstGeom>
          <a:noFill/>
        </p:spPr>
        <p:txBody>
          <a:bodyPr wrap="square" rtlCol="0">
            <a:spAutoFit/>
          </a:bodyPr>
          <a:lstStyle/>
          <a:p>
            <a:r>
              <a:rPr lang="en-US" sz="2400" dirty="0" smtClean="0">
                <a:solidFill>
                  <a:srgbClr val="00B050"/>
                </a:solidFill>
              </a:rPr>
              <a:t>Palm = 1% of surface area </a:t>
            </a:r>
            <a:endParaRPr lang="en-US" sz="2400" dirty="0">
              <a:solidFill>
                <a:srgbClr val="00B05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6254" y="1199408"/>
            <a:ext cx="9100575" cy="537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200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DFAA0C1-B11A-4188-B567-DE7F6ABB29E4}"/>
              </a:ext>
            </a:extLst>
          </p:cNvPr>
          <p:cNvSpPr>
            <a:spLocks noGrp="1"/>
          </p:cNvSpPr>
          <p:nvPr>
            <p:ph idx="1"/>
          </p:nvPr>
        </p:nvSpPr>
        <p:spPr/>
        <p:txBody>
          <a:bodyPr/>
          <a:lstStyle/>
          <a:p>
            <a:pPr marL="0" indent="0">
              <a:buNone/>
            </a:pPr>
            <a:r>
              <a:rPr lang="en-US" dirty="0"/>
              <a:t>TB SA can be estimated by the </a:t>
            </a:r>
            <a:r>
              <a:rPr lang="en-US" b="1" dirty="0">
                <a:solidFill>
                  <a:srgbClr val="FF0000"/>
                </a:solidFill>
              </a:rPr>
              <a:t>“Rule of Nines” </a:t>
            </a:r>
          </a:p>
          <a:p>
            <a:pPr marL="514350" indent="-514350">
              <a:buAutoNum type="alphaUcPeriod"/>
            </a:pPr>
            <a:r>
              <a:rPr lang="en-US" dirty="0"/>
              <a:t>The Rule of Nines is </a:t>
            </a:r>
            <a:r>
              <a:rPr lang="en-US" dirty="0">
                <a:solidFill>
                  <a:srgbClr val="FF0000"/>
                </a:solidFill>
              </a:rPr>
              <a:t>altered for children and infants </a:t>
            </a:r>
            <a:r>
              <a:rPr lang="en-US" dirty="0"/>
              <a:t>whose heads are larger and extremities smaller than adult patients.</a:t>
            </a:r>
          </a:p>
          <a:p>
            <a:pPr marL="0" indent="0">
              <a:buNone/>
            </a:pPr>
            <a:r>
              <a:rPr lang="en-US" dirty="0"/>
              <a:t>B. The size of a patient’s palm is a reasonable estimate of </a:t>
            </a:r>
            <a:r>
              <a:rPr lang="en-US" dirty="0">
                <a:solidFill>
                  <a:srgbClr val="FF0000"/>
                </a:solidFill>
              </a:rPr>
              <a:t>1% </a:t>
            </a:r>
            <a:r>
              <a:rPr lang="en-US" dirty="0"/>
              <a:t>of TBSA</a:t>
            </a:r>
            <a:endParaRPr lang="ar-JO" dirty="0"/>
          </a:p>
        </p:txBody>
      </p:sp>
      <p:sp>
        <p:nvSpPr>
          <p:cNvPr id="2" name="TextBox 1"/>
          <p:cNvSpPr txBox="1"/>
          <p:nvPr/>
        </p:nvSpPr>
        <p:spPr>
          <a:xfrm>
            <a:off x="586854" y="436728"/>
            <a:ext cx="2347415" cy="584775"/>
          </a:xfrm>
          <a:prstGeom prst="rect">
            <a:avLst/>
          </a:prstGeom>
          <a:solidFill>
            <a:srgbClr val="00B050"/>
          </a:solidFill>
        </p:spPr>
        <p:txBody>
          <a:bodyPr wrap="square" rtlCol="1">
            <a:spAutoFit/>
          </a:bodyPr>
          <a:lstStyle/>
          <a:p>
            <a:r>
              <a:rPr lang="en-US" sz="3200" dirty="0" smtClean="0"/>
              <a:t>New slide </a:t>
            </a:r>
            <a:endParaRPr lang="ar-SA" sz="3200" dirty="0"/>
          </a:p>
        </p:txBody>
      </p:sp>
    </p:spTree>
    <p:extLst>
      <p:ext uri="{BB962C8B-B14F-4D97-AF65-F5344CB8AC3E}">
        <p14:creationId xmlns:p14="http://schemas.microsoft.com/office/powerpoint/2010/main" val="953491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EB9391-D02C-40B9-9B7A-A7903C89575F}"/>
              </a:ext>
            </a:extLst>
          </p:cNvPr>
          <p:cNvSpPr>
            <a:spLocks noGrp="1"/>
          </p:cNvSpPr>
          <p:nvPr>
            <p:ph type="title"/>
          </p:nvPr>
        </p:nvSpPr>
        <p:spPr/>
        <p:txBody>
          <a:bodyPr/>
          <a:lstStyle/>
          <a:p>
            <a:r>
              <a:rPr lang="en-US" dirty="0"/>
              <a:t>Basic Management</a:t>
            </a:r>
            <a:endParaRPr lang="ar-JO" dirty="0"/>
          </a:p>
        </p:txBody>
      </p:sp>
      <p:sp>
        <p:nvSpPr>
          <p:cNvPr id="3" name="Content Placeholder 2">
            <a:extLst>
              <a:ext uri="{FF2B5EF4-FFF2-40B4-BE49-F238E27FC236}">
                <a16:creationId xmlns="" xmlns:a16="http://schemas.microsoft.com/office/drawing/2014/main" id="{D545379F-A0C7-4E3B-B9E8-2C7CF584D62E}"/>
              </a:ext>
            </a:extLst>
          </p:cNvPr>
          <p:cNvSpPr>
            <a:spLocks noGrp="1"/>
          </p:cNvSpPr>
          <p:nvPr>
            <p:ph idx="1"/>
          </p:nvPr>
        </p:nvSpPr>
        <p:spPr/>
        <p:txBody>
          <a:bodyPr>
            <a:normAutofit/>
          </a:bodyPr>
          <a:lstStyle/>
          <a:p>
            <a:pPr marL="0" indent="0">
              <a:buNone/>
            </a:pPr>
            <a:r>
              <a:rPr lang="en-US" b="1" dirty="0" smtClean="0">
                <a:solidFill>
                  <a:srgbClr val="00B050"/>
                </a:solidFill>
              </a:rPr>
              <a:t>Fluid management depends on surface area &amp; severity </a:t>
            </a:r>
          </a:p>
          <a:p>
            <a:pPr marL="0" indent="0">
              <a:buNone/>
            </a:pPr>
            <a:r>
              <a:rPr lang="en-US" dirty="0" smtClean="0"/>
              <a:t>• </a:t>
            </a:r>
            <a:r>
              <a:rPr lang="en-US" dirty="0"/>
              <a:t>Prehospital management</a:t>
            </a:r>
          </a:p>
          <a:p>
            <a:pPr marL="0" indent="0">
              <a:buNone/>
            </a:pPr>
            <a:r>
              <a:rPr lang="en-US" dirty="0"/>
              <a:t>• Remove the person from source and burning process must be stopped. </a:t>
            </a:r>
          </a:p>
          <a:p>
            <a:pPr marL="0" indent="0">
              <a:buNone/>
            </a:pPr>
            <a:r>
              <a:rPr lang="en-US" dirty="0"/>
              <a:t>• </a:t>
            </a:r>
            <a:r>
              <a:rPr lang="en-US" dirty="0">
                <a:solidFill>
                  <a:srgbClr val="FF0000"/>
                </a:solidFill>
              </a:rPr>
              <a:t>Addressing </a:t>
            </a:r>
            <a:r>
              <a:rPr lang="en-US" b="1" dirty="0">
                <a:solidFill>
                  <a:srgbClr val="FF0000"/>
                </a:solidFill>
              </a:rPr>
              <a:t>Inhalation injury </a:t>
            </a:r>
            <a:r>
              <a:rPr lang="en-US" dirty="0">
                <a:solidFill>
                  <a:srgbClr val="FF0000"/>
                </a:solidFill>
              </a:rPr>
              <a:t>with </a:t>
            </a:r>
            <a:r>
              <a:rPr lang="en-US" u="sng" dirty="0">
                <a:solidFill>
                  <a:srgbClr val="FF0000"/>
                </a:solidFill>
              </a:rPr>
              <a:t>100% oxygen </a:t>
            </a:r>
          </a:p>
          <a:p>
            <a:pPr marL="0" indent="0">
              <a:buNone/>
            </a:pPr>
            <a:r>
              <a:rPr lang="en-US" dirty="0"/>
              <a:t>• </a:t>
            </a:r>
            <a:r>
              <a:rPr lang="en-US" dirty="0">
                <a:solidFill>
                  <a:srgbClr val="FF0000"/>
                </a:solidFill>
              </a:rPr>
              <a:t>Remove heated source</a:t>
            </a:r>
            <a:r>
              <a:rPr lang="en-US" dirty="0"/>
              <a:t> like rings, bracelet, Chain, Watches, etc. </a:t>
            </a:r>
          </a:p>
          <a:p>
            <a:pPr marL="0" indent="0">
              <a:buNone/>
            </a:pPr>
            <a:r>
              <a:rPr lang="en-US" dirty="0"/>
              <a:t>• </a:t>
            </a:r>
            <a:r>
              <a:rPr lang="en-US" dirty="0">
                <a:solidFill>
                  <a:srgbClr val="FF0000"/>
                </a:solidFill>
              </a:rPr>
              <a:t>Pouring water with room temperature advisable only </a:t>
            </a:r>
            <a:r>
              <a:rPr lang="en-US" dirty="0" smtClean="0">
                <a:solidFill>
                  <a:srgbClr val="FF0000"/>
                </a:solidFill>
              </a:rPr>
              <a:t>up to </a:t>
            </a:r>
            <a:r>
              <a:rPr lang="en-US" dirty="0">
                <a:solidFill>
                  <a:srgbClr val="FF0000"/>
                </a:solidFill>
              </a:rPr>
              <a:t>15 min beyond which it can lead to hypothermia.</a:t>
            </a:r>
          </a:p>
          <a:p>
            <a:pPr marL="0" indent="0">
              <a:buNone/>
            </a:pPr>
            <a:endParaRPr lang="en-US" dirty="0">
              <a:solidFill>
                <a:srgbClr val="FF0000"/>
              </a:solidFill>
            </a:endParaRPr>
          </a:p>
          <a:p>
            <a:pPr marL="0" indent="0">
              <a:buNone/>
            </a:pPr>
            <a:endParaRPr lang="en-US" dirty="0"/>
          </a:p>
          <a:p>
            <a:endParaRPr lang="ar-JO" dirty="0"/>
          </a:p>
        </p:txBody>
      </p:sp>
    </p:spTree>
    <p:extLst>
      <p:ext uri="{BB962C8B-B14F-4D97-AF65-F5344CB8AC3E}">
        <p14:creationId xmlns:p14="http://schemas.microsoft.com/office/powerpoint/2010/main" val="187980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5C8A7-C06E-442B-BA75-E6A1F7B84A60}"/>
              </a:ext>
            </a:extLst>
          </p:cNvPr>
          <p:cNvSpPr>
            <a:spLocks noGrp="1"/>
          </p:cNvSpPr>
          <p:nvPr>
            <p:ph type="title"/>
          </p:nvPr>
        </p:nvSpPr>
        <p:spPr>
          <a:solidFill>
            <a:srgbClr val="00B050"/>
          </a:solidFill>
        </p:spPr>
        <p:txBody>
          <a:bodyPr/>
          <a:lstStyle/>
          <a:p>
            <a:r>
              <a:rPr lang="en-US" dirty="0"/>
              <a:t>Inhalation </a:t>
            </a:r>
            <a:r>
              <a:rPr lang="en-US" dirty="0" smtClean="0"/>
              <a:t>injury : new 3 slides </a:t>
            </a:r>
            <a:endParaRPr lang="ar-JO" dirty="0"/>
          </a:p>
        </p:txBody>
      </p:sp>
      <p:sp>
        <p:nvSpPr>
          <p:cNvPr id="3" name="Content Placeholder 2">
            <a:extLst>
              <a:ext uri="{FF2B5EF4-FFF2-40B4-BE49-F238E27FC236}">
                <a16:creationId xmlns:a16="http://schemas.microsoft.com/office/drawing/2014/main" xmlns="" id="{AE35FCEF-2C74-4293-914C-9AF8F813428E}"/>
              </a:ext>
            </a:extLst>
          </p:cNvPr>
          <p:cNvSpPr>
            <a:spLocks noGrp="1"/>
          </p:cNvSpPr>
          <p:nvPr>
            <p:ph idx="1"/>
          </p:nvPr>
        </p:nvSpPr>
        <p:spPr/>
        <p:txBody>
          <a:bodyPr>
            <a:normAutofit/>
          </a:bodyPr>
          <a:lstStyle/>
          <a:p>
            <a:pPr marL="0" indent="0">
              <a:buNone/>
            </a:pPr>
            <a:r>
              <a:rPr lang="en-US" dirty="0"/>
              <a:t>A. Inhalation injury occurs in ∼10% of burn patients. However, inhalation injury is present in ∼70% of patients who die of their burn injury.</a:t>
            </a:r>
          </a:p>
          <a:p>
            <a:pPr marL="0" indent="0">
              <a:buNone/>
            </a:pPr>
            <a:r>
              <a:rPr lang="en-US" dirty="0"/>
              <a:t>B. History often includes fire in an </a:t>
            </a:r>
            <a:r>
              <a:rPr lang="en-US" b="1" dirty="0">
                <a:solidFill>
                  <a:srgbClr val="FF0000"/>
                </a:solidFill>
              </a:rPr>
              <a:t>enclosed space </a:t>
            </a:r>
            <a:r>
              <a:rPr lang="en-US" dirty="0"/>
              <a:t>such as a basement.</a:t>
            </a:r>
          </a:p>
          <a:p>
            <a:pPr marL="0" indent="0">
              <a:buNone/>
            </a:pPr>
            <a:r>
              <a:rPr lang="en-US" dirty="0"/>
              <a:t>C. Physical examination characteristics include </a:t>
            </a:r>
            <a:r>
              <a:rPr lang="en-US" dirty="0">
                <a:solidFill>
                  <a:srgbClr val="FF0000"/>
                </a:solidFill>
              </a:rPr>
              <a:t>singed nasal hairs, facial burns, carbonaceous sputum, and/or hoarseness</a:t>
            </a:r>
          </a:p>
          <a:p>
            <a:pPr marL="0" indent="0">
              <a:buNone/>
            </a:pPr>
            <a:r>
              <a:rPr lang="en-US" dirty="0"/>
              <a:t>1. Agitation or shortness of breath may be caused by hypoxia.</a:t>
            </a:r>
          </a:p>
          <a:p>
            <a:pPr marL="0" indent="0">
              <a:buNone/>
            </a:pPr>
            <a:r>
              <a:rPr lang="en-US" dirty="0"/>
              <a:t>2. Fluorescein eye examination is mandatory for patients with facial burns.</a:t>
            </a:r>
            <a:endParaRPr lang="ar-JO" dirty="0"/>
          </a:p>
        </p:txBody>
      </p:sp>
    </p:spTree>
    <p:extLst>
      <p:ext uri="{BB962C8B-B14F-4D97-AF65-F5344CB8AC3E}">
        <p14:creationId xmlns:p14="http://schemas.microsoft.com/office/powerpoint/2010/main" val="4153120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A05FD-2F3C-4253-92E2-A6BDFC53F569}"/>
              </a:ext>
            </a:extLst>
          </p:cNvPr>
          <p:cNvSpPr>
            <a:spLocks noGrp="1"/>
          </p:cNvSpPr>
          <p:nvPr>
            <p:ph type="title"/>
          </p:nvPr>
        </p:nvSpPr>
        <p:spPr/>
        <p:txBody>
          <a:bodyPr/>
          <a:lstStyle/>
          <a:p>
            <a:r>
              <a:rPr lang="en-US" dirty="0"/>
              <a:t>Inhalation injury</a:t>
            </a:r>
            <a:endParaRPr lang="ar-JO" dirty="0"/>
          </a:p>
        </p:txBody>
      </p:sp>
      <p:sp>
        <p:nvSpPr>
          <p:cNvPr id="3" name="Content Placeholder 2">
            <a:extLst>
              <a:ext uri="{FF2B5EF4-FFF2-40B4-BE49-F238E27FC236}">
                <a16:creationId xmlns:a16="http://schemas.microsoft.com/office/drawing/2014/main" xmlns="" id="{DBF09E5C-2952-45E0-8AF6-20749152C3E3}"/>
              </a:ext>
            </a:extLst>
          </p:cNvPr>
          <p:cNvSpPr>
            <a:spLocks noGrp="1"/>
          </p:cNvSpPr>
          <p:nvPr>
            <p:ph idx="1"/>
          </p:nvPr>
        </p:nvSpPr>
        <p:spPr/>
        <p:txBody>
          <a:bodyPr/>
          <a:lstStyle/>
          <a:p>
            <a:pPr marL="0" indent="0">
              <a:buNone/>
            </a:pPr>
            <a:r>
              <a:rPr lang="en-US" dirty="0"/>
              <a:t>D.*Definitive diagnosis is made by direct airway examination using </a:t>
            </a:r>
            <a:r>
              <a:rPr lang="en-US" dirty="0" err="1"/>
              <a:t>nasopharyngealscope</a:t>
            </a:r>
            <a:r>
              <a:rPr lang="en-US" dirty="0"/>
              <a:t> or fiberoptic bronchoscopy.</a:t>
            </a:r>
          </a:p>
          <a:p>
            <a:pPr marL="0" indent="0">
              <a:buNone/>
            </a:pPr>
            <a:r>
              <a:rPr lang="en-US" dirty="0"/>
              <a:t>1. Early intubation for airway protection is mandatory.</a:t>
            </a:r>
          </a:p>
          <a:p>
            <a:pPr marL="0" indent="0">
              <a:buNone/>
            </a:pPr>
            <a:r>
              <a:rPr lang="en-US" dirty="0"/>
              <a:t>2. Intubation becomes much harder when the airway swells</a:t>
            </a:r>
            <a:endParaRPr lang="ar-JO" dirty="0"/>
          </a:p>
        </p:txBody>
      </p:sp>
    </p:spTree>
    <p:extLst>
      <p:ext uri="{BB962C8B-B14F-4D97-AF65-F5344CB8AC3E}">
        <p14:creationId xmlns:p14="http://schemas.microsoft.com/office/powerpoint/2010/main" val="732450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DAC6F8-1479-4F73-AA33-32127064AEFC}"/>
              </a:ext>
            </a:extLst>
          </p:cNvPr>
          <p:cNvSpPr>
            <a:spLocks noGrp="1"/>
          </p:cNvSpPr>
          <p:nvPr>
            <p:ph type="title"/>
          </p:nvPr>
        </p:nvSpPr>
        <p:spPr/>
        <p:txBody>
          <a:bodyPr/>
          <a:lstStyle/>
          <a:p>
            <a:endParaRPr lang="ar-JO"/>
          </a:p>
        </p:txBody>
      </p:sp>
      <p:sp>
        <p:nvSpPr>
          <p:cNvPr id="3" name="Content Placeholder 2">
            <a:extLst>
              <a:ext uri="{FF2B5EF4-FFF2-40B4-BE49-F238E27FC236}">
                <a16:creationId xmlns:a16="http://schemas.microsoft.com/office/drawing/2014/main" xmlns="" id="{766D1B5E-FD59-432E-9875-A3FD1D38C447}"/>
              </a:ext>
            </a:extLst>
          </p:cNvPr>
          <p:cNvSpPr>
            <a:spLocks noGrp="1"/>
          </p:cNvSpPr>
          <p:nvPr>
            <p:ph idx="1"/>
          </p:nvPr>
        </p:nvSpPr>
        <p:spPr/>
        <p:txBody>
          <a:bodyPr/>
          <a:lstStyle/>
          <a:p>
            <a:pPr marL="0" indent="0">
              <a:buNone/>
            </a:pPr>
            <a:r>
              <a:rPr lang="en-US" b="1" dirty="0"/>
              <a:t>Inhalation injury can be divided into three categories</a:t>
            </a:r>
          </a:p>
          <a:p>
            <a:pPr marL="0" indent="0">
              <a:buNone/>
            </a:pPr>
            <a:r>
              <a:rPr lang="en-US" dirty="0"/>
              <a:t>1. Injury above the glottis is typically from inhalation of superheated air.</a:t>
            </a:r>
          </a:p>
          <a:p>
            <a:pPr marL="0" indent="0">
              <a:buNone/>
            </a:pPr>
            <a:r>
              <a:rPr lang="en-US" dirty="0"/>
              <a:t>2. Injury below the glottis is due to smoke particles damaging large airway epithelium.</a:t>
            </a:r>
          </a:p>
          <a:p>
            <a:pPr marL="0" indent="0">
              <a:buNone/>
            </a:pPr>
            <a:r>
              <a:rPr lang="en-US" dirty="0"/>
              <a:t>3. Carbon monoxide (CO) poisoning</a:t>
            </a:r>
            <a:endParaRPr lang="ar-JO" dirty="0"/>
          </a:p>
        </p:txBody>
      </p:sp>
    </p:spTree>
    <p:extLst>
      <p:ext uri="{BB962C8B-B14F-4D97-AF65-F5344CB8AC3E}">
        <p14:creationId xmlns:p14="http://schemas.microsoft.com/office/powerpoint/2010/main" val="3008542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A17F98-349B-4609-8082-0923A5044F4A}"/>
              </a:ext>
            </a:extLst>
          </p:cNvPr>
          <p:cNvSpPr>
            <a:spLocks noGrp="1"/>
          </p:cNvSpPr>
          <p:nvPr>
            <p:ph type="title"/>
          </p:nvPr>
        </p:nvSpPr>
        <p:spPr/>
        <p:txBody>
          <a:bodyPr/>
          <a:lstStyle/>
          <a:p>
            <a:r>
              <a:rPr lang="en-US" dirty="0"/>
              <a:t>Initial Assessment</a:t>
            </a:r>
            <a:endParaRPr lang="ar-JO" dirty="0"/>
          </a:p>
        </p:txBody>
      </p:sp>
      <p:sp>
        <p:nvSpPr>
          <p:cNvPr id="3" name="Content Placeholder 2">
            <a:extLst>
              <a:ext uri="{FF2B5EF4-FFF2-40B4-BE49-F238E27FC236}">
                <a16:creationId xmlns="" xmlns:a16="http://schemas.microsoft.com/office/drawing/2014/main" id="{7859EF91-2526-48E0-9E9A-01F64F46D2BB}"/>
              </a:ext>
            </a:extLst>
          </p:cNvPr>
          <p:cNvSpPr>
            <a:spLocks noGrp="1"/>
          </p:cNvSpPr>
          <p:nvPr>
            <p:ph idx="1"/>
          </p:nvPr>
        </p:nvSpPr>
        <p:spPr/>
        <p:txBody>
          <a:bodyPr>
            <a:normAutofit lnSpcReduction="10000"/>
          </a:bodyPr>
          <a:lstStyle/>
          <a:p>
            <a:pPr marL="0" indent="0">
              <a:buNone/>
            </a:pPr>
            <a:r>
              <a:rPr lang="en-US" dirty="0"/>
              <a:t>• By </a:t>
            </a:r>
            <a:r>
              <a:rPr lang="en-US" dirty="0" smtClean="0"/>
              <a:t>Primary </a:t>
            </a:r>
            <a:r>
              <a:rPr lang="en-US" b="1" dirty="0" smtClean="0">
                <a:solidFill>
                  <a:srgbClr val="00B050"/>
                </a:solidFill>
              </a:rPr>
              <a:t>(ABC) </a:t>
            </a:r>
            <a:r>
              <a:rPr lang="en-US" dirty="0"/>
              <a:t>and Secondary Survey. </a:t>
            </a:r>
          </a:p>
          <a:p>
            <a:pPr marL="0" indent="0">
              <a:buNone/>
            </a:pPr>
            <a:r>
              <a:rPr lang="en-US" dirty="0"/>
              <a:t>• In Primary survey immediate life threatening conditions are identified and treated </a:t>
            </a:r>
          </a:p>
          <a:p>
            <a:pPr marL="0" indent="0">
              <a:buNone/>
            </a:pPr>
            <a:r>
              <a:rPr lang="en-US" dirty="0"/>
              <a:t>• In Secondary survey </a:t>
            </a:r>
            <a:r>
              <a:rPr lang="en-US" dirty="0">
                <a:solidFill>
                  <a:srgbClr val="FF0000"/>
                </a:solidFill>
              </a:rPr>
              <a:t>head to foot examination are carried out</a:t>
            </a:r>
            <a:r>
              <a:rPr lang="en-US" dirty="0">
                <a:solidFill>
                  <a:srgbClr val="00B050"/>
                </a:solidFill>
              </a:rPr>
              <a:t>. </a:t>
            </a:r>
            <a:r>
              <a:rPr lang="en-US" dirty="0" smtClean="0">
                <a:solidFill>
                  <a:srgbClr val="00B050"/>
                </a:solidFill>
              </a:rPr>
              <a:t> Esp. in electrical burn ( there is entrance &amp; exit )</a:t>
            </a:r>
            <a:endParaRPr lang="en-US" dirty="0">
              <a:solidFill>
                <a:srgbClr val="00B050"/>
              </a:solidFill>
            </a:endParaRPr>
          </a:p>
          <a:p>
            <a:pPr marL="0" indent="0">
              <a:buNone/>
            </a:pPr>
            <a:r>
              <a:rPr lang="en-US" dirty="0" smtClean="0"/>
              <a:t>• </a:t>
            </a:r>
            <a:r>
              <a:rPr lang="en-US" dirty="0">
                <a:solidFill>
                  <a:srgbClr val="FF0000"/>
                </a:solidFill>
              </a:rPr>
              <a:t>Exposure to heated gas and smoke </a:t>
            </a:r>
            <a:r>
              <a:rPr lang="en-US" dirty="0"/>
              <a:t>leads to </a:t>
            </a:r>
            <a:r>
              <a:rPr lang="en-US" b="1" u="sng" dirty="0">
                <a:effectLst>
                  <a:outerShdw blurRad="38100" dist="38100" dir="2700000" algn="tl">
                    <a:srgbClr val="000000">
                      <a:alpha val="43137"/>
                    </a:srgbClr>
                  </a:outerShdw>
                </a:effectLst>
              </a:rPr>
              <a:t>airway injury </a:t>
            </a:r>
            <a:r>
              <a:rPr lang="en-US" dirty="0"/>
              <a:t>which in turn manifest as</a:t>
            </a:r>
            <a:r>
              <a:rPr lang="en-US" dirty="0">
                <a:solidFill>
                  <a:srgbClr val="FF0000"/>
                </a:solidFill>
              </a:rPr>
              <a:t> airway </a:t>
            </a:r>
            <a:r>
              <a:rPr lang="en-US" dirty="0" smtClean="0">
                <a:solidFill>
                  <a:srgbClr val="FF0000"/>
                </a:solidFill>
              </a:rPr>
              <a:t>edema</a:t>
            </a:r>
            <a:r>
              <a:rPr lang="en-US" dirty="0" smtClean="0">
                <a:solidFill>
                  <a:srgbClr val="00B050"/>
                </a:solidFill>
              </a:rPr>
              <a:t>( risk of suffocation ), </a:t>
            </a:r>
            <a:r>
              <a:rPr lang="en-US" dirty="0">
                <a:solidFill>
                  <a:srgbClr val="FF0000"/>
                </a:solidFill>
              </a:rPr>
              <a:t>hoarseness of voice</a:t>
            </a:r>
            <a:r>
              <a:rPr lang="en-US" dirty="0" smtClean="0">
                <a:solidFill>
                  <a:srgbClr val="FF0000"/>
                </a:solidFill>
              </a:rPr>
              <a:t>.</a:t>
            </a:r>
          </a:p>
          <a:p>
            <a:pPr marL="0" indent="0">
              <a:buNone/>
            </a:pPr>
            <a:r>
              <a:rPr lang="en-US" dirty="0" smtClean="0"/>
              <a:t>• </a:t>
            </a:r>
            <a:r>
              <a:rPr lang="en-US" dirty="0"/>
              <a:t>Airway injury must be suspected </a:t>
            </a:r>
            <a:r>
              <a:rPr lang="en-US" dirty="0">
                <a:solidFill>
                  <a:srgbClr val="FF0000"/>
                </a:solidFill>
              </a:rPr>
              <a:t>with facial burns, singed nasal hairs, carbonaceous sputum, and </a:t>
            </a:r>
            <a:r>
              <a:rPr lang="en-US" dirty="0" smtClean="0">
                <a:solidFill>
                  <a:srgbClr val="FF0000"/>
                </a:solidFill>
              </a:rPr>
              <a:t>tachypnea , </a:t>
            </a:r>
            <a:r>
              <a:rPr lang="en-US" dirty="0" smtClean="0">
                <a:solidFill>
                  <a:srgbClr val="00B050"/>
                </a:solidFill>
              </a:rPr>
              <a:t>burn in closed space </a:t>
            </a:r>
            <a:endParaRPr lang="en-US" dirty="0">
              <a:solidFill>
                <a:srgbClr val="00B050"/>
              </a:solidFill>
            </a:endParaRPr>
          </a:p>
          <a:p>
            <a:pPr marL="0" indent="0">
              <a:buNone/>
            </a:pPr>
            <a:endParaRPr lang="ar-JO" dirty="0"/>
          </a:p>
        </p:txBody>
      </p:sp>
    </p:spTree>
    <p:extLst>
      <p:ext uri="{BB962C8B-B14F-4D97-AF65-F5344CB8AC3E}">
        <p14:creationId xmlns:p14="http://schemas.microsoft.com/office/powerpoint/2010/main" val="64975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CA50BE-C433-4595-826D-2B164E11E35B}"/>
              </a:ext>
            </a:extLst>
          </p:cNvPr>
          <p:cNvSpPr>
            <a:spLocks noGrp="1"/>
          </p:cNvSpPr>
          <p:nvPr>
            <p:ph type="title"/>
          </p:nvPr>
        </p:nvSpPr>
        <p:spPr/>
        <p:txBody>
          <a:bodyPr/>
          <a:lstStyle/>
          <a:p>
            <a:r>
              <a:rPr lang="en-US" dirty="0"/>
              <a:t>Key Facts</a:t>
            </a:r>
            <a:br>
              <a:rPr lang="en-US" dirty="0"/>
            </a:br>
            <a:endParaRPr lang="ar-JO" dirty="0"/>
          </a:p>
        </p:txBody>
      </p:sp>
      <p:sp>
        <p:nvSpPr>
          <p:cNvPr id="3" name="Content Placeholder 2">
            <a:extLst>
              <a:ext uri="{FF2B5EF4-FFF2-40B4-BE49-F238E27FC236}">
                <a16:creationId xmlns="" xmlns:a16="http://schemas.microsoft.com/office/drawing/2014/main" id="{82CDB426-628B-4BE5-9E67-2B66CBCB663D}"/>
              </a:ext>
            </a:extLst>
          </p:cNvPr>
          <p:cNvSpPr>
            <a:spLocks noGrp="1"/>
          </p:cNvSpPr>
          <p:nvPr>
            <p:ph idx="1"/>
          </p:nvPr>
        </p:nvSpPr>
        <p:spPr/>
        <p:txBody>
          <a:bodyPr>
            <a:normAutofit/>
          </a:bodyPr>
          <a:lstStyle/>
          <a:p>
            <a:r>
              <a:rPr lang="en-US" dirty="0"/>
              <a:t>An estimated 265 000 deaths every year are caused by burns – the vast majority occur in low- and middle-income countries.</a:t>
            </a:r>
          </a:p>
          <a:p>
            <a:pPr marL="0" indent="0">
              <a:buNone/>
            </a:pPr>
            <a:r>
              <a:rPr lang="en-US" dirty="0"/>
              <a:t>• Non-fatal burn injuries are a leading cause of morbidity. </a:t>
            </a:r>
          </a:p>
          <a:p>
            <a:pPr marL="0" indent="0">
              <a:buNone/>
            </a:pPr>
            <a:r>
              <a:rPr lang="en-US" dirty="0"/>
              <a:t>• </a:t>
            </a:r>
            <a:r>
              <a:rPr lang="en-US" dirty="0">
                <a:solidFill>
                  <a:srgbClr val="FF0000"/>
                </a:solidFill>
              </a:rPr>
              <a:t>Burns occur mainly in the home and workplace. </a:t>
            </a:r>
          </a:p>
          <a:p>
            <a:pPr marL="0" indent="0">
              <a:buNone/>
            </a:pPr>
            <a:r>
              <a:rPr lang="en-US" dirty="0"/>
              <a:t>• </a:t>
            </a:r>
            <a:r>
              <a:rPr lang="en-US" u="sng" dirty="0">
                <a:solidFill>
                  <a:srgbClr val="FF0000"/>
                </a:solidFill>
              </a:rPr>
              <a:t>Burns are preventable.</a:t>
            </a:r>
          </a:p>
          <a:p>
            <a:endParaRPr lang="ar-JO" dirty="0"/>
          </a:p>
        </p:txBody>
      </p:sp>
    </p:spTree>
    <p:extLst>
      <p:ext uri="{BB962C8B-B14F-4D97-AF65-F5344CB8AC3E}">
        <p14:creationId xmlns:p14="http://schemas.microsoft.com/office/powerpoint/2010/main" val="8391470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6C6BF-0DD4-443F-B1D9-2831ADCADFEE}"/>
              </a:ext>
            </a:extLst>
          </p:cNvPr>
          <p:cNvSpPr>
            <a:spLocks noGrp="1"/>
          </p:cNvSpPr>
          <p:nvPr>
            <p:ph type="title"/>
          </p:nvPr>
        </p:nvSpPr>
        <p:spPr/>
        <p:txBody>
          <a:bodyPr/>
          <a:lstStyle/>
          <a:p>
            <a:endParaRPr lang="ar-JO"/>
          </a:p>
        </p:txBody>
      </p:sp>
      <p:sp>
        <p:nvSpPr>
          <p:cNvPr id="3" name="Content Placeholder 2">
            <a:extLst>
              <a:ext uri="{FF2B5EF4-FFF2-40B4-BE49-F238E27FC236}">
                <a16:creationId xmlns="" xmlns:a16="http://schemas.microsoft.com/office/drawing/2014/main" id="{3D7427AA-101B-4228-922E-68A9A954B468}"/>
              </a:ext>
            </a:extLst>
          </p:cNvPr>
          <p:cNvSpPr>
            <a:spLocks noGrp="1"/>
          </p:cNvSpPr>
          <p:nvPr>
            <p:ph idx="1"/>
          </p:nvPr>
        </p:nvSpPr>
        <p:spPr/>
        <p:txBody>
          <a:bodyPr/>
          <a:lstStyle/>
          <a:p>
            <a:pPr marL="0" indent="0">
              <a:buNone/>
            </a:pPr>
            <a:r>
              <a:rPr lang="en-US" dirty="0"/>
              <a:t>• </a:t>
            </a:r>
            <a:r>
              <a:rPr lang="en-US" dirty="0">
                <a:solidFill>
                  <a:srgbClr val="FF0000"/>
                </a:solidFill>
              </a:rPr>
              <a:t>BP</a:t>
            </a:r>
            <a:r>
              <a:rPr lang="en-US" dirty="0"/>
              <a:t> monitoring in burn patient </a:t>
            </a:r>
            <a:r>
              <a:rPr lang="en-US" dirty="0" smtClean="0">
                <a:sym typeface="Wingdings" panose="05000000000000000000" pitchFamily="2" charset="2"/>
              </a:rPr>
              <a:t> </a:t>
            </a:r>
            <a:r>
              <a:rPr lang="en-US" dirty="0" smtClean="0">
                <a:solidFill>
                  <a:srgbClr val="00B050"/>
                </a:solidFill>
                <a:sym typeface="Wingdings" panose="05000000000000000000" pitchFamily="2" charset="2"/>
              </a:rPr>
              <a:t>risk of hypotension due to fluid loss ( increase permeability &amp; evaporation )  </a:t>
            </a:r>
            <a:endParaRPr lang="en-US" dirty="0">
              <a:solidFill>
                <a:srgbClr val="00B050"/>
              </a:solidFill>
            </a:endParaRPr>
          </a:p>
          <a:p>
            <a:pPr marL="0" indent="0">
              <a:buNone/>
            </a:pPr>
            <a:r>
              <a:rPr lang="en-US" dirty="0"/>
              <a:t>Initial Wound Care : </a:t>
            </a:r>
          </a:p>
          <a:p>
            <a:pPr marL="0" indent="0">
              <a:buNone/>
            </a:pPr>
            <a:r>
              <a:rPr lang="en-US" dirty="0"/>
              <a:t>• Aim is to protect wound from environmental exposure by clean dry dressing. </a:t>
            </a:r>
          </a:p>
          <a:p>
            <a:pPr marL="0" indent="0">
              <a:buNone/>
            </a:pPr>
            <a:r>
              <a:rPr lang="en-US" dirty="0"/>
              <a:t>• </a:t>
            </a:r>
            <a:r>
              <a:rPr lang="en-US" dirty="0">
                <a:solidFill>
                  <a:srgbClr val="FF0000"/>
                </a:solidFill>
              </a:rPr>
              <a:t>Cover with blanket to </a:t>
            </a:r>
            <a:r>
              <a:rPr lang="en-US" b="1" dirty="0">
                <a:solidFill>
                  <a:srgbClr val="FF0000"/>
                </a:solidFill>
              </a:rPr>
              <a:t>prevent hypothermia </a:t>
            </a:r>
          </a:p>
          <a:p>
            <a:pPr marL="0" indent="0">
              <a:buNone/>
            </a:pPr>
            <a:r>
              <a:rPr lang="en-US" dirty="0"/>
              <a:t>• The first step in diminishing pain is to cover the wounds to prevent contact to exposed nerve endings</a:t>
            </a:r>
            <a:endParaRPr lang="ar-JO" dirty="0"/>
          </a:p>
        </p:txBody>
      </p:sp>
    </p:spTree>
    <p:extLst>
      <p:ext uri="{BB962C8B-B14F-4D97-AF65-F5344CB8AC3E}">
        <p14:creationId xmlns:p14="http://schemas.microsoft.com/office/powerpoint/2010/main" val="581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95175F-D682-4573-B98A-CB65402DF81F}"/>
              </a:ext>
            </a:extLst>
          </p:cNvPr>
          <p:cNvSpPr>
            <a:spLocks noGrp="1"/>
          </p:cNvSpPr>
          <p:nvPr>
            <p:ph type="title"/>
          </p:nvPr>
        </p:nvSpPr>
        <p:spPr>
          <a:xfrm>
            <a:off x="464457" y="91962"/>
            <a:ext cx="10515600" cy="1325563"/>
          </a:xfrm>
        </p:spPr>
        <p:txBody>
          <a:bodyPr/>
          <a:lstStyle/>
          <a:p>
            <a:r>
              <a:rPr lang="en-US" dirty="0"/>
              <a:t>Resuscitation</a:t>
            </a:r>
            <a:endParaRPr lang="ar-JO" dirty="0"/>
          </a:p>
        </p:txBody>
      </p:sp>
      <p:sp>
        <p:nvSpPr>
          <p:cNvPr id="3" name="Content Placeholder 2">
            <a:extLst>
              <a:ext uri="{FF2B5EF4-FFF2-40B4-BE49-F238E27FC236}">
                <a16:creationId xmlns="" xmlns:a16="http://schemas.microsoft.com/office/drawing/2014/main" id="{C7ACC44B-4BBF-4971-8139-5D4ADFE4CD44}"/>
              </a:ext>
            </a:extLst>
          </p:cNvPr>
          <p:cNvSpPr>
            <a:spLocks noGrp="1"/>
          </p:cNvSpPr>
          <p:nvPr>
            <p:ph idx="1"/>
          </p:nvPr>
        </p:nvSpPr>
        <p:spPr>
          <a:xfrm>
            <a:off x="130629" y="754744"/>
            <a:ext cx="12061371" cy="5965370"/>
          </a:xfrm>
        </p:spPr>
        <p:txBody>
          <a:bodyPr>
            <a:normAutofit/>
          </a:bodyPr>
          <a:lstStyle/>
          <a:p>
            <a:pPr marL="0" indent="0">
              <a:buNone/>
            </a:pPr>
            <a:r>
              <a:rPr lang="en-US" dirty="0"/>
              <a:t> </a:t>
            </a:r>
          </a:p>
          <a:p>
            <a:pPr marL="0" indent="0">
              <a:buNone/>
            </a:pPr>
            <a:r>
              <a:rPr lang="en-US" dirty="0"/>
              <a:t>• Adequate resuscitation of the burn patient depends on the establishment and </a:t>
            </a:r>
            <a:r>
              <a:rPr lang="en-US" i="1" u="sng" dirty="0"/>
              <a:t>maintenance of reliable IV access. </a:t>
            </a:r>
          </a:p>
          <a:p>
            <a:pPr marL="0" indent="0">
              <a:buNone/>
            </a:pPr>
            <a:r>
              <a:rPr lang="en-US" dirty="0">
                <a:solidFill>
                  <a:srgbClr val="FF0000"/>
                </a:solidFill>
              </a:rPr>
              <a:t>• </a:t>
            </a:r>
            <a:r>
              <a:rPr lang="en-US" u="sng" dirty="0">
                <a:solidFill>
                  <a:srgbClr val="FF0000"/>
                </a:solidFill>
              </a:rPr>
              <a:t>Ringer lactate </a:t>
            </a:r>
            <a:r>
              <a:rPr lang="en-US" dirty="0">
                <a:solidFill>
                  <a:srgbClr val="FF0000"/>
                </a:solidFill>
              </a:rPr>
              <a:t>is always </a:t>
            </a:r>
            <a:r>
              <a:rPr lang="en-US" dirty="0" err="1">
                <a:solidFill>
                  <a:srgbClr val="FF0000"/>
                </a:solidFill>
              </a:rPr>
              <a:t>prefered</a:t>
            </a:r>
            <a:r>
              <a:rPr lang="en-US" dirty="0">
                <a:solidFill>
                  <a:srgbClr val="FF0000"/>
                </a:solidFill>
              </a:rPr>
              <a:t> solution of </a:t>
            </a:r>
            <a:r>
              <a:rPr lang="en-US" dirty="0" smtClean="0">
                <a:solidFill>
                  <a:srgbClr val="FF0000"/>
                </a:solidFill>
              </a:rPr>
              <a:t>resuscitation</a:t>
            </a:r>
            <a:r>
              <a:rPr lang="en-US" dirty="0" smtClean="0"/>
              <a:t>. </a:t>
            </a:r>
            <a:r>
              <a:rPr lang="en-US" dirty="0" smtClean="0">
                <a:solidFill>
                  <a:srgbClr val="00B050"/>
                </a:solidFill>
              </a:rPr>
              <a:t>First 24 h . </a:t>
            </a:r>
          </a:p>
          <a:p>
            <a:pPr marL="0" indent="0">
              <a:buNone/>
            </a:pPr>
            <a:r>
              <a:rPr lang="en-US" dirty="0" smtClean="0">
                <a:solidFill>
                  <a:srgbClr val="00B050"/>
                </a:solidFill>
              </a:rPr>
              <a:t>- After burn there is acidosis state ( so we give ringer lactate which convert to bicarbonate ) </a:t>
            </a:r>
            <a:r>
              <a:rPr lang="en-US" dirty="0" smtClean="0">
                <a:solidFill>
                  <a:srgbClr val="00B050"/>
                </a:solidFill>
                <a:sym typeface="Wingdings 2"/>
              </a:rPr>
              <a:t> </a:t>
            </a:r>
            <a:endParaRPr lang="en-US" dirty="0">
              <a:solidFill>
                <a:srgbClr val="00B050"/>
              </a:solidFill>
            </a:endParaRPr>
          </a:p>
          <a:p>
            <a:pPr marL="0" indent="0">
              <a:buNone/>
            </a:pPr>
            <a:r>
              <a:rPr lang="en-US" dirty="0" smtClean="0"/>
              <a:t> </a:t>
            </a:r>
            <a:r>
              <a:rPr lang="en-US" dirty="0" smtClean="0">
                <a:solidFill>
                  <a:srgbClr val="FF0000"/>
                </a:solidFill>
              </a:rPr>
              <a:t>+</a:t>
            </a:r>
            <a:r>
              <a:rPr lang="en-US" dirty="0" smtClean="0">
                <a:solidFill>
                  <a:srgbClr val="00B050"/>
                </a:solidFill>
              </a:rPr>
              <a:t> Maintenance fluid = daily water intake </a:t>
            </a:r>
          </a:p>
          <a:p>
            <a:pPr>
              <a:buFont typeface="Wingdings" pitchFamily="2" charset="2"/>
              <a:buChar char="v"/>
            </a:pPr>
            <a:r>
              <a:rPr lang="en-US" dirty="0" smtClean="0">
                <a:solidFill>
                  <a:srgbClr val="00B050"/>
                </a:solidFill>
              </a:rPr>
              <a:t> First 8 h </a:t>
            </a:r>
            <a:r>
              <a:rPr lang="en-US" dirty="0" smtClean="0">
                <a:solidFill>
                  <a:srgbClr val="00B050"/>
                </a:solidFill>
                <a:sym typeface="Wingdings" panose="05000000000000000000" pitchFamily="2" charset="2"/>
              </a:rPr>
              <a:t> give .5 of the deficit  , the other half is given along  16h   </a:t>
            </a:r>
            <a:r>
              <a:rPr lang="en-US" u="sng" dirty="0" smtClean="0">
                <a:solidFill>
                  <a:srgbClr val="00B050"/>
                </a:solidFill>
                <a:sym typeface="Wingdings" panose="05000000000000000000" pitchFamily="2" charset="2"/>
              </a:rPr>
              <a:t>24h </a:t>
            </a:r>
          </a:p>
          <a:p>
            <a:pPr marL="0" indent="0" algn="l">
              <a:buNone/>
            </a:pPr>
            <a:r>
              <a:rPr lang="en-US" u="sng" dirty="0" smtClean="0">
                <a:solidFill>
                  <a:srgbClr val="00B050"/>
                </a:solidFill>
                <a:sym typeface="Wingdings" panose="05000000000000000000" pitchFamily="2" charset="2"/>
              </a:rPr>
              <a:t>- First 8 h </a:t>
            </a:r>
            <a:r>
              <a:rPr lang="en-US" b="1" u="sng" dirty="0" smtClean="0">
                <a:solidFill>
                  <a:srgbClr val="00B050"/>
                </a:solidFill>
                <a:sym typeface="Wingdings" panose="05000000000000000000" pitchFamily="2" charset="2"/>
              </a:rPr>
              <a:t>from time of injury  </a:t>
            </a:r>
            <a:r>
              <a:rPr lang="en-US" u="sng" dirty="0" smtClean="0">
                <a:solidFill>
                  <a:srgbClr val="00B050"/>
                </a:solidFill>
                <a:sym typeface="Wingdings" panose="05000000000000000000" pitchFamily="2" charset="2"/>
              </a:rPr>
              <a:t>not the time of arrival .</a:t>
            </a:r>
          </a:p>
          <a:p>
            <a:pPr marL="0" indent="0" algn="r" rtl="1">
              <a:buNone/>
            </a:pPr>
            <a:r>
              <a:rPr lang="en-US" dirty="0" smtClean="0">
                <a:solidFill>
                  <a:srgbClr val="00B050"/>
                </a:solidFill>
                <a:sym typeface="Wingdings" panose="05000000000000000000" pitchFamily="2" charset="2"/>
              </a:rPr>
              <a:t>  </a:t>
            </a:r>
            <a:r>
              <a:rPr lang="ar-JO" dirty="0" smtClean="0">
                <a:solidFill>
                  <a:srgbClr val="00B050"/>
                </a:solidFill>
                <a:sym typeface="Wingdings" panose="05000000000000000000" pitchFamily="2" charset="2"/>
              </a:rPr>
              <a:t>- بنفس الوقت المريض بكون </a:t>
            </a:r>
            <a:r>
              <a:rPr lang="ar-JO" dirty="0" err="1" smtClean="0">
                <a:solidFill>
                  <a:srgbClr val="00B050"/>
                </a:solidFill>
                <a:sym typeface="Wingdings" panose="05000000000000000000" pitchFamily="2" charset="2"/>
              </a:rPr>
              <a:t>بوخذ</a:t>
            </a:r>
            <a:r>
              <a:rPr lang="ar-JO" dirty="0" smtClean="0">
                <a:solidFill>
                  <a:srgbClr val="00B050"/>
                </a:solidFill>
                <a:sym typeface="Wingdings" panose="05000000000000000000" pitchFamily="2" charset="2"/>
              </a:rPr>
              <a:t> ال</a:t>
            </a:r>
            <a:r>
              <a:rPr lang="en-US" dirty="0" smtClean="0">
                <a:solidFill>
                  <a:srgbClr val="00B050"/>
                </a:solidFill>
                <a:sym typeface="Wingdings" panose="05000000000000000000" pitchFamily="2" charset="2"/>
              </a:rPr>
              <a:t>maintenance </a:t>
            </a:r>
          </a:p>
          <a:p>
            <a:pPr marL="0" indent="0" algn="l">
              <a:buNone/>
            </a:pPr>
            <a:r>
              <a:rPr lang="en-US" dirty="0" smtClean="0">
                <a:solidFill>
                  <a:srgbClr val="00B050"/>
                </a:solidFill>
              </a:rPr>
              <a:t>- (note) : 1</a:t>
            </a:r>
            <a:r>
              <a:rPr lang="en-US" baseline="30000" dirty="0" smtClean="0">
                <a:solidFill>
                  <a:srgbClr val="00B050"/>
                </a:solidFill>
              </a:rPr>
              <a:t>st</a:t>
            </a:r>
            <a:r>
              <a:rPr lang="en-US" dirty="0" smtClean="0">
                <a:solidFill>
                  <a:srgbClr val="00B050"/>
                </a:solidFill>
              </a:rPr>
              <a:t> degree burn doesn’t need fluid replacement</a:t>
            </a:r>
          </a:p>
          <a:p>
            <a:pPr marL="0" indent="0" algn="l">
              <a:buNone/>
            </a:pPr>
            <a:r>
              <a:rPr lang="en-US" dirty="0" smtClean="0">
                <a:solidFill>
                  <a:srgbClr val="00B050"/>
                </a:solidFill>
              </a:rPr>
              <a:t>- Burns that needs resuscitation </a:t>
            </a:r>
            <a:r>
              <a:rPr lang="en-US" dirty="0" smtClean="0">
                <a:solidFill>
                  <a:srgbClr val="00B050"/>
                </a:solidFill>
                <a:sym typeface="Wingdings" panose="05000000000000000000" pitchFamily="2" charset="2"/>
              </a:rPr>
              <a:t> surface area &gt; 10% </a:t>
            </a:r>
            <a:endParaRPr lang="en-US" dirty="0">
              <a:solidFill>
                <a:srgbClr val="00B050"/>
              </a:solidFill>
            </a:endParaRPr>
          </a:p>
          <a:p>
            <a:endParaRPr lang="ar-JO" dirty="0"/>
          </a:p>
        </p:txBody>
      </p:sp>
    </p:spTree>
    <p:extLst>
      <p:ext uri="{BB962C8B-B14F-4D97-AF65-F5344CB8AC3E}">
        <p14:creationId xmlns:p14="http://schemas.microsoft.com/office/powerpoint/2010/main" val="2225372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450" y="400751"/>
            <a:ext cx="10515600" cy="1325563"/>
          </a:xfrm>
        </p:spPr>
        <p:txBody>
          <a:bodyPr/>
          <a:lstStyle/>
          <a:p>
            <a:r>
              <a:rPr lang="en-US" b="1" dirty="0" smtClean="0">
                <a:solidFill>
                  <a:srgbClr val="00B050"/>
                </a:solidFill>
              </a:rPr>
              <a:t>Why we don’t give colloid in the first 24 h ?? </a:t>
            </a:r>
            <a:endParaRPr lang="ar-SA" b="1" dirty="0">
              <a:solidFill>
                <a:srgbClr val="00B050"/>
              </a:solidFill>
            </a:endParaRPr>
          </a:p>
        </p:txBody>
      </p:sp>
      <p:sp>
        <p:nvSpPr>
          <p:cNvPr id="3" name="Content Placeholder 2"/>
          <p:cNvSpPr>
            <a:spLocks noGrp="1"/>
          </p:cNvSpPr>
          <p:nvPr>
            <p:ph idx="1"/>
          </p:nvPr>
        </p:nvSpPr>
        <p:spPr>
          <a:xfrm>
            <a:off x="451262" y="1825625"/>
            <a:ext cx="10902538" cy="4351338"/>
          </a:xfrm>
        </p:spPr>
        <p:txBody>
          <a:bodyPr/>
          <a:lstStyle/>
          <a:p>
            <a:pPr marL="0" indent="0">
              <a:buNone/>
            </a:pPr>
            <a:r>
              <a:rPr lang="en-US" dirty="0" smtClean="0">
                <a:solidFill>
                  <a:srgbClr val="00B050"/>
                </a:solidFill>
              </a:rPr>
              <a:t>As it contain protein ( colloid pressure ) ,, the burn will cause extravasation and escape of protein out side the vessels as the vessels are permeable in burns  &gt;&gt; colloid pressure out side the vessels &gt;&gt; further fluid loss !! </a:t>
            </a:r>
            <a:endParaRPr lang="ar-SA" dirty="0">
              <a:solidFill>
                <a:srgbClr val="00B050"/>
              </a:solidFill>
            </a:endParaRPr>
          </a:p>
        </p:txBody>
      </p:sp>
      <p:sp>
        <p:nvSpPr>
          <p:cNvPr id="4" name="TextBox 3"/>
          <p:cNvSpPr txBox="1"/>
          <p:nvPr/>
        </p:nvSpPr>
        <p:spPr>
          <a:xfrm>
            <a:off x="736271" y="4226143"/>
            <a:ext cx="6757060" cy="1200329"/>
          </a:xfrm>
          <a:prstGeom prst="rect">
            <a:avLst/>
          </a:prstGeom>
          <a:noFill/>
          <a:ln w="19050">
            <a:solidFill>
              <a:schemeClr val="tx1"/>
            </a:solidFill>
          </a:ln>
        </p:spPr>
        <p:txBody>
          <a:bodyPr wrap="square" rtlCol="1">
            <a:spAutoFit/>
          </a:bodyPr>
          <a:lstStyle/>
          <a:p>
            <a:r>
              <a:rPr lang="en-US" sz="2400" b="1" dirty="0" smtClean="0">
                <a:solidFill>
                  <a:srgbClr val="FFC000"/>
                </a:solidFill>
              </a:rPr>
              <a:t>Fluid replacement </a:t>
            </a:r>
            <a:r>
              <a:rPr lang="en-US" sz="2400" dirty="0" smtClean="0">
                <a:solidFill>
                  <a:srgbClr val="00B050"/>
                </a:solidFill>
              </a:rPr>
              <a:t>: </a:t>
            </a:r>
          </a:p>
          <a:p>
            <a:pPr marL="285750" indent="-285750">
              <a:buFontTx/>
              <a:buChar char="-"/>
            </a:pPr>
            <a:r>
              <a:rPr lang="en-US" sz="2400" dirty="0" smtClean="0">
                <a:solidFill>
                  <a:srgbClr val="00B050"/>
                </a:solidFill>
              </a:rPr>
              <a:t>The maintenance amount ( daily intake ) </a:t>
            </a:r>
          </a:p>
          <a:p>
            <a:pPr marL="285750" indent="-285750">
              <a:buFontTx/>
              <a:buChar char="-"/>
            </a:pPr>
            <a:r>
              <a:rPr lang="en-US" sz="2400" dirty="0" smtClean="0">
                <a:solidFill>
                  <a:srgbClr val="00B050"/>
                </a:solidFill>
              </a:rPr>
              <a:t>The deficit ( the lost one ) </a:t>
            </a:r>
            <a:endParaRPr lang="ar-SA" sz="2400" dirty="0">
              <a:solidFill>
                <a:srgbClr val="00B050"/>
              </a:solidFill>
            </a:endParaRPr>
          </a:p>
        </p:txBody>
      </p:sp>
    </p:spTree>
    <p:extLst>
      <p:ext uri="{BB962C8B-B14F-4D97-AF65-F5344CB8AC3E}">
        <p14:creationId xmlns:p14="http://schemas.microsoft.com/office/powerpoint/2010/main" val="2785956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79005AE7-F839-404E-8EEC-C564309F18CB}"/>
              </a:ext>
            </a:extLst>
          </p:cNvPr>
          <p:cNvPicPr>
            <a:picLocks noGrp="1" noChangeAspect="1"/>
          </p:cNvPicPr>
          <p:nvPr>
            <p:ph idx="1"/>
          </p:nvPr>
        </p:nvPicPr>
        <p:blipFill>
          <a:blip r:embed="rId2"/>
          <a:stretch>
            <a:fillRect/>
          </a:stretch>
        </p:blipFill>
        <p:spPr>
          <a:xfrm>
            <a:off x="2272739" y="461665"/>
            <a:ext cx="8729230" cy="6227040"/>
          </a:xfrm>
          <a:prstGeom prst="rect">
            <a:avLst/>
          </a:prstGeom>
        </p:spPr>
      </p:pic>
      <p:sp>
        <p:nvSpPr>
          <p:cNvPr id="3" name="Right Arrow 2"/>
          <p:cNvSpPr/>
          <p:nvPr/>
        </p:nvSpPr>
        <p:spPr>
          <a:xfrm>
            <a:off x="431074" y="3008020"/>
            <a:ext cx="2194560" cy="3004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097" y="362115"/>
            <a:ext cx="2377440" cy="1569660"/>
          </a:xfrm>
          <a:prstGeom prst="rect">
            <a:avLst/>
          </a:prstGeom>
          <a:noFill/>
        </p:spPr>
        <p:txBody>
          <a:bodyPr wrap="square" rtlCol="0">
            <a:spAutoFit/>
          </a:bodyPr>
          <a:lstStyle/>
          <a:p>
            <a:r>
              <a:rPr lang="en-US" sz="2400" b="1" dirty="0" smtClean="0">
                <a:solidFill>
                  <a:srgbClr val="00B050"/>
                </a:solidFill>
              </a:rPr>
              <a:t>Parkland = </a:t>
            </a:r>
          </a:p>
          <a:p>
            <a:r>
              <a:rPr lang="en-US" sz="2400" dirty="0" smtClean="0">
                <a:solidFill>
                  <a:srgbClr val="00B050"/>
                </a:solidFill>
              </a:rPr>
              <a:t>4 cc * surface area * weight </a:t>
            </a:r>
            <a:r>
              <a:rPr lang="en-US" sz="2400" dirty="0" smtClean="0">
                <a:solidFill>
                  <a:srgbClr val="00B050"/>
                </a:solidFill>
                <a:sym typeface="Wingdings" panose="05000000000000000000" pitchFamily="2" charset="2"/>
              </a:rPr>
              <a:t> gives fluid deficit </a:t>
            </a:r>
            <a:r>
              <a:rPr lang="en-US" sz="2400" dirty="0" smtClean="0">
                <a:solidFill>
                  <a:srgbClr val="00B050"/>
                </a:solidFill>
              </a:rPr>
              <a:t> </a:t>
            </a:r>
            <a:endParaRPr lang="en-US" sz="2400" dirty="0">
              <a:solidFill>
                <a:srgbClr val="00B050"/>
              </a:solidFill>
            </a:endParaRPr>
          </a:p>
        </p:txBody>
      </p:sp>
      <p:sp>
        <p:nvSpPr>
          <p:cNvPr id="6" name="TextBox 5"/>
          <p:cNvSpPr txBox="1"/>
          <p:nvPr/>
        </p:nvSpPr>
        <p:spPr>
          <a:xfrm>
            <a:off x="0" y="4010297"/>
            <a:ext cx="2625634" cy="2308324"/>
          </a:xfrm>
          <a:prstGeom prst="rect">
            <a:avLst/>
          </a:prstGeom>
          <a:noFill/>
        </p:spPr>
        <p:txBody>
          <a:bodyPr wrap="square" rtlCol="0">
            <a:spAutoFit/>
          </a:bodyPr>
          <a:lstStyle/>
          <a:p>
            <a:r>
              <a:rPr lang="en-US" sz="2400" dirty="0" smtClean="0">
                <a:solidFill>
                  <a:srgbClr val="00B050"/>
                </a:solidFill>
              </a:rPr>
              <a:t>If surface area = 20% </a:t>
            </a:r>
          </a:p>
          <a:p>
            <a:r>
              <a:rPr lang="en-US" sz="2400" dirty="0" smtClean="0">
                <a:solidFill>
                  <a:srgbClr val="00B050"/>
                </a:solidFill>
              </a:rPr>
              <a:t>And 5% of the burn is 1</a:t>
            </a:r>
            <a:r>
              <a:rPr lang="en-US" sz="2400" baseline="30000" dirty="0" smtClean="0">
                <a:solidFill>
                  <a:srgbClr val="00B050"/>
                </a:solidFill>
              </a:rPr>
              <a:t>st</a:t>
            </a:r>
            <a:r>
              <a:rPr lang="en-US" sz="2400" dirty="0" smtClean="0">
                <a:solidFill>
                  <a:srgbClr val="00B050"/>
                </a:solidFill>
              </a:rPr>
              <a:t> degree we </a:t>
            </a:r>
            <a:r>
              <a:rPr lang="en-US" sz="2400" b="1" dirty="0" smtClean="0">
                <a:solidFill>
                  <a:srgbClr val="00B050"/>
                </a:solidFill>
              </a:rPr>
              <a:t>don’t</a:t>
            </a:r>
            <a:r>
              <a:rPr lang="en-US" sz="2400" dirty="0" smtClean="0">
                <a:solidFill>
                  <a:srgbClr val="00B050"/>
                </a:solidFill>
              </a:rPr>
              <a:t> calculate it in the fluid deficit !!</a:t>
            </a:r>
            <a:endParaRPr lang="en-US" sz="2400" dirty="0">
              <a:solidFill>
                <a:srgbClr val="00B050"/>
              </a:solidFill>
            </a:endParaRPr>
          </a:p>
        </p:txBody>
      </p:sp>
      <p:cxnSp>
        <p:nvCxnSpPr>
          <p:cNvPr id="8" name="Elbow Connector 7"/>
          <p:cNvCxnSpPr/>
          <p:nvPr/>
        </p:nvCxnSpPr>
        <p:spPr>
          <a:xfrm flipV="1">
            <a:off x="5447211" y="378456"/>
            <a:ext cx="4036423" cy="1659618"/>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40629" y="2038074"/>
            <a:ext cx="1946365" cy="58782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483634" y="264176"/>
            <a:ext cx="2599509" cy="923330"/>
          </a:xfrm>
          <a:prstGeom prst="rect">
            <a:avLst/>
          </a:prstGeom>
          <a:noFill/>
        </p:spPr>
        <p:txBody>
          <a:bodyPr wrap="square" rtlCol="0">
            <a:spAutoFit/>
          </a:bodyPr>
          <a:lstStyle/>
          <a:p>
            <a:r>
              <a:rPr lang="en-US" dirty="0" smtClean="0">
                <a:solidFill>
                  <a:schemeClr val="accent6">
                    <a:lumMod val="75000"/>
                  </a:schemeClr>
                </a:solidFill>
              </a:rPr>
              <a:t>Ringer lactate </a:t>
            </a:r>
          </a:p>
          <a:p>
            <a:r>
              <a:rPr lang="en-US" dirty="0" smtClean="0">
                <a:solidFill>
                  <a:schemeClr val="accent6">
                    <a:lumMod val="75000"/>
                  </a:schemeClr>
                </a:solidFill>
              </a:rPr>
              <a:t>Glucose saline </a:t>
            </a:r>
          </a:p>
          <a:p>
            <a:r>
              <a:rPr lang="en-US" dirty="0" smtClean="0">
                <a:solidFill>
                  <a:schemeClr val="accent6">
                    <a:lumMod val="75000"/>
                  </a:schemeClr>
                </a:solidFill>
              </a:rPr>
              <a:t>Normal saline </a:t>
            </a:r>
            <a:endParaRPr lang="en-US" dirty="0">
              <a:solidFill>
                <a:schemeClr val="accent6">
                  <a:lumMod val="75000"/>
                </a:schemeClr>
              </a:solidFill>
            </a:endParaRPr>
          </a:p>
        </p:txBody>
      </p:sp>
      <p:cxnSp>
        <p:nvCxnSpPr>
          <p:cNvPr id="14" name="Elbow Connector 13"/>
          <p:cNvCxnSpPr/>
          <p:nvPr/>
        </p:nvCxnSpPr>
        <p:spPr>
          <a:xfrm flipV="1">
            <a:off x="8128000" y="1567543"/>
            <a:ext cx="1045029" cy="73657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366068" y="1386707"/>
            <a:ext cx="2248989" cy="369332"/>
          </a:xfrm>
          <a:prstGeom prst="rect">
            <a:avLst/>
          </a:prstGeom>
          <a:noFill/>
        </p:spPr>
        <p:txBody>
          <a:bodyPr wrap="square" rtlCol="0">
            <a:spAutoFit/>
          </a:bodyPr>
          <a:lstStyle/>
          <a:p>
            <a:r>
              <a:rPr lang="en-US" dirty="0" smtClean="0">
                <a:solidFill>
                  <a:schemeClr val="accent6">
                    <a:lumMod val="75000"/>
                  </a:schemeClr>
                </a:solidFill>
              </a:rPr>
              <a:t>Contain protein </a:t>
            </a:r>
            <a:endParaRPr lang="en-US" dirty="0">
              <a:solidFill>
                <a:schemeClr val="accent6">
                  <a:lumMod val="75000"/>
                </a:schemeClr>
              </a:solidFill>
            </a:endParaRPr>
          </a:p>
        </p:txBody>
      </p:sp>
    </p:spTree>
    <p:extLst>
      <p:ext uri="{BB962C8B-B14F-4D97-AF65-F5344CB8AC3E}">
        <p14:creationId xmlns:p14="http://schemas.microsoft.com/office/powerpoint/2010/main" val="235499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39F53-5134-4E68-BB74-0754A63E1FF1}"/>
              </a:ext>
            </a:extLst>
          </p:cNvPr>
          <p:cNvSpPr>
            <a:spLocks noGrp="1"/>
          </p:cNvSpPr>
          <p:nvPr>
            <p:ph type="title"/>
          </p:nvPr>
        </p:nvSpPr>
        <p:spPr>
          <a:solidFill>
            <a:srgbClr val="00B050"/>
          </a:solidFill>
        </p:spPr>
        <p:txBody>
          <a:bodyPr/>
          <a:lstStyle/>
          <a:p>
            <a:r>
              <a:rPr lang="en-US" dirty="0"/>
              <a:t>Fluid </a:t>
            </a:r>
            <a:r>
              <a:rPr lang="en-US" dirty="0" smtClean="0"/>
              <a:t>resuscitation : new 2 slides </a:t>
            </a:r>
            <a:r>
              <a:rPr lang="en-US" dirty="0"/>
              <a:t/>
            </a:r>
            <a:br>
              <a:rPr lang="en-US" dirty="0"/>
            </a:br>
            <a:endParaRPr lang="ar-JO" dirty="0"/>
          </a:p>
        </p:txBody>
      </p:sp>
      <p:sp>
        <p:nvSpPr>
          <p:cNvPr id="3" name="Content Placeholder 2">
            <a:extLst>
              <a:ext uri="{FF2B5EF4-FFF2-40B4-BE49-F238E27FC236}">
                <a16:creationId xmlns:a16="http://schemas.microsoft.com/office/drawing/2014/main" xmlns="" id="{F4FD5900-AFF2-45FC-BE20-6A4DA64296D3}"/>
              </a:ext>
            </a:extLst>
          </p:cNvPr>
          <p:cNvSpPr>
            <a:spLocks noGrp="1"/>
          </p:cNvSpPr>
          <p:nvPr>
            <p:ph idx="1"/>
          </p:nvPr>
        </p:nvSpPr>
        <p:spPr/>
        <p:txBody>
          <a:bodyPr>
            <a:normAutofit fontScale="92500"/>
          </a:bodyPr>
          <a:lstStyle/>
          <a:p>
            <a:pPr marL="0" indent="0">
              <a:buNone/>
            </a:pPr>
            <a:r>
              <a:rPr lang="en-US" dirty="0"/>
              <a:t>A. </a:t>
            </a:r>
            <a:r>
              <a:rPr lang="en-US" b="1" dirty="0"/>
              <a:t>*</a:t>
            </a:r>
            <a:r>
              <a:rPr lang="en-US" b="1" u="sng" dirty="0">
                <a:effectLst>
                  <a:outerShdw blurRad="38100" dist="38100" dir="2700000" algn="tl">
                    <a:srgbClr val="000000">
                      <a:alpha val="43137"/>
                    </a:srgbClr>
                  </a:outerShdw>
                </a:effectLst>
              </a:rPr>
              <a:t>The Parkland Formula </a:t>
            </a:r>
            <a:r>
              <a:rPr lang="en-US" dirty="0"/>
              <a:t>is widely used to estimate fluid requirements in the first 24 hours</a:t>
            </a:r>
          </a:p>
          <a:p>
            <a:pPr marL="0" indent="0">
              <a:buNone/>
            </a:pPr>
            <a:r>
              <a:rPr lang="en-US" dirty="0"/>
              <a:t>1. *</a:t>
            </a:r>
            <a:r>
              <a:rPr lang="en-US" b="1" dirty="0">
                <a:solidFill>
                  <a:srgbClr val="FF0000"/>
                </a:solidFill>
              </a:rPr>
              <a:t>First 24-hour</a:t>
            </a:r>
            <a:r>
              <a:rPr lang="en-US" dirty="0"/>
              <a:t> requirement = </a:t>
            </a:r>
            <a:r>
              <a:rPr lang="en-US" dirty="0">
                <a:solidFill>
                  <a:srgbClr val="FF0000"/>
                </a:solidFill>
              </a:rPr>
              <a:t>4 cc </a:t>
            </a:r>
            <a:r>
              <a:rPr lang="en-US" b="1" dirty="0">
                <a:solidFill>
                  <a:srgbClr val="FF0000"/>
                </a:solidFill>
              </a:rPr>
              <a:t>× </a:t>
            </a:r>
            <a:r>
              <a:rPr lang="en-US" dirty="0">
                <a:solidFill>
                  <a:srgbClr val="FF0000"/>
                </a:solidFill>
              </a:rPr>
              <a:t>%TBSA </a:t>
            </a:r>
            <a:r>
              <a:rPr lang="en-US" b="1" dirty="0">
                <a:solidFill>
                  <a:srgbClr val="FF0000"/>
                </a:solidFill>
              </a:rPr>
              <a:t>× </a:t>
            </a:r>
            <a:r>
              <a:rPr lang="en-US" dirty="0">
                <a:solidFill>
                  <a:srgbClr val="FF0000"/>
                </a:solidFill>
              </a:rPr>
              <a:t>weight in kilograms</a:t>
            </a:r>
          </a:p>
          <a:p>
            <a:pPr marL="0" indent="0">
              <a:buNone/>
            </a:pPr>
            <a:r>
              <a:rPr lang="en-US" dirty="0"/>
              <a:t>a. For fluid resuscitation, </a:t>
            </a:r>
            <a:r>
              <a:rPr lang="en-US" b="1" dirty="0">
                <a:solidFill>
                  <a:srgbClr val="FF0000"/>
                </a:solidFill>
              </a:rPr>
              <a:t>only</a:t>
            </a:r>
            <a:r>
              <a:rPr lang="en-US" dirty="0"/>
              <a:t> </a:t>
            </a:r>
            <a:r>
              <a:rPr lang="en-US" dirty="0" smtClean="0"/>
              <a:t>partial- </a:t>
            </a:r>
            <a:r>
              <a:rPr lang="en-US" dirty="0"/>
              <a:t>and full-thickness burns count toward</a:t>
            </a:r>
          </a:p>
          <a:p>
            <a:pPr marL="0" indent="0">
              <a:buNone/>
            </a:pPr>
            <a:r>
              <a:rPr lang="en-US" dirty="0"/>
              <a:t>TBSA; do not include superficial/first degree burns.</a:t>
            </a:r>
          </a:p>
          <a:p>
            <a:pPr marL="0" indent="0">
              <a:buNone/>
            </a:pPr>
            <a:r>
              <a:rPr lang="en-US" dirty="0"/>
              <a:t>b. Lactated Ringer’s solution </a:t>
            </a:r>
            <a:r>
              <a:rPr lang="en-US" dirty="0">
                <a:solidFill>
                  <a:srgbClr val="FF0000"/>
                </a:solidFill>
              </a:rPr>
              <a:t>(LR)</a:t>
            </a:r>
            <a:r>
              <a:rPr lang="en-US" dirty="0"/>
              <a:t> should be used as its composition is closest</a:t>
            </a:r>
          </a:p>
          <a:p>
            <a:pPr marL="0" indent="0">
              <a:buNone/>
            </a:pPr>
            <a:r>
              <a:rPr lang="en-US" dirty="0"/>
              <a:t>to extracellular fluid.</a:t>
            </a:r>
          </a:p>
          <a:p>
            <a:pPr marL="0" indent="0">
              <a:buNone/>
            </a:pPr>
            <a:r>
              <a:rPr lang="en-US" dirty="0"/>
              <a:t>c. </a:t>
            </a:r>
            <a:r>
              <a:rPr lang="en-US" dirty="0">
                <a:solidFill>
                  <a:srgbClr val="FF0000"/>
                </a:solidFill>
              </a:rPr>
              <a:t>Do not resuscitate with colloids </a:t>
            </a:r>
            <a:r>
              <a:rPr lang="en-US" dirty="0"/>
              <a:t>(though some studies show patients with</a:t>
            </a:r>
          </a:p>
          <a:p>
            <a:pPr marL="0" indent="0">
              <a:buNone/>
            </a:pPr>
            <a:r>
              <a:rPr lang="en-US" dirty="0"/>
              <a:t>low albumin might benefit).</a:t>
            </a:r>
            <a:endParaRPr lang="ar-JO" dirty="0"/>
          </a:p>
        </p:txBody>
      </p:sp>
    </p:spTree>
    <p:extLst>
      <p:ext uri="{BB962C8B-B14F-4D97-AF65-F5344CB8AC3E}">
        <p14:creationId xmlns:p14="http://schemas.microsoft.com/office/powerpoint/2010/main" val="180391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0677592-0D94-4256-B265-D1750B5435DE}"/>
              </a:ext>
            </a:extLst>
          </p:cNvPr>
          <p:cNvSpPr>
            <a:spLocks noGrp="1"/>
          </p:cNvSpPr>
          <p:nvPr>
            <p:ph idx="1"/>
          </p:nvPr>
        </p:nvSpPr>
        <p:spPr>
          <a:xfrm>
            <a:off x="838200" y="609600"/>
            <a:ext cx="10515600" cy="5567363"/>
          </a:xfrm>
        </p:spPr>
        <p:txBody>
          <a:bodyPr>
            <a:normAutofit fontScale="92500" lnSpcReduction="10000"/>
          </a:bodyPr>
          <a:lstStyle/>
          <a:p>
            <a:pPr marL="0" indent="0">
              <a:buNone/>
            </a:pPr>
            <a:r>
              <a:rPr lang="en-US" dirty="0"/>
              <a:t>2. *Administer half of the above volume during the </a:t>
            </a:r>
            <a:r>
              <a:rPr lang="en-US" dirty="0">
                <a:solidFill>
                  <a:srgbClr val="FF0000"/>
                </a:solidFill>
              </a:rPr>
              <a:t>first 8 hours </a:t>
            </a:r>
            <a:r>
              <a:rPr lang="en-US" dirty="0"/>
              <a:t>(calculated from the time of injury, not the time of hospital admission), and the other half over the </a:t>
            </a:r>
            <a:r>
              <a:rPr lang="en-US" dirty="0">
                <a:solidFill>
                  <a:srgbClr val="FF0000"/>
                </a:solidFill>
              </a:rPr>
              <a:t>next 16 hours</a:t>
            </a:r>
            <a:r>
              <a:rPr lang="en-US" dirty="0"/>
              <a:t>.</a:t>
            </a:r>
          </a:p>
          <a:p>
            <a:pPr marL="0" indent="0">
              <a:buNone/>
            </a:pPr>
            <a:r>
              <a:rPr lang="en-US" dirty="0"/>
              <a:t>3. Pediatric patients</a:t>
            </a:r>
          </a:p>
          <a:p>
            <a:pPr marL="0" indent="0">
              <a:buNone/>
            </a:pPr>
            <a:r>
              <a:rPr lang="en-US" dirty="0"/>
              <a:t>a. </a:t>
            </a:r>
            <a:r>
              <a:rPr lang="en-US" b="1" dirty="0">
                <a:solidFill>
                  <a:srgbClr val="FF0000"/>
                </a:solidFill>
              </a:rPr>
              <a:t>Add maintenance fluid </a:t>
            </a:r>
            <a:r>
              <a:rPr lang="en-US" dirty="0"/>
              <a:t>with D5 LR</a:t>
            </a:r>
          </a:p>
          <a:p>
            <a:pPr marL="0" indent="0">
              <a:buNone/>
            </a:pPr>
            <a:r>
              <a:rPr lang="en-US" dirty="0"/>
              <a:t>b. Infants and children have limited stores of glycogen which can quickly lead</a:t>
            </a:r>
          </a:p>
          <a:p>
            <a:pPr marL="0" indent="0">
              <a:buNone/>
            </a:pPr>
            <a:r>
              <a:rPr lang="en-US" dirty="0"/>
              <a:t>to hypoglycemia.</a:t>
            </a:r>
          </a:p>
          <a:p>
            <a:pPr marL="0" indent="0">
              <a:buNone/>
            </a:pPr>
            <a:r>
              <a:rPr lang="en-US" dirty="0"/>
              <a:t>4. *The adequacy of resuscitation is best judged by hourly urine output</a:t>
            </a:r>
          </a:p>
          <a:p>
            <a:pPr marL="0" indent="0">
              <a:buNone/>
            </a:pPr>
            <a:r>
              <a:rPr lang="en-US" dirty="0"/>
              <a:t>(0.5 mL/kg/h in adults or 1 mL/kg/h in children)</a:t>
            </a:r>
          </a:p>
          <a:p>
            <a:pPr marL="0" indent="0">
              <a:buNone/>
            </a:pPr>
            <a:r>
              <a:rPr lang="en-US" dirty="0"/>
              <a:t>5. Also important to follow trend of base deficit, lactate and </a:t>
            </a:r>
            <a:r>
              <a:rPr lang="en-US" dirty="0" err="1"/>
              <a:t>pH.</a:t>
            </a:r>
            <a:r>
              <a:rPr lang="en-US" dirty="0"/>
              <a:t> These should continue to go down with adequate resuscitation.</a:t>
            </a:r>
          </a:p>
          <a:p>
            <a:pPr marL="0" indent="0">
              <a:buNone/>
            </a:pPr>
            <a:r>
              <a:rPr lang="en-US" dirty="0"/>
              <a:t>6. Swan Ganz Catheter or bedside ultrasound (IVC filling and cardiac contractility) can also be used to assess fluid status.</a:t>
            </a:r>
            <a:endParaRPr lang="ar-JO" dirty="0"/>
          </a:p>
        </p:txBody>
      </p:sp>
    </p:spTree>
    <p:extLst>
      <p:ext uri="{BB962C8B-B14F-4D97-AF65-F5344CB8AC3E}">
        <p14:creationId xmlns:p14="http://schemas.microsoft.com/office/powerpoint/2010/main" val="3882760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BA46A82-4E0E-4547-94AD-5E5DFE8669BC}"/>
              </a:ext>
            </a:extLst>
          </p:cNvPr>
          <p:cNvSpPr>
            <a:spLocks noGrp="1"/>
          </p:cNvSpPr>
          <p:nvPr>
            <p:ph type="title"/>
          </p:nvPr>
        </p:nvSpPr>
        <p:spPr/>
        <p:txBody>
          <a:bodyPr/>
          <a:lstStyle/>
          <a:p>
            <a:r>
              <a:rPr lang="en-US" dirty="0" err="1" smtClean="0"/>
              <a:t>Escharotomies</a:t>
            </a:r>
            <a:r>
              <a:rPr lang="en-US" dirty="0" smtClean="0"/>
              <a:t> </a:t>
            </a:r>
            <a:r>
              <a:rPr lang="en-US" dirty="0" smtClean="0">
                <a:sym typeface="Wingdings" panose="05000000000000000000" pitchFamily="2" charset="2"/>
              </a:rPr>
              <a:t> </a:t>
            </a:r>
            <a:r>
              <a:rPr lang="en-US" dirty="0" smtClean="0"/>
              <a:t> </a:t>
            </a:r>
            <a:r>
              <a:rPr lang="en-US" b="1" dirty="0" err="1" smtClean="0">
                <a:solidFill>
                  <a:srgbClr val="00B050"/>
                </a:solidFill>
              </a:rPr>
              <a:t>ectomy</a:t>
            </a:r>
            <a:r>
              <a:rPr lang="en-US" b="1" dirty="0" smtClean="0">
                <a:solidFill>
                  <a:srgbClr val="00B050"/>
                </a:solidFill>
              </a:rPr>
              <a:t> of eschar = burned dead tissue </a:t>
            </a:r>
            <a:endParaRPr lang="ar-JO" b="1" dirty="0">
              <a:solidFill>
                <a:srgbClr val="00B050"/>
              </a:solidFill>
            </a:endParaRPr>
          </a:p>
        </p:txBody>
      </p:sp>
      <p:sp>
        <p:nvSpPr>
          <p:cNvPr id="3" name="Content Placeholder 2">
            <a:extLst>
              <a:ext uri="{FF2B5EF4-FFF2-40B4-BE49-F238E27FC236}">
                <a16:creationId xmlns="" xmlns:a16="http://schemas.microsoft.com/office/drawing/2014/main" id="{D0E17A6B-E4BA-497B-A0B1-5596271179EB}"/>
              </a:ext>
            </a:extLst>
          </p:cNvPr>
          <p:cNvSpPr>
            <a:spLocks noGrp="1"/>
          </p:cNvSpPr>
          <p:nvPr>
            <p:ph idx="1"/>
          </p:nvPr>
        </p:nvSpPr>
        <p:spPr/>
        <p:txBody>
          <a:bodyPr>
            <a:normAutofit/>
          </a:bodyPr>
          <a:lstStyle/>
          <a:p>
            <a:pPr marL="0" indent="0">
              <a:buNone/>
            </a:pPr>
            <a:r>
              <a:rPr lang="en-US" dirty="0"/>
              <a:t>• </a:t>
            </a:r>
            <a:r>
              <a:rPr lang="en-US" dirty="0">
                <a:solidFill>
                  <a:srgbClr val="FF0000"/>
                </a:solidFill>
              </a:rPr>
              <a:t>Deep 2nd </a:t>
            </a:r>
            <a:r>
              <a:rPr lang="en-US" dirty="0"/>
              <a:t>and</a:t>
            </a:r>
            <a:r>
              <a:rPr lang="en-US" dirty="0">
                <a:solidFill>
                  <a:srgbClr val="FF0000"/>
                </a:solidFill>
              </a:rPr>
              <a:t> 3rd </a:t>
            </a:r>
            <a:r>
              <a:rPr lang="en-US" dirty="0"/>
              <a:t>degree burn encompass </a:t>
            </a:r>
            <a:r>
              <a:rPr lang="en-US" dirty="0" err="1"/>
              <a:t>exterimities</a:t>
            </a:r>
            <a:r>
              <a:rPr lang="en-US" dirty="0"/>
              <a:t>. </a:t>
            </a:r>
            <a:r>
              <a:rPr lang="en-US" dirty="0" smtClean="0"/>
              <a:t> </a:t>
            </a:r>
            <a:endParaRPr lang="en-US" dirty="0"/>
          </a:p>
          <a:p>
            <a:pPr marL="0" indent="0">
              <a:buNone/>
            </a:pPr>
            <a:r>
              <a:rPr lang="en-US" dirty="0"/>
              <a:t>• Compromise vascular flow to the peripherals</a:t>
            </a:r>
            <a:r>
              <a:rPr lang="en-US" dirty="0" smtClean="0">
                <a:solidFill>
                  <a:schemeClr val="accent6">
                    <a:lumMod val="75000"/>
                  </a:schemeClr>
                </a:solidFill>
              </a:rPr>
              <a:t>. </a:t>
            </a:r>
            <a:r>
              <a:rPr lang="en-US" b="1" dirty="0" smtClean="0">
                <a:solidFill>
                  <a:srgbClr val="00B050"/>
                </a:solidFill>
              </a:rPr>
              <a:t>The skin after burn become in elastic </a:t>
            </a:r>
            <a:r>
              <a:rPr lang="en-US" b="1" dirty="0" smtClean="0">
                <a:solidFill>
                  <a:srgbClr val="00B050"/>
                </a:solidFill>
                <a:sym typeface="Wingdings" panose="05000000000000000000" pitchFamily="2" charset="2"/>
              </a:rPr>
              <a:t> same as compartment syndrome </a:t>
            </a:r>
            <a:r>
              <a:rPr lang="en-US" b="1" dirty="0" smtClean="0">
                <a:solidFill>
                  <a:srgbClr val="00B050"/>
                </a:solidFill>
              </a:rPr>
              <a:t> </a:t>
            </a:r>
            <a:endParaRPr lang="en-US" b="1" dirty="0">
              <a:solidFill>
                <a:srgbClr val="00B050"/>
              </a:solidFill>
            </a:endParaRPr>
          </a:p>
          <a:p>
            <a:pPr marL="0" indent="0">
              <a:buNone/>
            </a:pPr>
            <a:r>
              <a:rPr lang="en-US" dirty="0"/>
              <a:t>• Recognized by numbness and tingling in the limb and increased pain in the digits. </a:t>
            </a:r>
          </a:p>
          <a:p>
            <a:pPr marL="0" indent="0">
              <a:buNone/>
            </a:pPr>
            <a:r>
              <a:rPr lang="en-US" dirty="0"/>
              <a:t>• </a:t>
            </a:r>
            <a:r>
              <a:rPr lang="en-US" u="sng" dirty="0"/>
              <a:t>If </a:t>
            </a:r>
            <a:r>
              <a:rPr lang="en-US" dirty="0">
                <a:solidFill>
                  <a:srgbClr val="FF0000"/>
                </a:solidFill>
              </a:rPr>
              <a:t>tissue pressure &gt;40 mm Hg requires escharotomy</a:t>
            </a:r>
            <a:r>
              <a:rPr lang="en-US" dirty="0"/>
              <a:t>.</a:t>
            </a:r>
          </a:p>
          <a:p>
            <a:endParaRPr lang="ar-JO" dirty="0"/>
          </a:p>
        </p:txBody>
      </p:sp>
    </p:spTree>
    <p:extLst>
      <p:ext uri="{BB962C8B-B14F-4D97-AF65-F5344CB8AC3E}">
        <p14:creationId xmlns:p14="http://schemas.microsoft.com/office/powerpoint/2010/main" val="2099932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6BE9A1-F1BE-475D-9E97-EA75BB56CD52}"/>
              </a:ext>
            </a:extLst>
          </p:cNvPr>
          <p:cNvSpPr>
            <a:spLocks noGrp="1"/>
          </p:cNvSpPr>
          <p:nvPr>
            <p:ph type="title"/>
          </p:nvPr>
        </p:nvSpPr>
        <p:spPr/>
        <p:txBody>
          <a:bodyPr/>
          <a:lstStyle/>
          <a:p>
            <a:r>
              <a:rPr lang="en-US" dirty="0"/>
              <a:t>Inhalation Injury</a:t>
            </a:r>
            <a:endParaRPr lang="ar-JO" dirty="0"/>
          </a:p>
        </p:txBody>
      </p:sp>
      <p:sp>
        <p:nvSpPr>
          <p:cNvPr id="3" name="Content Placeholder 2">
            <a:extLst>
              <a:ext uri="{FF2B5EF4-FFF2-40B4-BE49-F238E27FC236}">
                <a16:creationId xmlns="" xmlns:a16="http://schemas.microsoft.com/office/drawing/2014/main" id="{A0EC3442-7C7D-4E2C-8EFD-BE8A302C9270}"/>
              </a:ext>
            </a:extLst>
          </p:cNvPr>
          <p:cNvSpPr>
            <a:spLocks noGrp="1"/>
          </p:cNvSpPr>
          <p:nvPr>
            <p:ph idx="1"/>
          </p:nvPr>
        </p:nvSpPr>
        <p:spPr/>
        <p:txBody>
          <a:bodyPr>
            <a:normAutofit/>
          </a:bodyPr>
          <a:lstStyle/>
          <a:p>
            <a:pPr marL="0" indent="0">
              <a:buNone/>
            </a:pPr>
            <a:r>
              <a:rPr lang="en-US" dirty="0"/>
              <a:t>• Approximately </a:t>
            </a:r>
            <a:r>
              <a:rPr lang="en-US" b="1" dirty="0">
                <a:solidFill>
                  <a:srgbClr val="FF0000"/>
                </a:solidFill>
              </a:rPr>
              <a:t>80% of fire-related deaths</a:t>
            </a:r>
            <a:r>
              <a:rPr lang="en-US" dirty="0"/>
              <a:t> result not from burns, but from inhalation of the toxic products of combustion. </a:t>
            </a:r>
          </a:p>
          <a:p>
            <a:pPr marL="0" indent="0">
              <a:buNone/>
            </a:pPr>
            <a:r>
              <a:rPr lang="en-US" dirty="0"/>
              <a:t>• Overall mortality rate was about 25-50% if burn patient requires more than 1 </a:t>
            </a:r>
            <a:r>
              <a:rPr lang="en-US" dirty="0" err="1"/>
              <a:t>wk</a:t>
            </a:r>
            <a:r>
              <a:rPr lang="en-US" dirty="0"/>
              <a:t> ventilatory support. </a:t>
            </a:r>
          </a:p>
          <a:p>
            <a:pPr marL="0" indent="0">
              <a:buNone/>
            </a:pPr>
            <a:r>
              <a:rPr lang="en-US" dirty="0"/>
              <a:t>• Early diagnosis of bronchopulmonary injury is therefore critical for survival.</a:t>
            </a:r>
          </a:p>
          <a:p>
            <a:endParaRPr lang="ar-JO" dirty="0"/>
          </a:p>
        </p:txBody>
      </p:sp>
    </p:spTree>
    <p:extLst>
      <p:ext uri="{BB962C8B-B14F-4D97-AF65-F5344CB8AC3E}">
        <p14:creationId xmlns:p14="http://schemas.microsoft.com/office/powerpoint/2010/main" val="3349598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C9B242-222D-40C7-AD48-1E20844FE2AF}"/>
              </a:ext>
            </a:extLst>
          </p:cNvPr>
          <p:cNvSpPr>
            <a:spLocks noGrp="1"/>
          </p:cNvSpPr>
          <p:nvPr>
            <p:ph type="title"/>
          </p:nvPr>
        </p:nvSpPr>
        <p:spPr/>
        <p:txBody>
          <a:bodyPr/>
          <a:lstStyle/>
          <a:p>
            <a:r>
              <a:rPr lang="en-US" dirty="0" err="1"/>
              <a:t>Bronchoscopic</a:t>
            </a:r>
            <a:r>
              <a:rPr lang="en-US" dirty="0"/>
              <a:t> findings</a:t>
            </a:r>
            <a:endParaRPr lang="ar-JO" dirty="0"/>
          </a:p>
        </p:txBody>
      </p:sp>
      <p:sp>
        <p:nvSpPr>
          <p:cNvPr id="3" name="Content Placeholder 2">
            <a:extLst>
              <a:ext uri="{FF2B5EF4-FFF2-40B4-BE49-F238E27FC236}">
                <a16:creationId xmlns="" xmlns:a16="http://schemas.microsoft.com/office/drawing/2014/main" id="{CB8641ED-5765-4CC4-B401-2DA144A78BDD}"/>
              </a:ext>
            </a:extLst>
          </p:cNvPr>
          <p:cNvSpPr>
            <a:spLocks noGrp="1"/>
          </p:cNvSpPr>
          <p:nvPr>
            <p:ph idx="1"/>
          </p:nvPr>
        </p:nvSpPr>
        <p:spPr/>
        <p:txBody>
          <a:bodyPr>
            <a:normAutofit/>
          </a:bodyPr>
          <a:lstStyle/>
          <a:p>
            <a:pPr marL="0" indent="0">
              <a:buNone/>
            </a:pPr>
            <a:r>
              <a:rPr lang="en-US" dirty="0"/>
              <a:t>• </a:t>
            </a:r>
            <a:r>
              <a:rPr lang="en-US" dirty="0">
                <a:solidFill>
                  <a:srgbClr val="FF0000"/>
                </a:solidFill>
              </a:rPr>
              <a:t>Airway edema,</a:t>
            </a:r>
          </a:p>
          <a:p>
            <a:pPr marL="0" indent="0">
              <a:buNone/>
            </a:pPr>
            <a:r>
              <a:rPr lang="en-US" dirty="0"/>
              <a:t>• Inflammation, </a:t>
            </a:r>
          </a:p>
          <a:p>
            <a:pPr marL="0" indent="0">
              <a:buNone/>
            </a:pPr>
            <a:r>
              <a:rPr lang="en-US" dirty="0"/>
              <a:t>• Mucosal necrosis, </a:t>
            </a:r>
          </a:p>
          <a:p>
            <a:pPr marL="0" indent="0">
              <a:buNone/>
            </a:pPr>
            <a:r>
              <a:rPr lang="en-US" dirty="0"/>
              <a:t>• Presence of soot and charring in the airway, </a:t>
            </a:r>
          </a:p>
          <a:p>
            <a:pPr marL="0" indent="0">
              <a:buNone/>
            </a:pPr>
            <a:r>
              <a:rPr lang="en-US" dirty="0"/>
              <a:t>• Tissue sloughing, </a:t>
            </a:r>
          </a:p>
          <a:p>
            <a:pPr marL="0" indent="0">
              <a:buNone/>
            </a:pPr>
            <a:r>
              <a:rPr lang="en-US" dirty="0"/>
              <a:t>• Carbonaceous material in the airway.</a:t>
            </a:r>
          </a:p>
          <a:p>
            <a:pPr marL="0" indent="0">
              <a:buNone/>
            </a:pPr>
            <a:r>
              <a:rPr lang="en-US" dirty="0"/>
              <a:t> Early intubation is required if features of Airway edema seen as it </a:t>
            </a:r>
            <a:r>
              <a:rPr lang="en-US" dirty="0" err="1"/>
              <a:t>ll</a:t>
            </a:r>
            <a:r>
              <a:rPr lang="en-US" dirty="0"/>
              <a:t> increase in first 24 hours.</a:t>
            </a:r>
          </a:p>
          <a:p>
            <a:endParaRPr lang="ar-JO" dirty="0"/>
          </a:p>
        </p:txBody>
      </p:sp>
    </p:spTree>
    <p:extLst>
      <p:ext uri="{BB962C8B-B14F-4D97-AF65-F5344CB8AC3E}">
        <p14:creationId xmlns:p14="http://schemas.microsoft.com/office/powerpoint/2010/main" val="109598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72DEA3-CA10-472E-A214-BB63D8402489}"/>
              </a:ext>
            </a:extLst>
          </p:cNvPr>
          <p:cNvSpPr>
            <a:spLocks noGrp="1"/>
          </p:cNvSpPr>
          <p:nvPr>
            <p:ph type="title"/>
          </p:nvPr>
        </p:nvSpPr>
        <p:spPr/>
        <p:txBody>
          <a:bodyPr/>
          <a:lstStyle/>
          <a:p>
            <a:endParaRPr lang="ar-JO"/>
          </a:p>
        </p:txBody>
      </p:sp>
      <p:pic>
        <p:nvPicPr>
          <p:cNvPr id="5" name="Content Placeholder 4">
            <a:extLst>
              <a:ext uri="{FF2B5EF4-FFF2-40B4-BE49-F238E27FC236}">
                <a16:creationId xmlns="" xmlns:a16="http://schemas.microsoft.com/office/drawing/2014/main" id="{E618B035-C480-40EE-AEBA-4C0743730938}"/>
              </a:ext>
            </a:extLst>
          </p:cNvPr>
          <p:cNvPicPr>
            <a:picLocks noGrp="1" noChangeAspect="1"/>
          </p:cNvPicPr>
          <p:nvPr>
            <p:ph idx="1"/>
          </p:nvPr>
        </p:nvPicPr>
        <p:blipFill>
          <a:blip r:embed="rId2"/>
          <a:stretch>
            <a:fillRect/>
          </a:stretch>
        </p:blipFill>
        <p:spPr>
          <a:xfrm>
            <a:off x="1634836" y="408883"/>
            <a:ext cx="7162975" cy="5768080"/>
          </a:xfrm>
          <a:prstGeom prst="rect">
            <a:avLst/>
          </a:prstGeom>
        </p:spPr>
      </p:pic>
    </p:spTree>
    <p:extLst>
      <p:ext uri="{BB962C8B-B14F-4D97-AF65-F5344CB8AC3E}">
        <p14:creationId xmlns:p14="http://schemas.microsoft.com/office/powerpoint/2010/main" val="419668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3F58-2353-4357-B559-7E6973CBFBF0}"/>
              </a:ext>
            </a:extLst>
          </p:cNvPr>
          <p:cNvSpPr>
            <a:spLocks noGrp="1"/>
          </p:cNvSpPr>
          <p:nvPr>
            <p:ph type="title"/>
          </p:nvPr>
        </p:nvSpPr>
        <p:spPr/>
        <p:txBody>
          <a:bodyPr/>
          <a:lstStyle/>
          <a:p>
            <a:r>
              <a:rPr lang="en-US" dirty="0"/>
              <a:t>What is a Burn?</a:t>
            </a:r>
            <a:endParaRPr lang="ar-JO" dirty="0"/>
          </a:p>
        </p:txBody>
      </p:sp>
      <p:sp>
        <p:nvSpPr>
          <p:cNvPr id="3" name="Content Placeholder 2">
            <a:extLst>
              <a:ext uri="{FF2B5EF4-FFF2-40B4-BE49-F238E27FC236}">
                <a16:creationId xmlns="" xmlns:a16="http://schemas.microsoft.com/office/drawing/2014/main" id="{5C8D8FA8-FC26-4BC2-B75B-27A3AB7CADEF}"/>
              </a:ext>
            </a:extLst>
          </p:cNvPr>
          <p:cNvSpPr>
            <a:spLocks noGrp="1"/>
          </p:cNvSpPr>
          <p:nvPr>
            <p:ph idx="1"/>
          </p:nvPr>
        </p:nvSpPr>
        <p:spPr/>
        <p:txBody>
          <a:bodyPr>
            <a:normAutofit/>
          </a:bodyPr>
          <a:lstStyle/>
          <a:p>
            <a:pPr marL="0" indent="0">
              <a:buNone/>
            </a:pPr>
            <a:r>
              <a:rPr lang="en-US" dirty="0"/>
              <a:t>• A burn is an injury to the skin or other organic tissue primarily caused by </a:t>
            </a:r>
            <a:r>
              <a:rPr lang="en-US" dirty="0">
                <a:solidFill>
                  <a:srgbClr val="FF0000"/>
                </a:solidFill>
              </a:rPr>
              <a:t>heat</a:t>
            </a:r>
            <a:r>
              <a:rPr lang="en-US" dirty="0"/>
              <a:t> or due to </a:t>
            </a:r>
            <a:r>
              <a:rPr lang="en-US" dirty="0">
                <a:solidFill>
                  <a:srgbClr val="FF0000"/>
                </a:solidFill>
              </a:rPr>
              <a:t>radiation</a:t>
            </a:r>
            <a:r>
              <a:rPr lang="en-US" dirty="0"/>
              <a:t>, radioactivity, </a:t>
            </a:r>
            <a:r>
              <a:rPr lang="en-US" dirty="0">
                <a:solidFill>
                  <a:srgbClr val="FF0000"/>
                </a:solidFill>
              </a:rPr>
              <a:t>electricity</a:t>
            </a:r>
            <a:r>
              <a:rPr lang="en-US" dirty="0"/>
              <a:t>, </a:t>
            </a:r>
            <a:r>
              <a:rPr lang="en-US" dirty="0">
                <a:solidFill>
                  <a:srgbClr val="FF0000"/>
                </a:solidFill>
              </a:rPr>
              <a:t>friction</a:t>
            </a:r>
            <a:r>
              <a:rPr lang="en-US" dirty="0"/>
              <a:t> or contact with </a:t>
            </a:r>
            <a:r>
              <a:rPr lang="en-US" dirty="0">
                <a:solidFill>
                  <a:srgbClr val="FF0000"/>
                </a:solidFill>
              </a:rPr>
              <a:t>chemicals.</a:t>
            </a:r>
          </a:p>
          <a:p>
            <a:endParaRPr lang="ar-JO" dirty="0"/>
          </a:p>
        </p:txBody>
      </p:sp>
    </p:spTree>
    <p:extLst>
      <p:ext uri="{BB962C8B-B14F-4D97-AF65-F5344CB8AC3E}">
        <p14:creationId xmlns:p14="http://schemas.microsoft.com/office/powerpoint/2010/main" val="1282992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5AA671-7001-4A84-BE00-CE2C651721C0}"/>
              </a:ext>
            </a:extLst>
          </p:cNvPr>
          <p:cNvSpPr>
            <a:spLocks noGrp="1"/>
          </p:cNvSpPr>
          <p:nvPr>
            <p:ph type="title"/>
          </p:nvPr>
        </p:nvSpPr>
        <p:spPr/>
        <p:txBody>
          <a:bodyPr/>
          <a:lstStyle/>
          <a:p>
            <a:r>
              <a:rPr lang="en-US" dirty="0"/>
              <a:t>Wound Care</a:t>
            </a:r>
            <a:endParaRPr lang="ar-JO" dirty="0"/>
          </a:p>
        </p:txBody>
      </p:sp>
      <p:sp>
        <p:nvSpPr>
          <p:cNvPr id="3" name="Content Placeholder 2">
            <a:extLst>
              <a:ext uri="{FF2B5EF4-FFF2-40B4-BE49-F238E27FC236}">
                <a16:creationId xmlns="" xmlns:a16="http://schemas.microsoft.com/office/drawing/2014/main" id="{7F5A3455-E5A5-49AB-9040-60AD39B09F58}"/>
              </a:ext>
            </a:extLst>
          </p:cNvPr>
          <p:cNvSpPr>
            <a:spLocks noGrp="1"/>
          </p:cNvSpPr>
          <p:nvPr>
            <p:ph idx="1"/>
          </p:nvPr>
        </p:nvSpPr>
        <p:spPr/>
        <p:txBody>
          <a:bodyPr>
            <a:normAutofit fontScale="92500" lnSpcReduction="10000"/>
          </a:bodyPr>
          <a:lstStyle/>
          <a:p>
            <a:pPr marL="0" indent="0">
              <a:buNone/>
            </a:pPr>
            <a:r>
              <a:rPr lang="en-US" dirty="0"/>
              <a:t>• </a:t>
            </a:r>
            <a:r>
              <a:rPr lang="en-US" b="1" dirty="0">
                <a:solidFill>
                  <a:srgbClr val="FF0000"/>
                </a:solidFill>
              </a:rPr>
              <a:t>First </a:t>
            </a:r>
            <a:r>
              <a:rPr lang="en-US" dirty="0">
                <a:solidFill>
                  <a:srgbClr val="FF0000"/>
                </a:solidFill>
              </a:rPr>
              <a:t>and</a:t>
            </a:r>
            <a:r>
              <a:rPr lang="en-US" b="1" dirty="0">
                <a:solidFill>
                  <a:srgbClr val="FF0000"/>
                </a:solidFill>
              </a:rPr>
              <a:t> </a:t>
            </a:r>
            <a:r>
              <a:rPr lang="en-US" b="1" dirty="0" err="1">
                <a:solidFill>
                  <a:srgbClr val="FF0000"/>
                </a:solidFill>
              </a:rPr>
              <a:t>superfiscial</a:t>
            </a:r>
            <a:r>
              <a:rPr lang="en-US" b="1" dirty="0">
                <a:solidFill>
                  <a:srgbClr val="FF0000"/>
                </a:solidFill>
              </a:rPr>
              <a:t> second</a:t>
            </a:r>
            <a:r>
              <a:rPr lang="en-US" dirty="0">
                <a:solidFill>
                  <a:srgbClr val="FF0000"/>
                </a:solidFill>
              </a:rPr>
              <a:t> degree </a:t>
            </a:r>
            <a:r>
              <a:rPr lang="en-US" dirty="0"/>
              <a:t>needs </a:t>
            </a:r>
            <a:r>
              <a:rPr lang="en-US" dirty="0" smtClean="0"/>
              <a:t>&gt;</a:t>
            </a:r>
            <a:r>
              <a:rPr lang="en-US" dirty="0" smtClean="0">
                <a:solidFill>
                  <a:srgbClr val="FF0000"/>
                </a:solidFill>
              </a:rPr>
              <a:t> just topical </a:t>
            </a:r>
            <a:r>
              <a:rPr lang="en-US" dirty="0">
                <a:solidFill>
                  <a:srgbClr val="FF0000"/>
                </a:solidFill>
              </a:rPr>
              <a:t>ointment and pain killers. </a:t>
            </a:r>
            <a:r>
              <a:rPr lang="en-US" dirty="0" smtClean="0">
                <a:solidFill>
                  <a:srgbClr val="00B050"/>
                </a:solidFill>
              </a:rPr>
              <a:t>( heal </a:t>
            </a:r>
            <a:r>
              <a:rPr lang="en-US" dirty="0">
                <a:solidFill>
                  <a:srgbClr val="00B050"/>
                </a:solidFill>
              </a:rPr>
              <a:t>on their </a:t>
            </a:r>
            <a:r>
              <a:rPr lang="en-US" dirty="0" smtClean="0">
                <a:solidFill>
                  <a:srgbClr val="00B050"/>
                </a:solidFill>
              </a:rPr>
              <a:t>own</a:t>
            </a:r>
            <a:r>
              <a:rPr lang="en-US" dirty="0" smtClean="0">
                <a:solidFill>
                  <a:srgbClr val="00B050"/>
                </a:solidFill>
                <a:sym typeface="Wingdings 2"/>
              </a:rPr>
              <a:t> </a:t>
            </a:r>
            <a:r>
              <a:rPr lang="en-US" dirty="0" smtClean="0">
                <a:solidFill>
                  <a:srgbClr val="00B050"/>
                </a:solidFill>
              </a:rPr>
              <a:t>)</a:t>
            </a:r>
            <a:endParaRPr lang="en-US" dirty="0">
              <a:solidFill>
                <a:srgbClr val="00B050"/>
              </a:solidFill>
            </a:endParaRPr>
          </a:p>
          <a:p>
            <a:pPr marL="0" indent="0">
              <a:buNone/>
            </a:pPr>
            <a:r>
              <a:rPr lang="en-US" dirty="0"/>
              <a:t>• </a:t>
            </a:r>
            <a:r>
              <a:rPr lang="en-US" b="1" dirty="0">
                <a:solidFill>
                  <a:srgbClr val="FF0000"/>
                </a:solidFill>
              </a:rPr>
              <a:t>Deep 2nd </a:t>
            </a:r>
            <a:r>
              <a:rPr lang="en-US" dirty="0">
                <a:solidFill>
                  <a:srgbClr val="FF0000"/>
                </a:solidFill>
              </a:rPr>
              <a:t>and</a:t>
            </a:r>
            <a:r>
              <a:rPr lang="en-US" b="1" dirty="0">
                <a:solidFill>
                  <a:srgbClr val="FF0000"/>
                </a:solidFill>
              </a:rPr>
              <a:t> 3rd </a:t>
            </a:r>
            <a:r>
              <a:rPr lang="en-US" dirty="0" smtClean="0"/>
              <a:t>requires &gt; </a:t>
            </a:r>
            <a:r>
              <a:rPr lang="en-US" dirty="0">
                <a:solidFill>
                  <a:srgbClr val="FF0000"/>
                </a:solidFill>
              </a:rPr>
              <a:t>excision and </a:t>
            </a:r>
            <a:r>
              <a:rPr lang="en-US" dirty="0" smtClean="0">
                <a:solidFill>
                  <a:srgbClr val="FF0000"/>
                </a:solidFill>
              </a:rPr>
              <a:t>grafting ( after 3 week ) </a:t>
            </a:r>
            <a:r>
              <a:rPr lang="en-US" dirty="0" smtClean="0">
                <a:solidFill>
                  <a:srgbClr val="FF0000"/>
                </a:solidFill>
                <a:sym typeface="Wingdings"/>
              </a:rPr>
              <a:t></a:t>
            </a:r>
            <a:r>
              <a:rPr lang="en-US" dirty="0" smtClean="0"/>
              <a:t>.</a:t>
            </a:r>
          </a:p>
          <a:p>
            <a:r>
              <a:rPr lang="en-US" dirty="0">
                <a:solidFill>
                  <a:schemeClr val="accent6">
                    <a:lumMod val="75000"/>
                  </a:schemeClr>
                </a:solidFill>
              </a:rPr>
              <a:t> </a:t>
            </a:r>
            <a:r>
              <a:rPr lang="en-US" dirty="0" smtClean="0">
                <a:solidFill>
                  <a:srgbClr val="00B050"/>
                </a:solidFill>
              </a:rPr>
              <a:t>PPI or anti- his </a:t>
            </a:r>
            <a:r>
              <a:rPr lang="en-US" dirty="0" smtClean="0">
                <a:solidFill>
                  <a:srgbClr val="00B050"/>
                </a:solidFill>
                <a:sym typeface="Wingdings" panose="05000000000000000000" pitchFamily="2" charset="2"/>
              </a:rPr>
              <a:t> to prevent curling ulcer </a:t>
            </a:r>
          </a:p>
          <a:p>
            <a:r>
              <a:rPr lang="en-US" dirty="0" smtClean="0">
                <a:solidFill>
                  <a:srgbClr val="00B050"/>
                </a:solidFill>
                <a:sym typeface="Wingdings" panose="05000000000000000000" pitchFamily="2" charset="2"/>
              </a:rPr>
              <a:t>no need for systematic AB </a:t>
            </a:r>
          </a:p>
          <a:p>
            <a:r>
              <a:rPr lang="en-US" dirty="0" smtClean="0">
                <a:solidFill>
                  <a:srgbClr val="00B050"/>
                </a:solidFill>
                <a:sym typeface="Wingdings" panose="05000000000000000000" pitchFamily="2" charset="2"/>
              </a:rPr>
              <a:t>Local dressing  daily or twice a day ( to provide moist environment and protect from infection ) </a:t>
            </a:r>
          </a:p>
          <a:p>
            <a:r>
              <a:rPr lang="en-US" dirty="0" smtClean="0">
                <a:solidFill>
                  <a:srgbClr val="00B050"/>
                </a:solidFill>
                <a:sym typeface="Wingdings" panose="05000000000000000000" pitchFamily="2" charset="2"/>
              </a:rPr>
              <a:t>2</a:t>
            </a:r>
            <a:r>
              <a:rPr lang="en-US" baseline="30000" dirty="0" smtClean="0">
                <a:solidFill>
                  <a:srgbClr val="00B050"/>
                </a:solidFill>
                <a:sym typeface="Wingdings" panose="05000000000000000000" pitchFamily="2" charset="2"/>
              </a:rPr>
              <a:t>nd</a:t>
            </a:r>
            <a:r>
              <a:rPr lang="en-US" dirty="0" smtClean="0">
                <a:solidFill>
                  <a:srgbClr val="00B050"/>
                </a:solidFill>
                <a:sym typeface="Wingdings" panose="05000000000000000000" pitchFamily="2" charset="2"/>
              </a:rPr>
              <a:t> degree  dressing for 3 weeks </a:t>
            </a:r>
          </a:p>
          <a:p>
            <a:r>
              <a:rPr lang="en-US" dirty="0" smtClean="0">
                <a:solidFill>
                  <a:srgbClr val="00B050"/>
                </a:solidFill>
                <a:sym typeface="Wingdings" panose="05000000000000000000" pitchFamily="2" charset="2"/>
              </a:rPr>
              <a:t>3</a:t>
            </a:r>
            <a:r>
              <a:rPr lang="en-US" baseline="30000" dirty="0" smtClean="0">
                <a:solidFill>
                  <a:srgbClr val="00B050"/>
                </a:solidFill>
                <a:sym typeface="Wingdings" panose="05000000000000000000" pitchFamily="2" charset="2"/>
              </a:rPr>
              <a:t>rd</a:t>
            </a:r>
            <a:r>
              <a:rPr lang="en-US" dirty="0" smtClean="0">
                <a:solidFill>
                  <a:srgbClr val="00B050"/>
                </a:solidFill>
                <a:sym typeface="Wingdings" panose="05000000000000000000" pitchFamily="2" charset="2"/>
              </a:rPr>
              <a:t> degree  for 3 weeks and prepare the </a:t>
            </a:r>
            <a:r>
              <a:rPr lang="en-US" dirty="0" err="1" smtClean="0">
                <a:solidFill>
                  <a:srgbClr val="00B050"/>
                </a:solidFill>
                <a:sym typeface="Wingdings" panose="05000000000000000000" pitchFamily="2" charset="2"/>
              </a:rPr>
              <a:t>pt</a:t>
            </a:r>
            <a:r>
              <a:rPr lang="en-US" dirty="0" smtClean="0">
                <a:solidFill>
                  <a:srgbClr val="00B050"/>
                </a:solidFill>
                <a:sym typeface="Wingdings" panose="05000000000000000000" pitchFamily="2" charset="2"/>
              </a:rPr>
              <a:t> for graft OR early grafting </a:t>
            </a:r>
          </a:p>
          <a:p>
            <a:r>
              <a:rPr lang="en-US" dirty="0" smtClean="0">
                <a:solidFill>
                  <a:srgbClr val="00B050"/>
                </a:solidFill>
                <a:sym typeface="Wingdings" panose="05000000000000000000" pitchFamily="2" charset="2"/>
              </a:rPr>
              <a:t>If the wound gets infected  give systematic AB </a:t>
            </a:r>
            <a:endParaRPr lang="en-US" dirty="0">
              <a:solidFill>
                <a:srgbClr val="00B050"/>
              </a:solidFill>
            </a:endParaRPr>
          </a:p>
          <a:p>
            <a:endParaRPr lang="ar-JO" dirty="0"/>
          </a:p>
        </p:txBody>
      </p:sp>
    </p:spTree>
    <p:extLst>
      <p:ext uri="{BB962C8B-B14F-4D97-AF65-F5344CB8AC3E}">
        <p14:creationId xmlns:p14="http://schemas.microsoft.com/office/powerpoint/2010/main" val="31108779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89C70319-6764-4689-B009-79658BEBFB01}"/>
              </a:ext>
            </a:extLst>
          </p:cNvPr>
          <p:cNvPicPr>
            <a:picLocks noGrp="1" noChangeAspect="1"/>
          </p:cNvPicPr>
          <p:nvPr>
            <p:ph idx="1"/>
          </p:nvPr>
        </p:nvPicPr>
        <p:blipFill>
          <a:blip r:embed="rId2"/>
          <a:stretch>
            <a:fillRect/>
          </a:stretch>
        </p:blipFill>
        <p:spPr>
          <a:xfrm>
            <a:off x="3740727" y="225449"/>
            <a:ext cx="8353148" cy="64013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0" y="467971"/>
            <a:ext cx="3633850" cy="461665"/>
          </a:xfrm>
          <a:prstGeom prst="rect">
            <a:avLst/>
          </a:prstGeom>
          <a:noFill/>
          <a:ln w="19050">
            <a:solidFill>
              <a:schemeClr val="tx1"/>
            </a:solidFill>
          </a:ln>
        </p:spPr>
        <p:txBody>
          <a:bodyPr wrap="square" rtlCol="0">
            <a:spAutoFit/>
          </a:bodyPr>
          <a:lstStyle/>
          <a:p>
            <a:r>
              <a:rPr lang="en-US" sz="2400" b="1" dirty="0" smtClean="0">
                <a:solidFill>
                  <a:schemeClr val="accent6">
                    <a:lumMod val="75000"/>
                  </a:schemeClr>
                </a:solidFill>
              </a:rPr>
              <a:t>Local : </a:t>
            </a:r>
            <a:r>
              <a:rPr lang="en-US" sz="2400" dirty="0" smtClean="0">
                <a:solidFill>
                  <a:schemeClr val="accent6">
                    <a:lumMod val="75000"/>
                  </a:schemeClr>
                </a:solidFill>
              </a:rPr>
              <a:t>we don’t give sys AB  </a:t>
            </a:r>
            <a:endParaRPr lang="en-US" sz="2400" dirty="0">
              <a:solidFill>
                <a:schemeClr val="accent6">
                  <a:lumMod val="75000"/>
                </a:schemeClr>
              </a:solidFill>
            </a:endParaRPr>
          </a:p>
        </p:txBody>
      </p:sp>
      <p:cxnSp>
        <p:nvCxnSpPr>
          <p:cNvPr id="6" name="Straight Arrow Connector 5"/>
          <p:cNvCxnSpPr/>
          <p:nvPr/>
        </p:nvCxnSpPr>
        <p:spPr>
          <a:xfrm flipV="1">
            <a:off x="2510443" y="1397726"/>
            <a:ext cx="1123406" cy="261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931568"/>
            <a:ext cx="2625634" cy="2031325"/>
          </a:xfrm>
          <a:prstGeom prst="rect">
            <a:avLst/>
          </a:prstGeom>
          <a:noFill/>
        </p:spPr>
        <p:txBody>
          <a:bodyPr wrap="square" rtlCol="0">
            <a:spAutoFit/>
          </a:bodyPr>
          <a:lstStyle/>
          <a:p>
            <a:r>
              <a:rPr lang="en-US" dirty="0" smtClean="0">
                <a:solidFill>
                  <a:srgbClr val="00B050"/>
                </a:solidFill>
              </a:rPr>
              <a:t>1 . Local broad spectrum  AB , painless , doesn't penetrate eschar … SE. black tattoo so </a:t>
            </a:r>
            <a:r>
              <a:rPr lang="en-US" b="1" dirty="0" smtClean="0">
                <a:solidFill>
                  <a:srgbClr val="00B050"/>
                </a:solidFill>
              </a:rPr>
              <a:t>not</a:t>
            </a:r>
            <a:r>
              <a:rPr lang="en-US" dirty="0" smtClean="0">
                <a:solidFill>
                  <a:srgbClr val="00B050"/>
                </a:solidFill>
              </a:rPr>
              <a:t> used on face , mild inhibition of epithelization .</a:t>
            </a:r>
            <a:r>
              <a:rPr lang="ar-JO" dirty="0" smtClean="0">
                <a:solidFill>
                  <a:srgbClr val="00B050"/>
                </a:solidFill>
              </a:rPr>
              <a:t>   </a:t>
            </a:r>
            <a:r>
              <a:rPr lang="en-US" dirty="0" smtClean="0">
                <a:solidFill>
                  <a:srgbClr val="00B050"/>
                </a:solidFill>
              </a:rPr>
              <a:t> Most commonly used in Jordan </a:t>
            </a:r>
            <a:endParaRPr lang="en-US" dirty="0">
              <a:solidFill>
                <a:srgbClr val="00B050"/>
              </a:solidFill>
            </a:endParaRPr>
          </a:p>
        </p:txBody>
      </p:sp>
      <p:cxnSp>
        <p:nvCxnSpPr>
          <p:cNvPr id="9" name="Straight Connector 8"/>
          <p:cNvCxnSpPr/>
          <p:nvPr/>
        </p:nvCxnSpPr>
        <p:spPr>
          <a:xfrm>
            <a:off x="10515600" y="2364377"/>
            <a:ext cx="99277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810423" y="2625634"/>
            <a:ext cx="3423634" cy="2612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25634" y="2743200"/>
            <a:ext cx="1008215" cy="4904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49828" y="3233697"/>
            <a:ext cx="2534194" cy="369332"/>
          </a:xfrm>
          <a:prstGeom prst="rect">
            <a:avLst/>
          </a:prstGeom>
          <a:noFill/>
        </p:spPr>
        <p:txBody>
          <a:bodyPr wrap="square" rtlCol="0">
            <a:spAutoFit/>
          </a:bodyPr>
          <a:lstStyle/>
          <a:p>
            <a:r>
              <a:rPr lang="en-US" dirty="0" smtClean="0">
                <a:solidFill>
                  <a:srgbClr val="00B050"/>
                </a:solidFill>
              </a:rPr>
              <a:t>Used on cartilage , as ear </a:t>
            </a:r>
            <a:endParaRPr lang="en-US" dirty="0">
              <a:solidFill>
                <a:srgbClr val="00B050"/>
              </a:solidFill>
            </a:endParaRPr>
          </a:p>
        </p:txBody>
      </p:sp>
      <p:sp>
        <p:nvSpPr>
          <p:cNvPr id="15" name="Left Arrow Callout 14"/>
          <p:cNvSpPr/>
          <p:nvPr/>
        </p:nvSpPr>
        <p:spPr>
          <a:xfrm>
            <a:off x="2366752" y="3295412"/>
            <a:ext cx="3357155" cy="3331388"/>
          </a:xfrm>
          <a:prstGeom prst="leftArrowCallou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0446" y="4738171"/>
            <a:ext cx="1935678" cy="830997"/>
          </a:xfrm>
          <a:prstGeom prst="rect">
            <a:avLst/>
          </a:prstGeom>
          <a:noFill/>
        </p:spPr>
        <p:txBody>
          <a:bodyPr wrap="square" rtlCol="0">
            <a:spAutoFit/>
          </a:bodyPr>
          <a:lstStyle/>
          <a:p>
            <a:r>
              <a:rPr lang="ar-JO" sz="2400" dirty="0" smtClean="0">
                <a:solidFill>
                  <a:schemeClr val="accent6">
                    <a:lumMod val="75000"/>
                  </a:schemeClr>
                </a:solidFill>
              </a:rPr>
              <a:t>ما رح يسال عنهم </a:t>
            </a:r>
            <a:endParaRPr lang="en-US" sz="2400" dirty="0">
              <a:solidFill>
                <a:schemeClr val="accent6">
                  <a:lumMod val="75000"/>
                </a:schemeClr>
              </a:solidFill>
            </a:endParaRPr>
          </a:p>
        </p:txBody>
      </p:sp>
    </p:spTree>
    <p:extLst>
      <p:ext uri="{BB962C8B-B14F-4D97-AF65-F5344CB8AC3E}">
        <p14:creationId xmlns:p14="http://schemas.microsoft.com/office/powerpoint/2010/main" val="3070983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5CF0F537-BB7D-427C-BC53-C651CC0C89F9}"/>
              </a:ext>
            </a:extLst>
          </p:cNvPr>
          <p:cNvPicPr>
            <a:picLocks noGrp="1" noChangeAspect="1"/>
          </p:cNvPicPr>
          <p:nvPr>
            <p:ph idx="1"/>
          </p:nvPr>
        </p:nvPicPr>
        <p:blipFill>
          <a:blip r:embed="rId2"/>
          <a:stretch>
            <a:fillRect/>
          </a:stretch>
        </p:blipFill>
        <p:spPr>
          <a:xfrm>
            <a:off x="3130533" y="247560"/>
            <a:ext cx="8465128" cy="6196695"/>
          </a:xfrm>
          <a:prstGeom prst="rect">
            <a:avLst/>
          </a:prstGeom>
        </p:spPr>
      </p:pic>
      <p:cxnSp>
        <p:nvCxnSpPr>
          <p:cNvPr id="5" name="Straight Arrow Connector 4"/>
          <p:cNvCxnSpPr/>
          <p:nvPr/>
        </p:nvCxnSpPr>
        <p:spPr>
          <a:xfrm flipV="1">
            <a:off x="1789611" y="1515291"/>
            <a:ext cx="1436914" cy="1306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923314" y="796834"/>
            <a:ext cx="4672347" cy="1423852"/>
          </a:xfrm>
          <a:prstGeom prst="rect">
            <a:avLst/>
          </a:prstGeom>
          <a:no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1698171" y="3187337"/>
            <a:ext cx="1528354" cy="1306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471954" y="3958046"/>
            <a:ext cx="2063932" cy="13063"/>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3130533" y="4297680"/>
            <a:ext cx="4232564" cy="194636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043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AC1108-A85E-43FA-A6B5-A5A9E71C8D53}"/>
              </a:ext>
            </a:extLst>
          </p:cNvPr>
          <p:cNvSpPr>
            <a:spLocks noGrp="1"/>
          </p:cNvSpPr>
          <p:nvPr>
            <p:ph idx="1"/>
          </p:nvPr>
        </p:nvSpPr>
        <p:spPr>
          <a:xfrm>
            <a:off x="878774" y="790483"/>
            <a:ext cx="10515600" cy="5540859"/>
          </a:xfrm>
        </p:spPr>
        <p:txBody>
          <a:bodyPr>
            <a:normAutofit fontScale="85000" lnSpcReduction="20000"/>
          </a:bodyPr>
          <a:lstStyle/>
          <a:p>
            <a:pPr marL="0" indent="0">
              <a:buNone/>
            </a:pPr>
            <a:r>
              <a:rPr lang="en-US" dirty="0"/>
              <a:t>1. </a:t>
            </a:r>
            <a:r>
              <a:rPr lang="en-US" b="1" dirty="0"/>
              <a:t>Silvadene (1% silver </a:t>
            </a:r>
            <a:r>
              <a:rPr lang="en-US" b="1" dirty="0" err="1"/>
              <a:t>sulfadiazene</a:t>
            </a:r>
            <a:r>
              <a:rPr lang="en-US" dirty="0"/>
              <a:t>) has broad coverage for gram-negative and</a:t>
            </a:r>
          </a:p>
          <a:p>
            <a:pPr marL="0" indent="0">
              <a:buNone/>
            </a:pPr>
            <a:r>
              <a:rPr lang="en-US" dirty="0"/>
              <a:t>-positive bacteria.</a:t>
            </a:r>
          </a:p>
          <a:p>
            <a:pPr marL="0" indent="0">
              <a:buNone/>
            </a:pPr>
            <a:r>
              <a:rPr lang="en-US" dirty="0"/>
              <a:t>a. Wound penetration is moderate</a:t>
            </a:r>
          </a:p>
          <a:p>
            <a:pPr marL="0" indent="0">
              <a:buNone/>
            </a:pPr>
            <a:r>
              <a:rPr lang="en-US" dirty="0"/>
              <a:t>b. </a:t>
            </a:r>
            <a:r>
              <a:rPr lang="en-US" dirty="0">
                <a:solidFill>
                  <a:srgbClr val="FF0000"/>
                </a:solidFill>
              </a:rPr>
              <a:t>Can damage the cornea so use near the eyes is contraindicated</a:t>
            </a:r>
          </a:p>
          <a:p>
            <a:pPr marL="0" indent="0">
              <a:buNone/>
            </a:pPr>
            <a:r>
              <a:rPr lang="en-US" dirty="0"/>
              <a:t>c. *Can cause </a:t>
            </a:r>
            <a:r>
              <a:rPr lang="en-US" b="1" dirty="0"/>
              <a:t>neutropenia s</a:t>
            </a:r>
            <a:r>
              <a:rPr lang="en-US" dirty="0"/>
              <a:t>o white blood cell count should be followed</a:t>
            </a:r>
          </a:p>
          <a:p>
            <a:pPr marL="0" indent="0">
              <a:buNone/>
            </a:pPr>
            <a:r>
              <a:rPr lang="en-US" dirty="0"/>
              <a:t>d. Avoid in patients with sulfa allergy</a:t>
            </a:r>
          </a:p>
          <a:p>
            <a:pPr marL="0" indent="0">
              <a:buNone/>
            </a:pPr>
            <a:endParaRPr lang="en-US" dirty="0"/>
          </a:p>
          <a:p>
            <a:pPr marL="0" indent="0">
              <a:buNone/>
            </a:pPr>
            <a:r>
              <a:rPr lang="en-US" dirty="0"/>
              <a:t>2</a:t>
            </a:r>
            <a:r>
              <a:rPr lang="en-US" b="1" dirty="0"/>
              <a:t>. </a:t>
            </a:r>
            <a:r>
              <a:rPr lang="en-US" b="1" dirty="0" err="1"/>
              <a:t>Sulfamylon</a:t>
            </a:r>
            <a:r>
              <a:rPr lang="en-US" b="1" dirty="0"/>
              <a:t> (10% mafenide acetate) </a:t>
            </a:r>
            <a:r>
              <a:rPr lang="en-US" dirty="0"/>
              <a:t>has broad coverage for gram-positive</a:t>
            </a:r>
          </a:p>
          <a:p>
            <a:pPr marL="0" indent="0">
              <a:buNone/>
            </a:pPr>
            <a:r>
              <a:rPr lang="en-US" dirty="0"/>
              <a:t>bacteria and is bacteriostatic.</a:t>
            </a:r>
          </a:p>
          <a:p>
            <a:pPr marL="0" indent="0">
              <a:buNone/>
            </a:pPr>
            <a:r>
              <a:rPr lang="en-US" dirty="0"/>
              <a:t>a. Wound and eschar penetration is excellent.</a:t>
            </a:r>
          </a:p>
          <a:p>
            <a:pPr marL="0" indent="0">
              <a:buNone/>
            </a:pPr>
            <a:r>
              <a:rPr lang="en-US" dirty="0"/>
              <a:t>b. </a:t>
            </a:r>
            <a:r>
              <a:rPr lang="en-US" dirty="0" err="1"/>
              <a:t>Sulfamylon</a:t>
            </a:r>
            <a:r>
              <a:rPr lang="en-US" dirty="0"/>
              <a:t> is the topic agent of choice for </a:t>
            </a:r>
            <a:r>
              <a:rPr lang="en-US" b="1" dirty="0">
                <a:solidFill>
                  <a:srgbClr val="FF0000"/>
                </a:solidFill>
              </a:rPr>
              <a:t>exposed cartilage </a:t>
            </a:r>
            <a:r>
              <a:rPr lang="en-US" dirty="0">
                <a:solidFill>
                  <a:srgbClr val="FF0000"/>
                </a:solidFill>
              </a:rPr>
              <a:t>of the ear or nose</a:t>
            </a:r>
            <a:r>
              <a:rPr lang="en-US" dirty="0"/>
              <a:t>.</a:t>
            </a:r>
          </a:p>
          <a:p>
            <a:pPr marL="0" indent="0">
              <a:buNone/>
            </a:pPr>
            <a:r>
              <a:rPr lang="en-US" dirty="0"/>
              <a:t>c. *</a:t>
            </a:r>
            <a:r>
              <a:rPr lang="en-US" dirty="0" err="1"/>
              <a:t>Sulfamylon</a:t>
            </a:r>
            <a:r>
              <a:rPr lang="en-US" dirty="0"/>
              <a:t> is a carbonic anhydrase inhibitor and can cause hyperchloremic</a:t>
            </a:r>
          </a:p>
          <a:p>
            <a:pPr marL="0" indent="0">
              <a:buNone/>
            </a:pPr>
            <a:r>
              <a:rPr lang="en-US" dirty="0"/>
              <a:t>acidosis, particularly when used in large burns.</a:t>
            </a:r>
          </a:p>
          <a:p>
            <a:pPr marL="0" indent="0">
              <a:buNone/>
            </a:pPr>
            <a:r>
              <a:rPr lang="en-US" dirty="0"/>
              <a:t>d. Avoid use in burns greater than 20% TBSA.</a:t>
            </a:r>
            <a:endParaRPr lang="ar-JO" dirty="0"/>
          </a:p>
        </p:txBody>
      </p:sp>
      <p:sp>
        <p:nvSpPr>
          <p:cNvPr id="2" name="TextBox 1"/>
          <p:cNvSpPr txBox="1"/>
          <p:nvPr/>
        </p:nvSpPr>
        <p:spPr>
          <a:xfrm>
            <a:off x="878774" y="154379"/>
            <a:ext cx="3265714" cy="461665"/>
          </a:xfrm>
          <a:prstGeom prst="rect">
            <a:avLst/>
          </a:prstGeom>
          <a:solidFill>
            <a:srgbClr val="00B050"/>
          </a:solidFill>
        </p:spPr>
        <p:txBody>
          <a:bodyPr wrap="square" rtlCol="1">
            <a:spAutoFit/>
          </a:bodyPr>
          <a:lstStyle/>
          <a:p>
            <a:r>
              <a:rPr lang="en-US" sz="2400" b="1" dirty="0" smtClean="0"/>
              <a:t>New 2 slides </a:t>
            </a:r>
            <a:endParaRPr lang="ar-SA" sz="2400" b="1" dirty="0"/>
          </a:p>
        </p:txBody>
      </p:sp>
    </p:spTree>
    <p:extLst>
      <p:ext uri="{BB962C8B-B14F-4D97-AF65-F5344CB8AC3E}">
        <p14:creationId xmlns:p14="http://schemas.microsoft.com/office/powerpoint/2010/main" val="1889016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F0DFE51-76E8-41EC-AFAD-B29AC87DB1B7}"/>
              </a:ext>
            </a:extLst>
          </p:cNvPr>
          <p:cNvSpPr>
            <a:spLocks noGrp="1"/>
          </p:cNvSpPr>
          <p:nvPr>
            <p:ph idx="1"/>
          </p:nvPr>
        </p:nvSpPr>
        <p:spPr>
          <a:xfrm>
            <a:off x="838200" y="848139"/>
            <a:ext cx="10515600" cy="5328824"/>
          </a:xfrm>
        </p:spPr>
        <p:txBody>
          <a:bodyPr>
            <a:normAutofit fontScale="85000" lnSpcReduction="20000"/>
          </a:bodyPr>
          <a:lstStyle/>
          <a:p>
            <a:pPr marL="0" indent="0">
              <a:buNone/>
            </a:pPr>
            <a:r>
              <a:rPr lang="en-US" b="1" dirty="0"/>
              <a:t>Silver nitrate (0.5% solution</a:t>
            </a:r>
            <a:r>
              <a:rPr lang="en-US" dirty="0"/>
              <a:t>) has broad spectrum coverage with coverage of</a:t>
            </a:r>
          </a:p>
          <a:p>
            <a:pPr marL="0" indent="0">
              <a:buNone/>
            </a:pPr>
            <a:r>
              <a:rPr lang="en-US" i="1" dirty="0"/>
              <a:t>Staphylococcus </a:t>
            </a:r>
            <a:r>
              <a:rPr lang="en-US" dirty="0"/>
              <a:t>and </a:t>
            </a:r>
            <a:r>
              <a:rPr lang="en-US" i="1" dirty="0"/>
              <a:t>Pseudomonas</a:t>
            </a:r>
          </a:p>
          <a:p>
            <a:pPr marL="0" indent="0">
              <a:buNone/>
            </a:pPr>
            <a:r>
              <a:rPr lang="en-US" dirty="0"/>
              <a:t>a. Silver nitrate solution does not penetrate eschar well.</a:t>
            </a:r>
          </a:p>
          <a:p>
            <a:pPr marL="0" indent="0">
              <a:buNone/>
            </a:pPr>
            <a:r>
              <a:rPr lang="en-US" dirty="0"/>
              <a:t>b. </a:t>
            </a:r>
            <a:r>
              <a:rPr lang="en-US" b="1" dirty="0"/>
              <a:t>Silver nitrate solution will discolor the adjacent skin </a:t>
            </a:r>
            <a:r>
              <a:rPr lang="en-US" dirty="0"/>
              <a:t>and surrounding dressings</a:t>
            </a:r>
          </a:p>
          <a:p>
            <a:pPr marL="0" indent="0">
              <a:buNone/>
            </a:pPr>
            <a:r>
              <a:rPr lang="en-US" dirty="0"/>
              <a:t>and bedding.</a:t>
            </a:r>
          </a:p>
          <a:p>
            <a:pPr marL="0" indent="0">
              <a:buNone/>
            </a:pPr>
            <a:r>
              <a:rPr lang="en-US" dirty="0"/>
              <a:t>c. *Silver nitrate can cause hyponatremia. Sodium level should be followed.</a:t>
            </a:r>
          </a:p>
          <a:p>
            <a:pPr marL="0" indent="0">
              <a:buNone/>
            </a:pPr>
            <a:r>
              <a:rPr lang="en-US" dirty="0"/>
              <a:t>d. Cost effective.</a:t>
            </a:r>
          </a:p>
          <a:p>
            <a:pPr marL="0" indent="0">
              <a:buNone/>
            </a:pPr>
            <a:endParaRPr lang="en-US" dirty="0"/>
          </a:p>
          <a:p>
            <a:pPr marL="0" indent="0">
              <a:buNone/>
            </a:pPr>
            <a:r>
              <a:rPr lang="en-US" b="1" dirty="0"/>
              <a:t>4. </a:t>
            </a:r>
            <a:r>
              <a:rPr lang="en-US" b="1" dirty="0" err="1"/>
              <a:t>Acticoat</a:t>
            </a:r>
            <a:r>
              <a:rPr lang="en-US" b="1" dirty="0"/>
              <a:t> is a silver-impregnated </a:t>
            </a:r>
            <a:r>
              <a:rPr lang="en-US" dirty="0"/>
              <a:t>dressing that is available in sheets. Moisture</a:t>
            </a:r>
          </a:p>
          <a:p>
            <a:pPr marL="0" indent="0">
              <a:buNone/>
            </a:pPr>
            <a:r>
              <a:rPr lang="en-US" dirty="0"/>
              <a:t>activates the silver ions, which act as a topical antimicrobial agent.</a:t>
            </a:r>
          </a:p>
          <a:p>
            <a:pPr marL="0" indent="0">
              <a:buNone/>
            </a:pPr>
            <a:r>
              <a:rPr lang="en-US" dirty="0"/>
              <a:t>a. Sheets can be placed over clean burn wounds and moistened with normal</a:t>
            </a:r>
          </a:p>
          <a:p>
            <a:pPr marL="0" indent="0">
              <a:buNone/>
            </a:pPr>
            <a:r>
              <a:rPr lang="en-US" dirty="0"/>
              <a:t>saline several times per day. Dressings can be changed every 3 to 5 days.</a:t>
            </a:r>
          </a:p>
          <a:p>
            <a:pPr marL="0" indent="0">
              <a:buNone/>
            </a:pPr>
            <a:r>
              <a:rPr lang="en-US" dirty="0"/>
              <a:t>b. </a:t>
            </a:r>
            <a:r>
              <a:rPr lang="en-US" dirty="0" err="1"/>
              <a:t>Acticoat</a:t>
            </a:r>
            <a:r>
              <a:rPr lang="en-US" dirty="0"/>
              <a:t> is available in glove form, which is ideal for clean, partial-thickness</a:t>
            </a:r>
          </a:p>
          <a:p>
            <a:pPr marL="0" indent="0">
              <a:buNone/>
            </a:pPr>
            <a:r>
              <a:rPr lang="en-US" dirty="0"/>
              <a:t>burns of the hand.</a:t>
            </a:r>
            <a:endParaRPr lang="ar-JO" dirty="0"/>
          </a:p>
        </p:txBody>
      </p:sp>
    </p:spTree>
    <p:extLst>
      <p:ext uri="{BB962C8B-B14F-4D97-AF65-F5344CB8AC3E}">
        <p14:creationId xmlns:p14="http://schemas.microsoft.com/office/powerpoint/2010/main" val="27043600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8658A0-88B6-409F-BB61-CC7CEDC746C4}"/>
              </a:ext>
            </a:extLst>
          </p:cNvPr>
          <p:cNvSpPr>
            <a:spLocks noGrp="1"/>
          </p:cNvSpPr>
          <p:nvPr>
            <p:ph type="title"/>
          </p:nvPr>
        </p:nvSpPr>
        <p:spPr>
          <a:xfrm>
            <a:off x="838200" y="365125"/>
            <a:ext cx="10515600" cy="867327"/>
          </a:xfrm>
        </p:spPr>
        <p:txBody>
          <a:bodyPr/>
          <a:lstStyle/>
          <a:p>
            <a:r>
              <a:rPr lang="en-US" dirty="0"/>
              <a:t>Burns </a:t>
            </a:r>
            <a:r>
              <a:rPr lang="en-US" dirty="0" smtClean="0"/>
              <a:t>Referral </a:t>
            </a:r>
            <a:r>
              <a:rPr lang="en-US" b="1" dirty="0" smtClean="0">
                <a:solidFill>
                  <a:srgbClr val="00B050"/>
                </a:solidFill>
              </a:rPr>
              <a:t>( indication of admission )</a:t>
            </a:r>
            <a:endParaRPr lang="ar-JO" b="1" dirty="0">
              <a:solidFill>
                <a:srgbClr val="00B050"/>
              </a:solidFill>
            </a:endParaRPr>
          </a:p>
        </p:txBody>
      </p:sp>
      <p:sp>
        <p:nvSpPr>
          <p:cNvPr id="3" name="Content Placeholder 2">
            <a:extLst>
              <a:ext uri="{FF2B5EF4-FFF2-40B4-BE49-F238E27FC236}">
                <a16:creationId xmlns="" xmlns:a16="http://schemas.microsoft.com/office/drawing/2014/main" id="{D4E53076-1FD3-48EE-A321-8DA2D0F02789}"/>
              </a:ext>
            </a:extLst>
          </p:cNvPr>
          <p:cNvSpPr>
            <a:spLocks noGrp="1"/>
          </p:cNvSpPr>
          <p:nvPr>
            <p:ph idx="1"/>
          </p:nvPr>
        </p:nvSpPr>
        <p:spPr>
          <a:xfrm>
            <a:off x="838200" y="1080655"/>
            <a:ext cx="10515600" cy="5096308"/>
          </a:xfrm>
        </p:spPr>
        <p:txBody>
          <a:bodyPr>
            <a:normAutofit lnSpcReduction="10000"/>
          </a:bodyPr>
          <a:lstStyle/>
          <a:p>
            <a:pPr marL="0" indent="0">
              <a:buNone/>
            </a:pPr>
            <a:r>
              <a:rPr lang="en-US" dirty="0"/>
              <a:t>• Patients with the following criteria should be referred to a designated burn center: </a:t>
            </a:r>
          </a:p>
          <a:p>
            <a:pPr marL="0" indent="0">
              <a:buNone/>
            </a:pPr>
            <a:r>
              <a:rPr lang="en-US" dirty="0"/>
              <a:t>1. </a:t>
            </a:r>
            <a:r>
              <a:rPr lang="en-US" dirty="0">
                <a:solidFill>
                  <a:srgbClr val="FF0000"/>
                </a:solidFill>
              </a:rPr>
              <a:t>Partial-thickness burns </a:t>
            </a:r>
            <a:r>
              <a:rPr lang="en-US" u="sng" dirty="0"/>
              <a:t>more than 10% of the TBSA </a:t>
            </a:r>
          </a:p>
          <a:p>
            <a:pPr marL="0" indent="0">
              <a:buNone/>
            </a:pPr>
            <a:r>
              <a:rPr lang="en-US" dirty="0"/>
              <a:t>2</a:t>
            </a:r>
            <a:r>
              <a:rPr lang="en-US" dirty="0">
                <a:solidFill>
                  <a:srgbClr val="FF0000"/>
                </a:solidFill>
              </a:rPr>
              <a:t>. Burns </a:t>
            </a:r>
            <a:r>
              <a:rPr lang="en-US" b="1" dirty="0">
                <a:solidFill>
                  <a:srgbClr val="FF0000"/>
                </a:solidFill>
              </a:rPr>
              <a:t>involving</a:t>
            </a:r>
            <a:r>
              <a:rPr lang="en-US" dirty="0">
                <a:solidFill>
                  <a:srgbClr val="FF0000"/>
                </a:solidFill>
              </a:rPr>
              <a:t> the face, hands, feet, genitalia, perineum, and/or major joints </a:t>
            </a:r>
          </a:p>
          <a:p>
            <a:pPr marL="0" indent="0">
              <a:buNone/>
            </a:pPr>
            <a:r>
              <a:rPr lang="en-US" dirty="0"/>
              <a:t>3. </a:t>
            </a:r>
            <a:r>
              <a:rPr lang="en-US" b="1" dirty="0">
                <a:solidFill>
                  <a:srgbClr val="FF0000"/>
                </a:solidFill>
              </a:rPr>
              <a:t>Any </a:t>
            </a:r>
            <a:r>
              <a:rPr lang="en-US" dirty="0">
                <a:solidFill>
                  <a:srgbClr val="FF0000"/>
                </a:solidFill>
              </a:rPr>
              <a:t>full-thickness burn </a:t>
            </a:r>
          </a:p>
          <a:p>
            <a:pPr marL="0" indent="0">
              <a:buNone/>
            </a:pPr>
            <a:r>
              <a:rPr lang="en-US" dirty="0"/>
              <a:t>4. </a:t>
            </a:r>
            <a:r>
              <a:rPr lang="en-US" dirty="0">
                <a:solidFill>
                  <a:srgbClr val="FF0000"/>
                </a:solidFill>
              </a:rPr>
              <a:t>Electrical burns, including lightning injury </a:t>
            </a:r>
          </a:p>
          <a:p>
            <a:pPr marL="0" indent="0">
              <a:buNone/>
            </a:pPr>
            <a:r>
              <a:rPr lang="en-US" dirty="0"/>
              <a:t>5.</a:t>
            </a:r>
            <a:r>
              <a:rPr lang="en-US" dirty="0">
                <a:solidFill>
                  <a:srgbClr val="FF0000"/>
                </a:solidFill>
              </a:rPr>
              <a:t> Chemical burns </a:t>
            </a:r>
          </a:p>
          <a:p>
            <a:pPr marL="0" indent="0">
              <a:buNone/>
            </a:pPr>
            <a:r>
              <a:rPr lang="en-US" dirty="0"/>
              <a:t>6. </a:t>
            </a:r>
            <a:r>
              <a:rPr lang="en-US" dirty="0">
                <a:solidFill>
                  <a:srgbClr val="FF0000"/>
                </a:solidFill>
              </a:rPr>
              <a:t>Inhalation injury </a:t>
            </a:r>
          </a:p>
          <a:p>
            <a:pPr marL="0" indent="0">
              <a:buNone/>
            </a:pPr>
            <a:r>
              <a:rPr lang="en-US" dirty="0"/>
              <a:t>7. Burns in patients with </a:t>
            </a:r>
            <a:r>
              <a:rPr lang="en-US" dirty="0">
                <a:solidFill>
                  <a:srgbClr val="FF0000"/>
                </a:solidFill>
              </a:rPr>
              <a:t>preexisting medical disorders </a:t>
            </a:r>
            <a:r>
              <a:rPr lang="en-US" b="1" dirty="0"/>
              <a:t>that could </a:t>
            </a:r>
            <a:r>
              <a:rPr lang="en-US" dirty="0"/>
              <a:t>complicate management, prolong recovery, or affect outcome</a:t>
            </a:r>
          </a:p>
          <a:p>
            <a:endParaRPr lang="ar-JO" dirty="0"/>
          </a:p>
        </p:txBody>
      </p:sp>
    </p:spTree>
    <p:extLst>
      <p:ext uri="{BB962C8B-B14F-4D97-AF65-F5344CB8AC3E}">
        <p14:creationId xmlns:p14="http://schemas.microsoft.com/office/powerpoint/2010/main" val="4146337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30475FA-9143-498B-9EF1-5EE8F1D3CAF0}"/>
              </a:ext>
            </a:extLst>
          </p:cNvPr>
          <p:cNvSpPr>
            <a:spLocks noGrp="1"/>
          </p:cNvSpPr>
          <p:nvPr>
            <p:ph idx="1"/>
          </p:nvPr>
        </p:nvSpPr>
        <p:spPr>
          <a:xfrm>
            <a:off x="838200" y="886691"/>
            <a:ext cx="10515600" cy="5290272"/>
          </a:xfrm>
        </p:spPr>
        <p:txBody>
          <a:bodyPr>
            <a:normAutofit/>
          </a:bodyPr>
          <a:lstStyle/>
          <a:p>
            <a:pPr marL="0" indent="0">
              <a:buNone/>
            </a:pPr>
            <a:r>
              <a:rPr lang="en-US" dirty="0"/>
              <a:t>8. Any patient with </a:t>
            </a:r>
            <a:r>
              <a:rPr lang="en-US" dirty="0">
                <a:solidFill>
                  <a:srgbClr val="FF0000"/>
                </a:solidFill>
              </a:rPr>
              <a:t>burns and concomitant trauma </a:t>
            </a:r>
            <a:r>
              <a:rPr lang="en-US" dirty="0"/>
              <a:t>(e.g., fractures) in which the burn injury poses the greater immediate risk of morbidity and mortality. In these cases, if the trauma poses the greater immediate risk, the patient may be initially stabilized in a trauma center before being transferred to a burn unit. Physician judgment is necessary in these cases and should be in conjunction with the regional medical control plan and triage protocols. </a:t>
            </a:r>
          </a:p>
          <a:p>
            <a:pPr marL="0" indent="0">
              <a:buNone/>
            </a:pPr>
            <a:r>
              <a:rPr lang="en-US" dirty="0"/>
              <a:t>9. </a:t>
            </a:r>
            <a:r>
              <a:rPr lang="en-US" b="1" dirty="0">
                <a:solidFill>
                  <a:srgbClr val="FF0000"/>
                </a:solidFill>
              </a:rPr>
              <a:t>Burned children </a:t>
            </a:r>
            <a:r>
              <a:rPr lang="en-US" dirty="0"/>
              <a:t>in hospitals without </a:t>
            </a:r>
            <a:r>
              <a:rPr lang="en-US" dirty="0">
                <a:solidFill>
                  <a:srgbClr val="FF0000"/>
                </a:solidFill>
              </a:rPr>
              <a:t>qualified personnel or equipment to care for children </a:t>
            </a:r>
          </a:p>
          <a:p>
            <a:pPr marL="0" indent="0">
              <a:buNone/>
            </a:pPr>
            <a:r>
              <a:rPr lang="en-US" dirty="0"/>
              <a:t>10. Burns in patients who </a:t>
            </a:r>
            <a:r>
              <a:rPr lang="en-US" dirty="0">
                <a:solidFill>
                  <a:srgbClr val="FF0000"/>
                </a:solidFill>
              </a:rPr>
              <a:t>will require special social, emotional, or long-term rehabilitative intervention.</a:t>
            </a:r>
          </a:p>
          <a:p>
            <a:endParaRPr lang="ar-JO" dirty="0"/>
          </a:p>
        </p:txBody>
      </p:sp>
    </p:spTree>
    <p:extLst>
      <p:ext uri="{BB962C8B-B14F-4D97-AF65-F5344CB8AC3E}">
        <p14:creationId xmlns:p14="http://schemas.microsoft.com/office/powerpoint/2010/main" val="1271054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538361-B1D7-48E1-B94B-FAD08F722BCE}"/>
              </a:ext>
            </a:extLst>
          </p:cNvPr>
          <p:cNvSpPr>
            <a:spLocks noGrp="1"/>
          </p:cNvSpPr>
          <p:nvPr>
            <p:ph type="title"/>
          </p:nvPr>
        </p:nvSpPr>
        <p:spPr>
          <a:xfrm>
            <a:off x="838200" y="365126"/>
            <a:ext cx="10515600" cy="867930"/>
          </a:xfrm>
        </p:spPr>
        <p:txBody>
          <a:bodyPr/>
          <a:lstStyle/>
          <a:p>
            <a:endParaRPr lang="ar-JO" dirty="0"/>
          </a:p>
        </p:txBody>
      </p:sp>
      <p:sp>
        <p:nvSpPr>
          <p:cNvPr id="3" name="Content Placeholder 2">
            <a:extLst>
              <a:ext uri="{FF2B5EF4-FFF2-40B4-BE49-F238E27FC236}">
                <a16:creationId xmlns="" xmlns:a16="http://schemas.microsoft.com/office/drawing/2014/main" id="{9DFC16D4-A493-4241-A067-6C56258909A3}"/>
              </a:ext>
            </a:extLst>
          </p:cNvPr>
          <p:cNvSpPr>
            <a:spLocks noGrp="1"/>
          </p:cNvSpPr>
          <p:nvPr>
            <p:ph idx="1"/>
          </p:nvPr>
        </p:nvSpPr>
        <p:spPr>
          <a:xfrm>
            <a:off x="838200" y="1690688"/>
            <a:ext cx="10515600" cy="4486275"/>
          </a:xfrm>
        </p:spPr>
        <p:txBody>
          <a:bodyPr>
            <a:normAutofit/>
          </a:bodyPr>
          <a:lstStyle/>
          <a:p>
            <a:pPr marL="0" indent="0">
              <a:buNone/>
            </a:pPr>
            <a:r>
              <a:rPr lang="en-US" dirty="0"/>
              <a:t>• The treatment of burns is complex. </a:t>
            </a:r>
          </a:p>
          <a:p>
            <a:pPr marL="0" indent="0">
              <a:buNone/>
            </a:pPr>
            <a:r>
              <a:rPr lang="en-US" dirty="0"/>
              <a:t>• Minor injuries can be treated in the community by knowledgeable physicians. </a:t>
            </a:r>
          </a:p>
          <a:p>
            <a:pPr marL="0" indent="0">
              <a:buNone/>
            </a:pPr>
            <a:r>
              <a:rPr lang="en-US" dirty="0"/>
              <a:t>• Moderate and severe injuries, however, require treatment in dedicated facilities. </a:t>
            </a:r>
          </a:p>
          <a:p>
            <a:pPr marL="0" indent="0">
              <a:buNone/>
            </a:pPr>
            <a:r>
              <a:rPr lang="en-US" dirty="0"/>
              <a:t>• </a:t>
            </a:r>
            <a:r>
              <a:rPr lang="en-US" b="1" dirty="0">
                <a:solidFill>
                  <a:srgbClr val="FF0000"/>
                </a:solidFill>
              </a:rPr>
              <a:t>Burn injury treatment </a:t>
            </a:r>
            <a:r>
              <a:rPr lang="en-US" b="1" u="sng" dirty="0">
                <a:solidFill>
                  <a:srgbClr val="FF0000"/>
                </a:solidFill>
              </a:rPr>
              <a:t>depends on</a:t>
            </a:r>
            <a:r>
              <a:rPr lang="en-US" u="sng" dirty="0"/>
              <a:t> </a:t>
            </a:r>
            <a:r>
              <a:rPr lang="en-US" dirty="0"/>
              <a:t>the depth and total body surface area affected. </a:t>
            </a:r>
          </a:p>
          <a:p>
            <a:pPr marL="0" indent="0">
              <a:buNone/>
            </a:pPr>
            <a:r>
              <a:rPr lang="en-US" dirty="0"/>
              <a:t>• Early systemic response would be dampening of all responses and followed hypermetabolism.</a:t>
            </a:r>
          </a:p>
          <a:p>
            <a:endParaRPr lang="ar-JO" dirty="0"/>
          </a:p>
        </p:txBody>
      </p:sp>
    </p:spTree>
    <p:extLst>
      <p:ext uri="{BB962C8B-B14F-4D97-AF65-F5344CB8AC3E}">
        <p14:creationId xmlns:p14="http://schemas.microsoft.com/office/powerpoint/2010/main" val="44496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F768F5-76A7-4C99-AA53-03F26FB6B901}"/>
              </a:ext>
            </a:extLst>
          </p:cNvPr>
          <p:cNvSpPr>
            <a:spLocks noGrp="1"/>
          </p:cNvSpPr>
          <p:nvPr>
            <p:ph type="title"/>
          </p:nvPr>
        </p:nvSpPr>
        <p:spPr/>
        <p:txBody>
          <a:bodyPr/>
          <a:lstStyle/>
          <a:p>
            <a:endParaRPr lang="ar-JO"/>
          </a:p>
        </p:txBody>
      </p:sp>
      <p:sp>
        <p:nvSpPr>
          <p:cNvPr id="3" name="Content Placeholder 2">
            <a:extLst>
              <a:ext uri="{FF2B5EF4-FFF2-40B4-BE49-F238E27FC236}">
                <a16:creationId xmlns="" xmlns:a16="http://schemas.microsoft.com/office/drawing/2014/main" id="{FD7BD645-5155-44B5-ADD7-A4EE0C519688}"/>
              </a:ext>
            </a:extLst>
          </p:cNvPr>
          <p:cNvSpPr>
            <a:spLocks noGrp="1"/>
          </p:cNvSpPr>
          <p:nvPr>
            <p:ph idx="1"/>
          </p:nvPr>
        </p:nvSpPr>
        <p:spPr/>
        <p:txBody>
          <a:bodyPr>
            <a:normAutofit lnSpcReduction="10000"/>
          </a:bodyPr>
          <a:lstStyle/>
          <a:p>
            <a:pPr marL="0" indent="0">
              <a:buNone/>
            </a:pPr>
            <a:r>
              <a:rPr lang="en-US" dirty="0"/>
              <a:t>• Early fluid resuscitation with adequate fluids and addressing inhalation injury saves lots of life. </a:t>
            </a:r>
          </a:p>
          <a:p>
            <a:pPr marL="0" indent="0">
              <a:buNone/>
            </a:pPr>
            <a:r>
              <a:rPr lang="en-US" dirty="0"/>
              <a:t>• Addressing wound comes second after initial resuscitation with adequate covering of wound. </a:t>
            </a:r>
          </a:p>
          <a:p>
            <a:pPr marL="0" indent="0">
              <a:buNone/>
            </a:pPr>
            <a:r>
              <a:rPr lang="en-US" dirty="0"/>
              <a:t>• Main aim of wound care to protect body from infection and hypothermia. </a:t>
            </a:r>
          </a:p>
          <a:p>
            <a:pPr marL="0" indent="0">
              <a:buNone/>
            </a:pPr>
            <a:r>
              <a:rPr lang="en-US" dirty="0"/>
              <a:t>• Early wound excision and grafting prevents wound contracture. </a:t>
            </a:r>
          </a:p>
          <a:p>
            <a:pPr marL="0" indent="0">
              <a:buNone/>
            </a:pPr>
            <a:r>
              <a:rPr lang="en-US" dirty="0"/>
              <a:t>• Electrical burns- High voltage burns addressed in </a:t>
            </a:r>
            <a:r>
              <a:rPr lang="en-US" dirty="0" err="1"/>
              <a:t>multidimentional</a:t>
            </a:r>
            <a:r>
              <a:rPr lang="en-US" dirty="0"/>
              <a:t> way. </a:t>
            </a:r>
          </a:p>
          <a:p>
            <a:pPr marL="0" indent="0">
              <a:buNone/>
            </a:pPr>
            <a:r>
              <a:rPr lang="en-US" dirty="0"/>
              <a:t>• Chemical burns – </a:t>
            </a:r>
            <a:r>
              <a:rPr lang="en-US" dirty="0">
                <a:solidFill>
                  <a:srgbClr val="FF0000"/>
                </a:solidFill>
              </a:rPr>
              <a:t>Alkali and Acids treated differently.</a:t>
            </a:r>
          </a:p>
          <a:p>
            <a:endParaRPr lang="ar-JO" dirty="0"/>
          </a:p>
        </p:txBody>
      </p:sp>
    </p:spTree>
    <p:extLst>
      <p:ext uri="{BB962C8B-B14F-4D97-AF65-F5344CB8AC3E}">
        <p14:creationId xmlns:p14="http://schemas.microsoft.com/office/powerpoint/2010/main" val="361350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solidFill>
                  <a:srgbClr val="FFC000"/>
                </a:solidFill>
              </a:rPr>
              <a:t>Blanching test </a:t>
            </a:r>
            <a:r>
              <a:rPr lang="en-US" dirty="0" smtClean="0">
                <a:solidFill>
                  <a:schemeClr val="accent6">
                    <a:lumMod val="75000"/>
                  </a:schemeClr>
                </a:solidFill>
                <a:sym typeface="Wingdings" panose="05000000000000000000" pitchFamily="2" charset="2"/>
              </a:rPr>
              <a:t> </a:t>
            </a:r>
            <a:r>
              <a:rPr lang="en-US" dirty="0" smtClean="0">
                <a:solidFill>
                  <a:srgbClr val="00B050"/>
                </a:solidFill>
                <a:sym typeface="Wingdings" panose="05000000000000000000" pitchFamily="2" charset="2"/>
              </a:rPr>
              <a:t>to differentiate between superficial &amp; deep </a:t>
            </a:r>
          </a:p>
          <a:p>
            <a:r>
              <a:rPr lang="en-US" b="1" dirty="0">
                <a:solidFill>
                  <a:srgbClr val="FFC000"/>
                </a:solidFill>
              </a:rPr>
              <a:t>pinprick </a:t>
            </a:r>
            <a:r>
              <a:rPr lang="en-US" b="1" dirty="0" smtClean="0">
                <a:solidFill>
                  <a:srgbClr val="FFC000"/>
                </a:solidFill>
              </a:rPr>
              <a:t>test </a:t>
            </a:r>
            <a:r>
              <a:rPr lang="en-US" b="1" dirty="0" smtClean="0">
                <a:solidFill>
                  <a:schemeClr val="accent6">
                    <a:lumMod val="75000"/>
                  </a:schemeClr>
                </a:solidFill>
                <a:sym typeface="Wingdings" panose="05000000000000000000" pitchFamily="2" charset="2"/>
              </a:rPr>
              <a:t> </a:t>
            </a:r>
            <a:r>
              <a:rPr lang="en-US" dirty="0" smtClean="0">
                <a:solidFill>
                  <a:srgbClr val="00B050"/>
                </a:solidFill>
                <a:sym typeface="Wingdings" panose="05000000000000000000" pitchFamily="2" charset="2"/>
              </a:rPr>
              <a:t>full thickness or partial </a:t>
            </a:r>
            <a:r>
              <a:rPr lang="en-US" b="1" dirty="0" smtClean="0">
                <a:solidFill>
                  <a:schemeClr val="accent6">
                    <a:lumMod val="75000"/>
                  </a:schemeClr>
                </a:solidFill>
                <a:sym typeface="Wingdings" panose="05000000000000000000" pitchFamily="2" charset="2"/>
              </a:rPr>
              <a:t> </a:t>
            </a:r>
            <a:r>
              <a:rPr lang="en-US" b="1" dirty="0" smtClean="0">
                <a:solidFill>
                  <a:srgbClr val="00B050"/>
                </a:solidFill>
                <a:sym typeface="Wingdings" panose="05000000000000000000" pitchFamily="2" charset="2"/>
              </a:rPr>
              <a:t>sensation testing </a:t>
            </a:r>
            <a:endParaRPr lang="en-US" dirty="0">
              <a:solidFill>
                <a:srgbClr val="00B050"/>
              </a:solidFill>
            </a:endParaRPr>
          </a:p>
        </p:txBody>
      </p:sp>
      <p:sp>
        <p:nvSpPr>
          <p:cNvPr id="2" name="TextBox 1"/>
          <p:cNvSpPr txBox="1"/>
          <p:nvPr/>
        </p:nvSpPr>
        <p:spPr>
          <a:xfrm>
            <a:off x="1080655" y="3883230"/>
            <a:ext cx="8467106" cy="1200329"/>
          </a:xfrm>
          <a:prstGeom prst="rect">
            <a:avLst/>
          </a:prstGeom>
          <a:noFill/>
          <a:ln w="19050">
            <a:solidFill>
              <a:schemeClr val="tx1"/>
            </a:solidFill>
          </a:ln>
        </p:spPr>
        <p:txBody>
          <a:bodyPr wrap="square" rtlCol="1">
            <a:spAutoFit/>
          </a:bodyPr>
          <a:lstStyle/>
          <a:p>
            <a:r>
              <a:rPr lang="en-US" sz="2400" dirty="0" smtClean="0">
                <a:solidFill>
                  <a:srgbClr val="00B050"/>
                </a:solidFill>
              </a:rPr>
              <a:t> </a:t>
            </a:r>
            <a:r>
              <a:rPr lang="en-US" sz="2400" u="sng" dirty="0" smtClean="0">
                <a:solidFill>
                  <a:srgbClr val="00B050"/>
                </a:solidFill>
                <a:effectLst>
                  <a:outerShdw blurRad="38100" dist="38100" dir="2700000" algn="tl">
                    <a:srgbClr val="000000">
                      <a:alpha val="43137"/>
                    </a:srgbClr>
                  </a:outerShdw>
                </a:effectLst>
              </a:rPr>
              <a:t>Ideally</a:t>
            </a:r>
            <a:r>
              <a:rPr lang="en-US" sz="2400" dirty="0" smtClean="0">
                <a:solidFill>
                  <a:srgbClr val="00B050"/>
                </a:solidFill>
                <a:effectLst>
                  <a:outerShdw blurRad="38100" dist="38100" dir="2700000" algn="tl">
                    <a:srgbClr val="000000">
                      <a:alpha val="43137"/>
                    </a:srgbClr>
                  </a:outerShdw>
                </a:effectLst>
              </a:rPr>
              <a:t> </a:t>
            </a:r>
            <a:r>
              <a:rPr lang="en-US" sz="2400" dirty="0" smtClean="0">
                <a:solidFill>
                  <a:srgbClr val="00B050"/>
                </a:solidFill>
              </a:rPr>
              <a:t>, </a:t>
            </a:r>
            <a:r>
              <a:rPr lang="en-US" sz="2400" dirty="0">
                <a:solidFill>
                  <a:srgbClr val="00B050"/>
                </a:solidFill>
              </a:rPr>
              <a:t>all burn wounds would be grafted by </a:t>
            </a:r>
            <a:r>
              <a:rPr lang="en-US" sz="2400" b="1" dirty="0">
                <a:solidFill>
                  <a:srgbClr val="00B050"/>
                </a:solidFill>
              </a:rPr>
              <a:t>3 weeks </a:t>
            </a:r>
            <a:r>
              <a:rPr lang="en-US" sz="2400" dirty="0">
                <a:solidFill>
                  <a:srgbClr val="00B050"/>
                </a:solidFill>
              </a:rPr>
              <a:t>to prevent hypertrophic</a:t>
            </a:r>
          </a:p>
          <a:p>
            <a:r>
              <a:rPr lang="en-US" sz="2400" dirty="0">
                <a:solidFill>
                  <a:srgbClr val="00B050"/>
                </a:solidFill>
              </a:rPr>
              <a:t>scar formation</a:t>
            </a:r>
            <a:endParaRPr lang="ar-SA" sz="2400" dirty="0">
              <a:solidFill>
                <a:srgbClr val="00B050"/>
              </a:solidFill>
            </a:endParaRPr>
          </a:p>
        </p:txBody>
      </p:sp>
    </p:spTree>
    <p:extLst>
      <p:ext uri="{BB962C8B-B14F-4D97-AF65-F5344CB8AC3E}">
        <p14:creationId xmlns:p14="http://schemas.microsoft.com/office/powerpoint/2010/main" val="526906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945672-7903-47B2-88EC-03A769100C3C}"/>
              </a:ext>
            </a:extLst>
          </p:cNvPr>
          <p:cNvSpPr>
            <a:spLocks noGrp="1"/>
          </p:cNvSpPr>
          <p:nvPr>
            <p:ph type="title"/>
          </p:nvPr>
        </p:nvSpPr>
        <p:spPr>
          <a:xfrm>
            <a:off x="838200" y="365125"/>
            <a:ext cx="10515600" cy="1013101"/>
          </a:xfrm>
        </p:spPr>
        <p:txBody>
          <a:bodyPr/>
          <a:lstStyle/>
          <a:p>
            <a:r>
              <a:rPr lang="en-US" b="1" dirty="0">
                <a:solidFill>
                  <a:srgbClr val="FF0000"/>
                </a:solidFill>
              </a:rPr>
              <a:t>Causes</a:t>
            </a:r>
            <a:endParaRPr lang="ar-JO" b="1" dirty="0">
              <a:solidFill>
                <a:srgbClr val="FF0000"/>
              </a:solidFill>
            </a:endParaRPr>
          </a:p>
        </p:txBody>
      </p:sp>
      <p:sp>
        <p:nvSpPr>
          <p:cNvPr id="3" name="Content Placeholder 2">
            <a:extLst>
              <a:ext uri="{FF2B5EF4-FFF2-40B4-BE49-F238E27FC236}">
                <a16:creationId xmlns="" xmlns:a16="http://schemas.microsoft.com/office/drawing/2014/main" id="{91EBA2C7-B630-48B1-832D-0B83CBF523B9}"/>
              </a:ext>
            </a:extLst>
          </p:cNvPr>
          <p:cNvSpPr>
            <a:spLocks noGrp="1"/>
          </p:cNvSpPr>
          <p:nvPr>
            <p:ph idx="1"/>
          </p:nvPr>
        </p:nvSpPr>
        <p:spPr>
          <a:xfrm>
            <a:off x="838200" y="1378226"/>
            <a:ext cx="10515600" cy="4798737"/>
          </a:xfrm>
        </p:spPr>
        <p:txBody>
          <a:bodyPr>
            <a:normAutofit/>
          </a:bodyPr>
          <a:lstStyle/>
          <a:p>
            <a:pPr marL="0" indent="0">
              <a:buNone/>
            </a:pPr>
            <a:r>
              <a:rPr lang="en-US" dirty="0"/>
              <a:t>• Flame—damage from superheated oxidized air</a:t>
            </a:r>
          </a:p>
          <a:p>
            <a:pPr marL="0" indent="0">
              <a:buNone/>
            </a:pPr>
            <a:r>
              <a:rPr lang="en-US" dirty="0"/>
              <a:t>• Scald—damage from contact with </a:t>
            </a:r>
            <a:r>
              <a:rPr lang="en-US" u="sng" dirty="0"/>
              <a:t>hot liquids </a:t>
            </a:r>
          </a:p>
          <a:p>
            <a:pPr marL="0" indent="0">
              <a:buNone/>
            </a:pPr>
            <a:r>
              <a:rPr lang="en-US" dirty="0"/>
              <a:t>• Contact—damage from </a:t>
            </a:r>
            <a:r>
              <a:rPr lang="en-US" u="sng" dirty="0"/>
              <a:t>contact</a:t>
            </a:r>
            <a:r>
              <a:rPr lang="en-US" dirty="0"/>
              <a:t> with hot or cold solid materials </a:t>
            </a:r>
          </a:p>
          <a:p>
            <a:pPr marL="0" indent="0">
              <a:buNone/>
            </a:pPr>
            <a:r>
              <a:rPr lang="en-US" dirty="0"/>
              <a:t>• Chemicals—contact with noxious chemicals </a:t>
            </a:r>
            <a:r>
              <a:rPr lang="en-US" dirty="0" smtClean="0">
                <a:solidFill>
                  <a:srgbClr val="00B050"/>
                </a:solidFill>
              </a:rPr>
              <a:t>( in hospitals or labs )</a:t>
            </a:r>
            <a:endParaRPr lang="en-US" dirty="0">
              <a:solidFill>
                <a:srgbClr val="00B050"/>
              </a:solidFill>
            </a:endParaRPr>
          </a:p>
          <a:p>
            <a:pPr marL="0" indent="0">
              <a:buNone/>
            </a:pPr>
            <a:r>
              <a:rPr lang="en-US" dirty="0"/>
              <a:t>• Electricity—conduction of electrical current through tissues</a:t>
            </a:r>
          </a:p>
          <a:p>
            <a:endParaRPr lang="ar-JO" dirty="0"/>
          </a:p>
        </p:txBody>
      </p:sp>
    </p:spTree>
    <p:extLst>
      <p:ext uri="{BB962C8B-B14F-4D97-AF65-F5344CB8AC3E}">
        <p14:creationId xmlns:p14="http://schemas.microsoft.com/office/powerpoint/2010/main" val="235611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0A1F68-3423-4534-B5B0-D07786344838}"/>
              </a:ext>
            </a:extLst>
          </p:cNvPr>
          <p:cNvSpPr>
            <a:spLocks noGrp="1"/>
          </p:cNvSpPr>
          <p:nvPr>
            <p:ph type="title"/>
          </p:nvPr>
        </p:nvSpPr>
        <p:spPr/>
        <p:txBody>
          <a:bodyPr/>
          <a:lstStyle/>
          <a:p>
            <a:r>
              <a:rPr lang="en-US" dirty="0" smtClean="0"/>
              <a:t>#</a:t>
            </a:r>
            <a:r>
              <a:rPr lang="en-US" dirty="0"/>
              <a:t> </a:t>
            </a:r>
            <a:r>
              <a:rPr lang="en-US" dirty="0">
                <a:solidFill>
                  <a:srgbClr val="FF0000"/>
                </a:solidFill>
              </a:rPr>
              <a:t>Depths</a:t>
            </a:r>
            <a:r>
              <a:rPr lang="en-US" dirty="0"/>
              <a:t> </a:t>
            </a:r>
            <a:r>
              <a:rPr lang="en-US" dirty="0" smtClean="0"/>
              <a:t>= </a:t>
            </a:r>
            <a:r>
              <a:rPr lang="en-US" dirty="0" smtClean="0">
                <a:solidFill>
                  <a:srgbClr val="00B050"/>
                </a:solidFill>
              </a:rPr>
              <a:t>severity</a:t>
            </a:r>
            <a:r>
              <a:rPr lang="en-US" dirty="0" smtClean="0">
                <a:solidFill>
                  <a:srgbClr val="00B050"/>
                </a:solidFill>
                <a:sym typeface="Wingdings" panose="05000000000000000000" pitchFamily="2" charset="2"/>
              </a:rPr>
              <a:t> </a:t>
            </a:r>
            <a:r>
              <a:rPr lang="en-US" dirty="0" err="1" smtClean="0">
                <a:solidFill>
                  <a:srgbClr val="00B050"/>
                </a:solidFill>
                <a:sym typeface="Wingdings" panose="05000000000000000000" pitchFamily="2" charset="2"/>
              </a:rPr>
              <a:t>impo</a:t>
            </a:r>
            <a:r>
              <a:rPr lang="en-US" dirty="0" smtClean="0">
                <a:solidFill>
                  <a:srgbClr val="00B050"/>
                </a:solidFill>
                <a:sym typeface="Wingdings" panose="05000000000000000000" pitchFamily="2" charset="2"/>
              </a:rPr>
              <a:t> in management and healing </a:t>
            </a:r>
            <a:endParaRPr lang="ar-JO" dirty="0">
              <a:solidFill>
                <a:srgbClr val="00B050"/>
              </a:solidFill>
            </a:endParaRPr>
          </a:p>
        </p:txBody>
      </p:sp>
      <p:sp>
        <p:nvSpPr>
          <p:cNvPr id="3" name="Content Placeholder 2">
            <a:extLst>
              <a:ext uri="{FF2B5EF4-FFF2-40B4-BE49-F238E27FC236}">
                <a16:creationId xmlns="" xmlns:a16="http://schemas.microsoft.com/office/drawing/2014/main" id="{965C37DA-5772-447F-B7EE-A6BA5103776D}"/>
              </a:ext>
            </a:extLst>
          </p:cNvPr>
          <p:cNvSpPr>
            <a:spLocks noGrp="1"/>
          </p:cNvSpPr>
          <p:nvPr>
            <p:ph idx="1"/>
          </p:nvPr>
        </p:nvSpPr>
        <p:spPr/>
        <p:txBody>
          <a:bodyPr/>
          <a:lstStyle/>
          <a:p>
            <a:pPr marL="0" indent="0">
              <a:buNone/>
            </a:pPr>
            <a:r>
              <a:rPr lang="en-US" dirty="0"/>
              <a:t>• </a:t>
            </a:r>
            <a:r>
              <a:rPr lang="en-US" b="1" dirty="0">
                <a:solidFill>
                  <a:srgbClr val="FF0000"/>
                </a:solidFill>
              </a:rPr>
              <a:t>First </a:t>
            </a:r>
            <a:r>
              <a:rPr lang="en-US" b="1" dirty="0" smtClean="0">
                <a:solidFill>
                  <a:srgbClr val="FF0000"/>
                </a:solidFill>
              </a:rPr>
              <a:t>degree   </a:t>
            </a:r>
            <a:r>
              <a:rPr lang="en-US" dirty="0" smtClean="0"/>
              <a:t>—</a:t>
            </a:r>
            <a:r>
              <a:rPr lang="en-US" dirty="0"/>
              <a:t>injury localized to the </a:t>
            </a:r>
            <a:r>
              <a:rPr lang="en-US" u="sng" dirty="0"/>
              <a:t>epidermis </a:t>
            </a:r>
          </a:p>
          <a:p>
            <a:pPr marL="0" indent="0">
              <a:buNone/>
            </a:pPr>
            <a:r>
              <a:rPr lang="en-US" dirty="0"/>
              <a:t>• </a:t>
            </a:r>
            <a:r>
              <a:rPr lang="en-US" b="1" dirty="0"/>
              <a:t>Superficial </a:t>
            </a:r>
            <a:r>
              <a:rPr lang="en-US" b="1" dirty="0">
                <a:solidFill>
                  <a:srgbClr val="FF0000"/>
                </a:solidFill>
              </a:rPr>
              <a:t>second degree</a:t>
            </a:r>
            <a:r>
              <a:rPr lang="en-US" dirty="0"/>
              <a:t>—injury to the </a:t>
            </a:r>
            <a:r>
              <a:rPr lang="en-US" u="sng" dirty="0"/>
              <a:t>epidermis and superficial dermis </a:t>
            </a:r>
          </a:p>
          <a:p>
            <a:pPr marL="0" indent="0">
              <a:buNone/>
            </a:pPr>
            <a:r>
              <a:rPr lang="en-US" dirty="0"/>
              <a:t>• </a:t>
            </a:r>
            <a:r>
              <a:rPr lang="en-US" b="1" dirty="0"/>
              <a:t>Deep </a:t>
            </a:r>
            <a:r>
              <a:rPr lang="en-US" b="1" dirty="0">
                <a:solidFill>
                  <a:srgbClr val="FF0000"/>
                </a:solidFill>
              </a:rPr>
              <a:t>second degree</a:t>
            </a:r>
            <a:r>
              <a:rPr lang="en-US" dirty="0"/>
              <a:t>—injury through the </a:t>
            </a:r>
            <a:r>
              <a:rPr lang="en-US" u="sng" dirty="0"/>
              <a:t>epidermis and deep into the dermis </a:t>
            </a:r>
          </a:p>
          <a:p>
            <a:pPr marL="0" indent="0">
              <a:buNone/>
            </a:pPr>
            <a:r>
              <a:rPr lang="en-US" dirty="0"/>
              <a:t>• </a:t>
            </a:r>
            <a:r>
              <a:rPr lang="en-US" b="1" dirty="0">
                <a:solidFill>
                  <a:srgbClr val="FF0000"/>
                </a:solidFill>
              </a:rPr>
              <a:t>Third degree</a:t>
            </a:r>
            <a:r>
              <a:rPr lang="en-US" dirty="0" smtClean="0"/>
              <a:t>— </a:t>
            </a:r>
            <a:r>
              <a:rPr lang="en-US" u="sng" dirty="0" smtClean="0"/>
              <a:t>full-thickness</a:t>
            </a:r>
            <a:r>
              <a:rPr lang="en-US" dirty="0" smtClean="0"/>
              <a:t> </a:t>
            </a:r>
            <a:r>
              <a:rPr lang="en-US" dirty="0"/>
              <a:t>injury through the epidermis and dermis into subcutaneous fat </a:t>
            </a:r>
          </a:p>
          <a:p>
            <a:pPr marL="0" indent="0">
              <a:buNone/>
            </a:pPr>
            <a:r>
              <a:rPr lang="en-US" dirty="0"/>
              <a:t>• </a:t>
            </a:r>
            <a:r>
              <a:rPr lang="en-US" dirty="0">
                <a:solidFill>
                  <a:srgbClr val="FF0000"/>
                </a:solidFill>
              </a:rPr>
              <a:t>Fourth degree</a:t>
            </a:r>
            <a:r>
              <a:rPr lang="en-US" dirty="0"/>
              <a:t>—injury through the skin and subcutaneous fat into underlying </a:t>
            </a:r>
            <a:r>
              <a:rPr lang="en-US" u="sng" dirty="0"/>
              <a:t>muscle or </a:t>
            </a:r>
            <a:r>
              <a:rPr lang="en-US" u="sng" dirty="0" smtClean="0"/>
              <a:t>bone </a:t>
            </a:r>
            <a:r>
              <a:rPr lang="ar-JO" dirty="0" smtClean="0">
                <a:solidFill>
                  <a:srgbClr val="00B050"/>
                </a:solidFill>
              </a:rPr>
              <a:t>مش دائما </a:t>
            </a:r>
            <a:r>
              <a:rPr lang="ar-JO" dirty="0" err="1" smtClean="0">
                <a:solidFill>
                  <a:srgbClr val="00B050"/>
                </a:solidFill>
              </a:rPr>
              <a:t>بنستخدمه</a:t>
            </a:r>
            <a:r>
              <a:rPr lang="ar-JO" dirty="0">
                <a:solidFill>
                  <a:srgbClr val="00B050"/>
                </a:solidFill>
              </a:rPr>
              <a:t> </a:t>
            </a:r>
            <a:endParaRPr lang="en-US" dirty="0">
              <a:solidFill>
                <a:srgbClr val="00B050"/>
              </a:solidFill>
            </a:endParaRPr>
          </a:p>
          <a:p>
            <a:endParaRPr lang="ar-JO" dirty="0"/>
          </a:p>
        </p:txBody>
      </p:sp>
    </p:spTree>
    <p:extLst>
      <p:ext uri="{BB962C8B-B14F-4D97-AF65-F5344CB8AC3E}">
        <p14:creationId xmlns:p14="http://schemas.microsoft.com/office/powerpoint/2010/main" val="72580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0F0FD1DD-C9B3-4D5B-928A-3C85365AE5E7}"/>
              </a:ext>
            </a:extLst>
          </p:cNvPr>
          <p:cNvPicPr>
            <a:picLocks noGrp="1" noChangeAspect="1"/>
          </p:cNvPicPr>
          <p:nvPr>
            <p:ph idx="1"/>
          </p:nvPr>
        </p:nvPicPr>
        <p:blipFill>
          <a:blip r:embed="rId2"/>
          <a:stretch>
            <a:fillRect/>
          </a:stretch>
        </p:blipFill>
        <p:spPr>
          <a:xfrm>
            <a:off x="1094509" y="415170"/>
            <a:ext cx="7997103" cy="5734012"/>
          </a:xfrm>
          <a:prstGeom prst="rect">
            <a:avLst/>
          </a:prstGeom>
        </p:spPr>
      </p:pic>
    </p:spTree>
    <p:extLst>
      <p:ext uri="{BB962C8B-B14F-4D97-AF65-F5344CB8AC3E}">
        <p14:creationId xmlns:p14="http://schemas.microsoft.com/office/powerpoint/2010/main" val="330742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80B27E-8199-46F5-9340-BF980FA9E574}"/>
              </a:ext>
            </a:extLst>
          </p:cNvPr>
          <p:cNvSpPr>
            <a:spLocks noGrp="1"/>
          </p:cNvSpPr>
          <p:nvPr>
            <p:ph type="title"/>
          </p:nvPr>
        </p:nvSpPr>
        <p:spPr>
          <a:xfrm>
            <a:off x="885093" y="247895"/>
            <a:ext cx="10515600" cy="1325563"/>
          </a:xfrm>
          <a:solidFill>
            <a:srgbClr val="00B050"/>
          </a:solidFill>
          <a:ln w="28575">
            <a:solidFill>
              <a:schemeClr val="tx1"/>
            </a:solidFill>
          </a:ln>
        </p:spPr>
        <p:txBody>
          <a:bodyPr/>
          <a:lstStyle/>
          <a:p>
            <a:r>
              <a:rPr lang="en-US" dirty="0" smtClean="0"/>
              <a:t>Other classification of Depth </a:t>
            </a:r>
            <a:r>
              <a:rPr lang="en-US" dirty="0" smtClean="0"/>
              <a:t>: 3</a:t>
            </a:r>
            <a:r>
              <a:rPr lang="en-US" dirty="0" smtClean="0"/>
              <a:t> </a:t>
            </a:r>
            <a:r>
              <a:rPr lang="en-US" dirty="0" smtClean="0"/>
              <a:t>new </a:t>
            </a:r>
            <a:r>
              <a:rPr lang="en-US" dirty="0" smtClean="0"/>
              <a:t>slides</a:t>
            </a:r>
            <a:endParaRPr lang="ar-JO" dirty="0"/>
          </a:p>
        </p:txBody>
      </p:sp>
      <p:sp>
        <p:nvSpPr>
          <p:cNvPr id="3" name="Content Placeholder 2">
            <a:extLst>
              <a:ext uri="{FF2B5EF4-FFF2-40B4-BE49-F238E27FC236}">
                <a16:creationId xmlns:a16="http://schemas.microsoft.com/office/drawing/2014/main" xmlns="" id="{6380DC85-6EC3-4A50-AFF5-8B2E4EF954EE}"/>
              </a:ext>
            </a:extLst>
          </p:cNvPr>
          <p:cNvSpPr>
            <a:spLocks noGrp="1"/>
          </p:cNvSpPr>
          <p:nvPr>
            <p:ph idx="1"/>
          </p:nvPr>
        </p:nvSpPr>
        <p:spPr/>
        <p:txBody>
          <a:bodyPr/>
          <a:lstStyle/>
          <a:p>
            <a:pPr marL="0" indent="0">
              <a:buNone/>
            </a:pPr>
            <a:r>
              <a:rPr lang="en-US" b="1" dirty="0"/>
              <a:t>A. Superficial </a:t>
            </a:r>
            <a:r>
              <a:rPr lang="en-US" b="1" dirty="0" smtClean="0"/>
              <a:t>burns </a:t>
            </a:r>
            <a:r>
              <a:rPr lang="en-US" b="1" dirty="0" smtClean="0">
                <a:solidFill>
                  <a:srgbClr val="00B050"/>
                </a:solidFill>
              </a:rPr>
              <a:t>( previously known as first - degree )</a:t>
            </a:r>
            <a:endParaRPr lang="en-US" b="1" dirty="0">
              <a:solidFill>
                <a:srgbClr val="00B050"/>
              </a:solidFill>
            </a:endParaRPr>
          </a:p>
          <a:p>
            <a:pPr marL="514350" indent="-514350">
              <a:buAutoNum type="arabicPeriod"/>
            </a:pPr>
            <a:r>
              <a:rPr lang="en-US" dirty="0"/>
              <a:t>Involve the </a:t>
            </a:r>
            <a:r>
              <a:rPr lang="en-US" u="sng" dirty="0">
                <a:solidFill>
                  <a:srgbClr val="FF0000"/>
                </a:solidFill>
              </a:rPr>
              <a:t>epidermis</a:t>
            </a:r>
          </a:p>
          <a:p>
            <a:pPr marL="0" indent="0">
              <a:buNone/>
            </a:pPr>
            <a:r>
              <a:rPr lang="en-US" dirty="0"/>
              <a:t>2. Symptoms similar to a </a:t>
            </a:r>
            <a:r>
              <a:rPr lang="en-US" b="1" dirty="0">
                <a:solidFill>
                  <a:srgbClr val="FF0000"/>
                </a:solidFill>
              </a:rPr>
              <a:t>bad sunburn </a:t>
            </a:r>
            <a:r>
              <a:rPr lang="en-US" dirty="0"/>
              <a:t>and include </a:t>
            </a:r>
            <a:r>
              <a:rPr lang="en-US" dirty="0" smtClean="0">
                <a:solidFill>
                  <a:srgbClr val="FF0000"/>
                </a:solidFill>
              </a:rPr>
              <a:t>hyperemia</a:t>
            </a:r>
            <a:r>
              <a:rPr lang="en-US" dirty="0" smtClean="0"/>
              <a:t> , </a:t>
            </a:r>
            <a:r>
              <a:rPr lang="en-US" dirty="0"/>
              <a:t>blanching </a:t>
            </a:r>
            <a:r>
              <a:rPr lang="en-US" dirty="0" smtClean="0"/>
              <a:t>skin ,</a:t>
            </a:r>
            <a:r>
              <a:rPr lang="en-US" dirty="0"/>
              <a:t>and </a:t>
            </a:r>
            <a:r>
              <a:rPr lang="en-US" dirty="0">
                <a:solidFill>
                  <a:srgbClr val="FF0000"/>
                </a:solidFill>
              </a:rPr>
              <a:t>tenderness </a:t>
            </a:r>
            <a:r>
              <a:rPr lang="en-US" dirty="0"/>
              <a:t>to palpation.</a:t>
            </a:r>
          </a:p>
          <a:p>
            <a:pPr marL="0" indent="0">
              <a:buNone/>
            </a:pPr>
            <a:r>
              <a:rPr lang="en-US" dirty="0"/>
              <a:t>3. Blisters are not </a:t>
            </a:r>
            <a:r>
              <a:rPr lang="en-US" dirty="0" smtClean="0"/>
              <a:t>present </a:t>
            </a:r>
            <a:r>
              <a:rPr lang="en-US" b="1" dirty="0" smtClean="0">
                <a:solidFill>
                  <a:srgbClr val="FF0000"/>
                </a:solidFill>
                <a:sym typeface="Wingdings 2"/>
              </a:rPr>
              <a:t></a:t>
            </a:r>
            <a:endParaRPr lang="ar-JO" b="1" dirty="0">
              <a:solidFill>
                <a:srgbClr val="FF0000"/>
              </a:solidFill>
            </a:endParaRPr>
          </a:p>
        </p:txBody>
      </p:sp>
    </p:spTree>
    <p:extLst>
      <p:ext uri="{BB962C8B-B14F-4D97-AF65-F5344CB8AC3E}">
        <p14:creationId xmlns:p14="http://schemas.microsoft.com/office/powerpoint/2010/main" val="2191717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CF81FBB-9D23-433F-BFD4-2E8B0570E43E}"/>
              </a:ext>
            </a:extLst>
          </p:cNvPr>
          <p:cNvSpPr>
            <a:spLocks noGrp="1"/>
          </p:cNvSpPr>
          <p:nvPr>
            <p:ph idx="1"/>
          </p:nvPr>
        </p:nvSpPr>
        <p:spPr>
          <a:xfrm>
            <a:off x="838200" y="445477"/>
            <a:ext cx="10515600" cy="5731486"/>
          </a:xfrm>
        </p:spPr>
        <p:txBody>
          <a:bodyPr>
            <a:normAutofit fontScale="85000" lnSpcReduction="20000"/>
          </a:bodyPr>
          <a:lstStyle/>
          <a:p>
            <a:pPr>
              <a:buFont typeface="Wingdings" pitchFamily="2" charset="2"/>
              <a:buChar char="v"/>
            </a:pPr>
            <a:r>
              <a:rPr lang="en-US" b="1" dirty="0" smtClean="0"/>
              <a:t> </a:t>
            </a:r>
            <a:r>
              <a:rPr lang="en-US" sz="3300" b="1" dirty="0" smtClean="0"/>
              <a:t>B. Partial-thickness </a:t>
            </a:r>
            <a:r>
              <a:rPr lang="en-US" sz="3300" b="1" dirty="0"/>
              <a:t>burns  </a:t>
            </a:r>
            <a:r>
              <a:rPr lang="en-US" b="1" dirty="0">
                <a:solidFill>
                  <a:srgbClr val="00B050"/>
                </a:solidFill>
              </a:rPr>
              <a:t>( </a:t>
            </a:r>
            <a:r>
              <a:rPr lang="en-US" b="1" dirty="0" smtClean="0">
                <a:solidFill>
                  <a:srgbClr val="00B050"/>
                </a:solidFill>
              </a:rPr>
              <a:t>previously </a:t>
            </a:r>
            <a:r>
              <a:rPr lang="en-US" b="1" dirty="0">
                <a:solidFill>
                  <a:srgbClr val="00B050"/>
                </a:solidFill>
              </a:rPr>
              <a:t>known as </a:t>
            </a:r>
            <a:r>
              <a:rPr lang="en-US" b="1" dirty="0" smtClean="0">
                <a:solidFill>
                  <a:srgbClr val="00B050"/>
                </a:solidFill>
              </a:rPr>
              <a:t>second - </a:t>
            </a:r>
            <a:r>
              <a:rPr lang="en-US" b="1" dirty="0">
                <a:solidFill>
                  <a:srgbClr val="00B050"/>
                </a:solidFill>
              </a:rPr>
              <a:t>degree </a:t>
            </a:r>
            <a:r>
              <a:rPr lang="en-US" b="1" dirty="0" smtClean="0">
                <a:solidFill>
                  <a:srgbClr val="00B050"/>
                </a:solidFill>
              </a:rPr>
              <a:t>)</a:t>
            </a:r>
            <a:endParaRPr lang="en-US" b="1" dirty="0">
              <a:solidFill>
                <a:srgbClr val="00B050"/>
              </a:solidFill>
            </a:endParaRPr>
          </a:p>
          <a:p>
            <a:pPr marL="0" indent="0">
              <a:buNone/>
            </a:pPr>
            <a:r>
              <a:rPr lang="en-US" dirty="0" smtClean="0"/>
              <a:t>Involve </a:t>
            </a:r>
            <a:r>
              <a:rPr lang="en-US" dirty="0"/>
              <a:t>the dermis and are </a:t>
            </a:r>
            <a:r>
              <a:rPr lang="en-US" u="sng" dirty="0">
                <a:solidFill>
                  <a:srgbClr val="FF0000"/>
                </a:solidFill>
              </a:rPr>
              <a:t>categorized into</a:t>
            </a:r>
            <a:r>
              <a:rPr lang="en-US" dirty="0"/>
              <a:t> superficial partial-thickness and</a:t>
            </a:r>
          </a:p>
          <a:p>
            <a:pPr marL="0" indent="0">
              <a:buNone/>
            </a:pPr>
            <a:r>
              <a:rPr lang="en-US" dirty="0"/>
              <a:t>deep partial-thickness burns.</a:t>
            </a:r>
          </a:p>
          <a:p>
            <a:pPr marL="0" indent="0">
              <a:buNone/>
            </a:pPr>
            <a:r>
              <a:rPr lang="en-US" b="1" dirty="0" smtClean="0"/>
              <a:t>1. </a:t>
            </a:r>
            <a:r>
              <a:rPr lang="en-US" b="1" dirty="0"/>
              <a:t>Superficial partial thickness</a:t>
            </a:r>
          </a:p>
          <a:p>
            <a:pPr marL="0" indent="0">
              <a:buNone/>
            </a:pPr>
            <a:r>
              <a:rPr lang="en-US" dirty="0"/>
              <a:t>a. Papillary dermis involved without involvement of skin appendages</a:t>
            </a:r>
          </a:p>
          <a:p>
            <a:pPr marL="0" indent="0">
              <a:buNone/>
            </a:pPr>
            <a:r>
              <a:rPr lang="en-US" dirty="0"/>
              <a:t>b. Raw surfaces are deeper red and tender to palpation</a:t>
            </a:r>
          </a:p>
          <a:p>
            <a:pPr marL="0" indent="0">
              <a:buNone/>
            </a:pPr>
            <a:r>
              <a:rPr lang="en-US" dirty="0"/>
              <a:t>c. </a:t>
            </a:r>
            <a:r>
              <a:rPr lang="en-US" b="1" dirty="0">
                <a:solidFill>
                  <a:srgbClr val="FF0000"/>
                </a:solidFill>
              </a:rPr>
              <a:t>Blisters</a:t>
            </a:r>
            <a:r>
              <a:rPr lang="en-US" dirty="0"/>
              <a:t> (either intact or ruptured) will be present</a:t>
            </a:r>
          </a:p>
          <a:p>
            <a:pPr marL="0" indent="0">
              <a:buNone/>
            </a:pPr>
            <a:r>
              <a:rPr lang="en-US" dirty="0"/>
              <a:t>d. Blanches with pressure</a:t>
            </a:r>
          </a:p>
          <a:p>
            <a:pPr marL="0" indent="0">
              <a:buNone/>
            </a:pPr>
            <a:r>
              <a:rPr lang="en-US" dirty="0"/>
              <a:t>e. If the dermal appendages are intact, then healing without skin grafting is possible.</a:t>
            </a:r>
          </a:p>
          <a:p>
            <a:pPr marL="0" indent="0">
              <a:buNone/>
            </a:pPr>
            <a:r>
              <a:rPr lang="en-US" b="1" dirty="0" smtClean="0"/>
              <a:t>2. </a:t>
            </a:r>
            <a:r>
              <a:rPr lang="en-US" b="1" dirty="0"/>
              <a:t>Deep partial thickness</a:t>
            </a:r>
          </a:p>
          <a:p>
            <a:pPr marL="0" indent="0">
              <a:buNone/>
            </a:pPr>
            <a:r>
              <a:rPr lang="en-US" dirty="0"/>
              <a:t>a. Reticular dermis involved with skin appendages</a:t>
            </a:r>
          </a:p>
          <a:p>
            <a:pPr marL="0" indent="0">
              <a:buNone/>
            </a:pPr>
            <a:r>
              <a:rPr lang="en-US" dirty="0"/>
              <a:t>b. No capillary refill</a:t>
            </a:r>
          </a:p>
          <a:p>
            <a:pPr marL="0" indent="0">
              <a:buNone/>
            </a:pPr>
            <a:r>
              <a:rPr lang="en-US" dirty="0"/>
              <a:t>c. White</a:t>
            </a:r>
          </a:p>
          <a:p>
            <a:pPr marL="0" indent="0">
              <a:buNone/>
            </a:pPr>
            <a:r>
              <a:rPr lang="en-US" dirty="0"/>
              <a:t>d. Decreased sensation</a:t>
            </a:r>
            <a:endParaRPr lang="ar-JO" dirty="0"/>
          </a:p>
        </p:txBody>
      </p:sp>
    </p:spTree>
    <p:extLst>
      <p:ext uri="{BB962C8B-B14F-4D97-AF65-F5344CB8AC3E}">
        <p14:creationId xmlns:p14="http://schemas.microsoft.com/office/powerpoint/2010/main" val="2242458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4027</TotalTime>
  <Words>3220</Words>
  <Application>Microsoft Office PowerPoint</Application>
  <PresentationFormat>Custom</PresentationFormat>
  <Paragraphs>299</Paragraphs>
  <Slides>49</Slides>
  <Notes>1</Notes>
  <HiddenSlides>6</HiddenSlides>
  <MMClips>0</MMClips>
  <ScaleCrop>false</ScaleCrop>
  <HeadingPairs>
    <vt:vector size="4" baseType="variant">
      <vt:variant>
        <vt:lpstr>Theme</vt:lpstr>
      </vt:variant>
      <vt:variant>
        <vt:i4>17</vt:i4>
      </vt:variant>
      <vt:variant>
        <vt:lpstr>Slide Titles</vt:lpstr>
      </vt:variant>
      <vt:variant>
        <vt:i4>49</vt:i4>
      </vt:variant>
    </vt:vector>
  </HeadingPairs>
  <TitlesOfParts>
    <vt:vector size="66"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Burns and management   </vt:lpstr>
      <vt:lpstr>Acute Burn management</vt:lpstr>
      <vt:lpstr>Key Facts </vt:lpstr>
      <vt:lpstr>What is a Burn?</vt:lpstr>
      <vt:lpstr>Causes</vt:lpstr>
      <vt:lpstr># Depths = severity impo in management and healing </vt:lpstr>
      <vt:lpstr>PowerPoint Presentation</vt:lpstr>
      <vt:lpstr>Other classification of Depth : 3 new slides</vt:lpstr>
      <vt:lpstr>PowerPoint Presentation</vt:lpstr>
      <vt:lpstr>PowerPoint Presentation</vt:lpstr>
      <vt:lpstr>Pathology Underlying Burns</vt:lpstr>
      <vt:lpstr> *Jackson burn model describes the distinct areas within every burn wound : New slide  </vt:lpstr>
      <vt:lpstr>PowerPoint Presentation</vt:lpstr>
      <vt:lpstr>PowerPoint Presentation</vt:lpstr>
      <vt:lpstr>Systemic Effects of Burns</vt:lpstr>
      <vt:lpstr>PowerPoint Presentation</vt:lpstr>
      <vt:lpstr>Post Burn Squela</vt:lpstr>
      <vt:lpstr>PowerPoint Presentation</vt:lpstr>
      <vt:lpstr>Systemic effects : new 2 slide </vt:lpstr>
      <vt:lpstr>PowerPoint Presentation</vt:lpstr>
      <vt:lpstr>Burn injury severity : new slide </vt:lpstr>
      <vt:lpstr> Assessment &amp; Management of Burn patients</vt:lpstr>
      <vt:lpstr>Assessment of Burn Size </vt:lpstr>
      <vt:lpstr>PowerPoint Presentation</vt:lpstr>
      <vt:lpstr>Basic Management</vt:lpstr>
      <vt:lpstr>Inhalation injury : new 3 slides </vt:lpstr>
      <vt:lpstr>Inhalation injury</vt:lpstr>
      <vt:lpstr>PowerPoint Presentation</vt:lpstr>
      <vt:lpstr>Initial Assessment</vt:lpstr>
      <vt:lpstr>PowerPoint Presentation</vt:lpstr>
      <vt:lpstr>Resuscitation</vt:lpstr>
      <vt:lpstr>Why we don’t give colloid in the first 24 h ?? </vt:lpstr>
      <vt:lpstr>PowerPoint Presentation</vt:lpstr>
      <vt:lpstr>Fluid resuscitation : new 2 slides  </vt:lpstr>
      <vt:lpstr>PowerPoint Presentation</vt:lpstr>
      <vt:lpstr>Escharotomies   ectomy of eschar = burned dead tissue </vt:lpstr>
      <vt:lpstr>Inhalation Injury</vt:lpstr>
      <vt:lpstr>Bronchoscopic findings</vt:lpstr>
      <vt:lpstr>PowerPoint Presentation</vt:lpstr>
      <vt:lpstr>Wound Care</vt:lpstr>
      <vt:lpstr>PowerPoint Presentation</vt:lpstr>
      <vt:lpstr>PowerPoint Presentation</vt:lpstr>
      <vt:lpstr>PowerPoint Presentation</vt:lpstr>
      <vt:lpstr>PowerPoint Presentation</vt:lpstr>
      <vt:lpstr>Burns Referral ( indication of admission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saleh</dc:creator>
  <cp:lastModifiedBy>Rabai </cp:lastModifiedBy>
  <cp:revision>77</cp:revision>
  <dcterms:created xsi:type="dcterms:W3CDTF">2020-01-08T19:09:27Z</dcterms:created>
  <dcterms:modified xsi:type="dcterms:W3CDTF">2020-02-25T10:40:07Z</dcterms:modified>
</cp:coreProperties>
</file>