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3" r:id="rId9"/>
    <p:sldId id="262" r:id="rId10"/>
    <p:sldId id="263" r:id="rId11"/>
    <p:sldId id="275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0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rahim Alsbou" initials="IA" lastIdx="1" clrIdx="0">
    <p:extLst>
      <p:ext uri="{19B8F6BF-5375-455C-9EA6-DF929625EA0E}">
        <p15:presenceInfo xmlns:p15="http://schemas.microsoft.com/office/powerpoint/2012/main" userId="43ffa8a1517474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D85B0-A2C6-4587-A29E-AA89E8E051F0}" v="137" dt="2020-10-03T10:37:52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078D-7119-466C-8D9B-9DFF42946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C14F-A5C0-4437-8255-E125D92B4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4E36B-F1E9-441F-B7D9-78E211D3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33FB1-8FAC-482C-A97F-74EEE63E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479F9-B133-485C-83F1-56CE11A2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7A26-45D7-4C03-95BE-88CBAF7B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DABA7-8C94-40AB-AC63-1CFF9161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F243-9607-404A-8E72-9AD6F4E7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8ECD-A612-4457-AE09-1736CEA2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9B736-B842-4D02-AB86-3860F585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11E0B-AEE8-43BD-B521-CA5D40263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EB051-9296-4101-B553-0C5A847B7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DE9E-FF8D-490B-9066-708FEC81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7C26-EDDD-44B0-9B4E-A401ECA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1465A-EFEE-4CE0-B236-9D8D0445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FD53-AA76-47CF-A730-2ECC8112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A2B5-4A7B-4058-B8E0-ECE2F566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2B172-E6F3-4AFB-9B39-DE1230DB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6044-AAAA-45A6-B600-6D237C77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A35E2-5E57-404E-92C5-4363847C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56A9-1C1F-407A-98B7-25C0D1C9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44469-A22E-412E-A070-C089C7E2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CD89-3B0D-474B-8375-7B54B50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38FAA-9694-45C5-8A0B-22C43E6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D6E7-FE13-4C24-88EA-9685FF10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87CD-24EF-426A-86C6-A19A778C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60E9-B421-40DA-AA77-F99ECAF99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A528-BA6A-4EA0-A631-557D24E3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7DA94-71DB-4E99-B79F-E4C8DAFC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A882B-AE76-42A7-8969-B57DC2CC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F46EA-6EE5-4767-99ED-8DAEEE06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EC23-E940-422A-AABD-EB6FF409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8814-4FBF-4764-921F-6E75CD302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525FA-897F-4F5D-85EC-84858497F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E3B8-DC53-4019-B499-D37216311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406AF-F9F7-4A22-B295-41A3EED99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13EBB-C25D-4D55-95B2-E973A9B9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0847D-AF30-44E9-B9A9-3C1BD689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E44B9-DC42-414B-B7F3-90AB7843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B453-E0C0-41AE-84B6-5E66194B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14CCF-31A7-4E0F-9EDF-2FD0D0C8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A3117-1703-4157-A0E9-692A2DC2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C276C-FFBB-4674-9E37-FAE44248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B87F2-A2F5-4702-A6D5-9E234992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A5567-B757-4060-BBEF-00C472A9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F46C-E87C-4D61-B4E6-788B6795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4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BA93-FDE4-451A-9B85-17DE3F56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ABC50-908C-47B4-82B4-354AEA12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EE9CE-46D9-45F1-B089-1FF3D5B00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7B2A0-E125-4997-B4D9-378ECE97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F6C62-D4A7-42AF-A4CC-802228C7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B61B0-39F3-42CE-99C2-2016A529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ECEB-F7E3-4978-8D22-0FAF3C1A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34D40-21D7-437D-9056-15245C591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718C8-1101-4D8E-8808-CEAB05181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301F3-2E9E-4A74-94D5-88A2EC32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937EC-4F71-4D20-8050-692824F2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3D231-60DC-4CE2-80CF-1D19377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1294-C658-4A09-AF51-A6506890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658BF-93CB-441A-BD10-39FEC169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01E-D489-403D-97E0-EBE23A91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AB09-FDC7-4B62-9135-81C1A42571F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EE77D-73C7-4E1C-8C1A-D966C9EC8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13A33-ACA7-40F7-9FE7-8EDB7CD3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DDD3-AEB3-4025-9E03-6623E0DF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923E-5673-4FA2-A544-BAE35E8AD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Esophageal Atresia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8DE73-F853-420D-8B6A-E25945EAC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Dr.Ibrahim</a:t>
            </a:r>
            <a:r>
              <a:rPr lang="en-US" dirty="0"/>
              <a:t> Alsbou</a:t>
            </a:r>
          </a:p>
        </p:txBody>
      </p:sp>
    </p:spTree>
    <p:extLst>
      <p:ext uri="{BB962C8B-B14F-4D97-AF65-F5344CB8AC3E}">
        <p14:creationId xmlns:p14="http://schemas.microsoft.com/office/powerpoint/2010/main" val="150343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DE0E-B5B2-45AF-9320-5CDE4E87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Postnatal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54DC2-B797-4802-9B28-327C458B1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Excessive salivation and frothing. Attempting to feed such an infant will lead to choking</a:t>
            </a:r>
          </a:p>
          <a:p>
            <a:pPr marL="0" indent="0">
              <a:buNone/>
            </a:pPr>
            <a:r>
              <a:rPr lang="en-US" dirty="0"/>
              <a:t>and distress. The diagnosis should be confirmed by passing a large size (~10 F) NG (or</a:t>
            </a:r>
          </a:p>
          <a:p>
            <a:pPr marL="0" indent="0">
              <a:buNone/>
            </a:pPr>
            <a:r>
              <a:rPr lang="en-US" dirty="0" err="1"/>
              <a:t>Replogle</a:t>
            </a:r>
            <a:r>
              <a:rPr lang="en-US" dirty="0"/>
              <a:t> tube if possible) and taking a CXR. This will show the NG tube at the level of</a:t>
            </a:r>
          </a:p>
          <a:p>
            <a:pPr marL="0" indent="0">
              <a:buNone/>
            </a:pPr>
            <a:r>
              <a:rPr lang="en-US" dirty="0"/>
              <a:t>the atresia.</a:t>
            </a:r>
          </a:p>
          <a:p>
            <a:pPr marL="0" indent="0">
              <a:buNone/>
            </a:pPr>
            <a:r>
              <a:rPr lang="en-US" dirty="0"/>
              <a:t>• CXR</a:t>
            </a:r>
          </a:p>
          <a:p>
            <a:pPr marL="0" indent="0">
              <a:buNone/>
            </a:pPr>
            <a:r>
              <a:rPr lang="en-US" dirty="0"/>
              <a:t>– Air in the stomach suggests distal TEF; absence of air below the diaphragm suggests EA alone.</a:t>
            </a:r>
          </a:p>
          <a:p>
            <a:pPr marL="0" indent="0">
              <a:buNone/>
            </a:pPr>
            <a:r>
              <a:rPr lang="en-US" dirty="0"/>
              <a:t>– Associated anomalies (e.g., enlarged heart is suggestive of congenital heart disease,</a:t>
            </a:r>
          </a:p>
          <a:p>
            <a:pPr marL="0" indent="0">
              <a:buNone/>
            </a:pPr>
            <a:r>
              <a:rPr lang="en-US" dirty="0" err="1"/>
              <a:t>hemivertabrae</a:t>
            </a:r>
            <a:r>
              <a:rPr lang="en-US" dirty="0"/>
              <a:t>, right-sided aortic arch (~2%)).</a:t>
            </a:r>
          </a:p>
          <a:p>
            <a:pPr marL="0" indent="0">
              <a:buNone/>
            </a:pPr>
            <a:r>
              <a:rPr lang="en-US" dirty="0"/>
              <a:t>• Echocardiogram – define cardiac anatomy, right-sided aortic arch (a left-sided thoracotomy may be an easier approach).</a:t>
            </a:r>
          </a:p>
        </p:txBody>
      </p:sp>
    </p:spTree>
    <p:extLst>
      <p:ext uri="{BB962C8B-B14F-4D97-AF65-F5344CB8AC3E}">
        <p14:creationId xmlns:p14="http://schemas.microsoft.com/office/powerpoint/2010/main" val="161879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A0E58-A268-4EFE-8F46-317982FF04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652" r="-2" b="12128"/>
          <a:stretch/>
        </p:blipFill>
        <p:spPr>
          <a:xfrm>
            <a:off x="3763168" y="0"/>
            <a:ext cx="5285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3AC-EE82-4B23-8689-802951CD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6655-80AB-48B2-AF10-43AECAD5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upper pouch should be kept empty by continuous low-pressure suction via a </a:t>
            </a:r>
            <a:r>
              <a:rPr lang="en-US" dirty="0" err="1"/>
              <a:t>Replogle</a:t>
            </a:r>
            <a:r>
              <a:rPr lang="en-US" dirty="0"/>
              <a:t> tube</a:t>
            </a:r>
          </a:p>
          <a:p>
            <a:pPr marL="0" indent="0">
              <a:buNone/>
            </a:pPr>
            <a:r>
              <a:rPr lang="en-US" dirty="0"/>
              <a:t>2. Nursed in the horizontal or </a:t>
            </a:r>
            <a:r>
              <a:rPr lang="en-US" dirty="0" err="1"/>
              <a:t>semiprone</a:t>
            </a:r>
            <a:r>
              <a:rPr lang="en-US" dirty="0"/>
              <a:t> position with frequent change in infant’s position. In those with lung collapse or pneumonia, the child should be placed </a:t>
            </a:r>
            <a:r>
              <a:rPr lang="en-US" dirty="0" err="1"/>
              <a:t>withthe</a:t>
            </a:r>
            <a:r>
              <a:rPr lang="en-US" dirty="0"/>
              <a:t> affected side uppermost and gentle physiotherapy instituted.</a:t>
            </a:r>
          </a:p>
          <a:p>
            <a:pPr marL="0" indent="0">
              <a:buNone/>
            </a:pPr>
            <a:r>
              <a:rPr lang="en-US" dirty="0"/>
              <a:t>3. Incubator humidified air may aid suction of pharyngeal secretions</a:t>
            </a:r>
          </a:p>
        </p:txBody>
      </p:sp>
    </p:spTree>
    <p:extLst>
      <p:ext uri="{BB962C8B-B14F-4D97-AF65-F5344CB8AC3E}">
        <p14:creationId xmlns:p14="http://schemas.microsoft.com/office/powerpoint/2010/main" val="115876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4FE3-A32B-44CD-9FF3-0115FA20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Atresia and Distal TEF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1B40-009D-4EF2-A9BA-667750E1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Semi-elective operation</a:t>
            </a:r>
          </a:p>
          <a:p>
            <a:pPr marL="0" indent="0">
              <a:buNone/>
            </a:pPr>
            <a:r>
              <a:rPr lang="en-US" dirty="0"/>
              <a:t>1. Posterolateral </a:t>
            </a:r>
            <a:r>
              <a:rPr lang="en-US" dirty="0" err="1"/>
              <a:t>extrapleural</a:t>
            </a:r>
            <a:r>
              <a:rPr lang="en-US" dirty="0"/>
              <a:t> right-sided thoracotomy.</a:t>
            </a:r>
          </a:p>
          <a:p>
            <a:pPr marL="0" indent="0">
              <a:buNone/>
            </a:pPr>
            <a:r>
              <a:rPr lang="en-US" dirty="0"/>
              <a:t>2. Expose and ligate azygous vein. Expose proximal pouch (manipulate </a:t>
            </a:r>
            <a:r>
              <a:rPr lang="en-US" dirty="0" err="1"/>
              <a:t>Replogle</a:t>
            </a:r>
            <a:r>
              <a:rPr lang="en-US" dirty="0"/>
              <a:t> tube)</a:t>
            </a:r>
          </a:p>
          <a:p>
            <a:pPr marL="0" indent="0">
              <a:buNone/>
            </a:pPr>
            <a:r>
              <a:rPr lang="en-US" dirty="0"/>
              <a:t>and identify TEF (relation with </a:t>
            </a:r>
            <a:r>
              <a:rPr lang="en-US" dirty="0" err="1"/>
              <a:t>vagus</a:t>
            </a:r>
            <a:r>
              <a:rPr lang="en-US" dirty="0"/>
              <a:t> nerve).</a:t>
            </a:r>
          </a:p>
          <a:p>
            <a:pPr marL="0" indent="0">
              <a:buNone/>
            </a:pPr>
            <a:r>
              <a:rPr lang="en-US" dirty="0"/>
              <a:t>3. Divide TEF close to trachea and then close with nonabsorbable sutures (e.g.,</a:t>
            </a:r>
          </a:p>
          <a:p>
            <a:pPr marL="0" indent="0">
              <a:buNone/>
            </a:pPr>
            <a:r>
              <a:rPr lang="en-US" dirty="0" err="1"/>
              <a:t>Prolene</a:t>
            </a:r>
            <a:r>
              <a:rPr lang="en-US" dirty="0"/>
              <a:t>®).</a:t>
            </a:r>
          </a:p>
          <a:p>
            <a:pPr marL="0" indent="0">
              <a:buNone/>
            </a:pPr>
            <a:r>
              <a:rPr lang="en-US" dirty="0"/>
              <a:t>4. Mobilize upper pouch from proximal trachea (excluding a further fistula).</a:t>
            </a:r>
          </a:p>
          <a:p>
            <a:pPr marL="0" indent="0">
              <a:buNone/>
            </a:pPr>
            <a:r>
              <a:rPr lang="en-US" dirty="0"/>
              <a:t>5. Anastomose with a single layer sutures (e.g., 5/0 or 6/0 </a:t>
            </a:r>
            <a:r>
              <a:rPr lang="en-US" dirty="0" err="1"/>
              <a:t>Prolene</a:t>
            </a:r>
            <a:r>
              <a:rPr lang="en-US" dirty="0"/>
              <a:t>® or PDS®).</a:t>
            </a:r>
          </a:p>
          <a:p>
            <a:pPr marL="0" indent="0">
              <a:buNone/>
            </a:pPr>
            <a:r>
              <a:rPr lang="en-US" dirty="0"/>
              <a:t>Most surgeons utilize a trans-anastomotic tube (6–8 </a:t>
            </a:r>
            <a:r>
              <a:rPr lang="en-US" dirty="0" err="1"/>
              <a:t>Fg</a:t>
            </a:r>
            <a:r>
              <a:rPr lang="en-US" dirty="0"/>
              <a:t>) and feed early. A formal gastrostomy and routine postoperative chest drain are less commonly practiced nowadays.</a:t>
            </a:r>
          </a:p>
          <a:p>
            <a:pPr marL="0" indent="0">
              <a:buNone/>
            </a:pPr>
            <a:r>
              <a:rPr lang="en-US" dirty="0"/>
              <a:t>Anastomoses considered to be under tension should probably be protected by elective</a:t>
            </a:r>
          </a:p>
          <a:p>
            <a:pPr marL="0" indent="0">
              <a:buNone/>
            </a:pPr>
            <a:r>
              <a:rPr lang="en-US" dirty="0"/>
              <a:t>paralysis and the infants ventilated for about 4–5 days with their neck flexed.</a:t>
            </a:r>
          </a:p>
        </p:txBody>
      </p:sp>
    </p:spTree>
    <p:extLst>
      <p:ext uri="{BB962C8B-B14F-4D97-AF65-F5344CB8AC3E}">
        <p14:creationId xmlns:p14="http://schemas.microsoft.com/office/powerpoint/2010/main" val="317389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ACDB-0D21-4772-994B-49DDF13F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09"/>
          </a:xfrm>
        </p:spPr>
        <p:txBody>
          <a:bodyPr>
            <a:normAutofit fontScale="90000"/>
          </a:bodyPr>
          <a:lstStyle/>
          <a:p>
            <a:r>
              <a:rPr lang="en-US" dirty="0"/>
              <a:t>“Long-Gap” Esophageal Atresia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0706-7E73-45FA-8AA7-C36CB527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759655"/>
            <a:ext cx="10819228" cy="54173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Typically, such cases anatomically are defined by absence of fistula or prove after division of the distal fistula to have a gap of &gt;4 vertebral bodies making primary repair unfeasible. In the past, these infants would probably have had an initial cervical esophagostomy</a:t>
            </a:r>
          </a:p>
          <a:p>
            <a:pPr marL="0" indent="0">
              <a:buNone/>
            </a:pPr>
            <a:r>
              <a:rPr lang="en-US" dirty="0"/>
              <a:t>and later esophageal replacement and even now it is a reasonable option where the gap is</a:t>
            </a:r>
          </a:p>
          <a:p>
            <a:pPr marL="0" indent="0">
              <a:buNone/>
            </a:pPr>
            <a:r>
              <a:rPr lang="en-US" dirty="0"/>
              <a:t>assessed at &gt;6 vertebral bodies.</a:t>
            </a:r>
          </a:p>
          <a:p>
            <a:pPr marL="0" indent="0">
              <a:buNone/>
            </a:pPr>
            <a:r>
              <a:rPr lang="en-US" dirty="0"/>
              <a:t>Currently, the commonest approach is to perform a delayed primary anastomosis at 2–3</a:t>
            </a:r>
          </a:p>
          <a:p>
            <a:pPr marL="0" indent="0">
              <a:buNone/>
            </a:pPr>
            <a:r>
              <a:rPr lang="en-US" dirty="0"/>
              <a:t>months of life. Thus, </a:t>
            </a:r>
            <a:r>
              <a:rPr lang="en-US" dirty="0" err="1"/>
              <a:t>Replogle</a:t>
            </a:r>
            <a:r>
              <a:rPr lang="en-US" dirty="0"/>
              <a:t> tube drainage is continued and an open gastrostomy performed to initiate enteral feeding. If this regimen protects the lungs effectively, then serial</a:t>
            </a:r>
          </a:p>
          <a:p>
            <a:pPr marL="0" indent="0">
              <a:buNone/>
            </a:pPr>
            <a:r>
              <a:rPr lang="en-US" dirty="0"/>
              <a:t>assessment of the gap should be performed (contrast or probe) to document gap shrinkage.</a:t>
            </a:r>
          </a:p>
          <a:p>
            <a:pPr marL="0" indent="0">
              <a:buNone/>
            </a:pPr>
            <a:r>
              <a:rPr lang="en-US" dirty="0"/>
              <a:t>When this is felt to be small enough (images should almost overlap) then a thoracotomy is</a:t>
            </a:r>
          </a:p>
          <a:p>
            <a:pPr marL="0" indent="0">
              <a:buNone/>
            </a:pPr>
            <a:r>
              <a:rPr lang="en-US" dirty="0"/>
              <a:t>performed </a:t>
            </a:r>
          </a:p>
        </p:txBody>
      </p:sp>
    </p:spTree>
    <p:extLst>
      <p:ext uri="{BB962C8B-B14F-4D97-AF65-F5344CB8AC3E}">
        <p14:creationId xmlns:p14="http://schemas.microsoft.com/office/powerpoint/2010/main" val="345959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2D77-2D48-46BD-87B3-92E64D5CA4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063" r="1" b="2890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CEAE0-C23C-4CF9-B71A-4333AF282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5" b="1820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2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AC7-2242-4307-BFB2-33226FD3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en-US" dirty="0"/>
              <a:t>Surgical Complications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341FF-188B-4FED-8BE1-6B696B6D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984738"/>
            <a:ext cx="10889566" cy="5640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dirty="0">
                <a:highlight>
                  <a:srgbClr val="FFFF00"/>
                </a:highlight>
              </a:rPr>
              <a:t>. Anastomotic leak (&lt;5%) </a:t>
            </a:r>
            <a:r>
              <a:rPr lang="en-US" dirty="0"/>
              <a:t>– major early (&lt;48 h) leaks should be suspected if pneumothorax develops. Most require chest tube drainage and exploration. Later leaks can be</a:t>
            </a:r>
          </a:p>
          <a:p>
            <a:pPr marL="0" indent="0">
              <a:buNone/>
            </a:pPr>
            <a:r>
              <a:rPr lang="en-US" dirty="0"/>
              <a:t>managed conservatively (± drain) although may be followed by stricture formation.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highlight>
                  <a:srgbClr val="FFFF00"/>
                </a:highlight>
              </a:rPr>
              <a:t>Recurrent fistula </a:t>
            </a:r>
            <a:r>
              <a:rPr lang="en-US" dirty="0"/>
              <a:t>(5–10%) – suspected if oral feeding produces coughing and choking.</a:t>
            </a:r>
          </a:p>
          <a:p>
            <a:pPr marL="0" indent="0">
              <a:buNone/>
            </a:pPr>
            <a:r>
              <a:rPr lang="en-US" dirty="0"/>
              <a:t>Investigate with contrast </a:t>
            </a:r>
            <a:r>
              <a:rPr lang="en-US" dirty="0" err="1"/>
              <a:t>esophagram</a:t>
            </a:r>
            <a:r>
              <a:rPr lang="en-US" dirty="0"/>
              <a:t> ± bronchoscopy. Requires revision, a catheter</a:t>
            </a:r>
          </a:p>
          <a:p>
            <a:pPr marL="0" indent="0">
              <a:buNone/>
            </a:pPr>
            <a:r>
              <a:rPr lang="en-US" dirty="0"/>
              <a:t>passed at bronchoscopy may facilitate </a:t>
            </a:r>
            <a:r>
              <a:rPr lang="en-US" dirty="0" err="1"/>
              <a:t>indentification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highlight>
                  <a:srgbClr val="FFFF00"/>
                </a:highlight>
              </a:rPr>
              <a:t>Stricture</a:t>
            </a:r>
            <a:r>
              <a:rPr lang="en-US" dirty="0"/>
              <a:t> (10–30%) – manifest as early feeding difficulty. Most respond to dilatation</a:t>
            </a:r>
          </a:p>
          <a:p>
            <a:pPr marL="0" indent="0">
              <a:buNone/>
            </a:pPr>
            <a:r>
              <a:rPr lang="en-US" dirty="0"/>
              <a:t>(bougie or balloon). Treat reflux but revision occasionally required.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highlight>
                  <a:srgbClr val="FFFF00"/>
                </a:highlight>
              </a:rPr>
              <a:t>Gastro-esophageal reflux (~40%) </a:t>
            </a:r>
            <a:r>
              <a:rPr lang="en-US" dirty="0"/>
              <a:t>– common, but most amenable to medical therapy.</a:t>
            </a:r>
          </a:p>
          <a:p>
            <a:pPr marL="0" indent="0">
              <a:buNone/>
            </a:pPr>
            <a:r>
              <a:rPr lang="en-US" dirty="0"/>
              <a:t>Fundoplication performed in 10–20% of large series.</a:t>
            </a:r>
          </a:p>
          <a:p>
            <a:pPr marL="0" indent="0">
              <a:buNone/>
            </a:pPr>
            <a:r>
              <a:rPr lang="en-US" dirty="0"/>
              <a:t> 5</a:t>
            </a:r>
            <a:r>
              <a:rPr lang="en-US" dirty="0">
                <a:highlight>
                  <a:srgbClr val="FFFF00"/>
                </a:highlight>
              </a:rPr>
              <a:t>. Tracheomalacia </a:t>
            </a:r>
            <a:r>
              <a:rPr lang="en-US" dirty="0"/>
              <a:t>(~10%) – although of itself a common finding and part of the EA complex it can be a potent cause of “apparent life-threatening events” (ALTE). Investigated</a:t>
            </a:r>
          </a:p>
          <a:p>
            <a:pPr marL="0" indent="0">
              <a:buNone/>
            </a:pPr>
            <a:r>
              <a:rPr lang="en-US" dirty="0"/>
              <a:t>by bronchoscopy to show the airway collapse. Treated by aortopexy, </a:t>
            </a:r>
            <a:r>
              <a:rPr lang="en-US" dirty="0" err="1"/>
              <a:t>tracheopexy</a:t>
            </a:r>
            <a:r>
              <a:rPr lang="en-US" dirty="0"/>
              <a:t>, or</a:t>
            </a:r>
          </a:p>
          <a:p>
            <a:pPr marL="0" indent="0">
              <a:buNone/>
            </a:pPr>
            <a:r>
              <a:rPr lang="en-US" dirty="0"/>
              <a:t>even tracheostomy</a:t>
            </a:r>
          </a:p>
        </p:txBody>
      </p:sp>
    </p:spTree>
    <p:extLst>
      <p:ext uri="{BB962C8B-B14F-4D97-AF65-F5344CB8AC3E}">
        <p14:creationId xmlns:p14="http://schemas.microsoft.com/office/powerpoint/2010/main" val="143845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4E2B-9E04-4C3B-8F17-DC449317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F437-4112-464D-BCF9-0AA68354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Preterm Infants with Respiratory Distress Syndrome and an EA/TEF</a:t>
            </a:r>
          </a:p>
          <a:p>
            <a:r>
              <a:rPr lang="en-US" dirty="0"/>
              <a:t>Dangerous combination as the necessarily high intratracheal pressures are vented</a:t>
            </a:r>
          </a:p>
          <a:p>
            <a:r>
              <a:rPr lang="en-US" dirty="0"/>
              <a:t>through the fistula and can cause acute gastric distension and even perforation. </a:t>
            </a:r>
          </a:p>
          <a:p>
            <a:r>
              <a:rPr lang="en-US" dirty="0"/>
              <a:t>Consider medical means of reducing airways pressure (e.g., high-frequency oscillation) but surgery should be considered early as an emergency with the prime object of ligation of fistula (by a </a:t>
            </a:r>
            <a:r>
              <a:rPr lang="en-US" dirty="0" err="1"/>
              <a:t>transpleural</a:t>
            </a:r>
            <a:r>
              <a:rPr lang="en-US" dirty="0"/>
              <a:t> </a:t>
            </a:r>
            <a:r>
              <a:rPr lang="en-US" dirty="0" err="1"/>
              <a:t>thoractomy</a:t>
            </a:r>
            <a:r>
              <a:rPr lang="en-US" dirty="0"/>
              <a:t> – it is quicker).</a:t>
            </a:r>
          </a:p>
        </p:txBody>
      </p:sp>
    </p:spTree>
    <p:extLst>
      <p:ext uri="{BB962C8B-B14F-4D97-AF65-F5344CB8AC3E}">
        <p14:creationId xmlns:p14="http://schemas.microsoft.com/office/powerpoint/2010/main" val="111551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123E-3F8E-40CF-9F40-8FE165CF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9F71-6A5D-4750-8C5D-A6DC2FE8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Thoracoscopic repair is being practiced in some centers with experts skilled in minimally invasive techniques; the first being reported in a 1999 by Thom Lobe et al. in an 8-month-old infant with a Type 1 EA. There is a theoretical avoidance of chest wall deformity, although this should seldom be a real issue now with muscle-sparing </a:t>
            </a:r>
            <a:r>
              <a:rPr lang="en-US" dirty="0" err="1"/>
              <a:t>thoractomies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The </a:t>
            </a:r>
            <a:r>
              <a:rPr lang="en-US" dirty="0" err="1">
                <a:highlight>
                  <a:srgbClr val="FFFF00"/>
                </a:highlight>
              </a:rPr>
              <a:t>Foker</a:t>
            </a:r>
            <a:r>
              <a:rPr lang="en-US" dirty="0">
                <a:highlight>
                  <a:srgbClr val="FFFF00"/>
                </a:highlight>
              </a:rPr>
              <a:t> procedure </a:t>
            </a:r>
            <a:r>
              <a:rPr lang="en-US" dirty="0"/>
              <a:t>has been reported for long-gap EA where the two sutured esophageal ends are physically stretched over a period of a week or so to gain length.</a:t>
            </a:r>
          </a:p>
        </p:txBody>
      </p:sp>
    </p:spTree>
    <p:extLst>
      <p:ext uri="{BB962C8B-B14F-4D97-AF65-F5344CB8AC3E}">
        <p14:creationId xmlns:p14="http://schemas.microsoft.com/office/powerpoint/2010/main" val="135730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C436-BCD0-4B29-BB2B-2178E4B2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Classifications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DFF4-23E2-49D1-8E40-70CC75D3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Waterston et al. (1962) classified these patients into three groups based on birth weight, and presence of pneumonia, and other congenital anomalies.</a:t>
            </a:r>
          </a:p>
          <a:p>
            <a:pPr marL="0" indent="0">
              <a:buNone/>
            </a:pPr>
            <a:r>
              <a:rPr lang="en-US" dirty="0"/>
              <a:t>• Spitz et al. (1994) simplified this but retained birth weight and presence of major cardiac anomalies.</a:t>
            </a:r>
          </a:p>
          <a:p>
            <a:pPr marL="0" indent="0">
              <a:buNone/>
            </a:pPr>
            <a:r>
              <a:rPr lang="en-US" dirty="0"/>
              <a:t>Others include Montreal (includes ventilator dependence), Bremen (includes postoperative complications) and that of Sinha et al (where both weight &lt; 1.5 kg and a cardiac anomaly need to be present for bad prognosis) classifications.</a:t>
            </a:r>
          </a:p>
        </p:txBody>
      </p:sp>
    </p:spTree>
    <p:extLst>
      <p:ext uri="{BB962C8B-B14F-4D97-AF65-F5344CB8AC3E}">
        <p14:creationId xmlns:p14="http://schemas.microsoft.com/office/powerpoint/2010/main" val="391523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C311-7E54-4835-AB92-0906B881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D800-0625-4C0D-AD2C-5DFEA5B0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first successful primary repair of an esophageal atresia was performed in 1941</a:t>
            </a:r>
          </a:p>
        </p:txBody>
      </p:sp>
    </p:spTree>
    <p:extLst>
      <p:ext uri="{BB962C8B-B14F-4D97-AF65-F5344CB8AC3E}">
        <p14:creationId xmlns:p14="http://schemas.microsoft.com/office/powerpoint/2010/main" val="307031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9F5B-4130-4BEA-9CBA-44239E1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B6A6B6-2751-4E89-9B62-3A7489620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58843"/>
              </p:ext>
            </p:extLst>
          </p:nvPr>
        </p:nvGraphicFramePr>
        <p:xfrm>
          <a:off x="838200" y="1825624"/>
          <a:ext cx="10515600" cy="274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314266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22244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04612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41493851"/>
                    </a:ext>
                  </a:extLst>
                </a:gridCol>
              </a:tblGrid>
              <a:tr h="10030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 weight (kg)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Cardiac anomalies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Prognosis (%)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08640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r>
                        <a:rPr lang="en-US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845345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r>
                        <a:rPr lang="en-US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 Present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74011"/>
                  </a:ext>
                </a:extLst>
              </a:tr>
              <a:tr h="581117">
                <a:tc>
                  <a:txBody>
                    <a:bodyPr/>
                    <a:lstStyle/>
                    <a:p>
                      <a:r>
                        <a:rPr lang="en-US" dirty="0"/>
                        <a:t>Group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2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2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327B-AE5A-4DA0-94C5-46A10F8B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Outcome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6782-3F0F-4F4E-8C12-1214674B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Although for most infants there is effective restitution of normal feeding, allowing normal growth and development, it is probably expedient to defer intake of solids for a while in this group. </a:t>
            </a:r>
            <a:r>
              <a:rPr lang="en-US" u="sng" dirty="0"/>
              <a:t>Swallowing is effective but not normal</a:t>
            </a:r>
            <a:r>
              <a:rPr lang="en-US" dirty="0"/>
              <a:t>. </a:t>
            </a:r>
            <a:r>
              <a:rPr lang="en-US" u="sng" dirty="0"/>
              <a:t>Peristalsis is impaired or absent </a:t>
            </a:r>
            <a:r>
              <a:rPr lang="en-US" dirty="0"/>
              <a:t>and most children learn to chew well and drink with meals. Typically they also have </a:t>
            </a:r>
            <a:r>
              <a:rPr lang="en-US" u="sng" dirty="0"/>
              <a:t>a higher incidence of respiratory-related issues such as recurrent chest infections, intermittent food related choking, and a characteristic seal-like bark (“TOF cough” in English!)</a:t>
            </a:r>
            <a:r>
              <a:rPr lang="en-US" dirty="0"/>
              <a:t>. Such problems tend to subside with age presumably due to airway growth and improved luminal stability.</a:t>
            </a:r>
          </a:p>
          <a:p>
            <a:pPr marL="0" indent="0">
              <a:buNone/>
            </a:pPr>
            <a:r>
              <a:rPr lang="en-US" dirty="0"/>
              <a:t>There may be a long-term malignancy potential during adulthood but the risk remains unquantified</a:t>
            </a:r>
          </a:p>
        </p:txBody>
      </p:sp>
    </p:spTree>
    <p:extLst>
      <p:ext uri="{BB962C8B-B14F-4D97-AF65-F5344CB8AC3E}">
        <p14:creationId xmlns:p14="http://schemas.microsoft.com/office/powerpoint/2010/main" val="361561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F030-05D1-4AF5-8621-31D7FB02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89"/>
            <a:ext cx="10515600" cy="478985"/>
          </a:xfrm>
        </p:spPr>
        <p:txBody>
          <a:bodyPr>
            <a:normAutofit fontScale="90000"/>
          </a:bodyPr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D66A-0AF1-479E-B8A4-9E030478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4" y="998805"/>
            <a:ext cx="11226019" cy="57396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• ~1 per 3,500 live-births</a:t>
            </a:r>
          </a:p>
          <a:p>
            <a:pPr marL="0" indent="0">
              <a:buNone/>
            </a:pPr>
            <a:r>
              <a:rPr lang="en-US" dirty="0"/>
              <a:t>• M=F</a:t>
            </a:r>
          </a:p>
          <a:p>
            <a:pPr marL="0" indent="0">
              <a:buNone/>
            </a:pPr>
            <a:r>
              <a:rPr lang="en-US" dirty="0"/>
              <a:t>• Isolated (~50%)</a:t>
            </a:r>
          </a:p>
          <a:p>
            <a:pPr marL="0" indent="0">
              <a:buNone/>
            </a:pPr>
            <a:r>
              <a:rPr lang="en-US" dirty="0"/>
              <a:t>• Associated anomalies (~50%)</a:t>
            </a:r>
          </a:p>
          <a:p>
            <a:pPr marL="0" indent="0">
              <a:buNone/>
            </a:pPr>
            <a:r>
              <a:rPr lang="en-US" dirty="0"/>
              <a:t>– These vary in severity and number but two nonrandom associations/syndromes are</a:t>
            </a:r>
          </a:p>
          <a:p>
            <a:pPr marL="0" indent="0">
              <a:buNone/>
            </a:pPr>
            <a:r>
              <a:rPr lang="en-US" dirty="0"/>
              <a:t>recognized with EA as a component.</a:t>
            </a:r>
          </a:p>
          <a:p>
            <a:pPr marL="0" indent="0">
              <a:buNone/>
            </a:pPr>
            <a:r>
              <a:rPr lang="en-US" dirty="0"/>
              <a:t>Among the other recognized associations are:</a:t>
            </a:r>
          </a:p>
          <a:p>
            <a:pPr marL="0" indent="0">
              <a:buNone/>
            </a:pPr>
            <a:r>
              <a:rPr lang="en-US" dirty="0"/>
              <a:t>• Congenital heart disease (~30%) including VSD, PDA, and Tetralogy of Fallot1</a:t>
            </a:r>
          </a:p>
          <a:p>
            <a:pPr marL="0" indent="0">
              <a:buNone/>
            </a:pPr>
            <a:r>
              <a:rPr lang="en-US" dirty="0"/>
              <a:t>• Anorectal malformation (10–15%)</a:t>
            </a:r>
          </a:p>
          <a:p>
            <a:pPr marL="0" indent="0">
              <a:buNone/>
            </a:pPr>
            <a:r>
              <a:rPr lang="en-US" dirty="0"/>
              <a:t>• GI anomalies (10–15%), e.g., malrotation, duodenal atresia, duplication cyst, pyloric stenosis</a:t>
            </a:r>
          </a:p>
          <a:p>
            <a:pPr marL="0" indent="0">
              <a:buNone/>
            </a:pPr>
            <a:r>
              <a:rPr lang="en-US" dirty="0"/>
              <a:t>• GU anomalies (10–15%), e.g., urethral abnormalities, hydronephrosis, </a:t>
            </a:r>
            <a:r>
              <a:rPr lang="en-US" dirty="0" err="1"/>
              <a:t>multicystic</a:t>
            </a:r>
            <a:r>
              <a:rPr lang="en-US" dirty="0"/>
              <a:t> dysplastic kidney, renal agenesis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Tracheo</a:t>
            </a:r>
            <a:r>
              <a:rPr lang="en-US" dirty="0"/>
              <a:t>-</a:t>
            </a:r>
            <a:r>
              <a:rPr lang="en-US" dirty="0" err="1"/>
              <a:t>broncho</a:t>
            </a:r>
            <a:r>
              <a:rPr lang="en-US" dirty="0"/>
              <a:t>-pulmonary anomalies, e.g., tracheomalacia, foregut cysts, CCAM, and lung agenesis/hypoplasia</a:t>
            </a:r>
          </a:p>
          <a:p>
            <a:pPr marL="0" indent="0">
              <a:buNone/>
            </a:pPr>
            <a:r>
              <a:rPr lang="en-US" dirty="0"/>
              <a:t>• Skeletal anomalies, e.g., vertebral and rib anomalies, absent radius and</a:t>
            </a:r>
          </a:p>
          <a:p>
            <a:pPr marL="0" indent="0">
              <a:buNone/>
            </a:pPr>
            <a:r>
              <a:rPr lang="en-US" dirty="0"/>
              <a:t> sacral agenesis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27EF-1071-4CD1-8D32-17E07EBA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38E7-3EEA-4F10-A86B-A5F79F94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VACTERL (Previously VATER) Syndrome</a:t>
            </a:r>
          </a:p>
          <a:p>
            <a:pPr marL="0" indent="0">
              <a:buNone/>
            </a:pPr>
            <a:r>
              <a:rPr lang="en-US" dirty="0"/>
              <a:t>This is an acronym coined to describe the main features – Vertebral, Anorectal, Cardiac, </a:t>
            </a:r>
            <a:r>
              <a:rPr lang="en-US" dirty="0" err="1"/>
              <a:t>Tracheo</a:t>
            </a:r>
            <a:r>
              <a:rPr lang="en-US" dirty="0"/>
              <a:t> Esophageal, Renal, and Limb.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CHARGE Syndrome</a:t>
            </a:r>
          </a:p>
          <a:p>
            <a:pPr marL="0" indent="0">
              <a:buNone/>
            </a:pPr>
            <a:r>
              <a:rPr lang="en-US" dirty="0"/>
              <a:t>Again an acronym is used to describe main features – Coloboma, Heart disease, Choanal Atresia, Retarded growth, Genital hypoplasia, Ear (i.e., deafness).</a:t>
            </a:r>
          </a:p>
        </p:txBody>
      </p:sp>
    </p:spTree>
    <p:extLst>
      <p:ext uri="{BB962C8B-B14F-4D97-AF65-F5344CB8AC3E}">
        <p14:creationId xmlns:p14="http://schemas.microsoft.com/office/powerpoint/2010/main" val="3873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20FA-8921-4BF4-8D49-392C600E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3EAB-0F91-46A7-9D65-DB7337B7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Twenty-second day – trachea arises from the median ventral diverticulum of the primitive foregut. Rapid growth.</a:t>
            </a:r>
          </a:p>
          <a:p>
            <a:pPr marL="0" indent="0">
              <a:buNone/>
            </a:pPr>
            <a:r>
              <a:rPr lang="en-US" dirty="0"/>
              <a:t>2. Thirty-two days – separation of ventral trachea from the dorsal esophagus.</a:t>
            </a:r>
          </a:p>
        </p:txBody>
      </p:sp>
    </p:spTree>
    <p:extLst>
      <p:ext uri="{BB962C8B-B14F-4D97-AF65-F5344CB8AC3E}">
        <p14:creationId xmlns:p14="http://schemas.microsoft.com/office/powerpoint/2010/main" val="14380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52CA-3AA5-4950-A2FD-3488EFA7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E3AC-E608-4908-9C58-8F399128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anatomical types (VOGT)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4443BF-C400-4C09-BF09-6680AAC52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18091"/>
              </p:ext>
            </p:extLst>
          </p:nvPr>
        </p:nvGraphicFramePr>
        <p:xfrm>
          <a:off x="2278966" y="2686930"/>
          <a:ext cx="7840394" cy="37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32">
                  <a:extLst>
                    <a:ext uri="{9D8B030D-6E8A-4147-A177-3AD203B41FA5}">
                      <a16:colId xmlns:a16="http://schemas.microsoft.com/office/drawing/2014/main" val="2029688878"/>
                    </a:ext>
                  </a:extLst>
                </a:gridCol>
                <a:gridCol w="2689481">
                  <a:extLst>
                    <a:ext uri="{9D8B030D-6E8A-4147-A177-3AD203B41FA5}">
                      <a16:colId xmlns:a16="http://schemas.microsoft.com/office/drawing/2014/main" val="1896147943"/>
                    </a:ext>
                  </a:extLst>
                </a:gridCol>
                <a:gridCol w="2689481">
                  <a:extLst>
                    <a:ext uri="{9D8B030D-6E8A-4147-A177-3AD203B41FA5}">
                      <a16:colId xmlns:a16="http://schemas.microsoft.com/office/drawing/2014/main" val="640934539"/>
                    </a:ext>
                  </a:extLst>
                </a:gridCol>
              </a:tblGrid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 (%)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186201"/>
                  </a:ext>
                </a:extLst>
              </a:tr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Abscent</a:t>
                      </a:r>
                      <a:r>
                        <a:rPr lang="en-US" dirty="0"/>
                        <a:t> esophagus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665805"/>
                  </a:ext>
                </a:extLst>
              </a:tr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 alone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03475"/>
                  </a:ext>
                </a:extLst>
              </a:tr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IIIa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 and proximal fistula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53106"/>
                  </a:ext>
                </a:extLst>
              </a:tr>
              <a:tr h="464234">
                <a:tc>
                  <a:txBody>
                    <a:bodyPr/>
                    <a:lstStyle/>
                    <a:p>
                      <a:r>
                        <a:rPr lang="en-US" dirty="0" err="1"/>
                        <a:t>IIIb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 and distal fistula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96168"/>
                  </a:ext>
                </a:extLst>
              </a:tr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 and proximal and distal</a:t>
                      </a:r>
                    </a:p>
                    <a:p>
                      <a:r>
                        <a:rPr lang="en-US" dirty="0"/>
                        <a:t>fistula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85820"/>
                  </a:ext>
                </a:extLst>
              </a:tr>
              <a:tr h="333305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“H” type fistula. No 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05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01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AE597-D6DA-465B-B209-2B78046A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GROSS</a:t>
            </a: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155BC3B-B115-49FD-B8E4-102BA8AB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type A: isolated </a:t>
            </a:r>
            <a:r>
              <a:rPr lang="en-US" dirty="0" err="1"/>
              <a:t>oesophageal</a:t>
            </a:r>
            <a:r>
              <a:rPr lang="en-US" dirty="0"/>
              <a:t> atresia (7%)</a:t>
            </a:r>
          </a:p>
          <a:p>
            <a:r>
              <a:rPr lang="en-US" dirty="0"/>
              <a:t>type B: proximal fistula with distal atresia (1%)</a:t>
            </a:r>
          </a:p>
          <a:p>
            <a:r>
              <a:rPr lang="en-US" dirty="0"/>
              <a:t>type C: proximal atresia with distal fistula (87%)</a:t>
            </a:r>
          </a:p>
          <a:p>
            <a:r>
              <a:rPr lang="en-US" dirty="0"/>
              <a:t>type D: double fistula with intervening atresia (1%)</a:t>
            </a:r>
          </a:p>
          <a:p>
            <a:r>
              <a:rPr lang="en-US" dirty="0"/>
              <a:t>type E: isolated fistula (H-type) (4%)</a:t>
            </a:r>
          </a:p>
        </p:txBody>
      </p:sp>
    </p:spTree>
    <p:extLst>
      <p:ext uri="{BB962C8B-B14F-4D97-AF65-F5344CB8AC3E}">
        <p14:creationId xmlns:p14="http://schemas.microsoft.com/office/powerpoint/2010/main" val="250861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29812D-6B43-4917-9F30-C103E85AD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41" b="14073"/>
          <a:stretch/>
        </p:blipFill>
        <p:spPr>
          <a:xfrm>
            <a:off x="20" y="1282"/>
            <a:ext cx="12191980" cy="77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3E49-E52D-430E-8F5C-F441AF46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1B39-DD6D-44AE-8CE4-8FFC4A41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US may detect a small or absent stomach accompanied by polyhydramnios. </a:t>
            </a:r>
          </a:p>
          <a:p>
            <a:r>
              <a:rPr lang="en-US" dirty="0"/>
              <a:t>The latter sign is associated with a positive predictive value of ~50%, falling to ~15% in its absence. </a:t>
            </a:r>
          </a:p>
          <a:p>
            <a:r>
              <a:rPr lang="en-US" dirty="0"/>
              <a:t>Other features may also be evident (e.g., skeletal anomalies)</a:t>
            </a:r>
          </a:p>
        </p:txBody>
      </p:sp>
    </p:spTree>
    <p:extLst>
      <p:ext uri="{BB962C8B-B14F-4D97-AF65-F5344CB8AC3E}">
        <p14:creationId xmlns:p14="http://schemas.microsoft.com/office/powerpoint/2010/main" val="170493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1540</Words>
  <Application>Microsoft Office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Esophageal Atresia </vt:lpstr>
      <vt:lpstr>PowerPoint Presentation</vt:lpstr>
      <vt:lpstr>Epidemiology</vt:lpstr>
      <vt:lpstr>PowerPoint Presentation</vt:lpstr>
      <vt:lpstr>Embryology</vt:lpstr>
      <vt:lpstr>Clinical Features</vt:lpstr>
      <vt:lpstr>GROSS</vt:lpstr>
      <vt:lpstr>PowerPoint Presentation</vt:lpstr>
      <vt:lpstr>Prenatal </vt:lpstr>
      <vt:lpstr>Postnatal</vt:lpstr>
      <vt:lpstr>PowerPoint Presentation</vt:lpstr>
      <vt:lpstr>Management </vt:lpstr>
      <vt:lpstr>Esophageal Atresia and Distal TEF </vt:lpstr>
      <vt:lpstr>“Long-Gap” Esophageal Atresia </vt:lpstr>
      <vt:lpstr>PowerPoint Presentation</vt:lpstr>
      <vt:lpstr>Surgical Complications </vt:lpstr>
      <vt:lpstr>PowerPoint Presentation</vt:lpstr>
      <vt:lpstr>Controversies </vt:lpstr>
      <vt:lpstr>Prognostic Classifications </vt:lpstr>
      <vt:lpstr>PowerPoint Presentation</vt:lpstr>
      <vt:lpstr>Long-Term Outcome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Esophageal Atresia </dc:title>
  <dc:creator>Ibrahim Alsbou</dc:creator>
  <cp:lastModifiedBy>Ibrahim Alsbou</cp:lastModifiedBy>
  <cp:revision>5</cp:revision>
  <dcterms:created xsi:type="dcterms:W3CDTF">2020-10-06T09:52:13Z</dcterms:created>
  <dcterms:modified xsi:type="dcterms:W3CDTF">2020-10-06T16:54:37Z</dcterms:modified>
</cp:coreProperties>
</file>