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85" r:id="rId3"/>
    <p:sldId id="287" r:id="rId4"/>
    <p:sldId id="319" r:id="rId5"/>
    <p:sldId id="290" r:id="rId6"/>
    <p:sldId id="288" r:id="rId7"/>
    <p:sldId id="297" r:id="rId8"/>
    <p:sldId id="289" r:id="rId9"/>
    <p:sldId id="296" r:id="rId10"/>
    <p:sldId id="291" r:id="rId11"/>
    <p:sldId id="295" r:id="rId12"/>
    <p:sldId id="298" r:id="rId13"/>
    <p:sldId id="304" r:id="rId14"/>
    <p:sldId id="303" r:id="rId15"/>
    <p:sldId id="305" r:id="rId16"/>
    <p:sldId id="306" r:id="rId17"/>
    <p:sldId id="307" r:id="rId18"/>
    <p:sldId id="308" r:id="rId19"/>
    <p:sldId id="309" r:id="rId20"/>
    <p:sldId id="310" r:id="rId21"/>
    <p:sldId id="312" r:id="rId22"/>
    <p:sldId id="314" r:id="rId23"/>
    <p:sldId id="315" r:id="rId24"/>
    <p:sldId id="316" r:id="rId25"/>
    <p:sldId id="313" r:id="rId26"/>
    <p:sldId id="318" r:id="rId27"/>
    <p:sldId id="317" r:id="rId2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A77596"/>
    <a:srgbClr val="D1CC00"/>
    <a:srgbClr val="E7F533"/>
    <a:srgbClr val="E2EF39"/>
    <a:srgbClr val="B0BC1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80"/>
    <p:restoredTop sz="94621"/>
  </p:normalViewPr>
  <p:slideViewPr>
    <p:cSldViewPr>
      <p:cViewPr varScale="1">
        <p:scale>
          <a:sx n="91" d="100"/>
          <a:sy n="91" d="100"/>
        </p:scale>
        <p:origin x="81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10‏/8‏/1444</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24527788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729568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10‏/8‏/1444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10‏/8‏/1444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10‏/8‏/1444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10‏/8‏/1444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10‏/8‏/1444</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10‏/8‏/1444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10‏/8‏/1444</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10‏/8‏/1444</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10‏/8‏/1444</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10‏/8‏/1444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10‏/8‏/1444</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10‏/8‏/1444</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85786" y="1571612"/>
            <a:ext cx="7772400" cy="2786082"/>
          </a:xfrm>
        </p:spPr>
        <p:txBody>
          <a:bodyPr>
            <a:normAutofit/>
          </a:bodyPr>
          <a:lstStyle/>
          <a:p>
            <a:pPr rtl="0"/>
            <a:r>
              <a:rPr lang="en-US" dirty="0">
                <a:solidFill>
                  <a:srgbClr val="C00000"/>
                </a:solidFill>
                <a:latin typeface="Arial Narrow" pitchFamily="34" charset="0"/>
              </a:rPr>
              <a:t>Biochemistry of Taste and Smell </a:t>
            </a:r>
            <a:endParaRPr lang="ar-JO" dirty="0">
              <a:solidFill>
                <a:srgbClr val="C00000"/>
              </a:solidFill>
              <a:latin typeface="Arial Narrow" pitchFamily="34" charset="0"/>
            </a:endParaRPr>
          </a:p>
        </p:txBody>
      </p:sp>
      <p:sp>
        <p:nvSpPr>
          <p:cNvPr id="3" name="عنوان فرعي 2"/>
          <p:cNvSpPr>
            <a:spLocks noGrp="1"/>
          </p:cNvSpPr>
          <p:nvPr>
            <p:ph type="subTitle" idx="1"/>
          </p:nvPr>
        </p:nvSpPr>
        <p:spPr>
          <a:xfrm>
            <a:off x="-214314" y="4319606"/>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r="4044" b="3182"/>
          <a:stretch>
            <a:fillRect/>
          </a:stretch>
        </p:blipFill>
        <p:spPr bwMode="auto">
          <a:xfrm>
            <a:off x="578328" y="1174317"/>
            <a:ext cx="8637142" cy="5671457"/>
          </a:xfrm>
          <a:prstGeom prst="rect">
            <a:avLst/>
          </a:prstGeom>
          <a:noFill/>
          <a:ln w="9525">
            <a:noFill/>
            <a:miter lim="800000"/>
            <a:headEnd/>
            <a:tailEnd/>
          </a:ln>
          <a:effectLst/>
        </p:spPr>
      </p:pic>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Signal Transmission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buNone/>
            </a:pPr>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
        <p:nvSpPr>
          <p:cNvPr id="12" name="شكل بيضاوي 11"/>
          <p:cNvSpPr/>
          <p:nvPr/>
        </p:nvSpPr>
        <p:spPr>
          <a:xfrm>
            <a:off x="2071670" y="5143512"/>
            <a:ext cx="1357322" cy="857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شكل بيضاوي 12"/>
          <p:cNvSpPr/>
          <p:nvPr/>
        </p:nvSpPr>
        <p:spPr>
          <a:xfrm>
            <a:off x="461136" y="4971608"/>
            <a:ext cx="1500198" cy="928694"/>
          </a:xfrm>
          <a:prstGeom prst="ellipse">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شكل بيضاوي 13"/>
          <p:cNvSpPr/>
          <p:nvPr/>
        </p:nvSpPr>
        <p:spPr>
          <a:xfrm>
            <a:off x="500034" y="4286256"/>
            <a:ext cx="1428760" cy="571504"/>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Signal Transmission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500174"/>
            <a:ext cx="8472518" cy="5286412"/>
          </a:xfrm>
        </p:spPr>
        <p:txBody>
          <a:bodyPr>
            <a:normAutofit/>
          </a:bodyPr>
          <a:lstStyle/>
          <a:p>
            <a:pPr algn="l" rtl="0">
              <a:buNone/>
            </a:pPr>
            <a:r>
              <a:rPr lang="en-US" sz="2800" dirty="0">
                <a:latin typeface="Arial" pitchFamily="34" charset="0"/>
                <a:cs typeface="Arial" pitchFamily="34" charset="0"/>
              </a:rPr>
              <a:t>Three cranial nerves are involved in the transport of</a:t>
            </a:r>
          </a:p>
          <a:p>
            <a:pPr algn="l" rtl="0">
              <a:buNone/>
            </a:pPr>
            <a:r>
              <a:rPr lang="en-US" sz="2800" dirty="0">
                <a:latin typeface="Arial" pitchFamily="34" charset="0"/>
                <a:cs typeface="Arial" pitchFamily="34" charset="0"/>
              </a:rPr>
              <a:t>  taste message to the brain:</a:t>
            </a:r>
          </a:p>
          <a:p>
            <a:pPr lvl="1" algn="l" rtl="0">
              <a:buFont typeface="Arial" pitchFamily="34" charset="0"/>
              <a:buChar char="•"/>
            </a:pPr>
            <a:r>
              <a:rPr lang="en-US" sz="2400" dirty="0">
                <a:latin typeface="Arial" pitchFamily="34" charset="0"/>
                <a:cs typeface="Arial" pitchFamily="34" charset="0"/>
              </a:rPr>
              <a:t>Facial nerve (cranial nerve </a:t>
            </a:r>
            <a:r>
              <a:rPr lang="en-GB" sz="2400" dirty="0"/>
              <a:t>VII</a:t>
            </a:r>
            <a:r>
              <a:rPr lang="en-US" sz="2400" dirty="0">
                <a:latin typeface="Arial" pitchFamily="34" charset="0"/>
                <a:cs typeface="Arial" pitchFamily="34" charset="0"/>
              </a:rPr>
              <a:t>) carries taste sensations from the anterior two thirds of the tongue and soft palate</a:t>
            </a:r>
          </a:p>
          <a:p>
            <a:pPr lvl="1" algn="l" rtl="0">
              <a:buFont typeface="Arial" pitchFamily="34" charset="0"/>
              <a:buChar char="•"/>
            </a:pPr>
            <a:r>
              <a:rPr lang="en-GB" sz="2400" dirty="0">
                <a:latin typeface="Arial" pitchFamily="34" charset="0"/>
                <a:cs typeface="Arial" pitchFamily="34" charset="0"/>
              </a:rPr>
              <a:t> Glossopharyngeal nerve ( cranial nerve IX) </a:t>
            </a:r>
            <a:r>
              <a:rPr lang="en-US" sz="2400" dirty="0">
                <a:latin typeface="Arial" pitchFamily="34" charset="0"/>
                <a:cs typeface="Arial" pitchFamily="34" charset="0"/>
              </a:rPr>
              <a:t>carries taste sensations from the posterior one third of the tongue</a:t>
            </a:r>
            <a:r>
              <a:rPr lang="en-GB" sz="2400" dirty="0">
                <a:latin typeface="Arial" pitchFamily="34" charset="0"/>
                <a:cs typeface="Arial" pitchFamily="34" charset="0"/>
              </a:rPr>
              <a:t> </a:t>
            </a:r>
          </a:p>
          <a:p>
            <a:pPr lvl="1" algn="l" rtl="0">
              <a:buFont typeface="Arial" pitchFamily="34" charset="0"/>
              <a:buChar char="•"/>
            </a:pPr>
            <a:r>
              <a:rPr lang="en-GB" sz="2400" dirty="0">
                <a:latin typeface="Arial" pitchFamily="34" charset="0"/>
                <a:cs typeface="Arial" pitchFamily="34" charset="0"/>
              </a:rPr>
              <a:t> Vagus nerve ( cranial nerve X) </a:t>
            </a:r>
            <a:r>
              <a:rPr lang="en-US" sz="2400" dirty="0">
                <a:latin typeface="Arial" pitchFamily="34" charset="0"/>
                <a:cs typeface="Arial" pitchFamily="34" charset="0"/>
              </a:rPr>
              <a:t>carries taste sensations from the back of the oral cavity (e.g. pharynx and epiglottis)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checkerboard(across)">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checkerboard(across)">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checkerboard(across)">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a:bodyPr>
          <a:lstStyle/>
          <a:p>
            <a:pPr rtl="0"/>
            <a:r>
              <a:rPr lang="en-US" sz="5400" dirty="0">
                <a:solidFill>
                  <a:srgbClr val="C00000"/>
                </a:solidFill>
              </a:rPr>
              <a:t>The Five Basic Tastes </a:t>
            </a:r>
            <a:endParaRPr lang="en-GB" sz="5400"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052736"/>
            <a:ext cx="6186502" cy="5733850"/>
          </a:xfrm>
        </p:spPr>
        <p:txBody>
          <a:bodyPr>
            <a:normAutofit/>
          </a:bodyPr>
          <a:lstStyle/>
          <a:p>
            <a:pPr algn="l" rtl="0">
              <a:buNone/>
            </a:pPr>
            <a:r>
              <a:rPr lang="en-US" sz="2800" dirty="0">
                <a:latin typeface="Arial" pitchFamily="34" charset="0"/>
                <a:cs typeface="Arial" pitchFamily="34" charset="0"/>
              </a:rPr>
              <a:t>There are 5 primary taste sensations:</a:t>
            </a:r>
          </a:p>
          <a:p>
            <a:pPr marL="514350" indent="-514350" algn="l" rtl="0">
              <a:buFont typeface="+mj-lt"/>
              <a:buAutoNum type="arabicPeriod"/>
            </a:pPr>
            <a:r>
              <a:rPr lang="en-US" sz="2400" b="1" dirty="0">
                <a:solidFill>
                  <a:schemeClr val="accent6">
                    <a:lumMod val="75000"/>
                  </a:schemeClr>
                </a:solidFill>
                <a:latin typeface="Arial" pitchFamily="34" charset="0"/>
                <a:cs typeface="Arial" pitchFamily="34" charset="0"/>
              </a:rPr>
              <a:t>Sweet taste: </a:t>
            </a:r>
            <a:r>
              <a:rPr lang="en-GB" sz="2400" dirty="0">
                <a:latin typeface="Arial" pitchFamily="34" charset="0"/>
                <a:cs typeface="Arial" pitchFamily="34" charset="0"/>
              </a:rPr>
              <a:t>usually indicates energy rich nutrients (e.g.  glucose)</a:t>
            </a:r>
            <a:endParaRPr lang="en-US" sz="2400" b="1" dirty="0">
              <a:solidFill>
                <a:schemeClr val="accent6">
                  <a:lumMod val="75000"/>
                </a:schemeClr>
              </a:solidFill>
              <a:latin typeface="Arial" pitchFamily="34" charset="0"/>
              <a:cs typeface="Arial" pitchFamily="34" charset="0"/>
            </a:endParaRPr>
          </a:p>
          <a:p>
            <a:pPr marL="514350" indent="-514350" algn="l" rtl="0">
              <a:buFont typeface="+mj-lt"/>
              <a:buAutoNum type="arabicPeriod"/>
            </a:pPr>
            <a:r>
              <a:rPr lang="en-US" sz="2400" b="1" dirty="0">
                <a:solidFill>
                  <a:srgbClr val="0070C0"/>
                </a:solidFill>
                <a:latin typeface="Arial" pitchFamily="34" charset="0"/>
                <a:cs typeface="Arial" pitchFamily="34" charset="0"/>
              </a:rPr>
              <a:t>Salty taste: </a:t>
            </a:r>
            <a:r>
              <a:rPr lang="en-GB" sz="2400" dirty="0">
                <a:latin typeface="Arial" pitchFamily="34" charset="0"/>
                <a:cs typeface="Arial" pitchFamily="34" charset="0"/>
              </a:rPr>
              <a:t>allows modulating diet for electrolyte balance (e.g. NaCL)</a:t>
            </a:r>
            <a:endParaRPr lang="en-US" sz="2400" b="1" dirty="0">
              <a:solidFill>
                <a:srgbClr val="0070C0"/>
              </a:solidFill>
              <a:latin typeface="Arial" pitchFamily="34" charset="0"/>
              <a:cs typeface="Arial" pitchFamily="34" charset="0"/>
            </a:endParaRPr>
          </a:p>
          <a:p>
            <a:pPr marL="514350" indent="-514350" algn="l" rtl="0">
              <a:buFont typeface="+mj-lt"/>
              <a:buAutoNum type="arabicPeriod"/>
            </a:pPr>
            <a:r>
              <a:rPr lang="en-US" sz="2400" b="1" dirty="0">
                <a:solidFill>
                  <a:srgbClr val="D1CC00"/>
                </a:solidFill>
                <a:latin typeface="Arial" pitchFamily="34" charset="0"/>
                <a:cs typeface="Arial" pitchFamily="34" charset="0"/>
              </a:rPr>
              <a:t>Sour taste: </a:t>
            </a:r>
            <a:r>
              <a:rPr lang="en-GB" sz="2400" dirty="0">
                <a:latin typeface="Arial" pitchFamily="34" charset="0"/>
                <a:cs typeface="Arial" pitchFamily="34" charset="0"/>
              </a:rPr>
              <a:t> typically the taste of acids (e.g. lemon)</a:t>
            </a:r>
            <a:r>
              <a:rPr lang="en-US" sz="2400" b="1" dirty="0">
                <a:solidFill>
                  <a:srgbClr val="D1CC00"/>
                </a:solidFill>
                <a:latin typeface="Arial" pitchFamily="34" charset="0"/>
                <a:cs typeface="Arial" pitchFamily="34" charset="0"/>
              </a:rPr>
              <a:t> </a:t>
            </a:r>
          </a:p>
          <a:p>
            <a:pPr marL="514350" indent="-514350" algn="l" rtl="0">
              <a:buFont typeface="+mj-lt"/>
              <a:buAutoNum type="arabicPeriod"/>
            </a:pPr>
            <a:r>
              <a:rPr lang="en-US" sz="2400" b="1" dirty="0">
                <a:solidFill>
                  <a:srgbClr val="008000"/>
                </a:solidFill>
                <a:latin typeface="Arial" pitchFamily="34" charset="0"/>
                <a:cs typeface="Arial" pitchFamily="34" charset="0"/>
              </a:rPr>
              <a:t>Bitter taste: </a:t>
            </a:r>
            <a:r>
              <a:rPr lang="en-GB" sz="2400" dirty="0">
                <a:latin typeface="Arial" pitchFamily="34" charset="0"/>
                <a:cs typeface="Arial" pitchFamily="34" charset="0"/>
              </a:rPr>
              <a:t>allows sensing of diverse natural toxins. Bitter tastants include  alkaloids like quinine and caffeine </a:t>
            </a:r>
            <a:endParaRPr lang="en-US" sz="2400" b="1" dirty="0">
              <a:solidFill>
                <a:srgbClr val="008000"/>
              </a:solidFill>
              <a:latin typeface="Arial" pitchFamily="34" charset="0"/>
              <a:cs typeface="Arial" pitchFamily="34" charset="0"/>
            </a:endParaRPr>
          </a:p>
          <a:p>
            <a:pPr marL="514350" indent="-514350" algn="l" rtl="0">
              <a:buFont typeface="+mj-lt"/>
              <a:buAutoNum type="arabicPeriod"/>
            </a:pPr>
            <a:r>
              <a:rPr lang="en-US" sz="2400" b="1" dirty="0">
                <a:latin typeface="Arial" pitchFamily="34" charset="0"/>
                <a:cs typeface="Arial" pitchFamily="34" charset="0"/>
              </a:rPr>
              <a:t>Umami taste: </a:t>
            </a:r>
            <a:r>
              <a:rPr lang="en-GB" sz="2400" dirty="0">
                <a:latin typeface="Arial" pitchFamily="34" charset="0"/>
                <a:cs typeface="Arial" pitchFamily="34" charset="0"/>
              </a:rPr>
              <a:t>the taste of amino acid glutamate found in breast milk (10X) &amp; many foods (e.g. meat, tomatoes, mushrooms, onions)</a:t>
            </a:r>
            <a:r>
              <a:rPr lang="en-US" sz="2400" b="1" dirty="0">
                <a:latin typeface="Arial" pitchFamily="34" charset="0"/>
                <a:cs typeface="Arial" pitchFamily="34" charset="0"/>
              </a:rPr>
              <a:t>  </a:t>
            </a:r>
          </a:p>
        </p:txBody>
      </p:sp>
      <p:grpSp>
        <p:nvGrpSpPr>
          <p:cNvPr id="15" name="مجموعة 14"/>
          <p:cNvGrpSpPr/>
          <p:nvPr/>
        </p:nvGrpSpPr>
        <p:grpSpPr>
          <a:xfrm>
            <a:off x="6516216" y="1571612"/>
            <a:ext cx="2357454" cy="4214842"/>
            <a:chOff x="6500826" y="1571612"/>
            <a:chExt cx="2357454" cy="4214842"/>
          </a:xfrm>
        </p:grpSpPr>
        <p:grpSp>
          <p:nvGrpSpPr>
            <p:cNvPr id="10" name="مجموعة 9"/>
            <p:cNvGrpSpPr/>
            <p:nvPr/>
          </p:nvGrpSpPr>
          <p:grpSpPr>
            <a:xfrm>
              <a:off x="6500826" y="1571612"/>
              <a:ext cx="2357454" cy="4214842"/>
              <a:chOff x="6715140" y="1571612"/>
              <a:chExt cx="2357454" cy="4214842"/>
            </a:xfrm>
          </p:grpSpPr>
          <p:pic>
            <p:nvPicPr>
              <p:cNvPr id="7" name="صورة 6" descr="image007.jpg"/>
              <p:cNvPicPr>
                <a:picLocks noChangeAspect="1"/>
              </p:cNvPicPr>
              <p:nvPr/>
            </p:nvPicPr>
            <p:blipFill>
              <a:blip r:embed="rId3"/>
              <a:srcRect l="23844" r="21965"/>
              <a:stretch>
                <a:fillRect/>
              </a:stretch>
            </p:blipFill>
            <p:spPr>
              <a:xfrm>
                <a:off x="6715140" y="1571612"/>
                <a:ext cx="2357454" cy="3960495"/>
              </a:xfrm>
              <a:prstGeom prst="rect">
                <a:avLst/>
              </a:prstGeom>
            </p:spPr>
          </p:pic>
          <p:sp>
            <p:nvSpPr>
              <p:cNvPr id="8" name="مربع نص 7"/>
              <p:cNvSpPr txBox="1"/>
              <p:nvPr/>
            </p:nvSpPr>
            <p:spPr>
              <a:xfrm>
                <a:off x="7000892" y="5324789"/>
                <a:ext cx="1743426" cy="461665"/>
              </a:xfrm>
              <a:prstGeom prst="rect">
                <a:avLst/>
              </a:prstGeom>
              <a:noFill/>
            </p:spPr>
            <p:txBody>
              <a:bodyPr wrap="none" rtlCol="0">
                <a:spAutoFit/>
              </a:bodyPr>
              <a:lstStyle/>
              <a:p>
                <a:r>
                  <a:rPr lang="en-US" sz="2400" b="1" dirty="0"/>
                  <a:t>Tongue map</a:t>
                </a:r>
                <a:endParaRPr lang="en-GB" sz="2400" b="1" dirty="0"/>
              </a:p>
            </p:txBody>
          </p:sp>
        </p:grpSp>
        <p:sp>
          <p:nvSpPr>
            <p:cNvPr id="13" name="شكل بيضاوي 12"/>
            <p:cNvSpPr/>
            <p:nvPr/>
          </p:nvSpPr>
          <p:spPr>
            <a:xfrm>
              <a:off x="7200692" y="4643446"/>
              <a:ext cx="857256" cy="4866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مربع نص 13"/>
            <p:cNvSpPr txBox="1"/>
            <p:nvPr/>
          </p:nvSpPr>
          <p:spPr>
            <a:xfrm>
              <a:off x="6929454" y="4764297"/>
              <a:ext cx="1519968" cy="338554"/>
            </a:xfrm>
            <a:prstGeom prst="rect">
              <a:avLst/>
            </a:prstGeom>
            <a:noFill/>
          </p:spPr>
          <p:txBody>
            <a:bodyPr wrap="none" rtlCol="0">
              <a:spAutoFit/>
            </a:bodyPr>
            <a:lstStyle/>
            <a:p>
              <a:pPr algn="l" rtl="0"/>
              <a:r>
                <a:rPr lang="en-US" sz="1600" b="1" dirty="0">
                  <a:latin typeface="Arial" pitchFamily="34" charset="0"/>
                  <a:cs typeface="Arial" pitchFamily="34" charset="0"/>
                </a:rPr>
                <a:t>Sweet/Umami</a:t>
              </a:r>
              <a:endParaRPr lang="en-US" sz="1400" b="1"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checkerboard(across)">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checkerboard(across)">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checkerboard(across)">
                                      <p:cBhvr>
                                        <p:cTn id="2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fontScale="90000"/>
          </a:bodyPr>
          <a:lstStyle/>
          <a:p>
            <a:pPr rtl="0"/>
            <a:r>
              <a:rPr lang="en-US" sz="4000" dirty="0">
                <a:solidFill>
                  <a:srgbClr val="C00000"/>
                </a:solidFill>
              </a:rPr>
              <a:t>The Principle of Taste Stimulus Transduction </a:t>
            </a:r>
            <a:endParaRPr lang="en-GB" sz="4000"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3" name="Picture 2"/>
          <p:cNvPicPr>
            <a:picLocks noChangeAspect="1" noChangeArrowheads="1"/>
          </p:cNvPicPr>
          <p:nvPr/>
        </p:nvPicPr>
        <p:blipFill>
          <a:blip r:embed="rId3"/>
          <a:srcRect/>
          <a:stretch>
            <a:fillRect/>
          </a:stretch>
        </p:blipFill>
        <p:spPr bwMode="auto">
          <a:xfrm>
            <a:off x="500034" y="1571612"/>
            <a:ext cx="3286148" cy="464564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4000" t="4615" r="2666" b="4615"/>
          <a:stretch>
            <a:fillRect/>
          </a:stretch>
        </p:blipFill>
        <p:spPr bwMode="auto">
          <a:xfrm>
            <a:off x="4143372" y="2786058"/>
            <a:ext cx="4786346" cy="4034206"/>
          </a:xfrm>
          <a:prstGeom prst="rect">
            <a:avLst/>
          </a:prstGeom>
          <a:noFill/>
          <a:ln w="9525">
            <a:noFill/>
            <a:miter lim="800000"/>
            <a:headEnd/>
            <a:tailEnd/>
          </a:ln>
          <a:effectLst/>
        </p:spPr>
      </p:pic>
      <p:grpSp>
        <p:nvGrpSpPr>
          <p:cNvPr id="33" name="مجموعة 32"/>
          <p:cNvGrpSpPr/>
          <p:nvPr/>
        </p:nvGrpSpPr>
        <p:grpSpPr>
          <a:xfrm>
            <a:off x="4214810" y="1262706"/>
            <a:ext cx="3666706" cy="1380476"/>
            <a:chOff x="4214810" y="1262706"/>
            <a:chExt cx="3666706" cy="1380476"/>
          </a:xfrm>
        </p:grpSpPr>
        <p:grpSp>
          <p:nvGrpSpPr>
            <p:cNvPr id="16" name="مجموعة 15"/>
            <p:cNvGrpSpPr/>
            <p:nvPr/>
          </p:nvGrpSpPr>
          <p:grpSpPr>
            <a:xfrm>
              <a:off x="4214810" y="2071678"/>
              <a:ext cx="2070570" cy="571504"/>
              <a:chOff x="4144504" y="1785926"/>
              <a:chExt cx="2070570" cy="571504"/>
            </a:xfrm>
          </p:grpSpPr>
          <p:sp>
            <p:nvSpPr>
              <p:cNvPr id="14" name="مربع نص 13"/>
              <p:cNvSpPr txBox="1"/>
              <p:nvPr/>
            </p:nvSpPr>
            <p:spPr>
              <a:xfrm>
                <a:off x="4144504" y="1800440"/>
                <a:ext cx="2064989" cy="523220"/>
              </a:xfrm>
              <a:prstGeom prst="rect">
                <a:avLst/>
              </a:prstGeom>
              <a:noFill/>
            </p:spPr>
            <p:txBody>
              <a:bodyPr wrap="none" rtlCol="0">
                <a:spAutoFit/>
              </a:bodyPr>
              <a:lstStyle/>
              <a:p>
                <a:r>
                  <a:rPr lang="en-US" sz="2800" b="1" dirty="0"/>
                  <a:t>Ion channels</a:t>
                </a:r>
                <a:endParaRPr lang="en-GB" sz="2800" b="1" dirty="0"/>
              </a:p>
            </p:txBody>
          </p:sp>
          <p:sp>
            <p:nvSpPr>
              <p:cNvPr id="15" name="مستطيل 14"/>
              <p:cNvSpPr/>
              <p:nvPr/>
            </p:nvSpPr>
            <p:spPr>
              <a:xfrm>
                <a:off x="4214810" y="1785926"/>
                <a:ext cx="2000264"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مربع نص 16"/>
            <p:cNvSpPr txBox="1"/>
            <p:nvPr/>
          </p:nvSpPr>
          <p:spPr>
            <a:xfrm>
              <a:off x="5725311" y="1262706"/>
              <a:ext cx="1489895" cy="523220"/>
            </a:xfrm>
            <a:prstGeom prst="rect">
              <a:avLst/>
            </a:prstGeom>
            <a:noFill/>
          </p:spPr>
          <p:txBody>
            <a:bodyPr wrap="none" rtlCol="0">
              <a:spAutoFit/>
            </a:bodyPr>
            <a:lstStyle/>
            <a:p>
              <a:r>
                <a:rPr lang="en-US" sz="2800" b="1" dirty="0"/>
                <a:t>Tastants </a:t>
              </a:r>
              <a:endParaRPr lang="en-GB" sz="2800" b="1" dirty="0"/>
            </a:p>
          </p:txBody>
        </p:sp>
        <p:grpSp>
          <p:nvGrpSpPr>
            <p:cNvPr id="20" name="مجموعة 19"/>
            <p:cNvGrpSpPr/>
            <p:nvPr/>
          </p:nvGrpSpPr>
          <p:grpSpPr>
            <a:xfrm>
              <a:off x="6610146" y="2057164"/>
              <a:ext cx="1271370" cy="571504"/>
              <a:chOff x="6572264" y="1785926"/>
              <a:chExt cx="1271370" cy="571504"/>
            </a:xfrm>
          </p:grpSpPr>
          <p:sp>
            <p:nvSpPr>
              <p:cNvPr id="12" name="مربع نص 11"/>
              <p:cNvSpPr txBox="1"/>
              <p:nvPr/>
            </p:nvSpPr>
            <p:spPr>
              <a:xfrm>
                <a:off x="6645522" y="1785926"/>
                <a:ext cx="1140056" cy="523220"/>
              </a:xfrm>
              <a:prstGeom prst="rect">
                <a:avLst/>
              </a:prstGeom>
              <a:noFill/>
            </p:spPr>
            <p:txBody>
              <a:bodyPr wrap="none" rtlCol="0">
                <a:spAutoFit/>
              </a:bodyPr>
              <a:lstStyle/>
              <a:p>
                <a:r>
                  <a:rPr lang="en-US" sz="2800" b="1" dirty="0"/>
                  <a:t>GPCRs</a:t>
                </a:r>
                <a:endParaRPr lang="en-GB" sz="2800" b="1" dirty="0"/>
              </a:p>
            </p:txBody>
          </p:sp>
          <p:sp>
            <p:nvSpPr>
              <p:cNvPr id="19" name="مستطيل 18"/>
              <p:cNvSpPr/>
              <p:nvPr/>
            </p:nvSpPr>
            <p:spPr>
              <a:xfrm>
                <a:off x="6572264" y="1785926"/>
                <a:ext cx="1271370" cy="57150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2" name="رابط كسهم مستقيم 21"/>
            <p:cNvCxnSpPr/>
            <p:nvPr/>
          </p:nvCxnSpPr>
          <p:spPr>
            <a:xfrm rot="10800000" flipV="1">
              <a:off x="5715008" y="1714488"/>
              <a:ext cx="357190" cy="28575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رابط كسهم مستقيم 22"/>
            <p:cNvCxnSpPr/>
            <p:nvPr/>
          </p:nvCxnSpPr>
          <p:spPr>
            <a:xfrm rot="16200000" flipH="1">
              <a:off x="6777054" y="1714488"/>
              <a:ext cx="295276" cy="2952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مجموعة 31"/>
          <p:cNvGrpSpPr/>
          <p:nvPr/>
        </p:nvGrpSpPr>
        <p:grpSpPr>
          <a:xfrm>
            <a:off x="2315012" y="1714488"/>
            <a:ext cx="2042674" cy="1071570"/>
            <a:chOff x="2315012" y="1714488"/>
            <a:chExt cx="2042674" cy="1071570"/>
          </a:xfrm>
        </p:grpSpPr>
        <p:sp>
          <p:nvSpPr>
            <p:cNvPr id="10" name="مستطيل 9"/>
            <p:cNvSpPr/>
            <p:nvPr/>
          </p:nvSpPr>
          <p:spPr>
            <a:xfrm>
              <a:off x="2315012" y="2157630"/>
              <a:ext cx="142876" cy="1428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رابط مستقيم 25"/>
            <p:cNvCxnSpPr/>
            <p:nvPr/>
          </p:nvCxnSpPr>
          <p:spPr>
            <a:xfrm rot="5400000" flipH="1" flipV="1">
              <a:off x="3172834" y="986160"/>
              <a:ext cx="443142" cy="18997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a:off x="2457888" y="2301638"/>
              <a:ext cx="1899798" cy="4844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4" name="رابط كسهم مستقيم 33"/>
          <p:cNvCxnSpPr/>
          <p:nvPr/>
        </p:nvCxnSpPr>
        <p:spPr>
          <a:xfrm flipV="1">
            <a:off x="4318002" y="5462942"/>
            <a:ext cx="509590"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flipV="1">
            <a:off x="4484916" y="5834645"/>
            <a:ext cx="509590" cy="1"/>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37" name="رابط كسهم مستقيم 36"/>
          <p:cNvCxnSpPr/>
          <p:nvPr/>
        </p:nvCxnSpPr>
        <p:spPr>
          <a:xfrm flipV="1">
            <a:off x="4529590" y="6191835"/>
            <a:ext cx="509590" cy="1"/>
          </a:xfrm>
          <a:prstGeom prst="straightConnector1">
            <a:avLst/>
          </a:prstGeom>
          <a:ln w="28575">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40" name="شكل بيضاوي 39"/>
          <p:cNvSpPr/>
          <p:nvPr/>
        </p:nvSpPr>
        <p:spPr>
          <a:xfrm>
            <a:off x="4900162" y="6286520"/>
            <a:ext cx="1714512" cy="57148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heckerboard(across)">
                                      <p:cBhvr>
                                        <p:cTn id="7" dur="500"/>
                                        <p:tgtEl>
                                          <p:spTgt spid="32"/>
                                        </p:tgtEl>
                                      </p:cBhvr>
                                    </p:animEffect>
                                  </p:childTnLst>
                                </p:cTn>
                              </p:par>
                              <p:par>
                                <p:cTn id="8" presetID="5"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checkerboard(across)">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diamond(in)">
                                      <p:cBhvr>
                                        <p:cTn id="15" dur="1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blinds(horizontal)">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blinds(horizontal)">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linds(horizontal)">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fontScale="90000"/>
          </a:bodyPr>
          <a:lstStyle/>
          <a:p>
            <a:pPr rtl="0"/>
            <a:r>
              <a:rPr lang="en-US" dirty="0">
                <a:solidFill>
                  <a:srgbClr val="C00000"/>
                </a:solidFill>
              </a:rPr>
              <a:t>Molecular Mechanism of Taste Perception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457200" y="1500174"/>
            <a:ext cx="8401080" cy="5286412"/>
          </a:xfrm>
        </p:spPr>
        <p:txBody>
          <a:bodyPr>
            <a:normAutofit/>
          </a:bodyPr>
          <a:lstStyle/>
          <a:p>
            <a:pPr algn="l" rtl="0"/>
            <a:r>
              <a:rPr lang="en-US" sz="2400" dirty="0">
                <a:latin typeface="Arial" pitchFamily="34" charset="0"/>
                <a:cs typeface="Arial" pitchFamily="34" charset="0"/>
              </a:rPr>
              <a:t>Taste sensation is realized in the mouth when the chemicals in food are dissolved by saliva and the free floating molecules enter a taste bud through  the pore at its center </a:t>
            </a:r>
          </a:p>
          <a:p>
            <a:pPr algn="l" rtl="0"/>
            <a:r>
              <a:rPr lang="en-US" sz="2400" dirty="0">
                <a:latin typeface="Arial" pitchFamily="34" charset="0"/>
                <a:cs typeface="Arial" pitchFamily="34" charset="0"/>
              </a:rPr>
              <a:t>Flavor molecules (tastants) fit into receptors on the microvilli at the top of the cell (TRC), causing electrical changes (depolarization) that increase the intracellular level of Ca</a:t>
            </a:r>
            <a:r>
              <a:rPr lang="en-US" sz="2400" baseline="30000" dirty="0">
                <a:latin typeface="Arial" pitchFamily="34" charset="0"/>
                <a:cs typeface="Arial" pitchFamily="34" charset="0"/>
              </a:rPr>
              <a:t>+</a:t>
            </a:r>
            <a:r>
              <a:rPr lang="en-US" sz="2400" dirty="0">
                <a:latin typeface="Arial" pitchFamily="34" charset="0"/>
                <a:cs typeface="Arial" pitchFamily="34" charset="0"/>
              </a:rPr>
              <a:t> ions (</a:t>
            </a:r>
            <a:r>
              <a:rPr lang="en-US" sz="2400" dirty="0">
                <a:solidFill>
                  <a:srgbClr val="0000CC"/>
                </a:solidFill>
                <a:latin typeface="Arial" pitchFamily="34" charset="0"/>
                <a:cs typeface="Arial" pitchFamily="34" charset="0"/>
              </a:rPr>
              <a:t>either released from intracellular Ca</a:t>
            </a:r>
            <a:r>
              <a:rPr lang="en-US" sz="2400" baseline="30000" dirty="0">
                <a:solidFill>
                  <a:srgbClr val="0000CC"/>
                </a:solidFill>
                <a:latin typeface="Arial" pitchFamily="34" charset="0"/>
                <a:cs typeface="Arial" pitchFamily="34" charset="0"/>
              </a:rPr>
              <a:t>+ </a:t>
            </a:r>
            <a:r>
              <a:rPr lang="en-US" sz="2400" dirty="0">
                <a:solidFill>
                  <a:srgbClr val="0000CC"/>
                </a:solidFill>
                <a:latin typeface="Arial" pitchFamily="34" charset="0"/>
                <a:cs typeface="Arial" pitchFamily="34" charset="0"/>
              </a:rPr>
              <a:t>stores or influx through voltage-gated Ca</a:t>
            </a:r>
            <a:r>
              <a:rPr lang="en-US" sz="2400" baseline="30000" dirty="0">
                <a:solidFill>
                  <a:srgbClr val="0000CC"/>
                </a:solidFill>
                <a:latin typeface="Arial" pitchFamily="34" charset="0"/>
                <a:cs typeface="Arial" pitchFamily="34" charset="0"/>
              </a:rPr>
              <a:t>+ </a:t>
            </a:r>
            <a:r>
              <a:rPr lang="en-US" sz="2400" dirty="0">
                <a:solidFill>
                  <a:srgbClr val="0000CC"/>
                </a:solidFill>
                <a:latin typeface="Arial" pitchFamily="34" charset="0"/>
                <a:cs typeface="Arial" pitchFamily="34" charset="0"/>
              </a:rPr>
              <a:t>channel </a:t>
            </a:r>
            <a:r>
              <a:rPr lang="en-US" sz="2400" dirty="0">
                <a:latin typeface="Arial" pitchFamily="34" charset="0"/>
                <a:cs typeface="Arial" pitchFamily="34" charset="0"/>
              </a:rPr>
              <a:t>) thus releasing neurotransmitters onto the nerve ending at the bottom of the cell</a:t>
            </a:r>
          </a:p>
          <a:p>
            <a:pPr algn="l" rtl="0"/>
            <a:r>
              <a:rPr lang="en-US" sz="2400" dirty="0">
                <a:latin typeface="Arial" pitchFamily="34" charset="0"/>
                <a:cs typeface="Arial" pitchFamily="34" charset="0"/>
              </a:rPr>
              <a:t>The taste message is then carried to the brain by the appropriate cranial nerve: </a:t>
            </a:r>
            <a:r>
              <a:rPr lang="en-GB" sz="2400" dirty="0"/>
              <a:t>VII, </a:t>
            </a:r>
            <a:r>
              <a:rPr lang="en-GB" sz="2400" dirty="0">
                <a:latin typeface="Arial" pitchFamily="34" charset="0"/>
                <a:cs typeface="Arial" pitchFamily="34" charset="0"/>
              </a:rPr>
              <a:t>IX or  X</a:t>
            </a:r>
            <a:endParaRPr lang="en-US" sz="2400" dirty="0">
              <a:latin typeface="Arial" pitchFamily="34" charset="0"/>
              <a:cs typeface="Arial" pitchFamily="34" charset="0"/>
            </a:endParaRPr>
          </a:p>
          <a:p>
            <a:pPr algn="l" rtl="0"/>
            <a:endParaRPr lang="en-US" sz="2800" dirty="0">
              <a:latin typeface="Arial" pitchFamily="34" charset="0"/>
              <a:cs typeface="Arial"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normAutofit/>
          </a:bodyPr>
          <a:lstStyle/>
          <a:p>
            <a:pPr marL="742950" indent="-742950" rtl="0">
              <a:buFont typeface="+mj-lt"/>
              <a:buAutoNum type="arabicPeriod"/>
            </a:pPr>
            <a:r>
              <a:rPr lang="en-US" dirty="0">
                <a:solidFill>
                  <a:srgbClr val="C00000"/>
                </a:solidFill>
              </a:rPr>
              <a:t>Salty Taste Perception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457200" y="1500174"/>
            <a:ext cx="6043626" cy="5286412"/>
          </a:xfrm>
        </p:spPr>
        <p:txBody>
          <a:bodyPr>
            <a:normAutofit lnSpcReduction="10000"/>
          </a:bodyPr>
          <a:lstStyle/>
          <a:p>
            <a:pPr algn="l" rtl="0"/>
            <a:r>
              <a:rPr lang="en-US" sz="2800" dirty="0">
                <a:latin typeface="Arial" pitchFamily="34" charset="0"/>
                <a:cs typeface="Arial" pitchFamily="34" charset="0"/>
              </a:rPr>
              <a:t>With salty substances (e.g. table salt or NaCl), the Na+ ions influx through amiloride -sensitive Na+ channels expressed on the surface of cells in the tongue </a:t>
            </a:r>
          </a:p>
          <a:p>
            <a:pPr algn="l" rtl="0"/>
            <a:r>
              <a:rPr lang="en-US" sz="2800" dirty="0">
                <a:latin typeface="Arial" pitchFamily="34" charset="0"/>
                <a:cs typeface="Arial" pitchFamily="34" charset="0"/>
                <a:sym typeface="Wingdings" pitchFamily="2" charset="2"/>
              </a:rPr>
              <a:t> This causes the </a:t>
            </a:r>
            <a:r>
              <a:rPr lang="en-US" sz="2800" dirty="0">
                <a:latin typeface="Arial" pitchFamily="34" charset="0"/>
                <a:cs typeface="Arial" pitchFamily="34" charset="0"/>
              </a:rPr>
              <a:t>depolarization of the cell </a:t>
            </a:r>
            <a:r>
              <a:rPr lang="en-US" sz="2800" dirty="0">
                <a:latin typeface="Arial" pitchFamily="34" charset="0"/>
                <a:cs typeface="Arial" pitchFamily="34" charset="0"/>
                <a:sym typeface="Wingdings" pitchFamily="2" charset="2"/>
              </a:rPr>
              <a:t> the influx of </a:t>
            </a:r>
            <a:r>
              <a:rPr lang="en-US" sz="2800" dirty="0">
                <a:latin typeface="Arial" pitchFamily="34" charset="0"/>
                <a:cs typeface="Arial" pitchFamily="34" charset="0"/>
              </a:rPr>
              <a:t>Ca</a:t>
            </a:r>
            <a:r>
              <a:rPr lang="en-US" sz="2800" baseline="30000" dirty="0">
                <a:latin typeface="Arial" pitchFamily="34" charset="0"/>
                <a:cs typeface="Arial" pitchFamily="34" charset="0"/>
              </a:rPr>
              <a:t>2+ </a:t>
            </a:r>
            <a:r>
              <a:rPr lang="en-US" sz="2800" dirty="0">
                <a:solidFill>
                  <a:srgbClr val="0000CC"/>
                </a:solidFill>
                <a:latin typeface="Arial" pitchFamily="34" charset="0"/>
                <a:cs typeface="Arial" pitchFamily="34" charset="0"/>
              </a:rPr>
              <a:t>(voltage-gated Ca</a:t>
            </a:r>
            <a:r>
              <a:rPr lang="en-US" sz="2800" baseline="30000" dirty="0">
                <a:solidFill>
                  <a:srgbClr val="0000CC"/>
                </a:solidFill>
                <a:latin typeface="Arial" pitchFamily="34" charset="0"/>
                <a:cs typeface="Arial" pitchFamily="34" charset="0"/>
              </a:rPr>
              <a:t>2+</a:t>
            </a:r>
            <a:r>
              <a:rPr lang="en-US" sz="2800" dirty="0">
                <a:solidFill>
                  <a:srgbClr val="0000CC"/>
                </a:solidFill>
                <a:latin typeface="Arial" pitchFamily="34" charset="0"/>
                <a:cs typeface="Arial" pitchFamily="34" charset="0"/>
              </a:rPr>
              <a:t>channels) </a:t>
            </a:r>
            <a:r>
              <a:rPr lang="en-US" sz="2800" dirty="0">
                <a:latin typeface="Arial" pitchFamily="34" charset="0"/>
                <a:cs typeface="Arial" pitchFamily="34" charset="0"/>
              </a:rPr>
              <a:t>triggers the release of neurotransmitters at the synapse to the attached sensory neuron and fires an action potential</a:t>
            </a:r>
          </a:p>
        </p:txBody>
      </p:sp>
      <p:grpSp>
        <p:nvGrpSpPr>
          <p:cNvPr id="12" name="مجموعة 11"/>
          <p:cNvGrpSpPr/>
          <p:nvPr/>
        </p:nvGrpSpPr>
        <p:grpSpPr>
          <a:xfrm>
            <a:off x="6323414" y="1428736"/>
            <a:ext cx="2750312" cy="5357826"/>
            <a:chOff x="6323414" y="1428736"/>
            <a:chExt cx="2750312" cy="5357826"/>
          </a:xfrm>
        </p:grpSpPr>
        <p:pic>
          <p:nvPicPr>
            <p:cNvPr id="1029" name="Picture 5"/>
            <p:cNvPicPr>
              <a:picLocks noChangeAspect="1" noChangeArrowheads="1"/>
            </p:cNvPicPr>
            <p:nvPr/>
          </p:nvPicPr>
          <p:blipFill>
            <a:blip r:embed="rId3"/>
            <a:srcRect/>
            <a:stretch>
              <a:fillRect/>
            </a:stretch>
          </p:blipFill>
          <p:spPr bwMode="auto">
            <a:xfrm>
              <a:off x="6323414" y="1571612"/>
              <a:ext cx="2602908" cy="5214950"/>
            </a:xfrm>
            <a:prstGeom prst="rect">
              <a:avLst/>
            </a:prstGeom>
            <a:noFill/>
            <a:ln w="9525">
              <a:noFill/>
              <a:miter lim="800000"/>
              <a:headEnd/>
              <a:tailEnd/>
            </a:ln>
            <a:effectLst/>
          </p:spPr>
        </p:pic>
        <p:pic>
          <p:nvPicPr>
            <p:cNvPr id="11" name="Picture 2"/>
            <p:cNvPicPr>
              <a:picLocks noChangeAspect="1" noChangeArrowheads="1"/>
            </p:cNvPicPr>
            <p:nvPr/>
          </p:nvPicPr>
          <p:blipFill>
            <a:blip r:embed="rId4"/>
            <a:srcRect l="53125" r="9375" b="83068"/>
            <a:stretch>
              <a:fillRect/>
            </a:stretch>
          </p:blipFill>
          <p:spPr bwMode="auto">
            <a:xfrm>
              <a:off x="8297432" y="1428736"/>
              <a:ext cx="776294" cy="857257"/>
            </a:xfrm>
            <a:prstGeom prst="rect">
              <a:avLst/>
            </a:prstGeom>
            <a:noFill/>
            <a:ln w="9525">
              <a:noFill/>
              <a:miter lim="800000"/>
              <a:headEnd/>
              <a:tailEnd/>
            </a:ln>
            <a:effec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p:cNvPicPr>
            <a:picLocks noChangeAspect="1" noChangeArrowheads="1"/>
          </p:cNvPicPr>
          <p:nvPr/>
        </p:nvPicPr>
        <p:blipFill>
          <a:blip r:embed="rId2"/>
          <a:srcRect/>
          <a:stretch>
            <a:fillRect/>
          </a:stretch>
        </p:blipFill>
        <p:spPr bwMode="auto">
          <a:xfrm>
            <a:off x="6729639" y="1219653"/>
            <a:ext cx="2428875" cy="5667375"/>
          </a:xfrm>
          <a:prstGeom prst="rect">
            <a:avLst/>
          </a:prstGeom>
          <a:noFill/>
          <a:ln w="9525">
            <a:noFill/>
            <a:miter lim="800000"/>
            <a:headEnd/>
            <a:tailEnd/>
          </a:ln>
          <a:effectLst/>
        </p:spPr>
      </p:pic>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2"/>
            </a:pPr>
            <a:r>
              <a:rPr lang="en-US" dirty="0">
                <a:solidFill>
                  <a:srgbClr val="C00000"/>
                </a:solidFill>
              </a:rPr>
              <a:t>Sour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14422"/>
            <a:ext cx="6472254" cy="5572140"/>
          </a:xfrm>
        </p:spPr>
        <p:txBody>
          <a:bodyPr>
            <a:normAutofit/>
          </a:bodyPr>
          <a:lstStyle/>
          <a:p>
            <a:pPr algn="l" rtl="0"/>
            <a:r>
              <a:rPr lang="en-US" sz="2800" dirty="0">
                <a:latin typeface="Arial" pitchFamily="34" charset="0"/>
                <a:cs typeface="Arial" pitchFamily="34" charset="0"/>
              </a:rPr>
              <a:t>Sour taste can result from either the passage of H</a:t>
            </a:r>
            <a:r>
              <a:rPr lang="en-US" sz="2800" baseline="30000" dirty="0">
                <a:latin typeface="Arial" pitchFamily="34" charset="0"/>
                <a:cs typeface="Arial" pitchFamily="34" charset="0"/>
              </a:rPr>
              <a:t>+</a:t>
            </a:r>
            <a:r>
              <a:rPr lang="en-US" sz="2800" dirty="0">
                <a:latin typeface="Arial" pitchFamily="34" charset="0"/>
                <a:cs typeface="Arial" pitchFamily="34" charset="0"/>
              </a:rPr>
              <a:t> ions through </a:t>
            </a:r>
            <a:r>
              <a:rPr lang="en-US" sz="2800" dirty="0">
                <a:solidFill>
                  <a:srgbClr val="FF0000"/>
                </a:solidFill>
                <a:latin typeface="Arial" pitchFamily="34" charset="0"/>
                <a:cs typeface="Arial" pitchFamily="34" charset="0"/>
              </a:rPr>
              <a:t>amiloride -sensitive Na</a:t>
            </a:r>
            <a:r>
              <a:rPr lang="en-US" sz="2800" baseline="30000" dirty="0">
                <a:solidFill>
                  <a:srgbClr val="FF0000"/>
                </a:solidFill>
                <a:latin typeface="Arial" pitchFamily="34" charset="0"/>
                <a:cs typeface="Arial" pitchFamily="34" charset="0"/>
              </a:rPr>
              <a:t>+</a:t>
            </a:r>
            <a:r>
              <a:rPr lang="en-US" sz="2800" dirty="0">
                <a:solidFill>
                  <a:srgbClr val="FF0000"/>
                </a:solidFill>
                <a:latin typeface="Arial" pitchFamily="34" charset="0"/>
                <a:cs typeface="Arial" pitchFamily="34" charset="0"/>
              </a:rPr>
              <a:t> channels </a:t>
            </a:r>
            <a:r>
              <a:rPr lang="en-US" sz="2800" dirty="0">
                <a:latin typeface="Arial" pitchFamily="34" charset="0"/>
                <a:cs typeface="Arial" pitchFamily="34" charset="0"/>
              </a:rPr>
              <a:t>or from the blockade of </a:t>
            </a:r>
            <a:r>
              <a:rPr lang="en-US" sz="2800" dirty="0">
                <a:solidFill>
                  <a:srgbClr val="0000CC"/>
                </a:solidFill>
                <a:latin typeface="Arial" pitchFamily="34" charset="0"/>
                <a:cs typeface="Arial" pitchFamily="34" charset="0"/>
              </a:rPr>
              <a:t>K</a:t>
            </a:r>
            <a:r>
              <a:rPr lang="en-US" sz="2800" baseline="30000" dirty="0">
                <a:solidFill>
                  <a:srgbClr val="0000CC"/>
                </a:solidFill>
                <a:latin typeface="Arial" pitchFamily="34" charset="0"/>
                <a:cs typeface="Arial" pitchFamily="34" charset="0"/>
              </a:rPr>
              <a:t>+</a:t>
            </a:r>
            <a:r>
              <a:rPr lang="en-US" sz="2800" dirty="0">
                <a:solidFill>
                  <a:srgbClr val="0000CC"/>
                </a:solidFill>
                <a:latin typeface="Arial" pitchFamily="34" charset="0"/>
                <a:cs typeface="Arial" pitchFamily="34" charset="0"/>
              </a:rPr>
              <a:t> channels</a:t>
            </a:r>
            <a:r>
              <a:rPr lang="en-US" sz="2800" dirty="0">
                <a:latin typeface="Arial" pitchFamily="34" charset="0"/>
                <a:cs typeface="Arial" pitchFamily="34" charset="0"/>
              </a:rPr>
              <a:t>, which are normally open at resting potential </a:t>
            </a:r>
            <a:r>
              <a:rPr lang="en-US" sz="2800" dirty="0">
                <a:latin typeface="Arial" pitchFamily="34" charset="0"/>
                <a:cs typeface="Arial" pitchFamily="34" charset="0"/>
                <a:sym typeface="Wingdings" pitchFamily="2" charset="2"/>
              </a:rPr>
              <a:t></a:t>
            </a:r>
            <a:r>
              <a:rPr lang="en-US" sz="2800" dirty="0">
                <a:latin typeface="Arial" pitchFamily="34" charset="0"/>
                <a:cs typeface="Arial" pitchFamily="34" charset="0"/>
              </a:rPr>
              <a:t> membrane depolarization</a:t>
            </a:r>
          </a:p>
          <a:p>
            <a:pPr algn="l" rtl="0">
              <a:buClr>
                <a:schemeClr val="tx1"/>
              </a:buClr>
            </a:pPr>
            <a:r>
              <a:rPr lang="en-US" sz="2800" dirty="0">
                <a:latin typeface="Arial" pitchFamily="34" charset="0"/>
                <a:cs typeface="Arial" pitchFamily="34" charset="0"/>
              </a:rPr>
              <a:t>These channels are permeable to protons when salivary Na</a:t>
            </a:r>
            <a:r>
              <a:rPr lang="en-US" sz="2800" baseline="30000" dirty="0">
                <a:latin typeface="Arial" pitchFamily="34" charset="0"/>
                <a:cs typeface="Arial" pitchFamily="34" charset="0"/>
              </a:rPr>
              <a:t>+</a:t>
            </a:r>
            <a:r>
              <a:rPr lang="en-US" sz="2800" dirty="0">
                <a:latin typeface="Arial" pitchFamily="34" charset="0"/>
                <a:cs typeface="Arial" pitchFamily="34" charset="0"/>
              </a:rPr>
              <a:t> concentration is low. At high Na</a:t>
            </a:r>
            <a:r>
              <a:rPr lang="en-US" sz="2800" baseline="30000" dirty="0">
                <a:latin typeface="Arial" pitchFamily="34" charset="0"/>
                <a:cs typeface="Arial" pitchFamily="34" charset="0"/>
              </a:rPr>
              <a:t>+</a:t>
            </a:r>
            <a:r>
              <a:rPr lang="en-US" sz="2800" dirty="0">
                <a:latin typeface="Arial" pitchFamily="34" charset="0"/>
                <a:cs typeface="Arial" pitchFamily="34" charset="0"/>
              </a:rPr>
              <a:t> concentration, protons block Na</a:t>
            </a:r>
            <a:r>
              <a:rPr lang="en-US" sz="2800" baseline="30000" dirty="0">
                <a:latin typeface="Arial" pitchFamily="34" charset="0"/>
                <a:cs typeface="Arial" pitchFamily="34" charset="0"/>
              </a:rPr>
              <a:t>+</a:t>
            </a:r>
            <a:r>
              <a:rPr lang="en-US" sz="2800" dirty="0">
                <a:latin typeface="Arial" pitchFamily="34" charset="0"/>
                <a:cs typeface="Arial" pitchFamily="34" charset="0"/>
              </a:rPr>
              <a:t> flux through the channels and inhibit the response to NaCl.</a:t>
            </a:r>
          </a:p>
          <a:p>
            <a:pPr algn="l" rtl="0"/>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3"/>
            </a:pPr>
            <a:r>
              <a:rPr lang="en-US" dirty="0">
                <a:solidFill>
                  <a:srgbClr val="C00000"/>
                </a:solidFill>
              </a:rPr>
              <a:t>Bitter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857232"/>
            <a:ext cx="5973320" cy="6000768"/>
          </a:xfrm>
        </p:spPr>
        <p:txBody>
          <a:bodyPr>
            <a:noAutofit/>
          </a:bodyPr>
          <a:lstStyle/>
          <a:p>
            <a:pPr algn="l" rtl="0"/>
            <a:r>
              <a:rPr lang="en-US" sz="2400" dirty="0">
                <a:latin typeface="Arial" pitchFamily="34" charset="0"/>
                <a:cs typeface="Arial" pitchFamily="34" charset="0"/>
              </a:rPr>
              <a:t>Although at least one bitter stimulus </a:t>
            </a:r>
            <a:r>
              <a:rPr lang="en-US" sz="2400" dirty="0">
                <a:solidFill>
                  <a:srgbClr val="0000CC"/>
                </a:solidFill>
                <a:latin typeface="Arial" pitchFamily="34" charset="0"/>
                <a:cs typeface="Arial" pitchFamily="34" charset="0"/>
              </a:rPr>
              <a:t>“quinine”</a:t>
            </a:r>
            <a:r>
              <a:rPr lang="en-US" sz="2400" dirty="0">
                <a:latin typeface="Arial" pitchFamily="34" charset="0"/>
                <a:cs typeface="Arial" pitchFamily="34" charset="0"/>
              </a:rPr>
              <a:t> may depolarize taste cells by blocking apical K</a:t>
            </a:r>
            <a:r>
              <a:rPr lang="en-US" sz="2400" baseline="30000" dirty="0">
                <a:latin typeface="Arial" pitchFamily="34" charset="0"/>
                <a:cs typeface="Arial" pitchFamily="34" charset="0"/>
              </a:rPr>
              <a:t>+</a:t>
            </a:r>
            <a:r>
              <a:rPr lang="en-US" sz="2400" dirty="0">
                <a:latin typeface="Arial" pitchFamily="34" charset="0"/>
                <a:cs typeface="Arial" pitchFamily="34" charset="0"/>
              </a:rPr>
              <a:t> channels, most bitter stimuli are thought to bind  to G protein-coupled receptors (GPCRs) of the </a:t>
            </a:r>
          </a:p>
          <a:p>
            <a:pPr algn="l" rtl="0">
              <a:buNone/>
            </a:pPr>
            <a:r>
              <a:rPr lang="en-US" sz="2400" dirty="0">
                <a:latin typeface="Arial" pitchFamily="34" charset="0"/>
                <a:cs typeface="Arial" pitchFamily="34" charset="0"/>
              </a:rPr>
              <a:t>    family </a:t>
            </a:r>
            <a:r>
              <a:rPr lang="en-US" sz="2400" b="1" dirty="0">
                <a:solidFill>
                  <a:srgbClr val="FF0000"/>
                </a:solidFill>
                <a:latin typeface="Arial" pitchFamily="34" charset="0"/>
                <a:cs typeface="Arial" pitchFamily="34" charset="0"/>
              </a:rPr>
              <a:t>T2R</a:t>
            </a:r>
            <a:r>
              <a:rPr lang="en-US" sz="2400" dirty="0">
                <a:latin typeface="Arial" pitchFamily="34" charset="0"/>
                <a:cs typeface="Arial" pitchFamily="34" charset="0"/>
              </a:rPr>
              <a:t> </a:t>
            </a:r>
            <a:r>
              <a:rPr lang="en-US" sz="2400" b="1" dirty="0">
                <a:solidFill>
                  <a:srgbClr val="FF0000"/>
                </a:solidFill>
                <a:latin typeface="Arial" pitchFamily="34" charset="0"/>
                <a:cs typeface="Arial" pitchFamily="34" charset="0"/>
              </a:rPr>
              <a:t>receptors</a:t>
            </a:r>
            <a:r>
              <a:rPr lang="en-US" sz="2400" dirty="0">
                <a:latin typeface="Arial" pitchFamily="34" charset="0"/>
                <a:cs typeface="Arial" pitchFamily="34" charset="0"/>
              </a:rPr>
              <a:t>. </a:t>
            </a:r>
          </a:p>
          <a:p>
            <a:pPr algn="l" rtl="0"/>
            <a:r>
              <a:rPr lang="en-US" sz="2400" dirty="0">
                <a:latin typeface="Arial" pitchFamily="34" charset="0"/>
                <a:cs typeface="Arial" pitchFamily="34" charset="0"/>
              </a:rPr>
              <a:t>Binding of bitter tastant to T2R receptor stimulates the membrane-bound G-protein </a:t>
            </a:r>
            <a:r>
              <a:rPr lang="en-US" sz="2400" dirty="0">
                <a:solidFill>
                  <a:srgbClr val="0000CC"/>
                </a:solidFill>
                <a:latin typeface="Arial" pitchFamily="34" charset="0"/>
                <a:cs typeface="Arial" pitchFamily="34" charset="0"/>
              </a:rPr>
              <a:t>“gustducin” </a:t>
            </a:r>
            <a:r>
              <a:rPr lang="en-US" sz="2400" dirty="0">
                <a:latin typeface="Arial" pitchFamily="34" charset="0"/>
                <a:cs typeface="Arial" pitchFamily="34" charset="0"/>
              </a:rPr>
              <a:t>which activates</a:t>
            </a:r>
            <a:r>
              <a:rPr lang="en-US" sz="2000" dirty="0">
                <a:latin typeface="Arial" pitchFamily="34" charset="0"/>
                <a:cs typeface="Arial" pitchFamily="34" charset="0"/>
              </a:rPr>
              <a:t> </a:t>
            </a:r>
            <a:r>
              <a:rPr lang="en-US" sz="2400" dirty="0">
                <a:latin typeface="Arial" pitchFamily="34" charset="0"/>
                <a:cs typeface="Arial" pitchFamily="34" charset="0"/>
              </a:rPr>
              <a:t>phospholipase C (PLC) to increase production of inositol 1,4,5- trisphosphate (IP3) as a second messenger that causes the release of Ca</a:t>
            </a:r>
            <a:r>
              <a:rPr lang="en-US" sz="2400" baseline="30000" dirty="0">
                <a:latin typeface="Arial" pitchFamily="34" charset="0"/>
                <a:cs typeface="Arial" pitchFamily="34" charset="0"/>
              </a:rPr>
              <a:t>2+</a:t>
            </a:r>
            <a:r>
              <a:rPr lang="en-US" sz="2400" dirty="0">
                <a:latin typeface="Arial" pitchFamily="34" charset="0"/>
                <a:cs typeface="Arial" pitchFamily="34" charset="0"/>
              </a:rPr>
              <a:t> from intracellular stores. </a:t>
            </a:r>
            <a:endParaRPr lang="en-US" sz="2000" dirty="0">
              <a:latin typeface="Arial" pitchFamily="34" charset="0"/>
              <a:cs typeface="Arial" pitchFamily="34" charset="0"/>
            </a:endParaRPr>
          </a:p>
          <a:p>
            <a:pPr algn="l" rtl="0">
              <a:buNone/>
            </a:pPr>
            <a:endParaRPr lang="en-US" sz="24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grpSp>
        <p:nvGrpSpPr>
          <p:cNvPr id="13" name="مجموعة 12"/>
          <p:cNvGrpSpPr/>
          <p:nvPr/>
        </p:nvGrpSpPr>
        <p:grpSpPr>
          <a:xfrm>
            <a:off x="6357950" y="928670"/>
            <a:ext cx="1357322" cy="1643073"/>
            <a:chOff x="6500826" y="1273718"/>
            <a:chExt cx="1357322" cy="1869529"/>
          </a:xfrm>
        </p:grpSpPr>
        <p:pic>
          <p:nvPicPr>
            <p:cNvPr id="9" name="Picture 2"/>
            <p:cNvPicPr>
              <a:picLocks noChangeAspect="1" noChangeArrowheads="1"/>
            </p:cNvPicPr>
            <p:nvPr/>
          </p:nvPicPr>
          <p:blipFill>
            <a:blip r:embed="rId3"/>
            <a:srcRect l="71094" t="6340" r="11718" b="59692"/>
            <a:stretch>
              <a:fillRect/>
            </a:stretch>
          </p:blipFill>
          <p:spPr bwMode="auto">
            <a:xfrm>
              <a:off x="6500826" y="1600836"/>
              <a:ext cx="1357322" cy="1542411"/>
            </a:xfrm>
            <a:prstGeom prst="rect">
              <a:avLst/>
            </a:prstGeom>
            <a:noFill/>
            <a:ln w="9525">
              <a:noFill/>
              <a:miter lim="800000"/>
              <a:headEnd/>
              <a:tailEnd/>
            </a:ln>
          </p:spPr>
        </p:pic>
        <p:sp>
          <p:nvSpPr>
            <p:cNvPr id="12" name="مربع نص 11"/>
            <p:cNvSpPr txBox="1"/>
            <p:nvPr/>
          </p:nvSpPr>
          <p:spPr>
            <a:xfrm>
              <a:off x="6715140" y="1273718"/>
              <a:ext cx="994183" cy="369332"/>
            </a:xfrm>
            <a:prstGeom prst="rect">
              <a:avLst/>
            </a:prstGeom>
            <a:noFill/>
          </p:spPr>
          <p:txBody>
            <a:bodyPr wrap="none" rtlCol="0">
              <a:spAutoFit/>
            </a:bodyPr>
            <a:lstStyle/>
            <a:p>
              <a:r>
                <a:rPr lang="en-US" b="1" dirty="0">
                  <a:solidFill>
                    <a:srgbClr val="0000CC"/>
                  </a:solidFill>
                </a:rPr>
                <a:t>Quinine </a:t>
              </a:r>
              <a:endParaRPr lang="en-GB" b="1" dirty="0">
                <a:solidFill>
                  <a:srgbClr val="0000CC"/>
                </a:solidFill>
              </a:endParaRPr>
            </a:p>
          </p:txBody>
        </p:sp>
      </p:grpSp>
      <p:grpSp>
        <p:nvGrpSpPr>
          <p:cNvPr id="23" name="مجموعة 22"/>
          <p:cNvGrpSpPr/>
          <p:nvPr/>
        </p:nvGrpSpPr>
        <p:grpSpPr>
          <a:xfrm>
            <a:off x="6744168" y="2214554"/>
            <a:ext cx="2399864" cy="4643470"/>
            <a:chOff x="6744168" y="2214554"/>
            <a:chExt cx="2399864" cy="4643470"/>
          </a:xfrm>
        </p:grpSpPr>
        <p:grpSp>
          <p:nvGrpSpPr>
            <p:cNvPr id="19" name="مجموعة 18"/>
            <p:cNvGrpSpPr/>
            <p:nvPr/>
          </p:nvGrpSpPr>
          <p:grpSpPr>
            <a:xfrm>
              <a:off x="6786578" y="2214554"/>
              <a:ext cx="2357454" cy="4643470"/>
              <a:chOff x="6643703" y="2571744"/>
              <a:chExt cx="2357454" cy="4286280"/>
            </a:xfrm>
          </p:grpSpPr>
          <p:pic>
            <p:nvPicPr>
              <p:cNvPr id="31746" name="Picture 2"/>
              <p:cNvPicPr>
                <a:picLocks noChangeAspect="1" noChangeArrowheads="1"/>
              </p:cNvPicPr>
              <p:nvPr/>
            </p:nvPicPr>
            <p:blipFill>
              <a:blip r:embed="rId4"/>
              <a:srcRect/>
              <a:stretch>
                <a:fillRect/>
              </a:stretch>
            </p:blipFill>
            <p:spPr bwMode="auto">
              <a:xfrm>
                <a:off x="6643703" y="2891510"/>
                <a:ext cx="2357454" cy="3966514"/>
              </a:xfrm>
              <a:prstGeom prst="rect">
                <a:avLst/>
              </a:prstGeom>
              <a:noFill/>
              <a:ln w="9525">
                <a:noFill/>
                <a:miter lim="800000"/>
                <a:headEnd/>
                <a:tailEnd/>
              </a:ln>
              <a:effectLst/>
            </p:spPr>
          </p:pic>
          <p:pic>
            <p:nvPicPr>
              <p:cNvPr id="31747" name="Picture 3"/>
              <p:cNvPicPr>
                <a:picLocks noChangeAspect="1" noChangeArrowheads="1"/>
              </p:cNvPicPr>
              <p:nvPr/>
            </p:nvPicPr>
            <p:blipFill>
              <a:blip r:embed="rId5"/>
              <a:srcRect l="56626" t="1133" r="10843" b="85586"/>
              <a:stretch>
                <a:fillRect/>
              </a:stretch>
            </p:blipFill>
            <p:spPr bwMode="auto">
              <a:xfrm>
                <a:off x="8315804" y="2571744"/>
                <a:ext cx="642942" cy="642942"/>
              </a:xfrm>
              <a:prstGeom prst="rect">
                <a:avLst/>
              </a:prstGeom>
              <a:noFill/>
              <a:ln w="9525">
                <a:solidFill>
                  <a:schemeClr val="tx1"/>
                </a:solidFill>
                <a:miter lim="800000"/>
                <a:headEnd/>
                <a:tailEnd/>
              </a:ln>
              <a:effectLst/>
            </p:spPr>
          </p:pic>
        </p:grpSp>
        <p:grpSp>
          <p:nvGrpSpPr>
            <p:cNvPr id="22" name="مجموعة 21"/>
            <p:cNvGrpSpPr/>
            <p:nvPr/>
          </p:nvGrpSpPr>
          <p:grpSpPr>
            <a:xfrm>
              <a:off x="6744168" y="4286256"/>
              <a:ext cx="699038" cy="596410"/>
              <a:chOff x="6744168" y="4286256"/>
              <a:chExt cx="699038" cy="596410"/>
            </a:xfrm>
          </p:grpSpPr>
          <p:sp>
            <p:nvSpPr>
              <p:cNvPr id="20" name="مربع نص 19"/>
              <p:cNvSpPr txBox="1"/>
              <p:nvPr/>
            </p:nvSpPr>
            <p:spPr>
              <a:xfrm>
                <a:off x="6744168" y="4544112"/>
                <a:ext cx="699038" cy="338554"/>
              </a:xfrm>
              <a:prstGeom prst="rect">
                <a:avLst/>
              </a:prstGeom>
              <a:noFill/>
            </p:spPr>
            <p:txBody>
              <a:bodyPr wrap="none" rtlCol="0">
                <a:spAutoFit/>
              </a:bodyPr>
              <a:lstStyle/>
              <a:p>
                <a:pPr algn="ctr"/>
                <a:r>
                  <a:rPr lang="en-US" sz="1600" b="1" dirty="0">
                    <a:solidFill>
                      <a:srgbClr val="FF0000"/>
                    </a:solidFill>
                  </a:rPr>
                  <a:t>stores</a:t>
                </a:r>
                <a:endParaRPr lang="en-GB" b="1" dirty="0">
                  <a:solidFill>
                    <a:srgbClr val="FF0000"/>
                  </a:solidFill>
                </a:endParaRPr>
              </a:p>
            </p:txBody>
          </p:sp>
          <p:sp>
            <p:nvSpPr>
              <p:cNvPr id="21" name="مربع نص 20"/>
              <p:cNvSpPr txBox="1"/>
              <p:nvPr/>
            </p:nvSpPr>
            <p:spPr>
              <a:xfrm>
                <a:off x="6779287" y="4286256"/>
                <a:ext cx="497252" cy="338554"/>
              </a:xfrm>
              <a:prstGeom prst="rect">
                <a:avLst/>
              </a:prstGeom>
              <a:noFill/>
            </p:spPr>
            <p:txBody>
              <a:bodyPr wrap="none" rtlCol="0">
                <a:spAutoFit/>
              </a:bodyPr>
              <a:lstStyle/>
              <a:p>
                <a:pPr algn="ctr"/>
                <a:r>
                  <a:rPr lang="en-US" sz="1600" b="1" dirty="0">
                    <a:solidFill>
                      <a:srgbClr val="FF0000"/>
                    </a:solidFill>
                  </a:rPr>
                  <a:t>Ca+</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amond(in)">
                                      <p:cBhvr>
                                        <p:cTn id="1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4"/>
            </a:pPr>
            <a:r>
              <a:rPr lang="en-US" dirty="0">
                <a:solidFill>
                  <a:srgbClr val="C00000"/>
                </a:solidFill>
              </a:rPr>
              <a:t>Sweet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857232"/>
            <a:ext cx="5973320" cy="6000768"/>
          </a:xfrm>
        </p:spPr>
        <p:txBody>
          <a:bodyPr>
            <a:noAutofit/>
          </a:bodyPr>
          <a:lstStyle/>
          <a:p>
            <a:pPr algn="l" rtl="0"/>
            <a:r>
              <a:rPr lang="en-US" sz="2000" dirty="0">
                <a:latin typeface="Arial" pitchFamily="34" charset="0"/>
                <a:cs typeface="Arial" pitchFamily="34" charset="0"/>
              </a:rPr>
              <a:t>Sweet receptor is </a:t>
            </a:r>
            <a:r>
              <a:rPr lang="en-GB" sz="2000" dirty="0">
                <a:latin typeface="Arial" pitchFamily="34" charset="0"/>
                <a:cs typeface="Arial" pitchFamily="34" charset="0"/>
              </a:rPr>
              <a:t>heteromeric</a:t>
            </a:r>
            <a:r>
              <a:rPr lang="en-GB" sz="2000" dirty="0"/>
              <a:t> </a:t>
            </a:r>
            <a:r>
              <a:rPr lang="en-GB" sz="2000" dirty="0">
                <a:latin typeface="Arial" pitchFamily="34" charset="0"/>
                <a:cs typeface="Arial" pitchFamily="34" charset="0"/>
              </a:rPr>
              <a:t>GPCR</a:t>
            </a:r>
            <a:r>
              <a:rPr lang="en-GB" sz="2000" dirty="0"/>
              <a:t> </a:t>
            </a:r>
            <a:r>
              <a:rPr lang="en-US" sz="2000" dirty="0">
                <a:latin typeface="Arial" pitchFamily="34" charset="0"/>
                <a:cs typeface="Arial" pitchFamily="34" charset="0"/>
              </a:rPr>
              <a:t> made of two subunits: T1R2 and T1R3 proteins. This receptor can respond to both natural and non-carbohydrate artificial sweeteners (e.g. saccharin and aspartame)</a:t>
            </a:r>
          </a:p>
          <a:p>
            <a:pPr algn="l" rtl="0"/>
            <a:r>
              <a:rPr lang="en-GB" sz="2000" dirty="0">
                <a:latin typeface="Arial" pitchFamily="34" charset="0"/>
                <a:cs typeface="Arial" pitchFamily="34" charset="0"/>
              </a:rPr>
              <a:t>Substances that generate the sense of sweet flavour (e.g. fructose sugar) act on receptors that are coupled with G- proteins. Activation of G proteins results in activation of adenylate cyclase (AC) which increases the levels of cAMP (second messenger). cAMP activates a  protein kinase (PKA) that depolarizes the receptor cells by closing K+ channels at the basolateral membrane.</a:t>
            </a:r>
          </a:p>
          <a:p>
            <a:pPr algn="l" rtl="0"/>
            <a:r>
              <a:rPr lang="en-US" sz="2000" dirty="0">
                <a:latin typeface="Arial" pitchFamily="34" charset="0"/>
                <a:cs typeface="Arial" pitchFamily="34" charset="0"/>
              </a:rPr>
              <a:t>Artificial sweeteners were found to act via the alternative signaling pathway : through the generation of the second messenger IP3 which induces the release of Ca2</a:t>
            </a:r>
            <a:r>
              <a:rPr lang="en-US" sz="2000" baseline="30000" dirty="0">
                <a:latin typeface="Arial" pitchFamily="34" charset="0"/>
                <a:cs typeface="Arial" pitchFamily="34" charset="0"/>
              </a:rPr>
              <a:t>+</a:t>
            </a:r>
            <a:r>
              <a:rPr lang="en-US" sz="2000" dirty="0">
                <a:latin typeface="Arial" pitchFamily="34" charset="0"/>
                <a:cs typeface="Arial" pitchFamily="34" charset="0"/>
              </a:rPr>
              <a:t> from intracellular stores   </a:t>
            </a: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pic>
        <p:nvPicPr>
          <p:cNvPr id="1027" name="Picture 3"/>
          <p:cNvPicPr>
            <a:picLocks noChangeAspect="1" noChangeArrowheads="1"/>
          </p:cNvPicPr>
          <p:nvPr/>
        </p:nvPicPr>
        <p:blipFill>
          <a:blip r:embed="rId3"/>
          <a:srcRect l="4478"/>
          <a:stretch>
            <a:fillRect/>
          </a:stretch>
        </p:blipFill>
        <p:spPr bwMode="auto">
          <a:xfrm>
            <a:off x="6786578" y="1283554"/>
            <a:ext cx="2285984" cy="557447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142900"/>
            <a:ext cx="8229600" cy="1143000"/>
          </a:xfrm>
        </p:spPr>
        <p:txBody>
          <a:bodyPr>
            <a:normAutofit/>
          </a:bodyPr>
          <a:lstStyle/>
          <a:p>
            <a:pPr marL="742950" indent="-742950" rtl="0">
              <a:buFont typeface="+mj-lt"/>
              <a:buAutoNum type="arabicPeriod" startAt="5"/>
            </a:pPr>
            <a:r>
              <a:rPr lang="en-US" dirty="0">
                <a:solidFill>
                  <a:srgbClr val="C00000"/>
                </a:solidFill>
              </a:rPr>
              <a:t>Umami Taste Perception </a:t>
            </a:r>
            <a:endParaRPr lang="en-GB" dirty="0">
              <a:solidFill>
                <a:srgbClr val="C00000"/>
              </a:solidFill>
            </a:endParaRPr>
          </a:p>
        </p:txBody>
      </p:sp>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200" dirty="0">
                <a:latin typeface="Arial" pitchFamily="34" charset="0"/>
                <a:cs typeface="Arial" pitchFamily="34" charset="0"/>
              </a:rPr>
              <a:t>Glutamate amino acid has a taste called </a:t>
            </a:r>
            <a:r>
              <a:rPr lang="en-US" sz="2200" i="1" dirty="0">
                <a:latin typeface="Arial" pitchFamily="34" charset="0"/>
                <a:cs typeface="Arial" pitchFamily="34" charset="0"/>
              </a:rPr>
              <a:t>Umami </a:t>
            </a:r>
            <a:r>
              <a:rPr lang="en-US" sz="2200" dirty="0">
                <a:latin typeface="Arial" pitchFamily="34" charset="0"/>
                <a:cs typeface="Arial" pitchFamily="34" charset="0"/>
              </a:rPr>
              <a:t>( from the Japanese word for “delicious”), that is distinct from the other four basic tastes. </a:t>
            </a:r>
          </a:p>
          <a:p>
            <a:pPr algn="l" rtl="0"/>
            <a:r>
              <a:rPr lang="en-US" sz="2200" dirty="0">
                <a:latin typeface="Arial" pitchFamily="34" charset="0"/>
                <a:cs typeface="Arial" pitchFamily="34" charset="0"/>
              </a:rPr>
              <a:t>Umami taste is mediated by:</a:t>
            </a:r>
          </a:p>
          <a:p>
            <a:pPr marL="457200" indent="-457200" algn="l" rtl="0">
              <a:buFont typeface="+mj-lt"/>
              <a:buAutoNum type="arabicPeriod"/>
            </a:pPr>
            <a:r>
              <a:rPr lang="en-US" sz="2200" dirty="0">
                <a:latin typeface="Arial" pitchFamily="34" charset="0"/>
                <a:cs typeface="Arial" pitchFamily="34" charset="0"/>
              </a:rPr>
              <a:t>Metabotrophic glutamate receptor 4 “ mGluR4” </a:t>
            </a:r>
          </a:p>
          <a:p>
            <a:pPr marL="457200" indent="-457200" algn="l" rtl="0">
              <a:buNone/>
            </a:pPr>
            <a:r>
              <a:rPr lang="en-US" sz="2200" dirty="0">
                <a:latin typeface="Arial" pitchFamily="34" charset="0"/>
                <a:cs typeface="Arial" pitchFamily="34" charset="0"/>
              </a:rPr>
              <a:t>     a G-protein coupled receptor. mGluR4 is also </a:t>
            </a:r>
          </a:p>
          <a:p>
            <a:pPr marL="457200" indent="-457200" algn="l" rtl="0">
              <a:buNone/>
            </a:pPr>
            <a:r>
              <a:rPr lang="en-US" sz="2200" dirty="0">
                <a:latin typeface="Arial" pitchFamily="34" charset="0"/>
                <a:cs typeface="Arial" pitchFamily="34" charset="0"/>
              </a:rPr>
              <a:t>      expressed in certain regions of the brain. </a:t>
            </a:r>
          </a:p>
          <a:p>
            <a:pPr marL="457200" indent="-457200" algn="l" rtl="0">
              <a:buNone/>
            </a:pPr>
            <a:r>
              <a:rPr lang="en-US" sz="2200" dirty="0">
                <a:latin typeface="Arial" pitchFamily="34" charset="0"/>
                <a:cs typeface="Arial" pitchFamily="34" charset="0"/>
              </a:rPr>
              <a:t>      The activation of these receptors causes Ca </a:t>
            </a:r>
            <a:r>
              <a:rPr lang="en-US" sz="2200" baseline="30000" dirty="0">
                <a:latin typeface="Arial" pitchFamily="34" charset="0"/>
                <a:cs typeface="Arial" pitchFamily="34" charset="0"/>
              </a:rPr>
              <a:t>2+</a:t>
            </a:r>
            <a:r>
              <a:rPr lang="en-US" sz="2200" dirty="0">
                <a:latin typeface="Arial" pitchFamily="34" charset="0"/>
                <a:cs typeface="Arial" pitchFamily="34" charset="0"/>
              </a:rPr>
              <a:t> to be released from intracellular stores such as the endoplasmic reticulum (ER).</a:t>
            </a:r>
          </a:p>
          <a:p>
            <a:pPr marL="457200" indent="-457200" algn="l" rtl="0">
              <a:buFont typeface="+mj-lt"/>
              <a:buAutoNum type="arabicPeriod" startAt="2"/>
            </a:pPr>
            <a:r>
              <a:rPr lang="en-US" sz="2200" dirty="0">
                <a:latin typeface="Arial" pitchFamily="34" charset="0"/>
                <a:cs typeface="Arial" pitchFamily="34" charset="0"/>
              </a:rPr>
              <a:t>Heteromeric </a:t>
            </a:r>
            <a:r>
              <a:rPr lang="en-GB" sz="2200" dirty="0">
                <a:latin typeface="Arial" pitchFamily="34" charset="0"/>
                <a:cs typeface="Arial" pitchFamily="34" charset="0"/>
              </a:rPr>
              <a:t>GPCR </a:t>
            </a:r>
            <a:r>
              <a:rPr lang="en-US" sz="2200" dirty="0">
                <a:latin typeface="Arial" pitchFamily="34" charset="0"/>
                <a:cs typeface="Arial" pitchFamily="34" charset="0"/>
              </a:rPr>
              <a:t> consists of T1R1 and T1R3 proteins. This </a:t>
            </a:r>
            <a:r>
              <a:rPr lang="en-GB" sz="2200" dirty="0">
                <a:latin typeface="Arial" pitchFamily="34" charset="0"/>
                <a:cs typeface="Arial" pitchFamily="34" charset="0"/>
              </a:rPr>
              <a:t>receptor is broadly tuned to the 20 standard L-amino acids found in proteins (but not to their D-amino acid enantiomers). </a:t>
            </a:r>
            <a:r>
              <a:rPr lang="en-US" sz="2200" dirty="0">
                <a:latin typeface="Arial" pitchFamily="34" charset="0"/>
                <a:cs typeface="Arial" pitchFamily="34" charset="0"/>
              </a:rPr>
              <a:t>Activation of these receptors also increases the intracellular level of Ca </a:t>
            </a:r>
            <a:r>
              <a:rPr lang="en-US" sz="2200" baseline="30000" dirty="0">
                <a:latin typeface="Arial" pitchFamily="34" charset="0"/>
                <a:cs typeface="Arial" pitchFamily="34" charset="0"/>
              </a:rPr>
              <a:t>2+</a:t>
            </a:r>
            <a:r>
              <a:rPr lang="en-US" sz="2200" dirty="0">
                <a:latin typeface="Arial" pitchFamily="34" charset="0"/>
                <a:cs typeface="Arial" pitchFamily="34" charset="0"/>
              </a:rPr>
              <a:t> </a:t>
            </a:r>
          </a:p>
          <a:p>
            <a:pPr algn="l" rtl="0">
              <a:buNone/>
            </a:pPr>
            <a:r>
              <a:rPr lang="en-US" sz="2000" dirty="0">
                <a:latin typeface="Arial" pitchFamily="34" charset="0"/>
                <a:cs typeface="Arial" pitchFamily="34" charset="0"/>
              </a:rPr>
              <a:t> </a:t>
            </a:r>
            <a:endParaRPr lang="en-US" sz="2400" dirty="0">
              <a:latin typeface="Arial" pitchFamily="34" charset="0"/>
              <a:cs typeface="Arial" pitchFamily="34" charset="0"/>
            </a:endParaRPr>
          </a:p>
          <a:p>
            <a:pPr algn="l" rtl="0">
              <a:buNone/>
            </a:pPr>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pic>
        <p:nvPicPr>
          <p:cNvPr id="2050" name="Picture 2" descr="Figure 15.13. Examples of various channels and G-protein-coupled receptors that activate taste transduction in response to various compounds."/>
          <p:cNvPicPr>
            <a:picLocks noChangeAspect="1" noChangeArrowheads="1"/>
          </p:cNvPicPr>
          <p:nvPr/>
        </p:nvPicPr>
        <p:blipFill>
          <a:blip r:embed="rId3"/>
          <a:srcRect l="3261" t="66986" r="67391" b="1913"/>
          <a:stretch>
            <a:fillRect/>
          </a:stretch>
        </p:blipFill>
        <p:spPr bwMode="auto">
          <a:xfrm>
            <a:off x="6858016" y="2214554"/>
            <a:ext cx="1571636" cy="17859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checkerboard(across)">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checkerboard(across)">
                                      <p:cBhvr>
                                        <p:cTn id="12" dur="500"/>
                                        <p:tgtEl>
                                          <p:spTgt spid="8">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checkerboard(across)">
                                      <p:cBhvr>
                                        <p:cTn id="15" dur="500"/>
                                        <p:tgtEl>
                                          <p:spTgt spid="8">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checkerboard(across)">
                                      <p:cBhvr>
                                        <p:cTn id="18" dur="500"/>
                                        <p:tgtEl>
                                          <p:spTgt spid="8">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checkerboard(across)">
                                      <p:cBhvr>
                                        <p:cTn id="21" dur="500"/>
                                        <p:tgtEl>
                                          <p:spTgt spid="8">
                                            <p:txEl>
                                              <p:pRg st="5" end="5"/>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diamond(in)">
                                      <p:cBhvr>
                                        <p:cTn id="24" dur="1000"/>
                                        <p:tgtEl>
                                          <p:spTgt spid="2050"/>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checkerboard(across)">
                                      <p:cBhvr>
                                        <p:cTn id="29"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Chemical Senses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r>
              <a:rPr lang="en-US" sz="2800" dirty="0">
                <a:latin typeface="Arial" pitchFamily="34" charset="0"/>
                <a:cs typeface="Arial" pitchFamily="34" charset="0"/>
              </a:rPr>
              <a:t>Taste </a:t>
            </a:r>
            <a:r>
              <a:rPr lang="en-US" sz="2800" dirty="0">
                <a:solidFill>
                  <a:srgbClr val="0000CC"/>
                </a:solidFill>
                <a:latin typeface="Arial" pitchFamily="34" charset="0"/>
                <a:cs typeface="Arial" pitchFamily="34" charset="0"/>
              </a:rPr>
              <a:t>(Gustation)</a:t>
            </a:r>
            <a:r>
              <a:rPr lang="en-US" sz="2800" dirty="0">
                <a:latin typeface="Arial" pitchFamily="34" charset="0"/>
                <a:cs typeface="Arial" pitchFamily="34" charset="0"/>
              </a:rPr>
              <a:t> and Smell </a:t>
            </a:r>
            <a:r>
              <a:rPr lang="en-US" sz="2800" dirty="0">
                <a:solidFill>
                  <a:srgbClr val="0000CC"/>
                </a:solidFill>
                <a:latin typeface="Arial" pitchFamily="34" charset="0"/>
                <a:cs typeface="Arial" pitchFamily="34" charset="0"/>
              </a:rPr>
              <a:t>(Olfaction)</a:t>
            </a:r>
            <a:r>
              <a:rPr lang="en-US" sz="2800" dirty="0">
                <a:latin typeface="Arial" pitchFamily="34" charset="0"/>
                <a:cs typeface="Arial" pitchFamily="34" charset="0"/>
              </a:rPr>
              <a:t> are chemical senses as they are stimulated by chemical compounds which bind the specialized receptors that they contain.</a:t>
            </a:r>
          </a:p>
          <a:p>
            <a:pPr algn="l" rtl="0"/>
            <a:r>
              <a:rPr lang="en-US" sz="2800" dirty="0">
                <a:latin typeface="Arial" pitchFamily="34" charset="0"/>
                <a:cs typeface="Arial" pitchFamily="34" charset="0"/>
              </a:rPr>
              <a:t>Upon binding, the generated impulse is sent to the brain and then registered as a certain taste or smell </a:t>
            </a:r>
          </a:p>
          <a:p>
            <a:pPr algn="l" rtl="0"/>
            <a:r>
              <a:rPr lang="en-US" sz="2800" dirty="0">
                <a:latin typeface="Arial" pitchFamily="34" charset="0"/>
                <a:cs typeface="Arial" pitchFamily="34" charset="0"/>
              </a:rPr>
              <a:t>The term </a:t>
            </a:r>
            <a:r>
              <a:rPr lang="en-US" sz="2800" dirty="0">
                <a:solidFill>
                  <a:srgbClr val="0000CC"/>
                </a:solidFill>
                <a:latin typeface="Arial" pitchFamily="34" charset="0"/>
                <a:cs typeface="Arial" pitchFamily="34" charset="0"/>
              </a:rPr>
              <a:t>“flavour”</a:t>
            </a:r>
            <a:r>
              <a:rPr lang="en-US" sz="2800" dirty="0">
                <a:latin typeface="Arial" pitchFamily="34" charset="0"/>
                <a:cs typeface="Arial" pitchFamily="34" charset="0"/>
              </a:rPr>
              <a:t> is used as an alternative to         </a:t>
            </a:r>
            <a:r>
              <a:rPr lang="en-US" sz="2800" dirty="0">
                <a:solidFill>
                  <a:srgbClr val="0000CC"/>
                </a:solidFill>
                <a:latin typeface="Arial" pitchFamily="34" charset="0"/>
                <a:cs typeface="Arial" pitchFamily="34" charset="0"/>
              </a:rPr>
              <a:t>“ taste” </a:t>
            </a:r>
            <a:r>
              <a:rPr lang="en-US" sz="2800" dirty="0">
                <a:latin typeface="Arial" pitchFamily="34" charset="0"/>
                <a:cs typeface="Arial" pitchFamily="34" charset="0"/>
              </a:rPr>
              <a:t>to avoid confusion with flavour referring to   the overall perception that results from both taste and smell.  </a:t>
            </a:r>
          </a:p>
          <a:p>
            <a:pPr algn="l" rtl="0"/>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checkerboard(across)">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checkerboard(across)">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عنوان 1"/>
          <p:cNvSpPr>
            <a:spLocks noGrp="1"/>
          </p:cNvSpPr>
          <p:nvPr>
            <p:ph type="title"/>
          </p:nvPr>
        </p:nvSpPr>
        <p:spPr>
          <a:xfrm>
            <a:off x="557242" y="1571612"/>
            <a:ext cx="8229600" cy="1143000"/>
          </a:xfrm>
        </p:spPr>
        <p:txBody>
          <a:bodyPr>
            <a:normAutofit fontScale="90000"/>
          </a:bodyPr>
          <a:lstStyle/>
          <a:p>
            <a:pPr rtl="0"/>
            <a:r>
              <a:rPr lang="en-US" sz="9800" dirty="0">
                <a:latin typeface="Algerian" pitchFamily="82" charset="0"/>
              </a:rPr>
              <a:t>smell</a:t>
            </a:r>
            <a:r>
              <a:rPr lang="en-US" sz="8000" dirty="0">
                <a:solidFill>
                  <a:srgbClr val="0000CC"/>
                </a:solidFill>
                <a:latin typeface="Algerian" pitchFamily="82" charset="0"/>
              </a:rPr>
              <a:t> </a:t>
            </a:r>
            <a:endParaRPr lang="en-GB" dirty="0">
              <a:solidFill>
                <a:srgbClr val="0000CC"/>
              </a:solidFill>
              <a:latin typeface="Algerian" pitchFamily="82" charset="0"/>
            </a:endParaRPr>
          </a:p>
        </p:txBody>
      </p:sp>
      <p:pic>
        <p:nvPicPr>
          <p:cNvPr id="7" name="Picture 2" descr="C:\Users\Dell\Desktop\PHYSIOLOGY\images.jpg"/>
          <p:cNvPicPr>
            <a:picLocks noChangeAspect="1" noChangeArrowheads="1"/>
          </p:cNvPicPr>
          <p:nvPr/>
        </p:nvPicPr>
        <p:blipFill>
          <a:blip r:embed="rId3"/>
          <a:srcRect/>
          <a:stretch>
            <a:fillRect/>
          </a:stretch>
        </p:blipFill>
        <p:spPr bwMode="auto">
          <a:xfrm>
            <a:off x="3000364" y="2714620"/>
            <a:ext cx="3399996" cy="4000528"/>
          </a:xfrm>
          <a:prstGeom prst="rect">
            <a:avLst/>
          </a:prstGeom>
          <a:noFill/>
          <a:ln w="9525">
            <a:noFill/>
            <a:miter lim="800000"/>
            <a:headEnd/>
            <a:tailEnd/>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srcRect l="7080" t="13725" r="7209" b="16474"/>
          <a:stretch>
            <a:fillRect/>
          </a:stretch>
        </p:blipFill>
        <p:spPr bwMode="auto">
          <a:xfrm>
            <a:off x="489087" y="1071546"/>
            <a:ext cx="8654945" cy="5286412"/>
          </a:xfrm>
          <a:prstGeom prst="rect">
            <a:avLst/>
          </a:prstGeom>
          <a:noFill/>
          <a:ln w="9525">
            <a:noFill/>
            <a:miter lim="800000"/>
            <a:headEnd/>
            <a:tailEnd/>
          </a:ln>
        </p:spPr>
      </p:pic>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  Olfactory System  </a:t>
            </a:r>
            <a:endParaRPr lang="en-GB" sz="5400" dirty="0">
              <a:solidFill>
                <a:srgbClr val="C00000"/>
              </a:solidFill>
            </a:endParaRPr>
          </a:p>
        </p:txBody>
      </p:sp>
      <p:grpSp>
        <p:nvGrpSpPr>
          <p:cNvPr id="44" name="مجموعة 43"/>
          <p:cNvGrpSpPr/>
          <p:nvPr/>
        </p:nvGrpSpPr>
        <p:grpSpPr>
          <a:xfrm>
            <a:off x="3428992" y="5463147"/>
            <a:ext cx="4214842" cy="1609191"/>
            <a:chOff x="3428992" y="5463147"/>
            <a:chExt cx="4214842" cy="1609191"/>
          </a:xfrm>
        </p:grpSpPr>
        <p:grpSp>
          <p:nvGrpSpPr>
            <p:cNvPr id="36" name="مجموعة 35"/>
            <p:cNvGrpSpPr/>
            <p:nvPr/>
          </p:nvGrpSpPr>
          <p:grpSpPr>
            <a:xfrm>
              <a:off x="4786314" y="5463147"/>
              <a:ext cx="2857520" cy="1609191"/>
              <a:chOff x="4786314" y="5463147"/>
              <a:chExt cx="2857520" cy="1609191"/>
            </a:xfrm>
          </p:grpSpPr>
          <p:grpSp>
            <p:nvGrpSpPr>
              <p:cNvPr id="21" name="مجموعة 20"/>
              <p:cNvGrpSpPr/>
              <p:nvPr/>
            </p:nvGrpSpPr>
            <p:grpSpPr>
              <a:xfrm>
                <a:off x="6485102" y="5463147"/>
                <a:ext cx="1158732" cy="1609191"/>
                <a:chOff x="6485102" y="5463147"/>
                <a:chExt cx="1158732" cy="1609191"/>
              </a:xfrm>
            </p:grpSpPr>
            <p:grpSp>
              <p:nvGrpSpPr>
                <p:cNvPr id="20" name="مجموعة 19"/>
                <p:cNvGrpSpPr/>
                <p:nvPr/>
              </p:nvGrpSpPr>
              <p:grpSpPr>
                <a:xfrm>
                  <a:off x="6842292" y="5463147"/>
                  <a:ext cx="801542" cy="1609191"/>
                  <a:chOff x="6842292" y="5463147"/>
                  <a:chExt cx="801542" cy="1609191"/>
                </a:xfrm>
              </p:grpSpPr>
              <p:sp>
                <p:nvSpPr>
                  <p:cNvPr id="14" name="مربع نص 13"/>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15" name="مربع نص 14"/>
                  <p:cNvSpPr txBox="1"/>
                  <p:nvPr/>
                </p:nvSpPr>
                <p:spPr>
                  <a:xfrm>
                    <a:off x="7199482" y="5748899"/>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grpSp>
            <p:grpSp>
              <p:nvGrpSpPr>
                <p:cNvPr id="19" name="مجموعة 18"/>
                <p:cNvGrpSpPr/>
                <p:nvPr/>
              </p:nvGrpSpPr>
              <p:grpSpPr>
                <a:xfrm>
                  <a:off x="6485102" y="5572140"/>
                  <a:ext cx="730104" cy="1500198"/>
                  <a:chOff x="6286512" y="5500702"/>
                  <a:chExt cx="730104" cy="1500198"/>
                </a:xfrm>
              </p:grpSpPr>
              <p:sp>
                <p:nvSpPr>
                  <p:cNvPr id="16" name="مربع نص 15"/>
                  <p:cNvSpPr txBox="1"/>
                  <p:nvPr/>
                </p:nvSpPr>
                <p:spPr>
                  <a:xfrm>
                    <a:off x="6572264" y="5677461"/>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8000"/>
                      </a:solidFill>
                    </a:endParaRPr>
                  </a:p>
                </p:txBody>
              </p:sp>
              <p:sp>
                <p:nvSpPr>
                  <p:cNvPr id="17" name="مربع نص 16"/>
                  <p:cNvSpPr txBox="1"/>
                  <p:nvPr/>
                </p:nvSpPr>
                <p:spPr>
                  <a:xfrm>
                    <a:off x="6286512" y="5500702"/>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grpSp>
          </p:grpSp>
          <p:grpSp>
            <p:nvGrpSpPr>
              <p:cNvPr id="22" name="مجموعة 21"/>
              <p:cNvGrpSpPr/>
              <p:nvPr/>
            </p:nvGrpSpPr>
            <p:grpSpPr>
              <a:xfrm>
                <a:off x="5572132" y="5463147"/>
                <a:ext cx="1158732" cy="1609191"/>
                <a:chOff x="6485102" y="5463147"/>
                <a:chExt cx="1158732" cy="1609191"/>
              </a:xfrm>
            </p:grpSpPr>
            <p:grpSp>
              <p:nvGrpSpPr>
                <p:cNvPr id="23" name="مجموعة 19"/>
                <p:cNvGrpSpPr/>
                <p:nvPr/>
              </p:nvGrpSpPr>
              <p:grpSpPr>
                <a:xfrm>
                  <a:off x="6842292" y="5463147"/>
                  <a:ext cx="801542" cy="1609191"/>
                  <a:chOff x="6842292" y="5463147"/>
                  <a:chExt cx="801542" cy="1609191"/>
                </a:xfrm>
              </p:grpSpPr>
              <p:sp>
                <p:nvSpPr>
                  <p:cNvPr id="27" name="مربع نص 26"/>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28" name="مربع نص 27"/>
                  <p:cNvSpPr txBox="1"/>
                  <p:nvPr/>
                </p:nvSpPr>
                <p:spPr>
                  <a:xfrm>
                    <a:off x="7199482" y="5748899"/>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00CC"/>
                      </a:solidFill>
                    </a:endParaRPr>
                  </a:p>
                </p:txBody>
              </p:sp>
            </p:grpSp>
            <p:grpSp>
              <p:nvGrpSpPr>
                <p:cNvPr id="24" name="مجموعة 18"/>
                <p:cNvGrpSpPr/>
                <p:nvPr/>
              </p:nvGrpSpPr>
              <p:grpSpPr>
                <a:xfrm>
                  <a:off x="6485102" y="5572140"/>
                  <a:ext cx="730104" cy="1500198"/>
                  <a:chOff x="6286512" y="5500702"/>
                  <a:chExt cx="730104" cy="1500198"/>
                </a:xfrm>
              </p:grpSpPr>
              <p:sp>
                <p:nvSpPr>
                  <p:cNvPr id="25" name="مربع نص 24"/>
                  <p:cNvSpPr txBox="1"/>
                  <p:nvPr/>
                </p:nvSpPr>
                <p:spPr>
                  <a:xfrm>
                    <a:off x="6572264" y="5677461"/>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sp>
                <p:nvSpPr>
                  <p:cNvPr id="26" name="مربع نص 25"/>
                  <p:cNvSpPr txBox="1"/>
                  <p:nvPr/>
                </p:nvSpPr>
                <p:spPr>
                  <a:xfrm>
                    <a:off x="6286512" y="5500702"/>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grpSp>
          </p:grpSp>
          <p:grpSp>
            <p:nvGrpSpPr>
              <p:cNvPr id="29" name="مجموعة 28"/>
              <p:cNvGrpSpPr/>
              <p:nvPr/>
            </p:nvGrpSpPr>
            <p:grpSpPr>
              <a:xfrm>
                <a:off x="4786314" y="5463147"/>
                <a:ext cx="1158732" cy="1609191"/>
                <a:chOff x="6485102" y="5463147"/>
                <a:chExt cx="1158732" cy="1609191"/>
              </a:xfrm>
            </p:grpSpPr>
            <p:grpSp>
              <p:nvGrpSpPr>
                <p:cNvPr id="30" name="مجموعة 19"/>
                <p:cNvGrpSpPr/>
                <p:nvPr/>
              </p:nvGrpSpPr>
              <p:grpSpPr>
                <a:xfrm>
                  <a:off x="6842292" y="5463147"/>
                  <a:ext cx="801542" cy="1609191"/>
                  <a:chOff x="6842292" y="5463147"/>
                  <a:chExt cx="801542" cy="1609191"/>
                </a:xfrm>
              </p:grpSpPr>
              <p:sp>
                <p:nvSpPr>
                  <p:cNvPr id="34" name="مربع نص 33"/>
                  <p:cNvSpPr txBox="1"/>
                  <p:nvPr/>
                </p:nvSpPr>
                <p:spPr>
                  <a:xfrm>
                    <a:off x="6842292" y="5463147"/>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FF0000"/>
                      </a:solidFill>
                    </a:endParaRPr>
                  </a:p>
                </p:txBody>
              </p:sp>
              <p:sp>
                <p:nvSpPr>
                  <p:cNvPr id="35" name="مربع نص 34"/>
                  <p:cNvSpPr txBox="1"/>
                  <p:nvPr/>
                </p:nvSpPr>
                <p:spPr>
                  <a:xfrm>
                    <a:off x="7199482" y="5748899"/>
                    <a:ext cx="444352" cy="1323439"/>
                  </a:xfrm>
                  <a:prstGeom prst="rect">
                    <a:avLst/>
                  </a:prstGeom>
                  <a:noFill/>
                </p:spPr>
                <p:txBody>
                  <a:bodyPr wrap="none" rtlCol="0">
                    <a:spAutoFit/>
                  </a:bodyPr>
                  <a:lstStyle/>
                  <a:p>
                    <a:r>
                      <a:rPr lang="en-US" sz="8000" dirty="0">
                        <a:solidFill>
                          <a:srgbClr val="0000CC"/>
                        </a:solidFill>
                      </a:rPr>
                      <a:t>.</a:t>
                    </a:r>
                    <a:endParaRPr lang="en-GB" sz="8000" dirty="0">
                      <a:solidFill>
                        <a:srgbClr val="0000CC"/>
                      </a:solidFill>
                    </a:endParaRPr>
                  </a:p>
                </p:txBody>
              </p:sp>
            </p:grpSp>
            <p:grpSp>
              <p:nvGrpSpPr>
                <p:cNvPr id="31" name="مجموعة 18"/>
                <p:cNvGrpSpPr/>
                <p:nvPr/>
              </p:nvGrpSpPr>
              <p:grpSpPr>
                <a:xfrm>
                  <a:off x="6485102" y="5572140"/>
                  <a:ext cx="730104" cy="1500198"/>
                  <a:chOff x="6286512" y="5500702"/>
                  <a:chExt cx="730104" cy="1500198"/>
                </a:xfrm>
              </p:grpSpPr>
              <p:sp>
                <p:nvSpPr>
                  <p:cNvPr id="32" name="مربع نص 31"/>
                  <p:cNvSpPr txBox="1"/>
                  <p:nvPr/>
                </p:nvSpPr>
                <p:spPr>
                  <a:xfrm>
                    <a:off x="6572264" y="5677461"/>
                    <a:ext cx="444352" cy="1323439"/>
                  </a:xfrm>
                  <a:prstGeom prst="rect">
                    <a:avLst/>
                  </a:prstGeom>
                  <a:noFill/>
                </p:spPr>
                <p:txBody>
                  <a:bodyPr wrap="none" rtlCol="0">
                    <a:spAutoFit/>
                  </a:bodyPr>
                  <a:lstStyle/>
                  <a:p>
                    <a:r>
                      <a:rPr lang="en-US" sz="8000" dirty="0">
                        <a:solidFill>
                          <a:srgbClr val="FF0000"/>
                        </a:solidFill>
                      </a:rPr>
                      <a:t>.</a:t>
                    </a:r>
                    <a:endParaRPr lang="en-GB" sz="8000" dirty="0">
                      <a:solidFill>
                        <a:srgbClr val="008000"/>
                      </a:solidFill>
                    </a:endParaRPr>
                  </a:p>
                </p:txBody>
              </p:sp>
              <p:sp>
                <p:nvSpPr>
                  <p:cNvPr id="33" name="مربع نص 32"/>
                  <p:cNvSpPr txBox="1"/>
                  <p:nvPr/>
                </p:nvSpPr>
                <p:spPr>
                  <a:xfrm>
                    <a:off x="6286512" y="5500702"/>
                    <a:ext cx="444352" cy="1323439"/>
                  </a:xfrm>
                  <a:prstGeom prst="rect">
                    <a:avLst/>
                  </a:prstGeom>
                  <a:noFill/>
                </p:spPr>
                <p:txBody>
                  <a:bodyPr wrap="none" rtlCol="0">
                    <a:spAutoFit/>
                  </a:bodyPr>
                  <a:lstStyle/>
                  <a:p>
                    <a:r>
                      <a:rPr lang="en-US" sz="8000" dirty="0">
                        <a:solidFill>
                          <a:srgbClr val="008000"/>
                        </a:solidFill>
                      </a:rPr>
                      <a:t>.</a:t>
                    </a:r>
                    <a:endParaRPr lang="en-GB" sz="8000" dirty="0">
                      <a:solidFill>
                        <a:srgbClr val="008000"/>
                      </a:solidFill>
                    </a:endParaRPr>
                  </a:p>
                </p:txBody>
              </p:sp>
            </p:grpSp>
          </p:grpSp>
        </p:grpSp>
        <p:sp>
          <p:nvSpPr>
            <p:cNvPr id="37" name="مربع نص 36"/>
            <p:cNvSpPr txBox="1"/>
            <p:nvPr/>
          </p:nvSpPr>
          <p:spPr>
            <a:xfrm>
              <a:off x="3428992" y="6429396"/>
              <a:ext cx="976549" cy="338554"/>
            </a:xfrm>
            <a:prstGeom prst="rect">
              <a:avLst/>
            </a:prstGeom>
            <a:noFill/>
          </p:spPr>
          <p:txBody>
            <a:bodyPr wrap="none" rtlCol="0">
              <a:spAutoFit/>
            </a:bodyPr>
            <a:lstStyle/>
            <a:p>
              <a:r>
                <a:rPr lang="en-US" sz="1600" b="1" dirty="0"/>
                <a:t>Odorants</a:t>
              </a:r>
              <a:endParaRPr lang="en-GB" b="1" dirty="0"/>
            </a:p>
          </p:txBody>
        </p:sp>
        <p:cxnSp>
          <p:nvCxnSpPr>
            <p:cNvPr id="43" name="رابط كسهم مستقيم 42"/>
            <p:cNvCxnSpPr/>
            <p:nvPr/>
          </p:nvCxnSpPr>
          <p:spPr>
            <a:xfrm flipV="1">
              <a:off x="4372200" y="6586786"/>
              <a:ext cx="500066" cy="264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5" name="شكل بيضاوي 44"/>
          <p:cNvSpPr/>
          <p:nvPr/>
        </p:nvSpPr>
        <p:spPr>
          <a:xfrm>
            <a:off x="5742904" y="2172144"/>
            <a:ext cx="642942" cy="500066"/>
          </a:xfrm>
          <a:prstGeom prst="ellipse">
            <a:avLst/>
          </a:prstGeom>
          <a:noFill/>
          <a:ln>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شكل بيضاوي 45"/>
          <p:cNvSpPr/>
          <p:nvPr/>
        </p:nvSpPr>
        <p:spPr>
          <a:xfrm>
            <a:off x="6514208" y="2324544"/>
            <a:ext cx="500066" cy="390076"/>
          </a:xfrm>
          <a:prstGeom prst="ellipse">
            <a:avLst/>
          </a:prstGeom>
          <a:noFill/>
          <a:ln>
            <a:solidFill>
              <a:srgbClr val="0000CC"/>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شكل بيضاوي 46"/>
          <p:cNvSpPr/>
          <p:nvPr/>
        </p:nvSpPr>
        <p:spPr>
          <a:xfrm>
            <a:off x="5385714" y="2471278"/>
            <a:ext cx="387350" cy="266248"/>
          </a:xfrm>
          <a:prstGeom prst="ellipse">
            <a:avLst/>
          </a:prstGeom>
          <a:noFill/>
          <a:ln>
            <a:solidFill>
              <a:srgbClr val="008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heckerboard(across)">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checkerboard(across)">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checkerboard(across)">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400" dirty="0">
                <a:latin typeface="Arial" pitchFamily="34" charset="0"/>
                <a:cs typeface="Arial" pitchFamily="34" charset="0"/>
              </a:rPr>
              <a:t>The olfactory system is located at the dorsal roof of the nasal cavity. It consists of 3 main structures:</a:t>
            </a:r>
          </a:p>
          <a:p>
            <a:pPr algn="l" rtl="0">
              <a:buNone/>
            </a:pPr>
            <a:endParaRPr lang="en-US" sz="1050" dirty="0">
              <a:latin typeface="Arial" pitchFamily="34" charset="0"/>
              <a:cs typeface="Arial" pitchFamily="34" charset="0"/>
            </a:endParaRPr>
          </a:p>
          <a:p>
            <a:pPr marL="857250" lvl="1" indent="-457200" algn="l" rtl="0">
              <a:buFont typeface="+mj-lt"/>
              <a:buAutoNum type="arabicPeriod"/>
            </a:pPr>
            <a:r>
              <a:rPr lang="en-US" sz="2200" dirty="0">
                <a:latin typeface="Arial" pitchFamily="34" charset="0"/>
                <a:cs typeface="Arial" pitchFamily="34" charset="0"/>
              </a:rPr>
              <a:t>Olfactory bulb: it is an extension of the brain. It contains a bundle of nerves that carry the olfactory messages to the brain</a:t>
            </a:r>
          </a:p>
          <a:p>
            <a:pPr marL="857250" lvl="1" indent="-457200" algn="l" rtl="0">
              <a:buFont typeface="+mj-lt"/>
              <a:buAutoNum type="arabicPeriod"/>
            </a:pPr>
            <a:r>
              <a:rPr lang="en-US" sz="2200" dirty="0">
                <a:latin typeface="Arial" pitchFamily="34" charset="0"/>
                <a:cs typeface="Arial" pitchFamily="34" charset="0"/>
              </a:rPr>
              <a:t> Cribriform plate of ethmoid bone: a bone that separates the olfactory bulb from the olfactory epithelium. It has holes through which the olfactory receptor neurons send projections (axons) to the olfactory bulb</a:t>
            </a:r>
          </a:p>
          <a:p>
            <a:pPr marL="857250" lvl="1" indent="-457200" algn="l" rtl="0">
              <a:buFont typeface="+mj-lt"/>
              <a:buAutoNum type="arabicPeriod"/>
            </a:pPr>
            <a:r>
              <a:rPr lang="en-US" sz="2200" dirty="0">
                <a:latin typeface="Arial" pitchFamily="34" charset="0"/>
                <a:cs typeface="Arial" pitchFamily="34" charset="0"/>
              </a:rPr>
              <a:t>Olfactory epithelium: it consists of 3 different types of cells. Also, it contains the mucus secretory gland called “Bowman’s gland”. </a:t>
            </a:r>
          </a:p>
          <a:p>
            <a:pPr algn="l" rtl="0">
              <a:buNone/>
            </a:pPr>
            <a:r>
              <a:rPr lang="en-US" sz="2000" dirty="0">
                <a:latin typeface="Arial" pitchFamily="34" charset="0"/>
                <a:cs typeface="Arial" pitchFamily="34" charset="0"/>
              </a:rPr>
              <a:t> </a:t>
            </a:r>
            <a:endParaRPr lang="en-US" sz="2400" dirty="0">
              <a:latin typeface="Arial" pitchFamily="34" charset="0"/>
              <a:cs typeface="Arial" pitchFamily="34" charset="0"/>
            </a:endParaRPr>
          </a:p>
          <a:p>
            <a:pPr algn="l" rtl="0">
              <a:buNone/>
            </a:pPr>
            <a:endParaRPr lang="en-US" sz="20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  Olfactory System  </a:t>
            </a:r>
            <a:endParaRPr lang="en-GB" sz="5400" dirty="0">
              <a:solidFill>
                <a:srgbClr val="C00000"/>
              </a:solidFill>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6143668"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8" name="عنصر نائب للمحتوى 2"/>
          <p:cNvSpPr>
            <a:spLocks noGrp="1"/>
          </p:cNvSpPr>
          <p:nvPr>
            <p:ph idx="1"/>
          </p:nvPr>
        </p:nvSpPr>
        <p:spPr>
          <a:xfrm>
            <a:off x="384630" y="1285884"/>
            <a:ext cx="8545088" cy="5429264"/>
          </a:xfrm>
        </p:spPr>
        <p:txBody>
          <a:bodyPr>
            <a:noAutofit/>
          </a:bodyPr>
          <a:lstStyle/>
          <a:p>
            <a:pPr algn="l" rtl="0"/>
            <a:r>
              <a:rPr lang="en-US" sz="2600" dirty="0">
                <a:latin typeface="Arial" pitchFamily="34" charset="0"/>
                <a:cs typeface="Arial" pitchFamily="34" charset="0"/>
              </a:rPr>
              <a:t>The olfactory epithelium layer contains 3 types of cells:</a:t>
            </a:r>
          </a:p>
          <a:p>
            <a:pPr marL="857250" lvl="1" indent="-457200" algn="l" rtl="0">
              <a:buFont typeface="+mj-lt"/>
              <a:buAutoNum type="arabicPeriod"/>
            </a:pPr>
            <a:r>
              <a:rPr lang="en-US" sz="2400" dirty="0">
                <a:latin typeface="Arial" pitchFamily="34" charset="0"/>
                <a:cs typeface="Arial" pitchFamily="34" charset="0"/>
              </a:rPr>
              <a:t>Olfactory receptor cells (olfactory sensory neurons ): these are bipolar neurons with their axons extended at the basal surface towards the olfactory bulb (where they make synapses with mitral and tufted neural cells). At the apical surface, these cells have projections called cilia which extend into the underlying mucus layer containing the dissolved odorants. Cilia have the odorant receptors (proteins).  </a:t>
            </a:r>
          </a:p>
          <a:p>
            <a:pPr marL="857250" lvl="1" indent="-457200" algn="l" rtl="0">
              <a:buFont typeface="+mj-lt"/>
              <a:buAutoNum type="arabicPeriod"/>
            </a:pPr>
            <a:r>
              <a:rPr lang="en-US" sz="2400" dirty="0">
                <a:latin typeface="Arial" pitchFamily="34" charset="0"/>
                <a:cs typeface="Arial" pitchFamily="34" charset="0"/>
              </a:rPr>
              <a:t>Basal cells: responsible for regeneration of receptor cells every 6-8 weeks. </a:t>
            </a:r>
          </a:p>
          <a:p>
            <a:pPr marL="857250" lvl="1" indent="-457200" algn="l" rtl="0">
              <a:buFont typeface="+mj-lt"/>
              <a:buAutoNum type="arabicPeriod"/>
            </a:pPr>
            <a:r>
              <a:rPr lang="en-US" sz="2400" dirty="0">
                <a:latin typeface="Arial" pitchFamily="34" charset="0"/>
                <a:cs typeface="Arial" pitchFamily="34" charset="0"/>
              </a:rPr>
              <a:t>Supporting cells</a:t>
            </a:r>
          </a:p>
          <a:p>
            <a:pPr marL="857250" lvl="1" indent="-457200" algn="l" rtl="0">
              <a:buFont typeface="+mj-lt"/>
              <a:buAutoNum type="arabicPeriod"/>
            </a:pPr>
            <a:endParaRPr lang="en-US" sz="24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Olfactory Epithelium</a:t>
            </a:r>
            <a:endParaRPr lang="en-GB" sz="5400" dirty="0">
              <a:solidFill>
                <a:srgbClr val="C00000"/>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صر نائب للمحتوى 2"/>
          <p:cNvSpPr>
            <a:spLocks noGrp="1"/>
          </p:cNvSpPr>
          <p:nvPr>
            <p:ph idx="1"/>
          </p:nvPr>
        </p:nvSpPr>
        <p:spPr>
          <a:xfrm>
            <a:off x="500034" y="1428736"/>
            <a:ext cx="8545088" cy="5429288"/>
          </a:xfrm>
        </p:spPr>
        <p:txBody>
          <a:bodyPr>
            <a:noAutofit/>
          </a:bodyPr>
          <a:lstStyle/>
          <a:p>
            <a:pPr algn="l" rtl="0"/>
            <a:r>
              <a:rPr lang="en-US" sz="2800" dirty="0">
                <a:latin typeface="Arial" pitchFamily="34" charset="0"/>
                <a:cs typeface="Arial" pitchFamily="34" charset="0"/>
              </a:rPr>
              <a:t>The olfactory bulb contains structures called glomeruli (a spherical structures where the axonal ends of receptor cells cluster). Each glomerulus receives input primarily from olfactory receptor neurons that express the same olfactory receptors. </a:t>
            </a:r>
          </a:p>
          <a:p>
            <a:pPr algn="l" rtl="0"/>
            <a:r>
              <a:rPr lang="en-US" sz="2800" dirty="0">
                <a:latin typeface="Arial" pitchFamily="34" charset="0"/>
                <a:cs typeface="Arial" pitchFamily="34" charset="0"/>
              </a:rPr>
              <a:t>Mitral cells and tufted cells are neurons located in olfactory bulb. They form synapses with receptor cells inside glomeruli. They send olfactory inputs into brain for integration. </a:t>
            </a:r>
          </a:p>
          <a:p>
            <a:pPr algn="l" rtl="0">
              <a:buNone/>
            </a:pPr>
            <a:endParaRPr lang="en-US" sz="28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24"/>
            <a:ext cx="8229600" cy="1143000"/>
          </a:xfrm>
        </p:spPr>
        <p:txBody>
          <a:bodyPr>
            <a:normAutofit/>
          </a:bodyPr>
          <a:lstStyle/>
          <a:p>
            <a:pPr marL="742950" indent="-742950" rtl="0"/>
            <a:r>
              <a:rPr lang="en-US" sz="5400" dirty="0">
                <a:solidFill>
                  <a:srgbClr val="C00000"/>
                </a:solidFill>
              </a:rPr>
              <a:t>Olfactory Bulb </a:t>
            </a:r>
            <a:endParaRPr lang="en-GB" sz="5400" dirty="0">
              <a:solidFill>
                <a:srgbClr val="C00000"/>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763" b="5102"/>
          <a:stretch/>
        </p:blipFill>
        <p:spPr>
          <a:xfrm>
            <a:off x="467544" y="1016372"/>
            <a:ext cx="8024440" cy="5797004"/>
          </a:xfrm>
          <a:prstGeom prst="rect">
            <a:avLst/>
          </a:prstGeom>
        </p:spPr>
      </p:pic>
      <p:sp>
        <p:nvSpPr>
          <p:cNvPr id="9" name="عنوان 1"/>
          <p:cNvSpPr>
            <a:spLocks noGrp="1"/>
          </p:cNvSpPr>
          <p:nvPr>
            <p:ph type="title"/>
          </p:nvPr>
        </p:nvSpPr>
        <p:spPr>
          <a:xfrm>
            <a:off x="-214346" y="71422"/>
            <a:ext cx="9015386" cy="1143000"/>
          </a:xfrm>
        </p:spPr>
        <p:txBody>
          <a:bodyPr>
            <a:noAutofit/>
          </a:bodyPr>
          <a:lstStyle/>
          <a:p>
            <a:pPr marL="742950" indent="-742950" rtl="0"/>
            <a:r>
              <a:rPr lang="en-US" sz="4000" dirty="0">
                <a:solidFill>
                  <a:srgbClr val="C00000"/>
                </a:solidFill>
              </a:rPr>
              <a:t>Cellular Mechanism of Olfactory Transduction</a:t>
            </a:r>
            <a:endParaRPr lang="en-GB" sz="6000" dirty="0">
              <a:solidFill>
                <a:srgbClr val="C00000"/>
              </a:solidFill>
            </a:endParaRPr>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صر نائب للمحتوى 2"/>
          <p:cNvSpPr>
            <a:spLocks noGrp="1"/>
          </p:cNvSpPr>
          <p:nvPr>
            <p:ph idx="1"/>
          </p:nvPr>
        </p:nvSpPr>
        <p:spPr>
          <a:xfrm>
            <a:off x="500034" y="1384088"/>
            <a:ext cx="8545088" cy="5429288"/>
          </a:xfrm>
        </p:spPr>
        <p:txBody>
          <a:bodyPr>
            <a:noAutofit/>
          </a:bodyPr>
          <a:lstStyle/>
          <a:p>
            <a:pPr algn="l" rtl="0"/>
            <a:r>
              <a:rPr lang="en-US" sz="2200" dirty="0">
                <a:latin typeface="Arial" pitchFamily="34" charset="0"/>
                <a:cs typeface="Arial" pitchFamily="34" charset="0"/>
              </a:rPr>
              <a:t>Each olfactory receptor cell is thought to contain a single type of olfactory receptor responding to a single type of odorant</a:t>
            </a:r>
          </a:p>
          <a:p>
            <a:pPr algn="l" rtl="0">
              <a:buNone/>
            </a:pPr>
            <a:endParaRPr lang="en-US" sz="1200" dirty="0">
              <a:latin typeface="Arial" pitchFamily="34" charset="0"/>
              <a:cs typeface="Arial" pitchFamily="34" charset="0"/>
            </a:endParaRPr>
          </a:p>
          <a:p>
            <a:pPr algn="l" rtl="0">
              <a:buNone/>
            </a:pPr>
            <a:r>
              <a:rPr lang="en-US" sz="2200" dirty="0">
                <a:latin typeface="Arial" pitchFamily="34" charset="0"/>
                <a:cs typeface="Arial" pitchFamily="34" charset="0"/>
              </a:rPr>
              <a:t>1. The cilia of the olfactory sensory neurons are embedded in a layer of mucus in which odor molecules are dissolved.</a:t>
            </a:r>
          </a:p>
          <a:p>
            <a:pPr algn="l" rtl="0">
              <a:buNone/>
            </a:pPr>
            <a:r>
              <a:rPr lang="en-US" sz="2200" dirty="0">
                <a:latin typeface="Arial" pitchFamily="34" charset="0"/>
                <a:cs typeface="Arial" pitchFamily="34" charset="0"/>
              </a:rPr>
              <a:t>2. Binding of odorant ligands with G-protein-coupled receptors activates olfactory specific G-protein (G olf ) by removal of GDP and substitution with GTP .</a:t>
            </a:r>
          </a:p>
          <a:p>
            <a:pPr algn="l" rtl="0">
              <a:buNone/>
            </a:pPr>
            <a:r>
              <a:rPr lang="en-US" sz="2200" dirty="0">
                <a:latin typeface="Arial" pitchFamily="34" charset="0"/>
                <a:cs typeface="Arial" pitchFamily="34" charset="0"/>
              </a:rPr>
              <a:t>3. The active G-protein dissociates into β , γ and α-GTP subunits with the latter activating the enzyme adenylate cyclase.</a:t>
            </a:r>
          </a:p>
          <a:p>
            <a:pPr algn="l" rtl="0">
              <a:buNone/>
            </a:pPr>
            <a:r>
              <a:rPr lang="en-US" sz="2200" dirty="0">
                <a:latin typeface="Arial" pitchFamily="34" charset="0"/>
                <a:cs typeface="Arial" pitchFamily="34" charset="0"/>
              </a:rPr>
              <a:t>4. The adenylate cyclase increases the formation of cAMP from ATP.</a:t>
            </a:r>
          </a:p>
          <a:p>
            <a:pPr algn="l" rtl="0">
              <a:buNone/>
            </a:pPr>
            <a:r>
              <a:rPr lang="en-US" sz="2200" dirty="0">
                <a:latin typeface="Arial" pitchFamily="34" charset="0"/>
                <a:cs typeface="Arial" pitchFamily="34" charset="0"/>
              </a:rPr>
              <a:t>5. The increased amount of cAMP (second messenger) opens         cAMP-gated cation channels causing the influx of Na+ and Ca+</a:t>
            </a:r>
            <a:r>
              <a:rPr lang="en-US" sz="2200" baseline="30000" dirty="0">
                <a:latin typeface="Arial" pitchFamily="34" charset="0"/>
                <a:cs typeface="Arial" pitchFamily="34" charset="0"/>
              </a:rPr>
              <a:t>2 </a:t>
            </a:r>
            <a:r>
              <a:rPr lang="en-US" sz="2200" dirty="0">
                <a:latin typeface="Arial" pitchFamily="34" charset="0"/>
                <a:cs typeface="Arial" pitchFamily="34" charset="0"/>
              </a:rPr>
              <a:t>ions</a:t>
            </a:r>
            <a:endParaRPr lang="en-US" sz="2200" baseline="30000" dirty="0">
              <a:latin typeface="Arial" pitchFamily="34" charset="0"/>
              <a:cs typeface="Arial" pitchFamily="34" charset="0"/>
            </a:endParaRPr>
          </a:p>
          <a:p>
            <a:pPr algn="l" rtl="0">
              <a:buNone/>
            </a:pPr>
            <a:endParaRPr lang="en-US" sz="2200" dirty="0">
              <a:latin typeface="Arial" pitchFamily="34" charset="0"/>
              <a:cs typeface="Arial" pitchFamily="34" charset="0"/>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0" name="عنوان 1"/>
          <p:cNvSpPr>
            <a:spLocks noGrp="1"/>
          </p:cNvSpPr>
          <p:nvPr>
            <p:ph type="title"/>
          </p:nvPr>
        </p:nvSpPr>
        <p:spPr>
          <a:xfrm>
            <a:off x="128614" y="71422"/>
            <a:ext cx="8229600" cy="1143000"/>
          </a:xfrm>
        </p:spPr>
        <p:txBody>
          <a:bodyPr>
            <a:noAutofit/>
          </a:bodyPr>
          <a:lstStyle/>
          <a:p>
            <a:pPr marL="742950" indent="-742950" rtl="0"/>
            <a:r>
              <a:rPr lang="en-US" sz="4000" dirty="0">
                <a:solidFill>
                  <a:srgbClr val="C00000"/>
                </a:solidFill>
              </a:rPr>
              <a:t>Cellular Mechanism of Olfactory Transduction</a:t>
            </a:r>
            <a:endParaRPr lang="en-GB" sz="4000" dirty="0">
              <a:solidFill>
                <a:srgbClr val="C00000"/>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56832"/>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وان 1"/>
          <p:cNvSpPr>
            <a:spLocks noGrp="1"/>
          </p:cNvSpPr>
          <p:nvPr>
            <p:ph type="title"/>
          </p:nvPr>
        </p:nvSpPr>
        <p:spPr>
          <a:xfrm>
            <a:off x="-214346" y="71422"/>
            <a:ext cx="9015386" cy="1143000"/>
          </a:xfrm>
        </p:spPr>
        <p:txBody>
          <a:bodyPr>
            <a:noAutofit/>
          </a:bodyPr>
          <a:lstStyle/>
          <a:p>
            <a:pPr marL="742950" indent="-742950" rtl="0"/>
            <a:r>
              <a:rPr lang="en-US" sz="4000" dirty="0">
                <a:solidFill>
                  <a:srgbClr val="C00000"/>
                </a:solidFill>
              </a:rPr>
              <a:t>Cellular Mechanism of Olfactory Transduction</a:t>
            </a:r>
            <a:endParaRPr lang="en-GB" sz="6000" dirty="0">
              <a:solidFill>
                <a:srgbClr val="C00000"/>
              </a:solidFill>
            </a:endParaRPr>
          </a:p>
        </p:txBody>
      </p:sp>
      <p:sp>
        <p:nvSpPr>
          <p:cNvPr id="10" name="عنصر نائب للمحتوى 9"/>
          <p:cNvSpPr>
            <a:spLocks noGrp="1"/>
          </p:cNvSpPr>
          <p:nvPr>
            <p:ph idx="1"/>
          </p:nvPr>
        </p:nvSpPr>
        <p:spPr>
          <a:xfrm>
            <a:off x="500034" y="1500174"/>
            <a:ext cx="8429684" cy="5143536"/>
          </a:xfrm>
        </p:spPr>
        <p:txBody>
          <a:bodyPr>
            <a:normAutofit/>
          </a:bodyPr>
          <a:lstStyle/>
          <a:p>
            <a:pPr algn="l" rtl="0">
              <a:buNone/>
            </a:pPr>
            <a:r>
              <a:rPr lang="en-US" sz="2200" dirty="0">
                <a:latin typeface="Arial" pitchFamily="34" charset="0"/>
                <a:cs typeface="Arial" pitchFamily="34" charset="0"/>
              </a:rPr>
              <a:t>6. This causes membrane depolarization</a:t>
            </a:r>
          </a:p>
          <a:p>
            <a:pPr algn="l" rtl="0">
              <a:buNone/>
            </a:pPr>
            <a:r>
              <a:rPr lang="en-US" sz="2200" dirty="0">
                <a:latin typeface="Arial" pitchFamily="34" charset="0"/>
                <a:cs typeface="Arial" pitchFamily="34" charset="0"/>
              </a:rPr>
              <a:t>7. The depolarization is further amplified by Ca+</a:t>
            </a:r>
            <a:r>
              <a:rPr lang="en-US" sz="2200" baseline="30000" dirty="0">
                <a:latin typeface="Arial" pitchFamily="34" charset="0"/>
                <a:cs typeface="Arial" pitchFamily="34" charset="0"/>
              </a:rPr>
              <a:t>2 </a:t>
            </a:r>
            <a:r>
              <a:rPr lang="en-US" sz="2200" dirty="0">
                <a:latin typeface="Arial" pitchFamily="34" charset="0"/>
                <a:cs typeface="Arial" pitchFamily="34" charset="0"/>
              </a:rPr>
              <a:t>activated Cl</a:t>
            </a:r>
            <a:r>
              <a:rPr lang="en-US" sz="2200" baseline="30000" dirty="0">
                <a:latin typeface="Arial" pitchFamily="34" charset="0"/>
                <a:cs typeface="Arial" pitchFamily="34" charset="0"/>
              </a:rPr>
              <a:t>-</a:t>
            </a:r>
            <a:r>
              <a:rPr lang="en-US" sz="2200" dirty="0">
                <a:latin typeface="Arial" pitchFamily="34" charset="0"/>
                <a:cs typeface="Arial" pitchFamily="34" charset="0"/>
              </a:rPr>
              <a:t> channels (outflow of Cl</a:t>
            </a:r>
            <a:r>
              <a:rPr lang="en-US" sz="2200" baseline="30000" dirty="0">
                <a:latin typeface="Arial" pitchFamily="34" charset="0"/>
                <a:cs typeface="Arial" pitchFamily="34" charset="0"/>
              </a:rPr>
              <a:t>-</a:t>
            </a:r>
            <a:r>
              <a:rPr lang="en-US" sz="2200" dirty="0">
                <a:latin typeface="Arial" pitchFamily="34" charset="0"/>
                <a:cs typeface="Arial" pitchFamily="34" charset="0"/>
              </a:rPr>
              <a:t> )</a:t>
            </a:r>
          </a:p>
          <a:p>
            <a:pPr algn="l" rtl="0">
              <a:buNone/>
            </a:pPr>
            <a:r>
              <a:rPr lang="en-US" sz="2200" dirty="0">
                <a:latin typeface="Arial" pitchFamily="34" charset="0"/>
                <a:cs typeface="Arial" pitchFamily="34" charset="0"/>
              </a:rPr>
              <a:t>8. The increased intracellular calcium ion concentration initiates calcium mediated exocytosis of neurotransmitter vesicles</a:t>
            </a:r>
          </a:p>
          <a:p>
            <a:pPr algn="l" rtl="0">
              <a:buNone/>
            </a:pPr>
            <a:r>
              <a:rPr lang="en-US" sz="2200" dirty="0">
                <a:latin typeface="Arial" pitchFamily="34" charset="0"/>
                <a:cs typeface="Arial" pitchFamily="34" charset="0"/>
              </a:rPr>
              <a:t>9. The neurotransmitter molecules are released inside the synaptic cleft and diffuse towards the postsynaptic membrane (mitral or tufted cells of the olfactory bulb)</a:t>
            </a:r>
          </a:p>
          <a:p>
            <a:pPr algn="l" rtl="0">
              <a:buNone/>
            </a:pPr>
            <a:endParaRPr lang="en-US" sz="2200" dirty="0">
              <a:latin typeface="Arial" pitchFamily="34" charset="0"/>
              <a:cs typeface="Arial"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Detection of Flavour</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8" name="Picture 3"/>
          <p:cNvPicPr>
            <a:picLocks noChangeAspect="1" noChangeArrowheads="1"/>
          </p:cNvPicPr>
          <p:nvPr/>
        </p:nvPicPr>
        <p:blipFill>
          <a:blip r:embed="rId3"/>
          <a:srcRect/>
          <a:stretch>
            <a:fillRect/>
          </a:stretch>
        </p:blipFill>
        <p:spPr bwMode="auto">
          <a:xfrm>
            <a:off x="2000232" y="1533161"/>
            <a:ext cx="5357850" cy="5039111"/>
          </a:xfrm>
          <a:prstGeom prst="rect">
            <a:avLst/>
          </a:prstGeom>
          <a:noFill/>
          <a:ln w="9525">
            <a:noFill/>
            <a:miter lim="800000"/>
            <a:headEnd/>
            <a:tailEnd/>
          </a:ln>
          <a:effectLst/>
        </p:spPr>
      </p:pic>
      <p:sp>
        <p:nvSpPr>
          <p:cNvPr id="7" name="مربع نص 6"/>
          <p:cNvSpPr txBox="1"/>
          <p:nvPr/>
        </p:nvSpPr>
        <p:spPr>
          <a:xfrm rot="16200000">
            <a:off x="6518862" y="3661350"/>
            <a:ext cx="3359914" cy="461665"/>
          </a:xfrm>
          <a:prstGeom prst="rect">
            <a:avLst/>
          </a:prstGeom>
          <a:noFill/>
        </p:spPr>
        <p:txBody>
          <a:bodyPr wrap="square" rtlCol="0">
            <a:spAutoFit/>
          </a:bodyPr>
          <a:lstStyle/>
          <a:p>
            <a:pPr algn="l" rtl="0"/>
            <a:r>
              <a:rPr lang="en-US" sz="2400" b="1" dirty="0">
                <a:solidFill>
                  <a:srgbClr val="0000CC"/>
                </a:solidFill>
              </a:rPr>
              <a:t>Flavour = Taste + odour</a:t>
            </a:r>
            <a:endParaRPr lang="en-GB" sz="2400" b="1" dirty="0">
              <a:solidFill>
                <a:srgbClr val="00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Chemical Senses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fontScale="92500"/>
          </a:bodyPr>
          <a:lstStyle/>
          <a:p>
            <a:pPr algn="l" rtl="0"/>
            <a:r>
              <a:rPr lang="en-US" sz="2800" dirty="0">
                <a:latin typeface="Arial" pitchFamily="34" charset="0"/>
                <a:cs typeface="Arial" pitchFamily="34" charset="0"/>
              </a:rPr>
              <a:t>Taste </a:t>
            </a:r>
            <a:r>
              <a:rPr lang="en-US" sz="2800" dirty="0">
                <a:solidFill>
                  <a:srgbClr val="0000CC"/>
                </a:solidFill>
                <a:latin typeface="Arial" pitchFamily="34" charset="0"/>
                <a:cs typeface="Arial" pitchFamily="34" charset="0"/>
              </a:rPr>
              <a:t>(Gustation)</a:t>
            </a:r>
            <a:r>
              <a:rPr lang="en-US" sz="2800" dirty="0">
                <a:latin typeface="Arial" pitchFamily="34" charset="0"/>
                <a:cs typeface="Arial" pitchFamily="34" charset="0"/>
              </a:rPr>
              <a:t> and Smell </a:t>
            </a:r>
            <a:r>
              <a:rPr lang="en-US" sz="2800" dirty="0">
                <a:solidFill>
                  <a:srgbClr val="0000CC"/>
                </a:solidFill>
                <a:latin typeface="Arial" pitchFamily="34" charset="0"/>
                <a:cs typeface="Arial" pitchFamily="34" charset="0"/>
              </a:rPr>
              <a:t>(Olfaction)</a:t>
            </a:r>
            <a:r>
              <a:rPr lang="en-US" sz="2800" dirty="0">
                <a:latin typeface="Arial" pitchFamily="34" charset="0"/>
                <a:cs typeface="Arial" pitchFamily="34" charset="0"/>
              </a:rPr>
              <a:t> are chemical senses as they are stimulated by chemical compounds which bind the specialized receptors that they contain.</a:t>
            </a:r>
          </a:p>
          <a:p>
            <a:pPr algn="l" rtl="0"/>
            <a:r>
              <a:rPr lang="en-US" sz="2800" dirty="0">
                <a:latin typeface="Arial" pitchFamily="34" charset="0"/>
                <a:cs typeface="Arial" pitchFamily="34" charset="0"/>
              </a:rPr>
              <a:t>Upon binding, the generated impulse is sent to the brain and then registered as a certain taste or smell </a:t>
            </a:r>
          </a:p>
          <a:p>
            <a:pPr algn="l" rtl="0"/>
            <a:r>
              <a:rPr lang="en-US" sz="2800" dirty="0">
                <a:latin typeface="Arial" pitchFamily="34" charset="0"/>
                <a:cs typeface="Arial" pitchFamily="34" charset="0"/>
              </a:rPr>
              <a:t>The term </a:t>
            </a:r>
            <a:r>
              <a:rPr lang="en-US" sz="2800" dirty="0">
                <a:solidFill>
                  <a:srgbClr val="0000CC"/>
                </a:solidFill>
                <a:latin typeface="Arial" pitchFamily="34" charset="0"/>
                <a:cs typeface="Arial" pitchFamily="34" charset="0"/>
              </a:rPr>
              <a:t>“flavour”</a:t>
            </a:r>
            <a:r>
              <a:rPr lang="en-US" sz="2800" dirty="0">
                <a:latin typeface="Arial" pitchFamily="34" charset="0"/>
                <a:cs typeface="Arial" pitchFamily="34" charset="0"/>
              </a:rPr>
              <a:t> is used as an alternative to </a:t>
            </a:r>
            <a:r>
              <a:rPr lang="en-US" sz="2800" dirty="0">
                <a:solidFill>
                  <a:srgbClr val="0000CC"/>
                </a:solidFill>
                <a:latin typeface="Arial" pitchFamily="34" charset="0"/>
                <a:cs typeface="Arial" pitchFamily="34" charset="0"/>
              </a:rPr>
              <a:t>“ taste” </a:t>
            </a:r>
            <a:r>
              <a:rPr lang="en-US" sz="2800" dirty="0">
                <a:latin typeface="Arial" pitchFamily="34" charset="0"/>
                <a:cs typeface="Arial" pitchFamily="34" charset="0"/>
              </a:rPr>
              <a:t>to avoid confusion with flavour referring to   the overall perception that results from both taste and smell.  </a:t>
            </a:r>
          </a:p>
          <a:p>
            <a:pPr algn="l" rtl="0"/>
            <a:r>
              <a:rPr lang="en-US" sz="2800" dirty="0" err="1">
                <a:latin typeface="Arial" pitchFamily="34" charset="0"/>
                <a:cs typeface="Arial" pitchFamily="34" charset="0"/>
              </a:rPr>
              <a:t>Flavour</a:t>
            </a:r>
            <a:r>
              <a:rPr lang="en-US" sz="2800" dirty="0">
                <a:latin typeface="Arial" pitchFamily="34" charset="0"/>
                <a:cs typeface="Arial" pitchFamily="34" charset="0"/>
              </a:rPr>
              <a:t> of food protects us from poisons (mostly taste bitter) and spoiled food (taste sour).  </a:t>
            </a:r>
            <a:endParaRPr lang="en-US" sz="2800" dirty="0">
              <a:solidFill>
                <a:srgbClr val="0000CC"/>
              </a:solidFill>
              <a:latin typeface="Arial" pitchFamily="34" charset="0"/>
              <a:cs typeface="Arial" pitchFamily="34" charset="0"/>
            </a:endParaRPr>
          </a:p>
          <a:p>
            <a:pPr algn="l" rtl="0"/>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animEffect transition="in" filter="checkerboard(across)">
                                      <p:cBhvr>
                                        <p:cTn id="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0" name="عنوان 1"/>
          <p:cNvSpPr>
            <a:spLocks noGrp="1"/>
          </p:cNvSpPr>
          <p:nvPr>
            <p:ph type="title"/>
          </p:nvPr>
        </p:nvSpPr>
        <p:spPr>
          <a:xfrm>
            <a:off x="498054" y="1785926"/>
            <a:ext cx="8229600" cy="1143000"/>
          </a:xfrm>
        </p:spPr>
        <p:txBody>
          <a:bodyPr>
            <a:normAutofit fontScale="90000"/>
          </a:bodyPr>
          <a:lstStyle/>
          <a:p>
            <a:pPr rtl="0"/>
            <a:r>
              <a:rPr lang="en-US" sz="9800" dirty="0">
                <a:latin typeface="Algerian" pitchFamily="82" charset="0"/>
              </a:rPr>
              <a:t>Taste</a:t>
            </a:r>
            <a:r>
              <a:rPr lang="en-US" sz="8000" dirty="0">
                <a:solidFill>
                  <a:srgbClr val="0000CC"/>
                </a:solidFill>
                <a:latin typeface="Algerian" pitchFamily="82" charset="0"/>
              </a:rPr>
              <a:t> </a:t>
            </a:r>
            <a:endParaRPr lang="en-GB" dirty="0">
              <a:solidFill>
                <a:srgbClr val="0000CC"/>
              </a:solidFill>
              <a:latin typeface="Algerian" pitchFamily="82" charset="0"/>
            </a:endParaRPr>
          </a:p>
        </p:txBody>
      </p:sp>
      <p:pic>
        <p:nvPicPr>
          <p:cNvPr id="8" name="Picture 2" descr="C:\Users\Dell\Desktop\PHYSIOLOGY\bite.jpg"/>
          <p:cNvPicPr>
            <a:picLocks noChangeAspect="1" noChangeArrowheads="1"/>
          </p:cNvPicPr>
          <p:nvPr/>
        </p:nvPicPr>
        <p:blipFill>
          <a:blip r:embed="rId3"/>
          <a:srcRect/>
          <a:stretch>
            <a:fillRect/>
          </a:stretch>
        </p:blipFill>
        <p:spPr bwMode="auto">
          <a:xfrm>
            <a:off x="2857488" y="3071810"/>
            <a:ext cx="3617951" cy="2660653"/>
          </a:xfrm>
          <a:prstGeom prst="rect">
            <a:avLst/>
          </a:prstGeom>
          <a:noFill/>
          <a:ln w="9525">
            <a:noFill/>
            <a:miter lim="800000"/>
            <a:headEnd/>
            <a:tailEnd/>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Gustatory System</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357298"/>
            <a:ext cx="8472518" cy="5286412"/>
          </a:xfrm>
        </p:spPr>
        <p:txBody>
          <a:bodyPr>
            <a:normAutofit/>
          </a:bodyPr>
          <a:lstStyle/>
          <a:p>
            <a:pPr algn="l" rtl="0">
              <a:buNone/>
            </a:pPr>
            <a:endParaRPr lang="en-US" sz="2800" dirty="0">
              <a:latin typeface="Arial" pitchFamily="34" charset="0"/>
              <a:cs typeface="Arial" pitchFamily="34" charset="0"/>
            </a:endParaRPr>
          </a:p>
          <a:p>
            <a:pPr algn="l" rtl="0">
              <a:buNone/>
            </a:pPr>
            <a:endParaRPr lang="en-US" sz="800" dirty="0">
              <a:latin typeface="Arial" pitchFamily="34" charset="0"/>
              <a:cs typeface="Arial" pitchFamily="34" charset="0"/>
            </a:endParaRPr>
          </a:p>
        </p:txBody>
      </p:sp>
      <p:grpSp>
        <p:nvGrpSpPr>
          <p:cNvPr id="12" name="مجموعة 11"/>
          <p:cNvGrpSpPr/>
          <p:nvPr/>
        </p:nvGrpSpPr>
        <p:grpSpPr>
          <a:xfrm>
            <a:off x="785786" y="1357298"/>
            <a:ext cx="7881933" cy="4214842"/>
            <a:chOff x="476281" y="1500174"/>
            <a:chExt cx="8524875" cy="5242131"/>
          </a:xfrm>
        </p:grpSpPr>
        <p:pic>
          <p:nvPicPr>
            <p:cNvPr id="8" name="صورة 7" descr="loadBinary_003.gif"/>
            <p:cNvPicPr>
              <a:picLocks noChangeAspect="1"/>
            </p:cNvPicPr>
            <p:nvPr/>
          </p:nvPicPr>
          <p:blipFill>
            <a:blip r:embed="rId3"/>
            <a:srcRect b="8487"/>
            <a:stretch>
              <a:fillRect/>
            </a:stretch>
          </p:blipFill>
          <p:spPr>
            <a:xfrm>
              <a:off x="476281" y="1643050"/>
              <a:ext cx="8524875" cy="4724415"/>
            </a:xfrm>
            <a:prstGeom prst="rect">
              <a:avLst/>
            </a:prstGeom>
          </p:spPr>
        </p:pic>
        <p:sp>
          <p:nvSpPr>
            <p:cNvPr id="10" name="مربع نص 9"/>
            <p:cNvSpPr txBox="1"/>
            <p:nvPr/>
          </p:nvSpPr>
          <p:spPr>
            <a:xfrm>
              <a:off x="4181077" y="1500174"/>
              <a:ext cx="1143637" cy="396489"/>
            </a:xfrm>
            <a:prstGeom prst="rect">
              <a:avLst/>
            </a:prstGeom>
            <a:noFill/>
          </p:spPr>
          <p:txBody>
            <a:bodyPr wrap="none" rtlCol="0">
              <a:spAutoFit/>
            </a:bodyPr>
            <a:lstStyle/>
            <a:p>
              <a:pPr algn="ctr"/>
              <a:r>
                <a:rPr lang="en-US" b="1" dirty="0"/>
                <a:t>Posterior </a:t>
              </a:r>
              <a:endParaRPr lang="en-GB" b="1" dirty="0"/>
            </a:p>
          </p:txBody>
        </p:sp>
        <p:sp>
          <p:nvSpPr>
            <p:cNvPr id="11" name="مربع نص 10"/>
            <p:cNvSpPr txBox="1"/>
            <p:nvPr/>
          </p:nvSpPr>
          <p:spPr>
            <a:xfrm>
              <a:off x="4229066" y="6345816"/>
              <a:ext cx="1069996" cy="396489"/>
            </a:xfrm>
            <a:prstGeom prst="rect">
              <a:avLst/>
            </a:prstGeom>
            <a:noFill/>
          </p:spPr>
          <p:txBody>
            <a:bodyPr wrap="none" rtlCol="0">
              <a:spAutoFit/>
            </a:bodyPr>
            <a:lstStyle/>
            <a:p>
              <a:pPr algn="ctr"/>
              <a:r>
                <a:rPr lang="en-US" b="1" dirty="0"/>
                <a:t>Anterior </a:t>
              </a:r>
              <a:endParaRPr lang="en-GB" b="1" dirty="0"/>
            </a:p>
          </p:txBody>
        </p:sp>
      </p:grpSp>
      <p:pic>
        <p:nvPicPr>
          <p:cNvPr id="13" name="صورة 12" descr="tongue papillae.jpg"/>
          <p:cNvPicPr>
            <a:picLocks noChangeAspect="1"/>
          </p:cNvPicPr>
          <p:nvPr/>
        </p:nvPicPr>
        <p:blipFill>
          <a:blip r:embed="rId4"/>
          <a:srcRect l="66316" t="75679" r="8421" b="3681"/>
          <a:stretch>
            <a:fillRect/>
          </a:stretch>
        </p:blipFill>
        <p:spPr>
          <a:xfrm>
            <a:off x="2071670" y="5357826"/>
            <a:ext cx="1714512" cy="1285884"/>
          </a:xfrm>
          <a:prstGeom prst="rect">
            <a:avLst/>
          </a:prstGeom>
        </p:spPr>
      </p:pic>
      <p:cxnSp>
        <p:nvCxnSpPr>
          <p:cNvPr id="15" name="رابط كسهم مستقيم 14"/>
          <p:cNvCxnSpPr/>
          <p:nvPr/>
        </p:nvCxnSpPr>
        <p:spPr>
          <a:xfrm rot="16200000" flipH="1">
            <a:off x="1500166" y="4143380"/>
            <a:ext cx="2786082" cy="928694"/>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rot="16200000" flipH="1">
            <a:off x="1888313" y="5469745"/>
            <a:ext cx="795342" cy="28575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Lingual Papillae</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285860"/>
            <a:ext cx="8472518" cy="5572140"/>
          </a:xfrm>
        </p:spPr>
        <p:txBody>
          <a:bodyPr>
            <a:normAutofit fontScale="92500"/>
          </a:bodyPr>
          <a:lstStyle/>
          <a:p>
            <a:pPr algn="l" rtl="0"/>
            <a:r>
              <a:rPr lang="en-US" sz="2800" dirty="0">
                <a:latin typeface="Arial" pitchFamily="34" charset="0"/>
                <a:cs typeface="Arial" pitchFamily="34" charset="0"/>
              </a:rPr>
              <a:t>There are 4 types of papillae scattered on the surface of human tongue:</a:t>
            </a:r>
          </a:p>
          <a:p>
            <a:pPr marL="914400" lvl="1" indent="-514350" algn="l" rtl="0">
              <a:buFont typeface="+mj-lt"/>
              <a:buAutoNum type="arabicPeriod"/>
            </a:pPr>
            <a:r>
              <a:rPr lang="en-US" sz="2400" dirty="0">
                <a:latin typeface="Arial" pitchFamily="34" charset="0"/>
                <a:cs typeface="Arial" pitchFamily="34" charset="0"/>
              </a:rPr>
              <a:t>Circumvallate papillae: 8-12 dome or V-shaped papillae present at the back of the tongue</a:t>
            </a:r>
          </a:p>
          <a:p>
            <a:pPr marL="914400" lvl="1" indent="-514350" algn="l" rtl="0">
              <a:buFont typeface="+mj-lt"/>
              <a:buAutoNum type="arabicPeriod"/>
            </a:pPr>
            <a:r>
              <a:rPr lang="en-US" sz="2400" dirty="0">
                <a:latin typeface="Arial" pitchFamily="34" charset="0"/>
                <a:cs typeface="Arial" pitchFamily="34" charset="0"/>
              </a:rPr>
              <a:t>Foliate papillae: leaf-like (</a:t>
            </a:r>
            <a:r>
              <a:rPr lang="en-GB" sz="2400" dirty="0">
                <a:latin typeface="Arial" pitchFamily="34" charset="0"/>
                <a:cs typeface="Arial" pitchFamily="34" charset="0"/>
              </a:rPr>
              <a:t>4-5) short </a:t>
            </a:r>
            <a:r>
              <a:rPr lang="en-US" sz="2400" dirty="0">
                <a:latin typeface="Arial" pitchFamily="34" charset="0"/>
                <a:cs typeface="Arial" pitchFamily="34" charset="0"/>
              </a:rPr>
              <a:t>vertical folds located on the sides at the back of the tongue</a:t>
            </a:r>
          </a:p>
          <a:p>
            <a:pPr marL="914400" lvl="1" indent="-514350" algn="l" rtl="0">
              <a:buFont typeface="+mj-lt"/>
              <a:buAutoNum type="arabicPeriod"/>
            </a:pPr>
            <a:r>
              <a:rPr lang="en-US" sz="2400" dirty="0">
                <a:latin typeface="Arial" pitchFamily="34" charset="0"/>
                <a:cs typeface="Arial" pitchFamily="34" charset="0"/>
              </a:rPr>
              <a:t>Fungiform papillae: mushroom-shaped projections mostly present on the tip and sides of the tongue</a:t>
            </a:r>
          </a:p>
          <a:p>
            <a:pPr marL="914400" lvl="1" indent="-514350" algn="l" rtl="0">
              <a:buFont typeface="+mj-lt"/>
              <a:buAutoNum type="arabicPeriod"/>
            </a:pPr>
            <a:r>
              <a:rPr lang="en-US" sz="2400" dirty="0">
                <a:latin typeface="Arial" pitchFamily="34" charset="0"/>
                <a:cs typeface="Arial" pitchFamily="34" charset="0"/>
              </a:rPr>
              <a:t>Filiform papillae: threadlike structures scattered on the frontal  2/3 of the tongue. They are the only papillae that don’t contain taste buds (mechanical papillae)</a:t>
            </a:r>
          </a:p>
          <a:p>
            <a:pPr marL="514350" indent="-514350" algn="l" rtl="0"/>
            <a:r>
              <a:rPr lang="en-US" sz="2800" dirty="0">
                <a:latin typeface="Arial" pitchFamily="34" charset="0"/>
                <a:cs typeface="Arial" pitchFamily="34" charset="0"/>
              </a:rPr>
              <a:t>Taste buds are also scattered throughout the mouth and throat (e.g. soft palate and epiglottis). These assist the primary taste buds located in papillae.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animEffect transition="in" filter="checkerboard(across)">
                                      <p:cBhvr>
                                        <p:cTn id="7"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Buds &amp; Taste Receptors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pSp>
        <p:nvGrpSpPr>
          <p:cNvPr id="72" name="مجموعة 71"/>
          <p:cNvGrpSpPr/>
          <p:nvPr/>
        </p:nvGrpSpPr>
        <p:grpSpPr>
          <a:xfrm>
            <a:off x="615014" y="1071546"/>
            <a:ext cx="8312664" cy="5643602"/>
            <a:chOff x="714348" y="1071546"/>
            <a:chExt cx="8312664" cy="5643602"/>
          </a:xfrm>
        </p:grpSpPr>
        <p:grpSp>
          <p:nvGrpSpPr>
            <p:cNvPr id="69" name="مجموعة 68"/>
            <p:cNvGrpSpPr/>
            <p:nvPr/>
          </p:nvGrpSpPr>
          <p:grpSpPr>
            <a:xfrm>
              <a:off x="714348" y="1071546"/>
              <a:ext cx="7924797" cy="5643602"/>
              <a:chOff x="714348" y="1000108"/>
              <a:chExt cx="7924797" cy="5643602"/>
            </a:xfrm>
          </p:grpSpPr>
          <p:grpSp>
            <p:nvGrpSpPr>
              <p:cNvPr id="52" name="مجموعة 51"/>
              <p:cNvGrpSpPr/>
              <p:nvPr/>
            </p:nvGrpSpPr>
            <p:grpSpPr>
              <a:xfrm>
                <a:off x="714348" y="1357298"/>
                <a:ext cx="7924797" cy="5286412"/>
                <a:chOff x="285720" y="1500174"/>
                <a:chExt cx="7924797" cy="5286412"/>
              </a:xfrm>
            </p:grpSpPr>
            <p:grpSp>
              <p:nvGrpSpPr>
                <p:cNvPr id="46" name="مجموعة 45"/>
                <p:cNvGrpSpPr/>
                <p:nvPr/>
              </p:nvGrpSpPr>
              <p:grpSpPr>
                <a:xfrm>
                  <a:off x="285720" y="1500174"/>
                  <a:ext cx="7924797" cy="5286412"/>
                  <a:chOff x="504855" y="919186"/>
                  <a:chExt cx="8353425" cy="5867400"/>
                </a:xfrm>
              </p:grpSpPr>
              <p:pic>
                <p:nvPicPr>
                  <p:cNvPr id="1028" name="Picture 4"/>
                  <p:cNvPicPr>
                    <a:picLocks noChangeAspect="1" noChangeArrowheads="1"/>
                  </p:cNvPicPr>
                  <p:nvPr/>
                </p:nvPicPr>
                <p:blipFill>
                  <a:blip r:embed="rId3"/>
                  <a:srcRect/>
                  <a:stretch>
                    <a:fillRect/>
                  </a:stretch>
                </p:blipFill>
                <p:spPr bwMode="auto">
                  <a:xfrm>
                    <a:off x="504855" y="919186"/>
                    <a:ext cx="8353425" cy="5867400"/>
                  </a:xfrm>
                  <a:prstGeom prst="rect">
                    <a:avLst/>
                  </a:prstGeom>
                  <a:noFill/>
                  <a:ln w="9525">
                    <a:noFill/>
                    <a:miter lim="800000"/>
                    <a:headEnd/>
                    <a:tailEnd/>
                  </a:ln>
                  <a:effectLst/>
                </p:spPr>
              </p:pic>
              <p:cxnSp>
                <p:nvCxnSpPr>
                  <p:cNvPr id="28" name="رابط مستقيم 27"/>
                  <p:cNvCxnSpPr/>
                  <p:nvPr/>
                </p:nvCxnSpPr>
                <p:spPr>
                  <a:xfrm rot="5400000" flipH="1" flipV="1">
                    <a:off x="5517241" y="1687680"/>
                    <a:ext cx="1698474" cy="1588693"/>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رابط مستقيم 37"/>
                  <p:cNvCxnSpPr/>
                  <p:nvPr/>
                </p:nvCxnSpPr>
                <p:spPr>
                  <a:xfrm rot="5400000" flipH="1" flipV="1">
                    <a:off x="5679289" y="2980762"/>
                    <a:ext cx="571504" cy="214314"/>
                  </a:xfrm>
                  <a:prstGeom prst="line">
                    <a:avLst/>
                  </a:prstGeom>
                  <a:ln w="28575">
                    <a:solidFill>
                      <a:srgbClr val="0000CC"/>
                    </a:solidFill>
                  </a:ln>
                </p:spPr>
                <p:style>
                  <a:lnRef idx="1">
                    <a:schemeClr val="accent1"/>
                  </a:lnRef>
                  <a:fillRef idx="0">
                    <a:schemeClr val="accent1"/>
                  </a:fillRef>
                  <a:effectRef idx="0">
                    <a:schemeClr val="accent1"/>
                  </a:effectRef>
                  <a:fontRef idx="minor">
                    <a:schemeClr val="tx1"/>
                  </a:fontRef>
                </p:style>
              </p:cxnSp>
              <p:sp>
                <p:nvSpPr>
                  <p:cNvPr id="43" name="مستطيل 42"/>
                  <p:cNvSpPr/>
                  <p:nvPr/>
                </p:nvSpPr>
                <p:spPr>
                  <a:xfrm>
                    <a:off x="6786578" y="1357298"/>
                    <a:ext cx="1071538"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مستطيل 44"/>
                  <p:cNvSpPr/>
                  <p:nvPr/>
                </p:nvSpPr>
                <p:spPr>
                  <a:xfrm>
                    <a:off x="4000496" y="1357298"/>
                    <a:ext cx="1643074"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مربع نص 46"/>
                <p:cNvSpPr txBox="1"/>
                <p:nvPr/>
              </p:nvSpPr>
              <p:spPr>
                <a:xfrm>
                  <a:off x="6192612" y="1876000"/>
                  <a:ext cx="1808412" cy="338554"/>
                </a:xfrm>
                <a:prstGeom prst="rect">
                  <a:avLst/>
                </a:prstGeom>
                <a:noFill/>
                <a:ln>
                  <a:noFill/>
                </a:ln>
              </p:spPr>
              <p:txBody>
                <a:bodyPr wrap="square" rtlCol="0">
                  <a:spAutoFit/>
                </a:bodyPr>
                <a:lstStyle/>
                <a:p>
                  <a:pPr algn="ctr"/>
                  <a:r>
                    <a:rPr lang="en-US" sz="1600" b="1" dirty="0">
                      <a:solidFill>
                        <a:srgbClr val="0000CC"/>
                      </a:solidFill>
                    </a:rPr>
                    <a:t>Taste</a:t>
                  </a:r>
                  <a:r>
                    <a:rPr lang="en-US" sz="1600" dirty="0">
                      <a:solidFill>
                        <a:schemeClr val="tx1">
                          <a:lumMod val="75000"/>
                          <a:lumOff val="25000"/>
                        </a:schemeClr>
                      </a:solidFill>
                    </a:rPr>
                    <a:t> </a:t>
                  </a:r>
                  <a:r>
                    <a:rPr lang="en-US" sz="1600" b="1" dirty="0">
                      <a:solidFill>
                        <a:srgbClr val="0000CC"/>
                      </a:solidFill>
                    </a:rPr>
                    <a:t>receptor</a:t>
                  </a:r>
                  <a:r>
                    <a:rPr lang="en-US" sz="1600" dirty="0">
                      <a:solidFill>
                        <a:schemeClr val="tx1">
                          <a:lumMod val="75000"/>
                          <a:lumOff val="25000"/>
                        </a:schemeClr>
                      </a:solidFill>
                    </a:rPr>
                    <a:t> </a:t>
                  </a:r>
                  <a:r>
                    <a:rPr lang="en-US" sz="1600" b="1" dirty="0">
                      <a:solidFill>
                        <a:srgbClr val="0000CC"/>
                      </a:solidFill>
                    </a:rPr>
                    <a:t>cell</a:t>
                  </a:r>
                  <a:endParaRPr lang="en-US" b="1" dirty="0">
                    <a:solidFill>
                      <a:srgbClr val="0000CC"/>
                    </a:solidFill>
                  </a:endParaRPr>
                </a:p>
              </p:txBody>
            </p:sp>
            <p:sp>
              <p:nvSpPr>
                <p:cNvPr id="48" name="مربع نص 47"/>
                <p:cNvSpPr txBox="1"/>
                <p:nvPr/>
              </p:nvSpPr>
              <p:spPr>
                <a:xfrm>
                  <a:off x="2857488" y="1876000"/>
                  <a:ext cx="1714512" cy="338554"/>
                </a:xfrm>
                <a:prstGeom prst="rect">
                  <a:avLst/>
                </a:prstGeom>
                <a:noFill/>
              </p:spPr>
              <p:txBody>
                <a:bodyPr wrap="square" rtlCol="0">
                  <a:spAutoFit/>
                </a:bodyPr>
                <a:lstStyle/>
                <a:p>
                  <a:pPr algn="ctr"/>
                  <a:r>
                    <a:rPr lang="en-US" sz="1600" dirty="0">
                      <a:solidFill>
                        <a:schemeClr val="tx1">
                          <a:lumMod val="75000"/>
                          <a:lumOff val="25000"/>
                        </a:schemeClr>
                      </a:solidFill>
                    </a:rPr>
                    <a:t>Supporting cell</a:t>
                  </a:r>
                  <a:endParaRPr lang="en-US" dirty="0">
                    <a:solidFill>
                      <a:schemeClr val="tx1">
                        <a:lumMod val="75000"/>
                        <a:lumOff val="25000"/>
                      </a:schemeClr>
                    </a:solidFill>
                  </a:endParaRPr>
                </a:p>
              </p:txBody>
            </p:sp>
          </p:grpSp>
          <p:grpSp>
            <p:nvGrpSpPr>
              <p:cNvPr id="67" name="مجموعة 66"/>
              <p:cNvGrpSpPr/>
              <p:nvPr/>
            </p:nvGrpSpPr>
            <p:grpSpPr>
              <a:xfrm>
                <a:off x="4586516" y="1357299"/>
                <a:ext cx="1214444" cy="1500197"/>
                <a:chOff x="4586516" y="1357299"/>
                <a:chExt cx="1214444" cy="1500197"/>
              </a:xfrm>
            </p:grpSpPr>
            <p:cxnSp>
              <p:nvCxnSpPr>
                <p:cNvPr id="49" name="رابط مستقيم 48"/>
                <p:cNvCxnSpPr/>
                <p:nvPr/>
              </p:nvCxnSpPr>
              <p:spPr>
                <a:xfrm rot="16200000" flipV="1">
                  <a:off x="4515077" y="1428738"/>
                  <a:ext cx="1357322" cy="12144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رابط مستقيم 56"/>
                <p:cNvCxnSpPr/>
                <p:nvPr/>
              </p:nvCxnSpPr>
              <p:spPr>
                <a:xfrm rot="16200000" flipV="1">
                  <a:off x="5343304" y="2500306"/>
                  <a:ext cx="500066" cy="2143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8" name="مربع نص 67"/>
              <p:cNvSpPr txBox="1"/>
              <p:nvPr/>
            </p:nvSpPr>
            <p:spPr>
              <a:xfrm>
                <a:off x="3967909" y="1000108"/>
                <a:ext cx="965457" cy="615553"/>
              </a:xfrm>
              <a:prstGeom prst="rect">
                <a:avLst/>
              </a:prstGeom>
              <a:noFill/>
            </p:spPr>
            <p:txBody>
              <a:bodyPr wrap="none" rtlCol="0">
                <a:spAutoFit/>
              </a:bodyPr>
              <a:lstStyle/>
              <a:p>
                <a:pPr algn="ctr"/>
                <a:r>
                  <a:rPr lang="en-US" sz="1600" b="1" dirty="0">
                    <a:solidFill>
                      <a:srgbClr val="FF0000"/>
                    </a:solidFill>
                  </a:rPr>
                  <a:t>microvilli</a:t>
                </a:r>
                <a:endParaRPr lang="en-US" b="1" dirty="0">
                  <a:solidFill>
                    <a:srgbClr val="FF0000"/>
                  </a:solidFill>
                </a:endParaRPr>
              </a:p>
              <a:p>
                <a:pPr algn="ctr"/>
                <a:endParaRPr lang="en-US" dirty="0">
                  <a:solidFill>
                    <a:schemeClr val="tx1">
                      <a:lumMod val="75000"/>
                      <a:lumOff val="25000"/>
                    </a:schemeClr>
                  </a:solidFill>
                </a:endParaRPr>
              </a:p>
            </p:txBody>
          </p:sp>
        </p:grpSp>
        <p:cxnSp>
          <p:nvCxnSpPr>
            <p:cNvPr id="70" name="رابط مستقيم 69"/>
            <p:cNvCxnSpPr/>
            <p:nvPr/>
          </p:nvCxnSpPr>
          <p:spPr>
            <a:xfrm>
              <a:off x="6715140" y="3929066"/>
              <a:ext cx="1428760" cy="500066"/>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مربع نص 70"/>
            <p:cNvSpPr txBox="1"/>
            <p:nvPr/>
          </p:nvSpPr>
          <p:spPr>
            <a:xfrm>
              <a:off x="7553532" y="3929066"/>
              <a:ext cx="1473480" cy="369332"/>
            </a:xfrm>
            <a:prstGeom prst="rect">
              <a:avLst/>
            </a:prstGeom>
            <a:noFill/>
          </p:spPr>
          <p:txBody>
            <a:bodyPr wrap="none" rtlCol="0">
              <a:spAutoFit/>
            </a:bodyPr>
            <a:lstStyle/>
            <a:p>
              <a:pPr algn="ctr"/>
              <a:r>
                <a:rPr lang="en-US" sz="1600" dirty="0">
                  <a:solidFill>
                    <a:schemeClr val="tx1">
                      <a:lumMod val="75000"/>
                      <a:lumOff val="25000"/>
                    </a:schemeClr>
                  </a:solidFill>
                </a:rPr>
                <a:t>Supporting</a:t>
              </a:r>
              <a:r>
                <a:rPr lang="en-US" dirty="0">
                  <a:solidFill>
                    <a:schemeClr val="tx1">
                      <a:lumMod val="75000"/>
                      <a:lumOff val="25000"/>
                    </a:schemeClr>
                  </a:solidFill>
                </a:rPr>
                <a:t> </a:t>
              </a:r>
              <a:r>
                <a:rPr lang="en-US" sz="1600" dirty="0">
                  <a:solidFill>
                    <a:schemeClr val="tx1">
                      <a:lumMod val="75000"/>
                      <a:lumOff val="25000"/>
                    </a:schemeClr>
                  </a:solidFill>
                </a:rPr>
                <a:t>cell</a:t>
              </a:r>
              <a:endParaRPr lang="en-US" dirty="0">
                <a:solidFill>
                  <a:schemeClr val="tx1">
                    <a:lumMod val="75000"/>
                    <a:lumOff val="25000"/>
                  </a:schemeClr>
                </a:solidFill>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8614" y="71414"/>
            <a:ext cx="8229600" cy="1143000"/>
          </a:xfrm>
        </p:spPr>
        <p:txBody>
          <a:bodyPr/>
          <a:lstStyle/>
          <a:p>
            <a:pPr rtl="0"/>
            <a:r>
              <a:rPr lang="en-US" dirty="0">
                <a:solidFill>
                  <a:srgbClr val="C00000"/>
                </a:solidFill>
              </a:rPr>
              <a:t>Taste Buds &amp; Taste Receptors </a:t>
            </a:r>
            <a:endParaRPr lang="en-GB" dirty="0">
              <a:solidFill>
                <a:srgbClr val="C00000"/>
              </a:solidFill>
            </a:endParaRPr>
          </a:p>
        </p:txBody>
      </p:sp>
      <p:pic>
        <p:nvPicPr>
          <p:cNvPr id="6"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18" name="مستطيل 17"/>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عنوان فرعي 2"/>
          <p:cNvSpPr txBox="1">
            <a:spLocks/>
          </p:cNvSpPr>
          <p:nvPr/>
        </p:nvSpPr>
        <p:spPr>
          <a:xfrm>
            <a:off x="500034" y="1285860"/>
            <a:ext cx="8501122" cy="5357850"/>
          </a:xfrm>
          <a:prstGeom prst="rect">
            <a:avLst/>
          </a:prstGeom>
        </p:spPr>
        <p:txBody>
          <a:bodyPr vert="horz" lIns="91440" tIns="45720" rIns="91440" bIns="45720" rtlCol="1">
            <a:normAutofit/>
          </a:bodyPr>
          <a:lstStyle/>
          <a:p>
            <a:pPr marL="342900" marR="0" lvl="0" indent="-342900" algn="l" defTabSz="914400" rtl="0" eaLnBrk="1" fontAlgn="auto" latinLnBrk="0" hangingPunct="1">
              <a:lnSpc>
                <a:spcPct val="90000"/>
              </a:lnSpc>
              <a:spcBef>
                <a:spcPct val="20000"/>
              </a:spcBef>
              <a:spcAft>
                <a:spcPts val="0"/>
              </a:spcAft>
              <a:buClrTx/>
              <a:buSzTx/>
              <a:tabLst/>
              <a:defRPr/>
            </a:pPr>
            <a:endParaRPr lang="en-US" sz="800" dirty="0">
              <a:latin typeface="Arial" pitchFamily="34" charset="0"/>
              <a:cs typeface="Arial" pitchFamily="34" charset="0"/>
            </a:endParaRPr>
          </a:p>
          <a:p>
            <a:pPr marL="971550" lvl="1" indent="-514350" algn="l" rtl="0">
              <a:lnSpc>
                <a:spcPct val="90000"/>
              </a:lnSpc>
              <a:spcBef>
                <a:spcPct val="20000"/>
              </a:spcBef>
              <a:buFont typeface="+mj-lt"/>
              <a:buAutoNum type="arabicPeriod"/>
            </a:pPr>
            <a:endParaRPr lang="en-US" sz="800" dirty="0">
              <a:latin typeface="Arial" pitchFamily="34" charset="0"/>
              <a:cs typeface="Arial" pitchFamily="34" charset="0"/>
            </a:endParaRPr>
          </a:p>
          <a:p>
            <a:pPr marL="971550" lvl="1" indent="-514350" algn="l" rtl="0">
              <a:lnSpc>
                <a:spcPct val="90000"/>
              </a:lnSpc>
              <a:spcBef>
                <a:spcPct val="20000"/>
              </a:spcBef>
            </a:pPr>
            <a:r>
              <a:rPr lang="en-US" sz="2400" dirty="0">
                <a:latin typeface="Arial" pitchFamily="34" charset="0"/>
                <a:cs typeface="Arial" pitchFamily="34" charset="0"/>
              </a:rPr>
              <a:t>   </a:t>
            </a:r>
            <a:endParaRPr kumimoji="0" lang="ar-JO" sz="24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9" name="عنصر نائب للمحتوى 2"/>
          <p:cNvSpPr>
            <a:spLocks noGrp="1"/>
          </p:cNvSpPr>
          <p:nvPr>
            <p:ph idx="1"/>
          </p:nvPr>
        </p:nvSpPr>
        <p:spPr>
          <a:xfrm>
            <a:off x="457200" y="1285860"/>
            <a:ext cx="8472518" cy="5572140"/>
          </a:xfrm>
        </p:spPr>
        <p:txBody>
          <a:bodyPr>
            <a:normAutofit lnSpcReduction="10000"/>
          </a:bodyPr>
          <a:lstStyle/>
          <a:p>
            <a:pPr algn="l" rtl="0"/>
            <a:r>
              <a:rPr lang="en-US" sz="2800" dirty="0">
                <a:latin typeface="Arial" pitchFamily="34" charset="0"/>
                <a:cs typeface="Arial" pitchFamily="34" charset="0"/>
              </a:rPr>
              <a:t>Taste buds are flask-shaped structures surrounded by epithelial cells. They contain the taste receptor cells (</a:t>
            </a:r>
            <a:r>
              <a:rPr lang="en-US" sz="2800" dirty="0">
                <a:solidFill>
                  <a:srgbClr val="0000CC"/>
                </a:solidFill>
                <a:latin typeface="Arial" pitchFamily="34" charset="0"/>
                <a:cs typeface="Arial" pitchFamily="34" charset="0"/>
              </a:rPr>
              <a:t>chemoreceptor cells</a:t>
            </a:r>
            <a:r>
              <a:rPr lang="en-US" sz="2800" dirty="0">
                <a:latin typeface="Arial" pitchFamily="34" charset="0"/>
                <a:cs typeface="Arial" pitchFamily="34" charset="0"/>
              </a:rPr>
              <a:t>) </a:t>
            </a:r>
          </a:p>
          <a:p>
            <a:pPr algn="l" rtl="0"/>
            <a:r>
              <a:rPr lang="en-US" sz="2800" dirty="0">
                <a:latin typeface="Arial" pitchFamily="34" charset="0"/>
                <a:cs typeface="Arial" pitchFamily="34" charset="0"/>
              </a:rPr>
              <a:t>Each taste bud is made up of 50-150 elongated cells arranged around a central taste pore:</a:t>
            </a:r>
          </a:p>
          <a:p>
            <a:pPr marL="914400" lvl="1" indent="-514350" algn="l" rtl="0">
              <a:buFont typeface="+mj-lt"/>
              <a:buAutoNum type="arabicPeriod"/>
            </a:pPr>
            <a:r>
              <a:rPr lang="en-US" sz="2400" dirty="0">
                <a:latin typeface="Arial" pitchFamily="34" charset="0"/>
                <a:cs typeface="Arial" pitchFamily="34" charset="0"/>
              </a:rPr>
              <a:t>Taste receptor cells (TRCs): spindle-shaped neuroepithelial cells with microvilli projecting from the apical end whereas the other end is innervated by afferent nerve fibers. Each TRC has a particular receptor on its apical surface to bind specific tastant. </a:t>
            </a:r>
          </a:p>
          <a:p>
            <a:pPr marL="914400" lvl="1" indent="-514350" algn="l" rtl="0">
              <a:buFont typeface="+mj-lt"/>
              <a:buAutoNum type="arabicPeriod"/>
            </a:pPr>
            <a:r>
              <a:rPr lang="en-US" sz="2400" dirty="0">
                <a:latin typeface="Arial" pitchFamily="34" charset="0"/>
                <a:cs typeface="Arial" pitchFamily="34" charset="0"/>
              </a:rPr>
              <a:t>Supporting cells: columnar cells that support TRCs</a:t>
            </a:r>
          </a:p>
          <a:p>
            <a:pPr marL="914400" lvl="1" indent="-514350" algn="l" rtl="0">
              <a:buFont typeface="+mj-lt"/>
              <a:buAutoNum type="arabicPeriod"/>
            </a:pPr>
            <a:r>
              <a:rPr lang="en-US" sz="2400" dirty="0">
                <a:latin typeface="Arial" pitchFamily="34" charset="0"/>
                <a:cs typeface="Arial" pitchFamily="34" charset="0"/>
              </a:rPr>
              <a:t>Basal cells: cells that migrate from the adjacent lingual epithelium into the bud and differentiate into TRCs (regeneration time every 10 days)</a:t>
            </a:r>
          </a:p>
        </p:txBody>
      </p:sp>
    </p:spTree>
  </p:cSld>
  <p:clrMapOvr>
    <a:masterClrMapping/>
  </p:clrMapOvr>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18653</TotalTime>
  <Words>1848</Words>
  <Application>Microsoft Macintosh PowerPoint</Application>
  <PresentationFormat>On-screen Show (4:3)</PresentationFormat>
  <Paragraphs>204</Paragraphs>
  <Slides>27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Algerian</vt:lpstr>
      <vt:lpstr>Arial</vt:lpstr>
      <vt:lpstr>Arial Narrow</vt:lpstr>
      <vt:lpstr>Calibri</vt:lpstr>
      <vt:lpstr>Times New Roman</vt:lpstr>
      <vt:lpstr>Wingdings</vt:lpstr>
      <vt:lpstr>سمة Office</vt:lpstr>
      <vt:lpstr>Biochemistry of Taste and Smell </vt:lpstr>
      <vt:lpstr>Chemical Senses </vt:lpstr>
      <vt:lpstr>Detection of Flavour</vt:lpstr>
      <vt:lpstr>Chemical Senses </vt:lpstr>
      <vt:lpstr>Taste </vt:lpstr>
      <vt:lpstr>Gustatory System</vt:lpstr>
      <vt:lpstr>Lingual Papillae</vt:lpstr>
      <vt:lpstr>Taste Buds &amp; Taste Receptors </vt:lpstr>
      <vt:lpstr>Taste Buds &amp; Taste Receptors </vt:lpstr>
      <vt:lpstr>Taste Signal Transmission </vt:lpstr>
      <vt:lpstr>Taste Signal Transmission </vt:lpstr>
      <vt:lpstr>The Five Basic Tastes </vt:lpstr>
      <vt:lpstr>The Principle of Taste Stimulus Transduction </vt:lpstr>
      <vt:lpstr>Molecular Mechanism of Taste Perception </vt:lpstr>
      <vt:lpstr>Salty Taste Perception </vt:lpstr>
      <vt:lpstr>Sour Taste Perception </vt:lpstr>
      <vt:lpstr>Bitter Taste Perception </vt:lpstr>
      <vt:lpstr>Sweet Taste Perception </vt:lpstr>
      <vt:lpstr>Umami Taste Perception </vt:lpstr>
      <vt:lpstr>smell </vt:lpstr>
      <vt:lpstr>  Olfactory System  </vt:lpstr>
      <vt:lpstr>  Olfactory System  </vt:lpstr>
      <vt:lpstr>Olfactory Epithelium</vt:lpstr>
      <vt:lpstr>Olfactory Bulb </vt:lpstr>
      <vt:lpstr>Cellular Mechanism of Olfactory Transduction</vt:lpstr>
      <vt:lpstr>Cellular Mechanism of Olfactory Transduction</vt:lpstr>
      <vt:lpstr>Cellular Mechanism of Olfactory Transduction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Dr. Nesrin R. Muafi</cp:lastModifiedBy>
  <cp:revision>462</cp:revision>
  <dcterms:created xsi:type="dcterms:W3CDTF">2014-10-12T07:45:16Z</dcterms:created>
  <dcterms:modified xsi:type="dcterms:W3CDTF">2023-03-04T20:01:40Z</dcterms:modified>
</cp:coreProperties>
</file>