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58" r:id="rId4"/>
    <p:sldId id="259" r:id="rId5"/>
    <p:sldId id="271" r:id="rId6"/>
    <p:sldId id="260" r:id="rId7"/>
    <p:sldId id="261" r:id="rId8"/>
    <p:sldId id="262" r:id="rId9"/>
    <p:sldId id="272" r:id="rId10"/>
    <p:sldId id="273" r:id="rId11"/>
    <p:sldId id="274" r:id="rId12"/>
    <p:sldId id="263" r:id="rId13"/>
    <p:sldId id="264" r:id="rId14"/>
    <p:sldId id="265" r:id="rId15"/>
    <p:sldId id="266" r:id="rId16"/>
    <p:sldId id="267" r:id="rId17"/>
    <p:sldId id="268" r:id="rId18"/>
    <p:sldId id="269" r:id="rId19"/>
    <p:sldId id="270" r:id="rId20"/>
    <p:sldId id="275" r:id="rId21"/>
    <p:sldId id="276" r:id="rId22"/>
    <p:sldId id="277" r:id="rId23"/>
    <p:sldId id="281"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57"/>
            <p14:sldId id="258"/>
            <p14:sldId id="259"/>
            <p14:sldId id="271"/>
            <p14:sldId id="260"/>
            <p14:sldId id="261"/>
            <p14:sldId id="262"/>
            <p14:sldId id="272"/>
            <p14:sldId id="273"/>
            <p14:sldId id="274"/>
            <p14:sldId id="263"/>
            <p14:sldId id="264"/>
            <p14:sldId id="265"/>
            <p14:sldId id="266"/>
            <p14:sldId id="267"/>
            <p14:sldId id="268"/>
            <p14:sldId id="269"/>
            <p14:sldId id="270"/>
            <p14:sldId id="275"/>
            <p14:sldId id="276"/>
            <p14:sldId id="277"/>
            <p14:sldId id="281"/>
            <p14:sldId id="278"/>
            <p14:sldId id="279"/>
            <p14:sldId id="280"/>
          </p14:sldIdLst>
        </p14:section>
        <p14:section name="Search for 3D Models" id="{6844172C-9703-4DC7-908A-C23538616A3C}">
          <p14:sldIdLst/>
        </p14:section>
        <p14:section name="Insert a 3D Model from a File" id="{66737F24-1C36-4DF4-A00F-927A3F1468AC}">
          <p14:sldIdLst/>
        </p14:section>
        <p14:section name="Position and Rotate Your 3D Model" id="{A08F0015-E7F5-4E26-BBAF-AEE4F9A16AD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12/22/2020</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8.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a:t>Congenital Diaphragmatic Hernia</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1524000" y="3128009"/>
            <a:ext cx="9144000" cy="2622816"/>
          </a:xfrm>
        </p:spPr>
        <p:txBody>
          <a:bodyPr/>
          <a:lstStyle/>
          <a:p>
            <a:pPr marL="342900" indent="-342900">
              <a:buFont typeface="Wingdings" panose="05000000000000000000" pitchFamily="2" charset="2"/>
              <a:buChar char="Ø"/>
            </a:pPr>
            <a:r>
              <a:rPr lang="en-US" dirty="0"/>
              <a:t>A congenital diaphragmatic hernia is a complex anomaly with a significant risk of death, principally due to lung hypoplasia. </a:t>
            </a:r>
          </a:p>
          <a:p>
            <a:pPr marL="342900" indent="-342900">
              <a:buFont typeface="Wingdings" panose="05000000000000000000" pitchFamily="2" charset="2"/>
              <a:buChar char="Ø"/>
            </a:pPr>
            <a:r>
              <a:rPr lang="en-US" dirty="0"/>
              <a:t>The aim of postnatal ventilation strategies is to ameliorate this – whereas prenatal intervention seeks to reverse this in utero.</a:t>
            </a: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dirty="0"/>
          </a:p>
          <a:p>
            <a:endParaRPr lang="en-US" sz="1200" u="sng" dirty="0"/>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204BE9-A232-498B-AB5F-0974EEE3C29F}"/>
              </a:ext>
            </a:extLst>
          </p:cNvPr>
          <p:cNvPicPr>
            <a:picLocks noGrp="1" noChangeAspect="1"/>
          </p:cNvPicPr>
          <p:nvPr>
            <p:ph idx="1"/>
          </p:nvPr>
        </p:nvPicPr>
        <p:blipFill>
          <a:blip r:embed="rId2"/>
          <a:stretch>
            <a:fillRect/>
          </a:stretch>
        </p:blipFill>
        <p:spPr>
          <a:xfrm>
            <a:off x="4223509" y="1604963"/>
            <a:ext cx="3744982" cy="4572000"/>
          </a:xfrm>
          <a:prstGeom prst="rect">
            <a:avLst/>
          </a:prstGeom>
        </p:spPr>
      </p:pic>
      <p:sp>
        <p:nvSpPr>
          <p:cNvPr id="3" name="Title 2">
            <a:extLst>
              <a:ext uri="{FF2B5EF4-FFF2-40B4-BE49-F238E27FC236}">
                <a16:creationId xmlns:a16="http://schemas.microsoft.com/office/drawing/2014/main" id="{FE58115C-C8A0-4C5C-B74F-DB8B63E774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6889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0CE023-3FDD-4216-8D69-5B30AFDFEB7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5836826F-95E5-4F5A-B671-A0DCD9E9A4C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3846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6D6ADF-BDF6-43A3-B057-E2DAE23AFFC1}"/>
              </a:ext>
            </a:extLst>
          </p:cNvPr>
          <p:cNvSpPr>
            <a:spLocks noGrp="1"/>
          </p:cNvSpPr>
          <p:nvPr>
            <p:ph idx="1"/>
          </p:nvPr>
        </p:nvSpPr>
        <p:spPr/>
        <p:txBody>
          <a:bodyPr>
            <a:normAutofit/>
          </a:bodyPr>
          <a:lstStyle/>
          <a:p>
            <a:r>
              <a:rPr lang="en-US" sz="2400" dirty="0"/>
              <a:t>The initial strategy should be to maintain near-normal blood gases but without compromising lung injury (by barotrauma). If cardiorespiratory stability is achieved and maintained on acceptable ventilation modes, then consider definitive surgery.</a:t>
            </a:r>
          </a:p>
          <a:p>
            <a:r>
              <a:rPr lang="en-US" sz="2400" dirty="0"/>
              <a:t>Delivery Suite</a:t>
            </a:r>
          </a:p>
          <a:p>
            <a:r>
              <a:rPr lang="en-US" sz="2400" dirty="0"/>
              <a:t>• Endotracheal intubation and IPPV (not bag/mask as will invariably cause gastric dilatation)</a:t>
            </a:r>
          </a:p>
          <a:p>
            <a:r>
              <a:rPr lang="en-US" sz="2400" dirty="0"/>
              <a:t>• </a:t>
            </a:r>
            <a:r>
              <a:rPr lang="en-US" sz="2400" dirty="0" err="1"/>
              <a:t>Naso</a:t>
            </a:r>
            <a:r>
              <a:rPr lang="en-US" sz="2400" dirty="0"/>
              <a:t>-gastric tube (to decompress stomach) and venous access</a:t>
            </a:r>
          </a:p>
        </p:txBody>
      </p:sp>
      <p:sp>
        <p:nvSpPr>
          <p:cNvPr id="3" name="Title 2">
            <a:extLst>
              <a:ext uri="{FF2B5EF4-FFF2-40B4-BE49-F238E27FC236}">
                <a16:creationId xmlns:a16="http://schemas.microsoft.com/office/drawing/2014/main" id="{6C5349C3-05F1-4A68-B26E-30EDE1062FF5}"/>
              </a:ext>
            </a:extLst>
          </p:cNvPr>
          <p:cNvSpPr>
            <a:spLocks noGrp="1"/>
          </p:cNvSpPr>
          <p:nvPr>
            <p:ph type="title"/>
          </p:nvPr>
        </p:nvSpPr>
        <p:spPr/>
        <p:txBody>
          <a:bodyPr>
            <a:normAutofit fontScale="90000"/>
          </a:bodyPr>
          <a:lstStyle/>
          <a:p>
            <a:r>
              <a:rPr lang="en-US" sz="3100" b="1" dirty="0"/>
              <a:t>Management</a:t>
            </a:r>
            <a:br>
              <a:rPr lang="en-US" dirty="0"/>
            </a:br>
            <a:endParaRPr lang="en-US" dirty="0"/>
          </a:p>
        </p:txBody>
      </p:sp>
    </p:spTree>
    <p:extLst>
      <p:ext uri="{BB962C8B-B14F-4D97-AF65-F5344CB8AC3E}">
        <p14:creationId xmlns:p14="http://schemas.microsoft.com/office/powerpoint/2010/main" val="82506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2780C-5E9E-47C7-8EDC-01976FAF8FED}"/>
              </a:ext>
            </a:extLst>
          </p:cNvPr>
          <p:cNvSpPr>
            <a:spLocks noGrp="1"/>
          </p:cNvSpPr>
          <p:nvPr>
            <p:ph idx="1"/>
          </p:nvPr>
        </p:nvSpPr>
        <p:spPr>
          <a:xfrm>
            <a:off x="445477" y="591480"/>
            <a:ext cx="11746523" cy="5921862"/>
          </a:xfrm>
        </p:spPr>
        <p:txBody>
          <a:bodyPr>
            <a:noAutofit/>
          </a:bodyPr>
          <a:lstStyle/>
          <a:p>
            <a:r>
              <a:rPr lang="en-US" sz="2000" dirty="0"/>
              <a:t>In intensive care unit</a:t>
            </a:r>
          </a:p>
          <a:p>
            <a:r>
              <a:rPr lang="en-US" sz="2000" dirty="0"/>
              <a:t>1. Arterial blood gas – preductal (right radial artery) and </a:t>
            </a:r>
            <a:r>
              <a:rPr lang="en-US" sz="2000" dirty="0" err="1"/>
              <a:t>postductal</a:t>
            </a:r>
            <a:r>
              <a:rPr lang="en-US" sz="2000" dirty="0"/>
              <a:t> (left radial, umbilical</a:t>
            </a:r>
          </a:p>
          <a:p>
            <a:r>
              <a:rPr lang="en-US" sz="2000" dirty="0"/>
              <a:t>artery, etc.) to determine the degree of shunting. (Aim for preductal pO2 ~60 mmHg ,</a:t>
            </a:r>
          </a:p>
          <a:p>
            <a:r>
              <a:rPr lang="en-US" sz="2000" dirty="0" err="1"/>
              <a:t>postductal</a:t>
            </a:r>
            <a:r>
              <a:rPr lang="en-US" sz="2000" dirty="0"/>
              <a:t> ~40 mmHg).</a:t>
            </a:r>
          </a:p>
          <a:p>
            <a:r>
              <a:rPr lang="en-US" sz="2000" dirty="0"/>
              <a:t>2. Initial ventilation settings (e.g., rate 30–60 bpm; peak inspiratory pressure (PIP) =</a:t>
            </a:r>
          </a:p>
          <a:p>
            <a:r>
              <a:rPr lang="en-US" sz="2000" dirty="0"/>
              <a:t>20–30 cmH2O, positive end-expiratory pressure (PEEP) = 3–5 cmH2O) to provide adequate tissue oxygenation but avoiding barotrauma at the same time. Concept of “permissive hypercapnia” or “</a:t>
            </a:r>
            <a:r>
              <a:rPr lang="en-US" sz="2000" dirty="0" err="1"/>
              <a:t>gentilation</a:t>
            </a:r>
            <a:r>
              <a:rPr lang="en-US" sz="2000" dirty="0"/>
              <a:t>” is to limit PIP (ideally &lt;25 cmH2O)and FiO2 to produce preductal saturation &gt;90%, while allowing limited rise (e.g., up to 60–65 mmHg) of pCO2.</a:t>
            </a:r>
          </a:p>
          <a:p>
            <a:r>
              <a:rPr lang="en-US" sz="2000" dirty="0"/>
              <a:t>3. Relative fluid restriction (~50 mL/kg/day)</a:t>
            </a:r>
          </a:p>
          <a:p>
            <a:r>
              <a:rPr lang="en-US" sz="2000" dirty="0"/>
              <a:t>4. Consider – inotropic agents (e.g., dopamine, dobutamine both 2–20mg/kg/min) and inhaled</a:t>
            </a:r>
          </a:p>
          <a:p>
            <a:r>
              <a:rPr lang="en-US" sz="2000" dirty="0"/>
              <a:t>nitric oxide (</a:t>
            </a:r>
            <a:r>
              <a:rPr lang="en-US" sz="2000" dirty="0" err="1"/>
              <a:t>iNO</a:t>
            </a:r>
            <a:r>
              <a:rPr lang="en-US" sz="2000" dirty="0"/>
              <a:t>) (1–20 ppm), if signs of significant hypotension or R→L shunting.</a:t>
            </a:r>
          </a:p>
        </p:txBody>
      </p:sp>
      <p:sp>
        <p:nvSpPr>
          <p:cNvPr id="3" name="Title 2">
            <a:extLst>
              <a:ext uri="{FF2B5EF4-FFF2-40B4-BE49-F238E27FC236}">
                <a16:creationId xmlns:a16="http://schemas.microsoft.com/office/drawing/2014/main" id="{22C13305-052F-4A7C-958F-D688B8E4285D}"/>
              </a:ext>
            </a:extLst>
          </p:cNvPr>
          <p:cNvSpPr>
            <a:spLocks noGrp="1"/>
          </p:cNvSpPr>
          <p:nvPr>
            <p:ph type="title"/>
          </p:nvPr>
        </p:nvSpPr>
        <p:spPr>
          <a:xfrm>
            <a:off x="445477" y="448628"/>
            <a:ext cx="11142089" cy="775261"/>
          </a:xfrm>
        </p:spPr>
        <p:txBody>
          <a:bodyPr/>
          <a:lstStyle/>
          <a:p>
            <a:endParaRPr lang="en-US" dirty="0"/>
          </a:p>
        </p:txBody>
      </p:sp>
    </p:spTree>
    <p:extLst>
      <p:ext uri="{BB962C8B-B14F-4D97-AF65-F5344CB8AC3E}">
        <p14:creationId xmlns:p14="http://schemas.microsoft.com/office/powerpoint/2010/main" val="411039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B6BDB-F8E5-45EC-BD73-A209EBBB4E1D}"/>
              </a:ext>
            </a:extLst>
          </p:cNvPr>
          <p:cNvSpPr>
            <a:spLocks noGrp="1"/>
          </p:cNvSpPr>
          <p:nvPr>
            <p:ph idx="1"/>
          </p:nvPr>
        </p:nvSpPr>
        <p:spPr/>
        <p:txBody>
          <a:bodyPr/>
          <a:lstStyle/>
          <a:p>
            <a:r>
              <a:rPr lang="en-US" sz="2000" dirty="0">
                <a:highlight>
                  <a:srgbClr val="00FFFF"/>
                </a:highlight>
              </a:rPr>
              <a:t>Second-Line Therapy</a:t>
            </a:r>
          </a:p>
          <a:p>
            <a:r>
              <a:rPr lang="en-US" sz="2000" dirty="0"/>
              <a:t>1. High-frequency oscillatory ventilation (HFOV). Used to deliver a rate of 100–150 bpm,</a:t>
            </a:r>
          </a:p>
          <a:p>
            <a:r>
              <a:rPr lang="en-US" sz="2000" dirty="0"/>
              <a:t>with gas exchange occurring through bulk diffusion.</a:t>
            </a:r>
          </a:p>
          <a:p>
            <a:r>
              <a:rPr lang="en-US" sz="2000" dirty="0"/>
              <a:t>2. Extracorporeal membrane oxygenation (ECMO). Indicated in severe refractory hypoxia</a:t>
            </a:r>
          </a:p>
          <a:p>
            <a:r>
              <a:rPr lang="en-US" sz="2000" dirty="0"/>
              <a:t>although most studies have failed to show real benefit of ECMO in CDH patients. If used,</a:t>
            </a:r>
          </a:p>
          <a:p>
            <a:r>
              <a:rPr lang="en-US" sz="2000" dirty="0"/>
              <a:t>ECMO is indicated if after maximal therapy, the preductal Po2  is &lt;50 mmHg, and pCO2</a:t>
            </a:r>
          </a:p>
          <a:p>
            <a:r>
              <a:rPr lang="en-US" sz="2000" dirty="0"/>
              <a:t>&gt;50 mmHg, on FiO2=100%. The CDH is usually repaired when the ECMO session is finishing to </a:t>
            </a:r>
            <a:r>
              <a:rPr lang="en-US" sz="2000" dirty="0" err="1"/>
              <a:t>minimise</a:t>
            </a:r>
            <a:r>
              <a:rPr lang="en-US" sz="2000" dirty="0"/>
              <a:t> risk of bleeding etc</a:t>
            </a:r>
            <a:r>
              <a:rPr lang="en-US" dirty="0"/>
              <a:t>.</a:t>
            </a:r>
          </a:p>
        </p:txBody>
      </p:sp>
      <p:sp>
        <p:nvSpPr>
          <p:cNvPr id="3" name="Title 2">
            <a:extLst>
              <a:ext uri="{FF2B5EF4-FFF2-40B4-BE49-F238E27FC236}">
                <a16:creationId xmlns:a16="http://schemas.microsoft.com/office/drawing/2014/main" id="{33F7C8F6-F129-497C-9294-35FD8729A9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2905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03F4D0-93C1-4E41-92B3-25A3EBE2C2CB}"/>
              </a:ext>
            </a:extLst>
          </p:cNvPr>
          <p:cNvSpPr/>
          <p:nvPr/>
        </p:nvSpPr>
        <p:spPr>
          <a:xfrm>
            <a:off x="520505" y="814147"/>
            <a:ext cx="11366695" cy="4401205"/>
          </a:xfrm>
          <a:prstGeom prst="rect">
            <a:avLst/>
          </a:prstGeom>
        </p:spPr>
        <p:txBody>
          <a:bodyPr wrap="square">
            <a:spAutoFit/>
          </a:bodyPr>
          <a:lstStyle/>
          <a:p>
            <a:r>
              <a:rPr lang="en-US" sz="2000" dirty="0"/>
              <a:t>Surgery</a:t>
            </a:r>
          </a:p>
          <a:p>
            <a:r>
              <a:rPr lang="en-US" sz="2000" dirty="0"/>
              <a:t>The original target in timing of CDH surgery was to get the infant to the operating room as</a:t>
            </a:r>
          </a:p>
          <a:p>
            <a:r>
              <a:rPr lang="en-US" sz="2000" dirty="0"/>
              <a:t>quickly as possible. Nowadays that concept has been discredited and preoperative stabilization has become the norm.</a:t>
            </a:r>
          </a:p>
          <a:p>
            <a:r>
              <a:rPr lang="en-US" sz="2000" dirty="0"/>
              <a:t>1. Subcostal muscle-cutting incision. Divide umbilical vein and falciform ligament (allows</a:t>
            </a:r>
          </a:p>
          <a:p>
            <a:r>
              <a:rPr lang="en-US" sz="2000" dirty="0"/>
              <a:t>rotation of liver to opposite side).</a:t>
            </a:r>
          </a:p>
          <a:p>
            <a:r>
              <a:rPr lang="en-US" sz="2000" dirty="0"/>
              <a:t>2. Remove viscera (caution with left-liver and spleen) from thoracic cavity. Any hernial</a:t>
            </a:r>
          </a:p>
          <a:p>
            <a:r>
              <a:rPr lang="en-US" sz="2000" dirty="0"/>
              <a:t>sac (if present ~20%), should be excised.</a:t>
            </a:r>
          </a:p>
          <a:p>
            <a:r>
              <a:rPr lang="en-US" sz="2000" dirty="0"/>
              <a:t>3. Define anterior and posterior elements of diaphragm (the latter is frequently flattened</a:t>
            </a:r>
          </a:p>
          <a:p>
            <a:r>
              <a:rPr lang="en-US" sz="2000" dirty="0"/>
              <a:t>on posterior abdominal wall). Primary apposition and repair if possible using interrupted, nonabsorbable sutures (e.g., </a:t>
            </a:r>
            <a:r>
              <a:rPr lang="en-US" sz="2000" dirty="0" err="1"/>
              <a:t>Prolene</a:t>
            </a:r>
            <a:r>
              <a:rPr lang="en-US" sz="2000" dirty="0"/>
              <a:t>®) placed around ribs if necessary. Avoid</a:t>
            </a:r>
          </a:p>
          <a:p>
            <a:r>
              <a:rPr lang="en-US" sz="2000" dirty="0"/>
              <a:t>tension and inadequate fascia as this will predispose to recurrence.</a:t>
            </a:r>
          </a:p>
          <a:p>
            <a:r>
              <a:rPr lang="en-US" sz="2000" dirty="0"/>
              <a:t>4. Placement of viscera within abdominal cavity (in Ladd’s </a:t>
            </a:r>
            <a:r>
              <a:rPr lang="en-US" sz="2000" dirty="0" err="1"/>
              <a:t>position±appendectomy</a:t>
            </a:r>
            <a:r>
              <a:rPr lang="en-US" sz="2000" dirty="0"/>
              <a:t>). If</a:t>
            </a:r>
          </a:p>
          <a:p>
            <a:r>
              <a:rPr lang="en-US" sz="2000" dirty="0"/>
              <a:t>closure too tight consider temporary prosthetic patch/silo.</a:t>
            </a:r>
          </a:p>
        </p:txBody>
      </p:sp>
    </p:spTree>
    <p:extLst>
      <p:ext uri="{BB962C8B-B14F-4D97-AF65-F5344CB8AC3E}">
        <p14:creationId xmlns:p14="http://schemas.microsoft.com/office/powerpoint/2010/main" val="410620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4CF40-02F1-4B31-9EE8-124407A9C668}"/>
              </a:ext>
            </a:extLst>
          </p:cNvPr>
          <p:cNvSpPr/>
          <p:nvPr/>
        </p:nvSpPr>
        <p:spPr>
          <a:xfrm>
            <a:off x="1237957" y="1859340"/>
            <a:ext cx="9144000" cy="4154984"/>
          </a:xfrm>
          <a:prstGeom prst="rect">
            <a:avLst/>
          </a:prstGeom>
        </p:spPr>
        <p:txBody>
          <a:bodyPr wrap="square">
            <a:spAutoFit/>
          </a:bodyPr>
          <a:lstStyle/>
          <a:p>
            <a:r>
              <a:rPr lang="en-US" sz="2400" i="1" dirty="0">
                <a:highlight>
                  <a:srgbClr val="00FFFF"/>
                </a:highlight>
              </a:rPr>
              <a:t>Alternatives if primary closure is not feasible</a:t>
            </a:r>
          </a:p>
          <a:p>
            <a:endParaRPr lang="en-US" sz="2400" i="1" dirty="0">
              <a:highlight>
                <a:srgbClr val="00FFFF"/>
              </a:highlight>
            </a:endParaRPr>
          </a:p>
          <a:p>
            <a:r>
              <a:rPr lang="en-US" sz="2400" dirty="0"/>
              <a:t>• </a:t>
            </a:r>
            <a:r>
              <a:rPr lang="en-US" sz="2400" dirty="0">
                <a:highlight>
                  <a:srgbClr val="FF00FF"/>
                </a:highlight>
              </a:rPr>
              <a:t>Prosthetic patch </a:t>
            </a:r>
            <a:r>
              <a:rPr lang="en-US" sz="2400" dirty="0"/>
              <a:t>(e.g., Gore-Tex®, Permacol® (nonabsorbable), </a:t>
            </a:r>
            <a:r>
              <a:rPr lang="en-US" sz="2400" dirty="0" err="1"/>
              <a:t>Surgisis</a:t>
            </a:r>
            <a:r>
              <a:rPr lang="en-US" sz="2400" dirty="0"/>
              <a:t>® Gold (absorbable))</a:t>
            </a:r>
          </a:p>
          <a:p>
            <a:r>
              <a:rPr lang="en-US" sz="2400" dirty="0"/>
              <a:t>• </a:t>
            </a:r>
            <a:r>
              <a:rPr lang="en-US" sz="2400" dirty="0">
                <a:highlight>
                  <a:srgbClr val="FF00FF"/>
                </a:highlight>
              </a:rPr>
              <a:t>Muscle flap </a:t>
            </a:r>
            <a:r>
              <a:rPr lang="en-US" sz="2400" dirty="0"/>
              <a:t>(latissimus dorsi or internal oblique)</a:t>
            </a:r>
          </a:p>
          <a:p>
            <a:r>
              <a:rPr lang="en-US" sz="2400" dirty="0"/>
              <a:t>A right-sided CDH with an intrathoracic liver presents different problems, as the neonatal liver is friable and the hepatic veins and IVC are at risk during dissection and may kink on return to the abdominal cavity. Division of the falciform and rotation around hepatic vein</a:t>
            </a:r>
          </a:p>
          <a:p>
            <a:r>
              <a:rPr lang="en-US" sz="2400" dirty="0"/>
              <a:t>axis aids repair.</a:t>
            </a:r>
          </a:p>
        </p:txBody>
      </p:sp>
    </p:spTree>
    <p:extLst>
      <p:ext uri="{BB962C8B-B14F-4D97-AF65-F5344CB8AC3E}">
        <p14:creationId xmlns:p14="http://schemas.microsoft.com/office/powerpoint/2010/main" val="54599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37261-FFDB-464E-83E6-636D3C6BDCD9}"/>
              </a:ext>
            </a:extLst>
          </p:cNvPr>
          <p:cNvSpPr/>
          <p:nvPr/>
        </p:nvSpPr>
        <p:spPr>
          <a:xfrm>
            <a:off x="464233" y="612845"/>
            <a:ext cx="11380763" cy="5816977"/>
          </a:xfrm>
          <a:prstGeom prst="rect">
            <a:avLst/>
          </a:prstGeom>
        </p:spPr>
        <p:txBody>
          <a:bodyPr wrap="square">
            <a:spAutoFit/>
          </a:bodyPr>
          <a:lstStyle/>
          <a:p>
            <a:r>
              <a:rPr lang="en-US" sz="2400" dirty="0"/>
              <a:t>Complications and Outcome</a:t>
            </a:r>
          </a:p>
          <a:p>
            <a:endParaRPr lang="en-US" sz="2400" dirty="0"/>
          </a:p>
          <a:p>
            <a:r>
              <a:rPr lang="en-US" dirty="0"/>
              <a:t>There is a reasonable expectation of survival in up to 75% of all live-born infants with</a:t>
            </a:r>
          </a:p>
          <a:p>
            <a:r>
              <a:rPr lang="en-US" dirty="0"/>
              <a:t>isolated CDH. This would be optimistic if the defect was detected antenatally and certainly</a:t>
            </a:r>
          </a:p>
          <a:p>
            <a:r>
              <a:rPr lang="en-US" dirty="0"/>
              <a:t>in the presence of other anomalies.</a:t>
            </a:r>
          </a:p>
          <a:p>
            <a:r>
              <a:rPr lang="en-US" dirty="0"/>
              <a:t>• </a:t>
            </a:r>
            <a:r>
              <a:rPr lang="en-US" dirty="0">
                <a:highlight>
                  <a:srgbClr val="FF00FF"/>
                </a:highlight>
              </a:rPr>
              <a:t>Chronic lung disease </a:t>
            </a:r>
            <a:r>
              <a:rPr lang="en-US" dirty="0"/>
              <a:t>– due to combination of underlying hypoplasia, and barotraumas, may be O2</a:t>
            </a:r>
          </a:p>
          <a:p>
            <a:r>
              <a:rPr lang="en-US" dirty="0"/>
              <a:t> dependent for long periods. Bronchopulmonary dysplasia, and restrictive and obstructive lung dysfunction may all be observed in survivors.</a:t>
            </a:r>
          </a:p>
          <a:p>
            <a:r>
              <a:rPr lang="en-US" dirty="0"/>
              <a:t>• </a:t>
            </a:r>
            <a:r>
              <a:rPr lang="en-US" dirty="0">
                <a:highlight>
                  <a:srgbClr val="FF00FF"/>
                </a:highlight>
              </a:rPr>
              <a:t>Recurrence </a:t>
            </a:r>
            <a:r>
              <a:rPr lang="en-US" dirty="0"/>
              <a:t>(10–20%) – associated with prolonged periods of ventilation, prosthetic patches, ECMO, etc. Assess with CXR and, if doubt, CT/MR scan.</a:t>
            </a:r>
          </a:p>
          <a:p>
            <a:r>
              <a:rPr lang="en-US" dirty="0"/>
              <a:t>• </a:t>
            </a:r>
            <a:r>
              <a:rPr lang="en-US" dirty="0">
                <a:highlight>
                  <a:srgbClr val="FF00FF"/>
                </a:highlight>
              </a:rPr>
              <a:t>Gastro-esophageal reflux</a:t>
            </a:r>
            <a:r>
              <a:rPr lang="en-US" dirty="0"/>
              <a:t> (up to 40%) – treat medically initially but may need fundoplication.</a:t>
            </a:r>
          </a:p>
          <a:p>
            <a:endParaRPr lang="en-US" dirty="0"/>
          </a:p>
          <a:p>
            <a:pPr marL="285750" indent="-285750">
              <a:buFont typeface="Arial" panose="020B0604020202020204" pitchFamily="34" charset="0"/>
              <a:buChar char="•"/>
            </a:pPr>
            <a:r>
              <a:rPr lang="en-US" dirty="0">
                <a:highlight>
                  <a:srgbClr val="FF00FF"/>
                </a:highlight>
              </a:rPr>
              <a:t>Chylothorax</a:t>
            </a:r>
            <a:r>
              <a:rPr lang="en-US" dirty="0"/>
              <a:t> (&lt;5%) – due to damage of lymphatics overlying posterior abdominal wall.</a:t>
            </a:r>
          </a:p>
          <a:p>
            <a:r>
              <a:rPr lang="en-US" dirty="0"/>
              <a:t>If significant postoperative hydrothorax presents and needs drainage then send fluid for</a:t>
            </a:r>
          </a:p>
          <a:p>
            <a:r>
              <a:rPr lang="en-US" dirty="0"/>
              <a:t>lymphocyte count, albumen, and lipid content.</a:t>
            </a:r>
          </a:p>
          <a:p>
            <a:r>
              <a:rPr lang="en-US" dirty="0"/>
              <a:t>• </a:t>
            </a:r>
            <a:r>
              <a:rPr lang="en-US" dirty="0">
                <a:highlight>
                  <a:srgbClr val="FF00FF"/>
                </a:highlight>
              </a:rPr>
              <a:t>Deformity of spine/chest wall </a:t>
            </a:r>
            <a:r>
              <a:rPr lang="en-US" dirty="0"/>
              <a:t>(&lt;5%) is multifactorial and due to primary body wall anomalies, ipsilateral lung hypoplasia, and perhaps nature of surgical repair (prosthesis, etc.)</a:t>
            </a:r>
          </a:p>
          <a:p>
            <a:r>
              <a:rPr lang="en-US" dirty="0"/>
              <a:t>• </a:t>
            </a:r>
            <a:r>
              <a:rPr lang="en-US" dirty="0">
                <a:highlight>
                  <a:srgbClr val="FF00FF"/>
                </a:highlight>
              </a:rPr>
              <a:t>Neurodevelopmental impairment </a:t>
            </a:r>
            <a:r>
              <a:rPr lang="en-US" dirty="0"/>
              <a:t>– these are often infants who have struggled for life, with long periods of ventilator dependence, and periods of instability. Hearing loss</a:t>
            </a:r>
          </a:p>
          <a:p>
            <a:r>
              <a:rPr lang="en-US" dirty="0"/>
              <a:t>appears to be particularly common.</a:t>
            </a:r>
          </a:p>
        </p:txBody>
      </p:sp>
    </p:spTree>
    <p:extLst>
      <p:ext uri="{BB962C8B-B14F-4D97-AF65-F5344CB8AC3E}">
        <p14:creationId xmlns:p14="http://schemas.microsoft.com/office/powerpoint/2010/main" val="169267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83E1C-00C8-472A-BF45-111C2CCD346B}"/>
              </a:ext>
            </a:extLst>
          </p:cNvPr>
          <p:cNvSpPr/>
          <p:nvPr/>
        </p:nvSpPr>
        <p:spPr>
          <a:xfrm>
            <a:off x="576776" y="806611"/>
            <a:ext cx="10410092" cy="3785652"/>
          </a:xfrm>
          <a:prstGeom prst="rect">
            <a:avLst/>
          </a:prstGeom>
        </p:spPr>
        <p:txBody>
          <a:bodyPr wrap="square">
            <a:spAutoFit/>
          </a:bodyPr>
          <a:lstStyle/>
          <a:p>
            <a:r>
              <a:rPr lang="en-US" sz="2400" dirty="0"/>
              <a:t>Fetal Surgery</a:t>
            </a:r>
          </a:p>
          <a:p>
            <a:endParaRPr lang="en-US" sz="2400" dirty="0"/>
          </a:p>
          <a:p>
            <a:r>
              <a:rPr lang="en-US" sz="2400" dirty="0"/>
              <a:t>Effective and reliable discrimination of prognosis at time of antenatal diagnosis has allowed possibility of in utero intervention in selected cases in some institutions. Lung growth in CDH can be increased by tracheal occlusion (as the lungs expel fluid normally). Initial attempts required open hysterotomy and external tracheal clips, which</a:t>
            </a:r>
            <a:r>
              <a:rPr lang="ar-JO" sz="2400" dirty="0"/>
              <a:t> </a:t>
            </a:r>
            <a:r>
              <a:rPr lang="en-US" sz="2400" dirty="0"/>
              <a:t>have now been replaced by single-port fetoscopy and intratracheal placement of a detachable balloon (at 24–26 weeks gestation). The balloon is left in situ for 6–8 weeks then removed/punctured to allow the infant a normal delivery.</a:t>
            </a:r>
          </a:p>
        </p:txBody>
      </p:sp>
    </p:spTree>
    <p:extLst>
      <p:ext uri="{BB962C8B-B14F-4D97-AF65-F5344CB8AC3E}">
        <p14:creationId xmlns:p14="http://schemas.microsoft.com/office/powerpoint/2010/main" val="212146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7D060-DF9A-4E5D-A796-E544529F3BF6}"/>
              </a:ext>
            </a:extLst>
          </p:cNvPr>
          <p:cNvSpPr/>
          <p:nvPr/>
        </p:nvSpPr>
        <p:spPr>
          <a:xfrm>
            <a:off x="534573" y="663586"/>
            <a:ext cx="8398412" cy="3108543"/>
          </a:xfrm>
          <a:prstGeom prst="rect">
            <a:avLst/>
          </a:prstGeom>
        </p:spPr>
        <p:txBody>
          <a:bodyPr wrap="square">
            <a:spAutoFit/>
          </a:bodyPr>
          <a:lstStyle/>
          <a:p>
            <a:r>
              <a:rPr lang="en-US" sz="2800" dirty="0"/>
              <a:t>Minimally Invasive Surgery of CDH</a:t>
            </a:r>
          </a:p>
          <a:p>
            <a:endParaRPr lang="en-US" sz="2800" dirty="0"/>
          </a:p>
          <a:p>
            <a:r>
              <a:rPr lang="en-US" sz="2000" dirty="0"/>
              <a:t>This is an advanced technical procedure but can be done successfully thoracoscopically for </a:t>
            </a:r>
            <a:r>
              <a:rPr lang="en-US" sz="2000" dirty="0" err="1"/>
              <a:t>Bochdalek</a:t>
            </a:r>
            <a:r>
              <a:rPr lang="en-US" sz="2000" dirty="0"/>
              <a:t> hernias, and laparoscopically for   hernias. The most contentious group for this type of surgery are early presenting neonates as there is no cardiorespiratory advantage (and it may indeed be associated with a detrimental rise in pCO2);</a:t>
            </a:r>
          </a:p>
          <a:p>
            <a:r>
              <a:rPr lang="en-US" sz="2000" dirty="0"/>
              <a:t>it is an intrinsically longer procedure and the intestinal positioning is left to chance.</a:t>
            </a:r>
          </a:p>
        </p:txBody>
      </p:sp>
    </p:spTree>
    <p:extLst>
      <p:ext uri="{BB962C8B-B14F-4D97-AF65-F5344CB8AC3E}">
        <p14:creationId xmlns:p14="http://schemas.microsoft.com/office/powerpoint/2010/main" val="332013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31FD8-ACF0-4164-8B6F-321129E0E4FF}"/>
              </a:ext>
            </a:extLst>
          </p:cNvPr>
          <p:cNvSpPr>
            <a:spLocks noGrp="1"/>
          </p:cNvSpPr>
          <p:nvPr>
            <p:ph idx="1"/>
          </p:nvPr>
        </p:nvSpPr>
        <p:spPr/>
        <p:txBody>
          <a:bodyPr>
            <a:normAutofit/>
          </a:bodyPr>
          <a:lstStyle/>
          <a:p>
            <a:r>
              <a:rPr lang="en-US" sz="2800" dirty="0"/>
              <a:t>• 1 in 3,000 live-births (1 in 2,000 at ~20 weeks gestation – “hidden mortality”)</a:t>
            </a:r>
          </a:p>
          <a:p>
            <a:r>
              <a:rPr lang="en-US" sz="2800" dirty="0"/>
              <a:t>• M=F</a:t>
            </a:r>
          </a:p>
          <a:p>
            <a:r>
              <a:rPr lang="en-US" sz="2800" dirty="0"/>
              <a:t>• Predominantly left-sided (80%). Bilateral (&lt;2%)</a:t>
            </a:r>
          </a:p>
          <a:p>
            <a:r>
              <a:rPr lang="en-US" sz="2800" dirty="0"/>
              <a:t>• Isolated (usually) if live-born</a:t>
            </a:r>
          </a:p>
          <a:p>
            <a:r>
              <a:rPr lang="en-US" sz="2800" dirty="0"/>
              <a:t>• Late-presenters (~10%) – excellent prognosis</a:t>
            </a:r>
          </a:p>
        </p:txBody>
      </p:sp>
      <p:sp>
        <p:nvSpPr>
          <p:cNvPr id="3" name="Title 2">
            <a:extLst>
              <a:ext uri="{FF2B5EF4-FFF2-40B4-BE49-F238E27FC236}">
                <a16:creationId xmlns:a16="http://schemas.microsoft.com/office/drawing/2014/main" id="{514E3646-D427-403B-99C9-728EB84B14E3}"/>
              </a:ext>
            </a:extLst>
          </p:cNvPr>
          <p:cNvSpPr>
            <a:spLocks noGrp="1"/>
          </p:cNvSpPr>
          <p:nvPr>
            <p:ph type="title"/>
          </p:nvPr>
        </p:nvSpPr>
        <p:spPr/>
        <p:txBody>
          <a:bodyPr>
            <a:normAutofit fontScale="90000"/>
          </a:bodyPr>
          <a:lstStyle/>
          <a:p>
            <a:r>
              <a:rPr lang="en-US" sz="4000" dirty="0"/>
              <a:t>Epidemiology</a:t>
            </a:r>
            <a:br>
              <a:rPr lang="en-US" dirty="0"/>
            </a:br>
            <a:endParaRPr lang="en-US" dirty="0"/>
          </a:p>
        </p:txBody>
      </p:sp>
    </p:spTree>
    <p:extLst>
      <p:ext uri="{BB962C8B-B14F-4D97-AF65-F5344CB8AC3E}">
        <p14:creationId xmlns:p14="http://schemas.microsoft.com/office/powerpoint/2010/main" val="383865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2D430-85E8-4EDB-AD5D-985FAAA14227}"/>
              </a:ext>
            </a:extLst>
          </p:cNvPr>
          <p:cNvSpPr/>
          <p:nvPr/>
        </p:nvSpPr>
        <p:spPr>
          <a:xfrm>
            <a:off x="1308295" y="698253"/>
            <a:ext cx="8285871" cy="4124206"/>
          </a:xfrm>
          <a:prstGeom prst="rect">
            <a:avLst/>
          </a:prstGeom>
        </p:spPr>
        <p:txBody>
          <a:bodyPr wrap="square">
            <a:spAutoFit/>
          </a:bodyPr>
          <a:lstStyle/>
          <a:p>
            <a:r>
              <a:rPr lang="en-US" dirty="0"/>
              <a:t> </a:t>
            </a:r>
            <a:r>
              <a:rPr lang="en-US" sz="2400" dirty="0"/>
              <a:t>Congenital Eventration of Diaphragm</a:t>
            </a:r>
          </a:p>
          <a:p>
            <a:endParaRPr lang="en-US" dirty="0"/>
          </a:p>
          <a:p>
            <a:r>
              <a:rPr lang="en-US" sz="2000" dirty="0"/>
              <a:t>Eventration of the diaphragm has been described as an</a:t>
            </a:r>
          </a:p>
          <a:p>
            <a:r>
              <a:rPr lang="en-US" sz="2000" dirty="0"/>
              <a:t>abnormally </a:t>
            </a:r>
            <a:r>
              <a:rPr lang="en-US" sz="2000" dirty="0">
                <a:highlight>
                  <a:srgbClr val="FFFF00"/>
                </a:highlight>
              </a:rPr>
              <a:t>high or deviated </a:t>
            </a:r>
            <a:r>
              <a:rPr lang="en-US" sz="2000" dirty="0"/>
              <a:t>position of </a:t>
            </a:r>
            <a:r>
              <a:rPr lang="en-US" sz="2000" dirty="0">
                <a:highlight>
                  <a:srgbClr val="FFFF00"/>
                </a:highlight>
              </a:rPr>
              <a:t>all or part </a:t>
            </a:r>
            <a:r>
              <a:rPr lang="en-US" sz="2000" dirty="0"/>
              <a:t>of</a:t>
            </a:r>
          </a:p>
          <a:p>
            <a:r>
              <a:rPr lang="en-US" sz="2000" dirty="0"/>
              <a:t>the hemidiaphragm. Eventration may be </a:t>
            </a:r>
            <a:r>
              <a:rPr lang="en-US" sz="2000" dirty="0">
                <a:highlight>
                  <a:srgbClr val="FFFF00"/>
                </a:highlight>
              </a:rPr>
              <a:t>congenital or</a:t>
            </a:r>
          </a:p>
          <a:p>
            <a:r>
              <a:rPr lang="en-US" sz="2000" dirty="0">
                <a:highlight>
                  <a:srgbClr val="FFFF00"/>
                </a:highlight>
              </a:rPr>
              <a:t>acquired</a:t>
            </a:r>
            <a:r>
              <a:rPr lang="en-US" sz="2000" dirty="0"/>
              <a:t> as a result of phrenic nerve palsy. Congenital</a:t>
            </a:r>
          </a:p>
          <a:p>
            <a:r>
              <a:rPr lang="en-US" sz="2000" dirty="0"/>
              <a:t>eventration is a developmental abnormality that results</a:t>
            </a:r>
          </a:p>
          <a:p>
            <a:r>
              <a:rPr lang="en-US" sz="2000" dirty="0"/>
              <a:t>in muscular aplasia of the diaphragm, which initially</a:t>
            </a:r>
          </a:p>
          <a:p>
            <a:r>
              <a:rPr lang="en-US" sz="2000" dirty="0"/>
              <a:t>has fully developed musculature, and becomes atrophic</a:t>
            </a:r>
          </a:p>
          <a:p>
            <a:r>
              <a:rPr lang="en-US" sz="2000" dirty="0"/>
              <a:t>secondary to phrenic nerve damage and disuse.</a:t>
            </a:r>
          </a:p>
          <a:p>
            <a:r>
              <a:rPr lang="en-US" sz="2000" dirty="0"/>
              <a:t>the clinical features and principles of the management</a:t>
            </a:r>
          </a:p>
          <a:p>
            <a:r>
              <a:rPr lang="en-US" sz="2000" dirty="0"/>
              <a:t>are similar in congenital and acquired forms of</a:t>
            </a:r>
          </a:p>
          <a:p>
            <a:r>
              <a:rPr lang="en-US" sz="2000" dirty="0"/>
              <a:t>eventration.</a:t>
            </a:r>
          </a:p>
        </p:txBody>
      </p:sp>
    </p:spTree>
    <p:extLst>
      <p:ext uri="{BB962C8B-B14F-4D97-AF65-F5344CB8AC3E}">
        <p14:creationId xmlns:p14="http://schemas.microsoft.com/office/powerpoint/2010/main" val="341963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4A369D-D74C-42FE-A00C-19332E584BE5}"/>
              </a:ext>
            </a:extLst>
          </p:cNvPr>
          <p:cNvSpPr/>
          <p:nvPr/>
        </p:nvSpPr>
        <p:spPr>
          <a:xfrm>
            <a:off x="745588" y="682009"/>
            <a:ext cx="8440615" cy="5386090"/>
          </a:xfrm>
          <a:prstGeom prst="rect">
            <a:avLst/>
          </a:prstGeom>
        </p:spPr>
        <p:txBody>
          <a:bodyPr wrap="square">
            <a:spAutoFit/>
          </a:bodyPr>
          <a:lstStyle/>
          <a:p>
            <a:r>
              <a:rPr lang="en-US" sz="2800" dirty="0"/>
              <a:t>Clinical Features</a:t>
            </a:r>
          </a:p>
          <a:p>
            <a:endParaRPr lang="en-US" sz="2800" dirty="0"/>
          </a:p>
          <a:p>
            <a:r>
              <a:rPr lang="en-US" sz="2400" dirty="0"/>
              <a:t>Clinical features range from being </a:t>
            </a:r>
            <a:r>
              <a:rPr lang="en-US" sz="2400" dirty="0">
                <a:highlight>
                  <a:srgbClr val="FFFF00"/>
                </a:highlight>
              </a:rPr>
              <a:t>asymptomatic </a:t>
            </a:r>
            <a:r>
              <a:rPr lang="en-US" sz="2400" dirty="0"/>
              <a:t>to</a:t>
            </a:r>
          </a:p>
          <a:p>
            <a:r>
              <a:rPr lang="en-US" sz="2400" dirty="0">
                <a:highlight>
                  <a:srgbClr val="FFFF00"/>
                </a:highlight>
              </a:rPr>
              <a:t>severe respiratory distress</a:t>
            </a:r>
            <a:r>
              <a:rPr lang="en-US" sz="2400" dirty="0"/>
              <a:t>. Patients may present later</a:t>
            </a:r>
          </a:p>
          <a:p>
            <a:r>
              <a:rPr lang="en-US" sz="2400" dirty="0"/>
              <a:t>in infancy with repeated attacks of </a:t>
            </a:r>
            <a:r>
              <a:rPr lang="en-US" sz="2400" dirty="0">
                <a:highlight>
                  <a:srgbClr val="FFFF00"/>
                </a:highlight>
              </a:rPr>
              <a:t>pneumonia, bronchitis, or bronchiectasis</a:t>
            </a:r>
            <a:r>
              <a:rPr lang="en-US" sz="2400" dirty="0"/>
              <a:t>. Occasionally, patients present with gastrointestinal symptoms of </a:t>
            </a:r>
            <a:r>
              <a:rPr lang="en-US" sz="2400" dirty="0">
                <a:highlight>
                  <a:srgbClr val="FFFF00"/>
                </a:highlight>
              </a:rPr>
              <a:t>vomiting or epigastric discomfort later in childhood. </a:t>
            </a:r>
          </a:p>
          <a:p>
            <a:r>
              <a:rPr lang="en-US" sz="2400" dirty="0"/>
              <a:t>In patients with phrenic nerve palsy, there may be </a:t>
            </a:r>
            <a:r>
              <a:rPr lang="en-US" sz="2400" dirty="0">
                <a:highlight>
                  <a:srgbClr val="FFFF00"/>
                </a:highlight>
              </a:rPr>
              <a:t>a history of difficult delivery</a:t>
            </a:r>
            <a:r>
              <a:rPr lang="en-US" sz="2400" dirty="0"/>
              <a:t>. They may present with </a:t>
            </a:r>
            <a:r>
              <a:rPr lang="en-US" sz="2400" dirty="0">
                <a:highlight>
                  <a:srgbClr val="FFFF00"/>
                </a:highlight>
              </a:rPr>
              <a:t>tachypnea,</a:t>
            </a:r>
          </a:p>
          <a:p>
            <a:r>
              <a:rPr lang="en-US" sz="2400" dirty="0">
                <a:highlight>
                  <a:srgbClr val="FFFF00"/>
                </a:highlight>
              </a:rPr>
              <a:t>respiratory distress, or cyanosis</a:t>
            </a:r>
            <a:r>
              <a:rPr lang="en-US" sz="2400" dirty="0"/>
              <a:t>. Physical examination</a:t>
            </a:r>
          </a:p>
          <a:p>
            <a:r>
              <a:rPr lang="en-US" sz="2400" dirty="0"/>
              <a:t>reveals </a:t>
            </a:r>
            <a:r>
              <a:rPr lang="en-US" sz="2400" dirty="0">
                <a:highlight>
                  <a:srgbClr val="FFFF00"/>
                </a:highlight>
              </a:rPr>
              <a:t>decreased breath sounds </a:t>
            </a:r>
            <a:r>
              <a:rPr lang="en-US" sz="2400" dirty="0"/>
              <a:t>on the affected side</a:t>
            </a:r>
          </a:p>
          <a:p>
            <a:r>
              <a:rPr lang="en-US" sz="2400" dirty="0"/>
              <a:t>mediastinal shift during inspiration and a scaphoid</a:t>
            </a:r>
          </a:p>
          <a:p>
            <a:r>
              <a:rPr lang="en-US" sz="2400" dirty="0"/>
              <a:t>abdomen.</a:t>
            </a:r>
          </a:p>
        </p:txBody>
      </p:sp>
    </p:spTree>
    <p:extLst>
      <p:ext uri="{BB962C8B-B14F-4D97-AF65-F5344CB8AC3E}">
        <p14:creationId xmlns:p14="http://schemas.microsoft.com/office/powerpoint/2010/main" val="17036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35D21-9AFF-4DAC-AEC3-F5620BBD50A6}"/>
              </a:ext>
            </a:extLst>
          </p:cNvPr>
          <p:cNvSpPr/>
          <p:nvPr/>
        </p:nvSpPr>
        <p:spPr>
          <a:xfrm>
            <a:off x="923779" y="691722"/>
            <a:ext cx="8825132" cy="4401205"/>
          </a:xfrm>
          <a:prstGeom prst="rect">
            <a:avLst/>
          </a:prstGeom>
        </p:spPr>
        <p:txBody>
          <a:bodyPr wrap="square">
            <a:spAutoFit/>
          </a:bodyPr>
          <a:lstStyle/>
          <a:p>
            <a:r>
              <a:rPr lang="en-US" sz="3200" dirty="0"/>
              <a:t>Diagnosis</a:t>
            </a:r>
          </a:p>
          <a:p>
            <a:endParaRPr lang="en-US" sz="3200" dirty="0"/>
          </a:p>
          <a:p>
            <a:r>
              <a:rPr lang="en-US" sz="2400" dirty="0"/>
              <a:t>The diagnosis of eventration is usually made on a </a:t>
            </a:r>
            <a:r>
              <a:rPr lang="en-US" sz="2400" dirty="0">
                <a:highlight>
                  <a:srgbClr val="FFFF00"/>
                </a:highlight>
              </a:rPr>
              <a:t>chest</a:t>
            </a:r>
          </a:p>
          <a:p>
            <a:r>
              <a:rPr lang="en-US" sz="2400" dirty="0">
                <a:highlight>
                  <a:srgbClr val="FFFF00"/>
                </a:highlight>
              </a:rPr>
              <a:t>X-ray</a:t>
            </a:r>
            <a:r>
              <a:rPr lang="en-US" sz="2400" dirty="0"/>
              <a:t>. Frontal and lateral chest X-rays will show an elevated diaphragm with a smooth, unbroken outline.</a:t>
            </a:r>
          </a:p>
          <a:p>
            <a:r>
              <a:rPr lang="en-US" sz="2400" dirty="0">
                <a:highlight>
                  <a:srgbClr val="FFFF00"/>
                </a:highlight>
              </a:rPr>
              <a:t>Fluoroscopy </a:t>
            </a:r>
            <a:r>
              <a:rPr lang="en-US" sz="2400" dirty="0"/>
              <a:t>is a useful investigation for differentiating a</a:t>
            </a:r>
          </a:p>
          <a:p>
            <a:r>
              <a:rPr lang="en-US" sz="2400" dirty="0"/>
              <a:t>complete eventration from a hernia. Paradoxical movement of the diaphragm is seen if complete eventration is</a:t>
            </a:r>
          </a:p>
          <a:p>
            <a:r>
              <a:rPr lang="en-US" sz="2400" dirty="0"/>
              <a:t>present. </a:t>
            </a:r>
            <a:r>
              <a:rPr lang="en-US" sz="2400" dirty="0">
                <a:highlight>
                  <a:srgbClr val="FFFF00"/>
                </a:highlight>
              </a:rPr>
              <a:t>Ultrasonography</a:t>
            </a:r>
            <a:r>
              <a:rPr lang="en-US" sz="2400" dirty="0"/>
              <a:t> is the most useful study in the</a:t>
            </a:r>
          </a:p>
          <a:p>
            <a:r>
              <a:rPr lang="en-US" sz="2400" dirty="0"/>
              <a:t>diagnosis of eventration of the diaphragm and for identification of abnormal organs underneath the eventration.</a:t>
            </a:r>
          </a:p>
        </p:txBody>
      </p:sp>
    </p:spTree>
    <p:extLst>
      <p:ext uri="{BB962C8B-B14F-4D97-AF65-F5344CB8AC3E}">
        <p14:creationId xmlns:p14="http://schemas.microsoft.com/office/powerpoint/2010/main" val="290444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F3AC4-2332-4568-84D6-54836BBCEBA5}"/>
              </a:ext>
            </a:extLst>
          </p:cNvPr>
          <p:cNvPicPr>
            <a:picLocks noChangeAspect="1"/>
          </p:cNvPicPr>
          <p:nvPr/>
        </p:nvPicPr>
        <p:blipFill>
          <a:blip r:embed="rId2"/>
          <a:stretch>
            <a:fillRect/>
          </a:stretch>
        </p:blipFill>
        <p:spPr>
          <a:xfrm>
            <a:off x="4571999" y="1905000"/>
            <a:ext cx="4614203" cy="4664612"/>
          </a:xfrm>
          <a:prstGeom prst="rect">
            <a:avLst/>
          </a:prstGeom>
        </p:spPr>
      </p:pic>
    </p:spTree>
    <p:extLst>
      <p:ext uri="{BB962C8B-B14F-4D97-AF65-F5344CB8AC3E}">
        <p14:creationId xmlns:p14="http://schemas.microsoft.com/office/powerpoint/2010/main" val="354429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661B5-2159-4AAB-B07A-38615D7B6BA0}"/>
              </a:ext>
            </a:extLst>
          </p:cNvPr>
          <p:cNvSpPr/>
          <p:nvPr/>
        </p:nvSpPr>
        <p:spPr>
          <a:xfrm>
            <a:off x="797170" y="682009"/>
            <a:ext cx="10358510" cy="5139869"/>
          </a:xfrm>
          <a:prstGeom prst="rect">
            <a:avLst/>
          </a:prstGeom>
        </p:spPr>
        <p:txBody>
          <a:bodyPr wrap="square">
            <a:spAutoFit/>
          </a:bodyPr>
          <a:lstStyle/>
          <a:p>
            <a:r>
              <a:rPr lang="en-US" sz="3200" dirty="0"/>
              <a:t>Management</a:t>
            </a:r>
          </a:p>
          <a:p>
            <a:endParaRPr lang="en-US" sz="3200" dirty="0"/>
          </a:p>
          <a:p>
            <a:r>
              <a:rPr lang="en-US" sz="2400" dirty="0"/>
              <a:t>Asymptomatic patients without a significant underlying pulmonary abnormality may be treated expectantly.</a:t>
            </a:r>
          </a:p>
          <a:p>
            <a:r>
              <a:rPr lang="en-US" sz="2400" dirty="0"/>
              <a:t>Also, those patients with incomplete phrenic nerve palsy without paradoxical movement should be treated conservatively as normal function will usually return.</a:t>
            </a:r>
          </a:p>
          <a:p>
            <a:r>
              <a:rPr lang="en-US" sz="2400" dirty="0"/>
              <a:t>Symptomatic patients, especially those with respiratory distress, need prompt supportive care with endotracheal intubation and ventilation with humidified oxygen to minimize the diaphragmatic excursions. A nasogastric tube is passed to decompress the stomach, and intravenous fluids are commenced. </a:t>
            </a:r>
          </a:p>
          <a:p>
            <a:r>
              <a:rPr lang="en-US" sz="2400" dirty="0"/>
              <a:t>Surgery is undertaken once the patient’s condition is stabilized.</a:t>
            </a:r>
          </a:p>
        </p:txBody>
      </p:sp>
    </p:spTree>
    <p:extLst>
      <p:ext uri="{BB962C8B-B14F-4D97-AF65-F5344CB8AC3E}">
        <p14:creationId xmlns:p14="http://schemas.microsoft.com/office/powerpoint/2010/main" val="170463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9C108-5EBE-4D4E-A745-32F272FA9167}"/>
              </a:ext>
            </a:extLst>
          </p:cNvPr>
          <p:cNvSpPr/>
          <p:nvPr/>
        </p:nvSpPr>
        <p:spPr>
          <a:xfrm>
            <a:off x="712762" y="735955"/>
            <a:ext cx="10063090" cy="5016758"/>
          </a:xfrm>
          <a:prstGeom prst="rect">
            <a:avLst/>
          </a:prstGeom>
        </p:spPr>
        <p:txBody>
          <a:bodyPr wrap="square">
            <a:spAutoFit/>
          </a:bodyPr>
          <a:lstStyle/>
          <a:p>
            <a:r>
              <a:rPr lang="en-US" sz="2800" dirty="0"/>
              <a:t>Operative Repair</a:t>
            </a:r>
          </a:p>
          <a:p>
            <a:endParaRPr lang="en-US" sz="2800" dirty="0"/>
          </a:p>
          <a:p>
            <a:r>
              <a:rPr lang="en-US" sz="2400" dirty="0">
                <a:highlight>
                  <a:srgbClr val="FFFF00"/>
                </a:highlight>
              </a:rPr>
              <a:t>Plication </a:t>
            </a:r>
            <a:r>
              <a:rPr lang="en-US" sz="2400" dirty="0"/>
              <a:t>of the diaphragm has been used for many</a:t>
            </a:r>
          </a:p>
          <a:p>
            <a:r>
              <a:rPr lang="en-US" sz="2400" dirty="0"/>
              <a:t>years to treat eventration . Plication increases both tidal volume and maximal breathing capacity and has been successful in many clinical series. An abdominal approach through a subcostal incision is preferred</a:t>
            </a:r>
          </a:p>
          <a:p>
            <a:r>
              <a:rPr lang="en-US" sz="2400" dirty="0"/>
              <a:t>for left-sided </a:t>
            </a:r>
            <a:r>
              <a:rPr lang="en-US" sz="2400" dirty="0" err="1"/>
              <a:t>eventratin</a:t>
            </a:r>
            <a:r>
              <a:rPr lang="en-US" sz="2400" dirty="0"/>
              <a:t> but a thoracic approach through a posterolateral incision via the sixth space may be used for right-sided lesions. </a:t>
            </a:r>
          </a:p>
          <a:p>
            <a:r>
              <a:rPr lang="en-US" sz="2400" dirty="0"/>
              <a:t>The transabdominal approach allows good visualization of the entire diaphragm from the front to back and easier mobilization</a:t>
            </a:r>
          </a:p>
          <a:p>
            <a:r>
              <a:rPr lang="en-US" sz="2400" dirty="0"/>
              <a:t>of abdominal contents. </a:t>
            </a:r>
            <a:r>
              <a:rPr lang="en-US" sz="2400" dirty="0">
                <a:highlight>
                  <a:srgbClr val="C0C0C0"/>
                </a:highlight>
              </a:rPr>
              <a:t>Plication can also be accomplished by either a laparoscopic or thoracoscopic</a:t>
            </a:r>
          </a:p>
          <a:p>
            <a:r>
              <a:rPr lang="en-US" sz="2400" dirty="0">
                <a:highlight>
                  <a:srgbClr val="C0C0C0"/>
                </a:highlight>
              </a:rPr>
              <a:t>approach.</a:t>
            </a:r>
          </a:p>
        </p:txBody>
      </p:sp>
    </p:spTree>
    <p:extLst>
      <p:ext uri="{BB962C8B-B14F-4D97-AF65-F5344CB8AC3E}">
        <p14:creationId xmlns:p14="http://schemas.microsoft.com/office/powerpoint/2010/main" val="246311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29607-F638-4639-9878-DC948A42987F}"/>
              </a:ext>
            </a:extLst>
          </p:cNvPr>
          <p:cNvSpPr/>
          <p:nvPr/>
        </p:nvSpPr>
        <p:spPr>
          <a:xfrm>
            <a:off x="923777" y="723037"/>
            <a:ext cx="8445305" cy="2431435"/>
          </a:xfrm>
          <a:prstGeom prst="rect">
            <a:avLst/>
          </a:prstGeom>
        </p:spPr>
        <p:txBody>
          <a:bodyPr wrap="square">
            <a:spAutoFit/>
          </a:bodyPr>
          <a:lstStyle/>
          <a:p>
            <a:r>
              <a:rPr lang="en-US" sz="3200" dirty="0"/>
              <a:t>Outcome</a:t>
            </a:r>
          </a:p>
          <a:p>
            <a:r>
              <a:rPr lang="en-US" sz="2400" dirty="0"/>
              <a:t>The prognosis of patients with eventration of the diaphragm without underlying pulmonary hypoplasia is usually excellent. Mortality is related to pulmonary hypoplasia. </a:t>
            </a:r>
          </a:p>
          <a:p>
            <a:r>
              <a:rPr lang="en-US" sz="2400" dirty="0"/>
              <a:t>Postoperative complications include recurrence and renal insufficiency.</a:t>
            </a:r>
          </a:p>
        </p:txBody>
      </p:sp>
    </p:spTree>
    <p:extLst>
      <p:ext uri="{BB962C8B-B14F-4D97-AF65-F5344CB8AC3E}">
        <p14:creationId xmlns:p14="http://schemas.microsoft.com/office/powerpoint/2010/main" val="91820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38657D-E808-4AE6-A6A3-B9E8FA3FFA25}"/>
              </a:ext>
            </a:extLst>
          </p:cNvPr>
          <p:cNvSpPr>
            <a:spLocks noGrp="1"/>
          </p:cNvSpPr>
          <p:nvPr>
            <p:ph idx="1"/>
          </p:nvPr>
        </p:nvSpPr>
        <p:spPr/>
        <p:txBody>
          <a:bodyPr>
            <a:normAutofit/>
          </a:bodyPr>
          <a:lstStyle/>
          <a:p>
            <a:r>
              <a:rPr lang="en-US" sz="2000" dirty="0"/>
              <a:t>• Chromosomal defects, e.g., Trisomy 13, 18, 21 (rarely survive)</a:t>
            </a:r>
          </a:p>
          <a:p>
            <a:r>
              <a:rPr lang="en-US" sz="2000" dirty="0"/>
              <a:t>• </a:t>
            </a:r>
            <a:r>
              <a:rPr lang="en-US" sz="2000" dirty="0" err="1"/>
              <a:t>Fryns</a:t>
            </a:r>
            <a:r>
              <a:rPr lang="en-US" sz="2000" dirty="0"/>
              <a:t> syndrome (1–2%) (“coarse” facial features, hypertelorism, cloudy corneas, facial</a:t>
            </a:r>
          </a:p>
          <a:p>
            <a:r>
              <a:rPr lang="en-US" sz="2000" dirty="0"/>
              <a:t>clefts, renal, CVS and genital abnormalities)</a:t>
            </a:r>
          </a:p>
          <a:p>
            <a:r>
              <a:rPr lang="en-US" sz="2000" dirty="0"/>
              <a:t>• Pallister-Killian syndrome (tetrasomy 12p mosaic) (“coarse” facial features, sparse</a:t>
            </a:r>
          </a:p>
          <a:p>
            <a:r>
              <a:rPr lang="en-US" sz="2000" dirty="0"/>
              <a:t>hair, syndactyly)</a:t>
            </a:r>
          </a:p>
          <a:p>
            <a:r>
              <a:rPr lang="en-US" sz="2000" dirty="0"/>
              <a:t>• Cantrell syndrome (formerly a “Pentalogy” of defects including cardiac, sternal defect,</a:t>
            </a:r>
          </a:p>
          <a:p>
            <a:r>
              <a:rPr lang="en-US" sz="2000" dirty="0"/>
              <a:t>exomphalos, and absence of pericardium)</a:t>
            </a:r>
          </a:p>
          <a:p>
            <a:r>
              <a:rPr lang="en-US" sz="2000" dirty="0"/>
              <a:t>• Cardiac defects, e.g., VSD</a:t>
            </a:r>
          </a:p>
        </p:txBody>
      </p:sp>
      <p:sp>
        <p:nvSpPr>
          <p:cNvPr id="3" name="Title 2">
            <a:extLst>
              <a:ext uri="{FF2B5EF4-FFF2-40B4-BE49-F238E27FC236}">
                <a16:creationId xmlns:a16="http://schemas.microsoft.com/office/drawing/2014/main" id="{E3151D74-D1A9-45F5-BDF4-6B6D9A629A4D}"/>
              </a:ext>
            </a:extLst>
          </p:cNvPr>
          <p:cNvSpPr>
            <a:spLocks noGrp="1"/>
          </p:cNvSpPr>
          <p:nvPr>
            <p:ph type="title"/>
          </p:nvPr>
        </p:nvSpPr>
        <p:spPr/>
        <p:txBody>
          <a:bodyPr>
            <a:normAutofit fontScale="90000"/>
          </a:bodyPr>
          <a:lstStyle/>
          <a:p>
            <a:r>
              <a:rPr lang="en-US" sz="4000" dirty="0"/>
              <a:t>Associations</a:t>
            </a:r>
            <a:br>
              <a:rPr lang="en-US" dirty="0"/>
            </a:br>
            <a:endParaRPr lang="en-US" dirty="0"/>
          </a:p>
        </p:txBody>
      </p:sp>
    </p:spTree>
    <p:extLst>
      <p:ext uri="{BB962C8B-B14F-4D97-AF65-F5344CB8AC3E}">
        <p14:creationId xmlns:p14="http://schemas.microsoft.com/office/powerpoint/2010/main" val="272768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0381B9-C585-40D5-945E-4D5CB78D6032}"/>
              </a:ext>
            </a:extLst>
          </p:cNvPr>
          <p:cNvSpPr>
            <a:spLocks noGrp="1"/>
          </p:cNvSpPr>
          <p:nvPr>
            <p:ph idx="1"/>
          </p:nvPr>
        </p:nvSpPr>
        <p:spPr>
          <a:xfrm>
            <a:off x="280876" y="1196390"/>
            <a:ext cx="11634459" cy="5499831"/>
          </a:xfrm>
        </p:spPr>
        <p:txBody>
          <a:bodyPr>
            <a:noAutofit/>
          </a:bodyPr>
          <a:lstStyle/>
          <a:p>
            <a:r>
              <a:rPr lang="en-US" sz="1800" dirty="0"/>
              <a:t>Key stage – 4–8 weeks of gestation. The diaphragm is derived from four sources.</a:t>
            </a:r>
          </a:p>
          <a:p>
            <a:r>
              <a:rPr lang="en-US" sz="1800" dirty="0"/>
              <a:t>• Septum transversum (forming central tendon and some muscle tissue, with innervation by phrenic nerve)</a:t>
            </a:r>
          </a:p>
          <a:p>
            <a:r>
              <a:rPr lang="en-US" sz="1800" dirty="0"/>
              <a:t>• Pleuroperitoneal membranous folds</a:t>
            </a:r>
          </a:p>
          <a:p>
            <a:r>
              <a:rPr lang="en-US" sz="1800" dirty="0"/>
              <a:t>• Thoracic body wall mesoderm</a:t>
            </a:r>
          </a:p>
          <a:p>
            <a:r>
              <a:rPr lang="en-US" sz="1800" dirty="0"/>
              <a:t>• Esophageal mesenchyme </a:t>
            </a:r>
          </a:p>
          <a:p>
            <a:r>
              <a:rPr lang="en-US" sz="1800" dirty="0"/>
              <a:t>All elements contribute to the muscular rim, and esophageal </a:t>
            </a:r>
            <a:r>
              <a:rPr lang="en-US" sz="1800" dirty="0" err="1"/>
              <a:t>crura</a:t>
            </a:r>
            <a:r>
              <a:rPr lang="en-US" sz="1800" dirty="0"/>
              <a:t>. Prior to this there is a posterior connection (“canal”) between two cavities – the pericardial and the peritoneal. In-growth of the pleuroperitoneal membranes fill and occlude this canal and failure results in the typical </a:t>
            </a:r>
            <a:r>
              <a:rPr lang="en-US" sz="1800" dirty="0" err="1"/>
              <a:t>postero</a:t>
            </a:r>
            <a:r>
              <a:rPr lang="en-US" sz="1800" dirty="0"/>
              <a:t>-lateral CDH (of </a:t>
            </a:r>
            <a:r>
              <a:rPr lang="en-US" sz="1800" dirty="0" err="1"/>
              <a:t>Bochdalek</a:t>
            </a:r>
            <a:r>
              <a:rPr lang="en-US" sz="1800" dirty="0"/>
              <a:t> ). There is </a:t>
            </a:r>
            <a:r>
              <a:rPr lang="en-US" sz="1800" dirty="0">
                <a:highlight>
                  <a:srgbClr val="00FFFF"/>
                </a:highlight>
              </a:rPr>
              <a:t>a left-sided predominance</a:t>
            </a:r>
            <a:r>
              <a:rPr lang="en-US" sz="1800" dirty="0"/>
              <a:t> as this canal is larger and closes later than the right. Morgagni hernias occur in the anterior part of the diaphragm either side (usually right) of the xiphisternum. Cantrell defects are typically central and expose the beating heart associated with exomphalos and sternal defects. The size of the defect varies but complete absence (agenesis) of the hemidiaphragm is not uncommon. </a:t>
            </a:r>
            <a:r>
              <a:rPr lang="en-US" sz="1800" dirty="0">
                <a:highlight>
                  <a:srgbClr val="00FFFF"/>
                </a:highlight>
              </a:rPr>
              <a:t>A </a:t>
            </a:r>
            <a:r>
              <a:rPr lang="en-US" sz="1800" dirty="0" err="1">
                <a:highlight>
                  <a:srgbClr val="00FFFF"/>
                </a:highlight>
              </a:rPr>
              <a:t>postero</a:t>
            </a:r>
            <a:r>
              <a:rPr lang="en-US" sz="1800" dirty="0">
                <a:highlight>
                  <a:srgbClr val="00FFFF"/>
                </a:highlight>
              </a:rPr>
              <a:t>-lateral rim almost always is found covered with pleura contiguous with peritoneum</a:t>
            </a:r>
            <a:r>
              <a:rPr lang="en-US" sz="1800" dirty="0"/>
              <a:t>. A hernial </a:t>
            </a:r>
            <a:r>
              <a:rPr lang="en-US" sz="1800" dirty="0">
                <a:highlight>
                  <a:srgbClr val="00FFFF"/>
                </a:highlight>
              </a:rPr>
              <a:t>sac (10–20%) </a:t>
            </a:r>
            <a:r>
              <a:rPr lang="en-US" sz="1800" dirty="0"/>
              <a:t>can also be found together with nonrotation and </a:t>
            </a:r>
            <a:r>
              <a:rPr lang="en-US" sz="1800" dirty="0" err="1"/>
              <a:t>nonfixation</a:t>
            </a:r>
            <a:r>
              <a:rPr lang="en-US" sz="1800" dirty="0"/>
              <a:t> of the mid- and hindgut.</a:t>
            </a:r>
          </a:p>
        </p:txBody>
      </p:sp>
      <p:sp>
        <p:nvSpPr>
          <p:cNvPr id="3" name="Title 2">
            <a:extLst>
              <a:ext uri="{FF2B5EF4-FFF2-40B4-BE49-F238E27FC236}">
                <a16:creationId xmlns:a16="http://schemas.microsoft.com/office/drawing/2014/main" id="{64E7F270-5AF3-448A-AC11-05BA0438F98A}"/>
              </a:ext>
            </a:extLst>
          </p:cNvPr>
          <p:cNvSpPr>
            <a:spLocks noGrp="1"/>
          </p:cNvSpPr>
          <p:nvPr>
            <p:ph type="title"/>
          </p:nvPr>
        </p:nvSpPr>
        <p:spPr/>
        <p:txBody>
          <a:bodyPr>
            <a:normAutofit fontScale="90000"/>
          </a:bodyPr>
          <a:lstStyle/>
          <a:p>
            <a:r>
              <a:rPr lang="en-US" dirty="0"/>
              <a:t>Embryology</a:t>
            </a:r>
            <a:br>
              <a:rPr lang="en-US" dirty="0"/>
            </a:br>
            <a:endParaRPr lang="en-US" dirty="0"/>
          </a:p>
        </p:txBody>
      </p:sp>
    </p:spTree>
    <p:extLst>
      <p:ext uri="{BB962C8B-B14F-4D97-AF65-F5344CB8AC3E}">
        <p14:creationId xmlns:p14="http://schemas.microsoft.com/office/powerpoint/2010/main" val="51791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09C7EF-58E8-4DAA-9D4A-8B858C202C72}"/>
              </a:ext>
            </a:extLst>
          </p:cNvPr>
          <p:cNvPicPr>
            <a:picLocks noGrp="1" noChangeAspect="1"/>
          </p:cNvPicPr>
          <p:nvPr>
            <p:ph idx="1"/>
          </p:nvPr>
        </p:nvPicPr>
        <p:blipFill>
          <a:blip r:embed="rId2"/>
          <a:stretch>
            <a:fillRect/>
          </a:stretch>
        </p:blipFill>
        <p:spPr>
          <a:xfrm>
            <a:off x="2475914" y="1196391"/>
            <a:ext cx="6710289" cy="4447324"/>
          </a:xfrm>
          <a:prstGeom prst="rect">
            <a:avLst/>
          </a:prstGeom>
        </p:spPr>
      </p:pic>
      <p:sp>
        <p:nvSpPr>
          <p:cNvPr id="3" name="Title 2">
            <a:extLst>
              <a:ext uri="{FF2B5EF4-FFF2-40B4-BE49-F238E27FC236}">
                <a16:creationId xmlns:a16="http://schemas.microsoft.com/office/drawing/2014/main" id="{7DDE013E-D1FD-4771-9499-1BBD7F2E0E4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9117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7B7C9-E593-4C0B-B8C1-35C6F214F455}"/>
              </a:ext>
            </a:extLst>
          </p:cNvPr>
          <p:cNvSpPr>
            <a:spLocks noGrp="1"/>
          </p:cNvSpPr>
          <p:nvPr>
            <p:ph idx="1"/>
          </p:nvPr>
        </p:nvSpPr>
        <p:spPr/>
        <p:txBody>
          <a:bodyPr>
            <a:normAutofit/>
          </a:bodyPr>
          <a:lstStyle/>
          <a:p>
            <a:r>
              <a:rPr lang="en-US" sz="2000" dirty="0"/>
              <a:t>Classically, it is said that the visceral herniation into the thoracic cavity inhibits ipsilateral</a:t>
            </a:r>
          </a:p>
          <a:p>
            <a:r>
              <a:rPr lang="en-US" sz="2000" dirty="0"/>
              <a:t>lung development. However, </a:t>
            </a:r>
            <a:r>
              <a:rPr lang="en-US" sz="2000" dirty="0">
                <a:highlight>
                  <a:srgbClr val="00FFFF"/>
                </a:highlight>
              </a:rPr>
              <a:t>recent studies suggest that the lungs have a primary intrinsic</a:t>
            </a:r>
          </a:p>
          <a:p>
            <a:r>
              <a:rPr lang="en-US" sz="2000" dirty="0">
                <a:highlight>
                  <a:srgbClr val="00FFFF"/>
                </a:highlight>
              </a:rPr>
              <a:t>defect before being further impaired by secondary visceral herniation (“dual-hit” hypothesis). </a:t>
            </a:r>
            <a:r>
              <a:rPr lang="en-US" sz="2000" dirty="0"/>
              <a:t>Consequently, bronchopulmonary generations are permanently reduced in both</a:t>
            </a:r>
          </a:p>
          <a:p>
            <a:r>
              <a:rPr lang="en-US" sz="2000" dirty="0"/>
              <a:t>lungs, resulting in reduced number of alveoli. Impaired development of the pulmonary</a:t>
            </a:r>
          </a:p>
          <a:p>
            <a:r>
              <a:rPr lang="en-US" sz="2000" dirty="0"/>
              <a:t>vasculature is almost invariable, resulting in </a:t>
            </a:r>
            <a:r>
              <a:rPr lang="en-US" sz="2000" dirty="0">
                <a:highlight>
                  <a:srgbClr val="00FFFF"/>
                </a:highlight>
              </a:rPr>
              <a:t>a hypoplastic pulmonary vascular bed </a:t>
            </a:r>
            <a:r>
              <a:rPr lang="en-US" sz="2000" dirty="0"/>
              <a:t>with</a:t>
            </a:r>
          </a:p>
          <a:p>
            <a:r>
              <a:rPr lang="en-US" sz="2000" dirty="0"/>
              <a:t>hypertrophied muscular pulmonary arteries with the tendency to </a:t>
            </a:r>
            <a:r>
              <a:rPr lang="en-US" sz="2000" dirty="0">
                <a:highlight>
                  <a:srgbClr val="00FFFF"/>
                </a:highlight>
              </a:rPr>
              <a:t>pulmonary hypertension</a:t>
            </a:r>
          </a:p>
          <a:p>
            <a:r>
              <a:rPr lang="en-US" sz="2000" dirty="0"/>
              <a:t>and </a:t>
            </a:r>
            <a:r>
              <a:rPr lang="en-US" sz="2000" dirty="0">
                <a:highlight>
                  <a:srgbClr val="00FFFF"/>
                </a:highlight>
              </a:rPr>
              <a:t>persistence of the fetal circulation with right-to-left shunting</a:t>
            </a:r>
            <a:r>
              <a:rPr lang="en-US" sz="2000" dirty="0"/>
              <a:t>.</a:t>
            </a:r>
          </a:p>
        </p:txBody>
      </p:sp>
      <p:sp>
        <p:nvSpPr>
          <p:cNvPr id="3" name="Title 2">
            <a:extLst>
              <a:ext uri="{FF2B5EF4-FFF2-40B4-BE49-F238E27FC236}">
                <a16:creationId xmlns:a16="http://schemas.microsoft.com/office/drawing/2014/main" id="{3077D26C-C24B-4695-9B65-B7DEDEC3125D}"/>
              </a:ext>
            </a:extLst>
          </p:cNvPr>
          <p:cNvSpPr>
            <a:spLocks noGrp="1"/>
          </p:cNvSpPr>
          <p:nvPr>
            <p:ph type="title"/>
          </p:nvPr>
        </p:nvSpPr>
        <p:spPr/>
        <p:txBody>
          <a:bodyPr>
            <a:normAutofit fontScale="90000"/>
          </a:bodyPr>
          <a:lstStyle/>
          <a:p>
            <a:r>
              <a:rPr lang="en-US" sz="4000" dirty="0"/>
              <a:t>Pulmonary Hypoplasia</a:t>
            </a:r>
            <a:br>
              <a:rPr lang="en-US" dirty="0"/>
            </a:br>
            <a:endParaRPr lang="en-US" dirty="0"/>
          </a:p>
        </p:txBody>
      </p:sp>
    </p:spTree>
    <p:extLst>
      <p:ext uri="{BB962C8B-B14F-4D97-AF65-F5344CB8AC3E}">
        <p14:creationId xmlns:p14="http://schemas.microsoft.com/office/powerpoint/2010/main" val="309520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05C14-A5EC-4A9C-939E-A5055AE55A65}"/>
              </a:ext>
            </a:extLst>
          </p:cNvPr>
          <p:cNvSpPr>
            <a:spLocks noGrp="1"/>
          </p:cNvSpPr>
          <p:nvPr>
            <p:ph idx="1"/>
          </p:nvPr>
        </p:nvSpPr>
        <p:spPr/>
        <p:txBody>
          <a:bodyPr>
            <a:normAutofit/>
          </a:bodyPr>
          <a:lstStyle/>
          <a:p>
            <a:pPr>
              <a:buNone/>
            </a:pPr>
            <a:r>
              <a:rPr lang="en-US" sz="2000" dirty="0">
                <a:highlight>
                  <a:srgbClr val="00FFFF"/>
                </a:highlight>
              </a:rPr>
              <a:t>Antenatal</a:t>
            </a:r>
          </a:p>
          <a:p>
            <a:r>
              <a:rPr lang="en-US" sz="2000" dirty="0"/>
              <a:t>The diagnosis is frequently (up to 90% in countries with routine screening) made on antenatal ultrasound scan. Other features include polyhydramnios, mediastinal displacement,</a:t>
            </a:r>
          </a:p>
          <a:p>
            <a:r>
              <a:rPr lang="en-US" sz="2000" dirty="0"/>
              <a:t>and absence of stomach bubble.</a:t>
            </a:r>
          </a:p>
          <a:p>
            <a:r>
              <a:rPr lang="en-US" sz="2000" dirty="0"/>
              <a:t>The main benefits of early detection are:</a:t>
            </a:r>
          </a:p>
          <a:p>
            <a:r>
              <a:rPr lang="en-US" sz="2000" dirty="0"/>
              <a:t>1. Detection of associated anomalies</a:t>
            </a:r>
          </a:p>
          <a:p>
            <a:r>
              <a:rPr lang="en-US" sz="2000" dirty="0"/>
              <a:t>2. Prognostic indices, e.g., liver position and lung-to-head ratio (LHR). Significant liver</a:t>
            </a:r>
          </a:p>
          <a:p>
            <a:r>
              <a:rPr lang="en-US" sz="2000" dirty="0"/>
              <a:t>herniation and an LHR &lt;1 suggests poor prognosis.</a:t>
            </a:r>
          </a:p>
          <a:p>
            <a:r>
              <a:rPr lang="en-US" sz="2000" dirty="0"/>
              <a:t>3. Antenatal counseling and in utero transfer to pediatric surgical center</a:t>
            </a:r>
          </a:p>
        </p:txBody>
      </p:sp>
      <p:sp>
        <p:nvSpPr>
          <p:cNvPr id="3" name="Title 2">
            <a:extLst>
              <a:ext uri="{FF2B5EF4-FFF2-40B4-BE49-F238E27FC236}">
                <a16:creationId xmlns:a16="http://schemas.microsoft.com/office/drawing/2014/main" id="{EB7D5DEC-DFC6-46E7-97A6-DD78F37AF931}"/>
              </a:ext>
            </a:extLst>
          </p:cNvPr>
          <p:cNvSpPr>
            <a:spLocks noGrp="1"/>
          </p:cNvSpPr>
          <p:nvPr>
            <p:ph type="title"/>
          </p:nvPr>
        </p:nvSpPr>
        <p:spPr/>
        <p:txBody>
          <a:bodyPr>
            <a:normAutofit fontScale="90000"/>
          </a:bodyPr>
          <a:lstStyle/>
          <a:p>
            <a:r>
              <a:rPr lang="en-US" sz="4000" dirty="0"/>
              <a:t>Clinical Features</a:t>
            </a:r>
            <a:br>
              <a:rPr lang="en-US" dirty="0"/>
            </a:br>
            <a:endParaRPr lang="en-US" dirty="0"/>
          </a:p>
        </p:txBody>
      </p:sp>
    </p:spTree>
    <p:extLst>
      <p:ext uri="{BB962C8B-B14F-4D97-AF65-F5344CB8AC3E}">
        <p14:creationId xmlns:p14="http://schemas.microsoft.com/office/powerpoint/2010/main" val="216173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6DFF2-A0C9-4333-B513-CFBFF83F0BD1}"/>
              </a:ext>
            </a:extLst>
          </p:cNvPr>
          <p:cNvSpPr>
            <a:spLocks noGrp="1"/>
          </p:cNvSpPr>
          <p:nvPr>
            <p:ph idx="1"/>
          </p:nvPr>
        </p:nvSpPr>
        <p:spPr>
          <a:xfrm>
            <a:off x="604434" y="1365060"/>
            <a:ext cx="10983131" cy="4572752"/>
          </a:xfrm>
        </p:spPr>
        <p:txBody>
          <a:bodyPr>
            <a:noAutofit/>
          </a:bodyPr>
          <a:lstStyle/>
          <a:p>
            <a:r>
              <a:rPr lang="en-US" sz="2000" dirty="0">
                <a:highlight>
                  <a:srgbClr val="00FFFF"/>
                </a:highlight>
              </a:rPr>
              <a:t>Postnatal</a:t>
            </a:r>
          </a:p>
          <a:p>
            <a:r>
              <a:rPr lang="en-US" sz="2000" dirty="0"/>
              <a:t>Early respiratory distress and cyanosis after birth together with findings of a scaphoid</a:t>
            </a:r>
          </a:p>
          <a:p>
            <a:r>
              <a:rPr lang="en-US" sz="2000" dirty="0"/>
              <a:t>abdomen, tracheal deviation and mediastinal shift are the typical features of CDH.</a:t>
            </a:r>
          </a:p>
          <a:p>
            <a:r>
              <a:rPr lang="en-US" sz="2000" dirty="0"/>
              <a:t>Diagnosis is confirmed by:</a:t>
            </a:r>
          </a:p>
          <a:p>
            <a:r>
              <a:rPr lang="en-US" sz="2000" dirty="0"/>
              <a:t>1. CXR – showing herniated intestinal loops and mediastinal shift. If intubated swiftly the</a:t>
            </a:r>
          </a:p>
          <a:p>
            <a:r>
              <a:rPr lang="en-US" sz="2000" dirty="0"/>
              <a:t>loops may remain fluid-filled. The differential of multiple air-filled intrathoracic loops</a:t>
            </a:r>
          </a:p>
          <a:p>
            <a:r>
              <a:rPr lang="en-US" sz="2000" dirty="0"/>
              <a:t>is a </a:t>
            </a:r>
            <a:r>
              <a:rPr lang="en-US" sz="2000" dirty="0" err="1"/>
              <a:t>macrocystic</a:t>
            </a:r>
            <a:r>
              <a:rPr lang="en-US" sz="2000" dirty="0"/>
              <a:t> CCAM (look at the diaphragm outline).</a:t>
            </a:r>
          </a:p>
          <a:p>
            <a:r>
              <a:rPr lang="en-US" sz="2000" dirty="0"/>
              <a:t>2. US or contrast study – if doubt exists, image diaphragm with US or outline viscera with</a:t>
            </a:r>
          </a:p>
          <a:p>
            <a:r>
              <a:rPr lang="en-US" sz="2000" dirty="0"/>
              <a:t>contrast. Right-sided CDH may cause more confusion as the liver is the typical herniated viscus </a:t>
            </a:r>
          </a:p>
        </p:txBody>
      </p:sp>
      <p:sp>
        <p:nvSpPr>
          <p:cNvPr id="3" name="Title 2">
            <a:extLst>
              <a:ext uri="{FF2B5EF4-FFF2-40B4-BE49-F238E27FC236}">
                <a16:creationId xmlns:a16="http://schemas.microsoft.com/office/drawing/2014/main" id="{7EF6A593-C3EF-416E-815C-B4EB35EA090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0290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FDB105-A95F-4A1F-A6E0-3234A90EDCEF}"/>
              </a:ext>
            </a:extLst>
          </p:cNvPr>
          <p:cNvPicPr>
            <a:picLocks noGrp="1" noChangeAspect="1"/>
          </p:cNvPicPr>
          <p:nvPr>
            <p:ph idx="1"/>
          </p:nvPr>
        </p:nvPicPr>
        <p:blipFill>
          <a:blip r:embed="rId2"/>
          <a:stretch>
            <a:fillRect/>
          </a:stretch>
        </p:blipFill>
        <p:spPr>
          <a:xfrm>
            <a:off x="3404382" y="745588"/>
            <a:ext cx="4291957" cy="5087119"/>
          </a:xfrm>
          <a:prstGeom prst="rect">
            <a:avLst/>
          </a:prstGeom>
        </p:spPr>
      </p:pic>
      <p:sp>
        <p:nvSpPr>
          <p:cNvPr id="3" name="Title 2">
            <a:extLst>
              <a:ext uri="{FF2B5EF4-FFF2-40B4-BE49-F238E27FC236}">
                <a16:creationId xmlns:a16="http://schemas.microsoft.com/office/drawing/2014/main" id="{443960E2-D884-4563-9C8D-693A2A052D1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83813309"/>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Bring Your Presentations" id="{59065FFD-95A5-4387-9888-595CD54FE3CE}" vid="{8A46A32C-1227-47D7-A4C8-360887988C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{07A855C4-4B47-4431-9687-AEA18BB667C3}tf16411177_win32</Template>
  <TotalTime>0</TotalTime>
  <Words>2229</Words>
  <Application>Microsoft Office PowerPoint</Application>
  <PresentationFormat>Widescreen</PresentationFormat>
  <Paragraphs>161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Get Started with 3D</vt:lpstr>
      <vt:lpstr>Congenital Diaphragmatic Hernia</vt:lpstr>
      <vt:lpstr>Epidemiology </vt:lpstr>
      <vt:lpstr>Associations </vt:lpstr>
      <vt:lpstr>Embryology </vt:lpstr>
      <vt:lpstr>PowerPoint Presentation</vt:lpstr>
      <vt:lpstr>Pulmonary Hypoplasia </vt:lpstr>
      <vt:lpstr>Clinical Features </vt:lpstr>
      <vt:lpstr>PowerPoint Presentation</vt:lpstr>
      <vt:lpstr>PowerPoint Presentation</vt:lpstr>
      <vt:lpstr>PowerPoint Presentation</vt:lpstr>
      <vt:lpstr>PowerPoint Presentation</vt:lpstr>
      <vt:lpstr>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Diaphragmatic Hernia</dc:title>
  <dc:creator/>
  <cp:lastModifiedBy>rashed omar</cp:lastModifiedBy>
  <cp:revision>2</cp:revision>
  <dcterms:created xsi:type="dcterms:W3CDTF">2020-10-22T07:57:57Z</dcterms:created>
  <dcterms:modified xsi:type="dcterms:W3CDTF">2020-12-22T19:07:32Z</dcterms:modified>
</cp:coreProperties>
</file>