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2" r:id="rId26"/>
    <p:sldId id="283" r:id="rId27"/>
    <p:sldId id="284" r:id="rId28"/>
    <p:sldId id="285" r:id="rId29"/>
    <p:sldId id="286" r:id="rId30"/>
    <p:sldId id="287" r:id="rId31"/>
    <p:sldId id="288" r:id="rId32"/>
    <p:sldId id="289" r:id="rId33"/>
    <p:sldId id="290" r:id="rId34"/>
  </p:sldIdLst>
  <p:sldSz cx="12192000" cy="6858000"/>
  <p:notesSz cx="6858000" cy="9144000"/>
  <p:embeddedFontLst>
    <p:embeddedFont>
      <p:font typeface="Trebuchet MS" pitchFamily="34" charset="0"/>
      <p:regular r:id="rId36"/>
      <p:bold r:id="rId37"/>
      <p:italic r:id="rId38"/>
      <p:boldItalic r:id="rId39"/>
    </p:embeddedFont>
    <p:embeddedFont>
      <p:font typeface="Cambria" pitchFamily="18" charset="0"/>
      <p:regular r:id="rId40"/>
      <p:bold r:id="rId41"/>
      <p:italic r:id="rId42"/>
      <p:boldItalic r:id="rId43"/>
    </p:embeddedFont>
    <p:embeddedFont>
      <p:font typeface="Roboto" charset="0"/>
      <p:regular r:id="rId44"/>
      <p:bold r:id="rId45"/>
      <p:italic r:id="rId46"/>
      <p:boldItalic r:id="rId47"/>
    </p:embeddedFont>
    <p:embeddedFont>
      <p:font typeface="Calibri" pitchFamily="34" charset="0"/>
      <p:regular r:id="rId48"/>
      <p:bold r:id="rId49"/>
      <p:italic r:id="rId50"/>
      <p:boldItalic r:id="rId51"/>
    </p:embeddedFont>
    <p:embeddedFont>
      <p:font typeface="Libre Franklin"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gKkcVJls9FNe7dX9B9dHRhlo+Pf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l"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22803f06a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22803f06a7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222803f06a7_0_4: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232b8fe25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232b8fe250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2232b8fe250_0_2: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32b8fe25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232b8fe250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2232b8fe250_0_1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232b8fe25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232b8fe250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2232b8fe250_0_27: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232b8fe250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2232b8fe25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232b8fe250_0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2232b8fe25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2362453d7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2362453d77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22362453d77_0_7: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232b8fe25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232b8fe250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2232b8fe250_0_4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22803f06a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22803f06a7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222803f06a7_0_24: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232b8fe250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2232b8fe25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232b8fe250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2232b8fe25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2803f06a7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22803f06a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37"/>
          <p:cNvSpPr txBox="1">
            <a:spLocks noGrp="1"/>
          </p:cNvSpPr>
          <p:nvPr>
            <p:ph type="dt" idx="10"/>
          </p:nvPr>
        </p:nvSpPr>
        <p:spPr>
          <a:xfrm>
            <a:off x="5661248" y="6557946"/>
            <a:ext cx="2669952"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7"/>
          <p:cNvSpPr txBox="1">
            <a:spLocks noGrp="1"/>
          </p:cNvSpPr>
          <p:nvPr>
            <p:ph type="ftr" idx="11"/>
          </p:nvPr>
        </p:nvSpPr>
        <p:spPr>
          <a:xfrm>
            <a:off x="609600" y="6557946"/>
            <a:ext cx="48768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7"/>
          <p:cNvSpPr txBox="1">
            <a:spLocks noGrp="1"/>
          </p:cNvSpPr>
          <p:nvPr>
            <p:ph type="sldNum" idx="12"/>
          </p:nvPr>
        </p:nvSpPr>
        <p:spPr>
          <a:xfrm>
            <a:off x="8335264" y="6556248"/>
            <a:ext cx="784448"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46"/>
          <p:cNvSpPr txBox="1">
            <a:spLocks noGrp="1"/>
          </p:cNvSpPr>
          <p:nvPr>
            <p:ph type="title"/>
          </p:nvPr>
        </p:nvSpPr>
        <p:spPr>
          <a:xfrm>
            <a:off x="609600" y="320040"/>
            <a:ext cx="9652000"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6"/>
          <p:cNvSpPr txBox="1">
            <a:spLocks noGrp="1"/>
          </p:cNvSpPr>
          <p:nvPr>
            <p:ph type="body" idx="1"/>
          </p:nvPr>
        </p:nvSpPr>
        <p:spPr>
          <a:xfrm rot="5400000">
            <a:off x="3012440" y="-793424"/>
            <a:ext cx="4846320" cy="9652000"/>
          </a:xfrm>
          <a:prstGeom prst="rect">
            <a:avLst/>
          </a:prstGeom>
          <a:noFill/>
          <a:ln>
            <a:noFill/>
          </a:ln>
        </p:spPr>
        <p:txBody>
          <a:bodyPr spcFirstLastPara="1" wrap="square" lIns="91425" tIns="45700" rIns="91425" bIns="45700" anchor="t" anchorCtr="0">
            <a:normAutofit/>
          </a:bodyPr>
          <a:lstStyle>
            <a:lvl1pPr marL="457200" lvl="0" indent="-312039" algn="l">
              <a:spcBef>
                <a:spcPts val="600"/>
              </a:spcBef>
              <a:spcAft>
                <a:spcPts val="0"/>
              </a:spcAft>
              <a:buSzPts val="1314"/>
              <a:buChar char="⦿"/>
              <a:defRPr/>
            </a:lvl1pPr>
            <a:lvl2pPr marL="914400" lvl="1" indent="-320040" algn="l">
              <a:spcBef>
                <a:spcPts val="500"/>
              </a:spcBef>
              <a:spcAft>
                <a:spcPts val="0"/>
              </a:spcAft>
              <a:buSzPts val="1440"/>
              <a:buChar char="◼"/>
              <a:defRPr/>
            </a:lvl2pPr>
            <a:lvl3pPr marL="1371600" lvl="2" indent="-297180" algn="l">
              <a:spcBef>
                <a:spcPts val="400"/>
              </a:spcBef>
              <a:spcAft>
                <a:spcPts val="0"/>
              </a:spcAft>
              <a:buSzPts val="1080"/>
              <a:buChar char="🞆"/>
              <a:defRPr/>
            </a:lvl3pPr>
            <a:lvl4pPr marL="1828800" lvl="3" indent="-320039" algn="l">
              <a:spcBef>
                <a:spcPts val="360"/>
              </a:spcBef>
              <a:spcAft>
                <a:spcPts val="0"/>
              </a:spcAft>
              <a:buSzPts val="1440"/>
              <a:buChar char="⚫"/>
              <a:defRPr/>
            </a:lvl4pPr>
            <a:lvl5pPr marL="2286000" lvl="4" indent="-308610" algn="l">
              <a:spcBef>
                <a:spcPts val="400"/>
              </a:spcBef>
              <a:spcAft>
                <a:spcPts val="0"/>
              </a:spcAft>
              <a:buSzPts val="1260"/>
              <a:buChar char="◉"/>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46"/>
          <p:cNvSpPr txBox="1">
            <a:spLocks noGrp="1"/>
          </p:cNvSpPr>
          <p:nvPr>
            <p:ph type="dt" idx="10"/>
          </p:nvPr>
        </p:nvSpPr>
        <p:spPr>
          <a:xfrm>
            <a:off x="5661248" y="6557946"/>
            <a:ext cx="2669952"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6"/>
          <p:cNvSpPr txBox="1">
            <a:spLocks noGrp="1"/>
          </p:cNvSpPr>
          <p:nvPr>
            <p:ph type="ftr" idx="11"/>
          </p:nvPr>
        </p:nvSpPr>
        <p:spPr>
          <a:xfrm>
            <a:off x="609600" y="6557946"/>
            <a:ext cx="48768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sldNum" idx="12"/>
          </p:nvPr>
        </p:nvSpPr>
        <p:spPr>
          <a:xfrm>
            <a:off x="8335264" y="6556248"/>
            <a:ext cx="784448"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47"/>
          <p:cNvSpPr txBox="1">
            <a:spLocks noGrp="1"/>
          </p:cNvSpPr>
          <p:nvPr>
            <p:ph type="title"/>
          </p:nvPr>
        </p:nvSpPr>
        <p:spPr>
          <a:xfrm rot="5400000">
            <a:off x="6827838" y="2184719"/>
            <a:ext cx="5851525" cy="2032000"/>
          </a:xfrm>
          <a:prstGeom prst="rect">
            <a:avLst/>
          </a:prstGeom>
          <a:noFill/>
          <a:ln>
            <a:noFill/>
          </a:ln>
        </p:spPr>
        <p:txBody>
          <a:bodyPr spcFirstLastPara="1" wrap="square" lIns="45700" tIns="0" rIns="45700" bIns="0" anchor="t" anchorCtr="0">
            <a:norm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7"/>
          <p:cNvSpPr txBox="1">
            <a:spLocks noGrp="1"/>
          </p:cNvSpPr>
          <p:nvPr>
            <p:ph type="body" idx="1"/>
          </p:nvPr>
        </p:nvSpPr>
        <p:spPr>
          <a:xfrm rot="5400000">
            <a:off x="1697038" y="-812794"/>
            <a:ext cx="5851525" cy="8026400"/>
          </a:xfrm>
          <a:prstGeom prst="rect">
            <a:avLst/>
          </a:prstGeom>
          <a:noFill/>
          <a:ln>
            <a:noFill/>
          </a:ln>
        </p:spPr>
        <p:txBody>
          <a:bodyPr spcFirstLastPara="1" wrap="square" lIns="91425" tIns="45700" rIns="91425" bIns="45700" anchor="t" anchorCtr="0">
            <a:normAutofit/>
          </a:bodyPr>
          <a:lstStyle>
            <a:lvl1pPr marL="457200" lvl="0" indent="-312039" algn="l">
              <a:spcBef>
                <a:spcPts val="600"/>
              </a:spcBef>
              <a:spcAft>
                <a:spcPts val="0"/>
              </a:spcAft>
              <a:buSzPts val="1314"/>
              <a:buChar char="⦿"/>
              <a:defRPr/>
            </a:lvl1pPr>
            <a:lvl2pPr marL="914400" lvl="1" indent="-320040" algn="l">
              <a:spcBef>
                <a:spcPts val="500"/>
              </a:spcBef>
              <a:spcAft>
                <a:spcPts val="0"/>
              </a:spcAft>
              <a:buSzPts val="1440"/>
              <a:buChar char="◼"/>
              <a:defRPr/>
            </a:lvl2pPr>
            <a:lvl3pPr marL="1371600" lvl="2" indent="-297180" algn="l">
              <a:spcBef>
                <a:spcPts val="400"/>
              </a:spcBef>
              <a:spcAft>
                <a:spcPts val="0"/>
              </a:spcAft>
              <a:buSzPts val="1080"/>
              <a:buChar char="🞆"/>
              <a:defRPr/>
            </a:lvl3pPr>
            <a:lvl4pPr marL="1828800" lvl="3" indent="-320039" algn="l">
              <a:spcBef>
                <a:spcPts val="360"/>
              </a:spcBef>
              <a:spcAft>
                <a:spcPts val="0"/>
              </a:spcAft>
              <a:buSzPts val="1440"/>
              <a:buChar char="⚫"/>
              <a:defRPr/>
            </a:lvl4pPr>
            <a:lvl5pPr marL="2286000" lvl="4" indent="-308610" algn="l">
              <a:spcBef>
                <a:spcPts val="400"/>
              </a:spcBef>
              <a:spcAft>
                <a:spcPts val="0"/>
              </a:spcAft>
              <a:buSzPts val="1260"/>
              <a:buChar char="◉"/>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6" name="Google Shape;86;p47"/>
          <p:cNvSpPr txBox="1">
            <a:spLocks noGrp="1"/>
          </p:cNvSpPr>
          <p:nvPr>
            <p:ph type="dt" idx="10"/>
          </p:nvPr>
        </p:nvSpPr>
        <p:spPr>
          <a:xfrm>
            <a:off x="5657088" y="6557946"/>
            <a:ext cx="2669952"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7"/>
          <p:cNvSpPr txBox="1">
            <a:spLocks noGrp="1"/>
          </p:cNvSpPr>
          <p:nvPr>
            <p:ph type="ftr" idx="11"/>
          </p:nvPr>
        </p:nvSpPr>
        <p:spPr>
          <a:xfrm>
            <a:off x="609600" y="6556248"/>
            <a:ext cx="48768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7"/>
          <p:cNvSpPr txBox="1">
            <a:spLocks noGrp="1"/>
          </p:cNvSpPr>
          <p:nvPr>
            <p:ph type="sldNum" idx="12"/>
          </p:nvPr>
        </p:nvSpPr>
        <p:spPr>
          <a:xfrm>
            <a:off x="8339328" y="6553200"/>
            <a:ext cx="784448" cy="228600"/>
          </a:xfrm>
          <a:prstGeom prst="rect">
            <a:avLst/>
          </a:prstGeom>
          <a:noFill/>
          <a:ln>
            <a:noFill/>
          </a:ln>
        </p:spPr>
        <p:txBody>
          <a:bodyPr spcFirstLastPara="1" wrap="square" lIns="0" tIns="0" rIns="0" bIns="0" anchor="b" anchorCtr="0">
            <a:noAutofit/>
          </a:bodyPr>
          <a:lstStyle>
            <a:lvl1pPr marL="0" lvl="0" indent="0" algn="r">
              <a:spcBef>
                <a:spcPts val="0"/>
              </a:spcBef>
              <a:buNone/>
              <a:defRPr sz="1100">
                <a:solidFill>
                  <a:schemeClr val="dk2"/>
                </a:solidFill>
                <a:latin typeface="Trebuchet MS"/>
                <a:ea typeface="Trebuchet MS"/>
                <a:cs typeface="Trebuchet MS"/>
                <a:sym typeface="Trebuchet MS"/>
              </a:defRPr>
            </a:lvl1pPr>
            <a:lvl2pPr marL="0" lvl="1" indent="0" algn="r">
              <a:spcBef>
                <a:spcPts val="0"/>
              </a:spcBef>
              <a:buNone/>
              <a:defRPr sz="1100">
                <a:solidFill>
                  <a:schemeClr val="dk2"/>
                </a:solidFill>
                <a:latin typeface="Trebuchet MS"/>
                <a:ea typeface="Trebuchet MS"/>
                <a:cs typeface="Trebuchet MS"/>
                <a:sym typeface="Trebuchet MS"/>
              </a:defRPr>
            </a:lvl2pPr>
            <a:lvl3pPr marL="0" lvl="2" indent="0" algn="r">
              <a:spcBef>
                <a:spcPts val="0"/>
              </a:spcBef>
              <a:buNone/>
              <a:defRPr sz="1100">
                <a:solidFill>
                  <a:schemeClr val="dk2"/>
                </a:solidFill>
                <a:latin typeface="Trebuchet MS"/>
                <a:ea typeface="Trebuchet MS"/>
                <a:cs typeface="Trebuchet MS"/>
                <a:sym typeface="Trebuchet MS"/>
              </a:defRPr>
            </a:lvl3pPr>
            <a:lvl4pPr marL="0" lvl="3" indent="0" algn="r">
              <a:spcBef>
                <a:spcPts val="0"/>
              </a:spcBef>
              <a:buNone/>
              <a:defRPr sz="1100">
                <a:solidFill>
                  <a:schemeClr val="dk2"/>
                </a:solidFill>
                <a:latin typeface="Trebuchet MS"/>
                <a:ea typeface="Trebuchet MS"/>
                <a:cs typeface="Trebuchet MS"/>
                <a:sym typeface="Trebuchet MS"/>
              </a:defRPr>
            </a:lvl4pPr>
            <a:lvl5pPr marL="0" lvl="4" indent="0" algn="r">
              <a:spcBef>
                <a:spcPts val="0"/>
              </a:spcBef>
              <a:buNone/>
              <a:defRPr sz="1100">
                <a:solidFill>
                  <a:schemeClr val="dk2"/>
                </a:solidFill>
                <a:latin typeface="Trebuchet MS"/>
                <a:ea typeface="Trebuchet MS"/>
                <a:cs typeface="Trebuchet MS"/>
                <a:sym typeface="Trebuchet MS"/>
              </a:defRPr>
            </a:lvl5pPr>
            <a:lvl6pPr marL="0" lvl="5" indent="0" algn="r">
              <a:spcBef>
                <a:spcPts val="0"/>
              </a:spcBef>
              <a:buNone/>
              <a:defRPr sz="1100">
                <a:solidFill>
                  <a:schemeClr val="dk2"/>
                </a:solidFill>
                <a:latin typeface="Trebuchet MS"/>
                <a:ea typeface="Trebuchet MS"/>
                <a:cs typeface="Trebuchet MS"/>
                <a:sym typeface="Trebuchet MS"/>
              </a:defRPr>
            </a:lvl6pPr>
            <a:lvl7pPr marL="0" lvl="6" indent="0" algn="r">
              <a:spcBef>
                <a:spcPts val="0"/>
              </a:spcBef>
              <a:buNone/>
              <a:defRPr sz="1100">
                <a:solidFill>
                  <a:schemeClr val="dk2"/>
                </a:solidFill>
                <a:latin typeface="Trebuchet MS"/>
                <a:ea typeface="Trebuchet MS"/>
                <a:cs typeface="Trebuchet MS"/>
                <a:sym typeface="Trebuchet MS"/>
              </a:defRPr>
            </a:lvl7pPr>
            <a:lvl8pPr marL="0" lvl="7" indent="0" algn="r">
              <a:spcBef>
                <a:spcPts val="0"/>
              </a:spcBef>
              <a:buNone/>
              <a:defRPr sz="1100">
                <a:solidFill>
                  <a:schemeClr val="dk2"/>
                </a:solidFill>
                <a:latin typeface="Trebuchet MS"/>
                <a:ea typeface="Trebuchet MS"/>
                <a:cs typeface="Trebuchet MS"/>
                <a:sym typeface="Trebuchet MS"/>
              </a:defRPr>
            </a:lvl8pPr>
            <a:lvl9pPr marL="0" lvl="8" indent="0" algn="r">
              <a:spcBef>
                <a:spcPts val="0"/>
              </a:spcBef>
              <a:buNone/>
              <a:defRPr sz="1100">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8"/>
          <p:cNvSpPr txBox="1">
            <a:spLocks noGrp="1"/>
          </p:cNvSpPr>
          <p:nvPr>
            <p:ph type="title"/>
          </p:nvPr>
        </p:nvSpPr>
        <p:spPr>
          <a:xfrm>
            <a:off x="609600" y="320040"/>
            <a:ext cx="9652000"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8"/>
          <p:cNvSpPr txBox="1">
            <a:spLocks noGrp="1"/>
          </p:cNvSpPr>
          <p:nvPr>
            <p:ph type="body" idx="1"/>
          </p:nvPr>
        </p:nvSpPr>
        <p:spPr>
          <a:xfrm>
            <a:off x="609600" y="1609416"/>
            <a:ext cx="9652000" cy="4846320"/>
          </a:xfrm>
          <a:prstGeom prst="rect">
            <a:avLst/>
          </a:prstGeom>
          <a:noFill/>
          <a:ln>
            <a:noFill/>
          </a:ln>
        </p:spPr>
        <p:txBody>
          <a:bodyPr spcFirstLastPara="1" wrap="square" lIns="91425" tIns="45700" rIns="91425" bIns="45700" anchor="t" anchorCtr="0">
            <a:normAutofit/>
          </a:bodyPr>
          <a:lstStyle>
            <a:lvl1pPr marL="457200" lvl="0" indent="-312039" algn="l">
              <a:spcBef>
                <a:spcPts val="600"/>
              </a:spcBef>
              <a:spcAft>
                <a:spcPts val="0"/>
              </a:spcAft>
              <a:buSzPts val="1314"/>
              <a:buChar char="⦿"/>
              <a:defRPr/>
            </a:lvl1pPr>
            <a:lvl2pPr marL="914400" lvl="1" indent="-320040" algn="l">
              <a:spcBef>
                <a:spcPts val="500"/>
              </a:spcBef>
              <a:spcAft>
                <a:spcPts val="0"/>
              </a:spcAft>
              <a:buSzPts val="1440"/>
              <a:buChar char="◼"/>
              <a:defRPr/>
            </a:lvl2pPr>
            <a:lvl3pPr marL="1371600" lvl="2" indent="-297180" algn="l">
              <a:spcBef>
                <a:spcPts val="400"/>
              </a:spcBef>
              <a:spcAft>
                <a:spcPts val="0"/>
              </a:spcAft>
              <a:buSzPts val="1080"/>
              <a:buChar char="🞆"/>
              <a:defRPr/>
            </a:lvl3pPr>
            <a:lvl4pPr marL="1828800" lvl="3" indent="-320039" algn="l">
              <a:spcBef>
                <a:spcPts val="360"/>
              </a:spcBef>
              <a:spcAft>
                <a:spcPts val="0"/>
              </a:spcAft>
              <a:buSzPts val="1440"/>
              <a:buChar char="⚫"/>
              <a:defRPr/>
            </a:lvl4pPr>
            <a:lvl5pPr marL="2286000" lvl="4" indent="-308610" algn="l">
              <a:spcBef>
                <a:spcPts val="400"/>
              </a:spcBef>
              <a:spcAft>
                <a:spcPts val="0"/>
              </a:spcAft>
              <a:buSzPts val="1260"/>
              <a:buChar char="◉"/>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38"/>
          <p:cNvSpPr txBox="1">
            <a:spLocks noGrp="1"/>
          </p:cNvSpPr>
          <p:nvPr>
            <p:ph type="dt" idx="10"/>
          </p:nvPr>
        </p:nvSpPr>
        <p:spPr>
          <a:xfrm>
            <a:off x="5661248" y="6557946"/>
            <a:ext cx="2669952"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8"/>
          <p:cNvSpPr txBox="1">
            <a:spLocks noGrp="1"/>
          </p:cNvSpPr>
          <p:nvPr>
            <p:ph type="ftr" idx="11"/>
          </p:nvPr>
        </p:nvSpPr>
        <p:spPr>
          <a:xfrm>
            <a:off x="609600" y="6557946"/>
            <a:ext cx="48768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8"/>
          <p:cNvSpPr txBox="1">
            <a:spLocks noGrp="1"/>
          </p:cNvSpPr>
          <p:nvPr>
            <p:ph type="sldNum" idx="12"/>
          </p:nvPr>
        </p:nvSpPr>
        <p:spPr>
          <a:xfrm>
            <a:off x="8335264" y="6556248"/>
            <a:ext cx="784448"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chemeClr val="lt1"/>
            </a:gs>
            <a:gs pos="100000">
              <a:srgbClr val="9E9E9E"/>
            </a:gs>
          </a:gsLst>
          <a:path path="circle">
            <a:fillToRect l="50000" t="50000" r="50000" b="50000"/>
          </a:path>
          <a:tileRect/>
        </a:gradFill>
        <a:effectLst/>
      </p:bgPr>
    </p:bg>
    <p:spTree>
      <p:nvGrpSpPr>
        <p:cNvPr id="1" name="Shape 26"/>
        <p:cNvGrpSpPr/>
        <p:nvPr/>
      </p:nvGrpSpPr>
      <p:grpSpPr>
        <a:xfrm>
          <a:off x="0" y="0"/>
          <a:ext cx="0" cy="0"/>
          <a:chOff x="0" y="0"/>
          <a:chExt cx="0" cy="0"/>
        </a:xfrm>
      </p:grpSpPr>
      <p:sp>
        <p:nvSpPr>
          <p:cNvPr id="27" name="Google Shape;27;p39"/>
          <p:cNvSpPr/>
          <p:nvPr/>
        </p:nvSpPr>
        <p:spPr>
          <a:xfrm flipH="1">
            <a:off x="3556000" y="0"/>
            <a:ext cx="8636000" cy="6858000"/>
          </a:xfrm>
          <a:prstGeom prst="rect">
            <a:avLst/>
          </a:prstGeom>
          <a:blipFill rotWithShape="1">
            <a:blip r:embed="rId2">
              <a:alphaModFix amt="43000"/>
            </a:blip>
            <a:tile tx="0" ty="0" sx="50000" sy="5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28" name="Google Shape;28;p39"/>
          <p:cNvCxnSpPr/>
          <p:nvPr/>
        </p:nvCxnSpPr>
        <p:spPr>
          <a:xfrm rot="-5400000">
            <a:off x="127000" y="3429000"/>
            <a:ext cx="6858000" cy="0"/>
          </a:xfrm>
          <a:prstGeom prst="straightConnector1">
            <a:avLst/>
          </a:prstGeom>
          <a:noFill/>
          <a:ln w="11425" cap="flat" cmpd="sng">
            <a:solidFill>
              <a:srgbClr val="F9F9F9"/>
            </a:solidFill>
            <a:prstDash val="solid"/>
            <a:miter lim="800000"/>
            <a:headEnd type="none" w="sm" len="sm"/>
            <a:tailEnd type="none" w="sm" len="sm"/>
          </a:ln>
        </p:spPr>
      </p:cxnSp>
      <p:sp>
        <p:nvSpPr>
          <p:cNvPr id="29" name="Google Shape;29;p39"/>
          <p:cNvSpPr txBox="1">
            <a:spLocks noGrp="1"/>
          </p:cNvSpPr>
          <p:nvPr>
            <p:ph type="ctrTitle"/>
          </p:nvPr>
        </p:nvSpPr>
        <p:spPr>
          <a:xfrm>
            <a:off x="4489157" y="533400"/>
            <a:ext cx="6807200" cy="2868168"/>
          </a:xfrm>
          <a:prstGeom prst="rect">
            <a:avLst/>
          </a:prstGeom>
          <a:noFill/>
          <a:ln>
            <a:noFill/>
          </a:ln>
        </p:spPr>
        <p:txBody>
          <a:bodyPr spcFirstLastPara="1" wrap="square" lIns="45700" tIns="0" rIns="45700" bIns="0" anchor="b" anchorCtr="0">
            <a:noAutofit/>
          </a:bodyPr>
          <a:lstStyle>
            <a:lvl1pPr lvl="0" algn="r">
              <a:spcBef>
                <a:spcPts val="0"/>
              </a:spcBef>
              <a:spcAft>
                <a:spcPts val="0"/>
              </a:spcAft>
              <a:buClr>
                <a:srgbClr val="FEF7F0"/>
              </a:buClr>
              <a:buSzPts val="4200"/>
              <a:buFont typeface="Trebuchet MS"/>
              <a:buNone/>
              <a:defRPr sz="4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9"/>
          <p:cNvSpPr txBox="1">
            <a:spLocks noGrp="1"/>
          </p:cNvSpPr>
          <p:nvPr>
            <p:ph type="subTitle" idx="1"/>
          </p:nvPr>
        </p:nvSpPr>
        <p:spPr>
          <a:xfrm>
            <a:off x="4472589" y="3539864"/>
            <a:ext cx="6819704" cy="1101248"/>
          </a:xfrm>
          <a:prstGeom prst="rect">
            <a:avLst/>
          </a:prstGeom>
          <a:noFill/>
          <a:ln>
            <a:noFill/>
          </a:ln>
        </p:spPr>
        <p:txBody>
          <a:bodyPr spcFirstLastPara="1" wrap="square" lIns="45700" tIns="0" rIns="45700" bIns="0" anchor="t" anchorCtr="0">
            <a:normAutofit/>
          </a:bodyPr>
          <a:lstStyle>
            <a:lvl1pPr lvl="0" algn="r">
              <a:spcBef>
                <a:spcPts val="600"/>
              </a:spcBef>
              <a:spcAft>
                <a:spcPts val="0"/>
              </a:spcAft>
              <a:buSzPts val="1606"/>
              <a:buNone/>
              <a:defRPr sz="2200">
                <a:solidFill>
                  <a:srgbClr val="FFFFFF"/>
                </a:solidFill>
              </a:defRPr>
            </a:lvl1pPr>
            <a:lvl2pPr lvl="1" algn="ctr">
              <a:spcBef>
                <a:spcPts val="500"/>
              </a:spcBef>
              <a:spcAft>
                <a:spcPts val="0"/>
              </a:spcAft>
              <a:buSzPts val="1440"/>
              <a:buNone/>
              <a:defRPr/>
            </a:lvl2pPr>
            <a:lvl3pPr lvl="2" algn="ctr">
              <a:spcBef>
                <a:spcPts val="400"/>
              </a:spcBef>
              <a:spcAft>
                <a:spcPts val="0"/>
              </a:spcAft>
              <a:buSzPts val="1080"/>
              <a:buNone/>
              <a:defRPr/>
            </a:lvl3pPr>
            <a:lvl4pPr lvl="3" algn="ctr">
              <a:spcBef>
                <a:spcPts val="360"/>
              </a:spcBef>
              <a:spcAft>
                <a:spcPts val="0"/>
              </a:spcAft>
              <a:buSzPts val="1440"/>
              <a:buNone/>
              <a:defRPr/>
            </a:lvl4pPr>
            <a:lvl5pPr lvl="4" algn="ctr">
              <a:spcBef>
                <a:spcPts val="400"/>
              </a:spcBef>
              <a:spcAft>
                <a:spcPts val="0"/>
              </a:spcAft>
              <a:buSzPts val="1260"/>
              <a:buNone/>
              <a:defRPr/>
            </a:lvl5pPr>
            <a:lvl6pPr lvl="5" algn="ctr">
              <a:spcBef>
                <a:spcPts val="400"/>
              </a:spcBef>
              <a:spcAft>
                <a:spcPts val="0"/>
              </a:spcAft>
              <a:buSzPts val="1440"/>
              <a:buNone/>
              <a:defRPr/>
            </a:lvl6pPr>
            <a:lvl7pPr lvl="6" algn="ctr">
              <a:spcBef>
                <a:spcPts val="360"/>
              </a:spcBef>
              <a:spcAft>
                <a:spcPts val="0"/>
              </a:spcAft>
              <a:buSzPts val="1440"/>
              <a:buNone/>
              <a:defRPr/>
            </a:lvl7pPr>
            <a:lvl8pPr lvl="7" algn="ctr">
              <a:spcBef>
                <a:spcPts val="300"/>
              </a:spcBef>
              <a:spcAft>
                <a:spcPts val="0"/>
              </a:spcAft>
              <a:buSzPts val="1800"/>
              <a:buNone/>
              <a:defRPr/>
            </a:lvl8pPr>
            <a:lvl9pPr lvl="8" algn="ctr">
              <a:spcBef>
                <a:spcPts val="360"/>
              </a:spcBef>
              <a:spcAft>
                <a:spcPts val="0"/>
              </a:spcAft>
              <a:buSzPts val="1800"/>
              <a:buNone/>
              <a:defRPr/>
            </a:lvl9pPr>
          </a:lstStyle>
          <a:p>
            <a:endParaRPr/>
          </a:p>
        </p:txBody>
      </p:sp>
      <p:sp>
        <p:nvSpPr>
          <p:cNvPr id="31" name="Google Shape;31;p39"/>
          <p:cNvSpPr txBox="1">
            <a:spLocks noGrp="1"/>
          </p:cNvSpPr>
          <p:nvPr>
            <p:ph type="dt" idx="10"/>
          </p:nvPr>
        </p:nvSpPr>
        <p:spPr>
          <a:xfrm>
            <a:off x="7828299" y="6557946"/>
            <a:ext cx="2669952"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9"/>
          <p:cNvSpPr txBox="1">
            <a:spLocks noGrp="1"/>
          </p:cNvSpPr>
          <p:nvPr>
            <p:ph type="ftr" idx="11"/>
          </p:nvPr>
        </p:nvSpPr>
        <p:spPr>
          <a:xfrm>
            <a:off x="3759200" y="6557946"/>
            <a:ext cx="3903629"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9"/>
          <p:cNvSpPr txBox="1">
            <a:spLocks noGrp="1"/>
          </p:cNvSpPr>
          <p:nvPr>
            <p:ph type="sldNum" idx="12"/>
          </p:nvPr>
        </p:nvSpPr>
        <p:spPr>
          <a:xfrm>
            <a:off x="10507845" y="6556248"/>
            <a:ext cx="784448" cy="228600"/>
          </a:xfrm>
          <a:prstGeom prst="rect">
            <a:avLst/>
          </a:prstGeom>
          <a:noFill/>
          <a:ln>
            <a:noFill/>
          </a:ln>
        </p:spPr>
        <p:txBody>
          <a:bodyPr spcFirstLastPara="1" wrap="square" lIns="0" tIns="0" rIns="0" bIns="0" anchor="b" anchorCtr="0">
            <a:noAutofit/>
          </a:bodyPr>
          <a:lstStyle>
            <a:lvl1pPr marL="0" lvl="0" indent="0" algn="r">
              <a:spcBef>
                <a:spcPts val="0"/>
              </a:spcBef>
              <a:buNone/>
              <a:defRPr sz="1100">
                <a:solidFill>
                  <a:srgbClr val="FFFFFF"/>
                </a:solidFill>
                <a:latin typeface="Trebuchet MS"/>
                <a:ea typeface="Trebuchet MS"/>
                <a:cs typeface="Trebuchet MS"/>
                <a:sym typeface="Trebuchet MS"/>
              </a:defRPr>
            </a:lvl1pPr>
            <a:lvl2pPr marL="0" lvl="1" indent="0" algn="r">
              <a:spcBef>
                <a:spcPts val="0"/>
              </a:spcBef>
              <a:buNone/>
              <a:defRPr sz="1100">
                <a:solidFill>
                  <a:srgbClr val="FFFFFF"/>
                </a:solidFill>
                <a:latin typeface="Trebuchet MS"/>
                <a:ea typeface="Trebuchet MS"/>
                <a:cs typeface="Trebuchet MS"/>
                <a:sym typeface="Trebuchet MS"/>
              </a:defRPr>
            </a:lvl2pPr>
            <a:lvl3pPr marL="0" lvl="2" indent="0" algn="r">
              <a:spcBef>
                <a:spcPts val="0"/>
              </a:spcBef>
              <a:buNone/>
              <a:defRPr sz="1100">
                <a:solidFill>
                  <a:srgbClr val="FFFFFF"/>
                </a:solidFill>
                <a:latin typeface="Trebuchet MS"/>
                <a:ea typeface="Trebuchet MS"/>
                <a:cs typeface="Trebuchet MS"/>
                <a:sym typeface="Trebuchet MS"/>
              </a:defRPr>
            </a:lvl3pPr>
            <a:lvl4pPr marL="0" lvl="3" indent="0" algn="r">
              <a:spcBef>
                <a:spcPts val="0"/>
              </a:spcBef>
              <a:buNone/>
              <a:defRPr sz="1100">
                <a:solidFill>
                  <a:srgbClr val="FFFFFF"/>
                </a:solidFill>
                <a:latin typeface="Trebuchet MS"/>
                <a:ea typeface="Trebuchet MS"/>
                <a:cs typeface="Trebuchet MS"/>
                <a:sym typeface="Trebuchet MS"/>
              </a:defRPr>
            </a:lvl4pPr>
            <a:lvl5pPr marL="0" lvl="4" indent="0" algn="r">
              <a:spcBef>
                <a:spcPts val="0"/>
              </a:spcBef>
              <a:buNone/>
              <a:defRPr sz="1100">
                <a:solidFill>
                  <a:srgbClr val="FFFFFF"/>
                </a:solidFill>
                <a:latin typeface="Trebuchet MS"/>
                <a:ea typeface="Trebuchet MS"/>
                <a:cs typeface="Trebuchet MS"/>
                <a:sym typeface="Trebuchet MS"/>
              </a:defRPr>
            </a:lvl5pPr>
            <a:lvl6pPr marL="0" lvl="5" indent="0" algn="r">
              <a:spcBef>
                <a:spcPts val="0"/>
              </a:spcBef>
              <a:buNone/>
              <a:defRPr sz="1100">
                <a:solidFill>
                  <a:srgbClr val="FFFFFF"/>
                </a:solidFill>
                <a:latin typeface="Trebuchet MS"/>
                <a:ea typeface="Trebuchet MS"/>
                <a:cs typeface="Trebuchet MS"/>
                <a:sym typeface="Trebuchet MS"/>
              </a:defRPr>
            </a:lvl6pPr>
            <a:lvl7pPr marL="0" lvl="6" indent="0" algn="r">
              <a:spcBef>
                <a:spcPts val="0"/>
              </a:spcBef>
              <a:buNone/>
              <a:defRPr sz="1100">
                <a:solidFill>
                  <a:srgbClr val="FFFFFF"/>
                </a:solidFill>
                <a:latin typeface="Trebuchet MS"/>
                <a:ea typeface="Trebuchet MS"/>
                <a:cs typeface="Trebuchet MS"/>
                <a:sym typeface="Trebuchet MS"/>
              </a:defRPr>
            </a:lvl7pPr>
            <a:lvl8pPr marL="0" lvl="7" indent="0" algn="r">
              <a:spcBef>
                <a:spcPts val="0"/>
              </a:spcBef>
              <a:buNone/>
              <a:defRPr sz="1100">
                <a:solidFill>
                  <a:srgbClr val="FFFFFF"/>
                </a:solidFill>
                <a:latin typeface="Trebuchet MS"/>
                <a:ea typeface="Trebuchet MS"/>
                <a:cs typeface="Trebuchet MS"/>
                <a:sym typeface="Trebuchet MS"/>
              </a:defRPr>
            </a:lvl8pPr>
            <a:lvl9pPr marL="0" lvl="8" indent="0" algn="r">
              <a:spcBef>
                <a:spcPts val="0"/>
              </a:spcBef>
              <a:buNone/>
              <a:defRPr sz="1100">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34"/>
        <p:cNvGrpSpPr/>
        <p:nvPr/>
      </p:nvGrpSpPr>
      <p:grpSpPr>
        <a:xfrm>
          <a:off x="0" y="0"/>
          <a:ext cx="0" cy="0"/>
          <a:chOff x="0" y="0"/>
          <a:chExt cx="0" cy="0"/>
        </a:xfrm>
      </p:grpSpPr>
      <p:sp>
        <p:nvSpPr>
          <p:cNvPr id="35" name="Google Shape;35;p40"/>
          <p:cNvSpPr txBox="1">
            <a:spLocks noGrp="1"/>
          </p:cNvSpPr>
          <p:nvPr>
            <p:ph type="title"/>
          </p:nvPr>
        </p:nvSpPr>
        <p:spPr>
          <a:xfrm>
            <a:off x="1422400" y="2821838"/>
            <a:ext cx="8340651" cy="1362075"/>
          </a:xfrm>
          <a:prstGeom prst="rect">
            <a:avLst/>
          </a:prstGeom>
          <a:noFill/>
          <a:ln>
            <a:noFill/>
          </a:ln>
        </p:spPr>
        <p:txBody>
          <a:bodyPr spcFirstLastPara="1" wrap="square" lIns="45700" tIns="0" rIns="45700" bIns="0" anchor="t" anchorCtr="0">
            <a:normAutofit/>
          </a:bodyPr>
          <a:lstStyle>
            <a:lvl1pPr lvl="0" algn="r">
              <a:spcBef>
                <a:spcPts val="0"/>
              </a:spcBef>
              <a:spcAft>
                <a:spcPts val="0"/>
              </a:spcAft>
              <a:buClr>
                <a:srgbClr val="FEF7F0"/>
              </a:buClr>
              <a:buSzPts val="4200"/>
              <a:buFont typeface="Trebuchet MS"/>
              <a:buNone/>
              <a:defRPr sz="4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0"/>
          <p:cNvSpPr txBox="1">
            <a:spLocks noGrp="1"/>
          </p:cNvSpPr>
          <p:nvPr>
            <p:ph type="body" idx="1"/>
          </p:nvPr>
        </p:nvSpPr>
        <p:spPr>
          <a:xfrm>
            <a:off x="1422400" y="1905001"/>
            <a:ext cx="8340651" cy="743507"/>
          </a:xfrm>
          <a:prstGeom prst="rect">
            <a:avLst/>
          </a:prstGeom>
          <a:noFill/>
          <a:ln>
            <a:noFill/>
          </a:ln>
        </p:spPr>
        <p:txBody>
          <a:bodyPr spcFirstLastPara="1" wrap="square" lIns="91425" tIns="45700" rIns="91425" bIns="45700" anchor="b" anchorCtr="0">
            <a:normAutofit/>
          </a:bodyPr>
          <a:lstStyle>
            <a:lvl1pPr marL="457200" lvl="0" indent="-228600" algn="r">
              <a:spcBef>
                <a:spcPts val="600"/>
              </a:spcBef>
              <a:spcAft>
                <a:spcPts val="0"/>
              </a:spcAft>
              <a:buSzPts val="1460"/>
              <a:buNone/>
              <a:defRPr sz="2000">
                <a:solidFill>
                  <a:schemeClr val="dk1"/>
                </a:solidFill>
              </a:defRPr>
            </a:lvl1pPr>
            <a:lvl2pPr marL="914400" lvl="1" indent="-228600" algn="l">
              <a:spcBef>
                <a:spcPts val="500"/>
              </a:spcBef>
              <a:spcAft>
                <a:spcPts val="0"/>
              </a:spcAft>
              <a:buSzPts val="1440"/>
              <a:buNone/>
              <a:defRPr sz="1800">
                <a:solidFill>
                  <a:srgbClr val="888888"/>
                </a:solidFill>
              </a:defRPr>
            </a:lvl2pPr>
            <a:lvl3pPr marL="1371600" lvl="2" indent="-228600" algn="l">
              <a:spcBef>
                <a:spcPts val="400"/>
              </a:spcBef>
              <a:spcAft>
                <a:spcPts val="0"/>
              </a:spcAft>
              <a:buSzPts val="960"/>
              <a:buNone/>
              <a:defRPr sz="1600">
                <a:solidFill>
                  <a:srgbClr val="888888"/>
                </a:solidFill>
              </a:defRPr>
            </a:lvl3pPr>
            <a:lvl4pPr marL="1828800" lvl="3" indent="-228600" algn="l">
              <a:spcBef>
                <a:spcPts val="280"/>
              </a:spcBef>
              <a:spcAft>
                <a:spcPts val="0"/>
              </a:spcAft>
              <a:buSzPts val="1120"/>
              <a:buNone/>
              <a:defRPr sz="1400">
                <a:solidFill>
                  <a:srgbClr val="888888"/>
                </a:solidFill>
              </a:defRPr>
            </a:lvl4pPr>
            <a:lvl5pPr marL="2286000" lvl="4" indent="-228600" algn="l">
              <a:spcBef>
                <a:spcPts val="400"/>
              </a:spcBef>
              <a:spcAft>
                <a:spcPts val="0"/>
              </a:spcAft>
              <a:buSzPts val="980"/>
              <a:buNone/>
              <a:defRPr sz="1400">
                <a:solidFill>
                  <a:srgbClr val="888888"/>
                </a:solidFill>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7" name="Google Shape;37;p40"/>
          <p:cNvSpPr txBox="1">
            <a:spLocks noGrp="1"/>
          </p:cNvSpPr>
          <p:nvPr>
            <p:ph type="dt" idx="10"/>
          </p:nvPr>
        </p:nvSpPr>
        <p:spPr>
          <a:xfrm>
            <a:off x="6298984" y="6556810"/>
            <a:ext cx="2669952"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0"/>
          <p:cNvSpPr txBox="1">
            <a:spLocks noGrp="1"/>
          </p:cNvSpPr>
          <p:nvPr>
            <p:ph type="ftr" idx="11"/>
          </p:nvPr>
        </p:nvSpPr>
        <p:spPr>
          <a:xfrm>
            <a:off x="2313811" y="6556810"/>
            <a:ext cx="38608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0"/>
          <p:cNvSpPr txBox="1">
            <a:spLocks noGrp="1"/>
          </p:cNvSpPr>
          <p:nvPr>
            <p:ph type="sldNum" idx="12"/>
          </p:nvPr>
        </p:nvSpPr>
        <p:spPr>
          <a:xfrm>
            <a:off x="8978603" y="6555112"/>
            <a:ext cx="784448"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609600" y="320040"/>
            <a:ext cx="9656064"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1"/>
          <p:cNvSpPr txBox="1">
            <a:spLocks noGrp="1"/>
          </p:cNvSpPr>
          <p:nvPr>
            <p:ph type="body" idx="1"/>
          </p:nvPr>
        </p:nvSpPr>
        <p:spPr>
          <a:xfrm>
            <a:off x="609600" y="1600201"/>
            <a:ext cx="4693920" cy="4525963"/>
          </a:xfrm>
          <a:prstGeom prst="rect">
            <a:avLst/>
          </a:prstGeom>
          <a:noFill/>
          <a:ln>
            <a:noFill/>
          </a:ln>
        </p:spPr>
        <p:txBody>
          <a:bodyPr spcFirstLastPara="1" wrap="square" lIns="91425" tIns="45700" rIns="91425" bIns="45700" anchor="t" anchorCtr="0">
            <a:normAutofit/>
          </a:bodyPr>
          <a:lstStyle>
            <a:lvl1pPr marL="457200" lvl="0" indent="-358394" algn="l">
              <a:spcBef>
                <a:spcPts val="600"/>
              </a:spcBef>
              <a:spcAft>
                <a:spcPts val="0"/>
              </a:spcAft>
              <a:buSzPts val="2044"/>
              <a:buChar char="⦿"/>
              <a:defRPr sz="2800"/>
            </a:lvl1pPr>
            <a:lvl2pPr marL="914400" lvl="1" indent="-350519" algn="l">
              <a:spcBef>
                <a:spcPts val="500"/>
              </a:spcBef>
              <a:spcAft>
                <a:spcPts val="0"/>
              </a:spcAft>
              <a:buSzPts val="1920"/>
              <a:buChar char="◼"/>
              <a:defRPr sz="2400"/>
            </a:lvl2pPr>
            <a:lvl3pPr marL="1371600" lvl="2" indent="-304800" algn="l">
              <a:spcBef>
                <a:spcPts val="400"/>
              </a:spcBef>
              <a:spcAft>
                <a:spcPts val="0"/>
              </a:spcAft>
              <a:buSzPts val="1200"/>
              <a:buChar char="🞆"/>
              <a:defRPr sz="2000"/>
            </a:lvl3pPr>
            <a:lvl4pPr marL="1828800" lvl="3" indent="-320039" algn="l">
              <a:spcBef>
                <a:spcPts val="360"/>
              </a:spcBef>
              <a:spcAft>
                <a:spcPts val="0"/>
              </a:spcAft>
              <a:buSzPts val="1440"/>
              <a:buChar char="⚫"/>
              <a:defRPr sz="1800"/>
            </a:lvl4pPr>
            <a:lvl5pPr marL="2286000" lvl="4" indent="-308610" algn="l">
              <a:spcBef>
                <a:spcPts val="400"/>
              </a:spcBef>
              <a:spcAft>
                <a:spcPts val="0"/>
              </a:spcAft>
              <a:buSzPts val="1260"/>
              <a:buChar char="◉"/>
              <a:defRPr sz="18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41"/>
          <p:cNvSpPr txBox="1">
            <a:spLocks noGrp="1"/>
          </p:cNvSpPr>
          <p:nvPr>
            <p:ph type="body" idx="2"/>
          </p:nvPr>
        </p:nvSpPr>
        <p:spPr>
          <a:xfrm>
            <a:off x="5571744" y="1600201"/>
            <a:ext cx="4693920" cy="4525963"/>
          </a:xfrm>
          <a:prstGeom prst="rect">
            <a:avLst/>
          </a:prstGeom>
          <a:noFill/>
          <a:ln>
            <a:noFill/>
          </a:ln>
        </p:spPr>
        <p:txBody>
          <a:bodyPr spcFirstLastPara="1" wrap="square" lIns="91425" tIns="45700" rIns="91425" bIns="45700" anchor="t" anchorCtr="0">
            <a:normAutofit/>
          </a:bodyPr>
          <a:lstStyle>
            <a:lvl1pPr marL="457200" lvl="0" indent="-358394" algn="l">
              <a:spcBef>
                <a:spcPts val="600"/>
              </a:spcBef>
              <a:spcAft>
                <a:spcPts val="0"/>
              </a:spcAft>
              <a:buSzPts val="2044"/>
              <a:buChar char="⦿"/>
              <a:defRPr sz="2800"/>
            </a:lvl1pPr>
            <a:lvl2pPr marL="914400" lvl="1" indent="-350519" algn="l">
              <a:spcBef>
                <a:spcPts val="500"/>
              </a:spcBef>
              <a:spcAft>
                <a:spcPts val="0"/>
              </a:spcAft>
              <a:buSzPts val="1920"/>
              <a:buChar char="◼"/>
              <a:defRPr sz="2400"/>
            </a:lvl2pPr>
            <a:lvl3pPr marL="1371600" lvl="2" indent="-304800" algn="l">
              <a:spcBef>
                <a:spcPts val="400"/>
              </a:spcBef>
              <a:spcAft>
                <a:spcPts val="0"/>
              </a:spcAft>
              <a:buSzPts val="1200"/>
              <a:buChar char="🞆"/>
              <a:defRPr sz="2000"/>
            </a:lvl3pPr>
            <a:lvl4pPr marL="1828800" lvl="3" indent="-320039" algn="l">
              <a:spcBef>
                <a:spcPts val="360"/>
              </a:spcBef>
              <a:spcAft>
                <a:spcPts val="0"/>
              </a:spcAft>
              <a:buSzPts val="1440"/>
              <a:buChar char="⚫"/>
              <a:defRPr sz="1800"/>
            </a:lvl4pPr>
            <a:lvl5pPr marL="2286000" lvl="4" indent="-308610" algn="l">
              <a:spcBef>
                <a:spcPts val="400"/>
              </a:spcBef>
              <a:spcAft>
                <a:spcPts val="0"/>
              </a:spcAft>
              <a:buSzPts val="1260"/>
              <a:buChar char="◉"/>
              <a:defRPr sz="18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4" name="Google Shape;44;p41"/>
          <p:cNvSpPr txBox="1">
            <a:spLocks noGrp="1"/>
          </p:cNvSpPr>
          <p:nvPr>
            <p:ph type="dt" idx="10"/>
          </p:nvPr>
        </p:nvSpPr>
        <p:spPr>
          <a:xfrm>
            <a:off x="5661248" y="6557946"/>
            <a:ext cx="2669952"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1"/>
          <p:cNvSpPr txBox="1">
            <a:spLocks noGrp="1"/>
          </p:cNvSpPr>
          <p:nvPr>
            <p:ph type="ftr" idx="11"/>
          </p:nvPr>
        </p:nvSpPr>
        <p:spPr>
          <a:xfrm>
            <a:off x="609600" y="6557946"/>
            <a:ext cx="48768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1"/>
          <p:cNvSpPr txBox="1">
            <a:spLocks noGrp="1"/>
          </p:cNvSpPr>
          <p:nvPr>
            <p:ph type="sldNum" idx="12"/>
          </p:nvPr>
        </p:nvSpPr>
        <p:spPr>
          <a:xfrm>
            <a:off x="8335264" y="6556248"/>
            <a:ext cx="784448"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42"/>
          <p:cNvSpPr txBox="1">
            <a:spLocks noGrp="1"/>
          </p:cNvSpPr>
          <p:nvPr>
            <p:ph type="title"/>
          </p:nvPr>
        </p:nvSpPr>
        <p:spPr>
          <a:xfrm>
            <a:off x="609600" y="320040"/>
            <a:ext cx="9656064"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38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2"/>
          <p:cNvSpPr txBox="1">
            <a:spLocks noGrp="1"/>
          </p:cNvSpPr>
          <p:nvPr>
            <p:ph type="body" idx="1"/>
          </p:nvPr>
        </p:nvSpPr>
        <p:spPr>
          <a:xfrm>
            <a:off x="609600" y="5867400"/>
            <a:ext cx="4693920" cy="4572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spcBef>
                <a:spcPts val="600"/>
              </a:spcBef>
              <a:spcAft>
                <a:spcPts val="0"/>
              </a:spcAft>
              <a:buSzPts val="1314"/>
              <a:buNone/>
              <a:defRPr sz="1800" b="1">
                <a:solidFill>
                  <a:schemeClr val="dk2"/>
                </a:solidFill>
                <a:latin typeface="Trebuchet MS"/>
                <a:ea typeface="Trebuchet MS"/>
                <a:cs typeface="Trebuchet MS"/>
                <a:sym typeface="Trebuchet MS"/>
              </a:defRPr>
            </a:lvl1pPr>
            <a:lvl2pPr marL="914400" lvl="1" indent="-228600" algn="l">
              <a:spcBef>
                <a:spcPts val="500"/>
              </a:spcBef>
              <a:spcAft>
                <a:spcPts val="0"/>
              </a:spcAft>
              <a:buSzPts val="1600"/>
              <a:buNone/>
              <a:defRPr sz="2000" b="1">
                <a:solidFill>
                  <a:schemeClr val="lt1"/>
                </a:solidFill>
                <a:latin typeface="Trebuchet MS"/>
                <a:ea typeface="Trebuchet MS"/>
                <a:cs typeface="Trebuchet MS"/>
                <a:sym typeface="Trebuchet MS"/>
              </a:defRPr>
            </a:lvl2pPr>
            <a:lvl3pPr marL="1371600" lvl="2" indent="-228600" algn="l">
              <a:spcBef>
                <a:spcPts val="400"/>
              </a:spcBef>
              <a:spcAft>
                <a:spcPts val="0"/>
              </a:spcAft>
              <a:buSzPts val="1080"/>
              <a:buNone/>
              <a:defRPr sz="1800" b="1">
                <a:solidFill>
                  <a:schemeClr val="lt1"/>
                </a:solidFill>
                <a:latin typeface="Trebuchet MS"/>
                <a:ea typeface="Trebuchet MS"/>
                <a:cs typeface="Trebuchet MS"/>
                <a:sym typeface="Trebuchet MS"/>
              </a:defRPr>
            </a:lvl3pPr>
            <a:lvl4pPr marL="1828800" lvl="3" indent="-228600" algn="l">
              <a:spcBef>
                <a:spcPts val="320"/>
              </a:spcBef>
              <a:spcAft>
                <a:spcPts val="0"/>
              </a:spcAft>
              <a:buSzPts val="1280"/>
              <a:buNone/>
              <a:defRPr sz="1600" b="1">
                <a:solidFill>
                  <a:schemeClr val="lt1"/>
                </a:solidFill>
                <a:latin typeface="Trebuchet MS"/>
                <a:ea typeface="Trebuchet MS"/>
                <a:cs typeface="Trebuchet MS"/>
                <a:sym typeface="Trebuchet MS"/>
              </a:defRPr>
            </a:lvl4pPr>
            <a:lvl5pPr marL="2286000" lvl="4" indent="-228600" algn="l">
              <a:spcBef>
                <a:spcPts val="400"/>
              </a:spcBef>
              <a:spcAft>
                <a:spcPts val="0"/>
              </a:spcAft>
              <a:buSzPts val="1120"/>
              <a:buNone/>
              <a:defRPr sz="1600" b="1">
                <a:solidFill>
                  <a:schemeClr val="lt1"/>
                </a:solidFill>
                <a:latin typeface="Trebuchet MS"/>
                <a:ea typeface="Trebuchet MS"/>
                <a:cs typeface="Trebuchet MS"/>
                <a:sym typeface="Trebuchet MS"/>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0" name="Google Shape;50;p42"/>
          <p:cNvSpPr txBox="1">
            <a:spLocks noGrp="1"/>
          </p:cNvSpPr>
          <p:nvPr>
            <p:ph type="body" idx="2"/>
          </p:nvPr>
        </p:nvSpPr>
        <p:spPr>
          <a:xfrm>
            <a:off x="5571744" y="5867400"/>
            <a:ext cx="4693920" cy="4572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spcBef>
                <a:spcPts val="600"/>
              </a:spcBef>
              <a:spcAft>
                <a:spcPts val="0"/>
              </a:spcAft>
              <a:buSzPts val="1314"/>
              <a:buNone/>
              <a:defRPr sz="1800" b="1">
                <a:solidFill>
                  <a:schemeClr val="dk2"/>
                </a:solidFill>
                <a:latin typeface="Trebuchet MS"/>
                <a:ea typeface="Trebuchet MS"/>
                <a:cs typeface="Trebuchet MS"/>
                <a:sym typeface="Trebuchet MS"/>
              </a:defRPr>
            </a:lvl1pPr>
            <a:lvl2pPr marL="914400" lvl="1" indent="-228600" algn="l">
              <a:spcBef>
                <a:spcPts val="500"/>
              </a:spcBef>
              <a:spcAft>
                <a:spcPts val="0"/>
              </a:spcAft>
              <a:buSzPts val="1600"/>
              <a:buNone/>
              <a:defRPr sz="2000" b="1">
                <a:solidFill>
                  <a:schemeClr val="lt1"/>
                </a:solidFill>
                <a:latin typeface="Trebuchet MS"/>
                <a:ea typeface="Trebuchet MS"/>
                <a:cs typeface="Trebuchet MS"/>
                <a:sym typeface="Trebuchet MS"/>
              </a:defRPr>
            </a:lvl2pPr>
            <a:lvl3pPr marL="1371600" lvl="2" indent="-228600" algn="l">
              <a:spcBef>
                <a:spcPts val="400"/>
              </a:spcBef>
              <a:spcAft>
                <a:spcPts val="0"/>
              </a:spcAft>
              <a:buSzPts val="1080"/>
              <a:buNone/>
              <a:defRPr sz="1800" b="1">
                <a:solidFill>
                  <a:schemeClr val="lt1"/>
                </a:solidFill>
                <a:latin typeface="Trebuchet MS"/>
                <a:ea typeface="Trebuchet MS"/>
                <a:cs typeface="Trebuchet MS"/>
                <a:sym typeface="Trebuchet MS"/>
              </a:defRPr>
            </a:lvl3pPr>
            <a:lvl4pPr marL="1828800" lvl="3" indent="-228600" algn="l">
              <a:spcBef>
                <a:spcPts val="320"/>
              </a:spcBef>
              <a:spcAft>
                <a:spcPts val="0"/>
              </a:spcAft>
              <a:buSzPts val="1280"/>
              <a:buNone/>
              <a:defRPr sz="1600" b="1">
                <a:solidFill>
                  <a:schemeClr val="lt1"/>
                </a:solidFill>
                <a:latin typeface="Trebuchet MS"/>
                <a:ea typeface="Trebuchet MS"/>
                <a:cs typeface="Trebuchet MS"/>
                <a:sym typeface="Trebuchet MS"/>
              </a:defRPr>
            </a:lvl4pPr>
            <a:lvl5pPr marL="2286000" lvl="4" indent="-228600" algn="l">
              <a:spcBef>
                <a:spcPts val="400"/>
              </a:spcBef>
              <a:spcAft>
                <a:spcPts val="0"/>
              </a:spcAft>
              <a:buSzPts val="1120"/>
              <a:buNone/>
              <a:defRPr sz="1600" b="1">
                <a:solidFill>
                  <a:schemeClr val="lt1"/>
                </a:solidFill>
                <a:latin typeface="Trebuchet MS"/>
                <a:ea typeface="Trebuchet MS"/>
                <a:cs typeface="Trebuchet MS"/>
                <a:sym typeface="Trebuchet MS"/>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42"/>
          <p:cNvSpPr txBox="1">
            <a:spLocks noGrp="1"/>
          </p:cNvSpPr>
          <p:nvPr>
            <p:ph type="body" idx="3"/>
          </p:nvPr>
        </p:nvSpPr>
        <p:spPr>
          <a:xfrm>
            <a:off x="609600" y="1711840"/>
            <a:ext cx="4693920" cy="4114800"/>
          </a:xfrm>
          <a:prstGeom prst="rect">
            <a:avLst/>
          </a:prstGeom>
          <a:noFill/>
          <a:ln>
            <a:noFill/>
          </a:ln>
        </p:spPr>
        <p:txBody>
          <a:bodyPr spcFirstLastPara="1" wrap="square" lIns="91425" tIns="45700" rIns="91425" bIns="45700" anchor="t" anchorCtr="0">
            <a:normAutofit/>
          </a:bodyPr>
          <a:lstStyle>
            <a:lvl1pPr marL="457200" lvl="0" indent="-339852" algn="l">
              <a:spcBef>
                <a:spcPts val="600"/>
              </a:spcBef>
              <a:spcAft>
                <a:spcPts val="0"/>
              </a:spcAft>
              <a:buSzPts val="1752"/>
              <a:buChar char="⦿"/>
              <a:defRPr sz="2400"/>
            </a:lvl1pPr>
            <a:lvl2pPr marL="914400" lvl="1" indent="-330200" algn="l">
              <a:spcBef>
                <a:spcPts val="500"/>
              </a:spcBef>
              <a:spcAft>
                <a:spcPts val="0"/>
              </a:spcAft>
              <a:buSzPts val="1600"/>
              <a:buChar char="◼"/>
              <a:defRPr sz="2000"/>
            </a:lvl2pPr>
            <a:lvl3pPr marL="1371600" lvl="2" indent="-297180" algn="l">
              <a:spcBef>
                <a:spcPts val="400"/>
              </a:spcBef>
              <a:spcAft>
                <a:spcPts val="0"/>
              </a:spcAft>
              <a:buSzPts val="1080"/>
              <a:buChar char="🞆"/>
              <a:defRPr sz="1800"/>
            </a:lvl3pPr>
            <a:lvl4pPr marL="1828800" lvl="3" indent="-309880" algn="l">
              <a:spcBef>
                <a:spcPts val="320"/>
              </a:spcBef>
              <a:spcAft>
                <a:spcPts val="0"/>
              </a:spcAft>
              <a:buSzPts val="1280"/>
              <a:buChar char="⚫"/>
              <a:defRPr sz="1600"/>
            </a:lvl4pPr>
            <a:lvl5pPr marL="2286000" lvl="4" indent="-299720" algn="l">
              <a:spcBef>
                <a:spcPts val="400"/>
              </a:spcBef>
              <a:spcAft>
                <a:spcPts val="0"/>
              </a:spcAft>
              <a:buSzPts val="1120"/>
              <a:buChar char="◉"/>
              <a:defRPr sz="16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42"/>
          <p:cNvSpPr txBox="1">
            <a:spLocks noGrp="1"/>
          </p:cNvSpPr>
          <p:nvPr>
            <p:ph type="body" idx="4"/>
          </p:nvPr>
        </p:nvSpPr>
        <p:spPr>
          <a:xfrm>
            <a:off x="5571744" y="1711840"/>
            <a:ext cx="4693920" cy="4114800"/>
          </a:xfrm>
          <a:prstGeom prst="rect">
            <a:avLst/>
          </a:prstGeom>
          <a:noFill/>
          <a:ln>
            <a:noFill/>
          </a:ln>
        </p:spPr>
        <p:txBody>
          <a:bodyPr spcFirstLastPara="1" wrap="square" lIns="91425" tIns="45700" rIns="91425" bIns="45700" anchor="t" anchorCtr="0">
            <a:normAutofit/>
          </a:bodyPr>
          <a:lstStyle>
            <a:lvl1pPr marL="457200" lvl="0" indent="-339852" algn="l">
              <a:spcBef>
                <a:spcPts val="600"/>
              </a:spcBef>
              <a:spcAft>
                <a:spcPts val="0"/>
              </a:spcAft>
              <a:buSzPts val="1752"/>
              <a:buChar char="⦿"/>
              <a:defRPr sz="2400"/>
            </a:lvl1pPr>
            <a:lvl2pPr marL="914400" lvl="1" indent="-330200" algn="l">
              <a:spcBef>
                <a:spcPts val="500"/>
              </a:spcBef>
              <a:spcAft>
                <a:spcPts val="0"/>
              </a:spcAft>
              <a:buSzPts val="1600"/>
              <a:buChar char="◼"/>
              <a:defRPr sz="2000"/>
            </a:lvl2pPr>
            <a:lvl3pPr marL="1371600" lvl="2" indent="-297180" algn="l">
              <a:spcBef>
                <a:spcPts val="400"/>
              </a:spcBef>
              <a:spcAft>
                <a:spcPts val="0"/>
              </a:spcAft>
              <a:buSzPts val="1080"/>
              <a:buChar char="🞆"/>
              <a:defRPr sz="1800"/>
            </a:lvl3pPr>
            <a:lvl4pPr marL="1828800" lvl="3" indent="-309880" algn="l">
              <a:spcBef>
                <a:spcPts val="320"/>
              </a:spcBef>
              <a:spcAft>
                <a:spcPts val="0"/>
              </a:spcAft>
              <a:buSzPts val="1280"/>
              <a:buChar char="⚫"/>
              <a:defRPr sz="1600"/>
            </a:lvl4pPr>
            <a:lvl5pPr marL="2286000" lvl="4" indent="-299720" algn="l">
              <a:spcBef>
                <a:spcPts val="400"/>
              </a:spcBef>
              <a:spcAft>
                <a:spcPts val="0"/>
              </a:spcAft>
              <a:buSzPts val="1120"/>
              <a:buChar char="◉"/>
              <a:defRPr sz="16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3" name="Google Shape;53;p42"/>
          <p:cNvSpPr txBox="1">
            <a:spLocks noGrp="1"/>
          </p:cNvSpPr>
          <p:nvPr>
            <p:ph type="dt" idx="10"/>
          </p:nvPr>
        </p:nvSpPr>
        <p:spPr>
          <a:xfrm>
            <a:off x="5661248" y="6557946"/>
            <a:ext cx="2669952"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2"/>
          <p:cNvSpPr txBox="1">
            <a:spLocks noGrp="1"/>
          </p:cNvSpPr>
          <p:nvPr>
            <p:ph type="ftr" idx="11"/>
          </p:nvPr>
        </p:nvSpPr>
        <p:spPr>
          <a:xfrm>
            <a:off x="609600" y="6557946"/>
            <a:ext cx="48768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2"/>
          <p:cNvSpPr txBox="1">
            <a:spLocks noGrp="1"/>
          </p:cNvSpPr>
          <p:nvPr>
            <p:ph type="sldNum" idx="12"/>
          </p:nvPr>
        </p:nvSpPr>
        <p:spPr>
          <a:xfrm>
            <a:off x="8335264" y="6556248"/>
            <a:ext cx="784448"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43"/>
          <p:cNvSpPr txBox="1">
            <a:spLocks noGrp="1"/>
          </p:cNvSpPr>
          <p:nvPr>
            <p:ph type="title"/>
          </p:nvPr>
        </p:nvSpPr>
        <p:spPr>
          <a:xfrm>
            <a:off x="609600" y="320040"/>
            <a:ext cx="9656064"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3"/>
          <p:cNvSpPr txBox="1">
            <a:spLocks noGrp="1"/>
          </p:cNvSpPr>
          <p:nvPr>
            <p:ph type="dt" idx="10"/>
          </p:nvPr>
        </p:nvSpPr>
        <p:spPr>
          <a:xfrm>
            <a:off x="5661248" y="6557946"/>
            <a:ext cx="2669952"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609600" y="6557946"/>
            <a:ext cx="48768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335264" y="6556248"/>
            <a:ext cx="784448"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609600" y="228600"/>
            <a:ext cx="7863840" cy="117348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4"/>
          <p:cNvSpPr txBox="1">
            <a:spLocks noGrp="1"/>
          </p:cNvSpPr>
          <p:nvPr>
            <p:ph type="body" idx="1"/>
          </p:nvPr>
        </p:nvSpPr>
        <p:spPr>
          <a:xfrm>
            <a:off x="609600" y="1497416"/>
            <a:ext cx="7863840" cy="602512"/>
          </a:xfrm>
          <a:prstGeom prst="rect">
            <a:avLst/>
          </a:prstGeom>
          <a:noFill/>
          <a:ln>
            <a:noFill/>
          </a:ln>
        </p:spPr>
        <p:txBody>
          <a:bodyPr spcFirstLastPara="1" wrap="square" lIns="45700" tIns="0" rIns="0" bIns="0" anchor="t" anchorCtr="0">
            <a:normAutofit/>
          </a:bodyPr>
          <a:lstStyle>
            <a:lvl1pPr marL="457200" lvl="0" indent="-228600" algn="l">
              <a:spcBef>
                <a:spcPts val="0"/>
              </a:spcBef>
              <a:spcAft>
                <a:spcPts val="0"/>
              </a:spcAft>
              <a:buSzPts val="1022"/>
              <a:buNone/>
              <a:defRPr sz="1400"/>
            </a:lvl1pPr>
            <a:lvl2pPr marL="914400" lvl="1" indent="-228600" algn="l">
              <a:spcBef>
                <a:spcPts val="500"/>
              </a:spcBef>
              <a:spcAft>
                <a:spcPts val="0"/>
              </a:spcAft>
              <a:buSzPts val="960"/>
              <a:buNone/>
              <a:defRPr sz="1200"/>
            </a:lvl2pPr>
            <a:lvl3pPr marL="1371600" lvl="2" indent="-228600" algn="l">
              <a:spcBef>
                <a:spcPts val="400"/>
              </a:spcBef>
              <a:spcAft>
                <a:spcPts val="0"/>
              </a:spcAft>
              <a:buSzPts val="600"/>
              <a:buNone/>
              <a:defRPr sz="1000"/>
            </a:lvl3pPr>
            <a:lvl4pPr marL="1828800" lvl="3" indent="-228600" algn="l">
              <a:spcBef>
                <a:spcPts val="180"/>
              </a:spcBef>
              <a:spcAft>
                <a:spcPts val="0"/>
              </a:spcAft>
              <a:buSzPts val="720"/>
              <a:buNone/>
              <a:defRPr sz="900"/>
            </a:lvl4pPr>
            <a:lvl5pPr marL="2286000" lvl="4" indent="-228600" algn="l">
              <a:spcBef>
                <a:spcPts val="400"/>
              </a:spcBef>
              <a:spcAft>
                <a:spcPts val="0"/>
              </a:spcAft>
              <a:buSzPts val="630"/>
              <a:buNone/>
              <a:defRPr sz="9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4" name="Google Shape;64;p44"/>
          <p:cNvSpPr txBox="1">
            <a:spLocks noGrp="1"/>
          </p:cNvSpPr>
          <p:nvPr>
            <p:ph type="body" idx="2"/>
          </p:nvPr>
        </p:nvSpPr>
        <p:spPr>
          <a:xfrm>
            <a:off x="609600" y="2133600"/>
            <a:ext cx="9652000" cy="4371752"/>
          </a:xfrm>
          <a:prstGeom prst="rect">
            <a:avLst/>
          </a:prstGeom>
          <a:noFill/>
          <a:ln>
            <a:noFill/>
          </a:ln>
        </p:spPr>
        <p:txBody>
          <a:bodyPr spcFirstLastPara="1" wrap="square" lIns="91425" tIns="45700" rIns="91425" bIns="45700" anchor="t" anchorCtr="0">
            <a:normAutofit/>
          </a:bodyPr>
          <a:lstStyle>
            <a:lvl1pPr marL="457200" lvl="0" indent="-376936" algn="l">
              <a:spcBef>
                <a:spcPts val="600"/>
              </a:spcBef>
              <a:spcAft>
                <a:spcPts val="0"/>
              </a:spcAft>
              <a:buSzPts val="2336"/>
              <a:buChar char="⦿"/>
              <a:defRPr sz="3200"/>
            </a:lvl1pPr>
            <a:lvl2pPr marL="914400" lvl="1" indent="-370840" algn="l">
              <a:spcBef>
                <a:spcPts val="500"/>
              </a:spcBef>
              <a:spcAft>
                <a:spcPts val="0"/>
              </a:spcAft>
              <a:buSzPts val="2240"/>
              <a:buChar char="◼"/>
              <a:defRPr sz="2800"/>
            </a:lvl2pPr>
            <a:lvl3pPr marL="1371600" lvl="2" indent="-320039" algn="l">
              <a:spcBef>
                <a:spcPts val="400"/>
              </a:spcBef>
              <a:spcAft>
                <a:spcPts val="0"/>
              </a:spcAft>
              <a:buSzPts val="1440"/>
              <a:buChar char="🞆"/>
              <a:defRPr sz="2400"/>
            </a:lvl3pPr>
            <a:lvl4pPr marL="1828800" lvl="3" indent="-330200" algn="l">
              <a:spcBef>
                <a:spcPts val="400"/>
              </a:spcBef>
              <a:spcAft>
                <a:spcPts val="0"/>
              </a:spcAft>
              <a:buSzPts val="1600"/>
              <a:buChar char="⚫"/>
              <a:defRPr sz="2000"/>
            </a:lvl4pPr>
            <a:lvl5pPr marL="2286000" lvl="4" indent="-317500" algn="l">
              <a:spcBef>
                <a:spcPts val="400"/>
              </a:spcBef>
              <a:spcAft>
                <a:spcPts val="0"/>
              </a:spcAft>
              <a:buSzPts val="1400"/>
              <a:buChar char="◉"/>
              <a:defRPr sz="20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5" name="Google Shape;65;p44"/>
          <p:cNvSpPr txBox="1">
            <a:spLocks noGrp="1"/>
          </p:cNvSpPr>
          <p:nvPr>
            <p:ph type="dt" idx="10"/>
          </p:nvPr>
        </p:nvSpPr>
        <p:spPr>
          <a:xfrm>
            <a:off x="5661248" y="6557946"/>
            <a:ext cx="2669952"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4"/>
          <p:cNvSpPr txBox="1">
            <a:spLocks noGrp="1"/>
          </p:cNvSpPr>
          <p:nvPr>
            <p:ph type="ftr" idx="11"/>
          </p:nvPr>
        </p:nvSpPr>
        <p:spPr>
          <a:xfrm>
            <a:off x="609600" y="6557946"/>
            <a:ext cx="48768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4"/>
          <p:cNvSpPr txBox="1">
            <a:spLocks noGrp="1"/>
          </p:cNvSpPr>
          <p:nvPr>
            <p:ph type="sldNum" idx="12"/>
          </p:nvPr>
        </p:nvSpPr>
        <p:spPr>
          <a:xfrm>
            <a:off x="8335264" y="6556248"/>
            <a:ext cx="784448"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gradFill>
          <a:gsLst>
            <a:gs pos="0">
              <a:srgbClr val="E965C8"/>
            </a:gs>
            <a:gs pos="100000">
              <a:srgbClr val="80136A"/>
            </a:gs>
          </a:gsLst>
          <a:path path="circle">
            <a:fillToRect l="50000" t="50000" r="50000" b="50000"/>
          </a:path>
          <a:tileRect/>
        </a:gradFill>
        <a:effectLst/>
      </p:bgPr>
    </p:bg>
    <p:spTree>
      <p:nvGrpSpPr>
        <p:cNvPr id="1" name="Shape 68"/>
        <p:cNvGrpSpPr/>
        <p:nvPr/>
      </p:nvGrpSpPr>
      <p:grpSpPr>
        <a:xfrm>
          <a:off x="0" y="0"/>
          <a:ext cx="0" cy="0"/>
          <a:chOff x="0" y="0"/>
          <a:chExt cx="0" cy="0"/>
        </a:xfrm>
      </p:grpSpPr>
      <p:sp>
        <p:nvSpPr>
          <p:cNvPr id="69" name="Google Shape;69;p45"/>
          <p:cNvSpPr/>
          <p:nvPr/>
        </p:nvSpPr>
        <p:spPr>
          <a:xfrm rot="-360000">
            <a:off x="797292" y="1004669"/>
            <a:ext cx="5759369" cy="4312573"/>
          </a:xfrm>
          <a:prstGeom prst="rect">
            <a:avLst/>
          </a:prstGeom>
          <a:solidFill>
            <a:srgbClr val="FAFAFA"/>
          </a:solidFill>
          <a:ln w="9525" cap="rnd" cmpd="sng">
            <a:solidFill>
              <a:srgbClr val="EAEAEA"/>
            </a:solidFill>
            <a:prstDash val="solid"/>
            <a:round/>
            <a:headEnd type="none" w="sm" len="sm"/>
            <a:tailEnd type="none" w="sm" len="sm"/>
          </a:ln>
          <a:effectLst>
            <a:outerShdw blurRad="25000" dist="127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0" name="Google Shape;70;p45"/>
          <p:cNvSpPr/>
          <p:nvPr/>
        </p:nvSpPr>
        <p:spPr>
          <a:xfrm rot="-180000">
            <a:off x="795609" y="998817"/>
            <a:ext cx="5759369" cy="4312573"/>
          </a:xfrm>
          <a:prstGeom prst="rect">
            <a:avLst/>
          </a:prstGeom>
          <a:solidFill>
            <a:srgbClr val="FAFAFA"/>
          </a:solidFill>
          <a:ln w="9525" cap="rnd" cmpd="sng">
            <a:solidFill>
              <a:srgbClr val="EAEAEA"/>
            </a:solidFill>
            <a:prstDash val="solid"/>
            <a:round/>
            <a:headEnd type="none" w="sm" len="sm"/>
            <a:tailEnd type="none" w="sm" len="sm"/>
          </a:ln>
          <a:effectLst>
            <a:outerShdw blurRad="28000" dist="12700" dir="54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1" name="Google Shape;71;p45"/>
          <p:cNvSpPr txBox="1">
            <a:spLocks noGrp="1"/>
          </p:cNvSpPr>
          <p:nvPr>
            <p:ph type="title"/>
          </p:nvPr>
        </p:nvSpPr>
        <p:spPr>
          <a:xfrm>
            <a:off x="7185464" y="1143000"/>
            <a:ext cx="4572000" cy="20574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3000"/>
              <a:buFont typeface="Trebuchet MS"/>
              <a:buNone/>
              <a:defRPr sz="3000" b="1">
                <a:solidFill>
                  <a:srgbClr val="FEF7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5"/>
          <p:cNvSpPr txBox="1">
            <a:spLocks noGrp="1"/>
          </p:cNvSpPr>
          <p:nvPr>
            <p:ph type="body" idx="1"/>
          </p:nvPr>
        </p:nvSpPr>
        <p:spPr>
          <a:xfrm>
            <a:off x="7185464" y="3283634"/>
            <a:ext cx="4572000" cy="1920240"/>
          </a:xfrm>
          <a:prstGeom prst="rect">
            <a:avLst/>
          </a:prstGeom>
          <a:noFill/>
          <a:ln>
            <a:noFill/>
          </a:ln>
        </p:spPr>
        <p:txBody>
          <a:bodyPr spcFirstLastPara="1" wrap="square" lIns="82275" tIns="0" rIns="0" bIns="0" anchor="t" anchorCtr="0">
            <a:normAutofit/>
          </a:bodyPr>
          <a:lstStyle>
            <a:lvl1pPr marL="457200" lvl="0" indent="-228600" algn="l">
              <a:lnSpc>
                <a:spcPct val="100000"/>
              </a:lnSpc>
              <a:spcBef>
                <a:spcPts val="0"/>
              </a:spcBef>
              <a:spcAft>
                <a:spcPts val="0"/>
              </a:spcAft>
              <a:buSzPts val="1022"/>
              <a:buFont typeface="Trebuchet MS"/>
              <a:buNone/>
              <a:defRPr sz="1400">
                <a:solidFill>
                  <a:schemeClr val="lt1"/>
                </a:solidFill>
              </a:defRPr>
            </a:lvl1pPr>
            <a:lvl2pPr marL="914400" lvl="1" indent="-289560" algn="l">
              <a:spcBef>
                <a:spcPts val="500"/>
              </a:spcBef>
              <a:spcAft>
                <a:spcPts val="0"/>
              </a:spcAft>
              <a:buSzPts val="960"/>
              <a:buChar char="◼"/>
              <a:defRPr sz="1200"/>
            </a:lvl2pPr>
            <a:lvl3pPr marL="1371600" lvl="2" indent="-266700" algn="l">
              <a:spcBef>
                <a:spcPts val="400"/>
              </a:spcBef>
              <a:spcAft>
                <a:spcPts val="0"/>
              </a:spcAft>
              <a:buSzPts val="600"/>
              <a:buChar char="🞆"/>
              <a:defRPr sz="1000"/>
            </a:lvl3pPr>
            <a:lvl4pPr marL="1828800" lvl="3" indent="-274319" algn="l">
              <a:spcBef>
                <a:spcPts val="180"/>
              </a:spcBef>
              <a:spcAft>
                <a:spcPts val="0"/>
              </a:spcAft>
              <a:buSzPts val="720"/>
              <a:buChar char="⚫"/>
              <a:defRPr sz="900"/>
            </a:lvl4pPr>
            <a:lvl5pPr marL="2286000" lvl="4" indent="-268604" algn="l">
              <a:spcBef>
                <a:spcPts val="400"/>
              </a:spcBef>
              <a:spcAft>
                <a:spcPts val="0"/>
              </a:spcAft>
              <a:buSzPts val="630"/>
              <a:buChar char="◉"/>
              <a:defRPr sz="9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45"/>
          <p:cNvSpPr txBox="1">
            <a:spLocks noGrp="1"/>
          </p:cNvSpPr>
          <p:nvPr>
            <p:ph type="dt" idx="10"/>
          </p:nvPr>
        </p:nvSpPr>
        <p:spPr>
          <a:xfrm>
            <a:off x="5661248" y="6557946"/>
            <a:ext cx="2669952" cy="226902"/>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5"/>
          <p:cNvSpPr txBox="1">
            <a:spLocks noGrp="1"/>
          </p:cNvSpPr>
          <p:nvPr>
            <p:ph type="ftr" idx="11"/>
          </p:nvPr>
        </p:nvSpPr>
        <p:spPr>
          <a:xfrm>
            <a:off x="609600" y="6557946"/>
            <a:ext cx="4876800" cy="228600"/>
          </a:xfrm>
          <a:prstGeom prst="rect">
            <a:avLst/>
          </a:prstGeom>
          <a:noFill/>
          <a:ln>
            <a:noFill/>
          </a:ln>
        </p:spPr>
        <p:txBody>
          <a:bodyPr spcFirstLastPara="1" wrap="square" lIns="91425" tIns="0" rIns="91425"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5"/>
          <p:cNvSpPr txBox="1">
            <a:spLocks noGrp="1"/>
          </p:cNvSpPr>
          <p:nvPr>
            <p:ph type="sldNum" idx="12"/>
          </p:nvPr>
        </p:nvSpPr>
        <p:spPr>
          <a:xfrm>
            <a:off x="8335264" y="6556248"/>
            <a:ext cx="784448" cy="2286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6" name="Google Shape;76;p45"/>
          <p:cNvSpPr>
            <a:spLocks noGrp="1"/>
          </p:cNvSpPr>
          <p:nvPr>
            <p:ph type="pic" idx="2"/>
          </p:nvPr>
        </p:nvSpPr>
        <p:spPr>
          <a:xfrm>
            <a:off x="884909" y="1041002"/>
            <a:ext cx="5608320" cy="4206240"/>
          </a:xfrm>
          <a:prstGeom prst="rect">
            <a:avLst/>
          </a:prstGeom>
          <a:solidFill>
            <a:srgbClr val="812D70"/>
          </a:solidFill>
          <a:ln w="107950" cap="flat" cmpd="sng">
            <a:solidFill>
              <a:srgbClr val="FFFFFF"/>
            </a:solidFill>
            <a:prstDash val="solid"/>
            <a:miter lim="800000"/>
            <a:headEnd type="none" w="sm" len="sm"/>
            <a:tailEnd type="none" w="sm" len="sm"/>
          </a:ln>
          <a:effectLst>
            <a:outerShdw blurRad="44450" dist="3810" dir="5400000" algn="tl" rotWithShape="0">
              <a:srgbClr val="000000">
                <a:alpha val="60000"/>
              </a:srgbClr>
            </a:outerShdw>
          </a:effectLst>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flipH="1">
            <a:off x="10871200" y="0"/>
            <a:ext cx="1320800" cy="6858000"/>
          </a:xfrm>
          <a:prstGeom prst="rect">
            <a:avLst/>
          </a:prstGeom>
          <a:blipFill rotWithShape="1">
            <a:blip r:embed="rId13">
              <a:alphaModFix amt="43000"/>
            </a:blip>
            <a:tile tx="0" ty="0" sx="50000" sy="5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1" name="Google Shape;11;p36"/>
          <p:cNvSpPr txBox="1">
            <a:spLocks noGrp="1"/>
          </p:cNvSpPr>
          <p:nvPr>
            <p:ph type="title"/>
          </p:nvPr>
        </p:nvSpPr>
        <p:spPr>
          <a:xfrm>
            <a:off x="609600" y="320040"/>
            <a:ext cx="9652000" cy="1143000"/>
          </a:xfrm>
          <a:prstGeom prst="rect">
            <a:avLst/>
          </a:prstGeom>
          <a:noFill/>
          <a:ln>
            <a:noFill/>
          </a:ln>
        </p:spPr>
        <p:txBody>
          <a:bodyPr spcFirstLastPara="1" wrap="square" lIns="45700" tIns="0" rIns="45700" bIns="0" anchor="b" anchorCtr="0">
            <a:normAutofit/>
          </a:bodyPr>
          <a:lstStyle>
            <a:lvl1pPr marR="0" lvl="0" algn="l" rtl="0">
              <a:spcBef>
                <a:spcPts val="0"/>
              </a:spcBef>
              <a:spcAft>
                <a:spcPts val="0"/>
              </a:spcAft>
              <a:buClr>
                <a:srgbClr val="FEF7F0"/>
              </a:buClr>
              <a:buSzPts val="3800"/>
              <a:buFont typeface="Trebuchet MS"/>
              <a:buNone/>
              <a:defRPr sz="3800" b="1" i="0" u="none" strike="noStrike" cap="none">
                <a:solidFill>
                  <a:srgbClr val="FEF7F0"/>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6"/>
          <p:cNvSpPr txBox="1">
            <a:spLocks noGrp="1"/>
          </p:cNvSpPr>
          <p:nvPr>
            <p:ph type="body" idx="1"/>
          </p:nvPr>
        </p:nvSpPr>
        <p:spPr>
          <a:xfrm>
            <a:off x="609600" y="1609416"/>
            <a:ext cx="9652000" cy="4846320"/>
          </a:xfrm>
          <a:prstGeom prst="rect">
            <a:avLst/>
          </a:prstGeom>
          <a:noFill/>
          <a:ln>
            <a:noFill/>
          </a:ln>
        </p:spPr>
        <p:txBody>
          <a:bodyPr spcFirstLastPara="1" wrap="square" lIns="91425" tIns="45700" rIns="91425" bIns="45700" anchor="t" anchorCtr="0">
            <a:normAutofit/>
          </a:bodyPr>
          <a:lstStyle>
            <a:lvl1pPr marL="457200" marR="0" lvl="0" indent="-349123" algn="l" rtl="0">
              <a:spcBef>
                <a:spcPts val="600"/>
              </a:spcBef>
              <a:spcAft>
                <a:spcPts val="0"/>
              </a:spcAft>
              <a:buClr>
                <a:schemeClr val="dk2"/>
              </a:buClr>
              <a:buSzPts val="1898"/>
              <a:buFont typeface="Noto Sans Symbols"/>
              <a:buChar char="⦿"/>
              <a:defRPr sz="2600" b="0" i="0" u="none" strike="noStrike" cap="none">
                <a:solidFill>
                  <a:schemeClr val="dk1"/>
                </a:solidFill>
                <a:latin typeface="Trebuchet MS"/>
                <a:ea typeface="Trebuchet MS"/>
                <a:cs typeface="Trebuchet MS"/>
                <a:sym typeface="Trebuchet MS"/>
              </a:defRPr>
            </a:lvl1pPr>
            <a:lvl2pPr marL="914400" marR="0" lvl="1" indent="-345440" algn="l" rtl="0">
              <a:spcBef>
                <a:spcPts val="500"/>
              </a:spcBef>
              <a:spcAft>
                <a:spcPts val="0"/>
              </a:spcAft>
              <a:buClr>
                <a:schemeClr val="accent4"/>
              </a:buClr>
              <a:buSzPts val="1840"/>
              <a:buFont typeface="Noto Sans Symbols"/>
              <a:buChar char="◼"/>
              <a:defRPr sz="23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chemeClr val="accent4"/>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chemeClr val="accent4"/>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08610" algn="l" rtl="0">
              <a:spcBef>
                <a:spcPts val="400"/>
              </a:spcBef>
              <a:spcAft>
                <a:spcPts val="0"/>
              </a:spcAft>
              <a:buClr>
                <a:schemeClr val="accent4"/>
              </a:buClr>
              <a:buSzPts val="1260"/>
              <a:buFont typeface="Noto Sans Symbols"/>
              <a:buChar char="◉"/>
              <a:defRPr sz="18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36"/>
          <p:cNvSpPr txBox="1">
            <a:spLocks noGrp="1"/>
          </p:cNvSpPr>
          <p:nvPr>
            <p:ph type="dt" idx="10"/>
          </p:nvPr>
        </p:nvSpPr>
        <p:spPr>
          <a:xfrm>
            <a:off x="5661248" y="6557946"/>
            <a:ext cx="2669952" cy="226902"/>
          </a:xfrm>
          <a:prstGeom prst="rect">
            <a:avLst/>
          </a:prstGeom>
          <a:noFill/>
          <a:ln>
            <a:noFill/>
          </a:ln>
        </p:spPr>
        <p:txBody>
          <a:bodyPr spcFirstLastPara="1" wrap="square" lIns="91425" tIns="0" rIns="91425" bIns="0" anchor="b" anchorCtr="0">
            <a:noAutofit/>
          </a:bodyPr>
          <a:lstStyle>
            <a:lvl1pPr marR="0" lvl="0" algn="l" rtl="0">
              <a:spcBef>
                <a:spcPts val="0"/>
              </a:spcBef>
              <a:spcAft>
                <a:spcPts val="0"/>
              </a:spcAft>
              <a:buSzPts val="1400"/>
              <a:buNone/>
              <a:defRPr sz="1000" b="0" i="0" u="none" strike="noStrike" cap="none">
                <a:solidFill>
                  <a:schemeClr val="dk2"/>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36"/>
          <p:cNvSpPr txBox="1">
            <a:spLocks noGrp="1"/>
          </p:cNvSpPr>
          <p:nvPr>
            <p:ph type="ftr" idx="11"/>
          </p:nvPr>
        </p:nvSpPr>
        <p:spPr>
          <a:xfrm>
            <a:off x="609600" y="6557946"/>
            <a:ext cx="4876800" cy="228600"/>
          </a:xfrm>
          <a:prstGeom prst="rect">
            <a:avLst/>
          </a:prstGeom>
          <a:noFill/>
          <a:ln>
            <a:noFill/>
          </a:ln>
        </p:spPr>
        <p:txBody>
          <a:bodyPr spcFirstLastPara="1" wrap="square" lIns="91425" tIns="0" rIns="91425" bIns="0" anchor="b" anchorCtr="0">
            <a:noAutofit/>
          </a:bodyPr>
          <a:lstStyle>
            <a:lvl1pPr marR="0" lvl="0" algn="r" rtl="0">
              <a:spcBef>
                <a:spcPts val="0"/>
              </a:spcBef>
              <a:spcAft>
                <a:spcPts val="0"/>
              </a:spcAft>
              <a:buSzPts val="1400"/>
              <a:buNone/>
              <a:defRPr sz="1000" b="0" i="0" u="none" strike="noStrike" cap="none">
                <a:solidFill>
                  <a:schemeClr val="dk2"/>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36"/>
          <p:cNvSpPr txBox="1">
            <a:spLocks noGrp="1"/>
          </p:cNvSpPr>
          <p:nvPr>
            <p:ph type="sldNum" idx="12"/>
          </p:nvPr>
        </p:nvSpPr>
        <p:spPr>
          <a:xfrm>
            <a:off x="8335264" y="6556248"/>
            <a:ext cx="784448" cy="2286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dk2"/>
                </a:solidFill>
                <a:latin typeface="Trebuchet MS"/>
                <a:ea typeface="Trebuchet MS"/>
                <a:cs typeface="Trebuchet MS"/>
                <a:sym typeface="Trebuchet MS"/>
              </a:defRPr>
            </a:lvl1pPr>
            <a:lvl2pPr marL="0" marR="0" lvl="1" indent="0" algn="r" rtl="0">
              <a:spcBef>
                <a:spcPts val="0"/>
              </a:spcBef>
              <a:buNone/>
              <a:defRPr sz="1100" b="0" i="0" u="none" strike="noStrike" cap="none">
                <a:solidFill>
                  <a:schemeClr val="dk2"/>
                </a:solidFill>
                <a:latin typeface="Trebuchet MS"/>
                <a:ea typeface="Trebuchet MS"/>
                <a:cs typeface="Trebuchet MS"/>
                <a:sym typeface="Trebuchet MS"/>
              </a:defRPr>
            </a:lvl2pPr>
            <a:lvl3pPr marL="0" marR="0" lvl="2" indent="0" algn="r" rtl="0">
              <a:spcBef>
                <a:spcPts val="0"/>
              </a:spcBef>
              <a:buNone/>
              <a:defRPr sz="1100" b="0" i="0" u="none" strike="noStrike" cap="none">
                <a:solidFill>
                  <a:schemeClr val="dk2"/>
                </a:solidFill>
                <a:latin typeface="Trebuchet MS"/>
                <a:ea typeface="Trebuchet MS"/>
                <a:cs typeface="Trebuchet MS"/>
                <a:sym typeface="Trebuchet MS"/>
              </a:defRPr>
            </a:lvl3pPr>
            <a:lvl4pPr marL="0" marR="0" lvl="3" indent="0" algn="r" rtl="0">
              <a:spcBef>
                <a:spcPts val="0"/>
              </a:spcBef>
              <a:buNone/>
              <a:defRPr sz="1100" b="0" i="0" u="none" strike="noStrike" cap="none">
                <a:solidFill>
                  <a:schemeClr val="dk2"/>
                </a:solidFill>
                <a:latin typeface="Trebuchet MS"/>
                <a:ea typeface="Trebuchet MS"/>
                <a:cs typeface="Trebuchet MS"/>
                <a:sym typeface="Trebuchet MS"/>
              </a:defRPr>
            </a:lvl4pPr>
            <a:lvl5pPr marL="0" marR="0" lvl="4" indent="0" algn="r" rtl="0">
              <a:spcBef>
                <a:spcPts val="0"/>
              </a:spcBef>
              <a:buNone/>
              <a:defRPr sz="1100" b="0" i="0" u="none" strike="noStrike" cap="none">
                <a:solidFill>
                  <a:schemeClr val="dk2"/>
                </a:solidFill>
                <a:latin typeface="Trebuchet MS"/>
                <a:ea typeface="Trebuchet MS"/>
                <a:cs typeface="Trebuchet MS"/>
                <a:sym typeface="Trebuchet MS"/>
              </a:defRPr>
            </a:lvl5pPr>
            <a:lvl6pPr marL="0" marR="0" lvl="5" indent="0" algn="r" rtl="0">
              <a:spcBef>
                <a:spcPts val="0"/>
              </a:spcBef>
              <a:buNone/>
              <a:defRPr sz="1100" b="0" i="0" u="none" strike="noStrike" cap="none">
                <a:solidFill>
                  <a:schemeClr val="dk2"/>
                </a:solidFill>
                <a:latin typeface="Trebuchet MS"/>
                <a:ea typeface="Trebuchet MS"/>
                <a:cs typeface="Trebuchet MS"/>
                <a:sym typeface="Trebuchet MS"/>
              </a:defRPr>
            </a:lvl6pPr>
            <a:lvl7pPr marL="0" marR="0" lvl="6" indent="0" algn="r" rtl="0">
              <a:spcBef>
                <a:spcPts val="0"/>
              </a:spcBef>
              <a:buNone/>
              <a:defRPr sz="1100" b="0" i="0" u="none" strike="noStrike" cap="none">
                <a:solidFill>
                  <a:schemeClr val="dk2"/>
                </a:solidFill>
                <a:latin typeface="Trebuchet MS"/>
                <a:ea typeface="Trebuchet MS"/>
                <a:cs typeface="Trebuchet MS"/>
                <a:sym typeface="Trebuchet MS"/>
              </a:defRPr>
            </a:lvl7pPr>
            <a:lvl8pPr marL="0" marR="0" lvl="7" indent="0" algn="r" rtl="0">
              <a:spcBef>
                <a:spcPts val="0"/>
              </a:spcBef>
              <a:buNone/>
              <a:defRPr sz="1100" b="0" i="0" u="none" strike="noStrike" cap="none">
                <a:solidFill>
                  <a:schemeClr val="dk2"/>
                </a:solidFill>
                <a:latin typeface="Trebuchet MS"/>
                <a:ea typeface="Trebuchet MS"/>
                <a:cs typeface="Trebuchet MS"/>
                <a:sym typeface="Trebuchet MS"/>
              </a:defRPr>
            </a:lvl8pPr>
            <a:lvl9pPr marL="0" marR="0" lvl="8" indent="0" algn="r" rtl="0">
              <a:spcBef>
                <a:spcPts val="0"/>
              </a:spcBef>
              <a:buNone/>
              <a:defRPr sz="1100" b="0" i="0" u="none" strike="noStrike" cap="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22803f06a7_0_4"/>
          <p:cNvSpPr txBox="1">
            <a:spLocks noGrp="1"/>
          </p:cNvSpPr>
          <p:nvPr>
            <p:ph type="title"/>
          </p:nvPr>
        </p:nvSpPr>
        <p:spPr>
          <a:xfrm>
            <a:off x="7230175" y="1714500"/>
            <a:ext cx="4388400" cy="1485900"/>
          </a:xfrm>
          <a:prstGeom prst="rect">
            <a:avLst/>
          </a:prstGeom>
        </p:spPr>
        <p:txBody>
          <a:bodyPr spcFirstLastPara="1" wrap="square" lIns="45700" tIns="0" rIns="45700" bIns="0" anchor="b" anchorCtr="0">
            <a:noAutofit/>
          </a:bodyPr>
          <a:lstStyle/>
          <a:p>
            <a:pPr marL="0" lvl="0" indent="0" algn="ctr" rtl="0">
              <a:spcBef>
                <a:spcPts val="0"/>
              </a:spcBef>
              <a:spcAft>
                <a:spcPts val="0"/>
              </a:spcAft>
              <a:buSzPts val="990"/>
              <a:buNone/>
            </a:pPr>
            <a:r>
              <a:rPr lang="en-US" sz="5470">
                <a:solidFill>
                  <a:srgbClr val="FFFF00"/>
                </a:solidFill>
              </a:rPr>
              <a:t>DR</a:t>
            </a:r>
            <a:r>
              <a:rPr lang="en-US" sz="5370">
                <a:solidFill>
                  <a:srgbClr val="FFFF00"/>
                </a:solidFill>
              </a:rPr>
              <a:t>UGS AFFECTING GIT MOTILITY</a:t>
            </a:r>
            <a:endParaRPr sz="5370">
              <a:solidFill>
                <a:srgbClr val="FFFF00"/>
              </a:solidFill>
            </a:endParaRPr>
          </a:p>
        </p:txBody>
      </p:sp>
      <p:sp>
        <p:nvSpPr>
          <p:cNvPr id="95" name="Google Shape;95;g222803f06a7_0_4"/>
          <p:cNvSpPr txBox="1">
            <a:spLocks noGrp="1"/>
          </p:cNvSpPr>
          <p:nvPr>
            <p:ph type="body" idx="1"/>
          </p:nvPr>
        </p:nvSpPr>
        <p:spPr>
          <a:xfrm>
            <a:off x="7047625" y="3650225"/>
            <a:ext cx="4754400" cy="2076900"/>
          </a:xfrm>
          <a:prstGeom prst="rect">
            <a:avLst/>
          </a:prstGeom>
        </p:spPr>
        <p:txBody>
          <a:bodyPr spcFirstLastPara="1" wrap="square" lIns="82275" tIns="0" rIns="0" bIns="0" anchor="t" anchorCtr="0">
            <a:normAutofit fontScale="92500" lnSpcReduction="10000"/>
          </a:bodyPr>
          <a:lstStyle/>
          <a:p>
            <a:pPr marL="0" lvl="0" indent="0" algn="ctr" rtl="0">
              <a:spcBef>
                <a:spcPts val="0"/>
              </a:spcBef>
              <a:spcAft>
                <a:spcPts val="0"/>
              </a:spcAft>
              <a:buClr>
                <a:schemeClr val="dk1"/>
              </a:buClr>
              <a:buFont typeface="Arial"/>
              <a:buNone/>
            </a:pPr>
            <a:r>
              <a:rPr lang="en-US" sz="3200" b="1">
                <a:solidFill>
                  <a:schemeClr val="dk1"/>
                </a:solidFill>
                <a:latin typeface="Cambria"/>
                <a:ea typeface="Cambria"/>
                <a:cs typeface="Cambria"/>
                <a:sym typeface="Cambria"/>
              </a:rPr>
              <a:t>Dr. Heba Ahmed Hassan</a:t>
            </a:r>
            <a:endParaRPr sz="2000" b="1">
              <a:solidFill>
                <a:schemeClr val="dk1"/>
              </a:solidFill>
              <a:latin typeface="Cambria"/>
              <a:ea typeface="Cambria"/>
              <a:cs typeface="Cambria"/>
              <a:sym typeface="Cambria"/>
            </a:endParaRPr>
          </a:p>
          <a:p>
            <a:pPr marL="0" lvl="0" indent="0" algn="ctr" rtl="0">
              <a:spcBef>
                <a:spcPts val="0"/>
              </a:spcBef>
              <a:spcAft>
                <a:spcPts val="0"/>
              </a:spcAft>
              <a:buClr>
                <a:schemeClr val="dk1"/>
              </a:buClr>
              <a:buFont typeface="Arial"/>
              <a:buNone/>
            </a:pPr>
            <a:r>
              <a:rPr lang="en-US" sz="2800">
                <a:solidFill>
                  <a:schemeClr val="dk1"/>
                </a:solidFill>
                <a:latin typeface="Cambria"/>
                <a:ea typeface="Cambria"/>
                <a:cs typeface="Cambria"/>
                <a:sym typeface="Cambria"/>
              </a:rPr>
              <a:t>Assistant  Professor of clinical pharmacology</a:t>
            </a:r>
            <a:endParaRPr sz="2800">
              <a:solidFill>
                <a:schemeClr val="dk1"/>
              </a:solidFill>
              <a:latin typeface="Cambria"/>
              <a:ea typeface="Cambria"/>
              <a:cs typeface="Cambria"/>
              <a:sym typeface="Cambria"/>
            </a:endParaRPr>
          </a:p>
          <a:p>
            <a:pPr marL="0" lvl="0" indent="0" algn="ctr" rtl="0">
              <a:lnSpc>
                <a:spcPct val="107000"/>
              </a:lnSpc>
              <a:spcBef>
                <a:spcPts val="0"/>
              </a:spcBef>
              <a:spcAft>
                <a:spcPts val="0"/>
              </a:spcAft>
              <a:buClr>
                <a:schemeClr val="dk1"/>
              </a:buClr>
              <a:buSzPct val="100000"/>
              <a:buFont typeface="Arial"/>
              <a:buNone/>
            </a:pPr>
            <a:r>
              <a:rPr lang="en-US" sz="2800">
                <a:solidFill>
                  <a:schemeClr val="dk1"/>
                </a:solidFill>
                <a:latin typeface="Cambria"/>
                <a:ea typeface="Cambria"/>
                <a:cs typeface="Cambria"/>
                <a:sym typeface="Cambria"/>
              </a:rPr>
              <a:t>, Faculty Of Medicine , mutah University</a:t>
            </a:r>
            <a:endParaRPr>
              <a:solidFill>
                <a:schemeClr val="dk1"/>
              </a:solidFill>
              <a:latin typeface="Arial"/>
              <a:ea typeface="Arial"/>
              <a:cs typeface="Arial"/>
              <a:sym typeface="Arial"/>
            </a:endParaRPr>
          </a:p>
          <a:p>
            <a:pPr marL="0" lvl="0" indent="0" algn="ctr" rtl="0">
              <a:spcBef>
                <a:spcPts val="0"/>
              </a:spcBef>
              <a:spcAft>
                <a:spcPts val="0"/>
              </a:spcAft>
              <a:buClr>
                <a:schemeClr val="dk1"/>
              </a:buClr>
              <a:buFont typeface="Arial"/>
              <a:buNone/>
            </a:pPr>
            <a:endParaRPr sz="2800">
              <a:solidFill>
                <a:schemeClr val="dk1"/>
              </a:solidFill>
              <a:latin typeface="Cambria"/>
              <a:ea typeface="Cambria"/>
              <a:cs typeface="Cambria"/>
              <a:sym typeface="Cambria"/>
            </a:endParaRPr>
          </a:p>
        </p:txBody>
      </p:sp>
      <p:sp>
        <p:nvSpPr>
          <p:cNvPr id="96" name="Google Shape;96;g222803f06a7_0_4"/>
          <p:cNvSpPr>
            <a:spLocks noGrp="1"/>
          </p:cNvSpPr>
          <p:nvPr>
            <p:ph type="pic" idx="2"/>
          </p:nvPr>
        </p:nvSpPr>
        <p:spPr>
          <a:xfrm>
            <a:off x="884909" y="1041002"/>
            <a:ext cx="5608200" cy="4206300"/>
          </a:xfrm>
          <a:prstGeom prst="rect">
            <a:avLst/>
          </a:prstGeom>
        </p:spPr>
      </p:sp>
      <p:pic>
        <p:nvPicPr>
          <p:cNvPr id="97" name="Google Shape;97;g222803f06a7_0_4"/>
          <p:cNvPicPr preferRelativeResize="0"/>
          <p:nvPr/>
        </p:nvPicPr>
        <p:blipFill>
          <a:blip r:embed="rId3">
            <a:alphaModFix/>
          </a:blip>
          <a:stretch>
            <a:fillRect/>
          </a:stretch>
        </p:blipFill>
        <p:spPr>
          <a:xfrm>
            <a:off x="237100" y="150975"/>
            <a:ext cx="6256000" cy="6524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2"/>
          <p:cNvSpPr txBox="1">
            <a:spLocks noGrp="1"/>
          </p:cNvSpPr>
          <p:nvPr>
            <p:ph type="title"/>
          </p:nvPr>
        </p:nvSpPr>
        <p:spPr>
          <a:xfrm>
            <a:off x="703092" y="120203"/>
            <a:ext cx="7887115" cy="747702"/>
          </a:xfrm>
          <a:prstGeom prst="rect">
            <a:avLst/>
          </a:prstGeom>
          <a:solidFill>
            <a:schemeClr val="accent1"/>
          </a:solidFill>
          <a:ln w="40000" cap="flat" cmpd="sng">
            <a:solidFill>
              <a:srgbClr val="862C4B"/>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Cambria"/>
              <a:buNone/>
            </a:pPr>
            <a:r>
              <a:rPr lang="en-US" sz="3200" b="1">
                <a:solidFill>
                  <a:schemeClr val="lt1"/>
                </a:solidFill>
                <a:latin typeface="Cambria"/>
                <a:ea typeface="Cambria"/>
                <a:cs typeface="Cambria"/>
                <a:sym typeface="Cambria"/>
              </a:rPr>
              <a:t>DOMPERIDONE (MOTILIUM)</a:t>
            </a:r>
            <a:br>
              <a:rPr lang="en-US" sz="3200" b="1">
                <a:solidFill>
                  <a:schemeClr val="lt1"/>
                </a:solidFill>
                <a:latin typeface="Cambria"/>
                <a:ea typeface="Cambria"/>
                <a:cs typeface="Cambria"/>
                <a:sym typeface="Cambria"/>
              </a:rPr>
            </a:br>
            <a:endParaRPr sz="3200" b="1">
              <a:solidFill>
                <a:schemeClr val="lt1"/>
              </a:solidFill>
              <a:latin typeface="Cambria"/>
              <a:ea typeface="Cambria"/>
              <a:cs typeface="Cambria"/>
              <a:sym typeface="Cambria"/>
            </a:endParaRPr>
          </a:p>
        </p:txBody>
      </p:sp>
      <p:sp>
        <p:nvSpPr>
          <p:cNvPr id="179" name="Google Shape;179;p12"/>
          <p:cNvSpPr txBox="1">
            <a:spLocks noGrp="1"/>
          </p:cNvSpPr>
          <p:nvPr>
            <p:ph type="body" idx="1"/>
          </p:nvPr>
        </p:nvSpPr>
        <p:spPr>
          <a:xfrm>
            <a:off x="309900" y="883325"/>
            <a:ext cx="10539000" cy="5974800"/>
          </a:xfrm>
          <a:prstGeom prst="rect">
            <a:avLst/>
          </a:prstGeom>
          <a:noFill/>
          <a:ln>
            <a:noFill/>
          </a:ln>
        </p:spPr>
        <p:txBody>
          <a:bodyPr spcFirstLastPara="1" wrap="square" lIns="91425" tIns="45700" rIns="91425" bIns="45700" anchor="t" anchorCtr="0">
            <a:noAutofit/>
          </a:bodyPr>
          <a:lstStyle/>
          <a:p>
            <a:pPr marL="274320" lvl="0" indent="-274320" algn="l" rtl="0">
              <a:lnSpc>
                <a:spcPct val="150000"/>
              </a:lnSpc>
              <a:spcBef>
                <a:spcPts val="600"/>
              </a:spcBef>
              <a:spcAft>
                <a:spcPts val="0"/>
              </a:spcAft>
              <a:buSzPts val="2044"/>
              <a:buChar char="⦿"/>
            </a:pPr>
            <a:r>
              <a:rPr lang="en-US" sz="2800" b="1">
                <a:solidFill>
                  <a:schemeClr val="accent2"/>
                </a:solidFill>
                <a:latin typeface="Cambria"/>
                <a:ea typeface="Cambria"/>
                <a:cs typeface="Cambria"/>
                <a:sym typeface="Cambria"/>
              </a:rPr>
              <a:t>⮊ </a:t>
            </a:r>
            <a:r>
              <a:rPr lang="en-US" sz="2800" b="1">
                <a:solidFill>
                  <a:schemeClr val="accent5"/>
                </a:solidFill>
                <a:latin typeface="Cambria"/>
                <a:ea typeface="Cambria"/>
                <a:cs typeface="Cambria"/>
                <a:sym typeface="Cambria"/>
              </a:rPr>
              <a:t>Pharmacokinetics:</a:t>
            </a:r>
            <a:endParaRPr sz="2800">
              <a:solidFill>
                <a:schemeClr val="accent5"/>
              </a:solidFill>
              <a:latin typeface="Cambria"/>
              <a:ea typeface="Cambria"/>
              <a:cs typeface="Cambria"/>
              <a:sym typeface="Cambria"/>
            </a:endParaRPr>
          </a:p>
          <a:p>
            <a:pPr marL="521208" lvl="1" indent="-228599" algn="l" rtl="0">
              <a:lnSpc>
                <a:spcPct val="150000"/>
              </a:lnSpc>
              <a:spcBef>
                <a:spcPts val="500"/>
              </a:spcBef>
              <a:spcAft>
                <a:spcPts val="0"/>
              </a:spcAft>
              <a:buSzPts val="2080"/>
              <a:buFont typeface="Noto Sans Symbols"/>
              <a:buChar char="▪"/>
            </a:pPr>
            <a:r>
              <a:rPr lang="en-US" sz="2600">
                <a:latin typeface="Cambria"/>
                <a:ea typeface="Cambria"/>
                <a:cs typeface="Cambria"/>
                <a:sym typeface="Cambria"/>
              </a:rPr>
              <a:t>Rapidly absorbed.		■    Half-life 7-8 hrs.		</a:t>
            </a:r>
            <a:endParaRPr/>
          </a:p>
          <a:p>
            <a:pPr marL="521208" lvl="1" indent="-228600" algn="l" rtl="0">
              <a:lnSpc>
                <a:spcPct val="150000"/>
              </a:lnSpc>
              <a:spcBef>
                <a:spcPts val="500"/>
              </a:spcBef>
              <a:spcAft>
                <a:spcPts val="0"/>
              </a:spcAft>
              <a:buSzPts val="2080"/>
              <a:buFont typeface="Noto Sans Symbols"/>
              <a:buChar char="▪"/>
            </a:pPr>
            <a:r>
              <a:rPr lang="en-US" sz="2600">
                <a:latin typeface="Cambria"/>
                <a:ea typeface="Cambria"/>
                <a:cs typeface="Cambria"/>
                <a:sym typeface="Cambria"/>
              </a:rPr>
              <a:t>Excreted in feces. </a:t>
            </a:r>
            <a:endParaRPr sz="2600">
              <a:latin typeface="Cambria"/>
              <a:ea typeface="Cambria"/>
              <a:cs typeface="Cambria"/>
              <a:sym typeface="Cambria"/>
            </a:endParaRPr>
          </a:p>
          <a:p>
            <a:pPr marL="521208" lvl="1" indent="-266954" algn="l" rtl="0">
              <a:lnSpc>
                <a:spcPct val="150000"/>
              </a:lnSpc>
              <a:spcBef>
                <a:spcPts val="600"/>
              </a:spcBef>
              <a:spcAft>
                <a:spcPts val="0"/>
              </a:spcAft>
              <a:buClr>
                <a:schemeClr val="dk2"/>
              </a:buClr>
              <a:buSzPts val="2044"/>
              <a:buChar char="▪"/>
            </a:pPr>
            <a:r>
              <a:rPr lang="en-US" sz="2800" b="1" i="1">
                <a:solidFill>
                  <a:schemeClr val="dk1"/>
                </a:solidFill>
                <a:latin typeface="Cambria"/>
                <a:ea typeface="Cambria"/>
                <a:cs typeface="Cambria"/>
                <a:sym typeface="Cambria"/>
              </a:rPr>
              <a:t>Rarely crosses bl. brain barrier</a:t>
            </a:r>
            <a:r>
              <a:rPr lang="en-US" sz="2800" b="1">
                <a:solidFill>
                  <a:schemeClr val="dk1"/>
                </a:solidFill>
                <a:latin typeface="Cambria"/>
                <a:ea typeface="Cambria"/>
                <a:cs typeface="Cambria"/>
                <a:sym typeface="Cambria"/>
              </a:rPr>
              <a:t> </a:t>
            </a:r>
            <a:r>
              <a:rPr lang="en-US" sz="2800">
                <a:solidFill>
                  <a:schemeClr val="dk1"/>
                </a:solidFill>
                <a:latin typeface="Cambria"/>
                <a:ea typeface="Cambria"/>
                <a:cs typeface="Cambria"/>
                <a:sym typeface="Cambria"/>
              </a:rPr>
              <a:t>(rare extra-pyramidal reactions).</a:t>
            </a:r>
            <a:endParaRPr sz="2600">
              <a:solidFill>
                <a:schemeClr val="dk1"/>
              </a:solidFill>
            </a:endParaRPr>
          </a:p>
          <a:p>
            <a:pPr marL="521208" lvl="1" indent="-266954" algn="l" rtl="0">
              <a:lnSpc>
                <a:spcPct val="150000"/>
              </a:lnSpc>
              <a:spcBef>
                <a:spcPts val="600"/>
              </a:spcBef>
              <a:spcAft>
                <a:spcPts val="0"/>
              </a:spcAft>
              <a:buClr>
                <a:schemeClr val="dk2"/>
              </a:buClr>
              <a:buSzPts val="2044"/>
              <a:buChar char="▪"/>
            </a:pPr>
            <a:r>
              <a:rPr lang="en-US" sz="2800">
                <a:solidFill>
                  <a:schemeClr val="dk1"/>
                </a:solidFill>
                <a:latin typeface="Cambria"/>
                <a:ea typeface="Cambria"/>
                <a:cs typeface="Cambria"/>
                <a:sym typeface="Cambria"/>
              </a:rPr>
              <a:t>Hyperprolactinaemia.</a:t>
            </a:r>
            <a:endParaRPr sz="2600">
              <a:latin typeface="Cambria"/>
              <a:ea typeface="Cambria"/>
              <a:cs typeface="Cambria"/>
              <a:sym typeface="Cambria"/>
            </a:endParaRPr>
          </a:p>
          <a:p>
            <a:pPr marL="274320" lvl="0" indent="-320675" algn="l" rtl="0">
              <a:lnSpc>
                <a:spcPct val="150000"/>
              </a:lnSpc>
              <a:spcBef>
                <a:spcPts val="0"/>
              </a:spcBef>
              <a:spcAft>
                <a:spcPts val="0"/>
              </a:spcAft>
              <a:buSzPts val="2044"/>
              <a:buChar char="⦿"/>
            </a:pPr>
            <a:r>
              <a:rPr lang="en-US" sz="2800" b="1">
                <a:solidFill>
                  <a:schemeClr val="accent2"/>
                </a:solidFill>
                <a:latin typeface="Cambria"/>
                <a:ea typeface="Cambria"/>
                <a:cs typeface="Cambria"/>
                <a:sym typeface="Cambria"/>
              </a:rPr>
              <a:t>⮊ </a:t>
            </a:r>
            <a:r>
              <a:rPr lang="en-US" sz="2800" b="1">
                <a:solidFill>
                  <a:schemeClr val="accent5"/>
                </a:solidFill>
                <a:latin typeface="Cambria"/>
                <a:ea typeface="Cambria"/>
                <a:cs typeface="Cambria"/>
                <a:sym typeface="Cambria"/>
              </a:rPr>
              <a:t>Mechanism of action</a:t>
            </a:r>
            <a:r>
              <a:rPr lang="en-US" sz="2800" b="1">
                <a:latin typeface="Cambria"/>
                <a:ea typeface="Cambria"/>
                <a:cs typeface="Cambria"/>
                <a:sym typeface="Cambria"/>
              </a:rPr>
              <a:t>: </a:t>
            </a:r>
            <a:r>
              <a:rPr lang="en-US" sz="2800">
                <a:latin typeface="Cambria"/>
                <a:ea typeface="Cambria"/>
                <a:cs typeface="Cambria"/>
                <a:sym typeface="Cambria"/>
              </a:rPr>
              <a:t>D</a:t>
            </a:r>
            <a:r>
              <a:rPr lang="en-US" sz="2800" baseline="-25000">
                <a:latin typeface="Cambria"/>
                <a:ea typeface="Cambria"/>
                <a:cs typeface="Cambria"/>
                <a:sym typeface="Cambria"/>
              </a:rPr>
              <a:t>2</a:t>
            </a:r>
            <a:r>
              <a:rPr lang="en-US" sz="2800">
                <a:latin typeface="Cambria"/>
                <a:ea typeface="Cambria"/>
                <a:cs typeface="Cambria"/>
                <a:sym typeface="Cambria"/>
              </a:rPr>
              <a:t>-blocker.</a:t>
            </a:r>
            <a:endParaRPr/>
          </a:p>
          <a:p>
            <a:pPr marL="274320" lvl="0" indent="-320675" algn="l" rtl="0">
              <a:lnSpc>
                <a:spcPct val="150000"/>
              </a:lnSpc>
              <a:spcBef>
                <a:spcPts val="600"/>
              </a:spcBef>
              <a:spcAft>
                <a:spcPts val="0"/>
              </a:spcAft>
              <a:buSzPts val="2044"/>
              <a:buChar char="⦿"/>
            </a:pPr>
            <a:r>
              <a:rPr lang="en-US" sz="2800" b="1">
                <a:solidFill>
                  <a:schemeClr val="accent2"/>
                </a:solidFill>
                <a:latin typeface="Cambria"/>
                <a:ea typeface="Cambria"/>
                <a:cs typeface="Cambria"/>
                <a:sym typeface="Cambria"/>
              </a:rPr>
              <a:t>⮊ </a:t>
            </a:r>
            <a:r>
              <a:rPr lang="en-US" sz="2800" b="1">
                <a:solidFill>
                  <a:schemeClr val="accent5"/>
                </a:solidFill>
                <a:latin typeface="Cambria"/>
                <a:ea typeface="Cambria"/>
                <a:cs typeface="Cambria"/>
                <a:sym typeface="Cambria"/>
              </a:rPr>
              <a:t>Pharmacological effects: </a:t>
            </a:r>
            <a:r>
              <a:rPr lang="en-US" sz="2800">
                <a:latin typeface="Cambria"/>
                <a:ea typeface="Cambria"/>
                <a:cs typeface="Cambria"/>
                <a:sym typeface="Cambria"/>
              </a:rPr>
              <a:t>As Metoclopramide</a:t>
            </a:r>
            <a:endParaRPr sz="2800" b="1">
              <a:solidFill>
                <a:schemeClr val="accent2"/>
              </a:solidFill>
              <a:latin typeface="Cambria"/>
              <a:ea typeface="Cambria"/>
              <a:cs typeface="Cambria"/>
              <a:sym typeface="Cambria"/>
            </a:endParaRPr>
          </a:p>
          <a:p>
            <a:pPr marL="274320" lvl="0" indent="-181610" algn="l" rtl="0">
              <a:spcBef>
                <a:spcPts val="600"/>
              </a:spcBef>
              <a:spcAft>
                <a:spcPts val="0"/>
              </a:spcAft>
              <a:buSzPts val="1460"/>
              <a:buNone/>
            </a:pPr>
            <a:endParaRPr sz="2000">
              <a:latin typeface="Cambria"/>
              <a:ea typeface="Cambria"/>
              <a:cs typeface="Cambria"/>
              <a:sym typeface="Cambria"/>
            </a:endParaRPr>
          </a:p>
        </p:txBody>
      </p:sp>
      <p:pic>
        <p:nvPicPr>
          <p:cNvPr id="180" name="Google Shape;180;p12"/>
          <p:cNvPicPr preferRelativeResize="0"/>
          <p:nvPr/>
        </p:nvPicPr>
        <p:blipFill rotWithShape="1">
          <a:blip r:embed="rId3">
            <a:alphaModFix/>
          </a:blip>
          <a:srcRect/>
          <a:stretch/>
        </p:blipFill>
        <p:spPr>
          <a:xfrm>
            <a:off x="8590207" y="128789"/>
            <a:ext cx="3301553" cy="21894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title"/>
          </p:nvPr>
        </p:nvSpPr>
        <p:spPr>
          <a:xfrm>
            <a:off x="1018290" y="191154"/>
            <a:ext cx="7180307" cy="676751"/>
          </a:xfrm>
          <a:prstGeom prst="rect">
            <a:avLst/>
          </a:prstGeom>
          <a:solidFill>
            <a:schemeClr val="accent1"/>
          </a:solidFill>
          <a:ln w="40000" cap="flat" cmpd="sng">
            <a:solidFill>
              <a:srgbClr val="862C4B"/>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Cambria"/>
              <a:buNone/>
            </a:pPr>
            <a:r>
              <a:rPr lang="en-US" sz="3200" b="1">
                <a:solidFill>
                  <a:schemeClr val="lt1"/>
                </a:solidFill>
                <a:latin typeface="Cambria"/>
                <a:ea typeface="Cambria"/>
                <a:cs typeface="Cambria"/>
                <a:sym typeface="Cambria"/>
              </a:rPr>
              <a:t>CISAPRIDE (PREPULSIDE)</a:t>
            </a:r>
            <a:br>
              <a:rPr lang="en-US" sz="3200" b="1">
                <a:solidFill>
                  <a:schemeClr val="lt1"/>
                </a:solidFill>
                <a:latin typeface="Cambria"/>
                <a:ea typeface="Cambria"/>
                <a:cs typeface="Cambria"/>
                <a:sym typeface="Cambria"/>
              </a:rPr>
            </a:br>
            <a:endParaRPr sz="3200" b="1">
              <a:solidFill>
                <a:schemeClr val="lt1"/>
              </a:solidFill>
              <a:latin typeface="Cambria"/>
              <a:ea typeface="Cambria"/>
              <a:cs typeface="Cambria"/>
              <a:sym typeface="Cambria"/>
            </a:endParaRPr>
          </a:p>
        </p:txBody>
      </p:sp>
      <p:sp>
        <p:nvSpPr>
          <p:cNvPr id="186" name="Google Shape;186;p13"/>
          <p:cNvSpPr txBox="1">
            <a:spLocks noGrp="1"/>
          </p:cNvSpPr>
          <p:nvPr>
            <p:ph type="body" idx="1"/>
          </p:nvPr>
        </p:nvSpPr>
        <p:spPr>
          <a:xfrm>
            <a:off x="0" y="880059"/>
            <a:ext cx="10569844" cy="5977941"/>
          </a:xfrm>
          <a:prstGeom prst="rect">
            <a:avLst/>
          </a:prstGeom>
          <a:noFill/>
          <a:ln>
            <a:noFill/>
          </a:ln>
        </p:spPr>
        <p:txBody>
          <a:bodyPr spcFirstLastPara="1" wrap="square" lIns="91425" tIns="45700" rIns="91425" bIns="45700" anchor="t" anchorCtr="0">
            <a:noAutofit/>
          </a:bodyPr>
          <a:lstStyle/>
          <a:p>
            <a:pPr marL="274320" lvl="0" indent="-274320" algn="l" rtl="0">
              <a:lnSpc>
                <a:spcPct val="150000"/>
              </a:lnSpc>
              <a:spcBef>
                <a:spcPts val="0"/>
              </a:spcBef>
              <a:spcAft>
                <a:spcPts val="0"/>
              </a:spcAft>
              <a:buSzPts val="1752"/>
              <a:buChar char="⦿"/>
            </a:pPr>
            <a:r>
              <a:rPr lang="en-US" sz="2400" b="1">
                <a:solidFill>
                  <a:schemeClr val="accent2"/>
                </a:solidFill>
                <a:latin typeface="Cambria"/>
                <a:ea typeface="Cambria"/>
                <a:cs typeface="Cambria"/>
                <a:sym typeface="Cambria"/>
              </a:rPr>
              <a:t>⮊ </a:t>
            </a:r>
            <a:r>
              <a:rPr lang="en-US" sz="2400" b="1">
                <a:solidFill>
                  <a:schemeClr val="accent5"/>
                </a:solidFill>
                <a:latin typeface="Cambria"/>
                <a:ea typeface="Cambria"/>
                <a:cs typeface="Cambria"/>
                <a:sym typeface="Cambria"/>
              </a:rPr>
              <a:t>Mechanism of action</a:t>
            </a:r>
            <a:r>
              <a:rPr lang="en-US" sz="2400" b="1">
                <a:latin typeface="Cambria"/>
                <a:ea typeface="Cambria"/>
                <a:cs typeface="Cambria"/>
                <a:sym typeface="Cambria"/>
              </a:rPr>
              <a:t>: </a:t>
            </a:r>
            <a:r>
              <a:rPr lang="en-US" sz="2400">
                <a:solidFill>
                  <a:schemeClr val="dk1"/>
                </a:solidFill>
                <a:latin typeface="Cambria"/>
                <a:ea typeface="Cambria"/>
                <a:cs typeface="Cambria"/>
                <a:sym typeface="Cambria"/>
              </a:rPr>
              <a:t>Release of myenteric Ach (5HT</a:t>
            </a:r>
            <a:r>
              <a:rPr lang="en-US" sz="2400" baseline="-25000">
                <a:solidFill>
                  <a:schemeClr val="dk1"/>
                </a:solidFill>
                <a:latin typeface="Cambria"/>
                <a:ea typeface="Cambria"/>
                <a:cs typeface="Cambria"/>
                <a:sym typeface="Cambria"/>
              </a:rPr>
              <a:t>4</a:t>
            </a:r>
            <a:r>
              <a:rPr lang="en-US" sz="2400">
                <a:solidFill>
                  <a:schemeClr val="dk1"/>
                </a:solidFill>
                <a:latin typeface="Cambria"/>
                <a:ea typeface="Cambria"/>
                <a:cs typeface="Cambria"/>
                <a:sym typeface="Cambria"/>
              </a:rPr>
              <a:t> agonist).</a:t>
            </a:r>
            <a:endParaRPr/>
          </a:p>
          <a:p>
            <a:pPr marL="274320" lvl="0" indent="-274320" algn="l" rtl="0">
              <a:lnSpc>
                <a:spcPct val="150000"/>
              </a:lnSpc>
              <a:spcBef>
                <a:spcPts val="600"/>
              </a:spcBef>
              <a:spcAft>
                <a:spcPts val="0"/>
              </a:spcAft>
              <a:buSzPts val="1752"/>
              <a:buChar char="⦿"/>
            </a:pPr>
            <a:r>
              <a:rPr lang="en-US" sz="2400" b="1">
                <a:solidFill>
                  <a:schemeClr val="accent2"/>
                </a:solidFill>
                <a:latin typeface="Cambria"/>
                <a:ea typeface="Cambria"/>
                <a:cs typeface="Cambria"/>
                <a:sym typeface="Cambria"/>
              </a:rPr>
              <a:t>⮊ </a:t>
            </a:r>
            <a:r>
              <a:rPr lang="en-US" sz="2400" b="1">
                <a:solidFill>
                  <a:schemeClr val="accent5"/>
                </a:solidFill>
                <a:latin typeface="Cambria"/>
                <a:ea typeface="Cambria"/>
                <a:cs typeface="Cambria"/>
                <a:sym typeface="Cambria"/>
              </a:rPr>
              <a:t>Pharmacological effect: </a:t>
            </a:r>
            <a:r>
              <a:rPr lang="en-US" sz="2400">
                <a:solidFill>
                  <a:schemeClr val="dk1"/>
                </a:solidFill>
                <a:latin typeface="Cambria"/>
                <a:ea typeface="Cambria"/>
                <a:cs typeface="Cambria"/>
                <a:sym typeface="Cambria"/>
              </a:rPr>
              <a:t>Acts on both upper and lower gut</a:t>
            </a:r>
            <a:r>
              <a:rPr lang="en-US" sz="2400">
                <a:latin typeface="Cambria"/>
                <a:ea typeface="Cambria"/>
                <a:cs typeface="Cambria"/>
                <a:sym typeface="Cambria"/>
              </a:rPr>
              <a:t>.</a:t>
            </a:r>
            <a:endParaRPr/>
          </a:p>
          <a:p>
            <a:pPr marL="274320" lvl="0" indent="-274320" algn="l" rtl="0">
              <a:lnSpc>
                <a:spcPct val="150000"/>
              </a:lnSpc>
              <a:spcBef>
                <a:spcPts val="600"/>
              </a:spcBef>
              <a:spcAft>
                <a:spcPts val="0"/>
              </a:spcAft>
              <a:buSzPts val="1752"/>
              <a:buChar char="⦿"/>
            </a:pPr>
            <a:r>
              <a:rPr lang="en-US" sz="2400" b="1">
                <a:solidFill>
                  <a:schemeClr val="accent2"/>
                </a:solidFill>
                <a:latin typeface="Cambria"/>
                <a:ea typeface="Cambria"/>
                <a:cs typeface="Cambria"/>
                <a:sym typeface="Cambria"/>
              </a:rPr>
              <a:t>⮊ </a:t>
            </a:r>
            <a:r>
              <a:rPr lang="en-US" sz="2400" b="1">
                <a:solidFill>
                  <a:schemeClr val="accent5"/>
                </a:solidFill>
                <a:latin typeface="Cambria"/>
                <a:ea typeface="Cambria"/>
                <a:cs typeface="Cambria"/>
                <a:sym typeface="Cambria"/>
              </a:rPr>
              <a:t>Uses:</a:t>
            </a:r>
            <a:endParaRPr sz="2400">
              <a:solidFill>
                <a:schemeClr val="accent5"/>
              </a:solidFill>
              <a:latin typeface="Cambria"/>
              <a:ea typeface="Cambria"/>
              <a:cs typeface="Cambria"/>
              <a:sym typeface="Cambria"/>
            </a:endParaRPr>
          </a:p>
          <a:p>
            <a:pPr marL="521208" lvl="1" indent="-228600" algn="l" rtl="0">
              <a:lnSpc>
                <a:spcPct val="150000"/>
              </a:lnSpc>
              <a:spcBef>
                <a:spcPts val="500"/>
              </a:spcBef>
              <a:spcAft>
                <a:spcPts val="0"/>
              </a:spcAft>
              <a:buSzPts val="1920"/>
              <a:buChar char="◼"/>
            </a:pPr>
            <a:r>
              <a:rPr lang="en-US" sz="2400">
                <a:solidFill>
                  <a:schemeClr val="dk1"/>
                </a:solidFill>
                <a:latin typeface="Cambria"/>
                <a:ea typeface="Cambria"/>
                <a:cs typeface="Cambria"/>
                <a:sym typeface="Cambria"/>
              </a:rPr>
              <a:t>Prokinetic.</a:t>
            </a:r>
            <a:endParaRPr/>
          </a:p>
          <a:p>
            <a:pPr marL="521208" lvl="1" indent="-228600" algn="l" rtl="0">
              <a:lnSpc>
                <a:spcPct val="150000"/>
              </a:lnSpc>
              <a:spcBef>
                <a:spcPts val="500"/>
              </a:spcBef>
              <a:spcAft>
                <a:spcPts val="0"/>
              </a:spcAft>
              <a:buSzPts val="1920"/>
              <a:buChar char="◼"/>
            </a:pPr>
            <a:r>
              <a:rPr lang="en-US" sz="2400">
                <a:solidFill>
                  <a:schemeClr val="dk1"/>
                </a:solidFill>
                <a:latin typeface="Cambria"/>
                <a:ea typeface="Cambria"/>
                <a:cs typeface="Cambria"/>
                <a:sym typeface="Cambria"/>
              </a:rPr>
              <a:t>Chronic idiopathic constipation and colonic hypomotility.</a:t>
            </a:r>
            <a:endParaRPr/>
          </a:p>
          <a:p>
            <a:pPr marL="274320" lvl="0" indent="-274320" algn="l" rtl="0">
              <a:lnSpc>
                <a:spcPct val="150000"/>
              </a:lnSpc>
              <a:spcBef>
                <a:spcPts val="600"/>
              </a:spcBef>
              <a:spcAft>
                <a:spcPts val="0"/>
              </a:spcAft>
              <a:buSzPts val="1752"/>
              <a:buChar char="⦿"/>
            </a:pPr>
            <a:r>
              <a:rPr lang="en-US" sz="2400" b="1">
                <a:solidFill>
                  <a:schemeClr val="accent2"/>
                </a:solidFill>
                <a:latin typeface="Cambria"/>
                <a:ea typeface="Cambria"/>
                <a:cs typeface="Cambria"/>
                <a:sym typeface="Cambria"/>
              </a:rPr>
              <a:t>⮊ </a:t>
            </a:r>
            <a:r>
              <a:rPr lang="en-US" sz="2400" b="1">
                <a:solidFill>
                  <a:schemeClr val="accent5"/>
                </a:solidFill>
                <a:latin typeface="Cambria"/>
                <a:ea typeface="Cambria"/>
                <a:cs typeface="Cambria"/>
                <a:sym typeface="Cambria"/>
              </a:rPr>
              <a:t>Side effects:</a:t>
            </a:r>
            <a:endParaRPr sz="2400">
              <a:solidFill>
                <a:schemeClr val="accent5"/>
              </a:solidFill>
              <a:latin typeface="Cambria"/>
              <a:ea typeface="Cambria"/>
              <a:cs typeface="Cambria"/>
              <a:sym typeface="Cambria"/>
            </a:endParaRPr>
          </a:p>
          <a:p>
            <a:pPr marL="521208" lvl="1" indent="-228600" algn="l" rtl="0">
              <a:lnSpc>
                <a:spcPct val="150000"/>
              </a:lnSpc>
              <a:spcBef>
                <a:spcPts val="500"/>
              </a:spcBef>
              <a:spcAft>
                <a:spcPts val="0"/>
              </a:spcAft>
              <a:buSzPts val="1920"/>
              <a:buChar char="◼"/>
            </a:pPr>
            <a:r>
              <a:rPr lang="en-US" sz="2400">
                <a:solidFill>
                  <a:schemeClr val="dk1"/>
                </a:solidFill>
                <a:latin typeface="Cambria"/>
                <a:ea typeface="Cambria"/>
                <a:cs typeface="Cambria"/>
                <a:sym typeface="Cambria"/>
              </a:rPr>
              <a:t>Diarrhea</a:t>
            </a:r>
            <a:r>
              <a:rPr lang="en-US" sz="2400">
                <a:latin typeface="Cambria"/>
                <a:ea typeface="Cambria"/>
                <a:cs typeface="Cambria"/>
                <a:sym typeface="Cambria"/>
              </a:rPr>
              <a:t>.</a:t>
            </a:r>
            <a:endParaRPr/>
          </a:p>
          <a:p>
            <a:pPr marL="521208" lvl="1" indent="-228600" algn="l" rtl="0">
              <a:lnSpc>
                <a:spcPct val="150000"/>
              </a:lnSpc>
              <a:spcBef>
                <a:spcPts val="500"/>
              </a:spcBef>
              <a:spcAft>
                <a:spcPts val="0"/>
              </a:spcAft>
              <a:buSzPts val="1920"/>
              <a:buChar char="◼"/>
            </a:pPr>
            <a:r>
              <a:rPr lang="en-US" sz="2400">
                <a:solidFill>
                  <a:srgbClr val="0070C0"/>
                </a:solidFill>
                <a:latin typeface="Cambria"/>
                <a:ea typeface="Cambria"/>
                <a:cs typeface="Cambria"/>
                <a:sym typeface="Cambria"/>
              </a:rPr>
              <a:t>Arrhythmia</a:t>
            </a:r>
            <a:r>
              <a:rPr lang="en-US" sz="2400">
                <a:latin typeface="Cambria"/>
                <a:ea typeface="Cambria"/>
                <a:cs typeface="Cambria"/>
                <a:sym typeface="Cambria"/>
              </a:rPr>
              <a:t> </a:t>
            </a:r>
            <a:r>
              <a:rPr lang="en-US" sz="2400">
                <a:solidFill>
                  <a:schemeClr val="dk1"/>
                </a:solidFill>
                <a:latin typeface="Cambria"/>
                <a:ea typeface="Cambria"/>
                <a:cs typeface="Cambria"/>
                <a:sym typeface="Cambria"/>
              </a:rPr>
              <a:t>(due to inhibition of cardiac hERG K</a:t>
            </a:r>
            <a:r>
              <a:rPr lang="en-US" sz="2400" baseline="30000">
                <a:solidFill>
                  <a:schemeClr val="dk1"/>
                </a:solidFill>
                <a:latin typeface="Cambria"/>
                <a:ea typeface="Cambria"/>
                <a:cs typeface="Cambria"/>
                <a:sym typeface="Cambria"/>
              </a:rPr>
              <a:t>+</a:t>
            </a:r>
            <a:r>
              <a:rPr lang="en-US" sz="2400">
                <a:solidFill>
                  <a:schemeClr val="dk1"/>
                </a:solidFill>
                <a:latin typeface="Cambria"/>
                <a:ea typeface="Cambria"/>
                <a:cs typeface="Cambria"/>
                <a:sym typeface="Cambria"/>
              </a:rPr>
              <a:t> channels, which results in QT prolongation in some patients).</a:t>
            </a:r>
            <a:endParaRPr/>
          </a:p>
        </p:txBody>
      </p:sp>
      <p:pic>
        <p:nvPicPr>
          <p:cNvPr id="187" name="Google Shape;187;p13"/>
          <p:cNvPicPr preferRelativeResize="0"/>
          <p:nvPr/>
        </p:nvPicPr>
        <p:blipFill rotWithShape="1">
          <a:blip r:embed="rId3">
            <a:alphaModFix/>
          </a:blip>
          <a:srcRect/>
          <a:stretch/>
        </p:blipFill>
        <p:spPr>
          <a:xfrm>
            <a:off x="9061966" y="2246288"/>
            <a:ext cx="2649514" cy="29921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1948170" y="206652"/>
            <a:ext cx="5413500" cy="692247"/>
          </a:xfrm>
          <a:prstGeom prst="rect">
            <a:avLst/>
          </a:prstGeom>
          <a:solidFill>
            <a:schemeClr val="accent1"/>
          </a:solidFill>
          <a:ln w="40000" cap="flat" cmpd="sng">
            <a:solidFill>
              <a:srgbClr val="862C4B"/>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Cambria"/>
              <a:buNone/>
            </a:pPr>
            <a:r>
              <a:rPr lang="en-US" sz="3200" b="1">
                <a:solidFill>
                  <a:schemeClr val="lt1"/>
                </a:solidFill>
                <a:latin typeface="Cambria"/>
                <a:ea typeface="Cambria"/>
                <a:cs typeface="Cambria"/>
                <a:sym typeface="Cambria"/>
              </a:rPr>
              <a:t>MACROLIDES</a:t>
            </a:r>
            <a:br>
              <a:rPr lang="en-US" sz="3200" b="1">
                <a:solidFill>
                  <a:schemeClr val="lt1"/>
                </a:solidFill>
                <a:latin typeface="Cambria"/>
                <a:ea typeface="Cambria"/>
                <a:cs typeface="Cambria"/>
                <a:sym typeface="Cambria"/>
              </a:rPr>
            </a:br>
            <a:endParaRPr sz="3200" b="1">
              <a:solidFill>
                <a:schemeClr val="lt1"/>
              </a:solidFill>
              <a:latin typeface="Cambria"/>
              <a:ea typeface="Cambria"/>
              <a:cs typeface="Cambria"/>
              <a:sym typeface="Cambria"/>
            </a:endParaRPr>
          </a:p>
        </p:txBody>
      </p:sp>
      <p:sp>
        <p:nvSpPr>
          <p:cNvPr id="193" name="Google Shape;193;p14"/>
          <p:cNvSpPr txBox="1">
            <a:spLocks noGrp="1"/>
          </p:cNvSpPr>
          <p:nvPr>
            <p:ph type="body" idx="1"/>
          </p:nvPr>
        </p:nvSpPr>
        <p:spPr>
          <a:xfrm>
            <a:off x="172995" y="1309817"/>
            <a:ext cx="10787448" cy="5338956"/>
          </a:xfrm>
          <a:prstGeom prst="rect">
            <a:avLst/>
          </a:prstGeom>
          <a:noFill/>
          <a:ln>
            <a:noFill/>
          </a:ln>
        </p:spPr>
        <p:txBody>
          <a:bodyPr spcFirstLastPara="1" wrap="square" lIns="91425" tIns="45700" rIns="91425" bIns="45700" anchor="t" anchorCtr="0">
            <a:noAutofit/>
          </a:bodyPr>
          <a:lstStyle/>
          <a:p>
            <a:pPr marL="274320" lvl="0" indent="-274320" algn="l" rtl="0">
              <a:lnSpc>
                <a:spcPct val="150000"/>
              </a:lnSpc>
              <a:spcBef>
                <a:spcPts val="0"/>
              </a:spcBef>
              <a:spcAft>
                <a:spcPts val="0"/>
              </a:spcAft>
              <a:buSzPts val="2044"/>
              <a:buChar char="⦿"/>
            </a:pPr>
            <a:r>
              <a:rPr lang="en-US" sz="2800" b="1">
                <a:solidFill>
                  <a:schemeClr val="accent2"/>
                </a:solidFill>
                <a:latin typeface="Cambria"/>
                <a:ea typeface="Cambria"/>
                <a:cs typeface="Cambria"/>
                <a:sym typeface="Cambria"/>
              </a:rPr>
              <a:t>⮊</a:t>
            </a:r>
            <a:r>
              <a:rPr lang="en-US" sz="2800" b="1">
                <a:latin typeface="Cambria"/>
                <a:ea typeface="Cambria"/>
                <a:cs typeface="Cambria"/>
                <a:sym typeface="Cambria"/>
              </a:rPr>
              <a:t> </a:t>
            </a:r>
            <a:r>
              <a:rPr lang="en-US" sz="2800">
                <a:solidFill>
                  <a:schemeClr val="dk1"/>
                </a:solidFill>
                <a:latin typeface="Cambria"/>
                <a:ea typeface="Cambria"/>
                <a:cs typeface="Cambria"/>
                <a:sym typeface="Cambria"/>
              </a:rPr>
              <a:t>Directly stimulate </a:t>
            </a:r>
            <a:r>
              <a:rPr lang="en-US" sz="2800" b="1">
                <a:solidFill>
                  <a:srgbClr val="0070C0"/>
                </a:solidFill>
                <a:latin typeface="Cambria"/>
                <a:ea typeface="Cambria"/>
                <a:cs typeface="Cambria"/>
                <a:sym typeface="Cambria"/>
              </a:rPr>
              <a:t>motilin</a:t>
            </a:r>
            <a:r>
              <a:rPr lang="en-US" sz="2800">
                <a:solidFill>
                  <a:srgbClr val="0070C0"/>
                </a:solidFill>
                <a:latin typeface="Cambria"/>
                <a:ea typeface="Cambria"/>
                <a:cs typeface="Cambria"/>
                <a:sym typeface="Cambria"/>
              </a:rPr>
              <a:t> </a:t>
            </a:r>
            <a:r>
              <a:rPr lang="en-US" sz="2800">
                <a:solidFill>
                  <a:schemeClr val="dk1"/>
                </a:solidFill>
                <a:latin typeface="Cambria"/>
                <a:ea typeface="Cambria"/>
                <a:cs typeface="Cambria"/>
                <a:sym typeface="Cambria"/>
              </a:rPr>
              <a:t>receptors on G.I.T. smooth muscle and promote the onset of a migrating motor complex.</a:t>
            </a:r>
            <a:endParaRPr/>
          </a:p>
          <a:p>
            <a:pPr marL="274320" lvl="0" indent="-274320" algn="l" rtl="0">
              <a:lnSpc>
                <a:spcPct val="150000"/>
              </a:lnSpc>
              <a:spcBef>
                <a:spcPts val="600"/>
              </a:spcBef>
              <a:spcAft>
                <a:spcPts val="0"/>
              </a:spcAft>
              <a:buSzPts val="2044"/>
              <a:buChar char="⦿"/>
            </a:pPr>
            <a:r>
              <a:rPr lang="en-US" sz="2800" b="1">
                <a:solidFill>
                  <a:schemeClr val="dk1"/>
                </a:solidFill>
                <a:latin typeface="Cambria"/>
                <a:ea typeface="Cambria"/>
                <a:cs typeface="Cambria"/>
                <a:sym typeface="Cambria"/>
              </a:rPr>
              <a:t>⮊ </a:t>
            </a:r>
            <a:r>
              <a:rPr lang="en-US" sz="2800" b="1">
                <a:solidFill>
                  <a:schemeClr val="accent2"/>
                </a:solidFill>
                <a:latin typeface="Cambria"/>
                <a:ea typeface="Cambria"/>
                <a:cs typeface="Cambria"/>
                <a:sym typeface="Cambria"/>
              </a:rPr>
              <a:t>Uses</a:t>
            </a:r>
            <a:r>
              <a:rPr lang="en-US" sz="2800" b="1">
                <a:solidFill>
                  <a:schemeClr val="dk1"/>
                </a:solidFill>
                <a:latin typeface="Cambria"/>
                <a:ea typeface="Cambria"/>
                <a:cs typeface="Cambria"/>
                <a:sym typeface="Cambria"/>
              </a:rPr>
              <a:t>:</a:t>
            </a:r>
            <a:endParaRPr sz="2800">
              <a:solidFill>
                <a:schemeClr val="dk1"/>
              </a:solidFill>
              <a:latin typeface="Cambria"/>
              <a:ea typeface="Cambria"/>
              <a:cs typeface="Cambria"/>
              <a:sym typeface="Cambria"/>
            </a:endParaRPr>
          </a:p>
          <a:p>
            <a:pPr marL="521208" lvl="1" indent="-228600" algn="l" rtl="0">
              <a:lnSpc>
                <a:spcPct val="150000"/>
              </a:lnSpc>
              <a:spcBef>
                <a:spcPts val="500"/>
              </a:spcBef>
              <a:spcAft>
                <a:spcPts val="0"/>
              </a:spcAft>
              <a:buSzPts val="2240"/>
              <a:buChar char="◼"/>
            </a:pPr>
            <a:r>
              <a:rPr lang="en-US" sz="2800">
                <a:solidFill>
                  <a:schemeClr val="dk1"/>
                </a:solidFill>
                <a:latin typeface="Cambria"/>
                <a:ea typeface="Cambria"/>
                <a:cs typeface="Cambria"/>
                <a:sym typeface="Cambria"/>
              </a:rPr>
              <a:t>1. IV </a:t>
            </a:r>
            <a:r>
              <a:rPr lang="en-US" sz="2800">
                <a:solidFill>
                  <a:schemeClr val="accent5"/>
                </a:solidFill>
                <a:latin typeface="Cambria"/>
                <a:ea typeface="Cambria"/>
                <a:cs typeface="Cambria"/>
                <a:sym typeface="Cambria"/>
              </a:rPr>
              <a:t>erythromycin</a:t>
            </a:r>
            <a:r>
              <a:rPr lang="en-US" sz="2800">
                <a:solidFill>
                  <a:schemeClr val="dk1"/>
                </a:solidFill>
                <a:latin typeface="Cambria"/>
                <a:ea typeface="Cambria"/>
                <a:cs typeface="Cambria"/>
                <a:sym typeface="Cambria"/>
              </a:rPr>
              <a:t> in gastroparesis, however tolerance rapidly develops.</a:t>
            </a:r>
            <a:endParaRPr/>
          </a:p>
          <a:p>
            <a:pPr marL="521208" lvl="1" indent="-228600" algn="l" rtl="0">
              <a:lnSpc>
                <a:spcPct val="150000"/>
              </a:lnSpc>
              <a:spcBef>
                <a:spcPts val="500"/>
              </a:spcBef>
              <a:spcAft>
                <a:spcPts val="0"/>
              </a:spcAft>
              <a:buSzPts val="2240"/>
              <a:buChar char="◼"/>
            </a:pPr>
            <a:r>
              <a:rPr lang="en-US" sz="2800">
                <a:solidFill>
                  <a:schemeClr val="dk1"/>
                </a:solidFill>
                <a:latin typeface="Cambria"/>
                <a:ea typeface="Cambria"/>
                <a:cs typeface="Cambria"/>
                <a:sym typeface="Cambria"/>
              </a:rPr>
              <a:t>2. Acute upper GIT hemorrhage to promote gastric emptying of blood prior to endoscopy</a:t>
            </a:r>
            <a:r>
              <a:rPr lang="en-US" sz="2600">
                <a:solidFill>
                  <a:schemeClr val="dk1"/>
                </a:solidFill>
                <a:latin typeface="Cambria"/>
                <a:ea typeface="Cambria"/>
                <a:cs typeface="Cambria"/>
                <a:sym typeface="Cambria"/>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6" descr="Image result for ANTIEMETICs"/>
          <p:cNvPicPr preferRelativeResize="0"/>
          <p:nvPr/>
        </p:nvPicPr>
        <p:blipFill rotWithShape="1">
          <a:blip r:embed="rId3">
            <a:alphaModFix/>
          </a:blip>
          <a:srcRect/>
          <a:stretch/>
        </p:blipFill>
        <p:spPr>
          <a:xfrm>
            <a:off x="1906291" y="3036860"/>
            <a:ext cx="3386407" cy="3043481"/>
          </a:xfrm>
          <a:prstGeom prst="rect">
            <a:avLst/>
          </a:prstGeom>
          <a:noFill/>
          <a:ln w="9525" cap="flat" cmpd="sng">
            <a:solidFill>
              <a:schemeClr val="dk1"/>
            </a:solidFill>
            <a:prstDash val="solid"/>
            <a:round/>
            <a:headEnd type="none" w="sm" len="sm"/>
            <a:tailEnd type="none" w="sm" len="sm"/>
          </a:ln>
        </p:spPr>
      </p:pic>
      <p:pic>
        <p:nvPicPr>
          <p:cNvPr id="199" name="Google Shape;199;p16"/>
          <p:cNvPicPr preferRelativeResize="0"/>
          <p:nvPr/>
        </p:nvPicPr>
        <p:blipFill rotWithShape="1">
          <a:blip r:embed="rId4">
            <a:alphaModFix/>
          </a:blip>
          <a:srcRect l="5876" t="10151" r="56157" b="13340"/>
          <a:stretch/>
        </p:blipFill>
        <p:spPr>
          <a:xfrm>
            <a:off x="5370188" y="2470525"/>
            <a:ext cx="3471620" cy="3935279"/>
          </a:xfrm>
          <a:prstGeom prst="rect">
            <a:avLst/>
          </a:prstGeom>
          <a:noFill/>
          <a:ln w="9525" cap="flat" cmpd="sng">
            <a:solidFill>
              <a:schemeClr val="dk1"/>
            </a:solidFill>
            <a:prstDash val="solid"/>
            <a:miter lim="800000"/>
            <a:headEnd type="none" w="sm" len="sm"/>
            <a:tailEnd type="none" w="sm" len="sm"/>
          </a:ln>
        </p:spPr>
      </p:pic>
      <p:sp>
        <p:nvSpPr>
          <p:cNvPr id="200" name="Google Shape;200;p16"/>
          <p:cNvSpPr/>
          <p:nvPr/>
        </p:nvSpPr>
        <p:spPr>
          <a:xfrm>
            <a:off x="1983781" y="518602"/>
            <a:ext cx="6850249" cy="1200329"/>
          </a:xfrm>
          <a:prstGeom prst="rect">
            <a:avLst/>
          </a:prstGeom>
          <a:gradFill>
            <a:gsLst>
              <a:gs pos="0">
                <a:srgbClr val="E7A390"/>
              </a:gs>
              <a:gs pos="49000">
                <a:srgbClr val="D46A40"/>
              </a:gs>
              <a:gs pos="49100">
                <a:srgbClr val="C94608"/>
              </a:gs>
              <a:gs pos="92000">
                <a:srgbClr val="E8622A"/>
              </a:gs>
              <a:gs pos="100000">
                <a:srgbClr val="EF7951"/>
              </a:gs>
            </a:gsLst>
            <a:lin ang="5400000" scaled="0"/>
          </a:gradFill>
          <a:ln>
            <a:noFill/>
          </a:ln>
          <a:effectLst>
            <a:outerShdw blurRad="39000" dist="25400" dir="5400000" rotWithShape="0">
              <a:srgbClr val="000000"/>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Trebuchet MS"/>
                <a:ea typeface="Trebuchet MS"/>
                <a:cs typeface="Trebuchet MS"/>
                <a:sym typeface="Trebuchet MS"/>
              </a:rPr>
              <a:t>A</a:t>
            </a:r>
            <a:r>
              <a:rPr lang="en-US" sz="7200" b="1" cap="none">
                <a:solidFill>
                  <a:schemeClr val="lt1"/>
                </a:solidFill>
                <a:latin typeface="Trebuchet MS"/>
                <a:ea typeface="Trebuchet MS"/>
                <a:cs typeface="Trebuchet MS"/>
                <a:sym typeface="Trebuchet MS"/>
              </a:rPr>
              <a:t>ntiemetics </a:t>
            </a:r>
            <a:endParaRPr sz="5400" b="1" cap="none">
              <a:solidFill>
                <a:schemeClr val="lt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232b8fe250_0_2"/>
          <p:cNvSpPr txBox="1">
            <a:spLocks noGrp="1"/>
          </p:cNvSpPr>
          <p:nvPr>
            <p:ph type="title"/>
          </p:nvPr>
        </p:nvSpPr>
        <p:spPr>
          <a:xfrm>
            <a:off x="1422400" y="2821838"/>
            <a:ext cx="8340600" cy="1362000"/>
          </a:xfrm>
          <a:prstGeom prst="rect">
            <a:avLst/>
          </a:prstGeom>
        </p:spPr>
        <p:txBody>
          <a:bodyPr spcFirstLastPara="1" wrap="square" lIns="45700" tIns="0" rIns="45700" bIns="0" anchor="t" anchorCtr="0">
            <a:normAutofit/>
          </a:bodyPr>
          <a:lstStyle/>
          <a:p>
            <a:pPr marL="0" lvl="0" indent="0" algn="r" rtl="0">
              <a:spcBef>
                <a:spcPts val="0"/>
              </a:spcBef>
              <a:spcAft>
                <a:spcPts val="0"/>
              </a:spcAft>
              <a:buNone/>
            </a:pPr>
            <a:endParaRPr/>
          </a:p>
        </p:txBody>
      </p:sp>
      <p:pic>
        <p:nvPicPr>
          <p:cNvPr id="207" name="Google Shape;207;g2232b8fe250_0_2"/>
          <p:cNvPicPr preferRelativeResize="0"/>
          <p:nvPr/>
        </p:nvPicPr>
        <p:blipFill>
          <a:blip r:embed="rId3">
            <a:alphaModFix/>
          </a:blip>
          <a:stretch>
            <a:fillRect/>
          </a:stretch>
        </p:blipFill>
        <p:spPr>
          <a:xfrm>
            <a:off x="145925" y="39350"/>
            <a:ext cx="4979325" cy="6690975"/>
          </a:xfrm>
          <a:prstGeom prst="rect">
            <a:avLst/>
          </a:prstGeom>
          <a:noFill/>
          <a:ln>
            <a:noFill/>
          </a:ln>
        </p:spPr>
      </p:pic>
      <p:pic>
        <p:nvPicPr>
          <p:cNvPr id="208" name="Google Shape;208;g2232b8fe250_0_2"/>
          <p:cNvPicPr preferRelativeResize="0"/>
          <p:nvPr/>
        </p:nvPicPr>
        <p:blipFill>
          <a:blip r:embed="rId4">
            <a:alphaModFix/>
          </a:blip>
          <a:stretch>
            <a:fillRect/>
          </a:stretch>
        </p:blipFill>
        <p:spPr>
          <a:xfrm>
            <a:off x="5344125" y="182400"/>
            <a:ext cx="6766800" cy="669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232b8fe250_0_10"/>
          <p:cNvSpPr txBox="1">
            <a:spLocks noGrp="1"/>
          </p:cNvSpPr>
          <p:nvPr>
            <p:ph type="title"/>
          </p:nvPr>
        </p:nvSpPr>
        <p:spPr>
          <a:xfrm>
            <a:off x="1422400" y="2821838"/>
            <a:ext cx="8340600" cy="1362000"/>
          </a:xfrm>
          <a:prstGeom prst="rect">
            <a:avLst/>
          </a:prstGeom>
        </p:spPr>
        <p:txBody>
          <a:bodyPr spcFirstLastPara="1" wrap="square" lIns="45700" tIns="0" rIns="45700" bIns="0" anchor="t" anchorCtr="0">
            <a:normAutofit/>
          </a:bodyPr>
          <a:lstStyle/>
          <a:p>
            <a:pPr marL="0" lvl="0" indent="0" algn="r" rtl="0">
              <a:spcBef>
                <a:spcPts val="0"/>
              </a:spcBef>
              <a:spcAft>
                <a:spcPts val="0"/>
              </a:spcAft>
              <a:buNone/>
            </a:pPr>
            <a:endParaRPr/>
          </a:p>
        </p:txBody>
      </p:sp>
      <p:sp>
        <p:nvSpPr>
          <p:cNvPr id="215" name="Google Shape;215;g2232b8fe250_0_10"/>
          <p:cNvSpPr txBox="1">
            <a:spLocks noGrp="1"/>
          </p:cNvSpPr>
          <p:nvPr>
            <p:ph type="body" idx="1"/>
          </p:nvPr>
        </p:nvSpPr>
        <p:spPr>
          <a:xfrm>
            <a:off x="1422400" y="1905001"/>
            <a:ext cx="8340600" cy="743400"/>
          </a:xfrm>
          <a:prstGeom prst="rect">
            <a:avLst/>
          </a:prstGeom>
        </p:spPr>
        <p:txBody>
          <a:bodyPr spcFirstLastPara="1" wrap="square" lIns="91425" tIns="45700" rIns="91425" bIns="45700" anchor="b" anchorCtr="0">
            <a:normAutofit/>
          </a:bodyPr>
          <a:lstStyle/>
          <a:p>
            <a:pPr marL="0" lvl="0" indent="0" algn="r" rtl="0">
              <a:spcBef>
                <a:spcPts val="600"/>
              </a:spcBef>
              <a:spcAft>
                <a:spcPts val="0"/>
              </a:spcAft>
              <a:buNone/>
            </a:pPr>
            <a:endParaRPr/>
          </a:p>
        </p:txBody>
      </p:sp>
      <p:pic>
        <p:nvPicPr>
          <p:cNvPr id="216" name="Google Shape;216;g2232b8fe250_0_10"/>
          <p:cNvPicPr preferRelativeResize="0"/>
          <p:nvPr/>
        </p:nvPicPr>
        <p:blipFill>
          <a:blip r:embed="rId3">
            <a:alphaModFix/>
          </a:blip>
          <a:stretch>
            <a:fillRect/>
          </a:stretch>
        </p:blipFill>
        <p:spPr>
          <a:xfrm>
            <a:off x="164125" y="0"/>
            <a:ext cx="9156200" cy="6722100"/>
          </a:xfrm>
          <a:prstGeom prst="rect">
            <a:avLst/>
          </a:prstGeom>
          <a:noFill/>
          <a:ln>
            <a:noFill/>
          </a:ln>
        </p:spPr>
      </p:pic>
      <p:sp>
        <p:nvSpPr>
          <p:cNvPr id="217" name="Google Shape;217;g2232b8fe250_0_10"/>
          <p:cNvSpPr/>
          <p:nvPr/>
        </p:nvSpPr>
        <p:spPr>
          <a:xfrm>
            <a:off x="6219625" y="729575"/>
            <a:ext cx="5972400" cy="4614600"/>
          </a:xfrm>
          <a:prstGeom prst="cloudCallout">
            <a:avLst>
              <a:gd name="adj1" fmla="val -20833"/>
              <a:gd name="adj2" fmla="val 625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a:t>1-Muscarinic antagonist</a:t>
            </a:r>
            <a:endParaRPr sz="2400" b="1"/>
          </a:p>
          <a:p>
            <a:pPr marL="0" lvl="0" indent="0" algn="l" rtl="0">
              <a:spcBef>
                <a:spcPts val="0"/>
              </a:spcBef>
              <a:spcAft>
                <a:spcPts val="0"/>
              </a:spcAft>
              <a:buNone/>
            </a:pPr>
            <a:r>
              <a:rPr lang="en-US" sz="2400" b="1"/>
              <a:t>2-Histamine antagonist</a:t>
            </a:r>
            <a:endParaRPr sz="2400" b="1"/>
          </a:p>
          <a:p>
            <a:pPr marL="0" lvl="0" indent="0" algn="l" rtl="0">
              <a:spcBef>
                <a:spcPts val="0"/>
              </a:spcBef>
              <a:spcAft>
                <a:spcPts val="0"/>
              </a:spcAft>
              <a:buNone/>
            </a:pPr>
            <a:r>
              <a:rPr lang="en-US" sz="2400" b="1"/>
              <a:t>3-Serotonin antagonist</a:t>
            </a:r>
            <a:endParaRPr sz="2400" b="1"/>
          </a:p>
          <a:p>
            <a:pPr marL="0" lvl="0" indent="0" algn="l" rtl="0">
              <a:spcBef>
                <a:spcPts val="0"/>
              </a:spcBef>
              <a:spcAft>
                <a:spcPts val="0"/>
              </a:spcAft>
              <a:buNone/>
            </a:pPr>
            <a:r>
              <a:rPr lang="en-US" sz="2400" b="1"/>
              <a:t>4-Dopamine antagonist</a:t>
            </a:r>
            <a:endParaRPr sz="2400" b="1"/>
          </a:p>
          <a:p>
            <a:pPr marL="0" lvl="0" indent="0" algn="l" rtl="0">
              <a:spcBef>
                <a:spcPts val="0"/>
              </a:spcBef>
              <a:spcAft>
                <a:spcPts val="0"/>
              </a:spcAft>
              <a:buNone/>
            </a:pPr>
            <a:r>
              <a:rPr lang="en-US" sz="2400" b="1"/>
              <a:t>5-Neurokinin antagonist</a:t>
            </a:r>
            <a:endParaRPr sz="2400" b="1"/>
          </a:p>
          <a:p>
            <a:pPr marL="0" lvl="0" indent="0" algn="l" rtl="0">
              <a:spcBef>
                <a:spcPts val="0"/>
              </a:spcBef>
              <a:spcAft>
                <a:spcPts val="0"/>
              </a:spcAft>
              <a:buNone/>
            </a:pPr>
            <a:r>
              <a:rPr lang="en-US" sz="2400" b="1"/>
              <a:t>6-</a:t>
            </a:r>
            <a:r>
              <a:rPr lang="en-US" sz="2400" b="1">
                <a:solidFill>
                  <a:srgbClr val="FFFF00"/>
                </a:solidFill>
              </a:rPr>
              <a:t>Cannabinoid agonist</a:t>
            </a:r>
            <a:endParaRPr sz="2400" b="1">
              <a:solidFill>
                <a:srgbClr val="FFFF00"/>
              </a:solidFill>
            </a:endParaRPr>
          </a:p>
          <a:p>
            <a:pPr marL="0" lvl="0" indent="0" algn="l" rtl="0">
              <a:spcBef>
                <a:spcPts val="0"/>
              </a:spcBef>
              <a:spcAft>
                <a:spcPts val="0"/>
              </a:spcAft>
              <a:buNone/>
            </a:pPr>
            <a:r>
              <a:rPr lang="en-US" sz="2400" b="1"/>
              <a:t>7- </a:t>
            </a:r>
            <a:r>
              <a:rPr lang="en-US" sz="2400" b="1">
                <a:solidFill>
                  <a:srgbClr val="EAEAEA"/>
                </a:solidFill>
              </a:rPr>
              <a:t>Others</a:t>
            </a:r>
            <a:endParaRPr sz="2600" b="1">
              <a:solidFill>
                <a:srgbClr val="EAEAEA"/>
              </a:solidFill>
            </a:endParaRPr>
          </a:p>
          <a:p>
            <a:pPr marL="0" lvl="0" indent="0" algn="l" rtl="0">
              <a:spcBef>
                <a:spcPts val="0"/>
              </a:spcBef>
              <a:spcAft>
                <a:spcPts val="0"/>
              </a:spcAft>
              <a:buNone/>
            </a:pPr>
            <a:endParaRPr sz="24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7"/>
          <p:cNvPicPr preferRelativeResize="0"/>
          <p:nvPr/>
        </p:nvPicPr>
        <p:blipFill rotWithShape="1">
          <a:blip r:embed="rId3">
            <a:alphaModFix/>
          </a:blip>
          <a:srcRect/>
          <a:stretch/>
        </p:blipFill>
        <p:spPr>
          <a:xfrm>
            <a:off x="0" y="0"/>
            <a:ext cx="12191999"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2232b8fe250_0_27"/>
          <p:cNvPicPr preferRelativeResize="0"/>
          <p:nvPr/>
        </p:nvPicPr>
        <p:blipFill>
          <a:blip r:embed="rId3">
            <a:alphaModFix/>
          </a:blip>
          <a:stretch>
            <a:fillRect/>
          </a:stretch>
        </p:blipFill>
        <p:spPr>
          <a:xfrm>
            <a:off x="152400" y="152400"/>
            <a:ext cx="10572350" cy="6614400"/>
          </a:xfrm>
          <a:prstGeom prst="rect">
            <a:avLst/>
          </a:prstGeom>
          <a:noFill/>
          <a:ln>
            <a:noFill/>
          </a:ln>
        </p:spPr>
      </p:pic>
      <p:sp>
        <p:nvSpPr>
          <p:cNvPr id="229" name="Google Shape;229;g2232b8fe250_0_27"/>
          <p:cNvSpPr txBox="1"/>
          <p:nvPr/>
        </p:nvSpPr>
        <p:spPr>
          <a:xfrm>
            <a:off x="10925375" y="225083"/>
            <a:ext cx="984855" cy="5786169"/>
          </a:xfrm>
          <a:prstGeom prst="rect">
            <a:avLst/>
          </a:prstGeom>
          <a:noFill/>
          <a:ln>
            <a:noFill/>
          </a:ln>
        </p:spPr>
        <p:txBody>
          <a:bodyPr spcFirstLastPara="1" vert="vert270" wrap="square" lIns="91425" tIns="91425" rIns="91425" bIns="91425" anchor="t" anchorCtr="0">
            <a:spAutoFit/>
          </a:bodyPr>
          <a:lstStyle/>
          <a:p>
            <a:pPr marL="0" lvl="0" indent="0" algn="l" rtl="0">
              <a:spcBef>
                <a:spcPts val="0"/>
              </a:spcBef>
              <a:spcAft>
                <a:spcPts val="0"/>
              </a:spcAft>
              <a:buNone/>
            </a:pPr>
            <a:r>
              <a:rPr lang="en-US" sz="5200" b="1" dirty="0">
                <a:solidFill>
                  <a:schemeClr val="dk1"/>
                </a:solidFill>
                <a:latin typeface="Trebuchet MS"/>
                <a:ea typeface="Trebuchet MS"/>
                <a:cs typeface="Trebuchet MS"/>
                <a:sym typeface="Trebuchet MS"/>
              </a:rPr>
              <a:t>motion sickness</a:t>
            </a:r>
            <a:endParaRPr sz="5200" b="1" dirty="0">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232b8fe250_0_20"/>
          <p:cNvSpPr txBox="1">
            <a:spLocks noGrp="1"/>
          </p:cNvSpPr>
          <p:nvPr>
            <p:ph type="title"/>
          </p:nvPr>
        </p:nvSpPr>
        <p:spPr>
          <a:xfrm>
            <a:off x="106022" y="142200"/>
            <a:ext cx="11820000" cy="744000"/>
          </a:xfrm>
          <a:prstGeom prst="rect">
            <a:avLst/>
          </a:prstGeom>
          <a:solidFill>
            <a:schemeClr val="accent1"/>
          </a:solidFill>
          <a:ln w="40000" cap="flat" cmpd="sng">
            <a:solidFill>
              <a:srgbClr val="862C4B"/>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3800"/>
              <a:buFont typeface="Cambria"/>
              <a:buNone/>
            </a:pPr>
            <a:r>
              <a:rPr lang="en-US" b="1">
                <a:solidFill>
                  <a:schemeClr val="lt1"/>
                </a:solidFill>
                <a:latin typeface="Cambria"/>
                <a:ea typeface="Cambria"/>
                <a:cs typeface="Cambria"/>
                <a:sym typeface="Cambria"/>
              </a:rPr>
              <a:t>MUSCARINIC-RECEPTOR ANTAGONISTS (HYOSCINE)</a:t>
            </a:r>
            <a:endParaRPr/>
          </a:p>
        </p:txBody>
      </p:sp>
      <p:sp>
        <p:nvSpPr>
          <p:cNvPr id="235" name="Google Shape;235;g2232b8fe250_0_20"/>
          <p:cNvSpPr txBox="1">
            <a:spLocks noGrp="1"/>
          </p:cNvSpPr>
          <p:nvPr>
            <p:ph type="body" idx="1"/>
          </p:nvPr>
        </p:nvSpPr>
        <p:spPr>
          <a:xfrm>
            <a:off x="106025" y="984925"/>
            <a:ext cx="12086100" cy="5873100"/>
          </a:xfrm>
          <a:prstGeom prst="rect">
            <a:avLst/>
          </a:prstGeom>
          <a:noFill/>
          <a:ln>
            <a:noFill/>
          </a:ln>
        </p:spPr>
        <p:txBody>
          <a:bodyPr spcFirstLastPara="1" wrap="square" lIns="91425" tIns="45700" rIns="91425" bIns="45700" anchor="t" anchorCtr="0">
            <a:noAutofit/>
          </a:bodyPr>
          <a:lstStyle/>
          <a:p>
            <a:pPr marL="274320" lvl="0" indent="-274320" algn="l" rtl="0">
              <a:lnSpc>
                <a:spcPct val="150000"/>
              </a:lnSpc>
              <a:spcBef>
                <a:spcPts val="0"/>
              </a:spcBef>
              <a:spcAft>
                <a:spcPts val="0"/>
              </a:spcAft>
              <a:buSzPts val="2044"/>
              <a:buChar char="⦿"/>
            </a:pPr>
            <a:r>
              <a:rPr lang="en-US" sz="2800">
                <a:solidFill>
                  <a:schemeClr val="dk1"/>
                </a:solidFill>
                <a:latin typeface="Cambria"/>
                <a:ea typeface="Cambria"/>
                <a:cs typeface="Cambria"/>
                <a:sym typeface="Cambria"/>
              </a:rPr>
              <a:t>Depresses vomiting center.                                                     </a:t>
            </a:r>
            <a:endParaRPr/>
          </a:p>
          <a:p>
            <a:pPr marL="274320" lvl="0" indent="-274320" algn="l" rtl="0">
              <a:lnSpc>
                <a:spcPct val="150000"/>
              </a:lnSpc>
              <a:spcBef>
                <a:spcPts val="600"/>
              </a:spcBef>
              <a:spcAft>
                <a:spcPts val="0"/>
              </a:spcAft>
              <a:buSzPts val="2044"/>
              <a:buChar char="⦿"/>
            </a:pPr>
            <a:r>
              <a:rPr lang="en-US" sz="2800">
                <a:solidFill>
                  <a:schemeClr val="dk1"/>
                </a:solidFill>
                <a:latin typeface="Cambria"/>
                <a:ea typeface="Cambria"/>
                <a:cs typeface="Cambria"/>
                <a:sym typeface="Cambria"/>
              </a:rPr>
              <a:t>Its anti-emetic action peaks 1-2 hrs after ingestion</a:t>
            </a:r>
            <a:r>
              <a:rPr lang="en-US" sz="2800">
                <a:latin typeface="Cambria"/>
                <a:ea typeface="Cambria"/>
                <a:cs typeface="Cambria"/>
                <a:sym typeface="Cambria"/>
              </a:rPr>
              <a:t>.</a:t>
            </a:r>
            <a:endParaRPr/>
          </a:p>
          <a:p>
            <a:pPr marL="274320" lvl="0" indent="-274320" algn="l" rtl="0">
              <a:lnSpc>
                <a:spcPct val="150000"/>
              </a:lnSpc>
              <a:spcBef>
                <a:spcPts val="600"/>
              </a:spcBef>
              <a:spcAft>
                <a:spcPts val="0"/>
              </a:spcAft>
              <a:buSzPts val="2044"/>
              <a:buChar char="⦿"/>
            </a:pPr>
            <a:r>
              <a:rPr lang="en-US" sz="2800" b="1" u="sng">
                <a:solidFill>
                  <a:schemeClr val="accent2"/>
                </a:solidFill>
                <a:latin typeface="Cambria"/>
                <a:ea typeface="Cambria"/>
                <a:cs typeface="Cambria"/>
                <a:sym typeface="Cambria"/>
              </a:rPr>
              <a:t>Duration</a:t>
            </a:r>
            <a:r>
              <a:rPr lang="en-US" sz="2800" b="1">
                <a:solidFill>
                  <a:schemeClr val="accent2"/>
                </a:solidFill>
                <a:latin typeface="Cambria"/>
                <a:ea typeface="Cambria"/>
                <a:cs typeface="Cambria"/>
                <a:sym typeface="Cambria"/>
              </a:rPr>
              <a:t>:</a:t>
            </a:r>
            <a:r>
              <a:rPr lang="en-US" sz="2800">
                <a:solidFill>
                  <a:schemeClr val="accent2"/>
                </a:solidFill>
                <a:latin typeface="Cambria"/>
                <a:ea typeface="Cambria"/>
                <a:cs typeface="Cambria"/>
                <a:sym typeface="Cambria"/>
              </a:rPr>
              <a:t> </a:t>
            </a:r>
            <a:r>
              <a:rPr lang="en-US" sz="2800">
                <a:latin typeface="Cambria"/>
                <a:ea typeface="Cambria"/>
                <a:cs typeface="Cambria"/>
                <a:sym typeface="Cambria"/>
              </a:rPr>
              <a:t>4-6 hrs. </a:t>
            </a:r>
            <a:endParaRPr/>
          </a:p>
          <a:p>
            <a:pPr marL="274320" lvl="0" indent="-274320" algn="l" rtl="0">
              <a:lnSpc>
                <a:spcPct val="150000"/>
              </a:lnSpc>
              <a:spcBef>
                <a:spcPts val="600"/>
              </a:spcBef>
              <a:spcAft>
                <a:spcPts val="0"/>
              </a:spcAft>
              <a:buSzPts val="2044"/>
              <a:buChar char="⦿"/>
            </a:pPr>
            <a:r>
              <a:rPr lang="en-US" sz="2800" b="1" u="sng">
                <a:solidFill>
                  <a:schemeClr val="accent2"/>
                </a:solidFill>
                <a:latin typeface="Cambria"/>
                <a:ea typeface="Cambria"/>
                <a:cs typeface="Cambria"/>
                <a:sym typeface="Cambria"/>
              </a:rPr>
              <a:t>Uses</a:t>
            </a:r>
            <a:r>
              <a:rPr lang="en-US" sz="2800" b="1">
                <a:latin typeface="Cambria"/>
                <a:ea typeface="Cambria"/>
                <a:cs typeface="Cambria"/>
                <a:sym typeface="Cambria"/>
              </a:rPr>
              <a:t>:</a:t>
            </a:r>
            <a:r>
              <a:rPr lang="en-US" sz="2800">
                <a:latin typeface="Cambria"/>
                <a:ea typeface="Cambria"/>
                <a:cs typeface="Cambria"/>
                <a:sym typeface="Cambria"/>
              </a:rPr>
              <a:t> </a:t>
            </a:r>
            <a:r>
              <a:rPr lang="en-US" sz="2800">
                <a:solidFill>
                  <a:schemeClr val="dk1"/>
                </a:solidFill>
                <a:latin typeface="Cambria"/>
                <a:ea typeface="Cambria"/>
                <a:cs typeface="Cambria"/>
                <a:sym typeface="Cambria"/>
              </a:rPr>
              <a:t>Prophylaxis against motion sickness (short duration of action</a:t>
            </a:r>
            <a:endParaRPr/>
          </a:p>
          <a:p>
            <a:pPr marL="0" lvl="0" indent="0" algn="l" rtl="0">
              <a:lnSpc>
                <a:spcPct val="150000"/>
              </a:lnSpc>
              <a:spcBef>
                <a:spcPts val="600"/>
              </a:spcBef>
              <a:spcAft>
                <a:spcPts val="0"/>
              </a:spcAft>
              <a:buSzPts val="2044"/>
              <a:buNone/>
            </a:pPr>
            <a:r>
              <a:rPr lang="en-US" sz="2800">
                <a:solidFill>
                  <a:schemeClr val="dk1"/>
                </a:solidFill>
                <a:latin typeface="Cambria"/>
                <a:ea typeface="Cambria"/>
                <a:cs typeface="Cambria"/>
                <a:sym typeface="Cambria"/>
              </a:rPr>
              <a:t>	 → used in air sickness).</a:t>
            </a:r>
            <a:endParaRPr/>
          </a:p>
          <a:p>
            <a:pPr marL="274320" lvl="0" indent="-274320" algn="l" rtl="0">
              <a:lnSpc>
                <a:spcPct val="150000"/>
              </a:lnSpc>
              <a:spcBef>
                <a:spcPts val="600"/>
              </a:spcBef>
              <a:spcAft>
                <a:spcPts val="0"/>
              </a:spcAft>
              <a:buSzPts val="2044"/>
              <a:buChar char="⦿"/>
            </a:pPr>
            <a:r>
              <a:rPr lang="en-US" sz="2800" b="1" u="sng">
                <a:solidFill>
                  <a:schemeClr val="accent2"/>
                </a:solidFill>
                <a:latin typeface="Cambria"/>
                <a:ea typeface="Cambria"/>
                <a:cs typeface="Cambria"/>
                <a:sym typeface="Cambria"/>
              </a:rPr>
              <a:t>Side effects</a:t>
            </a:r>
            <a:r>
              <a:rPr lang="en-US" sz="2800" b="1">
                <a:latin typeface="Cambria"/>
                <a:ea typeface="Cambria"/>
                <a:cs typeface="Cambria"/>
                <a:sym typeface="Cambria"/>
              </a:rPr>
              <a:t>:</a:t>
            </a:r>
            <a:r>
              <a:rPr lang="en-US" sz="2800">
                <a:latin typeface="Cambria"/>
                <a:ea typeface="Cambria"/>
                <a:cs typeface="Cambria"/>
                <a:sym typeface="Cambria"/>
              </a:rPr>
              <a:t> </a:t>
            </a:r>
            <a:r>
              <a:rPr lang="en-US" sz="2800">
                <a:solidFill>
                  <a:schemeClr val="dk1"/>
                </a:solidFill>
                <a:latin typeface="Cambria"/>
                <a:ea typeface="Cambria"/>
                <a:cs typeface="Cambria"/>
                <a:sym typeface="Cambria"/>
              </a:rPr>
              <a:t>Blurred vision and dry mouth</a:t>
            </a:r>
            <a:r>
              <a:rPr lang="en-US" sz="2800">
                <a:latin typeface="Cambria"/>
                <a:ea typeface="Cambria"/>
                <a:cs typeface="Cambria"/>
                <a:sym typeface="Cambria"/>
              </a:rPr>
              <a:t>.</a:t>
            </a:r>
            <a:endParaRPr/>
          </a:p>
          <a:p>
            <a:pPr marL="274320" lvl="0" indent="-274320" algn="l" rtl="0">
              <a:lnSpc>
                <a:spcPct val="150000"/>
              </a:lnSpc>
              <a:spcBef>
                <a:spcPts val="600"/>
              </a:spcBef>
              <a:spcAft>
                <a:spcPts val="0"/>
              </a:spcAft>
              <a:buSzPts val="2044"/>
              <a:buChar char="⦿"/>
            </a:pPr>
            <a:r>
              <a:rPr lang="en-US" sz="2800" b="1" u="sng">
                <a:solidFill>
                  <a:schemeClr val="accent2"/>
                </a:solidFill>
                <a:latin typeface="Cambria"/>
                <a:ea typeface="Cambria"/>
                <a:cs typeface="Cambria"/>
                <a:sym typeface="Cambria"/>
              </a:rPr>
              <a:t>Doses</a:t>
            </a:r>
            <a:r>
              <a:rPr lang="en-US" sz="2800" b="1">
                <a:solidFill>
                  <a:schemeClr val="accent2"/>
                </a:solidFill>
                <a:latin typeface="Cambria"/>
                <a:ea typeface="Cambria"/>
                <a:cs typeface="Cambria"/>
                <a:sym typeface="Cambria"/>
              </a:rPr>
              <a:t>: </a:t>
            </a:r>
            <a:r>
              <a:rPr lang="en-US" sz="2800">
                <a:solidFill>
                  <a:schemeClr val="dk1"/>
                </a:solidFill>
                <a:latin typeface="Cambria"/>
                <a:ea typeface="Cambria"/>
                <a:cs typeface="Cambria"/>
                <a:sym typeface="Cambria"/>
              </a:rPr>
              <a:t>0.6 mg oral or parenteral 30 min before journey. </a:t>
            </a:r>
            <a:endParaRPr/>
          </a:p>
          <a:p>
            <a:pPr marL="0" lvl="0" indent="0" algn="l" rtl="0">
              <a:lnSpc>
                <a:spcPct val="150000"/>
              </a:lnSpc>
              <a:spcBef>
                <a:spcPts val="600"/>
              </a:spcBef>
              <a:spcAft>
                <a:spcPts val="0"/>
              </a:spcAft>
              <a:buSzPts val="2044"/>
              <a:buNone/>
            </a:pPr>
            <a:r>
              <a:rPr lang="en-US" sz="2800">
                <a:solidFill>
                  <a:schemeClr val="dk1"/>
                </a:solidFill>
                <a:latin typeface="Cambria"/>
                <a:ea typeface="Cambria"/>
                <a:cs typeface="Cambria"/>
                <a:sym typeface="Cambria"/>
              </a:rPr>
              <a:t>	Transdermal patch can be used.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232b8fe250_0_33"/>
          <p:cNvSpPr/>
          <p:nvPr/>
        </p:nvSpPr>
        <p:spPr>
          <a:xfrm>
            <a:off x="168812" y="845200"/>
            <a:ext cx="11726813" cy="6001800"/>
          </a:xfrm>
          <a:prstGeom prst="rect">
            <a:avLst/>
          </a:prstGeom>
          <a:noFill/>
          <a:ln>
            <a:noFill/>
          </a:ln>
        </p:spPr>
        <p:txBody>
          <a:bodyPr spcFirstLastPara="1" wrap="square" lIns="91425" tIns="45700" rIns="91425" bIns="45700" anchor="t" anchorCtr="0">
            <a:noAutofit/>
          </a:bodyPr>
          <a:lstStyle/>
          <a:p>
            <a:pPr marL="342900" marR="9525" lvl="0" indent="-342900" algn="l" rtl="0">
              <a:lnSpc>
                <a:spcPct val="150000"/>
              </a:lnSpc>
              <a:spcBef>
                <a:spcPts val="0"/>
              </a:spcBef>
              <a:spcAft>
                <a:spcPts val="0"/>
              </a:spcAft>
              <a:buClr>
                <a:schemeClr val="dk1"/>
              </a:buClr>
              <a:buSzPts val="2400"/>
              <a:buFont typeface="Noto Sans Symbols"/>
              <a:buChar char="∙"/>
            </a:pPr>
            <a:r>
              <a:rPr lang="en-US" sz="2400" b="1" dirty="0" err="1">
                <a:solidFill>
                  <a:schemeClr val="dk1"/>
                </a:solidFill>
                <a:latin typeface="Cambria"/>
                <a:ea typeface="Cambria"/>
                <a:cs typeface="Cambria"/>
                <a:sym typeface="Cambria"/>
              </a:rPr>
              <a:t>Diphenhydramine</a:t>
            </a:r>
            <a:r>
              <a:rPr lang="en-US" sz="2400" b="1" dirty="0">
                <a:solidFill>
                  <a:schemeClr val="dk1"/>
                </a:solidFill>
                <a:latin typeface="Cambria"/>
                <a:ea typeface="Cambria"/>
                <a:cs typeface="Cambria"/>
                <a:sym typeface="Cambria"/>
              </a:rPr>
              <a:t>, </a:t>
            </a:r>
            <a:r>
              <a:rPr lang="en-US" sz="2400" b="1" dirty="0" err="1">
                <a:solidFill>
                  <a:schemeClr val="dk1"/>
                </a:solidFill>
                <a:latin typeface="Cambria"/>
                <a:ea typeface="Cambria"/>
                <a:cs typeface="Cambria"/>
                <a:sym typeface="Cambria"/>
              </a:rPr>
              <a:t>Doxylamine</a:t>
            </a:r>
            <a:r>
              <a:rPr lang="en-US" sz="2400" b="1" dirty="0">
                <a:solidFill>
                  <a:schemeClr val="dk1"/>
                </a:solidFill>
                <a:latin typeface="Cambria"/>
                <a:ea typeface="Cambria"/>
                <a:cs typeface="Cambria"/>
                <a:sym typeface="Cambria"/>
              </a:rPr>
              <a:t>, </a:t>
            </a:r>
            <a:r>
              <a:rPr lang="en-US" sz="2400" b="1" dirty="0" err="1">
                <a:solidFill>
                  <a:schemeClr val="dk1"/>
                </a:solidFill>
                <a:latin typeface="Cambria"/>
                <a:ea typeface="Cambria"/>
                <a:cs typeface="Cambria"/>
                <a:sym typeface="Cambria"/>
              </a:rPr>
              <a:t>Meclizine</a:t>
            </a:r>
            <a:r>
              <a:rPr lang="en-US" sz="2400" b="1" dirty="0">
                <a:solidFill>
                  <a:schemeClr val="dk1"/>
                </a:solidFill>
                <a:latin typeface="Cambria"/>
                <a:ea typeface="Cambria"/>
                <a:cs typeface="Cambria"/>
                <a:sym typeface="Cambria"/>
              </a:rPr>
              <a:t>  and </a:t>
            </a:r>
            <a:r>
              <a:rPr lang="en-US" sz="2400" b="1" dirty="0" err="1">
                <a:solidFill>
                  <a:schemeClr val="dk1"/>
                </a:solidFill>
                <a:latin typeface="Cambria"/>
                <a:ea typeface="Cambria"/>
                <a:cs typeface="Cambria"/>
                <a:sym typeface="Cambria"/>
              </a:rPr>
              <a:t>Cyclizine</a:t>
            </a:r>
            <a:endParaRPr sz="2400" b="1" dirty="0">
              <a:solidFill>
                <a:schemeClr val="lt1"/>
              </a:solidFill>
              <a:latin typeface="Cambria"/>
              <a:ea typeface="Cambria"/>
              <a:cs typeface="Cambria"/>
              <a:sym typeface="Cambria"/>
            </a:endParaRPr>
          </a:p>
          <a:p>
            <a:pPr marL="342900" marR="9525" lvl="0" indent="-342900" algn="l" rtl="0">
              <a:lnSpc>
                <a:spcPct val="150000"/>
              </a:lnSpc>
              <a:spcBef>
                <a:spcPts val="0"/>
              </a:spcBef>
              <a:spcAft>
                <a:spcPts val="0"/>
              </a:spcAft>
              <a:buClr>
                <a:schemeClr val="dk1"/>
              </a:buClr>
              <a:buSzPts val="2400"/>
              <a:buFont typeface="Noto Sans Symbols"/>
              <a:buChar char="∙"/>
            </a:pPr>
            <a:r>
              <a:rPr lang="en-US" sz="3200" b="1" u="sng" dirty="0">
                <a:solidFill>
                  <a:schemeClr val="accent2"/>
                </a:solidFill>
                <a:latin typeface="Cambria"/>
                <a:ea typeface="Cambria"/>
                <a:cs typeface="Cambria"/>
                <a:sym typeface="Cambria"/>
              </a:rPr>
              <a:t>Peak anti-emetic effect</a:t>
            </a:r>
            <a:r>
              <a:rPr lang="en-US" sz="3200" b="1" dirty="0">
                <a:solidFill>
                  <a:schemeClr val="dk1"/>
                </a:solidFill>
                <a:latin typeface="Cambria"/>
                <a:ea typeface="Cambria"/>
                <a:cs typeface="Cambria"/>
                <a:sym typeface="Cambria"/>
              </a:rPr>
              <a:t>:</a:t>
            </a:r>
            <a:r>
              <a:rPr lang="en-US" sz="3200" dirty="0">
                <a:solidFill>
                  <a:schemeClr val="dk1"/>
                </a:solidFill>
                <a:latin typeface="Cambria"/>
                <a:ea typeface="Cambria"/>
                <a:cs typeface="Cambria"/>
                <a:sym typeface="Cambria"/>
              </a:rPr>
              <a:t> 4 hrs.</a:t>
            </a:r>
            <a:endParaRPr dirty="0"/>
          </a:p>
          <a:p>
            <a:pPr marL="0" marR="9525" lvl="0" indent="0" algn="l" rtl="0">
              <a:lnSpc>
                <a:spcPct val="150000"/>
              </a:lnSpc>
              <a:spcBef>
                <a:spcPts val="0"/>
              </a:spcBef>
              <a:spcAft>
                <a:spcPts val="0"/>
              </a:spcAft>
              <a:buNone/>
            </a:pPr>
            <a:r>
              <a:rPr lang="en-US" sz="3200" b="1" u="sng" dirty="0">
                <a:solidFill>
                  <a:schemeClr val="accent2"/>
                </a:solidFill>
                <a:latin typeface="Cambria"/>
                <a:ea typeface="Cambria"/>
                <a:cs typeface="Cambria"/>
                <a:sym typeface="Cambria"/>
              </a:rPr>
              <a:t>Duration</a:t>
            </a:r>
            <a:r>
              <a:rPr lang="en-US" sz="3200" b="1" dirty="0">
                <a:solidFill>
                  <a:schemeClr val="dk1"/>
                </a:solidFill>
                <a:latin typeface="Cambria"/>
                <a:ea typeface="Cambria"/>
                <a:cs typeface="Cambria"/>
                <a:sym typeface="Cambria"/>
              </a:rPr>
              <a:t>:</a:t>
            </a:r>
            <a:r>
              <a:rPr lang="en-US" sz="3200" dirty="0">
                <a:solidFill>
                  <a:schemeClr val="dk1"/>
                </a:solidFill>
                <a:latin typeface="Cambria"/>
                <a:ea typeface="Cambria"/>
                <a:cs typeface="Cambria"/>
                <a:sym typeface="Cambria"/>
              </a:rPr>
              <a:t> 24 hrs.</a:t>
            </a:r>
            <a:endParaRPr dirty="0"/>
          </a:p>
          <a:p>
            <a:pPr marL="0" marR="9525" lvl="0" indent="0" algn="l" rtl="0">
              <a:lnSpc>
                <a:spcPct val="150000"/>
              </a:lnSpc>
              <a:spcBef>
                <a:spcPts val="0"/>
              </a:spcBef>
              <a:spcAft>
                <a:spcPts val="0"/>
              </a:spcAft>
              <a:buNone/>
            </a:pPr>
            <a:r>
              <a:rPr lang="en-US" sz="3200" b="1" u="sng" dirty="0">
                <a:solidFill>
                  <a:schemeClr val="accent2"/>
                </a:solidFill>
                <a:latin typeface="Cambria"/>
                <a:ea typeface="Cambria"/>
                <a:cs typeface="Cambria"/>
                <a:sym typeface="Cambria"/>
              </a:rPr>
              <a:t>Uses</a:t>
            </a:r>
            <a:r>
              <a:rPr lang="en-US" sz="3200" b="1" dirty="0">
                <a:solidFill>
                  <a:schemeClr val="dk1"/>
                </a:solidFill>
                <a:latin typeface="Cambria"/>
                <a:ea typeface="Cambria"/>
                <a:cs typeface="Cambria"/>
                <a:sym typeface="Cambria"/>
              </a:rPr>
              <a:t>:</a:t>
            </a:r>
            <a:r>
              <a:rPr lang="en-US" sz="3200" dirty="0">
                <a:solidFill>
                  <a:schemeClr val="dk1"/>
                </a:solidFill>
                <a:latin typeface="Cambria"/>
                <a:ea typeface="Cambria"/>
                <a:cs typeface="Cambria"/>
                <a:sym typeface="Cambria"/>
              </a:rPr>
              <a:t> </a:t>
            </a:r>
            <a:r>
              <a:rPr lang="en-US" sz="3200" dirty="0">
                <a:solidFill>
                  <a:srgbClr val="0070C0"/>
                </a:solidFill>
                <a:latin typeface="Cambria"/>
                <a:ea typeface="Cambria"/>
                <a:cs typeface="Cambria"/>
                <a:sym typeface="Cambria"/>
              </a:rPr>
              <a:t>weak antiemetic</a:t>
            </a:r>
            <a:r>
              <a:rPr lang="en-US" sz="3200" dirty="0">
                <a:solidFill>
                  <a:schemeClr val="dk1"/>
                </a:solidFill>
                <a:latin typeface="Cambria"/>
                <a:ea typeface="Cambria"/>
                <a:cs typeface="Cambria"/>
                <a:sym typeface="Cambria"/>
              </a:rPr>
              <a:t>.</a:t>
            </a:r>
            <a:endParaRPr dirty="0"/>
          </a:p>
          <a:p>
            <a:pPr marL="342900" marR="9525" lvl="0" indent="-342900" algn="l" rtl="0">
              <a:lnSpc>
                <a:spcPct val="150000"/>
              </a:lnSpc>
              <a:spcBef>
                <a:spcPts val="0"/>
              </a:spcBef>
              <a:spcAft>
                <a:spcPts val="0"/>
              </a:spcAft>
              <a:buClr>
                <a:schemeClr val="dk1"/>
              </a:buClr>
              <a:buSzPts val="3200"/>
              <a:buFont typeface="Trebuchet MS"/>
              <a:buAutoNum type="arabicPeriod"/>
            </a:pPr>
            <a:r>
              <a:rPr lang="en-US" sz="3200" dirty="0">
                <a:solidFill>
                  <a:schemeClr val="dk1"/>
                </a:solidFill>
                <a:latin typeface="Cambria"/>
                <a:ea typeface="Cambria"/>
                <a:cs typeface="Cambria"/>
                <a:sym typeface="Cambria"/>
              </a:rPr>
              <a:t>Prophylaxis against </a:t>
            </a:r>
            <a:r>
              <a:rPr lang="en-US" sz="3200" dirty="0">
                <a:solidFill>
                  <a:srgbClr val="0070C0"/>
                </a:solidFill>
                <a:latin typeface="Cambria"/>
                <a:ea typeface="Cambria"/>
                <a:cs typeface="Cambria"/>
                <a:sym typeface="Cambria"/>
              </a:rPr>
              <a:t>motion sickness </a:t>
            </a:r>
            <a:r>
              <a:rPr lang="en-US" sz="3200" dirty="0">
                <a:solidFill>
                  <a:schemeClr val="dk1"/>
                </a:solidFill>
                <a:latin typeface="Cambria"/>
                <a:ea typeface="Cambria"/>
                <a:cs typeface="Cambria"/>
                <a:sym typeface="Cambria"/>
              </a:rPr>
              <a:t>(</a:t>
            </a:r>
            <a:r>
              <a:rPr lang="en-US" sz="3200" dirty="0" err="1">
                <a:solidFill>
                  <a:schemeClr val="dk1"/>
                </a:solidFill>
                <a:latin typeface="Cambria"/>
                <a:ea typeface="Cambria"/>
                <a:cs typeface="Cambria"/>
                <a:sym typeface="Cambria"/>
              </a:rPr>
              <a:t>Meclizine</a:t>
            </a:r>
            <a:r>
              <a:rPr lang="en-US" sz="3200" dirty="0">
                <a:solidFill>
                  <a:schemeClr val="dk1"/>
                </a:solidFill>
                <a:latin typeface="Cambria"/>
                <a:ea typeface="Cambria"/>
                <a:cs typeface="Cambria"/>
                <a:sym typeface="Cambria"/>
              </a:rPr>
              <a:t>).</a:t>
            </a:r>
            <a:endParaRPr dirty="0"/>
          </a:p>
          <a:p>
            <a:pPr marL="342900" marR="9525" lvl="0" indent="-342900" algn="l" rtl="0">
              <a:lnSpc>
                <a:spcPct val="150000"/>
              </a:lnSpc>
              <a:spcBef>
                <a:spcPts val="0"/>
              </a:spcBef>
              <a:spcAft>
                <a:spcPts val="0"/>
              </a:spcAft>
              <a:buClr>
                <a:schemeClr val="dk1"/>
              </a:buClr>
              <a:buSzPts val="3200"/>
              <a:buFont typeface="Noto Sans Symbols"/>
              <a:buChar char="⮚"/>
            </a:pPr>
            <a:r>
              <a:rPr lang="en-US" sz="3200" dirty="0">
                <a:solidFill>
                  <a:schemeClr val="dk1"/>
                </a:solidFill>
                <a:latin typeface="Cambria"/>
                <a:ea typeface="Cambria"/>
                <a:cs typeface="Cambria"/>
                <a:sym typeface="Cambria"/>
              </a:rPr>
              <a:t>Long duration of action → used in </a:t>
            </a:r>
            <a:r>
              <a:rPr lang="en-US" sz="3200" b="1" dirty="0">
                <a:solidFill>
                  <a:schemeClr val="dk1"/>
                </a:solidFill>
                <a:latin typeface="Cambria"/>
                <a:ea typeface="Cambria"/>
                <a:cs typeface="Cambria"/>
                <a:sym typeface="Cambria"/>
              </a:rPr>
              <a:t>sea sickness</a:t>
            </a:r>
            <a:endParaRPr sz="3200" dirty="0">
              <a:solidFill>
                <a:schemeClr val="dk1"/>
              </a:solidFill>
              <a:latin typeface="Cambria"/>
              <a:ea typeface="Cambria"/>
              <a:cs typeface="Cambria"/>
              <a:sym typeface="Cambria"/>
            </a:endParaRPr>
          </a:p>
          <a:p>
            <a:pPr marL="0" marR="0" lvl="0" indent="0" algn="l" rtl="0">
              <a:lnSpc>
                <a:spcPct val="150000"/>
              </a:lnSpc>
              <a:spcBef>
                <a:spcPts val="0"/>
              </a:spcBef>
              <a:spcAft>
                <a:spcPts val="0"/>
              </a:spcAft>
              <a:buNone/>
            </a:pPr>
            <a:r>
              <a:rPr lang="en-US" sz="3200" dirty="0">
                <a:solidFill>
                  <a:schemeClr val="dk1"/>
                </a:solidFill>
                <a:latin typeface="Cambria"/>
                <a:ea typeface="Cambria"/>
                <a:cs typeface="Cambria"/>
                <a:sym typeface="Cambria"/>
              </a:rPr>
              <a:t>2.Diphenhydramine is used in conjunction with other anti-emetics for treatment of vomiting due to chemotherapy</a:t>
            </a:r>
            <a:endParaRPr dirty="0"/>
          </a:p>
        </p:txBody>
      </p:sp>
      <p:pic>
        <p:nvPicPr>
          <p:cNvPr id="241" name="Google Shape;241;g2232b8fe250_0_33" descr="C:\Users\elfareed\Desktop\مشاري\20210128_151911.jpg"/>
          <p:cNvPicPr preferRelativeResize="0"/>
          <p:nvPr/>
        </p:nvPicPr>
        <p:blipFill rotWithShape="1">
          <a:blip r:embed="rId3">
            <a:alphaModFix/>
          </a:blip>
          <a:srcRect l="7283" r="8703"/>
          <a:stretch/>
        </p:blipFill>
        <p:spPr>
          <a:xfrm>
            <a:off x="9939814" y="3211557"/>
            <a:ext cx="1828801" cy="2063828"/>
          </a:xfrm>
          <a:prstGeom prst="rect">
            <a:avLst/>
          </a:prstGeom>
          <a:noFill/>
          <a:ln>
            <a:noFill/>
          </a:ln>
        </p:spPr>
      </p:pic>
      <p:pic>
        <p:nvPicPr>
          <p:cNvPr id="242" name="Google Shape;242;g2232b8fe250_0_33" descr="C:\Users\elfareed\Desktop\مشاري\20210128_151528.jpg"/>
          <p:cNvPicPr preferRelativeResize="0"/>
          <p:nvPr/>
        </p:nvPicPr>
        <p:blipFill rotWithShape="1">
          <a:blip r:embed="rId4">
            <a:alphaModFix/>
          </a:blip>
          <a:srcRect/>
          <a:stretch/>
        </p:blipFill>
        <p:spPr>
          <a:xfrm>
            <a:off x="9812785" y="845208"/>
            <a:ext cx="2082876" cy="2366339"/>
          </a:xfrm>
          <a:prstGeom prst="rect">
            <a:avLst/>
          </a:prstGeom>
          <a:noFill/>
          <a:ln>
            <a:noFill/>
          </a:ln>
        </p:spPr>
      </p:pic>
      <p:sp>
        <p:nvSpPr>
          <p:cNvPr id="243" name="Google Shape;243;g2232b8fe250_0_33"/>
          <p:cNvSpPr txBox="1"/>
          <p:nvPr/>
        </p:nvSpPr>
        <p:spPr>
          <a:xfrm>
            <a:off x="693100" y="41775"/>
            <a:ext cx="10323300" cy="640200"/>
          </a:xfrm>
          <a:prstGeom prst="rect">
            <a:avLst/>
          </a:prstGeom>
          <a:solidFill>
            <a:schemeClr val="accent1"/>
          </a:solidFill>
          <a:ln w="40000" cap="flat" cmpd="sng">
            <a:solidFill>
              <a:srgbClr val="862C4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Cambria"/>
              <a:buNone/>
            </a:pPr>
            <a:r>
              <a:rPr lang="en-US" sz="3200" b="1">
                <a:solidFill>
                  <a:schemeClr val="dk1"/>
                </a:solidFill>
                <a:latin typeface="Cambria"/>
                <a:ea typeface="Cambria"/>
                <a:cs typeface="Cambria"/>
                <a:sym typeface="Cambria"/>
              </a:rPr>
              <a:t>Anti-histaminics (H1 antagonists)</a:t>
            </a:r>
            <a:br>
              <a:rPr lang="en-US" sz="3200" b="1">
                <a:solidFill>
                  <a:schemeClr val="dk1"/>
                </a:solidFill>
                <a:latin typeface="Cambria"/>
                <a:ea typeface="Cambria"/>
                <a:cs typeface="Cambria"/>
                <a:sym typeface="Cambria"/>
              </a:rPr>
            </a:br>
            <a:endParaRPr sz="3200" b="1">
              <a:solidFill>
                <a:schemeClr val="dk1"/>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2362453d77_0_7"/>
          <p:cNvSpPr txBox="1">
            <a:spLocks noGrp="1"/>
          </p:cNvSpPr>
          <p:nvPr>
            <p:ph type="title"/>
          </p:nvPr>
        </p:nvSpPr>
        <p:spPr>
          <a:xfrm>
            <a:off x="609600" y="228600"/>
            <a:ext cx="7863900" cy="1173600"/>
          </a:xfrm>
          <a:prstGeom prst="rect">
            <a:avLst/>
          </a:prstGeom>
        </p:spPr>
        <p:txBody>
          <a:bodyPr spcFirstLastPara="1" wrap="square" lIns="45700" tIns="0" rIns="45700" bIns="0" anchor="b" anchorCtr="0">
            <a:normAutofit/>
          </a:bodyPr>
          <a:lstStyle/>
          <a:p>
            <a:pPr marL="0" lvl="0" indent="0" algn="l" rtl="0">
              <a:spcBef>
                <a:spcPts val="0"/>
              </a:spcBef>
              <a:spcAft>
                <a:spcPts val="0"/>
              </a:spcAft>
              <a:buNone/>
            </a:pPr>
            <a:endParaRPr/>
          </a:p>
        </p:txBody>
      </p:sp>
      <p:sp>
        <p:nvSpPr>
          <p:cNvPr id="104" name="Google Shape;104;g22362453d77_0_7"/>
          <p:cNvSpPr/>
          <p:nvPr/>
        </p:nvSpPr>
        <p:spPr>
          <a:xfrm>
            <a:off x="3837191" y="4333670"/>
            <a:ext cx="2050800" cy="59010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300">
                <a:solidFill>
                  <a:srgbClr val="FFFFFF"/>
                </a:solidFill>
                <a:latin typeface="Roboto"/>
                <a:ea typeface="Roboto"/>
                <a:cs typeface="Roboto"/>
                <a:sym typeface="Roboto"/>
              </a:rPr>
              <a:t>Lorem Ipsum</a:t>
            </a:r>
            <a:endParaRPr sz="1900">
              <a:solidFill>
                <a:srgbClr val="FFFFFF"/>
              </a:solidFill>
            </a:endParaRPr>
          </a:p>
        </p:txBody>
      </p:sp>
      <p:sp>
        <p:nvSpPr>
          <p:cNvPr id="105" name="Google Shape;105;g22362453d77_0_7"/>
          <p:cNvSpPr/>
          <p:nvPr/>
        </p:nvSpPr>
        <p:spPr>
          <a:xfrm>
            <a:off x="6304000" y="4333670"/>
            <a:ext cx="2050800" cy="59010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300">
                <a:solidFill>
                  <a:srgbClr val="FFFFFF"/>
                </a:solidFill>
                <a:latin typeface="Roboto"/>
                <a:ea typeface="Roboto"/>
                <a:cs typeface="Roboto"/>
                <a:sym typeface="Roboto"/>
              </a:rPr>
              <a:t>Lorem Ipsum</a:t>
            </a:r>
            <a:endParaRPr sz="1900">
              <a:solidFill>
                <a:srgbClr val="FFFFFF"/>
              </a:solidFill>
            </a:endParaRPr>
          </a:p>
        </p:txBody>
      </p:sp>
      <p:cxnSp>
        <p:nvCxnSpPr>
          <p:cNvPr id="106" name="Google Shape;106;g22362453d77_0_7"/>
          <p:cNvCxnSpPr>
            <a:stCxn id="107" idx="2"/>
            <a:endCxn id="108" idx="0"/>
          </p:cNvCxnSpPr>
          <p:nvPr/>
        </p:nvCxnSpPr>
        <p:spPr>
          <a:xfrm>
            <a:off x="6095987" y="2524469"/>
            <a:ext cx="2360400" cy="6096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09" name="Google Shape;109;g22362453d77_0_7"/>
          <p:cNvCxnSpPr>
            <a:stCxn id="110" idx="0"/>
            <a:endCxn id="107" idx="2"/>
          </p:cNvCxnSpPr>
          <p:nvPr/>
        </p:nvCxnSpPr>
        <p:spPr>
          <a:xfrm rot="10800000" flipH="1">
            <a:off x="3735596" y="2524469"/>
            <a:ext cx="2360400" cy="6096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11" name="Google Shape;111;g22362453d77_0_7"/>
          <p:cNvCxnSpPr>
            <a:stCxn id="110" idx="2"/>
            <a:endCxn id="104" idx="0"/>
          </p:cNvCxnSpPr>
          <p:nvPr/>
        </p:nvCxnSpPr>
        <p:spPr>
          <a:xfrm>
            <a:off x="3735491" y="3724070"/>
            <a:ext cx="1127100" cy="609600"/>
          </a:xfrm>
          <a:prstGeom prst="bentConnector2">
            <a:avLst/>
          </a:prstGeom>
          <a:noFill/>
          <a:ln w="9525" cap="flat" cmpd="sng">
            <a:solidFill>
              <a:srgbClr val="C2C2C2"/>
            </a:solidFill>
            <a:prstDash val="solid"/>
            <a:round/>
            <a:headEnd type="none" w="sm" len="sm"/>
            <a:tailEnd type="none" w="sm" len="sm"/>
          </a:ln>
        </p:spPr>
      </p:cxnSp>
      <p:cxnSp>
        <p:nvCxnSpPr>
          <p:cNvPr id="112" name="Google Shape;112;g22362453d77_0_7"/>
          <p:cNvCxnSpPr>
            <a:stCxn id="113" idx="0"/>
            <a:endCxn id="110" idx="2"/>
          </p:cNvCxnSpPr>
          <p:nvPr/>
        </p:nvCxnSpPr>
        <p:spPr>
          <a:xfrm rot="10800000" flipH="1">
            <a:off x="2608600" y="3724070"/>
            <a:ext cx="1127100" cy="6096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14" name="Google Shape;114;g22362453d77_0_7"/>
          <p:cNvCxnSpPr>
            <a:stCxn id="108" idx="2"/>
            <a:endCxn id="115" idx="0"/>
          </p:cNvCxnSpPr>
          <p:nvPr/>
        </p:nvCxnSpPr>
        <p:spPr>
          <a:xfrm>
            <a:off x="8456291" y="3724070"/>
            <a:ext cx="1127100" cy="6096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16" name="Google Shape;116;g22362453d77_0_7"/>
          <p:cNvCxnSpPr>
            <a:stCxn id="105" idx="0"/>
            <a:endCxn id="108" idx="2"/>
          </p:cNvCxnSpPr>
          <p:nvPr/>
        </p:nvCxnSpPr>
        <p:spPr>
          <a:xfrm rot="-5400000">
            <a:off x="7588150" y="3465320"/>
            <a:ext cx="609600" cy="1127100"/>
          </a:xfrm>
          <a:prstGeom prst="bentConnector2">
            <a:avLst/>
          </a:prstGeom>
          <a:noFill/>
          <a:ln w="9525" cap="flat" cmpd="sng">
            <a:solidFill>
              <a:srgbClr val="C2C2C2"/>
            </a:solidFill>
            <a:prstDash val="solid"/>
            <a:round/>
            <a:headEnd type="none" w="sm" len="sm"/>
            <a:tailEnd type="none" w="sm" len="sm"/>
          </a:ln>
        </p:spPr>
      </p:cxnSp>
      <p:sp>
        <p:nvSpPr>
          <p:cNvPr id="117" name="Google Shape;117;g22362453d77_0_7"/>
          <p:cNvSpPr/>
          <p:nvPr/>
        </p:nvSpPr>
        <p:spPr>
          <a:xfrm>
            <a:off x="2798224" y="465150"/>
            <a:ext cx="6873000" cy="700500"/>
          </a:xfrm>
          <a:prstGeom prst="rect">
            <a:avLst/>
          </a:prstGeom>
          <a:solidFill>
            <a:srgbClr val="085631"/>
          </a:solidFill>
          <a:ln>
            <a:noFill/>
          </a:ln>
        </p:spPr>
        <p:txBody>
          <a:bodyPr spcFirstLastPara="1" wrap="square" lIns="121900" tIns="121900" rIns="121900" bIns="121900" anchor="ctr" anchorCtr="0">
            <a:noAutofit/>
          </a:bodyPr>
          <a:lstStyle/>
          <a:p>
            <a:pPr marL="0" lvl="0" indent="0" algn="ctr" rtl="0">
              <a:spcBef>
                <a:spcPts val="0"/>
              </a:spcBef>
              <a:spcAft>
                <a:spcPts val="0"/>
              </a:spcAft>
              <a:buClr>
                <a:schemeClr val="dk1"/>
              </a:buClr>
              <a:buSzPts val="1100"/>
              <a:buFont typeface="Arial"/>
              <a:buNone/>
            </a:pPr>
            <a:r>
              <a:rPr lang="en-US" sz="3900" b="1">
                <a:solidFill>
                  <a:schemeClr val="accent3"/>
                </a:solidFill>
                <a:latin typeface="Trebuchet MS"/>
                <a:ea typeface="Trebuchet MS"/>
                <a:cs typeface="Trebuchet MS"/>
                <a:sym typeface="Trebuchet MS"/>
              </a:rPr>
              <a:t>Drugs affecting git motility</a:t>
            </a:r>
            <a:endParaRPr sz="1900">
              <a:solidFill>
                <a:schemeClr val="accent3"/>
              </a:solidFill>
            </a:endParaRPr>
          </a:p>
        </p:txBody>
      </p:sp>
      <p:sp>
        <p:nvSpPr>
          <p:cNvPr id="118" name="Google Shape;118;g22362453d77_0_7"/>
          <p:cNvSpPr/>
          <p:nvPr/>
        </p:nvSpPr>
        <p:spPr>
          <a:xfrm>
            <a:off x="2203917" y="3129736"/>
            <a:ext cx="2433900" cy="700500"/>
          </a:xfrm>
          <a:prstGeom prst="rect">
            <a:avLst/>
          </a:prstGeom>
          <a:solidFill>
            <a:srgbClr val="0B774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800">
                <a:solidFill>
                  <a:schemeClr val="accent4"/>
                </a:solidFill>
                <a:latin typeface="Roboto"/>
                <a:ea typeface="Roboto"/>
                <a:cs typeface="Roboto"/>
                <a:sym typeface="Roboto"/>
              </a:rPr>
              <a:t>INCREASES</a:t>
            </a:r>
            <a:endParaRPr sz="2800">
              <a:solidFill>
                <a:schemeClr val="accent4"/>
              </a:solidFill>
              <a:latin typeface="Roboto"/>
              <a:ea typeface="Roboto"/>
              <a:cs typeface="Roboto"/>
              <a:sym typeface="Roboto"/>
            </a:endParaRPr>
          </a:p>
        </p:txBody>
      </p:sp>
      <p:sp>
        <p:nvSpPr>
          <p:cNvPr id="119" name="Google Shape;119;g22362453d77_0_7"/>
          <p:cNvSpPr/>
          <p:nvPr/>
        </p:nvSpPr>
        <p:spPr>
          <a:xfrm>
            <a:off x="7554029" y="3129736"/>
            <a:ext cx="2433900" cy="700500"/>
          </a:xfrm>
          <a:prstGeom prst="rect">
            <a:avLst/>
          </a:prstGeom>
          <a:solidFill>
            <a:srgbClr val="0B774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2700">
                <a:solidFill>
                  <a:srgbClr val="FCB988"/>
                </a:solidFill>
                <a:latin typeface="Roboto"/>
                <a:ea typeface="Roboto"/>
                <a:cs typeface="Roboto"/>
                <a:sym typeface="Roboto"/>
              </a:rPr>
              <a:t>DECREASES</a:t>
            </a:r>
            <a:endParaRPr sz="3300">
              <a:solidFill>
                <a:srgbClr val="FCB988"/>
              </a:solidFill>
            </a:endParaRPr>
          </a:p>
        </p:txBody>
      </p:sp>
      <p:sp>
        <p:nvSpPr>
          <p:cNvPr id="120" name="Google Shape;120;g22362453d77_0_7"/>
          <p:cNvSpPr/>
          <p:nvPr/>
        </p:nvSpPr>
        <p:spPr>
          <a:xfrm>
            <a:off x="8891612" y="4350221"/>
            <a:ext cx="2433900" cy="700500"/>
          </a:xfrm>
          <a:prstGeom prst="rect">
            <a:avLst/>
          </a:prstGeom>
          <a:solidFill>
            <a:srgbClr val="0E945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600" b="1" dirty="0" err="1">
                <a:solidFill>
                  <a:srgbClr val="FFFFFF"/>
                </a:solidFill>
                <a:latin typeface="Roboto"/>
                <a:ea typeface="Roboto"/>
                <a:cs typeface="Roboto"/>
                <a:sym typeface="Roboto"/>
              </a:rPr>
              <a:t>antidiarrheal</a:t>
            </a:r>
            <a:endParaRPr sz="3200" b="1" dirty="0">
              <a:solidFill>
                <a:srgbClr val="FFFFFF"/>
              </a:solidFill>
            </a:endParaRPr>
          </a:p>
        </p:txBody>
      </p:sp>
      <p:sp>
        <p:nvSpPr>
          <p:cNvPr id="121" name="Google Shape;121;g22362453d77_0_7"/>
          <p:cNvSpPr/>
          <p:nvPr/>
        </p:nvSpPr>
        <p:spPr>
          <a:xfrm>
            <a:off x="6216565" y="4350221"/>
            <a:ext cx="2433900" cy="700500"/>
          </a:xfrm>
          <a:prstGeom prst="rect">
            <a:avLst/>
          </a:prstGeom>
          <a:solidFill>
            <a:srgbClr val="0E945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300" b="1">
                <a:solidFill>
                  <a:srgbClr val="FFFFFF"/>
                </a:solidFill>
                <a:latin typeface="Roboto"/>
                <a:ea typeface="Roboto"/>
                <a:cs typeface="Roboto"/>
                <a:sym typeface="Roboto"/>
              </a:rPr>
              <a:t>antispasmodic</a:t>
            </a:r>
            <a:endParaRPr sz="2900" b="1">
              <a:solidFill>
                <a:srgbClr val="FFFFFF"/>
              </a:solidFill>
            </a:endParaRPr>
          </a:p>
        </p:txBody>
      </p:sp>
      <p:sp>
        <p:nvSpPr>
          <p:cNvPr id="122" name="Google Shape;122;g22362453d77_0_7"/>
          <p:cNvSpPr/>
          <p:nvPr/>
        </p:nvSpPr>
        <p:spPr>
          <a:xfrm>
            <a:off x="3541500" y="4350221"/>
            <a:ext cx="2433900" cy="700500"/>
          </a:xfrm>
          <a:prstGeom prst="rect">
            <a:avLst/>
          </a:prstGeom>
          <a:solidFill>
            <a:srgbClr val="0E945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700" b="1">
                <a:solidFill>
                  <a:srgbClr val="FFFFFF"/>
                </a:solidFill>
                <a:latin typeface="Roboto"/>
                <a:ea typeface="Roboto"/>
                <a:cs typeface="Roboto"/>
                <a:sym typeface="Roboto"/>
              </a:rPr>
              <a:t>laxatives</a:t>
            </a:r>
            <a:endParaRPr sz="3300" b="1">
              <a:solidFill>
                <a:srgbClr val="FFFFFF"/>
              </a:solidFill>
            </a:endParaRPr>
          </a:p>
        </p:txBody>
      </p:sp>
      <p:sp>
        <p:nvSpPr>
          <p:cNvPr id="123" name="Google Shape;123;g22362453d77_0_7"/>
          <p:cNvSpPr/>
          <p:nvPr/>
        </p:nvSpPr>
        <p:spPr>
          <a:xfrm>
            <a:off x="866452" y="4350221"/>
            <a:ext cx="2433900" cy="700500"/>
          </a:xfrm>
          <a:prstGeom prst="rect">
            <a:avLst/>
          </a:prstGeom>
          <a:solidFill>
            <a:srgbClr val="0E945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500" b="1">
                <a:solidFill>
                  <a:srgbClr val="FFFFFF"/>
                </a:solidFill>
                <a:latin typeface="Roboto"/>
                <a:ea typeface="Roboto"/>
                <a:cs typeface="Roboto"/>
                <a:sym typeface="Roboto"/>
              </a:rPr>
              <a:t>Prokinetics</a:t>
            </a:r>
            <a:endParaRPr sz="3100" b="1">
              <a:solidFill>
                <a:srgbClr val="FFFFFF"/>
              </a:solidFill>
            </a:endParaRPr>
          </a:p>
        </p:txBody>
      </p:sp>
      <p:cxnSp>
        <p:nvCxnSpPr>
          <p:cNvPr id="124" name="Google Shape;124;g22362453d77_0_7"/>
          <p:cNvCxnSpPr>
            <a:stCxn id="117" idx="2"/>
            <a:endCxn id="119" idx="0"/>
          </p:cNvCxnSpPr>
          <p:nvPr/>
        </p:nvCxnSpPr>
        <p:spPr>
          <a:xfrm rot="-5400000" flipH="1">
            <a:off x="6520774" y="879600"/>
            <a:ext cx="1964100" cy="25362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25" name="Google Shape;125;g22362453d77_0_7"/>
          <p:cNvCxnSpPr>
            <a:stCxn id="118" idx="0"/>
            <a:endCxn id="117" idx="2"/>
          </p:cNvCxnSpPr>
          <p:nvPr/>
        </p:nvCxnSpPr>
        <p:spPr>
          <a:xfrm rot="-5400000">
            <a:off x="3845817" y="740686"/>
            <a:ext cx="1964100" cy="28140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26" name="Google Shape;126;g22362453d77_0_7"/>
          <p:cNvCxnSpPr>
            <a:stCxn id="118" idx="2"/>
            <a:endCxn id="122" idx="0"/>
          </p:cNvCxnSpPr>
          <p:nvPr/>
        </p:nvCxnSpPr>
        <p:spPr>
          <a:xfrm rot="-5400000" flipH="1">
            <a:off x="3829767" y="3421336"/>
            <a:ext cx="519900" cy="1337700"/>
          </a:xfrm>
          <a:prstGeom prst="bentConnector3">
            <a:avLst>
              <a:gd name="adj1" fmla="val 50008"/>
            </a:avLst>
          </a:prstGeom>
          <a:noFill/>
          <a:ln w="9525" cap="flat" cmpd="sng">
            <a:solidFill>
              <a:srgbClr val="C2C2C2"/>
            </a:solidFill>
            <a:prstDash val="solid"/>
            <a:round/>
            <a:headEnd type="none" w="sm" len="sm"/>
            <a:tailEnd type="none" w="sm" len="sm"/>
          </a:ln>
        </p:spPr>
      </p:cxnSp>
      <p:cxnSp>
        <p:nvCxnSpPr>
          <p:cNvPr id="127" name="Google Shape;127;g22362453d77_0_7"/>
          <p:cNvCxnSpPr>
            <a:stCxn id="123" idx="0"/>
            <a:endCxn id="118" idx="2"/>
          </p:cNvCxnSpPr>
          <p:nvPr/>
        </p:nvCxnSpPr>
        <p:spPr>
          <a:xfrm rot="-5400000">
            <a:off x="2492152" y="3421571"/>
            <a:ext cx="519900" cy="1337400"/>
          </a:xfrm>
          <a:prstGeom prst="bentConnector3">
            <a:avLst>
              <a:gd name="adj1" fmla="val 50008"/>
            </a:avLst>
          </a:prstGeom>
          <a:noFill/>
          <a:ln w="9525" cap="flat" cmpd="sng">
            <a:solidFill>
              <a:srgbClr val="C2C2C2"/>
            </a:solidFill>
            <a:prstDash val="solid"/>
            <a:round/>
            <a:headEnd type="none" w="sm" len="sm"/>
            <a:tailEnd type="none" w="sm" len="sm"/>
          </a:ln>
        </p:spPr>
      </p:cxnSp>
      <p:cxnSp>
        <p:nvCxnSpPr>
          <p:cNvPr id="128" name="Google Shape;128;g22362453d77_0_7"/>
          <p:cNvCxnSpPr>
            <a:stCxn id="119" idx="2"/>
            <a:endCxn id="120" idx="0"/>
          </p:cNvCxnSpPr>
          <p:nvPr/>
        </p:nvCxnSpPr>
        <p:spPr>
          <a:xfrm rot="-5400000" flipH="1">
            <a:off x="9179879" y="3421336"/>
            <a:ext cx="519900" cy="1337700"/>
          </a:xfrm>
          <a:prstGeom prst="bentConnector3">
            <a:avLst>
              <a:gd name="adj1" fmla="val 50008"/>
            </a:avLst>
          </a:prstGeom>
          <a:noFill/>
          <a:ln w="9525" cap="flat" cmpd="sng">
            <a:solidFill>
              <a:srgbClr val="C2C2C2"/>
            </a:solidFill>
            <a:prstDash val="solid"/>
            <a:round/>
            <a:headEnd type="none" w="sm" len="sm"/>
            <a:tailEnd type="none" w="sm" len="sm"/>
          </a:ln>
        </p:spPr>
      </p:cxnSp>
      <p:cxnSp>
        <p:nvCxnSpPr>
          <p:cNvPr id="129" name="Google Shape;129;g22362453d77_0_7"/>
          <p:cNvCxnSpPr>
            <a:stCxn id="121" idx="0"/>
            <a:endCxn id="119" idx="2"/>
          </p:cNvCxnSpPr>
          <p:nvPr/>
        </p:nvCxnSpPr>
        <p:spPr>
          <a:xfrm rot="-5400000">
            <a:off x="7842265" y="3421571"/>
            <a:ext cx="519900" cy="1337400"/>
          </a:xfrm>
          <a:prstGeom prst="bentConnector3">
            <a:avLst>
              <a:gd name="adj1" fmla="val 50008"/>
            </a:avLst>
          </a:prstGeom>
          <a:noFill/>
          <a:ln w="9525" cap="flat" cmpd="sng">
            <a:solidFill>
              <a:srgbClr val="C2C2C2"/>
            </a:solidFill>
            <a:prstDash val="solid"/>
            <a:round/>
            <a:headEnd type="none" w="sm" len="sm"/>
            <a:tailEnd type="none" w="sm" len="sm"/>
          </a:ln>
        </p:spPr>
      </p:cxnSp>
      <p:pic>
        <p:nvPicPr>
          <p:cNvPr id="65538" name="Picture 2" descr="Everything you need to know about laxatives | The Star"/>
          <p:cNvPicPr>
            <a:picLocks noChangeAspect="1" noChangeArrowheads="1"/>
          </p:cNvPicPr>
          <p:nvPr/>
        </p:nvPicPr>
        <p:blipFill>
          <a:blip r:embed="rId3"/>
          <a:srcRect/>
          <a:stretch>
            <a:fillRect/>
          </a:stretch>
        </p:blipFill>
        <p:spPr bwMode="auto">
          <a:xfrm>
            <a:off x="3714702" y="5168119"/>
            <a:ext cx="2143125" cy="1689881"/>
          </a:xfrm>
          <a:prstGeom prst="rect">
            <a:avLst/>
          </a:prstGeom>
          <a:noFill/>
        </p:spPr>
      </p:pic>
      <p:sp>
        <p:nvSpPr>
          <p:cNvPr id="65540" name="AutoShape 4" descr="Klinik ICON BUKIT JALIL - Indigestion Indigestion also called dyspepsia or  an upset stomach which is a general term that describes discomfort in upper  abdomen. Indigestion is not a disease, but rath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2" name="AutoShape 6" descr="Klinik ICON BUKIT JALIL - Indigestion Indigestion also called dyspepsia or  an upset stomach which is a general term that describes discomfort in upper  abdomen. Indigestion is not a disease, but rath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 name="Picture 26" descr="download.jpg"/>
          <p:cNvPicPr>
            <a:picLocks noChangeAspect="1"/>
          </p:cNvPicPr>
          <p:nvPr/>
        </p:nvPicPr>
        <p:blipFill>
          <a:blip r:embed="rId4"/>
          <a:stretch>
            <a:fillRect/>
          </a:stretch>
        </p:blipFill>
        <p:spPr>
          <a:xfrm>
            <a:off x="1190917" y="5262270"/>
            <a:ext cx="1847850" cy="1384715"/>
          </a:xfrm>
          <a:prstGeom prst="rect">
            <a:avLst/>
          </a:prstGeom>
        </p:spPr>
      </p:pic>
      <p:pic>
        <p:nvPicPr>
          <p:cNvPr id="65544" name="Picture 8" descr="Antispasmodics: Types, Uses, Benefits, Side Effects"/>
          <p:cNvPicPr>
            <a:picLocks noChangeAspect="1" noChangeArrowheads="1"/>
          </p:cNvPicPr>
          <p:nvPr/>
        </p:nvPicPr>
        <p:blipFill>
          <a:blip r:embed="rId5"/>
          <a:srcRect/>
          <a:stretch>
            <a:fillRect/>
          </a:stretch>
        </p:blipFill>
        <p:spPr bwMode="auto">
          <a:xfrm>
            <a:off x="6429766" y="5219115"/>
            <a:ext cx="1898308" cy="1441938"/>
          </a:xfrm>
          <a:prstGeom prst="rect">
            <a:avLst/>
          </a:prstGeom>
          <a:noFill/>
        </p:spPr>
      </p:pic>
      <p:sp>
        <p:nvSpPr>
          <p:cNvPr id="65546" name="AutoShape 10" descr="Woman with strong abdominal ache 2D vector isolated illustration. Diarrhea  and bowel infection flat character on cartoon background. Disease colourful  editable scene for mobile, website, presentation 10503710 Vector Art at  Vecteez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 name="Picture 29" descr="download (1).jpg"/>
          <p:cNvPicPr>
            <a:picLocks noChangeAspect="1"/>
          </p:cNvPicPr>
          <p:nvPr/>
        </p:nvPicPr>
        <p:blipFill>
          <a:blip r:embed="rId6"/>
          <a:stretch>
            <a:fillRect/>
          </a:stretch>
        </p:blipFill>
        <p:spPr>
          <a:xfrm>
            <a:off x="9051461" y="5205046"/>
            <a:ext cx="2276475" cy="165295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g2232b8fe250_0_40"/>
          <p:cNvPicPr preferRelativeResize="0"/>
          <p:nvPr/>
        </p:nvPicPr>
        <p:blipFill>
          <a:blip r:embed="rId3">
            <a:alphaModFix/>
          </a:blip>
          <a:stretch>
            <a:fillRect/>
          </a:stretch>
        </p:blipFill>
        <p:spPr>
          <a:xfrm>
            <a:off x="152400" y="152400"/>
            <a:ext cx="6023317" cy="6432000"/>
          </a:xfrm>
          <a:prstGeom prst="rect">
            <a:avLst/>
          </a:prstGeom>
          <a:noFill/>
          <a:ln>
            <a:noFill/>
          </a:ln>
        </p:spPr>
      </p:pic>
      <p:sp>
        <p:nvSpPr>
          <p:cNvPr id="250" name="Google Shape;250;g2232b8fe250_0_40"/>
          <p:cNvSpPr txBox="1"/>
          <p:nvPr/>
        </p:nvSpPr>
        <p:spPr>
          <a:xfrm>
            <a:off x="11016575" y="437750"/>
            <a:ext cx="1231076" cy="6464700"/>
          </a:xfrm>
          <a:prstGeom prst="rect">
            <a:avLst/>
          </a:prstGeom>
          <a:noFill/>
          <a:ln>
            <a:noFill/>
          </a:ln>
        </p:spPr>
        <p:txBody>
          <a:bodyPr spcFirstLastPara="1" vert="vert270" wrap="square" lIns="91425" tIns="91425" rIns="91425" bIns="91425" anchor="t" anchorCtr="0">
            <a:spAutoFit/>
          </a:bodyPr>
          <a:lstStyle/>
          <a:p>
            <a:pPr marL="0" lvl="0" indent="0" algn="ctr" rtl="0">
              <a:spcBef>
                <a:spcPts val="0"/>
              </a:spcBef>
              <a:spcAft>
                <a:spcPts val="0"/>
              </a:spcAft>
              <a:buNone/>
            </a:pPr>
            <a:r>
              <a:rPr lang="en-US" sz="3400" b="1" dirty="0">
                <a:latin typeface="Trebuchet MS"/>
                <a:ea typeface="Trebuchet MS"/>
                <a:cs typeface="Trebuchet MS"/>
                <a:sym typeface="Trebuchet MS"/>
              </a:rPr>
              <a:t>chemotherapy or radiotherapy induced vomiting</a:t>
            </a:r>
            <a:endParaRPr sz="3400" b="1" dirty="0">
              <a:latin typeface="Trebuchet MS"/>
              <a:ea typeface="Trebuchet MS"/>
              <a:cs typeface="Trebuchet MS"/>
              <a:sym typeface="Trebuchet MS"/>
            </a:endParaRPr>
          </a:p>
        </p:txBody>
      </p:sp>
      <p:pic>
        <p:nvPicPr>
          <p:cNvPr id="30722" name="Picture 2" descr="Chemotherapy-induced nausea and vomiting (CINV) | HealthEngine Blog"/>
          <p:cNvPicPr>
            <a:picLocks noChangeAspect="1" noChangeArrowheads="1"/>
          </p:cNvPicPr>
          <p:nvPr/>
        </p:nvPicPr>
        <p:blipFill>
          <a:blip r:embed="rId4"/>
          <a:srcRect/>
          <a:stretch>
            <a:fillRect/>
          </a:stretch>
        </p:blipFill>
        <p:spPr bwMode="auto">
          <a:xfrm>
            <a:off x="6203852" y="0"/>
            <a:ext cx="451573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txBox="1">
            <a:spLocks noGrp="1"/>
          </p:cNvSpPr>
          <p:nvPr>
            <p:ph type="title"/>
          </p:nvPr>
        </p:nvSpPr>
        <p:spPr>
          <a:xfrm>
            <a:off x="677323" y="253150"/>
            <a:ext cx="10667700" cy="723300"/>
          </a:xfrm>
          <a:prstGeom prst="rect">
            <a:avLst/>
          </a:prstGeom>
          <a:solidFill>
            <a:schemeClr val="accent1"/>
          </a:solidFill>
          <a:ln w="40000" cap="flat" cmpd="sng">
            <a:solidFill>
              <a:srgbClr val="862C4B"/>
            </a:solidFill>
            <a:prstDash val="solid"/>
            <a:round/>
            <a:headEnd type="none" w="sm" len="sm"/>
            <a:tailEnd type="none" w="sm" len="sm"/>
          </a:ln>
        </p:spPr>
        <p:txBody>
          <a:bodyPr spcFirstLastPara="1" wrap="square" lIns="45700" tIns="0" rIns="45700" bIns="0" anchor="b" anchorCtr="0">
            <a:normAutofit/>
          </a:bodyPr>
          <a:lstStyle/>
          <a:p>
            <a:pPr marL="0" lvl="0" indent="0" algn="ctr" rtl="0">
              <a:spcBef>
                <a:spcPts val="0"/>
              </a:spcBef>
              <a:spcAft>
                <a:spcPts val="0"/>
              </a:spcAft>
              <a:buClr>
                <a:schemeClr val="lt1"/>
              </a:buClr>
              <a:buSzPts val="3800"/>
              <a:buFont typeface="Cambria"/>
              <a:buNone/>
            </a:pPr>
            <a:r>
              <a:rPr lang="en-US" b="1">
                <a:solidFill>
                  <a:schemeClr val="lt1"/>
                </a:solidFill>
                <a:latin typeface="Cambria"/>
                <a:ea typeface="Cambria"/>
                <a:cs typeface="Cambria"/>
                <a:sym typeface="Cambria"/>
              </a:rPr>
              <a:t>SEROTONIN (5HT</a:t>
            </a:r>
            <a:r>
              <a:rPr lang="en-US" b="1" baseline="-25000">
                <a:solidFill>
                  <a:schemeClr val="lt1"/>
                </a:solidFill>
                <a:latin typeface="Cambria"/>
                <a:ea typeface="Cambria"/>
                <a:cs typeface="Cambria"/>
                <a:sym typeface="Cambria"/>
              </a:rPr>
              <a:t>3</a:t>
            </a:r>
            <a:r>
              <a:rPr lang="en-US" b="1">
                <a:solidFill>
                  <a:schemeClr val="lt1"/>
                </a:solidFill>
                <a:latin typeface="Cambria"/>
                <a:ea typeface="Cambria"/>
                <a:cs typeface="Cambria"/>
                <a:sym typeface="Cambria"/>
              </a:rPr>
              <a:t>) ANTAGONISTS</a:t>
            </a:r>
            <a:endParaRPr>
              <a:latin typeface="Cambria"/>
              <a:ea typeface="Cambria"/>
              <a:cs typeface="Cambria"/>
              <a:sym typeface="Cambria"/>
            </a:endParaRPr>
          </a:p>
        </p:txBody>
      </p:sp>
      <p:sp>
        <p:nvSpPr>
          <p:cNvPr id="256" name="Google Shape;256;p18"/>
          <p:cNvSpPr txBox="1">
            <a:spLocks noGrp="1"/>
          </p:cNvSpPr>
          <p:nvPr>
            <p:ph type="body" idx="1"/>
          </p:nvPr>
        </p:nvSpPr>
        <p:spPr>
          <a:xfrm>
            <a:off x="185530" y="1110314"/>
            <a:ext cx="12006470" cy="5658571"/>
          </a:xfrm>
          <a:prstGeom prst="rect">
            <a:avLst/>
          </a:prstGeom>
          <a:noFill/>
          <a:ln>
            <a:noFill/>
          </a:ln>
        </p:spPr>
        <p:txBody>
          <a:bodyPr spcFirstLastPara="1" wrap="square" lIns="91425" tIns="45700" rIns="91425" bIns="45700" anchor="t" anchorCtr="0">
            <a:normAutofit/>
          </a:bodyPr>
          <a:lstStyle/>
          <a:p>
            <a:pPr marL="274320" lvl="0" indent="-312420" rtl="0">
              <a:spcBef>
                <a:spcPts val="0"/>
              </a:spcBef>
              <a:spcAft>
                <a:spcPts val="0"/>
              </a:spcAft>
              <a:buSzPts val="2644"/>
              <a:buFont typeface="Wingdings" pitchFamily="2" charset="2"/>
              <a:buChar char="Ø"/>
            </a:pPr>
            <a:r>
              <a:rPr lang="en-US" sz="3400" b="1" dirty="0" err="1" smtClean="0">
                <a:solidFill>
                  <a:schemeClr val="accent5"/>
                </a:solidFill>
                <a:latin typeface="Cambria"/>
                <a:ea typeface="Cambria"/>
                <a:cs typeface="Cambria"/>
                <a:sym typeface="Cambria"/>
              </a:rPr>
              <a:t>Ondansetron</a:t>
            </a:r>
            <a:r>
              <a:rPr lang="en-US" sz="3400" b="1" dirty="0" smtClean="0">
                <a:solidFill>
                  <a:schemeClr val="accent5"/>
                </a:solidFill>
                <a:latin typeface="Cambria"/>
                <a:ea typeface="Cambria"/>
                <a:cs typeface="Cambria"/>
                <a:sym typeface="Cambria"/>
              </a:rPr>
              <a:t>•  </a:t>
            </a:r>
            <a:r>
              <a:rPr lang="en-US" sz="3400" b="1" dirty="0" err="1">
                <a:solidFill>
                  <a:schemeClr val="accent5"/>
                </a:solidFill>
                <a:latin typeface="Cambria"/>
                <a:ea typeface="Cambria"/>
                <a:cs typeface="Cambria"/>
                <a:sym typeface="Cambria"/>
              </a:rPr>
              <a:t>Granisetron</a:t>
            </a:r>
            <a:r>
              <a:rPr lang="en-US" sz="3400" b="1" dirty="0">
                <a:solidFill>
                  <a:schemeClr val="accent5"/>
                </a:solidFill>
                <a:latin typeface="Cambria"/>
                <a:ea typeface="Cambria"/>
                <a:cs typeface="Cambria"/>
                <a:sym typeface="Cambria"/>
              </a:rPr>
              <a:t> </a:t>
            </a:r>
            <a:r>
              <a:rPr lang="en-US" sz="3400" b="1" dirty="0" smtClean="0">
                <a:solidFill>
                  <a:schemeClr val="accent5"/>
                </a:solidFill>
                <a:latin typeface="Cambria"/>
                <a:ea typeface="Cambria"/>
                <a:cs typeface="Cambria"/>
                <a:sym typeface="Cambria"/>
              </a:rPr>
              <a:t>•  </a:t>
            </a:r>
            <a:r>
              <a:rPr lang="en-US" sz="3400" b="1" dirty="0" err="1" smtClean="0">
                <a:solidFill>
                  <a:schemeClr val="accent5"/>
                </a:solidFill>
                <a:latin typeface="Cambria"/>
                <a:ea typeface="Cambria"/>
                <a:cs typeface="Cambria"/>
                <a:sym typeface="Cambria"/>
              </a:rPr>
              <a:t>Dolasetron</a:t>
            </a:r>
            <a:r>
              <a:rPr lang="en-US" sz="3400" b="1" dirty="0">
                <a:solidFill>
                  <a:schemeClr val="accent5"/>
                </a:solidFill>
                <a:latin typeface="Cambria"/>
                <a:ea typeface="Cambria"/>
                <a:cs typeface="Cambria"/>
                <a:sym typeface="Cambria"/>
              </a:rPr>
              <a:t> </a:t>
            </a:r>
            <a:r>
              <a:rPr lang="en-US" sz="3400" b="1" dirty="0" smtClean="0">
                <a:solidFill>
                  <a:schemeClr val="accent5"/>
                </a:solidFill>
                <a:latin typeface="Cambria"/>
                <a:ea typeface="Cambria"/>
                <a:cs typeface="Cambria"/>
                <a:sym typeface="Cambria"/>
              </a:rPr>
              <a:t> </a:t>
            </a:r>
            <a:r>
              <a:rPr lang="en-US" sz="3400" b="1" dirty="0" err="1" smtClean="0">
                <a:solidFill>
                  <a:schemeClr val="accent5"/>
                </a:solidFill>
                <a:latin typeface="Cambria"/>
                <a:ea typeface="Cambria"/>
                <a:cs typeface="Cambria"/>
                <a:sym typeface="Cambria"/>
              </a:rPr>
              <a:t>Palonosetron</a:t>
            </a:r>
            <a:endParaRPr sz="3200" b="1" dirty="0"/>
          </a:p>
          <a:p>
            <a:pPr marL="274320" lvl="0" indent="-153797" algn="l" rtl="0">
              <a:spcBef>
                <a:spcPts val="600"/>
              </a:spcBef>
              <a:spcAft>
                <a:spcPts val="0"/>
              </a:spcAft>
              <a:buSzPts val="1898"/>
              <a:buNone/>
            </a:pPr>
            <a:endParaRPr dirty="0">
              <a:latin typeface="Cambria"/>
              <a:ea typeface="Cambria"/>
              <a:cs typeface="Cambria"/>
              <a:sym typeface="Cambria"/>
            </a:endParaRPr>
          </a:p>
        </p:txBody>
      </p:sp>
      <p:sp>
        <p:nvSpPr>
          <p:cNvPr id="257" name="Google Shape;257;p18" descr="Image result for ondansetron trade name in egypt"/>
          <p:cNvSpPr/>
          <p:nvPr/>
        </p:nvSpPr>
        <p:spPr>
          <a:xfrm>
            <a:off x="119713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258" name="Google Shape;258;p18"/>
          <p:cNvPicPr preferRelativeResize="0"/>
          <p:nvPr/>
        </p:nvPicPr>
        <p:blipFill rotWithShape="1">
          <a:blip r:embed="rId3">
            <a:alphaModFix/>
          </a:blip>
          <a:srcRect/>
          <a:stretch/>
        </p:blipFill>
        <p:spPr>
          <a:xfrm>
            <a:off x="1460425" y="2845325"/>
            <a:ext cx="7622800" cy="3757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9"/>
          <p:cNvSpPr/>
          <p:nvPr/>
        </p:nvSpPr>
        <p:spPr>
          <a:xfrm>
            <a:off x="-1" y="-32115"/>
            <a:ext cx="12192001" cy="6401712"/>
          </a:xfrm>
          <a:prstGeom prst="rect">
            <a:avLst/>
          </a:prstGeom>
          <a:noFill/>
          <a:ln>
            <a:noFill/>
          </a:ln>
        </p:spPr>
        <p:txBody>
          <a:bodyPr spcFirstLastPara="1" wrap="square" lIns="91425" tIns="45700" rIns="91425" bIns="45700" anchor="t" anchorCtr="0">
            <a:spAutoFit/>
          </a:bodyPr>
          <a:lstStyle/>
          <a:p>
            <a:pPr marL="0" marR="9525" lvl="0" indent="0" algn="l" rtl="0">
              <a:lnSpc>
                <a:spcPct val="150000"/>
              </a:lnSpc>
              <a:spcBef>
                <a:spcPts val="0"/>
              </a:spcBef>
              <a:spcAft>
                <a:spcPts val="0"/>
              </a:spcAft>
              <a:buNone/>
            </a:pPr>
            <a:r>
              <a:rPr lang="en-US" sz="3600" b="1" u="sng" dirty="0">
                <a:solidFill>
                  <a:schemeClr val="accent1"/>
                </a:solidFill>
                <a:latin typeface="Times New Roman" pitchFamily="18" charset="0"/>
                <a:ea typeface="Cambria"/>
                <a:cs typeface="Times New Roman" pitchFamily="18" charset="0"/>
                <a:sym typeface="Cambria"/>
              </a:rPr>
              <a:t>Pharmacokinetics </a:t>
            </a:r>
            <a:r>
              <a:rPr lang="en-US" sz="3600" b="1" dirty="0">
                <a:solidFill>
                  <a:schemeClr val="accent1"/>
                </a:solidFill>
                <a:latin typeface="Times New Roman" pitchFamily="18" charset="0"/>
                <a:ea typeface="Cambria"/>
                <a:cs typeface="Times New Roman" pitchFamily="18" charset="0"/>
                <a:sym typeface="Cambria"/>
              </a:rPr>
              <a:t>:</a:t>
            </a:r>
            <a:endParaRPr sz="3600" dirty="0">
              <a:solidFill>
                <a:schemeClr val="accent1"/>
              </a:solidFill>
              <a:latin typeface="Times New Roman" pitchFamily="18" charset="0"/>
              <a:ea typeface="Cambria"/>
              <a:cs typeface="Times New Roman" pitchFamily="18" charset="0"/>
              <a:sym typeface="Cambria"/>
            </a:endParaRPr>
          </a:p>
          <a:p>
            <a:pPr marL="742950" marR="9525" lvl="1" indent="-285750" algn="l" rtl="0">
              <a:lnSpc>
                <a:spcPct val="150000"/>
              </a:lnSpc>
              <a:spcBef>
                <a:spcPts val="0"/>
              </a:spcBef>
              <a:spcAft>
                <a:spcPts val="0"/>
              </a:spcAft>
              <a:buClr>
                <a:srgbClr val="0070C0"/>
              </a:buClr>
              <a:buSzPts val="3200"/>
              <a:buFont typeface="Noto Sans Symbols"/>
              <a:buChar char="∙"/>
            </a:pPr>
            <a:r>
              <a:rPr lang="en-US" sz="2800" b="1" dirty="0" smtClean="0">
                <a:solidFill>
                  <a:srgbClr val="FF0000"/>
                </a:solidFill>
                <a:latin typeface="Times New Roman" pitchFamily="18" charset="0"/>
                <a:ea typeface="Cambria"/>
                <a:cs typeface="Times New Roman" pitchFamily="18" charset="0"/>
                <a:sym typeface="Cambria"/>
              </a:rPr>
              <a:t>A:</a:t>
            </a:r>
            <a:r>
              <a:rPr lang="en-US" sz="2800" b="1" i="0" u="none" strike="noStrike" cap="none" dirty="0" smtClean="0">
                <a:solidFill>
                  <a:srgbClr val="0070C0"/>
                </a:solidFill>
                <a:latin typeface="Times New Roman" pitchFamily="18" charset="0"/>
                <a:ea typeface="Cambria"/>
                <a:cs typeface="Times New Roman" pitchFamily="18" charset="0"/>
                <a:sym typeface="Cambria"/>
              </a:rPr>
              <a:t>Ondansetron</a:t>
            </a:r>
            <a:r>
              <a:rPr lang="en-US" sz="2800" b="1" i="0" u="none" strike="noStrike" cap="none" dirty="0">
                <a:solidFill>
                  <a:srgbClr val="0070C0"/>
                </a:solidFill>
                <a:latin typeface="Times New Roman" pitchFamily="18" charset="0"/>
                <a:ea typeface="Cambria"/>
                <a:cs typeface="Times New Roman" pitchFamily="18" charset="0"/>
                <a:sym typeface="Cambria"/>
              </a:rPr>
              <a:t>, </a:t>
            </a:r>
            <a:r>
              <a:rPr lang="en-US" sz="2800" b="1" i="0" u="none" strike="noStrike" cap="none" dirty="0" err="1">
                <a:solidFill>
                  <a:srgbClr val="0070C0"/>
                </a:solidFill>
                <a:latin typeface="Times New Roman" pitchFamily="18" charset="0"/>
                <a:ea typeface="Cambria"/>
                <a:cs typeface="Times New Roman" pitchFamily="18" charset="0"/>
                <a:sym typeface="Cambria"/>
              </a:rPr>
              <a:t>granisetron</a:t>
            </a:r>
            <a:r>
              <a:rPr lang="en-US" sz="2800" b="1" i="0" u="none" strike="noStrike" cap="none" dirty="0">
                <a:solidFill>
                  <a:srgbClr val="0070C0"/>
                </a:solidFill>
                <a:latin typeface="Times New Roman" pitchFamily="18" charset="0"/>
                <a:ea typeface="Cambria"/>
                <a:cs typeface="Times New Roman" pitchFamily="18" charset="0"/>
                <a:sym typeface="Cambria"/>
              </a:rPr>
              <a:t> &amp; </a:t>
            </a:r>
            <a:r>
              <a:rPr lang="en-US" sz="2800" b="1" i="0" u="none" strike="noStrike" cap="none" dirty="0" err="1">
                <a:solidFill>
                  <a:srgbClr val="0070C0"/>
                </a:solidFill>
                <a:latin typeface="Times New Roman" pitchFamily="18" charset="0"/>
                <a:ea typeface="Cambria"/>
                <a:cs typeface="Times New Roman" pitchFamily="18" charset="0"/>
                <a:sym typeface="Cambria"/>
              </a:rPr>
              <a:t>dolasetron</a:t>
            </a:r>
            <a:r>
              <a:rPr lang="en-US" sz="2800" b="1" i="0" u="none" strike="noStrike" cap="none" dirty="0">
                <a:solidFill>
                  <a:srgbClr val="0070C0"/>
                </a:solidFill>
                <a:latin typeface="Times New Roman" pitchFamily="18" charset="0"/>
                <a:ea typeface="Cambria"/>
                <a:cs typeface="Times New Roman" pitchFamily="18" charset="0"/>
                <a:sym typeface="Cambria"/>
              </a:rPr>
              <a:t> </a:t>
            </a:r>
            <a:r>
              <a:rPr lang="en-US" sz="2800" b="0" i="0" u="none" strike="noStrike" cap="none" dirty="0">
                <a:solidFill>
                  <a:schemeClr val="dk1"/>
                </a:solidFill>
                <a:latin typeface="Times New Roman" pitchFamily="18" charset="0"/>
                <a:ea typeface="Cambria"/>
                <a:cs typeface="Times New Roman" pitchFamily="18" charset="0"/>
                <a:sym typeface="Cambria"/>
              </a:rPr>
              <a:t>have a serum half-life of 4-9 hours and may be administered once daily by oral or IV routes.</a:t>
            </a:r>
            <a:endParaRPr sz="2800" dirty="0">
              <a:latin typeface="Times New Roman" pitchFamily="18" charset="0"/>
              <a:cs typeface="Times New Roman" pitchFamily="18" charset="0"/>
            </a:endParaRPr>
          </a:p>
          <a:p>
            <a:pPr marL="742950" marR="9525" lvl="1" indent="-285750" algn="l" rtl="0">
              <a:lnSpc>
                <a:spcPct val="150000"/>
              </a:lnSpc>
              <a:spcBef>
                <a:spcPts val="0"/>
              </a:spcBef>
              <a:spcAft>
                <a:spcPts val="0"/>
              </a:spcAft>
              <a:buClr>
                <a:srgbClr val="0070C0"/>
              </a:buClr>
              <a:buSzPts val="3200"/>
              <a:buFont typeface="Noto Sans Symbols"/>
              <a:buChar char="∙"/>
            </a:pPr>
            <a:r>
              <a:rPr lang="en-US" sz="2800" b="1" i="0" u="none" strike="noStrike" cap="none" dirty="0" err="1">
                <a:solidFill>
                  <a:srgbClr val="0070C0"/>
                </a:solidFill>
                <a:latin typeface="Times New Roman" pitchFamily="18" charset="0"/>
                <a:ea typeface="Cambria"/>
                <a:cs typeface="Times New Roman" pitchFamily="18" charset="0"/>
                <a:sym typeface="Cambria"/>
              </a:rPr>
              <a:t>Palonosetron</a:t>
            </a:r>
            <a:r>
              <a:rPr lang="en-US" sz="2800" b="1" i="0" u="none" strike="noStrike" cap="none" dirty="0">
                <a:solidFill>
                  <a:srgbClr val="0070C0"/>
                </a:solidFill>
                <a:latin typeface="Times New Roman" pitchFamily="18" charset="0"/>
                <a:ea typeface="Cambria"/>
                <a:cs typeface="Times New Roman" pitchFamily="18" charset="0"/>
                <a:sym typeface="Cambria"/>
              </a:rPr>
              <a:t> (IV)</a:t>
            </a:r>
            <a:r>
              <a:rPr lang="en-US" sz="2800" b="0" i="0" u="none" strike="noStrike" cap="none" dirty="0">
                <a:solidFill>
                  <a:srgbClr val="0070C0"/>
                </a:solidFill>
                <a:latin typeface="Times New Roman" pitchFamily="18" charset="0"/>
                <a:ea typeface="Cambria"/>
                <a:cs typeface="Times New Roman" pitchFamily="18" charset="0"/>
                <a:sym typeface="Cambria"/>
              </a:rPr>
              <a:t> </a:t>
            </a:r>
            <a:r>
              <a:rPr lang="en-US" sz="2800" b="0" i="0" u="none" strike="noStrike" cap="none" dirty="0">
                <a:solidFill>
                  <a:schemeClr val="dk1"/>
                </a:solidFill>
                <a:latin typeface="Times New Roman" pitchFamily="18" charset="0"/>
                <a:ea typeface="Cambria"/>
                <a:cs typeface="Times New Roman" pitchFamily="18" charset="0"/>
                <a:sym typeface="Cambria"/>
              </a:rPr>
              <a:t>has greater affinity for 5-HT</a:t>
            </a:r>
            <a:r>
              <a:rPr lang="en-US" sz="2800" b="0" i="0" u="none" strike="noStrike" cap="none" baseline="-25000" dirty="0">
                <a:solidFill>
                  <a:schemeClr val="dk1"/>
                </a:solidFill>
                <a:latin typeface="Times New Roman" pitchFamily="18" charset="0"/>
                <a:ea typeface="Cambria"/>
                <a:cs typeface="Times New Roman" pitchFamily="18" charset="0"/>
                <a:sym typeface="Cambria"/>
              </a:rPr>
              <a:t>3</a:t>
            </a:r>
            <a:r>
              <a:rPr lang="en-US" sz="2800" b="0" i="0" u="none" strike="noStrike" cap="none" dirty="0">
                <a:solidFill>
                  <a:schemeClr val="dk1"/>
                </a:solidFill>
                <a:latin typeface="Times New Roman" pitchFamily="18" charset="0"/>
                <a:ea typeface="Cambria"/>
                <a:cs typeface="Times New Roman" pitchFamily="18" charset="0"/>
                <a:sym typeface="Cambria"/>
              </a:rPr>
              <a:t>receptors &amp; long t</a:t>
            </a:r>
            <a:r>
              <a:rPr lang="en-US" sz="2800" b="0" i="0" u="none" strike="noStrike" cap="none" baseline="-25000" dirty="0">
                <a:solidFill>
                  <a:schemeClr val="dk1"/>
                </a:solidFill>
                <a:latin typeface="Times New Roman" pitchFamily="18" charset="0"/>
                <a:ea typeface="Cambria"/>
                <a:cs typeface="Times New Roman" pitchFamily="18" charset="0"/>
                <a:sym typeface="Cambria"/>
              </a:rPr>
              <a:t>1/2</a:t>
            </a:r>
            <a:r>
              <a:rPr lang="en-US" sz="2800" b="0" i="0" u="none" strike="noStrike" cap="none" dirty="0">
                <a:solidFill>
                  <a:schemeClr val="dk1"/>
                </a:solidFill>
                <a:latin typeface="Times New Roman" pitchFamily="18" charset="0"/>
                <a:ea typeface="Cambria"/>
                <a:cs typeface="Times New Roman" pitchFamily="18" charset="0"/>
                <a:sym typeface="Cambria"/>
              </a:rPr>
              <a:t> (40hrs</a:t>
            </a:r>
            <a:r>
              <a:rPr lang="en-US" sz="2800" b="0" i="0" u="none" strike="noStrike" cap="none" dirty="0" smtClean="0">
                <a:solidFill>
                  <a:schemeClr val="dk1"/>
                </a:solidFill>
                <a:latin typeface="Times New Roman" pitchFamily="18" charset="0"/>
                <a:ea typeface="Cambria"/>
                <a:cs typeface="Times New Roman" pitchFamily="18" charset="0"/>
                <a:sym typeface="Cambria"/>
              </a:rPr>
              <a:t>).</a:t>
            </a:r>
          </a:p>
          <a:p>
            <a:pPr marL="800100" indent="-342900">
              <a:lnSpc>
                <a:spcPct val="150000"/>
              </a:lnSpc>
              <a:buClr>
                <a:schemeClr val="dk1"/>
              </a:buClr>
              <a:buSzPts val="3200"/>
              <a:buFont typeface="Arial"/>
              <a:buChar char="•"/>
            </a:pPr>
            <a:r>
              <a:rPr lang="en-US" sz="2800" b="1" dirty="0" smtClean="0">
                <a:solidFill>
                  <a:srgbClr val="FF0000"/>
                </a:solidFill>
                <a:latin typeface="Times New Roman" pitchFamily="18" charset="0"/>
                <a:ea typeface="Cambria"/>
                <a:cs typeface="Times New Roman" pitchFamily="18" charset="0"/>
                <a:sym typeface="Cambria"/>
              </a:rPr>
              <a:t>M:</a:t>
            </a:r>
            <a:r>
              <a:rPr lang="en-US" sz="2800" dirty="0" smtClean="0">
                <a:solidFill>
                  <a:schemeClr val="dk1"/>
                </a:solidFill>
                <a:latin typeface="Times New Roman" pitchFamily="18" charset="0"/>
                <a:ea typeface="Cambria"/>
                <a:cs typeface="Times New Roman" pitchFamily="18" charset="0"/>
                <a:sym typeface="Cambria"/>
              </a:rPr>
              <a:t>All four drugs undergo </a:t>
            </a:r>
            <a:r>
              <a:rPr lang="en-US" sz="2800" dirty="0" smtClean="0">
                <a:solidFill>
                  <a:schemeClr val="accent5"/>
                </a:solidFill>
                <a:latin typeface="Times New Roman" pitchFamily="18" charset="0"/>
                <a:ea typeface="Cambria"/>
                <a:cs typeface="Times New Roman" pitchFamily="18" charset="0"/>
                <a:sym typeface="Cambria"/>
              </a:rPr>
              <a:t>extensive hepatic metabolism</a:t>
            </a:r>
            <a:r>
              <a:rPr lang="en-US" sz="2800" dirty="0" smtClean="0">
                <a:solidFill>
                  <a:schemeClr val="dk1"/>
                </a:solidFill>
                <a:latin typeface="Times New Roman" pitchFamily="18" charset="0"/>
                <a:ea typeface="Cambria"/>
                <a:cs typeface="Times New Roman" pitchFamily="18" charset="0"/>
                <a:sym typeface="Cambria"/>
              </a:rPr>
              <a:t>.</a:t>
            </a:r>
            <a:endParaRPr lang="en-US" sz="2800" dirty="0" smtClean="0">
              <a:latin typeface="Times New Roman" pitchFamily="18" charset="0"/>
              <a:cs typeface="Times New Roman" pitchFamily="18" charset="0"/>
            </a:endParaRPr>
          </a:p>
          <a:p>
            <a:pPr marL="800100" lvl="1" indent="-342900">
              <a:lnSpc>
                <a:spcPct val="150000"/>
              </a:lnSpc>
              <a:buClr>
                <a:schemeClr val="dk1"/>
              </a:buClr>
              <a:buSzPts val="3200"/>
              <a:buFont typeface="Arial"/>
              <a:buChar char="•"/>
            </a:pPr>
            <a:r>
              <a:rPr lang="en-US" sz="2800" b="1" dirty="0" smtClean="0">
                <a:solidFill>
                  <a:srgbClr val="FF0000"/>
                </a:solidFill>
                <a:latin typeface="Times New Roman" pitchFamily="18" charset="0"/>
                <a:ea typeface="Cambria"/>
                <a:cs typeface="Times New Roman" pitchFamily="18" charset="0"/>
                <a:sym typeface="Cambria"/>
              </a:rPr>
              <a:t>E:</a:t>
            </a:r>
            <a:r>
              <a:rPr lang="en-US" sz="2800" dirty="0" smtClean="0">
                <a:solidFill>
                  <a:schemeClr val="dk1"/>
                </a:solidFill>
                <a:latin typeface="Times New Roman" pitchFamily="18" charset="0"/>
                <a:ea typeface="Cambria"/>
                <a:cs typeface="Times New Roman" pitchFamily="18" charset="0"/>
                <a:sym typeface="Cambria"/>
              </a:rPr>
              <a:t>They are eliminated by </a:t>
            </a:r>
            <a:r>
              <a:rPr lang="en-US" sz="2800" dirty="0" smtClean="0">
                <a:solidFill>
                  <a:schemeClr val="accent5"/>
                </a:solidFill>
                <a:latin typeface="Times New Roman" pitchFamily="18" charset="0"/>
                <a:ea typeface="Cambria"/>
                <a:cs typeface="Times New Roman" pitchFamily="18" charset="0"/>
                <a:sym typeface="Cambria"/>
              </a:rPr>
              <a:t>renal and hepatic excretion</a:t>
            </a:r>
            <a:r>
              <a:rPr lang="en-US" sz="2800" dirty="0" smtClean="0">
                <a:solidFill>
                  <a:schemeClr val="dk1"/>
                </a:solidFill>
                <a:latin typeface="Times New Roman" pitchFamily="18" charset="0"/>
                <a:ea typeface="Cambria"/>
                <a:cs typeface="Times New Roman" pitchFamily="18" charset="0"/>
                <a:sym typeface="Cambria"/>
              </a:rPr>
              <a:t>. However, </a:t>
            </a:r>
            <a:r>
              <a:rPr lang="en-US" sz="2800" b="1" i="1" dirty="0" smtClean="0">
                <a:solidFill>
                  <a:schemeClr val="accent2"/>
                </a:solidFill>
                <a:latin typeface="Times New Roman" pitchFamily="18" charset="0"/>
                <a:ea typeface="Cambria"/>
                <a:cs typeface="Times New Roman" pitchFamily="18" charset="0"/>
                <a:sym typeface="Cambria"/>
              </a:rPr>
              <a:t>dose reduction is not required</a:t>
            </a:r>
            <a:r>
              <a:rPr lang="en-US" sz="2800" dirty="0" smtClean="0">
                <a:solidFill>
                  <a:schemeClr val="accent2"/>
                </a:solidFill>
                <a:latin typeface="Times New Roman" pitchFamily="18" charset="0"/>
                <a:ea typeface="Cambria"/>
                <a:cs typeface="Times New Roman" pitchFamily="18" charset="0"/>
                <a:sym typeface="Cambria"/>
              </a:rPr>
              <a:t> </a:t>
            </a:r>
            <a:r>
              <a:rPr lang="en-US" sz="2800" dirty="0" smtClean="0">
                <a:solidFill>
                  <a:schemeClr val="dk1"/>
                </a:solidFill>
                <a:latin typeface="Times New Roman" pitchFamily="18" charset="0"/>
                <a:ea typeface="Cambria"/>
                <a:cs typeface="Times New Roman" pitchFamily="18" charset="0"/>
                <a:sym typeface="Cambria"/>
              </a:rPr>
              <a:t>in geriatric or renal insufficiency.</a:t>
            </a:r>
            <a:endParaRPr lang="en-US" sz="2800" dirty="0" smtClean="0">
              <a:latin typeface="Times New Roman" pitchFamily="18" charset="0"/>
              <a:cs typeface="Times New Roman" pitchFamily="18" charset="0"/>
            </a:endParaRPr>
          </a:p>
          <a:p>
            <a:pPr marL="800100" lvl="1" indent="-342900">
              <a:lnSpc>
                <a:spcPct val="150000"/>
              </a:lnSpc>
              <a:buClr>
                <a:schemeClr val="dk1"/>
              </a:buClr>
              <a:buSzPts val="3200"/>
              <a:buFont typeface="Arial"/>
              <a:buChar char="•"/>
            </a:pPr>
            <a:r>
              <a:rPr lang="en-US" sz="2800" dirty="0" smtClean="0">
                <a:solidFill>
                  <a:schemeClr val="dk1"/>
                </a:solidFill>
                <a:latin typeface="Times New Roman" pitchFamily="18" charset="0"/>
                <a:ea typeface="Cambria"/>
                <a:cs typeface="Times New Roman" pitchFamily="18" charset="0"/>
                <a:sym typeface="Cambria"/>
              </a:rPr>
              <a:t> </a:t>
            </a:r>
            <a:r>
              <a:rPr lang="en-US" sz="2800" b="1" i="1" dirty="0" smtClean="0">
                <a:solidFill>
                  <a:srgbClr val="0070C0"/>
                </a:solidFill>
                <a:latin typeface="Times New Roman" pitchFamily="18" charset="0"/>
                <a:ea typeface="Cambria"/>
                <a:cs typeface="Times New Roman" pitchFamily="18" charset="0"/>
                <a:sym typeface="Cambria"/>
              </a:rPr>
              <a:t>Dose reduction </a:t>
            </a:r>
            <a:r>
              <a:rPr lang="en-US" sz="2800" b="1" i="1" dirty="0" smtClean="0">
                <a:solidFill>
                  <a:schemeClr val="accent2"/>
                </a:solidFill>
                <a:latin typeface="Times New Roman" pitchFamily="18" charset="0"/>
                <a:ea typeface="Cambria"/>
                <a:cs typeface="Times New Roman" pitchFamily="18" charset="0"/>
                <a:sym typeface="Cambria"/>
              </a:rPr>
              <a:t>may be required</a:t>
            </a:r>
            <a:r>
              <a:rPr lang="en-US" sz="2800" dirty="0" smtClean="0">
                <a:solidFill>
                  <a:schemeClr val="dk1"/>
                </a:solidFill>
                <a:latin typeface="Times New Roman" pitchFamily="18" charset="0"/>
                <a:ea typeface="Cambria"/>
                <a:cs typeface="Times New Roman" pitchFamily="18" charset="0"/>
                <a:sym typeface="Cambria"/>
              </a:rPr>
              <a:t> with </a:t>
            </a:r>
            <a:r>
              <a:rPr lang="en-US" sz="2800" dirty="0" err="1" smtClean="0">
                <a:solidFill>
                  <a:srgbClr val="0070C0"/>
                </a:solidFill>
                <a:latin typeface="Times New Roman" pitchFamily="18" charset="0"/>
                <a:ea typeface="Cambria"/>
                <a:cs typeface="Times New Roman" pitchFamily="18" charset="0"/>
                <a:sym typeface="Cambria"/>
              </a:rPr>
              <a:t>ondansetron</a:t>
            </a:r>
            <a:r>
              <a:rPr lang="en-US" sz="2800" dirty="0" smtClean="0">
                <a:solidFill>
                  <a:schemeClr val="dk1"/>
                </a:solidFill>
                <a:latin typeface="Times New Roman" pitchFamily="18" charset="0"/>
                <a:ea typeface="Cambria"/>
                <a:cs typeface="Times New Roman" pitchFamily="18" charset="0"/>
                <a:sym typeface="Cambria"/>
              </a:rPr>
              <a:t> in patients with </a:t>
            </a:r>
            <a:r>
              <a:rPr lang="en-US" sz="2800" dirty="0" smtClean="0">
                <a:solidFill>
                  <a:srgbClr val="0070C0"/>
                </a:solidFill>
                <a:latin typeface="Times New Roman" pitchFamily="18" charset="0"/>
                <a:ea typeface="Cambria"/>
                <a:cs typeface="Times New Roman" pitchFamily="18" charset="0"/>
                <a:sym typeface="Cambria"/>
              </a:rPr>
              <a:t>hepatic insufficiency</a:t>
            </a:r>
            <a:r>
              <a:rPr lang="en-US" sz="2800" dirty="0" smtClean="0">
                <a:solidFill>
                  <a:schemeClr val="dk1"/>
                </a:solidFill>
                <a:latin typeface="Times New Roman" pitchFamily="18" charset="0"/>
                <a:ea typeface="Cambria"/>
                <a:cs typeface="Times New Roman" pitchFamily="18" charset="0"/>
                <a:sym typeface="Cambria"/>
              </a:rPr>
              <a:t>.</a:t>
            </a:r>
            <a:endParaRPr sz="2800" dirty="0">
              <a:latin typeface="Times New Roman" pitchFamily="18" charset="0"/>
              <a:cs typeface="Times New Roman" pitchFamily="18" charset="0"/>
            </a:endParaRPr>
          </a:p>
          <a:p>
            <a:pPr marL="457200" marR="0" lvl="1" indent="0" algn="ctr" rtl="0">
              <a:spcBef>
                <a:spcPts val="0"/>
              </a:spcBef>
              <a:spcAft>
                <a:spcPts val="0"/>
              </a:spcAft>
              <a:buNone/>
            </a:pPr>
            <a:endParaRPr sz="2000" b="0" i="0" u="none" strike="noStrike" cap="none" dirty="0">
              <a:solidFill>
                <a:schemeClr val="dk1"/>
              </a:solidFill>
              <a:latin typeface="Times New Roman" pitchFamily="18" charset="0"/>
              <a:ea typeface="Cambria"/>
              <a:cs typeface="Times New Roman" pitchFamily="18" charset="0"/>
              <a:sym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22803f06a7_0_24"/>
          <p:cNvSpPr txBox="1"/>
          <p:nvPr/>
        </p:nvSpPr>
        <p:spPr>
          <a:xfrm>
            <a:off x="0" y="0"/>
            <a:ext cx="7441809" cy="6376074"/>
          </a:xfrm>
          <a:prstGeom prst="rect">
            <a:avLst/>
          </a:prstGeom>
          <a:noFill/>
          <a:ln>
            <a:noFill/>
          </a:ln>
        </p:spPr>
        <p:txBody>
          <a:bodyPr spcFirstLastPara="1" wrap="square" lIns="91425" tIns="91425" rIns="91425" bIns="91425" anchor="t" anchorCtr="0">
            <a:spAutoFit/>
          </a:bodyPr>
          <a:lstStyle/>
          <a:p>
            <a:pPr marL="274320" lvl="0" indent="-274320" algn="l" rtl="0">
              <a:lnSpc>
                <a:spcPct val="150000"/>
              </a:lnSpc>
              <a:spcBef>
                <a:spcPts val="600"/>
              </a:spcBef>
              <a:spcAft>
                <a:spcPts val="0"/>
              </a:spcAft>
              <a:buClr>
                <a:schemeClr val="dk2"/>
              </a:buClr>
              <a:buSzPts val="2044"/>
              <a:buFont typeface="Noto Sans Symbols"/>
              <a:buChar char="⦿"/>
            </a:pPr>
            <a:r>
              <a:rPr lang="en-US" sz="3200" b="1" u="sng" dirty="0">
                <a:solidFill>
                  <a:schemeClr val="accent1"/>
                </a:solidFill>
                <a:latin typeface="Cambria"/>
                <a:ea typeface="Cambria"/>
                <a:cs typeface="Cambria"/>
                <a:sym typeface="Cambria"/>
              </a:rPr>
              <a:t>Mechanism of action</a:t>
            </a:r>
            <a:r>
              <a:rPr lang="en-US" sz="3200" b="1" dirty="0">
                <a:solidFill>
                  <a:schemeClr val="dk1"/>
                </a:solidFill>
                <a:latin typeface="Cambria"/>
                <a:ea typeface="Cambria"/>
                <a:cs typeface="Cambria"/>
                <a:sym typeface="Cambria"/>
              </a:rPr>
              <a:t>: </a:t>
            </a:r>
            <a:endParaRPr sz="2800" dirty="0">
              <a:solidFill>
                <a:schemeClr val="dk1"/>
              </a:solidFill>
              <a:latin typeface="Trebuchet MS"/>
              <a:ea typeface="Trebuchet MS"/>
              <a:cs typeface="Trebuchet MS"/>
              <a:sym typeface="Trebuchet MS"/>
            </a:endParaRPr>
          </a:p>
          <a:p>
            <a:pPr marL="274320" lvl="0" indent="-274320" algn="l" rtl="0">
              <a:lnSpc>
                <a:spcPct val="150000"/>
              </a:lnSpc>
              <a:spcBef>
                <a:spcPts val="600"/>
              </a:spcBef>
              <a:spcAft>
                <a:spcPts val="0"/>
              </a:spcAft>
              <a:buClr>
                <a:schemeClr val="dk2"/>
              </a:buClr>
              <a:buSzPts val="2044"/>
              <a:buFont typeface="Noto Sans Symbols"/>
              <a:buChar char="⮚"/>
            </a:pPr>
            <a:r>
              <a:rPr lang="en-US" sz="3200" dirty="0">
                <a:solidFill>
                  <a:schemeClr val="dk1"/>
                </a:solidFill>
                <a:latin typeface="Cambria"/>
                <a:ea typeface="Cambria"/>
                <a:cs typeface="Cambria"/>
                <a:sym typeface="Cambria"/>
              </a:rPr>
              <a:t>Potent antiemetic.</a:t>
            </a:r>
            <a:endParaRPr sz="2800" dirty="0">
              <a:solidFill>
                <a:schemeClr val="dk1"/>
              </a:solidFill>
              <a:latin typeface="Trebuchet MS"/>
              <a:ea typeface="Trebuchet MS"/>
              <a:cs typeface="Trebuchet MS"/>
              <a:sym typeface="Trebuchet MS"/>
            </a:endParaRPr>
          </a:p>
          <a:p>
            <a:pPr marL="521208" lvl="1" indent="-228600" algn="l" rtl="0">
              <a:lnSpc>
                <a:spcPct val="150000"/>
              </a:lnSpc>
              <a:spcBef>
                <a:spcPts val="500"/>
              </a:spcBef>
              <a:spcAft>
                <a:spcPts val="0"/>
              </a:spcAft>
              <a:buClr>
                <a:schemeClr val="accent4"/>
              </a:buClr>
              <a:buSzPts val="2240"/>
              <a:buFont typeface="Noto Sans Symbols"/>
              <a:buChar char="◼"/>
            </a:pPr>
            <a:r>
              <a:rPr lang="en-US" sz="3200" b="1" i="1" dirty="0">
                <a:solidFill>
                  <a:srgbClr val="0070C0"/>
                </a:solidFill>
                <a:latin typeface="Cambria"/>
                <a:ea typeface="Cambria"/>
                <a:cs typeface="Cambria"/>
                <a:sym typeface="Cambria"/>
              </a:rPr>
              <a:t>Central</a:t>
            </a:r>
            <a:r>
              <a:rPr lang="en-US" sz="3200" dirty="0">
                <a:solidFill>
                  <a:srgbClr val="0070C0"/>
                </a:solidFill>
                <a:latin typeface="Cambria"/>
                <a:ea typeface="Cambria"/>
                <a:cs typeface="Cambria"/>
                <a:sym typeface="Cambria"/>
              </a:rPr>
              <a:t> 5-HT</a:t>
            </a:r>
            <a:r>
              <a:rPr lang="en-US" sz="3200" baseline="-25000" dirty="0">
                <a:solidFill>
                  <a:srgbClr val="0070C0"/>
                </a:solidFill>
                <a:latin typeface="Cambria"/>
                <a:ea typeface="Cambria"/>
                <a:cs typeface="Cambria"/>
                <a:sym typeface="Cambria"/>
              </a:rPr>
              <a:t>3</a:t>
            </a:r>
            <a:r>
              <a:rPr lang="en-US" sz="3200" dirty="0">
                <a:solidFill>
                  <a:srgbClr val="0070C0"/>
                </a:solidFill>
                <a:latin typeface="Cambria"/>
                <a:ea typeface="Cambria"/>
                <a:cs typeface="Cambria"/>
                <a:sym typeface="Cambria"/>
              </a:rPr>
              <a:t> receptors blockade.</a:t>
            </a:r>
            <a:endParaRPr sz="2400" dirty="0">
              <a:solidFill>
                <a:srgbClr val="6C6C6C"/>
              </a:solidFill>
              <a:latin typeface="Trebuchet MS"/>
              <a:ea typeface="Trebuchet MS"/>
              <a:cs typeface="Trebuchet MS"/>
              <a:sym typeface="Trebuchet MS"/>
            </a:endParaRPr>
          </a:p>
          <a:p>
            <a:pPr marL="521208" lvl="1" indent="-228600" algn="l" rtl="0">
              <a:lnSpc>
                <a:spcPct val="150000"/>
              </a:lnSpc>
              <a:spcBef>
                <a:spcPts val="500"/>
              </a:spcBef>
              <a:spcAft>
                <a:spcPts val="0"/>
              </a:spcAft>
              <a:buClr>
                <a:schemeClr val="accent4"/>
              </a:buClr>
              <a:buSzPts val="2240"/>
              <a:buFont typeface="Noto Sans Symbols"/>
              <a:buChar char="◼"/>
            </a:pPr>
            <a:r>
              <a:rPr lang="en-US" sz="3200" b="1" i="1" dirty="0">
                <a:solidFill>
                  <a:srgbClr val="0070C0"/>
                </a:solidFill>
                <a:latin typeface="Cambria"/>
                <a:ea typeface="Cambria"/>
                <a:cs typeface="Cambria"/>
                <a:sym typeface="Cambria"/>
              </a:rPr>
              <a:t>Peripheral</a:t>
            </a:r>
            <a:r>
              <a:rPr lang="en-US" sz="3200" dirty="0">
                <a:solidFill>
                  <a:srgbClr val="0070C0"/>
                </a:solidFill>
                <a:latin typeface="Cambria"/>
                <a:ea typeface="Cambria"/>
                <a:cs typeface="Cambria"/>
                <a:sym typeface="Cambria"/>
              </a:rPr>
              <a:t> 5-HT</a:t>
            </a:r>
            <a:r>
              <a:rPr lang="en-US" sz="3200" baseline="-25000" dirty="0">
                <a:solidFill>
                  <a:srgbClr val="0070C0"/>
                </a:solidFill>
                <a:latin typeface="Cambria"/>
                <a:ea typeface="Cambria"/>
                <a:cs typeface="Cambria"/>
                <a:sym typeface="Cambria"/>
              </a:rPr>
              <a:t>3</a:t>
            </a:r>
            <a:r>
              <a:rPr lang="en-US" sz="3200" dirty="0">
                <a:solidFill>
                  <a:srgbClr val="0070C0"/>
                </a:solidFill>
                <a:latin typeface="Cambria"/>
                <a:ea typeface="Cambria"/>
                <a:cs typeface="Cambria"/>
                <a:sym typeface="Cambria"/>
              </a:rPr>
              <a:t> receptors blockade </a:t>
            </a:r>
            <a:r>
              <a:rPr lang="en-US" sz="3200" dirty="0">
                <a:solidFill>
                  <a:srgbClr val="6C6C6C"/>
                </a:solidFill>
                <a:latin typeface="Cambria"/>
                <a:ea typeface="Cambria"/>
                <a:cs typeface="Cambria"/>
                <a:sym typeface="Cambria"/>
              </a:rPr>
              <a:t>on extrinsic intestinal </a:t>
            </a:r>
            <a:r>
              <a:rPr lang="en-US" sz="3200" dirty="0" err="1">
                <a:solidFill>
                  <a:srgbClr val="6C6C6C"/>
                </a:solidFill>
                <a:latin typeface="Cambria"/>
                <a:ea typeface="Cambria"/>
                <a:cs typeface="Cambria"/>
                <a:sym typeface="Cambria"/>
              </a:rPr>
              <a:t>vagal</a:t>
            </a:r>
            <a:r>
              <a:rPr lang="en-US" sz="3200" dirty="0">
                <a:solidFill>
                  <a:srgbClr val="6C6C6C"/>
                </a:solidFill>
                <a:latin typeface="Cambria"/>
                <a:ea typeface="Cambria"/>
                <a:cs typeface="Cambria"/>
                <a:sym typeface="Cambria"/>
              </a:rPr>
              <a:t> and spinal afferent nerves → inhibit unpleasant visceral afferent sensation including nausea, bloating and pain.</a:t>
            </a:r>
            <a:endParaRPr sz="2400" dirty="0">
              <a:solidFill>
                <a:srgbClr val="6C6C6C"/>
              </a:solidFill>
              <a:latin typeface="Trebuchet MS"/>
              <a:ea typeface="Trebuchet MS"/>
              <a:cs typeface="Trebuchet MS"/>
              <a:sym typeface="Trebuchet MS"/>
            </a:endParaRPr>
          </a:p>
        </p:txBody>
      </p:sp>
      <p:pic>
        <p:nvPicPr>
          <p:cNvPr id="275" name="Google Shape;275;g222803f06a7_0_24"/>
          <p:cNvPicPr preferRelativeResize="0"/>
          <p:nvPr/>
        </p:nvPicPr>
        <p:blipFill rotWithShape="1">
          <a:blip r:embed="rId3">
            <a:alphaModFix/>
          </a:blip>
          <a:srcRect/>
          <a:stretch/>
        </p:blipFill>
        <p:spPr>
          <a:xfrm>
            <a:off x="7427742" y="211016"/>
            <a:ext cx="4581378" cy="627419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1"/>
          <p:cNvSpPr txBox="1">
            <a:spLocks noGrp="1"/>
          </p:cNvSpPr>
          <p:nvPr>
            <p:ph type="title"/>
          </p:nvPr>
        </p:nvSpPr>
        <p:spPr>
          <a:xfrm>
            <a:off x="128788" y="102814"/>
            <a:ext cx="4415077" cy="586503"/>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3800"/>
              <a:buFont typeface="Cambria"/>
              <a:buNone/>
            </a:pPr>
            <a:r>
              <a:rPr lang="en-US" b="1" u="sng" dirty="0">
                <a:solidFill>
                  <a:srgbClr val="FF0000"/>
                </a:solidFill>
                <a:latin typeface="Cambria"/>
                <a:ea typeface="Cambria"/>
                <a:cs typeface="Cambria"/>
                <a:sym typeface="Cambria"/>
              </a:rPr>
              <a:t/>
            </a:r>
            <a:br>
              <a:rPr lang="en-US" b="1" u="sng" dirty="0">
                <a:solidFill>
                  <a:srgbClr val="FF0000"/>
                </a:solidFill>
                <a:latin typeface="Cambria"/>
                <a:ea typeface="Cambria"/>
                <a:cs typeface="Cambria"/>
                <a:sym typeface="Cambria"/>
              </a:rPr>
            </a:br>
            <a:endParaRPr b="1" u="sng" dirty="0">
              <a:solidFill>
                <a:srgbClr val="FF0000"/>
              </a:solidFill>
              <a:latin typeface="Cambria"/>
              <a:ea typeface="Cambria"/>
              <a:cs typeface="Cambria"/>
              <a:sym typeface="Cambria"/>
            </a:endParaRPr>
          </a:p>
        </p:txBody>
      </p:sp>
      <p:sp>
        <p:nvSpPr>
          <p:cNvPr id="281" name="Google Shape;281;p21"/>
          <p:cNvSpPr txBox="1">
            <a:spLocks noGrp="1"/>
          </p:cNvSpPr>
          <p:nvPr>
            <p:ph type="body" idx="1"/>
          </p:nvPr>
        </p:nvSpPr>
        <p:spPr>
          <a:xfrm>
            <a:off x="15500" y="0"/>
            <a:ext cx="12077100" cy="662552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336"/>
              <a:buNone/>
            </a:pPr>
            <a:r>
              <a:rPr lang="en-US" sz="3200" b="1" u="sng" dirty="0" smtClean="0">
                <a:solidFill>
                  <a:srgbClr val="FF0000"/>
                </a:solidFill>
                <a:latin typeface="Cambria"/>
                <a:ea typeface="Cambria"/>
                <a:cs typeface="Cambria"/>
                <a:sym typeface="Cambria"/>
              </a:rPr>
              <a:t>THERAPUTIC USES:</a:t>
            </a:r>
          </a:p>
          <a:p>
            <a:pPr marL="0" lvl="0" indent="0" algn="l" rtl="0">
              <a:spcBef>
                <a:spcPts val="0"/>
              </a:spcBef>
              <a:spcAft>
                <a:spcPts val="0"/>
              </a:spcAft>
              <a:buSzPts val="2336"/>
              <a:buNone/>
            </a:pPr>
            <a:r>
              <a:rPr lang="en-US" sz="3200" b="1" u="sng" dirty="0" smtClean="0">
                <a:solidFill>
                  <a:srgbClr val="0070C0"/>
                </a:solidFill>
                <a:latin typeface="Cambria"/>
                <a:ea typeface="Cambria"/>
                <a:cs typeface="Cambria"/>
                <a:sym typeface="Cambria"/>
              </a:rPr>
              <a:t>1-</a:t>
            </a:r>
            <a:r>
              <a:rPr lang="en-US" sz="2000" b="1" u="sng" dirty="0" smtClean="0">
                <a:solidFill>
                  <a:srgbClr val="0070C0"/>
                </a:solidFill>
                <a:latin typeface="Cambria"/>
                <a:ea typeface="Cambria"/>
                <a:cs typeface="Cambria"/>
                <a:sym typeface="Cambria"/>
              </a:rPr>
              <a:t> </a:t>
            </a:r>
            <a:r>
              <a:rPr lang="en-US" sz="3200" b="1" u="sng" dirty="0">
                <a:solidFill>
                  <a:srgbClr val="0070C0"/>
                </a:solidFill>
                <a:latin typeface="Cambria"/>
                <a:ea typeface="Cambria"/>
                <a:cs typeface="Cambria"/>
                <a:sym typeface="Cambria"/>
              </a:rPr>
              <a:t>Chemotherapy-induced nausea &amp; vomiting</a:t>
            </a:r>
            <a:r>
              <a:rPr lang="en-US" sz="2000" b="1" dirty="0">
                <a:solidFill>
                  <a:srgbClr val="0070C0"/>
                </a:solidFill>
                <a:latin typeface="Cambria"/>
                <a:ea typeface="Cambria"/>
                <a:cs typeface="Cambria"/>
                <a:sym typeface="Cambria"/>
              </a:rPr>
              <a:t>:</a:t>
            </a:r>
            <a:endParaRPr dirty="0">
              <a:solidFill>
                <a:srgbClr val="0070C0"/>
              </a:solidFill>
            </a:endParaRPr>
          </a:p>
          <a:p>
            <a:pPr marL="274320" lvl="0" indent="-274320" algn="l" rtl="0">
              <a:spcBef>
                <a:spcPts val="600"/>
              </a:spcBef>
              <a:spcAft>
                <a:spcPts val="0"/>
              </a:spcAft>
              <a:buSzPts val="2044"/>
              <a:buChar char="⦿"/>
            </a:pPr>
            <a:r>
              <a:rPr lang="en-US" sz="2800" b="1" i="1" dirty="0">
                <a:solidFill>
                  <a:schemeClr val="dk1"/>
                </a:solidFill>
                <a:latin typeface="Cambria"/>
                <a:ea typeface="Cambria"/>
                <a:cs typeface="Cambria"/>
                <a:sym typeface="Cambria"/>
              </a:rPr>
              <a:t>Primary agents</a:t>
            </a:r>
            <a:r>
              <a:rPr lang="en-US" sz="2800" dirty="0">
                <a:solidFill>
                  <a:schemeClr val="dk1"/>
                </a:solidFill>
                <a:latin typeface="Cambria"/>
                <a:ea typeface="Cambria"/>
                <a:cs typeface="Cambria"/>
                <a:sym typeface="Cambria"/>
              </a:rPr>
              <a:t> for the </a:t>
            </a:r>
            <a:r>
              <a:rPr lang="en-US" sz="2800" dirty="0">
                <a:solidFill>
                  <a:srgbClr val="0070C0"/>
                </a:solidFill>
                <a:latin typeface="Cambria"/>
                <a:ea typeface="Cambria"/>
                <a:cs typeface="Cambria"/>
                <a:sym typeface="Cambria"/>
              </a:rPr>
              <a:t>prevention of acute nausea and vomiting</a:t>
            </a:r>
            <a:r>
              <a:rPr lang="en-US" sz="2800" dirty="0">
                <a:solidFill>
                  <a:schemeClr val="dk1"/>
                </a:solidFill>
                <a:latin typeface="Cambria"/>
                <a:ea typeface="Cambria"/>
                <a:cs typeface="Cambria"/>
                <a:sym typeface="Cambria"/>
              </a:rPr>
              <a:t>.</a:t>
            </a:r>
            <a:endParaRPr sz="2800" dirty="0">
              <a:solidFill>
                <a:schemeClr val="dk1"/>
              </a:solidFill>
              <a:latin typeface="Cambria"/>
              <a:ea typeface="Cambria"/>
              <a:cs typeface="Cambria"/>
              <a:sym typeface="Cambria"/>
            </a:endParaRPr>
          </a:p>
          <a:p>
            <a:pPr marL="274320" lvl="0" indent="-368681" algn="l" rtl="0">
              <a:spcBef>
                <a:spcPts val="600"/>
              </a:spcBef>
              <a:spcAft>
                <a:spcPts val="0"/>
              </a:spcAft>
              <a:buSzPts val="2800"/>
              <a:buFont typeface="Cambria"/>
              <a:buChar char="⦿"/>
            </a:pPr>
            <a:r>
              <a:rPr lang="en-US" sz="2800" dirty="0">
                <a:latin typeface="Cambria"/>
                <a:ea typeface="Cambria"/>
                <a:cs typeface="Cambria"/>
                <a:sym typeface="Cambria"/>
              </a:rPr>
              <a:t>These drugs are most effective when given as a </a:t>
            </a:r>
            <a:r>
              <a:rPr lang="en-US" sz="2800" dirty="0">
                <a:solidFill>
                  <a:srgbClr val="0070C0"/>
                </a:solidFill>
                <a:latin typeface="Cambria"/>
                <a:ea typeface="Cambria"/>
                <a:cs typeface="Cambria"/>
                <a:sym typeface="Cambria"/>
              </a:rPr>
              <a:t>single dose by I.V. injection 30 minutes</a:t>
            </a:r>
            <a:r>
              <a:rPr lang="en-US" sz="2800" dirty="0">
                <a:latin typeface="Cambria"/>
                <a:ea typeface="Cambria"/>
                <a:cs typeface="Cambria"/>
                <a:sym typeface="Cambria"/>
              </a:rPr>
              <a:t> prior to administration of chemotherapy.</a:t>
            </a:r>
            <a:endParaRPr sz="2800" dirty="0">
              <a:latin typeface="Cambria"/>
              <a:ea typeface="Cambria"/>
              <a:cs typeface="Cambria"/>
              <a:sym typeface="Cambria"/>
            </a:endParaRPr>
          </a:p>
          <a:p>
            <a:pPr marL="274320" lvl="0" indent="-368681" algn="l" rtl="0">
              <a:spcBef>
                <a:spcPts val="600"/>
              </a:spcBef>
              <a:spcAft>
                <a:spcPts val="0"/>
              </a:spcAft>
              <a:buSzPts val="2800"/>
              <a:buFont typeface="Cambria"/>
              <a:buChar char="⦿"/>
            </a:pPr>
            <a:r>
              <a:rPr lang="en-US" sz="3000" dirty="0">
                <a:latin typeface="Cambria"/>
                <a:ea typeface="Cambria"/>
                <a:cs typeface="Cambria"/>
                <a:sym typeface="Cambria"/>
              </a:rPr>
              <a:t>Although effective as single agents, their efficacy is </a:t>
            </a:r>
            <a:r>
              <a:rPr lang="en-US" sz="3000" dirty="0">
                <a:solidFill>
                  <a:srgbClr val="0070C0"/>
                </a:solidFill>
                <a:latin typeface="Cambria"/>
                <a:ea typeface="Cambria"/>
                <a:cs typeface="Cambria"/>
                <a:sym typeface="Cambria"/>
              </a:rPr>
              <a:t>enhanced by combination therapy</a:t>
            </a:r>
            <a:r>
              <a:rPr lang="en-US" sz="3000" dirty="0">
                <a:latin typeface="Cambria"/>
                <a:ea typeface="Cambria"/>
                <a:cs typeface="Cambria"/>
                <a:sym typeface="Cambria"/>
              </a:rPr>
              <a:t> with a corticosteroid (</a:t>
            </a:r>
            <a:r>
              <a:rPr lang="en-US" sz="3000" dirty="0" err="1">
                <a:solidFill>
                  <a:srgbClr val="C00000"/>
                </a:solidFill>
                <a:latin typeface="Cambria"/>
                <a:ea typeface="Cambria"/>
                <a:cs typeface="Cambria"/>
                <a:sym typeface="Cambria"/>
              </a:rPr>
              <a:t>dexamethasone</a:t>
            </a:r>
            <a:r>
              <a:rPr lang="en-US" sz="3000" dirty="0">
                <a:latin typeface="Cambria"/>
                <a:ea typeface="Cambria"/>
                <a:cs typeface="Cambria"/>
                <a:sym typeface="Cambria"/>
              </a:rPr>
              <a:t>) and </a:t>
            </a:r>
            <a:r>
              <a:rPr lang="en-US" sz="3000" dirty="0" err="1">
                <a:solidFill>
                  <a:srgbClr val="C00000"/>
                </a:solidFill>
                <a:latin typeface="Cambria"/>
                <a:ea typeface="Cambria"/>
                <a:cs typeface="Cambria"/>
                <a:sym typeface="Cambria"/>
              </a:rPr>
              <a:t>Neurokinin</a:t>
            </a:r>
            <a:r>
              <a:rPr lang="en-US" sz="3000" dirty="0">
                <a:solidFill>
                  <a:srgbClr val="C00000"/>
                </a:solidFill>
                <a:latin typeface="Cambria"/>
                <a:ea typeface="Cambria"/>
                <a:cs typeface="Cambria"/>
                <a:sym typeface="Cambria"/>
              </a:rPr>
              <a:t> (NK1) receptors </a:t>
            </a:r>
            <a:r>
              <a:rPr lang="en-US" sz="3000" dirty="0" smtClean="0">
                <a:solidFill>
                  <a:srgbClr val="C00000"/>
                </a:solidFill>
                <a:latin typeface="Cambria"/>
                <a:ea typeface="Cambria"/>
                <a:cs typeface="Cambria"/>
                <a:sym typeface="Cambria"/>
              </a:rPr>
              <a:t>antagonists.</a:t>
            </a:r>
          </a:p>
          <a:p>
            <a:pPr marL="274320" lvl="0" indent="-274320">
              <a:buSzPts val="2190"/>
            </a:pPr>
            <a:r>
              <a:rPr lang="en-US" sz="2800" dirty="0" smtClean="0">
                <a:latin typeface="Cambria"/>
                <a:ea typeface="Cambria"/>
                <a:cs typeface="Cambria"/>
                <a:sym typeface="Cambria"/>
              </a:rPr>
              <a:t>when used alone, these drugs have little or </a:t>
            </a:r>
            <a:r>
              <a:rPr lang="en-US" sz="2800" dirty="0" smtClean="0">
                <a:solidFill>
                  <a:srgbClr val="DE9306"/>
                </a:solidFill>
                <a:latin typeface="Cambria"/>
                <a:ea typeface="Cambria"/>
                <a:cs typeface="Cambria"/>
                <a:sym typeface="Cambria"/>
              </a:rPr>
              <a:t>no efficacy for the prevention of delayed nausea and vomiting </a:t>
            </a:r>
            <a:r>
              <a:rPr lang="en-US" sz="2800" dirty="0" smtClean="0">
                <a:latin typeface="Cambria"/>
                <a:ea typeface="Cambria"/>
                <a:cs typeface="Cambria"/>
                <a:sym typeface="Cambria"/>
              </a:rPr>
              <a:t>(occurring &gt; 24 hrs. after chemotherapy).</a:t>
            </a:r>
            <a:endParaRPr lang="en-US" sz="2800" dirty="0" smtClean="0"/>
          </a:p>
          <a:p>
            <a:pPr marL="0" lvl="0" indent="0">
              <a:buSzPts val="2190"/>
              <a:buNone/>
            </a:pPr>
            <a:r>
              <a:rPr lang="en-US" sz="3000" b="1" u="sng" dirty="0" smtClean="0">
                <a:solidFill>
                  <a:srgbClr val="0070C0"/>
                </a:solidFill>
                <a:latin typeface="Cambria"/>
                <a:ea typeface="Cambria"/>
                <a:cs typeface="Cambria"/>
                <a:sym typeface="Cambria"/>
              </a:rPr>
              <a:t>2.Postoperative &amp; </a:t>
            </a:r>
            <a:r>
              <a:rPr lang="en-US" sz="3000" b="1" u="sng" dirty="0" err="1" smtClean="0">
                <a:solidFill>
                  <a:srgbClr val="0070C0"/>
                </a:solidFill>
                <a:latin typeface="Cambria"/>
                <a:ea typeface="Cambria"/>
                <a:cs typeface="Cambria"/>
                <a:sym typeface="Cambria"/>
              </a:rPr>
              <a:t>postradiation</a:t>
            </a:r>
            <a:r>
              <a:rPr lang="en-US" sz="3000" b="1" u="sng" dirty="0" smtClean="0">
                <a:solidFill>
                  <a:srgbClr val="0070C0"/>
                </a:solidFill>
                <a:latin typeface="Cambria"/>
                <a:ea typeface="Cambria"/>
                <a:cs typeface="Cambria"/>
                <a:sym typeface="Cambria"/>
              </a:rPr>
              <a:t> nausea &amp; vomiting</a:t>
            </a:r>
            <a:endParaRPr lang="en-US" sz="2800" dirty="0" smtClean="0">
              <a:solidFill>
                <a:srgbClr val="0070C0"/>
              </a:solidFill>
            </a:endParaRPr>
          </a:p>
          <a:p>
            <a:pPr marL="274320" lvl="0" indent="-368681" algn="l" rtl="0">
              <a:lnSpc>
                <a:spcPct val="150000"/>
              </a:lnSpc>
              <a:spcBef>
                <a:spcPts val="600"/>
              </a:spcBef>
              <a:spcAft>
                <a:spcPts val="0"/>
              </a:spcAft>
              <a:buSzPts val="2800"/>
              <a:buFont typeface="Cambria"/>
              <a:buChar char="⦿"/>
            </a:pPr>
            <a:endParaRPr sz="2800" dirty="0">
              <a:latin typeface="Cambria"/>
              <a:ea typeface="Cambria"/>
              <a:cs typeface="Cambria"/>
              <a:sym typeface="Cambria"/>
            </a:endParaRPr>
          </a:p>
          <a:p>
            <a:pPr marL="0" lvl="0" indent="0" algn="l" rtl="0">
              <a:lnSpc>
                <a:spcPct val="150000"/>
              </a:lnSpc>
              <a:spcBef>
                <a:spcPts val="600"/>
              </a:spcBef>
              <a:spcAft>
                <a:spcPts val="0"/>
              </a:spcAft>
              <a:buNone/>
            </a:pPr>
            <a:endParaRPr sz="2400" dirty="0">
              <a:solidFill>
                <a:schemeClr val="dk1"/>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3"/>
          <p:cNvSpPr txBox="1">
            <a:spLocks noGrp="1"/>
          </p:cNvSpPr>
          <p:nvPr>
            <p:ph type="title"/>
          </p:nvPr>
        </p:nvSpPr>
        <p:spPr>
          <a:xfrm>
            <a:off x="92988" y="129162"/>
            <a:ext cx="12099012" cy="689113"/>
          </a:xfrm>
          <a:prstGeom prst="rect">
            <a:avLst/>
          </a:prstGeom>
          <a:noFill/>
          <a:ln>
            <a:noFill/>
          </a:ln>
        </p:spPr>
        <p:txBody>
          <a:bodyPr spcFirstLastPara="1" wrap="square" lIns="45700" tIns="0" rIns="45700" bIns="0" anchor="b" anchorCtr="0">
            <a:noAutofit/>
          </a:bodyPr>
          <a:lstStyle/>
          <a:p>
            <a:pPr marL="0" lvl="0" indent="0" algn="l" rtl="0">
              <a:spcBef>
                <a:spcPts val="0"/>
              </a:spcBef>
              <a:spcAft>
                <a:spcPts val="0"/>
              </a:spcAft>
              <a:buClr>
                <a:srgbClr val="FEF7F0"/>
              </a:buClr>
              <a:buSzPts val="3800"/>
              <a:buFont typeface="Cambria"/>
              <a:buNone/>
            </a:pPr>
            <a:r>
              <a:rPr lang="en-US" b="1" u="sng" dirty="0" smtClean="0">
                <a:latin typeface="Cambria"/>
                <a:ea typeface="Cambria"/>
                <a:cs typeface="Cambria"/>
                <a:sym typeface="Cambria"/>
              </a:rPr>
              <a:t/>
            </a:r>
            <a:br>
              <a:rPr lang="en-US" b="1" u="sng" dirty="0" smtClean="0">
                <a:latin typeface="Cambria"/>
                <a:ea typeface="Cambria"/>
                <a:cs typeface="Cambria"/>
                <a:sym typeface="Cambria"/>
              </a:rPr>
            </a:br>
            <a:r>
              <a:rPr lang="en-US" u="sng" dirty="0" smtClean="0">
                <a:latin typeface="Cambria"/>
                <a:ea typeface="Cambria"/>
                <a:cs typeface="Cambria"/>
                <a:sym typeface="Cambria"/>
              </a:rPr>
              <a:t/>
            </a:r>
            <a:br>
              <a:rPr lang="en-US" u="sng" dirty="0" smtClean="0">
                <a:latin typeface="Cambria"/>
                <a:ea typeface="Cambria"/>
                <a:cs typeface="Cambria"/>
                <a:sym typeface="Cambria"/>
              </a:rPr>
            </a:br>
            <a:r>
              <a:rPr lang="en-US" u="sng" dirty="0" smtClean="0">
                <a:latin typeface="Cambria"/>
                <a:ea typeface="Cambria"/>
                <a:cs typeface="Cambria"/>
                <a:sym typeface="Cambria"/>
              </a:rPr>
              <a:t/>
            </a:r>
            <a:br>
              <a:rPr lang="en-US" u="sng" dirty="0" smtClean="0">
                <a:latin typeface="Cambria"/>
                <a:ea typeface="Cambria"/>
                <a:cs typeface="Cambria"/>
                <a:sym typeface="Cambria"/>
              </a:rPr>
            </a:br>
            <a:r>
              <a:rPr lang="en-US" u="sng" dirty="0" smtClean="0">
                <a:latin typeface="Cambria"/>
                <a:ea typeface="Cambria"/>
                <a:cs typeface="Cambria"/>
                <a:sym typeface="Cambria"/>
              </a:rPr>
              <a:t/>
            </a:r>
            <a:br>
              <a:rPr lang="en-US" u="sng" dirty="0" smtClean="0">
                <a:latin typeface="Cambria"/>
                <a:ea typeface="Cambria"/>
                <a:cs typeface="Cambria"/>
                <a:sym typeface="Cambria"/>
              </a:rPr>
            </a:br>
            <a:r>
              <a:rPr lang="en-US" u="sng" dirty="0" smtClean="0">
                <a:latin typeface="Cambria"/>
                <a:ea typeface="Cambria"/>
                <a:cs typeface="Cambria"/>
                <a:sym typeface="Cambria"/>
              </a:rPr>
              <a:t/>
            </a:r>
            <a:br>
              <a:rPr lang="en-US" u="sng" dirty="0" smtClean="0">
                <a:latin typeface="Cambria"/>
                <a:ea typeface="Cambria"/>
                <a:cs typeface="Cambria"/>
                <a:sym typeface="Cambria"/>
              </a:rPr>
            </a:br>
            <a:r>
              <a:rPr lang="en-US" u="sng" dirty="0" smtClean="0">
                <a:latin typeface="Cambria"/>
                <a:ea typeface="Cambria"/>
                <a:cs typeface="Cambria"/>
                <a:sym typeface="Cambria"/>
              </a:rPr>
              <a:t/>
            </a:r>
            <a:br>
              <a:rPr lang="en-US" u="sng" dirty="0" smtClean="0">
                <a:latin typeface="Cambria"/>
                <a:ea typeface="Cambria"/>
                <a:cs typeface="Cambria"/>
                <a:sym typeface="Cambria"/>
              </a:rPr>
            </a:br>
            <a:r>
              <a:rPr lang="en-US" b="1" u="sng" dirty="0" smtClean="0">
                <a:solidFill>
                  <a:srgbClr val="FF0000"/>
                </a:solidFill>
                <a:latin typeface="Cambria"/>
                <a:ea typeface="Cambria"/>
                <a:cs typeface="Cambria"/>
                <a:sym typeface="Cambria"/>
              </a:rPr>
              <a:t>SIDE </a:t>
            </a:r>
            <a:r>
              <a:rPr lang="en-US" b="1" u="sng" dirty="0">
                <a:solidFill>
                  <a:srgbClr val="FF0000"/>
                </a:solidFill>
                <a:latin typeface="Cambria"/>
                <a:ea typeface="Cambria"/>
                <a:cs typeface="Cambria"/>
                <a:sym typeface="Cambria"/>
              </a:rPr>
              <a:t>EFFECTS: </a:t>
            </a:r>
            <a:r>
              <a:rPr lang="en-US" dirty="0">
                <a:solidFill>
                  <a:srgbClr val="C00000"/>
                </a:solidFill>
                <a:latin typeface="Cambria"/>
                <a:ea typeface="Cambria"/>
                <a:cs typeface="Cambria"/>
                <a:sym typeface="Cambria"/>
              </a:rPr>
              <a:t>WELL-TOLERATED AGENTS</a:t>
            </a:r>
            <a:endParaRPr sz="4000" dirty="0">
              <a:solidFill>
                <a:srgbClr val="C00000"/>
              </a:solidFill>
              <a:latin typeface="Cambria"/>
              <a:ea typeface="Cambria"/>
              <a:cs typeface="Cambria"/>
              <a:sym typeface="Cambria"/>
            </a:endParaRPr>
          </a:p>
        </p:txBody>
      </p:sp>
      <p:sp>
        <p:nvSpPr>
          <p:cNvPr id="293" name="Google Shape;293;p23"/>
          <p:cNvSpPr txBox="1">
            <a:spLocks noGrp="1"/>
          </p:cNvSpPr>
          <p:nvPr>
            <p:ph type="body" idx="1"/>
          </p:nvPr>
        </p:nvSpPr>
        <p:spPr>
          <a:xfrm>
            <a:off x="0" y="893519"/>
            <a:ext cx="11901267" cy="6018733"/>
          </a:xfrm>
          <a:prstGeom prst="rect">
            <a:avLst/>
          </a:prstGeom>
          <a:noFill/>
          <a:ln>
            <a:noFill/>
          </a:ln>
        </p:spPr>
        <p:txBody>
          <a:bodyPr spcFirstLastPara="1" wrap="square" lIns="91425" tIns="45700" rIns="91425" bIns="45700" anchor="t" anchorCtr="0">
            <a:normAutofit/>
          </a:bodyPr>
          <a:lstStyle/>
          <a:p>
            <a:pPr marL="274320" lvl="0" indent="-274320" algn="l" rtl="0">
              <a:lnSpc>
                <a:spcPct val="150000"/>
              </a:lnSpc>
              <a:spcBef>
                <a:spcPts val="0"/>
              </a:spcBef>
              <a:spcAft>
                <a:spcPts val="0"/>
              </a:spcAft>
              <a:buSzPts val="2336"/>
              <a:buChar char="⦿"/>
            </a:pPr>
            <a:r>
              <a:rPr lang="en-US" sz="3200" dirty="0">
                <a:latin typeface="Cambria"/>
                <a:ea typeface="Cambria"/>
                <a:cs typeface="Cambria"/>
                <a:sym typeface="Cambria"/>
              </a:rPr>
              <a:t>1.Headache, dizziness &amp; constipation.</a:t>
            </a:r>
            <a:endParaRPr dirty="0"/>
          </a:p>
          <a:p>
            <a:pPr marL="274320" lvl="0" indent="-274320" algn="l" rtl="0">
              <a:lnSpc>
                <a:spcPct val="150000"/>
              </a:lnSpc>
              <a:spcBef>
                <a:spcPts val="600"/>
              </a:spcBef>
              <a:spcAft>
                <a:spcPts val="0"/>
              </a:spcAft>
              <a:buSzPts val="2336"/>
              <a:buChar char="⦿"/>
            </a:pPr>
            <a:r>
              <a:rPr lang="en-US" sz="3200" dirty="0">
                <a:latin typeface="Cambria"/>
                <a:ea typeface="Cambria"/>
                <a:cs typeface="Cambria"/>
                <a:sym typeface="Cambria"/>
              </a:rPr>
              <a:t>2.All four agents cause a small but statistically significant </a:t>
            </a:r>
            <a:r>
              <a:rPr lang="en-US" sz="3200" dirty="0">
                <a:solidFill>
                  <a:srgbClr val="0070C0"/>
                </a:solidFill>
                <a:latin typeface="Cambria"/>
                <a:ea typeface="Cambria"/>
                <a:cs typeface="Cambria"/>
                <a:sym typeface="Cambria"/>
              </a:rPr>
              <a:t>prolongation of the QT interval</a:t>
            </a:r>
            <a:r>
              <a:rPr lang="en-US" sz="3200" dirty="0">
                <a:latin typeface="Cambria"/>
                <a:ea typeface="Cambria"/>
                <a:cs typeface="Cambria"/>
                <a:sym typeface="Cambria"/>
              </a:rPr>
              <a:t>, but this is </a:t>
            </a:r>
            <a:r>
              <a:rPr lang="en-US" sz="3200" dirty="0">
                <a:solidFill>
                  <a:srgbClr val="FF0000"/>
                </a:solidFill>
                <a:latin typeface="Cambria"/>
                <a:ea typeface="Cambria"/>
                <a:cs typeface="Cambria"/>
                <a:sym typeface="Cambria"/>
              </a:rPr>
              <a:t>most pronounced with </a:t>
            </a:r>
            <a:r>
              <a:rPr lang="en-US" sz="3200" dirty="0" err="1">
                <a:solidFill>
                  <a:srgbClr val="FF0000"/>
                </a:solidFill>
                <a:latin typeface="Cambria"/>
                <a:ea typeface="Cambria"/>
                <a:cs typeface="Cambria"/>
                <a:sym typeface="Cambria"/>
              </a:rPr>
              <a:t>dolasetron</a:t>
            </a:r>
            <a:r>
              <a:rPr lang="en-US" sz="3200" dirty="0">
                <a:solidFill>
                  <a:srgbClr val="FF0000"/>
                </a:solidFill>
                <a:latin typeface="Cambria"/>
                <a:ea typeface="Cambria"/>
                <a:cs typeface="Cambria"/>
                <a:sym typeface="Cambria"/>
              </a:rPr>
              <a:t> </a:t>
            </a:r>
            <a:r>
              <a:rPr lang="en-US" sz="3200" dirty="0">
                <a:latin typeface="Cambria"/>
                <a:ea typeface="Cambria"/>
                <a:cs typeface="Cambria"/>
                <a:sym typeface="Cambria"/>
              </a:rPr>
              <a:t>(</a:t>
            </a:r>
            <a:r>
              <a:rPr lang="en-US" sz="3200" dirty="0" err="1">
                <a:latin typeface="Cambria"/>
                <a:ea typeface="Cambria"/>
                <a:cs typeface="Cambria"/>
                <a:sym typeface="Cambria"/>
              </a:rPr>
              <a:t>Dolasetron</a:t>
            </a:r>
            <a:r>
              <a:rPr lang="en-US" sz="3200" dirty="0">
                <a:latin typeface="Cambria"/>
                <a:ea typeface="Cambria"/>
                <a:cs typeface="Cambria"/>
                <a:sym typeface="Cambria"/>
              </a:rPr>
              <a:t> should not be administered to patients with prolonged QT or with other medication that may prolong the QT interval).</a:t>
            </a:r>
            <a:endParaRPr dirty="0"/>
          </a:p>
          <a:p>
            <a:pPr marL="274320" lvl="0" indent="-144526" algn="l" rtl="0">
              <a:lnSpc>
                <a:spcPct val="200000"/>
              </a:lnSpc>
              <a:spcBef>
                <a:spcPts val="600"/>
              </a:spcBef>
              <a:spcAft>
                <a:spcPts val="0"/>
              </a:spcAft>
              <a:buSzPts val="2044"/>
              <a:buNone/>
            </a:pPr>
            <a:endParaRPr sz="2800" dirty="0">
              <a:latin typeface="Cambria"/>
              <a:ea typeface="Cambria"/>
              <a:cs typeface="Cambria"/>
              <a:sym typeface="Cambria"/>
            </a:endParaRPr>
          </a:p>
          <a:p>
            <a:pPr marL="274320" lvl="0" indent="-153797" algn="l" rtl="0">
              <a:spcBef>
                <a:spcPts val="600"/>
              </a:spcBef>
              <a:spcAft>
                <a:spcPts val="0"/>
              </a:spcAft>
              <a:buSzPts val="1898"/>
              <a:buNone/>
            </a:pPr>
            <a:endParaRPr dirty="0">
              <a:latin typeface="Cambria"/>
              <a:ea typeface="Cambria"/>
              <a:cs typeface="Cambria"/>
              <a:sym typeface="Cambr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5"/>
          <p:cNvSpPr/>
          <p:nvPr/>
        </p:nvSpPr>
        <p:spPr>
          <a:xfrm>
            <a:off x="0" y="728184"/>
            <a:ext cx="11902698" cy="6001643"/>
          </a:xfrm>
          <a:prstGeom prst="rect">
            <a:avLst/>
          </a:prstGeom>
          <a:noFill/>
          <a:ln>
            <a:noFill/>
          </a:ln>
        </p:spPr>
        <p:txBody>
          <a:bodyPr spcFirstLastPara="1" wrap="square" lIns="91425" tIns="45700" rIns="91425" bIns="45700" anchor="t" anchorCtr="0">
            <a:spAutoFit/>
          </a:bodyPr>
          <a:lstStyle/>
          <a:p>
            <a:pPr marL="0" marR="9525" lvl="0" indent="0" algn="l" rtl="0">
              <a:lnSpc>
                <a:spcPct val="150000"/>
              </a:lnSpc>
              <a:spcBef>
                <a:spcPts val="0"/>
              </a:spcBef>
              <a:spcAft>
                <a:spcPts val="0"/>
              </a:spcAft>
              <a:buNone/>
            </a:pPr>
            <a:r>
              <a:rPr lang="en-US" sz="3200" b="1">
                <a:solidFill>
                  <a:srgbClr val="C00000"/>
                </a:solidFill>
                <a:latin typeface="Cambria"/>
                <a:ea typeface="Cambria"/>
                <a:cs typeface="Cambria"/>
                <a:sym typeface="Cambria"/>
              </a:rPr>
              <a:t> </a:t>
            </a:r>
            <a:endParaRPr sz="3200" b="1">
              <a:solidFill>
                <a:srgbClr val="C00000"/>
              </a:solidFill>
              <a:latin typeface="Cambria"/>
              <a:ea typeface="Cambria"/>
              <a:cs typeface="Cambria"/>
              <a:sym typeface="Cambria"/>
            </a:endParaRPr>
          </a:p>
          <a:p>
            <a:pPr marL="0" marR="9525" lvl="0" indent="0" algn="l" rtl="0">
              <a:lnSpc>
                <a:spcPct val="150000"/>
              </a:lnSpc>
              <a:spcBef>
                <a:spcPts val="0"/>
              </a:spcBef>
              <a:spcAft>
                <a:spcPts val="0"/>
              </a:spcAft>
              <a:buNone/>
            </a:pPr>
            <a:r>
              <a:rPr lang="en-US" sz="3200" b="1">
                <a:solidFill>
                  <a:srgbClr val="C00000"/>
                </a:solidFill>
                <a:latin typeface="Cambria"/>
                <a:ea typeface="Cambria"/>
                <a:cs typeface="Cambria"/>
                <a:sym typeface="Cambria"/>
              </a:rPr>
              <a:t>Metoclopramide (Primperan). Domperidone (Motilium).</a:t>
            </a:r>
            <a:endParaRPr sz="3200">
              <a:solidFill>
                <a:srgbClr val="C00000"/>
              </a:solidFill>
              <a:latin typeface="Cambria"/>
              <a:ea typeface="Cambria"/>
              <a:cs typeface="Cambria"/>
              <a:sym typeface="Cambria"/>
            </a:endParaRPr>
          </a:p>
          <a:p>
            <a:pPr marL="0" marR="9525" lvl="0" indent="0" algn="l" rtl="0">
              <a:lnSpc>
                <a:spcPct val="150000"/>
              </a:lnSpc>
              <a:spcBef>
                <a:spcPts val="0"/>
              </a:spcBef>
              <a:spcAft>
                <a:spcPts val="0"/>
              </a:spcAft>
              <a:buNone/>
            </a:pPr>
            <a:r>
              <a:rPr lang="en-US" sz="3200" b="1">
                <a:solidFill>
                  <a:srgbClr val="C00000"/>
                </a:solidFill>
                <a:latin typeface="Cambria"/>
                <a:ea typeface="Cambria"/>
                <a:cs typeface="Cambria"/>
                <a:sym typeface="Cambria"/>
              </a:rPr>
              <a:t>Sulpiride (Dogmatil).</a:t>
            </a:r>
            <a:endParaRPr sz="3200">
              <a:solidFill>
                <a:srgbClr val="C00000"/>
              </a:solidFill>
              <a:latin typeface="Cambria"/>
              <a:ea typeface="Cambria"/>
              <a:cs typeface="Cambria"/>
              <a:sym typeface="Cambria"/>
            </a:endParaRPr>
          </a:p>
          <a:p>
            <a:pPr marL="457200" marR="9525" lvl="1" indent="0" algn="l" rtl="0">
              <a:lnSpc>
                <a:spcPct val="150000"/>
              </a:lnSpc>
              <a:spcBef>
                <a:spcPts val="0"/>
              </a:spcBef>
              <a:spcAft>
                <a:spcPts val="0"/>
              </a:spcAft>
              <a:buNone/>
            </a:pPr>
            <a:r>
              <a:rPr lang="en-US" sz="3200" b="1" i="0" u="sng" strike="noStrike" cap="none">
                <a:solidFill>
                  <a:schemeClr val="accent4"/>
                </a:solidFill>
                <a:latin typeface="Cambria"/>
                <a:ea typeface="Cambria"/>
                <a:cs typeface="Cambria"/>
                <a:sym typeface="Cambria"/>
              </a:rPr>
              <a:t>Mechanism of action</a:t>
            </a:r>
            <a:r>
              <a:rPr lang="en-US" sz="3200" b="1" i="0" u="none" strike="noStrike" cap="none">
                <a:solidFill>
                  <a:schemeClr val="dk1"/>
                </a:solidFill>
                <a:latin typeface="Cambria"/>
                <a:ea typeface="Cambria"/>
                <a:cs typeface="Cambria"/>
                <a:sym typeface="Cambria"/>
              </a:rPr>
              <a:t>: </a:t>
            </a:r>
            <a:r>
              <a:rPr lang="en-US" sz="3200" b="0" i="0" u="none" strike="noStrike" cap="none">
                <a:solidFill>
                  <a:srgbClr val="0070C0"/>
                </a:solidFill>
                <a:latin typeface="Cambria"/>
                <a:ea typeface="Cambria"/>
                <a:cs typeface="Cambria"/>
                <a:sym typeface="Cambria"/>
              </a:rPr>
              <a:t>D</a:t>
            </a:r>
            <a:r>
              <a:rPr lang="en-US" sz="3200" b="0" i="0" u="none" strike="noStrike" cap="none" baseline="-25000">
                <a:solidFill>
                  <a:srgbClr val="0070C0"/>
                </a:solidFill>
                <a:latin typeface="Cambria"/>
                <a:ea typeface="Cambria"/>
                <a:cs typeface="Cambria"/>
                <a:sym typeface="Cambria"/>
              </a:rPr>
              <a:t>2</a:t>
            </a:r>
            <a:r>
              <a:rPr lang="en-US" sz="3200" b="0" i="0" u="none" strike="noStrike" cap="none">
                <a:solidFill>
                  <a:srgbClr val="0070C0"/>
                </a:solidFill>
                <a:latin typeface="Cambria"/>
                <a:ea typeface="Cambria"/>
                <a:cs typeface="Cambria"/>
                <a:sym typeface="Cambria"/>
              </a:rPr>
              <a:t>-blocker</a:t>
            </a:r>
            <a:r>
              <a:rPr lang="en-US" sz="3200" b="0" i="0" u="none" strike="noStrike" cap="none">
                <a:solidFill>
                  <a:schemeClr val="dk1"/>
                </a:solidFill>
                <a:latin typeface="Cambria"/>
                <a:ea typeface="Cambria"/>
                <a:cs typeface="Cambria"/>
                <a:sym typeface="Cambria"/>
              </a:rPr>
              <a:t>; centrally in CTZ &amp; Peripherally in stomach.</a:t>
            </a:r>
            <a:endParaRPr sz="3200" b="0" i="0" u="none" strike="noStrike" cap="none">
              <a:solidFill>
                <a:schemeClr val="accent4"/>
              </a:solidFill>
              <a:latin typeface="Cambria"/>
              <a:ea typeface="Cambria"/>
              <a:cs typeface="Cambria"/>
              <a:sym typeface="Cambria"/>
            </a:endParaRPr>
          </a:p>
          <a:p>
            <a:pPr marL="457200" marR="9525" lvl="1" indent="0" algn="l" rtl="0">
              <a:lnSpc>
                <a:spcPct val="150000"/>
              </a:lnSpc>
              <a:spcBef>
                <a:spcPts val="0"/>
              </a:spcBef>
              <a:spcAft>
                <a:spcPts val="0"/>
              </a:spcAft>
              <a:buNone/>
            </a:pPr>
            <a:r>
              <a:rPr lang="en-US" sz="3200" b="1" i="0" u="sng" strike="noStrike" cap="none">
                <a:solidFill>
                  <a:schemeClr val="accent4"/>
                </a:solidFill>
                <a:latin typeface="Cambria"/>
                <a:ea typeface="Cambria"/>
                <a:cs typeface="Cambria"/>
                <a:sym typeface="Cambria"/>
              </a:rPr>
              <a:t>Uses</a:t>
            </a:r>
            <a:r>
              <a:rPr lang="en-US" sz="3200" b="1" i="0" u="none" strike="noStrike" cap="none">
                <a:solidFill>
                  <a:schemeClr val="accent4"/>
                </a:solidFill>
                <a:latin typeface="Cambria"/>
                <a:ea typeface="Cambria"/>
                <a:cs typeface="Cambria"/>
                <a:sym typeface="Cambria"/>
              </a:rPr>
              <a:t>:</a:t>
            </a:r>
            <a:r>
              <a:rPr lang="en-US" sz="3200" b="1" i="0" u="none" strike="noStrike" cap="none">
                <a:solidFill>
                  <a:srgbClr val="FF0000"/>
                </a:solidFill>
                <a:latin typeface="Cambria"/>
                <a:ea typeface="Cambria"/>
                <a:cs typeface="Cambria"/>
                <a:sym typeface="Cambria"/>
              </a:rPr>
              <a:t> </a:t>
            </a:r>
            <a:r>
              <a:rPr lang="en-US" sz="3200" b="0" i="0" u="none" strike="noStrike" cap="none">
                <a:solidFill>
                  <a:schemeClr val="dk1"/>
                </a:solidFill>
                <a:latin typeface="Cambria"/>
                <a:ea typeface="Cambria"/>
                <a:cs typeface="Cambria"/>
                <a:sym typeface="Cambria"/>
              </a:rPr>
              <a:t>Vomiting due to uremia, radiation sickness, acute viral gastroenteritis, cancer chemotherapy, narcotic analgesics &amp; estrogens</a:t>
            </a:r>
            <a:endParaRPr/>
          </a:p>
        </p:txBody>
      </p:sp>
      <p:sp>
        <p:nvSpPr>
          <p:cNvPr id="299" name="Google Shape;299;p25"/>
          <p:cNvSpPr txBox="1"/>
          <p:nvPr/>
        </p:nvSpPr>
        <p:spPr>
          <a:xfrm>
            <a:off x="145925" y="114550"/>
            <a:ext cx="11235300" cy="702300"/>
          </a:xfrm>
          <a:prstGeom prst="rect">
            <a:avLst/>
          </a:prstGeom>
          <a:solidFill>
            <a:schemeClr val="accent1"/>
          </a:solidFill>
          <a:ln w="40000" cap="flat" cmpd="sng">
            <a:solidFill>
              <a:srgbClr val="862C4B"/>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spcBef>
                <a:spcPts val="0"/>
              </a:spcBef>
              <a:spcAft>
                <a:spcPts val="0"/>
              </a:spcAft>
              <a:buClr>
                <a:schemeClr val="lt1"/>
              </a:buClr>
              <a:buSzPts val="3600"/>
              <a:buFont typeface="Cambria"/>
              <a:buNone/>
            </a:pPr>
            <a:r>
              <a:rPr lang="en-US" sz="3600" b="1">
                <a:solidFill>
                  <a:schemeClr val="lt1"/>
                </a:solidFill>
                <a:latin typeface="Cambria"/>
                <a:ea typeface="Cambria"/>
                <a:cs typeface="Cambria"/>
                <a:sym typeface="Cambria"/>
              </a:rPr>
              <a:t>Dopaminergic (D2) antagonists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9"/>
          <p:cNvSpPr txBox="1">
            <a:spLocks noGrp="1"/>
          </p:cNvSpPr>
          <p:nvPr>
            <p:ph type="title"/>
          </p:nvPr>
        </p:nvSpPr>
        <p:spPr>
          <a:xfrm>
            <a:off x="291824" y="139250"/>
            <a:ext cx="10815900" cy="744300"/>
          </a:xfrm>
          <a:prstGeom prst="rect">
            <a:avLst/>
          </a:prstGeom>
          <a:solidFill>
            <a:schemeClr val="accent1"/>
          </a:solidFill>
          <a:ln w="40000" cap="flat" cmpd="sng">
            <a:solidFill>
              <a:srgbClr val="862C4B"/>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Cambria"/>
              <a:buNone/>
            </a:pPr>
            <a:r>
              <a:rPr lang="en-US" sz="3200" b="1">
                <a:solidFill>
                  <a:schemeClr val="lt1"/>
                </a:solidFill>
                <a:latin typeface="Cambria"/>
                <a:ea typeface="Cambria"/>
                <a:cs typeface="Cambria"/>
                <a:sym typeface="Cambria"/>
              </a:rPr>
              <a:t>CANNABINOIDS</a:t>
            </a:r>
            <a:br>
              <a:rPr lang="en-US" sz="3200" b="1">
                <a:solidFill>
                  <a:schemeClr val="lt1"/>
                </a:solidFill>
                <a:latin typeface="Cambria"/>
                <a:ea typeface="Cambria"/>
                <a:cs typeface="Cambria"/>
                <a:sym typeface="Cambria"/>
              </a:rPr>
            </a:br>
            <a:endParaRPr sz="3200" b="1">
              <a:solidFill>
                <a:schemeClr val="lt1"/>
              </a:solidFill>
              <a:latin typeface="Cambria"/>
              <a:ea typeface="Cambria"/>
              <a:cs typeface="Cambria"/>
              <a:sym typeface="Cambria"/>
            </a:endParaRPr>
          </a:p>
        </p:txBody>
      </p:sp>
      <p:sp>
        <p:nvSpPr>
          <p:cNvPr id="305" name="Google Shape;305;p29"/>
          <p:cNvSpPr txBox="1">
            <a:spLocks noGrp="1"/>
          </p:cNvSpPr>
          <p:nvPr>
            <p:ph type="body" idx="1"/>
          </p:nvPr>
        </p:nvSpPr>
        <p:spPr>
          <a:xfrm>
            <a:off x="0" y="1152939"/>
            <a:ext cx="10957302" cy="4888423"/>
          </a:xfrm>
          <a:prstGeom prst="rect">
            <a:avLst/>
          </a:prstGeom>
          <a:noFill/>
          <a:ln>
            <a:noFill/>
          </a:ln>
        </p:spPr>
        <p:txBody>
          <a:bodyPr spcFirstLastPara="1" wrap="square" lIns="91425" tIns="45700" rIns="91425" bIns="45700" anchor="t" anchorCtr="0">
            <a:normAutofit/>
          </a:bodyPr>
          <a:lstStyle/>
          <a:p>
            <a:pPr marL="274320" lvl="0" indent="-274320" algn="l" rtl="0">
              <a:lnSpc>
                <a:spcPct val="150000"/>
              </a:lnSpc>
              <a:spcBef>
                <a:spcPts val="0"/>
              </a:spcBef>
              <a:spcAft>
                <a:spcPts val="0"/>
              </a:spcAft>
              <a:buSzPts val="2336"/>
              <a:buChar char="⦿"/>
            </a:pPr>
            <a:r>
              <a:rPr lang="en-US" sz="3200" b="1" dirty="0">
                <a:solidFill>
                  <a:schemeClr val="accent2"/>
                </a:solidFill>
                <a:latin typeface="Cambria"/>
                <a:ea typeface="Cambria"/>
                <a:cs typeface="Cambria"/>
                <a:sym typeface="Cambria"/>
              </a:rPr>
              <a:t>■ </a:t>
            </a:r>
            <a:r>
              <a:rPr lang="en-US" sz="3200" b="1" dirty="0" err="1">
                <a:solidFill>
                  <a:schemeClr val="accent5"/>
                </a:solidFill>
                <a:latin typeface="Cambria"/>
                <a:ea typeface="Cambria"/>
                <a:cs typeface="Cambria"/>
                <a:sym typeface="Cambria"/>
              </a:rPr>
              <a:t>Nabilone</a:t>
            </a:r>
            <a:r>
              <a:rPr lang="en-US" sz="3200" b="1" dirty="0">
                <a:solidFill>
                  <a:schemeClr val="accent5"/>
                </a:solidFill>
                <a:latin typeface="Cambria"/>
                <a:ea typeface="Cambria"/>
                <a:cs typeface="Cambria"/>
                <a:sym typeface="Cambria"/>
              </a:rPr>
              <a:t>		■ </a:t>
            </a:r>
            <a:r>
              <a:rPr lang="en-US" sz="3200" b="1" dirty="0" err="1">
                <a:solidFill>
                  <a:schemeClr val="accent5"/>
                </a:solidFill>
                <a:latin typeface="Cambria"/>
                <a:ea typeface="Cambria"/>
                <a:cs typeface="Cambria"/>
                <a:sym typeface="Cambria"/>
              </a:rPr>
              <a:t>Dronabinol</a:t>
            </a:r>
            <a:endParaRPr sz="3200" dirty="0">
              <a:solidFill>
                <a:schemeClr val="accent5"/>
              </a:solidFill>
              <a:latin typeface="Cambria"/>
              <a:ea typeface="Cambria"/>
              <a:cs typeface="Cambria"/>
              <a:sym typeface="Cambria"/>
            </a:endParaRPr>
          </a:p>
          <a:p>
            <a:pPr marL="274320" lvl="0" indent="-274320" algn="l" rtl="0">
              <a:lnSpc>
                <a:spcPct val="150000"/>
              </a:lnSpc>
              <a:spcBef>
                <a:spcPts val="600"/>
              </a:spcBef>
              <a:spcAft>
                <a:spcPts val="0"/>
              </a:spcAft>
              <a:buSzPts val="2336"/>
              <a:buChar char="⦿"/>
            </a:pPr>
            <a:r>
              <a:rPr lang="en-US" sz="3200" dirty="0">
                <a:latin typeface="Cambria"/>
                <a:ea typeface="Cambria"/>
                <a:cs typeface="Cambria"/>
                <a:sym typeface="Cambria"/>
              </a:rPr>
              <a:t>The major psychoactive chemical in marijuana.</a:t>
            </a:r>
            <a:endParaRPr dirty="0"/>
          </a:p>
          <a:p>
            <a:pPr marL="274320" lvl="0" indent="-274320" algn="l" rtl="0">
              <a:lnSpc>
                <a:spcPct val="150000"/>
              </a:lnSpc>
              <a:spcBef>
                <a:spcPts val="600"/>
              </a:spcBef>
              <a:spcAft>
                <a:spcPts val="0"/>
              </a:spcAft>
              <a:buSzPts val="2336"/>
              <a:buChar char="⦿"/>
            </a:pPr>
            <a:r>
              <a:rPr lang="en-US" sz="3200" b="1" u="sng" dirty="0">
                <a:solidFill>
                  <a:schemeClr val="accent2"/>
                </a:solidFill>
                <a:latin typeface="Cambria"/>
                <a:ea typeface="Cambria"/>
                <a:cs typeface="Cambria"/>
                <a:sym typeface="Cambria"/>
              </a:rPr>
              <a:t>Side effects</a:t>
            </a:r>
            <a:r>
              <a:rPr lang="en-US" sz="3200" b="1" dirty="0">
                <a:solidFill>
                  <a:schemeClr val="dk2"/>
                </a:solidFill>
                <a:latin typeface="Cambria"/>
                <a:ea typeface="Cambria"/>
                <a:cs typeface="Cambria"/>
                <a:sym typeface="Cambria"/>
              </a:rPr>
              <a:t>: </a:t>
            </a:r>
            <a:r>
              <a:rPr lang="en-US" sz="3200" dirty="0">
                <a:latin typeface="Cambria"/>
                <a:ea typeface="Cambria"/>
                <a:cs typeface="Cambria"/>
                <a:sym typeface="Cambria"/>
              </a:rPr>
              <a:t>euphoria, </a:t>
            </a:r>
            <a:r>
              <a:rPr lang="en-US" sz="3200" dirty="0" err="1">
                <a:latin typeface="Cambria"/>
                <a:ea typeface="Cambria"/>
                <a:cs typeface="Cambria"/>
                <a:sym typeface="Cambria"/>
              </a:rPr>
              <a:t>dysphoria</a:t>
            </a:r>
            <a:r>
              <a:rPr lang="en-US" sz="3200" dirty="0">
                <a:latin typeface="Cambria"/>
                <a:ea typeface="Cambria"/>
                <a:cs typeface="Cambria"/>
                <a:sym typeface="Cambria"/>
              </a:rPr>
              <a:t>, sedation, hallucination, dry mouth and increased appetite</a:t>
            </a:r>
            <a:r>
              <a:rPr lang="en-US" sz="3200" dirty="0" smtClean="0">
                <a:latin typeface="Cambria"/>
                <a:ea typeface="Cambria"/>
                <a:cs typeface="Cambria"/>
                <a:sym typeface="Cambria"/>
              </a:rPr>
              <a:t>.</a:t>
            </a:r>
            <a:endParaRPr dirty="0"/>
          </a:p>
        </p:txBody>
      </p:sp>
      <p:pic>
        <p:nvPicPr>
          <p:cNvPr id="4" name="Picture 2" descr="Cannabinol (CBN): Is It Legal? | Ritter Spencer"/>
          <p:cNvPicPr>
            <a:picLocks noChangeAspect="1" noChangeArrowheads="1"/>
          </p:cNvPicPr>
          <p:nvPr/>
        </p:nvPicPr>
        <p:blipFill>
          <a:blip r:embed="rId3"/>
          <a:srcRect/>
          <a:stretch>
            <a:fillRect/>
          </a:stretch>
        </p:blipFill>
        <p:spPr bwMode="auto">
          <a:xfrm>
            <a:off x="8726366" y="305118"/>
            <a:ext cx="2762250" cy="2606894"/>
          </a:xfrm>
          <a:prstGeom prst="rect">
            <a:avLst/>
          </a:prstGeom>
          <a:noFill/>
        </p:spPr>
      </p:pic>
      <p:sp>
        <p:nvSpPr>
          <p:cNvPr id="14338" name="AutoShape 2" descr="Cannabis (Marijuana) DrugFacts | National Institute on Drug Abuse (NI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Cannabis (Marijuana) DrugFacts | National Institute on Drug Abuse (NI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download-9.jpg"/>
          <p:cNvPicPr>
            <a:picLocks noChangeAspect="1"/>
          </p:cNvPicPr>
          <p:nvPr/>
        </p:nvPicPr>
        <p:blipFill>
          <a:blip r:embed="rId4"/>
          <a:stretch>
            <a:fillRect/>
          </a:stretch>
        </p:blipFill>
        <p:spPr>
          <a:xfrm>
            <a:off x="7639048" y="3756659"/>
            <a:ext cx="4135609" cy="1905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0"/>
          <p:cNvSpPr txBox="1">
            <a:spLocks noGrp="1"/>
          </p:cNvSpPr>
          <p:nvPr>
            <p:ph type="title"/>
          </p:nvPr>
        </p:nvSpPr>
        <p:spPr>
          <a:xfrm>
            <a:off x="141675" y="170250"/>
            <a:ext cx="10674300" cy="635700"/>
          </a:xfrm>
          <a:prstGeom prst="rect">
            <a:avLst/>
          </a:prstGeom>
          <a:solidFill>
            <a:schemeClr val="accent1"/>
          </a:solidFill>
          <a:ln w="40000" cap="flat" cmpd="sng">
            <a:solidFill>
              <a:srgbClr val="862C4B"/>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Cambria"/>
              <a:buNone/>
            </a:pPr>
            <a:r>
              <a:rPr lang="en-US" b="1">
                <a:solidFill>
                  <a:schemeClr val="lt1"/>
                </a:solidFill>
                <a:latin typeface="Cambria"/>
                <a:ea typeface="Cambria"/>
                <a:cs typeface="Cambria"/>
                <a:sym typeface="Cambria"/>
              </a:rPr>
              <a:t>CORTICOSTEROIDS</a:t>
            </a:r>
            <a:endParaRPr sz="3200" b="1">
              <a:solidFill>
                <a:schemeClr val="lt1"/>
              </a:solidFill>
              <a:latin typeface="Cambria"/>
              <a:ea typeface="Cambria"/>
              <a:cs typeface="Cambria"/>
              <a:sym typeface="Cambria"/>
            </a:endParaRPr>
          </a:p>
        </p:txBody>
      </p:sp>
      <p:sp>
        <p:nvSpPr>
          <p:cNvPr id="311" name="Google Shape;311;p30"/>
          <p:cNvSpPr txBox="1">
            <a:spLocks noGrp="1"/>
          </p:cNvSpPr>
          <p:nvPr>
            <p:ph type="body" idx="1"/>
          </p:nvPr>
        </p:nvSpPr>
        <p:spPr>
          <a:xfrm>
            <a:off x="141668" y="851517"/>
            <a:ext cx="11393840" cy="546306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044"/>
              <a:buNone/>
            </a:pPr>
            <a:r>
              <a:rPr lang="en-US" sz="2800">
                <a:latin typeface="Cambria"/>
                <a:ea typeface="Cambria"/>
                <a:cs typeface="Cambria"/>
                <a:sym typeface="Cambria"/>
              </a:rPr>
              <a:t>■ </a:t>
            </a:r>
            <a:r>
              <a:rPr lang="en-US" sz="2800" b="1">
                <a:solidFill>
                  <a:schemeClr val="accent5"/>
                </a:solidFill>
                <a:latin typeface="Cambria"/>
                <a:ea typeface="Cambria"/>
                <a:cs typeface="Cambria"/>
                <a:sym typeface="Cambria"/>
              </a:rPr>
              <a:t>Dexamethazone		■ Methylprednisolone</a:t>
            </a:r>
            <a:endParaRPr/>
          </a:p>
          <a:p>
            <a:pPr marL="274320" lvl="0" indent="-274320" algn="l" rtl="0">
              <a:lnSpc>
                <a:spcPct val="150000"/>
              </a:lnSpc>
              <a:spcBef>
                <a:spcPts val="600"/>
              </a:spcBef>
              <a:spcAft>
                <a:spcPts val="0"/>
              </a:spcAft>
              <a:buSzPts val="2044"/>
              <a:buChar char="⦿"/>
            </a:pPr>
            <a:r>
              <a:rPr lang="en-US" sz="2800">
                <a:latin typeface="Cambria"/>
                <a:ea typeface="Cambria"/>
                <a:cs typeface="Cambria"/>
                <a:sym typeface="Cambria"/>
              </a:rPr>
              <a:t>These agents </a:t>
            </a:r>
            <a:r>
              <a:rPr lang="en-US" sz="2800">
                <a:solidFill>
                  <a:srgbClr val="0070C0"/>
                </a:solidFill>
                <a:latin typeface="Cambria"/>
                <a:ea typeface="Cambria"/>
                <a:cs typeface="Cambria"/>
                <a:sym typeface="Cambria"/>
              </a:rPr>
              <a:t>enhance the efficacy of 5-HT</a:t>
            </a:r>
            <a:r>
              <a:rPr lang="en-US" sz="2800" baseline="-25000">
                <a:solidFill>
                  <a:srgbClr val="0070C0"/>
                </a:solidFill>
                <a:latin typeface="Cambria"/>
                <a:ea typeface="Cambria"/>
                <a:cs typeface="Cambria"/>
                <a:sym typeface="Cambria"/>
              </a:rPr>
              <a:t>3</a:t>
            </a:r>
            <a:r>
              <a:rPr lang="en-US" sz="2800">
                <a:solidFill>
                  <a:srgbClr val="0070C0"/>
                </a:solidFill>
                <a:latin typeface="Cambria"/>
                <a:ea typeface="Cambria"/>
                <a:cs typeface="Cambria"/>
                <a:sym typeface="Cambria"/>
              </a:rPr>
              <a:t> receptor antagonists </a:t>
            </a:r>
            <a:r>
              <a:rPr lang="en-US" sz="2800">
                <a:solidFill>
                  <a:schemeClr val="dk1"/>
                </a:solidFill>
                <a:latin typeface="Cambria"/>
                <a:ea typeface="Cambria"/>
                <a:cs typeface="Cambria"/>
                <a:sym typeface="Cambria"/>
              </a:rPr>
              <a:t>for prevention of acute &amp; delayed nausea and vomiting in patients receiving moderately to highly emetogenic chemotherapy.</a:t>
            </a:r>
            <a:endParaRPr/>
          </a:p>
          <a:p>
            <a:pPr marL="274320" lvl="0" indent="-274320" algn="l" rtl="0">
              <a:lnSpc>
                <a:spcPct val="150000"/>
              </a:lnSpc>
              <a:spcBef>
                <a:spcPts val="600"/>
              </a:spcBef>
              <a:spcAft>
                <a:spcPts val="0"/>
              </a:spcAft>
              <a:buSzPts val="2044"/>
              <a:buChar char="⦿"/>
            </a:pPr>
            <a:r>
              <a:rPr lang="en-US" sz="2800" b="1">
                <a:solidFill>
                  <a:schemeClr val="accent2"/>
                </a:solidFill>
                <a:latin typeface="Cambria"/>
                <a:ea typeface="Cambria"/>
                <a:cs typeface="Cambria"/>
                <a:sym typeface="Cambria"/>
              </a:rPr>
              <a:t>Dose</a:t>
            </a:r>
            <a:r>
              <a:rPr lang="en-US" sz="2800">
                <a:latin typeface="Cambria"/>
                <a:ea typeface="Cambria"/>
                <a:cs typeface="Cambria"/>
                <a:sym typeface="Cambria"/>
              </a:rPr>
              <a:t>: </a:t>
            </a:r>
            <a:r>
              <a:rPr lang="en-US" sz="2800">
                <a:solidFill>
                  <a:srgbClr val="0070C0"/>
                </a:solidFill>
                <a:latin typeface="Cambria"/>
                <a:ea typeface="Cambria"/>
                <a:cs typeface="Cambria"/>
                <a:sym typeface="Cambria"/>
              </a:rPr>
              <a:t>Dexamethasone</a:t>
            </a:r>
            <a:r>
              <a:rPr lang="en-US" sz="2800">
                <a:latin typeface="Cambria"/>
                <a:ea typeface="Cambria"/>
                <a:cs typeface="Cambria"/>
                <a:sym typeface="Cambria"/>
              </a:rPr>
              <a:t> (</a:t>
            </a:r>
            <a:r>
              <a:rPr lang="en-US" sz="2800">
                <a:solidFill>
                  <a:schemeClr val="dk1"/>
                </a:solidFill>
                <a:latin typeface="Cambria"/>
                <a:ea typeface="Cambria"/>
                <a:cs typeface="Cambria"/>
                <a:sym typeface="Cambria"/>
              </a:rPr>
              <a:t>8-20 mg I.V.) before chemotherapy, followed by 8mg/d orally for 2-4 days</a:t>
            </a:r>
            <a:r>
              <a:rPr lang="en-US" sz="2800">
                <a:latin typeface="Cambria"/>
                <a:ea typeface="Cambria"/>
                <a:cs typeface="Cambria"/>
                <a:sym typeface="Cambria"/>
              </a:rPr>
              <a:t>.</a:t>
            </a:r>
            <a:endParaRPr/>
          </a:p>
          <a:p>
            <a:pPr marL="274320" lvl="0" indent="-181610" algn="l" rtl="0">
              <a:spcBef>
                <a:spcPts val="600"/>
              </a:spcBef>
              <a:spcAft>
                <a:spcPts val="0"/>
              </a:spcAft>
              <a:buSzPts val="1460"/>
              <a:buNone/>
            </a:pPr>
            <a:endParaRPr sz="2000">
              <a:latin typeface="Cambria"/>
              <a:ea typeface="Cambria"/>
              <a:cs typeface="Cambria"/>
              <a:sym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232b8fe250_0_47"/>
          <p:cNvSpPr txBox="1">
            <a:spLocks noGrp="1"/>
          </p:cNvSpPr>
          <p:nvPr>
            <p:ph type="title"/>
          </p:nvPr>
        </p:nvSpPr>
        <p:spPr>
          <a:xfrm>
            <a:off x="0" y="251850"/>
            <a:ext cx="11545500" cy="800700"/>
          </a:xfrm>
          <a:prstGeom prst="rect">
            <a:avLst/>
          </a:prstGeom>
          <a:solidFill>
            <a:schemeClr val="accent1"/>
          </a:solidFill>
          <a:ln w="40000" cap="flat" cmpd="sng">
            <a:solidFill>
              <a:srgbClr val="862C4B"/>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800"/>
              <a:buFont typeface="Cambria"/>
              <a:buNone/>
            </a:pPr>
            <a:r>
              <a:rPr lang="en-US" b="1" dirty="0">
                <a:solidFill>
                  <a:schemeClr val="lt1"/>
                </a:solidFill>
                <a:latin typeface="Cambria"/>
                <a:ea typeface="Cambria"/>
                <a:cs typeface="Cambria"/>
                <a:sym typeface="Cambria"/>
              </a:rPr>
              <a:t>NEUROKININ (NK1) RECEPTORS ANTAGONISTS</a:t>
            </a:r>
            <a:br>
              <a:rPr lang="en-US" b="1" dirty="0">
                <a:solidFill>
                  <a:schemeClr val="lt1"/>
                </a:solidFill>
                <a:latin typeface="Cambria"/>
                <a:ea typeface="Cambria"/>
                <a:cs typeface="Cambria"/>
                <a:sym typeface="Cambria"/>
              </a:rPr>
            </a:br>
            <a:endParaRPr b="1" dirty="0">
              <a:solidFill>
                <a:schemeClr val="lt1"/>
              </a:solidFill>
              <a:latin typeface="Cambria"/>
              <a:ea typeface="Cambria"/>
              <a:cs typeface="Cambria"/>
              <a:sym typeface="Cambria"/>
            </a:endParaRPr>
          </a:p>
        </p:txBody>
      </p:sp>
      <p:sp>
        <p:nvSpPr>
          <p:cNvPr id="317" name="Google Shape;317;g2232b8fe250_0_47"/>
          <p:cNvSpPr txBox="1">
            <a:spLocks noGrp="1"/>
          </p:cNvSpPr>
          <p:nvPr>
            <p:ph type="body" idx="1"/>
          </p:nvPr>
        </p:nvSpPr>
        <p:spPr>
          <a:xfrm>
            <a:off x="245499" y="1171592"/>
            <a:ext cx="7098730" cy="5175000"/>
          </a:xfrm>
          <a:prstGeom prst="rect">
            <a:avLst/>
          </a:prstGeom>
          <a:noFill/>
          <a:ln>
            <a:noFill/>
          </a:ln>
        </p:spPr>
        <p:txBody>
          <a:bodyPr spcFirstLastPara="1" wrap="square" lIns="91425" tIns="45700" rIns="91425" bIns="45700" anchor="t" anchorCtr="0">
            <a:normAutofit fontScale="92500" lnSpcReduction="20000"/>
          </a:bodyPr>
          <a:lstStyle/>
          <a:p>
            <a:pPr marL="274320" lvl="0" indent="-274320" algn="l" rtl="0">
              <a:lnSpc>
                <a:spcPct val="150000"/>
              </a:lnSpc>
              <a:spcBef>
                <a:spcPts val="0"/>
              </a:spcBef>
              <a:spcAft>
                <a:spcPts val="0"/>
              </a:spcAft>
              <a:buSzPts val="2336"/>
              <a:buNone/>
            </a:pPr>
            <a:r>
              <a:rPr lang="en-US" sz="3200" dirty="0">
                <a:latin typeface="Cambria"/>
                <a:ea typeface="Cambria"/>
                <a:cs typeface="Cambria"/>
                <a:sym typeface="Cambria"/>
              </a:rPr>
              <a:t>■ </a:t>
            </a:r>
            <a:r>
              <a:rPr lang="en-US" sz="3200" b="1" dirty="0" err="1">
                <a:solidFill>
                  <a:schemeClr val="accent5"/>
                </a:solidFill>
                <a:latin typeface="Cambria"/>
                <a:ea typeface="Cambria"/>
                <a:cs typeface="Cambria"/>
                <a:sym typeface="Cambria"/>
              </a:rPr>
              <a:t>Aprepitant</a:t>
            </a:r>
            <a:r>
              <a:rPr lang="en-US" sz="3200" b="1" dirty="0">
                <a:solidFill>
                  <a:schemeClr val="accent5"/>
                </a:solidFill>
                <a:latin typeface="Cambria"/>
                <a:ea typeface="Cambria"/>
                <a:cs typeface="Cambria"/>
                <a:sym typeface="Cambria"/>
              </a:rPr>
              <a:t> (oral)		</a:t>
            </a:r>
            <a:endParaRPr lang="en-US" sz="3200" b="1" dirty="0" smtClean="0">
              <a:solidFill>
                <a:schemeClr val="accent5"/>
              </a:solidFill>
              <a:latin typeface="Cambria"/>
              <a:ea typeface="Cambria"/>
              <a:cs typeface="Cambria"/>
              <a:sym typeface="Cambria"/>
            </a:endParaRPr>
          </a:p>
          <a:p>
            <a:pPr marL="274320" lvl="0" indent="-274320" algn="l" rtl="0">
              <a:lnSpc>
                <a:spcPct val="150000"/>
              </a:lnSpc>
              <a:spcBef>
                <a:spcPts val="0"/>
              </a:spcBef>
              <a:spcAft>
                <a:spcPts val="0"/>
              </a:spcAft>
              <a:buSzPts val="2336"/>
              <a:buNone/>
            </a:pPr>
            <a:r>
              <a:rPr lang="en-US" sz="3200" b="1" dirty="0" smtClean="0">
                <a:solidFill>
                  <a:schemeClr val="accent5"/>
                </a:solidFill>
                <a:latin typeface="Cambria"/>
                <a:ea typeface="Cambria"/>
                <a:cs typeface="Cambria"/>
                <a:sym typeface="Cambria"/>
              </a:rPr>
              <a:t>■ </a:t>
            </a:r>
            <a:r>
              <a:rPr lang="en-US" sz="3200" b="1" dirty="0" err="1">
                <a:solidFill>
                  <a:schemeClr val="accent5"/>
                </a:solidFill>
                <a:latin typeface="Cambria"/>
                <a:ea typeface="Cambria"/>
                <a:cs typeface="Cambria"/>
                <a:sym typeface="Cambria"/>
              </a:rPr>
              <a:t>Fosaprepitant</a:t>
            </a:r>
            <a:r>
              <a:rPr lang="en-US" sz="3200" b="1" dirty="0">
                <a:solidFill>
                  <a:schemeClr val="accent5"/>
                </a:solidFill>
                <a:latin typeface="Cambria"/>
                <a:ea typeface="Cambria"/>
                <a:cs typeface="Cambria"/>
                <a:sym typeface="Cambria"/>
              </a:rPr>
              <a:t> (I.V.)</a:t>
            </a:r>
            <a:endParaRPr dirty="0"/>
          </a:p>
          <a:p>
            <a:pPr marL="274320" lvl="0" indent="-274320" algn="l" rtl="0">
              <a:lnSpc>
                <a:spcPct val="150000"/>
              </a:lnSpc>
              <a:spcBef>
                <a:spcPts val="600"/>
              </a:spcBef>
              <a:spcAft>
                <a:spcPts val="0"/>
              </a:spcAft>
              <a:buSzPts val="2336"/>
              <a:buChar char="⦿"/>
            </a:pPr>
            <a:r>
              <a:rPr lang="en-US" sz="3200" dirty="0">
                <a:solidFill>
                  <a:srgbClr val="0070C0"/>
                </a:solidFill>
                <a:latin typeface="Cambria"/>
                <a:ea typeface="Cambria"/>
                <a:cs typeface="Cambria"/>
                <a:sym typeface="Cambria"/>
              </a:rPr>
              <a:t>Central blockade NK</a:t>
            </a:r>
            <a:r>
              <a:rPr lang="en-US" sz="3200" baseline="-25000" dirty="0">
                <a:solidFill>
                  <a:srgbClr val="0070C0"/>
                </a:solidFill>
                <a:latin typeface="Cambria"/>
                <a:ea typeface="Cambria"/>
                <a:cs typeface="Cambria"/>
                <a:sym typeface="Cambria"/>
              </a:rPr>
              <a:t>1</a:t>
            </a:r>
            <a:r>
              <a:rPr lang="en-US" sz="3200" dirty="0">
                <a:solidFill>
                  <a:srgbClr val="0070C0"/>
                </a:solidFill>
                <a:latin typeface="Cambria"/>
                <a:ea typeface="Cambria"/>
                <a:cs typeface="Cambria"/>
                <a:sym typeface="Cambria"/>
              </a:rPr>
              <a:t> receptor in CTZ</a:t>
            </a:r>
            <a:r>
              <a:rPr lang="en-US" sz="3200" dirty="0">
                <a:latin typeface="Cambria"/>
                <a:ea typeface="Cambria"/>
                <a:cs typeface="Cambria"/>
                <a:sym typeface="Cambria"/>
              </a:rPr>
              <a:t>.</a:t>
            </a:r>
            <a:endParaRPr dirty="0"/>
          </a:p>
          <a:p>
            <a:pPr marL="274320" lvl="0" indent="-274320" algn="l" rtl="0">
              <a:lnSpc>
                <a:spcPct val="150000"/>
              </a:lnSpc>
              <a:spcBef>
                <a:spcPts val="600"/>
              </a:spcBef>
              <a:spcAft>
                <a:spcPts val="0"/>
              </a:spcAft>
              <a:buSzPts val="2336"/>
              <a:buChar char="⦿"/>
            </a:pPr>
            <a:r>
              <a:rPr lang="en-US" sz="3200" b="1" u="sng" dirty="0">
                <a:solidFill>
                  <a:schemeClr val="accent2"/>
                </a:solidFill>
                <a:latin typeface="Cambria"/>
                <a:ea typeface="Cambria"/>
                <a:cs typeface="Cambria"/>
                <a:sym typeface="Cambria"/>
              </a:rPr>
              <a:t>Pharmacokinetics</a:t>
            </a:r>
            <a:r>
              <a:rPr lang="en-US" sz="3200" b="1" dirty="0">
                <a:solidFill>
                  <a:schemeClr val="accent2"/>
                </a:solidFill>
                <a:latin typeface="Cambria"/>
                <a:ea typeface="Cambria"/>
                <a:cs typeface="Cambria"/>
                <a:sym typeface="Cambria"/>
              </a:rPr>
              <a:t>:</a:t>
            </a:r>
            <a:endParaRPr dirty="0"/>
          </a:p>
          <a:p>
            <a:pPr marL="274320" lvl="0" indent="-274320" algn="l" rtl="0">
              <a:lnSpc>
                <a:spcPct val="150000"/>
              </a:lnSpc>
              <a:spcBef>
                <a:spcPts val="600"/>
              </a:spcBef>
              <a:spcAft>
                <a:spcPts val="0"/>
              </a:spcAft>
              <a:buSzPts val="2336"/>
              <a:buChar char="⦿"/>
            </a:pPr>
            <a:r>
              <a:rPr lang="en-US" sz="3200" dirty="0">
                <a:latin typeface="Cambria"/>
                <a:ea typeface="Cambria"/>
                <a:cs typeface="Cambria"/>
                <a:sym typeface="Cambria"/>
              </a:rPr>
              <a:t>Bioavailability 65%		■   Half-life: 12 hrs.</a:t>
            </a:r>
            <a:endParaRPr dirty="0"/>
          </a:p>
          <a:p>
            <a:pPr marL="274320" lvl="0" indent="-274320" algn="l" rtl="0">
              <a:lnSpc>
                <a:spcPct val="150000"/>
              </a:lnSpc>
              <a:spcBef>
                <a:spcPts val="600"/>
              </a:spcBef>
              <a:spcAft>
                <a:spcPts val="0"/>
              </a:spcAft>
              <a:buSzPts val="2336"/>
              <a:buChar char="⦿"/>
            </a:pPr>
            <a:r>
              <a:rPr lang="en-US" sz="3200" dirty="0">
                <a:latin typeface="Cambria"/>
                <a:ea typeface="Cambria"/>
                <a:cs typeface="Cambria"/>
                <a:sym typeface="Cambria"/>
              </a:rPr>
              <a:t>Metabolized by the liver, primarily by the CYP3A4</a:t>
            </a:r>
            <a:endParaRPr dirty="0"/>
          </a:p>
        </p:txBody>
      </p:sp>
      <p:pic>
        <p:nvPicPr>
          <p:cNvPr id="10244" name="Picture 4" descr="Clinical Applications of Substance P (Neurokinin-1 Receptor) Antagonist in  Canine Medicine"/>
          <p:cNvPicPr>
            <a:picLocks noChangeAspect="1" noChangeArrowheads="1"/>
          </p:cNvPicPr>
          <p:nvPr/>
        </p:nvPicPr>
        <p:blipFill>
          <a:blip r:embed="rId3"/>
          <a:srcRect/>
          <a:stretch>
            <a:fillRect/>
          </a:stretch>
        </p:blipFill>
        <p:spPr bwMode="auto">
          <a:xfrm>
            <a:off x="7692571" y="1291772"/>
            <a:ext cx="4267199" cy="529771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p:nvPr/>
        </p:nvSpPr>
        <p:spPr>
          <a:xfrm>
            <a:off x="1100378" y="540045"/>
            <a:ext cx="9635940" cy="1200329"/>
          </a:xfrm>
          <a:prstGeom prst="rect">
            <a:avLst/>
          </a:prstGeom>
          <a:gradFill>
            <a:gsLst>
              <a:gs pos="0">
                <a:srgbClr val="E7A390"/>
              </a:gs>
              <a:gs pos="49000">
                <a:srgbClr val="D46A40"/>
              </a:gs>
              <a:gs pos="49100">
                <a:srgbClr val="C94608"/>
              </a:gs>
              <a:gs pos="92000">
                <a:srgbClr val="E8622A"/>
              </a:gs>
              <a:gs pos="100000">
                <a:srgbClr val="EF7951"/>
              </a:gs>
            </a:gsLst>
            <a:lin ang="5400000" scaled="0"/>
          </a:gradFill>
          <a:ln>
            <a:noFill/>
          </a:ln>
          <a:effectLst>
            <a:outerShdw blurRad="39000" dist="25400" dir="5400000" rotWithShape="0">
              <a:srgbClr val="000000"/>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Trebuchet MS"/>
                <a:ea typeface="Trebuchet MS"/>
                <a:cs typeface="Trebuchet MS"/>
                <a:sym typeface="Trebuchet MS"/>
              </a:rPr>
              <a:t>Prokinetic drugs</a:t>
            </a:r>
            <a:endParaRPr sz="7200" b="1" i="0" u="none" strike="noStrike" cap="none">
              <a:solidFill>
                <a:schemeClr val="lt1"/>
              </a:solidFill>
              <a:latin typeface="Trebuchet MS"/>
              <a:ea typeface="Trebuchet MS"/>
              <a:cs typeface="Trebuchet MS"/>
              <a:sym typeface="Trebuchet MS"/>
            </a:endParaRPr>
          </a:p>
        </p:txBody>
      </p:sp>
      <p:sp>
        <p:nvSpPr>
          <p:cNvPr id="135" name="Google Shape;135;p2"/>
          <p:cNvSpPr txBox="1"/>
          <p:nvPr/>
        </p:nvSpPr>
        <p:spPr>
          <a:xfrm>
            <a:off x="237100" y="2243450"/>
            <a:ext cx="6110100" cy="2955300"/>
          </a:xfrm>
          <a:prstGeom prst="rect">
            <a:avLst/>
          </a:prstGeom>
          <a:noFill/>
          <a:ln>
            <a:noFill/>
          </a:ln>
        </p:spPr>
        <p:txBody>
          <a:bodyPr spcFirstLastPara="1" wrap="square" lIns="91425" tIns="91425" rIns="91425" bIns="91425" anchor="t" anchorCtr="0">
            <a:spAutoFit/>
          </a:bodyPr>
          <a:lstStyle/>
          <a:p>
            <a:pPr marL="274320" lvl="0" indent="-382269" algn="l" rtl="0">
              <a:lnSpc>
                <a:spcPct val="150000"/>
              </a:lnSpc>
              <a:spcBef>
                <a:spcPts val="0"/>
              </a:spcBef>
              <a:spcAft>
                <a:spcPts val="0"/>
              </a:spcAft>
              <a:buClr>
                <a:schemeClr val="dk2"/>
              </a:buClr>
              <a:buSzPts val="3744"/>
              <a:buFont typeface="Noto Sans Symbols"/>
              <a:buChar char="⦿"/>
            </a:pPr>
            <a:r>
              <a:rPr lang="en-US" sz="4500" b="1">
                <a:solidFill>
                  <a:schemeClr val="dk1"/>
                </a:solidFill>
                <a:latin typeface="Cambria"/>
                <a:ea typeface="Cambria"/>
                <a:cs typeface="Cambria"/>
                <a:sym typeface="Cambria"/>
              </a:rPr>
              <a:t>Drugs that selectively </a:t>
            </a:r>
            <a:r>
              <a:rPr lang="en-US" sz="4500" b="1">
                <a:solidFill>
                  <a:schemeClr val="accent5"/>
                </a:solidFill>
                <a:latin typeface="Cambria"/>
                <a:ea typeface="Cambria"/>
                <a:cs typeface="Cambria"/>
                <a:sym typeface="Cambria"/>
              </a:rPr>
              <a:t>stimulate gut motor function</a:t>
            </a:r>
            <a:r>
              <a:rPr lang="en-US" sz="4500" b="1">
                <a:solidFill>
                  <a:schemeClr val="dk1"/>
                </a:solidFill>
                <a:latin typeface="Cambria"/>
                <a:ea typeface="Cambria"/>
                <a:cs typeface="Cambria"/>
                <a:sym typeface="Cambria"/>
              </a:rPr>
              <a:t>.</a:t>
            </a:r>
            <a:endParaRPr sz="3100" b="1"/>
          </a:p>
        </p:txBody>
      </p:sp>
      <p:pic>
        <p:nvPicPr>
          <p:cNvPr id="136" name="Google Shape;136;p2"/>
          <p:cNvPicPr preferRelativeResize="0"/>
          <p:nvPr/>
        </p:nvPicPr>
        <p:blipFill>
          <a:blip r:embed="rId3">
            <a:alphaModFix/>
          </a:blip>
          <a:stretch>
            <a:fillRect/>
          </a:stretch>
        </p:blipFill>
        <p:spPr>
          <a:xfrm>
            <a:off x="6456725" y="2123525"/>
            <a:ext cx="5635975" cy="4643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232b8fe250_0_52"/>
          <p:cNvSpPr/>
          <p:nvPr/>
        </p:nvSpPr>
        <p:spPr>
          <a:xfrm>
            <a:off x="91200" y="313300"/>
            <a:ext cx="10618200" cy="6416100"/>
          </a:xfrm>
          <a:prstGeom prst="rect">
            <a:avLst/>
          </a:prstGeom>
          <a:noFill/>
          <a:ln>
            <a:noFill/>
          </a:ln>
        </p:spPr>
        <p:txBody>
          <a:bodyPr spcFirstLastPara="1" wrap="square" lIns="91425" tIns="45700" rIns="91425" bIns="45700" anchor="t" anchorCtr="0">
            <a:noAutofit/>
          </a:bodyPr>
          <a:lstStyle/>
          <a:p>
            <a:pPr marL="0" marR="9525" lvl="0" indent="0" algn="l" rtl="0">
              <a:lnSpc>
                <a:spcPct val="150000"/>
              </a:lnSpc>
              <a:spcBef>
                <a:spcPts val="0"/>
              </a:spcBef>
              <a:spcAft>
                <a:spcPts val="0"/>
              </a:spcAft>
              <a:buNone/>
            </a:pPr>
            <a:r>
              <a:rPr lang="en-US" sz="2800" b="1" u="sng">
                <a:solidFill>
                  <a:schemeClr val="accent2"/>
                </a:solidFill>
                <a:latin typeface="Cambria"/>
                <a:ea typeface="Cambria"/>
                <a:cs typeface="Cambria"/>
                <a:sym typeface="Cambria"/>
              </a:rPr>
              <a:t>Clinical uses</a:t>
            </a:r>
            <a:r>
              <a:rPr lang="en-US" sz="2800" b="1">
                <a:solidFill>
                  <a:schemeClr val="accent2"/>
                </a:solidFill>
                <a:latin typeface="Cambria"/>
                <a:ea typeface="Cambria"/>
                <a:cs typeface="Cambria"/>
                <a:sym typeface="Cambria"/>
              </a:rPr>
              <a:t>:</a:t>
            </a:r>
            <a:endParaRPr sz="2800">
              <a:solidFill>
                <a:schemeClr val="accent2"/>
              </a:solidFill>
              <a:latin typeface="Cambria"/>
              <a:ea typeface="Cambria"/>
              <a:cs typeface="Cambria"/>
              <a:sym typeface="Cambria"/>
            </a:endParaRPr>
          </a:p>
          <a:p>
            <a:pPr marL="342900" marR="9525" lvl="0" indent="-342900" algn="just" rtl="0">
              <a:lnSpc>
                <a:spcPct val="150000"/>
              </a:lnSpc>
              <a:spcBef>
                <a:spcPts val="0"/>
              </a:spcBef>
              <a:spcAft>
                <a:spcPts val="0"/>
              </a:spcAft>
              <a:buClr>
                <a:srgbClr val="0070C0"/>
              </a:buClr>
              <a:buSzPts val="2800"/>
              <a:buFont typeface="Noto Sans Symbols"/>
              <a:buChar char="▪"/>
            </a:pPr>
            <a:r>
              <a:rPr lang="en-US" sz="2800">
                <a:solidFill>
                  <a:srgbClr val="0070C0"/>
                </a:solidFill>
                <a:latin typeface="Cambria"/>
                <a:ea typeface="Cambria"/>
                <a:cs typeface="Cambria"/>
                <a:sym typeface="Cambria"/>
              </a:rPr>
              <a:t>Combined with 5-HT</a:t>
            </a:r>
            <a:r>
              <a:rPr lang="en-US" sz="2800" baseline="-25000">
                <a:solidFill>
                  <a:srgbClr val="0070C0"/>
                </a:solidFill>
                <a:latin typeface="Cambria"/>
                <a:ea typeface="Cambria"/>
                <a:cs typeface="Cambria"/>
                <a:sym typeface="Cambria"/>
              </a:rPr>
              <a:t>3</a:t>
            </a:r>
            <a:r>
              <a:rPr lang="en-US" sz="2800">
                <a:solidFill>
                  <a:srgbClr val="0070C0"/>
                </a:solidFill>
                <a:latin typeface="Cambria"/>
                <a:ea typeface="Cambria"/>
                <a:cs typeface="Cambria"/>
                <a:sym typeface="Cambria"/>
              </a:rPr>
              <a:t> antagonists &amp; corticosteroids for the prevention of acute &amp; delayed nausea and vomiting </a:t>
            </a:r>
            <a:r>
              <a:rPr lang="en-US" sz="2800">
                <a:solidFill>
                  <a:schemeClr val="dk1"/>
                </a:solidFill>
                <a:latin typeface="Cambria"/>
                <a:ea typeface="Cambria"/>
                <a:cs typeface="Cambria"/>
                <a:sym typeface="Cambria"/>
              </a:rPr>
              <a:t>from highly emetogenic chemotherapeutic regimen.</a:t>
            </a:r>
            <a:endParaRPr/>
          </a:p>
          <a:p>
            <a:pPr marL="0" marR="9525" lvl="0" indent="0" algn="l" rtl="0">
              <a:lnSpc>
                <a:spcPct val="150000"/>
              </a:lnSpc>
              <a:spcBef>
                <a:spcPts val="0"/>
              </a:spcBef>
              <a:spcAft>
                <a:spcPts val="0"/>
              </a:spcAft>
              <a:buNone/>
            </a:pPr>
            <a:r>
              <a:rPr lang="en-US" sz="2800" b="1" u="sng">
                <a:solidFill>
                  <a:schemeClr val="accent2"/>
                </a:solidFill>
                <a:latin typeface="Cambria"/>
                <a:ea typeface="Cambria"/>
                <a:cs typeface="Cambria"/>
                <a:sym typeface="Cambria"/>
              </a:rPr>
              <a:t>Side effects</a:t>
            </a:r>
            <a:r>
              <a:rPr lang="en-US" sz="2800" b="1">
                <a:solidFill>
                  <a:schemeClr val="dk1"/>
                </a:solidFill>
                <a:latin typeface="Cambria"/>
                <a:ea typeface="Cambria"/>
                <a:cs typeface="Cambria"/>
                <a:sym typeface="Cambria"/>
              </a:rPr>
              <a:t>: </a:t>
            </a:r>
            <a:r>
              <a:rPr lang="en-US" sz="2800">
                <a:solidFill>
                  <a:schemeClr val="dk1"/>
                </a:solidFill>
                <a:latin typeface="Cambria"/>
                <a:ea typeface="Cambria"/>
                <a:cs typeface="Cambria"/>
                <a:sym typeface="Cambria"/>
              </a:rPr>
              <a:t>Fatigue, dizziness &amp; diarrhea.</a:t>
            </a:r>
            <a:endParaRPr/>
          </a:p>
          <a:p>
            <a:pPr marL="0" marR="9525" lvl="0" indent="0" algn="l" rtl="0">
              <a:lnSpc>
                <a:spcPct val="150000"/>
              </a:lnSpc>
              <a:spcBef>
                <a:spcPts val="0"/>
              </a:spcBef>
              <a:spcAft>
                <a:spcPts val="0"/>
              </a:spcAft>
              <a:buNone/>
            </a:pPr>
            <a:r>
              <a:rPr lang="en-US" sz="2800" b="1" u="sng">
                <a:solidFill>
                  <a:schemeClr val="accent2"/>
                </a:solidFill>
                <a:latin typeface="Cambria"/>
                <a:ea typeface="Cambria"/>
                <a:cs typeface="Cambria"/>
                <a:sym typeface="Cambria"/>
              </a:rPr>
              <a:t>Drug interactions</a:t>
            </a:r>
            <a:r>
              <a:rPr lang="en-US" sz="2800" b="1">
                <a:solidFill>
                  <a:schemeClr val="dk1"/>
                </a:solidFill>
                <a:latin typeface="Cambria"/>
                <a:ea typeface="Cambria"/>
                <a:cs typeface="Cambria"/>
                <a:sym typeface="Cambria"/>
              </a:rPr>
              <a:t>:</a:t>
            </a:r>
            <a:endParaRPr sz="2800">
              <a:solidFill>
                <a:schemeClr val="dk1"/>
              </a:solidFill>
              <a:latin typeface="Cambria"/>
              <a:ea typeface="Cambria"/>
              <a:cs typeface="Cambria"/>
              <a:sym typeface="Cambria"/>
            </a:endParaRPr>
          </a:p>
          <a:p>
            <a:pPr marL="342900" marR="9525" lvl="0" indent="-342900" algn="l" rtl="0">
              <a:lnSpc>
                <a:spcPct val="150000"/>
              </a:lnSpc>
              <a:spcBef>
                <a:spcPts val="0"/>
              </a:spcBef>
              <a:spcAft>
                <a:spcPts val="0"/>
              </a:spcAft>
              <a:buClr>
                <a:schemeClr val="dk1"/>
              </a:buClr>
              <a:buSzPts val="2800"/>
              <a:buFont typeface="Noto Sans Symbols"/>
              <a:buChar char="▪"/>
            </a:pPr>
            <a:r>
              <a:rPr lang="en-US" sz="2800">
                <a:solidFill>
                  <a:schemeClr val="dk1"/>
                </a:solidFill>
                <a:latin typeface="Cambria"/>
                <a:ea typeface="Cambria"/>
                <a:cs typeface="Cambria"/>
                <a:sym typeface="Cambria"/>
              </a:rPr>
              <a:t>Inhibit the metabolism of other drugs metabolized by </a:t>
            </a:r>
            <a:r>
              <a:rPr lang="en-US" sz="2800">
                <a:solidFill>
                  <a:srgbClr val="0070C0"/>
                </a:solidFill>
                <a:latin typeface="Cambria"/>
                <a:ea typeface="Cambria"/>
                <a:cs typeface="Cambria"/>
                <a:sym typeface="Cambria"/>
              </a:rPr>
              <a:t>CYP3A4</a:t>
            </a:r>
            <a:r>
              <a:rPr lang="en-US" sz="2800">
                <a:solidFill>
                  <a:schemeClr val="dk1"/>
                </a:solidFill>
                <a:latin typeface="Cambria"/>
                <a:ea typeface="Cambria"/>
                <a:cs typeface="Cambria"/>
                <a:sym typeface="Cambria"/>
              </a:rPr>
              <a:t> (e.g. ketoconazole, ciprofloxacin, clarithromycin, verapamil, quinidine).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1"/>
          <p:cNvSpPr txBox="1">
            <a:spLocks noGrp="1"/>
          </p:cNvSpPr>
          <p:nvPr>
            <p:ph type="title"/>
          </p:nvPr>
        </p:nvSpPr>
        <p:spPr>
          <a:xfrm>
            <a:off x="820176" y="226865"/>
            <a:ext cx="7750376" cy="765027"/>
          </a:xfrm>
          <a:prstGeom prst="rect">
            <a:avLst/>
          </a:prstGeom>
          <a:solidFill>
            <a:schemeClr val="accent1"/>
          </a:solidFill>
          <a:ln w="40000" cap="flat" cmpd="sng">
            <a:solidFill>
              <a:srgbClr val="862C4B"/>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Cambria"/>
              <a:buNone/>
            </a:pPr>
            <a:r>
              <a:rPr lang="en-US" b="1">
                <a:solidFill>
                  <a:schemeClr val="lt1"/>
                </a:solidFill>
                <a:latin typeface="Cambria"/>
                <a:ea typeface="Cambria"/>
                <a:cs typeface="Cambria"/>
                <a:sym typeface="Cambria"/>
              </a:rPr>
              <a:t>BENZODIAZEPINES</a:t>
            </a:r>
            <a:endParaRPr sz="3200" b="1">
              <a:solidFill>
                <a:schemeClr val="lt1"/>
              </a:solidFill>
              <a:latin typeface="Cambria"/>
              <a:ea typeface="Cambria"/>
              <a:cs typeface="Cambria"/>
              <a:sym typeface="Cambria"/>
            </a:endParaRPr>
          </a:p>
        </p:txBody>
      </p:sp>
      <p:sp>
        <p:nvSpPr>
          <p:cNvPr id="328" name="Google Shape;328;p31"/>
          <p:cNvSpPr txBox="1">
            <a:spLocks noGrp="1"/>
          </p:cNvSpPr>
          <p:nvPr>
            <p:ph type="body" idx="1"/>
          </p:nvPr>
        </p:nvSpPr>
        <p:spPr>
          <a:xfrm>
            <a:off x="0" y="1525171"/>
            <a:ext cx="10383864" cy="3880773"/>
          </a:xfrm>
          <a:prstGeom prst="rect">
            <a:avLst/>
          </a:prstGeom>
          <a:noFill/>
          <a:ln>
            <a:noFill/>
          </a:ln>
        </p:spPr>
        <p:txBody>
          <a:bodyPr spcFirstLastPara="1" wrap="square" lIns="91425" tIns="45700" rIns="91425" bIns="45700" anchor="t" anchorCtr="0">
            <a:noAutofit/>
          </a:bodyPr>
          <a:lstStyle/>
          <a:p>
            <a:pPr marL="274320" lvl="0" indent="-274320" algn="l" rtl="0">
              <a:lnSpc>
                <a:spcPct val="150000"/>
              </a:lnSpc>
              <a:spcBef>
                <a:spcPts val="0"/>
              </a:spcBef>
              <a:spcAft>
                <a:spcPts val="0"/>
              </a:spcAft>
              <a:buSzPts val="2628"/>
              <a:buChar char="⦿"/>
            </a:pPr>
            <a:r>
              <a:rPr lang="en-US" sz="3600" b="1" dirty="0">
                <a:solidFill>
                  <a:schemeClr val="accent5"/>
                </a:solidFill>
                <a:latin typeface="Cambria"/>
                <a:ea typeface="Cambria"/>
                <a:cs typeface="Cambria"/>
                <a:sym typeface="Cambria"/>
              </a:rPr>
              <a:t>■ </a:t>
            </a:r>
            <a:r>
              <a:rPr lang="en-US" sz="3200" b="1" dirty="0" err="1">
                <a:solidFill>
                  <a:schemeClr val="accent5"/>
                </a:solidFill>
                <a:latin typeface="Cambria"/>
                <a:ea typeface="Cambria"/>
                <a:cs typeface="Cambria"/>
                <a:sym typeface="Cambria"/>
              </a:rPr>
              <a:t>Lorazepam</a:t>
            </a:r>
            <a:r>
              <a:rPr lang="en-US" sz="3200" b="1" dirty="0">
                <a:solidFill>
                  <a:schemeClr val="accent5"/>
                </a:solidFill>
                <a:latin typeface="Cambria"/>
                <a:ea typeface="Cambria"/>
                <a:cs typeface="Cambria"/>
                <a:sym typeface="Cambria"/>
              </a:rPr>
              <a:t>		■ Diazepam</a:t>
            </a:r>
            <a:endParaRPr sz="3200" dirty="0">
              <a:solidFill>
                <a:schemeClr val="accent5"/>
              </a:solidFill>
              <a:latin typeface="Cambria"/>
              <a:ea typeface="Cambria"/>
              <a:cs typeface="Cambria"/>
              <a:sym typeface="Cambria"/>
            </a:endParaRPr>
          </a:p>
          <a:p>
            <a:pPr marL="274320" lvl="0" indent="-274320" algn="l" rtl="0">
              <a:lnSpc>
                <a:spcPct val="150000"/>
              </a:lnSpc>
              <a:spcBef>
                <a:spcPts val="600"/>
              </a:spcBef>
              <a:spcAft>
                <a:spcPts val="0"/>
              </a:spcAft>
              <a:buSzPts val="2336"/>
              <a:buChar char="⦿"/>
            </a:pPr>
            <a:r>
              <a:rPr lang="en-US" sz="3200" dirty="0">
                <a:solidFill>
                  <a:schemeClr val="dk1"/>
                </a:solidFill>
                <a:latin typeface="Cambria"/>
                <a:ea typeface="Cambria"/>
                <a:cs typeface="Cambria"/>
                <a:sym typeface="Cambria"/>
              </a:rPr>
              <a:t>Used prior to the initiation of chemotherapy to </a:t>
            </a:r>
            <a:r>
              <a:rPr lang="en-US" sz="3200" b="1" dirty="0">
                <a:solidFill>
                  <a:srgbClr val="0070C0"/>
                </a:solidFill>
                <a:latin typeface="Cambria"/>
                <a:ea typeface="Cambria"/>
                <a:cs typeface="Cambria"/>
                <a:sym typeface="Cambria"/>
              </a:rPr>
              <a:t>reduce anticipatory vomiting</a:t>
            </a:r>
            <a:r>
              <a:rPr lang="en-US" sz="3200" dirty="0">
                <a:solidFill>
                  <a:srgbClr val="0070C0"/>
                </a:solidFill>
                <a:latin typeface="Cambria"/>
                <a:ea typeface="Cambria"/>
                <a:cs typeface="Cambria"/>
                <a:sym typeface="Cambria"/>
              </a:rPr>
              <a:t> </a:t>
            </a:r>
            <a:r>
              <a:rPr lang="en-US" sz="3200" dirty="0">
                <a:solidFill>
                  <a:schemeClr val="dk1"/>
                </a:solidFill>
                <a:latin typeface="Cambria"/>
                <a:ea typeface="Cambria"/>
                <a:cs typeface="Cambria"/>
                <a:sym typeface="Cambria"/>
              </a:rPr>
              <a:t>or vomiting </a:t>
            </a:r>
            <a:r>
              <a:rPr lang="en-US" sz="3200" b="1" dirty="0">
                <a:solidFill>
                  <a:schemeClr val="dk2"/>
                </a:solidFill>
                <a:latin typeface="Cambria"/>
                <a:ea typeface="Cambria"/>
                <a:cs typeface="Cambria"/>
                <a:sym typeface="Cambria"/>
              </a:rPr>
              <a:t>caused by </a:t>
            </a:r>
            <a:r>
              <a:rPr lang="en-US" sz="3200" b="1" dirty="0">
                <a:solidFill>
                  <a:srgbClr val="0070C0"/>
                </a:solidFill>
                <a:latin typeface="Cambria"/>
                <a:ea typeface="Cambria"/>
                <a:cs typeface="Cambria"/>
                <a:sym typeface="Cambria"/>
              </a:rPr>
              <a:t>anxiety</a:t>
            </a:r>
            <a:r>
              <a:rPr lang="en-US" sz="3200" b="1" dirty="0">
                <a:solidFill>
                  <a:schemeClr val="accent1"/>
                </a:solidFill>
                <a:latin typeface="Cambria"/>
                <a:ea typeface="Cambria"/>
                <a:cs typeface="Cambria"/>
                <a:sym typeface="Cambria"/>
              </a:rPr>
              <a:t>.</a:t>
            </a:r>
            <a:endParaRPr dirty="0"/>
          </a:p>
          <a:p>
            <a:pPr marL="0" lvl="0" indent="0" algn="l" rtl="0">
              <a:lnSpc>
                <a:spcPct val="200000"/>
              </a:lnSpc>
              <a:spcBef>
                <a:spcPts val="600"/>
              </a:spcBef>
              <a:spcAft>
                <a:spcPts val="0"/>
              </a:spcAft>
              <a:buSzPts val="2044"/>
              <a:buNone/>
            </a:pPr>
            <a:endParaRPr sz="2800" dirty="0">
              <a:latin typeface="Cambria"/>
              <a:ea typeface="Cambria"/>
              <a:cs typeface="Cambria"/>
              <a:sym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4"/>
          <p:cNvSpPr/>
          <p:nvPr/>
        </p:nvSpPr>
        <p:spPr>
          <a:xfrm>
            <a:off x="1983762" y="1317361"/>
            <a:ext cx="8229600" cy="1305037"/>
          </a:xfrm>
          <a:prstGeom prst="rect">
            <a:avLst/>
          </a:prstGeom>
          <a:noFill/>
          <a:ln>
            <a:noFill/>
          </a:ln>
        </p:spPr>
        <p:txBody>
          <a:bodyPr spcFirstLastPara="1" wrap="square" lIns="91425" tIns="45700" rIns="91425" bIns="45700" anchor="t" anchorCtr="0">
            <a:spAutoFit/>
          </a:bodyPr>
          <a:lstStyle/>
          <a:p>
            <a:pPr marL="0" marR="9525" lvl="0" indent="0" algn="l" rtl="0">
              <a:lnSpc>
                <a:spcPct val="150000"/>
              </a:lnSpc>
              <a:spcBef>
                <a:spcPts val="0"/>
              </a:spcBef>
              <a:spcAft>
                <a:spcPts val="0"/>
              </a:spcAft>
              <a:buNone/>
            </a:pPr>
            <a:endParaRPr sz="2800" b="1">
              <a:solidFill>
                <a:srgbClr val="54A021"/>
              </a:solidFill>
              <a:latin typeface="Cambria"/>
              <a:ea typeface="Cambria"/>
              <a:cs typeface="Cambria"/>
              <a:sym typeface="Cambria"/>
            </a:endParaRPr>
          </a:p>
          <a:p>
            <a:pPr marL="0" marR="9525" lvl="0" indent="0" algn="l" rtl="0">
              <a:lnSpc>
                <a:spcPct val="150000"/>
              </a:lnSpc>
              <a:spcBef>
                <a:spcPts val="0"/>
              </a:spcBef>
              <a:spcAft>
                <a:spcPts val="0"/>
              </a:spcAft>
              <a:buNone/>
            </a:pPr>
            <a:r>
              <a:rPr lang="en-US" sz="2800">
                <a:solidFill>
                  <a:srgbClr val="000000"/>
                </a:solidFill>
                <a:latin typeface="Cambria"/>
                <a:ea typeface="Cambria"/>
                <a:cs typeface="Cambria"/>
                <a:sym typeface="Cambria"/>
              </a:rPr>
              <a:t>Treated with vitamin B6 (Pyridoxine).</a:t>
            </a:r>
            <a:endParaRPr/>
          </a:p>
        </p:txBody>
      </p:sp>
      <p:sp>
        <p:nvSpPr>
          <p:cNvPr id="334" name="Google Shape;334;p34"/>
          <p:cNvSpPr/>
          <p:nvPr/>
        </p:nvSpPr>
        <p:spPr>
          <a:xfrm>
            <a:off x="2252427" y="879358"/>
            <a:ext cx="5176418" cy="646331"/>
          </a:xfrm>
          <a:prstGeom prst="rect">
            <a:avLst/>
          </a:prstGeom>
          <a:solidFill>
            <a:schemeClr val="accent1"/>
          </a:solidFill>
          <a:ln w="40000" cap="flat" cmpd="sng">
            <a:solidFill>
              <a:srgbClr val="862C4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lt1"/>
                </a:solidFill>
                <a:latin typeface="Cambria"/>
                <a:ea typeface="Cambria"/>
                <a:cs typeface="Cambria"/>
                <a:sym typeface="Cambria"/>
              </a:rPr>
              <a:t>Vomiting of pregnancy: </a:t>
            </a:r>
            <a:endParaRPr/>
          </a:p>
        </p:txBody>
      </p:sp>
      <p:pic>
        <p:nvPicPr>
          <p:cNvPr id="335" name="Google Shape;335;p34"/>
          <p:cNvPicPr preferRelativeResize="0"/>
          <p:nvPr/>
        </p:nvPicPr>
        <p:blipFill rotWithShape="1">
          <a:blip r:embed="rId3">
            <a:alphaModFix/>
          </a:blip>
          <a:srcRect/>
          <a:stretch/>
        </p:blipFill>
        <p:spPr>
          <a:xfrm>
            <a:off x="2252427" y="3428997"/>
            <a:ext cx="1600200" cy="2867025"/>
          </a:xfrm>
          <a:prstGeom prst="rect">
            <a:avLst/>
          </a:prstGeom>
          <a:noFill/>
          <a:ln>
            <a:noFill/>
          </a:ln>
        </p:spPr>
      </p:pic>
      <p:pic>
        <p:nvPicPr>
          <p:cNvPr id="336" name="Google Shape;336;p34"/>
          <p:cNvPicPr preferRelativeResize="0"/>
          <p:nvPr/>
        </p:nvPicPr>
        <p:blipFill rotWithShape="1">
          <a:blip r:embed="rId4">
            <a:alphaModFix/>
          </a:blip>
          <a:srcRect/>
          <a:stretch/>
        </p:blipFill>
        <p:spPr>
          <a:xfrm>
            <a:off x="4351230" y="3629307"/>
            <a:ext cx="3971337" cy="2466409"/>
          </a:xfrm>
          <a:prstGeom prst="rect">
            <a:avLst/>
          </a:prstGeom>
          <a:noFill/>
          <a:ln w="9525" cap="flat" cmpd="sng">
            <a:solidFill>
              <a:schemeClr val="dk1"/>
            </a:solidFill>
            <a:prstDash val="solid"/>
            <a:miter lim="800000"/>
            <a:headEnd type="none" w="sm" len="sm"/>
            <a:tailEnd type="none" w="sm" len="sm"/>
          </a:ln>
        </p:spPr>
      </p:pic>
      <p:sp>
        <p:nvSpPr>
          <p:cNvPr id="337" name="Google Shape;337;p34"/>
          <p:cNvSpPr/>
          <p:nvPr/>
        </p:nvSpPr>
        <p:spPr>
          <a:xfrm>
            <a:off x="6582751" y="3833258"/>
            <a:ext cx="8242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ginger</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pic>
        <p:nvPicPr>
          <p:cNvPr id="342" name="Google Shape;342;p35"/>
          <p:cNvPicPr preferRelativeResize="0"/>
          <p:nvPr/>
        </p:nvPicPr>
        <p:blipFill rotWithShape="1">
          <a:blip r:embed="rId3">
            <a:alphaModFix/>
          </a:blip>
          <a:srcRect/>
          <a:stretch/>
        </p:blipFill>
        <p:spPr>
          <a:xfrm>
            <a:off x="2262753" y="308033"/>
            <a:ext cx="6228000" cy="6228000"/>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p:nvPr/>
        </p:nvSpPr>
        <p:spPr>
          <a:xfrm>
            <a:off x="98852" y="99341"/>
            <a:ext cx="11802416" cy="6555641"/>
          </a:xfrm>
          <a:prstGeom prst="rect">
            <a:avLst/>
          </a:prstGeom>
          <a:noFill/>
          <a:ln>
            <a:noFill/>
          </a:ln>
        </p:spPr>
        <p:txBody>
          <a:bodyPr spcFirstLastPara="1" wrap="square" lIns="91425" tIns="45700" rIns="91425" bIns="45700" anchor="t" anchorCtr="0">
            <a:spAutoFit/>
          </a:bodyPr>
          <a:lstStyle/>
          <a:p>
            <a:pPr marL="742950" marR="9525" lvl="1" indent="-298450" algn="just" rtl="0">
              <a:lnSpc>
                <a:spcPct val="200000"/>
              </a:lnSpc>
              <a:spcBef>
                <a:spcPts val="0"/>
              </a:spcBef>
              <a:spcAft>
                <a:spcPts val="0"/>
              </a:spcAft>
              <a:buClr>
                <a:schemeClr val="accent2"/>
              </a:buClr>
              <a:buSzPts val="3000"/>
              <a:buFont typeface="Trebuchet MS"/>
              <a:buAutoNum type="arabicPeriod"/>
            </a:pPr>
            <a:r>
              <a:rPr lang="en-US" sz="3000" b="1" i="0" u="none" strike="noStrike" cap="none" dirty="0">
                <a:solidFill>
                  <a:schemeClr val="accent2"/>
                </a:solidFill>
                <a:latin typeface="Cambria"/>
                <a:ea typeface="Cambria"/>
                <a:cs typeface="Cambria"/>
                <a:sym typeface="Cambria"/>
              </a:rPr>
              <a:t>Dopamine (</a:t>
            </a:r>
            <a:r>
              <a:rPr lang="en-US" sz="3000" b="1" i="0" u="none" strike="noStrike" cap="none" dirty="0">
                <a:solidFill>
                  <a:srgbClr val="0070C0"/>
                </a:solidFill>
                <a:latin typeface="Cambria"/>
                <a:ea typeface="Cambria"/>
                <a:cs typeface="Cambria"/>
                <a:sym typeface="Cambria"/>
              </a:rPr>
              <a:t>D</a:t>
            </a:r>
            <a:r>
              <a:rPr lang="en-US" sz="3000" b="1" i="0" u="none" strike="noStrike" cap="none" baseline="-25000" dirty="0">
                <a:solidFill>
                  <a:srgbClr val="0070C0"/>
                </a:solidFill>
                <a:latin typeface="Cambria"/>
                <a:ea typeface="Cambria"/>
                <a:cs typeface="Cambria"/>
                <a:sym typeface="Cambria"/>
              </a:rPr>
              <a:t>2</a:t>
            </a:r>
            <a:r>
              <a:rPr lang="en-US" sz="3000" b="1" i="0" u="none" strike="noStrike" cap="none" dirty="0">
                <a:solidFill>
                  <a:schemeClr val="accent2"/>
                </a:solidFill>
                <a:latin typeface="Cambria"/>
                <a:ea typeface="Cambria"/>
                <a:cs typeface="Cambria"/>
                <a:sym typeface="Cambria"/>
              </a:rPr>
              <a:t>) antagonists</a:t>
            </a:r>
            <a:r>
              <a:rPr lang="en-US" sz="3000" b="1" i="0" u="none" strike="noStrike" cap="none" dirty="0">
                <a:solidFill>
                  <a:schemeClr val="dk1"/>
                </a:solidFill>
                <a:latin typeface="Cambria"/>
                <a:ea typeface="Cambria"/>
                <a:cs typeface="Cambria"/>
                <a:sym typeface="Cambria"/>
              </a:rPr>
              <a:t>:</a:t>
            </a:r>
            <a:endParaRPr sz="3000" b="1" i="0" u="none" strike="noStrike" cap="none" dirty="0">
              <a:solidFill>
                <a:schemeClr val="dk1"/>
              </a:solidFill>
              <a:latin typeface="Cambria"/>
              <a:ea typeface="Cambria"/>
              <a:cs typeface="Cambria"/>
              <a:sym typeface="Cambria"/>
            </a:endParaRPr>
          </a:p>
          <a:p>
            <a:pPr marL="342900" marR="9525" lvl="0" indent="-355600" algn="just" rtl="0">
              <a:lnSpc>
                <a:spcPct val="200000"/>
              </a:lnSpc>
              <a:spcBef>
                <a:spcPts val="0"/>
              </a:spcBef>
              <a:spcAft>
                <a:spcPts val="0"/>
              </a:spcAft>
              <a:buClr>
                <a:schemeClr val="accent4"/>
              </a:buClr>
              <a:buSzPts val="3000"/>
              <a:buFont typeface="Noto Sans Symbols"/>
              <a:buChar char="▪"/>
            </a:pPr>
            <a:r>
              <a:rPr lang="en-US" sz="3000" b="1" i="0" u="none" strike="noStrike" cap="none" dirty="0" err="1">
                <a:solidFill>
                  <a:schemeClr val="accent4"/>
                </a:solidFill>
                <a:latin typeface="Cambria"/>
                <a:ea typeface="Cambria"/>
                <a:cs typeface="Cambria"/>
                <a:sym typeface="Cambria"/>
              </a:rPr>
              <a:t>Metoclopramide</a:t>
            </a:r>
            <a:r>
              <a:rPr lang="en-US" sz="3000" b="1" i="0" u="none" strike="noStrike" cap="none" dirty="0">
                <a:solidFill>
                  <a:schemeClr val="accent4"/>
                </a:solidFill>
                <a:latin typeface="Cambria"/>
                <a:ea typeface="Cambria"/>
                <a:cs typeface="Cambria"/>
                <a:sym typeface="Cambria"/>
              </a:rPr>
              <a:t>.		■    </a:t>
            </a:r>
            <a:r>
              <a:rPr lang="en-US" sz="3000" b="1" i="0" u="none" strike="noStrike" cap="none" dirty="0" err="1">
                <a:solidFill>
                  <a:schemeClr val="accent4"/>
                </a:solidFill>
                <a:latin typeface="Cambria"/>
                <a:ea typeface="Cambria"/>
                <a:cs typeface="Cambria"/>
                <a:sym typeface="Cambria"/>
              </a:rPr>
              <a:t>Domperidone</a:t>
            </a:r>
            <a:r>
              <a:rPr lang="en-US" sz="3000" b="1" i="0" u="none" strike="noStrike" cap="none" dirty="0">
                <a:solidFill>
                  <a:schemeClr val="accent4"/>
                </a:solidFill>
                <a:latin typeface="Cambria"/>
                <a:ea typeface="Cambria"/>
                <a:cs typeface="Cambria"/>
                <a:sym typeface="Cambria"/>
              </a:rPr>
              <a:t>.	</a:t>
            </a:r>
            <a:r>
              <a:rPr lang="en-US" sz="3000" b="1" i="0" u="none" strike="noStrike" cap="none" dirty="0" smtClean="0">
                <a:solidFill>
                  <a:schemeClr val="accent4"/>
                </a:solidFill>
                <a:latin typeface="Cambria"/>
                <a:ea typeface="Cambria"/>
                <a:cs typeface="Cambria"/>
                <a:sym typeface="Cambria"/>
              </a:rPr>
              <a:t>■    </a:t>
            </a:r>
            <a:r>
              <a:rPr lang="en-US" sz="3000" b="1" i="0" u="none" strike="noStrike" cap="none" dirty="0" err="1">
                <a:solidFill>
                  <a:schemeClr val="accent4"/>
                </a:solidFill>
                <a:latin typeface="Cambria"/>
                <a:ea typeface="Cambria"/>
                <a:cs typeface="Cambria"/>
                <a:sym typeface="Cambria"/>
              </a:rPr>
              <a:t>Sulpiride</a:t>
            </a:r>
            <a:r>
              <a:rPr lang="en-US" sz="3000" b="1" i="0" u="none" strike="noStrike" cap="none" dirty="0">
                <a:solidFill>
                  <a:schemeClr val="accent4"/>
                </a:solidFill>
                <a:latin typeface="Cambria"/>
                <a:ea typeface="Cambria"/>
                <a:cs typeface="Cambria"/>
                <a:sym typeface="Cambria"/>
              </a:rPr>
              <a:t>.</a:t>
            </a:r>
            <a:endParaRPr sz="1600" b="1" dirty="0"/>
          </a:p>
          <a:p>
            <a:pPr marL="457200" marR="9525" lvl="1" indent="0" algn="just" rtl="0">
              <a:lnSpc>
                <a:spcPct val="200000"/>
              </a:lnSpc>
              <a:spcBef>
                <a:spcPts val="0"/>
              </a:spcBef>
              <a:spcAft>
                <a:spcPts val="0"/>
              </a:spcAft>
              <a:buNone/>
            </a:pPr>
            <a:r>
              <a:rPr lang="en-US" sz="3000" b="1" i="0" u="none" strike="noStrike" cap="none" dirty="0">
                <a:solidFill>
                  <a:schemeClr val="accent2"/>
                </a:solidFill>
                <a:latin typeface="Cambria"/>
                <a:ea typeface="Cambria"/>
                <a:cs typeface="Cambria"/>
                <a:sym typeface="Cambria"/>
              </a:rPr>
              <a:t>2</a:t>
            </a:r>
            <a:r>
              <a:rPr lang="en-US" sz="3000" b="1" i="0" u="none" strike="noStrike" cap="none" dirty="0">
                <a:solidFill>
                  <a:schemeClr val="dk1"/>
                </a:solidFill>
                <a:latin typeface="Cambria"/>
                <a:ea typeface="Cambria"/>
                <a:cs typeface="Cambria"/>
                <a:sym typeface="Cambria"/>
              </a:rPr>
              <a:t>. </a:t>
            </a:r>
            <a:r>
              <a:rPr lang="en-US" sz="3000" b="1" i="0" u="none" strike="noStrike" cap="none" dirty="0">
                <a:solidFill>
                  <a:schemeClr val="accent2"/>
                </a:solidFill>
                <a:latin typeface="Cambria"/>
                <a:ea typeface="Cambria"/>
                <a:cs typeface="Cambria"/>
                <a:sym typeface="Cambria"/>
              </a:rPr>
              <a:t>Serotonin receptor modulators:</a:t>
            </a:r>
            <a:endParaRPr sz="3000" b="1" i="0" u="none" strike="noStrike" cap="none" dirty="0">
              <a:solidFill>
                <a:schemeClr val="accent2"/>
              </a:solidFill>
              <a:latin typeface="Cambria"/>
              <a:ea typeface="Cambria"/>
              <a:cs typeface="Cambria"/>
              <a:sym typeface="Cambria"/>
            </a:endParaRPr>
          </a:p>
          <a:p>
            <a:pPr marL="342900" marR="9525" lvl="0" indent="-355600" algn="just" rtl="0">
              <a:lnSpc>
                <a:spcPct val="200000"/>
              </a:lnSpc>
              <a:spcBef>
                <a:spcPts val="0"/>
              </a:spcBef>
              <a:spcAft>
                <a:spcPts val="0"/>
              </a:spcAft>
              <a:buClr>
                <a:schemeClr val="accent4"/>
              </a:buClr>
              <a:buSzPts val="3000"/>
              <a:buFont typeface="Noto Sans Symbols"/>
              <a:buChar char="▪"/>
            </a:pPr>
            <a:r>
              <a:rPr lang="en-US" sz="3000" b="1" i="0" u="none" strike="noStrike" cap="none" dirty="0" err="1">
                <a:solidFill>
                  <a:schemeClr val="accent4"/>
                </a:solidFill>
                <a:latin typeface="Cambria"/>
                <a:ea typeface="Cambria"/>
                <a:cs typeface="Cambria"/>
                <a:sym typeface="Cambria"/>
              </a:rPr>
              <a:t>Tegaserod</a:t>
            </a:r>
            <a:r>
              <a:rPr lang="en-US" sz="3000" b="1" i="0" u="none" strike="noStrike" cap="none" dirty="0">
                <a:solidFill>
                  <a:schemeClr val="dk1"/>
                </a:solidFill>
                <a:latin typeface="Cambria"/>
                <a:ea typeface="Cambria"/>
                <a:cs typeface="Cambria"/>
                <a:sym typeface="Cambria"/>
              </a:rPr>
              <a:t> </a:t>
            </a:r>
            <a:r>
              <a:rPr lang="en-US" sz="3000" b="1" i="0" u="none" strike="noStrike" cap="none" dirty="0" err="1">
                <a:solidFill>
                  <a:schemeClr val="dk1"/>
                </a:solidFill>
                <a:latin typeface="Cambria"/>
                <a:ea typeface="Cambria"/>
                <a:cs typeface="Cambria"/>
                <a:sym typeface="Cambria"/>
              </a:rPr>
              <a:t>Maleate</a:t>
            </a:r>
            <a:r>
              <a:rPr lang="en-US" sz="3000" b="1" i="0" u="none" strike="noStrike" cap="none" dirty="0">
                <a:solidFill>
                  <a:schemeClr val="dk1"/>
                </a:solidFill>
                <a:latin typeface="Cambria"/>
                <a:ea typeface="Cambria"/>
                <a:cs typeface="Cambria"/>
                <a:sym typeface="Cambria"/>
              </a:rPr>
              <a:t> (</a:t>
            </a:r>
            <a:r>
              <a:rPr lang="en-US" sz="3000" b="1" i="0" u="none" strike="noStrike" cap="none" dirty="0" err="1">
                <a:solidFill>
                  <a:schemeClr val="dk1"/>
                </a:solidFill>
                <a:latin typeface="Cambria"/>
                <a:ea typeface="Cambria"/>
                <a:cs typeface="Cambria"/>
                <a:sym typeface="Cambria"/>
              </a:rPr>
              <a:t>Zelnorm</a:t>
            </a:r>
            <a:r>
              <a:rPr lang="en-US" sz="3000" b="1" i="0" u="none" strike="noStrike" cap="none" dirty="0">
                <a:solidFill>
                  <a:schemeClr val="dk1"/>
                </a:solidFill>
                <a:latin typeface="Cambria"/>
                <a:ea typeface="Cambria"/>
                <a:cs typeface="Cambria"/>
                <a:sym typeface="Cambria"/>
              </a:rPr>
              <a:t>), partial </a:t>
            </a:r>
            <a:r>
              <a:rPr lang="en-US" sz="3000" b="1" i="0" u="none" strike="noStrike" cap="none" dirty="0">
                <a:solidFill>
                  <a:srgbClr val="0070C0"/>
                </a:solidFill>
                <a:latin typeface="Cambria"/>
                <a:ea typeface="Cambria"/>
                <a:cs typeface="Cambria"/>
                <a:sym typeface="Cambria"/>
              </a:rPr>
              <a:t>5-HT</a:t>
            </a:r>
            <a:r>
              <a:rPr lang="en-US" sz="3000" b="1" i="0" u="none" strike="noStrike" cap="none" baseline="-25000" dirty="0">
                <a:solidFill>
                  <a:srgbClr val="0070C0"/>
                </a:solidFill>
                <a:latin typeface="Cambria"/>
                <a:ea typeface="Cambria"/>
                <a:cs typeface="Cambria"/>
                <a:sym typeface="Cambria"/>
              </a:rPr>
              <a:t>4</a:t>
            </a:r>
            <a:r>
              <a:rPr lang="en-US" sz="3000" b="1" i="0" u="none" strike="noStrike" cap="none" dirty="0">
                <a:solidFill>
                  <a:schemeClr val="dk1"/>
                </a:solidFill>
                <a:latin typeface="Cambria"/>
                <a:ea typeface="Cambria"/>
                <a:cs typeface="Cambria"/>
                <a:sym typeface="Cambria"/>
              </a:rPr>
              <a:t> agonist.</a:t>
            </a:r>
            <a:endParaRPr sz="1600" b="1" dirty="0"/>
          </a:p>
          <a:p>
            <a:pPr marL="342900" marR="9525" lvl="0" indent="-355600" algn="just" rtl="0">
              <a:lnSpc>
                <a:spcPct val="200000"/>
              </a:lnSpc>
              <a:spcBef>
                <a:spcPts val="0"/>
              </a:spcBef>
              <a:spcAft>
                <a:spcPts val="0"/>
              </a:spcAft>
              <a:buClr>
                <a:schemeClr val="accent4"/>
              </a:buClr>
              <a:buSzPts val="3000"/>
              <a:buFont typeface="Noto Sans Symbols"/>
              <a:buChar char="▪"/>
            </a:pPr>
            <a:r>
              <a:rPr lang="en-US" sz="3000" b="1" i="0" u="none" strike="noStrike" cap="none" dirty="0" err="1">
                <a:solidFill>
                  <a:schemeClr val="accent4"/>
                </a:solidFill>
                <a:latin typeface="Cambria"/>
                <a:ea typeface="Cambria"/>
                <a:cs typeface="Cambria"/>
                <a:sym typeface="Cambria"/>
              </a:rPr>
              <a:t>Cisapride</a:t>
            </a:r>
            <a:r>
              <a:rPr lang="en-US" sz="3000" b="1" dirty="0">
                <a:solidFill>
                  <a:schemeClr val="dk1"/>
                </a:solidFill>
                <a:latin typeface="Cambria"/>
                <a:ea typeface="Cambria"/>
                <a:cs typeface="Cambria"/>
                <a:sym typeface="Cambria"/>
              </a:rPr>
              <a:t> </a:t>
            </a:r>
            <a:r>
              <a:rPr lang="en-US" sz="3000" b="1" i="0" u="none" strike="noStrike" cap="none" dirty="0">
                <a:solidFill>
                  <a:schemeClr val="dk1"/>
                </a:solidFill>
                <a:latin typeface="Cambria"/>
                <a:ea typeface="Cambria"/>
                <a:cs typeface="Cambria"/>
                <a:sym typeface="Cambria"/>
              </a:rPr>
              <a:t>(</a:t>
            </a:r>
            <a:r>
              <a:rPr lang="en-US" sz="3000" b="1" i="0" u="none" strike="noStrike" cap="none" dirty="0" err="1">
                <a:solidFill>
                  <a:schemeClr val="dk1"/>
                </a:solidFill>
                <a:latin typeface="Cambria"/>
                <a:ea typeface="Cambria"/>
                <a:cs typeface="Cambria"/>
                <a:sym typeface="Cambria"/>
              </a:rPr>
              <a:t>Proplusid</a:t>
            </a:r>
            <a:r>
              <a:rPr lang="en-US" sz="3000" b="1" i="0" u="none" strike="noStrike" cap="none" dirty="0">
                <a:solidFill>
                  <a:schemeClr val="dk1"/>
                </a:solidFill>
                <a:latin typeface="Cambria"/>
                <a:ea typeface="Cambria"/>
                <a:cs typeface="Cambria"/>
                <a:sym typeface="Cambria"/>
              </a:rPr>
              <a:t>), </a:t>
            </a:r>
            <a:r>
              <a:rPr lang="en-US" sz="3000" b="1" i="0" u="none" strike="noStrike" cap="none" dirty="0">
                <a:solidFill>
                  <a:srgbClr val="0070C0"/>
                </a:solidFill>
                <a:latin typeface="Cambria"/>
                <a:ea typeface="Cambria"/>
                <a:cs typeface="Cambria"/>
                <a:sym typeface="Cambria"/>
              </a:rPr>
              <a:t>5-HT</a:t>
            </a:r>
            <a:r>
              <a:rPr lang="en-US" sz="3000" b="1" i="0" u="none" strike="noStrike" cap="none" baseline="-25000" dirty="0">
                <a:solidFill>
                  <a:srgbClr val="0070C0"/>
                </a:solidFill>
                <a:latin typeface="Cambria"/>
                <a:ea typeface="Cambria"/>
                <a:cs typeface="Cambria"/>
                <a:sym typeface="Cambria"/>
              </a:rPr>
              <a:t>4</a:t>
            </a:r>
            <a:r>
              <a:rPr lang="en-US" sz="3000" b="1" i="0" u="none" strike="noStrike" cap="none" dirty="0">
                <a:solidFill>
                  <a:schemeClr val="dk1"/>
                </a:solidFill>
                <a:latin typeface="Cambria"/>
                <a:ea typeface="Cambria"/>
                <a:cs typeface="Cambria"/>
                <a:sym typeface="Cambria"/>
              </a:rPr>
              <a:t> agonist.</a:t>
            </a:r>
            <a:endParaRPr sz="3000" b="1" i="0" u="none" strike="noStrike" cap="none" dirty="0">
              <a:solidFill>
                <a:schemeClr val="dk1"/>
              </a:solidFill>
              <a:latin typeface="Cambria"/>
              <a:ea typeface="Cambria"/>
              <a:cs typeface="Cambria"/>
              <a:sym typeface="Cambria"/>
            </a:endParaRPr>
          </a:p>
          <a:p>
            <a:pPr marL="0" marR="9525" lvl="0" indent="0" algn="just" rtl="0">
              <a:lnSpc>
                <a:spcPct val="200000"/>
              </a:lnSpc>
              <a:spcBef>
                <a:spcPts val="0"/>
              </a:spcBef>
              <a:spcAft>
                <a:spcPts val="0"/>
              </a:spcAft>
              <a:buNone/>
            </a:pPr>
            <a:r>
              <a:rPr lang="en-US" sz="3000" b="1" dirty="0">
                <a:solidFill>
                  <a:schemeClr val="accent2"/>
                </a:solidFill>
                <a:latin typeface="Cambria"/>
                <a:ea typeface="Cambria"/>
                <a:cs typeface="Cambria"/>
                <a:sym typeface="Cambria"/>
              </a:rPr>
              <a:t>3. </a:t>
            </a:r>
            <a:r>
              <a:rPr lang="en-US" sz="3000" b="1" dirty="0" err="1">
                <a:solidFill>
                  <a:schemeClr val="accent2"/>
                </a:solidFill>
                <a:latin typeface="Cambria"/>
                <a:ea typeface="Cambria"/>
                <a:cs typeface="Cambria"/>
                <a:sym typeface="Cambria"/>
              </a:rPr>
              <a:t>Muscarinic</a:t>
            </a:r>
            <a:r>
              <a:rPr lang="en-US" sz="3000" b="1" dirty="0">
                <a:solidFill>
                  <a:schemeClr val="accent2"/>
                </a:solidFill>
                <a:latin typeface="Cambria"/>
                <a:ea typeface="Cambria"/>
                <a:cs typeface="Cambria"/>
                <a:sym typeface="Cambria"/>
              </a:rPr>
              <a:t> receptor agonist : </a:t>
            </a:r>
            <a:r>
              <a:rPr lang="en-US" sz="3000" b="1" dirty="0" err="1">
                <a:solidFill>
                  <a:schemeClr val="accent4"/>
                </a:solidFill>
                <a:latin typeface="Cambria"/>
                <a:ea typeface="Cambria"/>
                <a:cs typeface="Cambria"/>
                <a:sym typeface="Cambria"/>
              </a:rPr>
              <a:t>Bethanechol</a:t>
            </a:r>
            <a:endParaRPr sz="3000" b="1" dirty="0">
              <a:solidFill>
                <a:schemeClr val="accent4"/>
              </a:solidFill>
              <a:latin typeface="Cambria"/>
              <a:ea typeface="Cambria"/>
              <a:cs typeface="Cambria"/>
              <a:sym typeface="Cambria"/>
            </a:endParaRPr>
          </a:p>
          <a:p>
            <a:pPr marL="0" marR="9525" lvl="0" indent="0" algn="just" rtl="0">
              <a:lnSpc>
                <a:spcPct val="200000"/>
              </a:lnSpc>
              <a:spcBef>
                <a:spcPts val="0"/>
              </a:spcBef>
              <a:spcAft>
                <a:spcPts val="0"/>
              </a:spcAft>
              <a:buNone/>
            </a:pPr>
            <a:r>
              <a:rPr lang="en-US" sz="3000" b="1" dirty="0">
                <a:solidFill>
                  <a:schemeClr val="accent2"/>
                </a:solidFill>
                <a:latin typeface="Cambria"/>
                <a:ea typeface="Cambria"/>
                <a:cs typeface="Cambria"/>
                <a:sym typeface="Cambria"/>
              </a:rPr>
              <a:t>3. </a:t>
            </a:r>
            <a:r>
              <a:rPr lang="en-US" sz="3000" b="1" i="0" u="none" strike="noStrike" cap="none" dirty="0">
                <a:solidFill>
                  <a:schemeClr val="accent2"/>
                </a:solidFill>
                <a:latin typeface="Cambria"/>
                <a:ea typeface="Cambria"/>
                <a:cs typeface="Cambria"/>
                <a:sym typeface="Cambria"/>
              </a:rPr>
              <a:t>Directly stimulate </a:t>
            </a:r>
            <a:r>
              <a:rPr lang="en-US" sz="3000" b="1" i="0" u="none" strike="noStrike" cap="none" dirty="0" err="1">
                <a:solidFill>
                  <a:schemeClr val="accent2"/>
                </a:solidFill>
                <a:latin typeface="Cambria"/>
                <a:ea typeface="Cambria"/>
                <a:cs typeface="Cambria"/>
                <a:sym typeface="Cambria"/>
              </a:rPr>
              <a:t>motilin</a:t>
            </a:r>
            <a:r>
              <a:rPr lang="en-US" sz="3000" b="1" i="0" u="none" strike="noStrike" cap="none" dirty="0">
                <a:solidFill>
                  <a:schemeClr val="accent2"/>
                </a:solidFill>
                <a:latin typeface="Cambria"/>
                <a:ea typeface="Cambria"/>
                <a:cs typeface="Cambria"/>
                <a:sym typeface="Cambria"/>
              </a:rPr>
              <a:t> receptors </a:t>
            </a:r>
            <a:r>
              <a:rPr lang="en-US" sz="3000" b="1" i="0" u="none" strike="noStrike" cap="none" dirty="0" err="1">
                <a:solidFill>
                  <a:schemeClr val="accent4"/>
                </a:solidFill>
                <a:latin typeface="Cambria"/>
                <a:ea typeface="Cambria"/>
                <a:cs typeface="Cambria"/>
                <a:sym typeface="Cambria"/>
              </a:rPr>
              <a:t>Macrolides</a:t>
            </a:r>
            <a:endParaRPr sz="1600" b="1" dirty="0">
              <a:solidFill>
                <a:schemeClr val="accent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p:nvPr/>
        </p:nvSpPr>
        <p:spPr>
          <a:xfrm>
            <a:off x="86500" y="728875"/>
            <a:ext cx="11368200" cy="5824631"/>
          </a:xfrm>
          <a:prstGeom prst="rect">
            <a:avLst/>
          </a:prstGeom>
          <a:noFill/>
          <a:ln>
            <a:noFill/>
          </a:ln>
        </p:spPr>
        <p:txBody>
          <a:bodyPr spcFirstLastPara="1" wrap="square" lIns="91425" tIns="45700" rIns="91425" bIns="45700" anchor="t" anchorCtr="0">
            <a:spAutoFit/>
          </a:bodyPr>
          <a:lstStyle/>
          <a:p>
            <a:pPr marL="0" marR="9525" lvl="1" indent="0" algn="just" rtl="0">
              <a:lnSpc>
                <a:spcPct val="150000"/>
              </a:lnSpc>
              <a:spcBef>
                <a:spcPts val="0"/>
              </a:spcBef>
              <a:spcAft>
                <a:spcPts val="0"/>
              </a:spcAft>
              <a:buNone/>
            </a:pPr>
            <a:r>
              <a:rPr lang="en-US" sz="2800" b="1" i="0" u="none" strike="noStrike" cap="none" dirty="0">
                <a:solidFill>
                  <a:schemeClr val="accent5"/>
                </a:solidFill>
                <a:latin typeface="Cambria"/>
                <a:ea typeface="Cambria"/>
                <a:cs typeface="Cambria"/>
                <a:sym typeface="Cambria"/>
              </a:rPr>
              <a:t>Pharmacokinetic</a:t>
            </a:r>
            <a:r>
              <a:rPr lang="en-US" sz="2800" b="1" i="0" u="none" strike="noStrike" cap="none" dirty="0">
                <a:solidFill>
                  <a:schemeClr val="dk1"/>
                </a:solidFill>
                <a:latin typeface="Cambria"/>
                <a:ea typeface="Cambria"/>
                <a:cs typeface="Cambria"/>
                <a:sym typeface="Cambria"/>
              </a:rPr>
              <a:t>:</a:t>
            </a:r>
            <a:endParaRPr sz="2800" b="0" i="0" u="none" strike="noStrike" cap="none" dirty="0">
              <a:solidFill>
                <a:schemeClr val="dk1"/>
              </a:solidFill>
              <a:latin typeface="Cambria"/>
              <a:ea typeface="Cambria"/>
              <a:cs typeface="Cambria"/>
              <a:sym typeface="Cambria"/>
            </a:endParaRPr>
          </a:p>
          <a:p>
            <a:pPr marL="800100" marR="9525" lvl="1" indent="-342900" algn="just" rtl="0">
              <a:lnSpc>
                <a:spcPct val="150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Cambria"/>
                <a:ea typeface="Cambria"/>
                <a:cs typeface="Cambria"/>
                <a:sym typeface="Cambria"/>
              </a:rPr>
              <a:t>Rapidly absorbed.</a:t>
            </a:r>
            <a:endParaRPr dirty="0"/>
          </a:p>
          <a:p>
            <a:pPr marL="800100" marR="9525" lvl="1" indent="-342900" algn="just" rtl="0">
              <a:lnSpc>
                <a:spcPct val="150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Cambria"/>
                <a:ea typeface="Cambria"/>
                <a:cs typeface="Cambria"/>
                <a:sym typeface="Cambria"/>
              </a:rPr>
              <a:t>Half life 4-6 hrs.</a:t>
            </a:r>
            <a:endParaRPr dirty="0"/>
          </a:p>
          <a:p>
            <a:pPr marL="800100" marR="9525" lvl="1" indent="-342900" algn="just" rtl="0">
              <a:lnSpc>
                <a:spcPct val="150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Cambria"/>
                <a:ea typeface="Cambria"/>
                <a:cs typeface="Cambria"/>
                <a:sym typeface="Cambria"/>
              </a:rPr>
              <a:t>Distributed rapidly to most tissues (</a:t>
            </a:r>
            <a:r>
              <a:rPr lang="en-US" sz="2800" b="0" i="0" u="none" strike="noStrike" cap="none" dirty="0">
                <a:solidFill>
                  <a:srgbClr val="FF0000"/>
                </a:solidFill>
                <a:latin typeface="Cambria"/>
                <a:ea typeface="Cambria"/>
                <a:cs typeface="Cambria"/>
                <a:sym typeface="Cambria"/>
              </a:rPr>
              <a:t>bl. brain barrier</a:t>
            </a:r>
            <a:r>
              <a:rPr lang="en-US" sz="2800" b="0" i="0" u="none" strike="noStrike" cap="none" dirty="0">
                <a:solidFill>
                  <a:schemeClr val="dk1"/>
                </a:solidFill>
                <a:latin typeface="Cambria"/>
                <a:ea typeface="Cambria"/>
                <a:cs typeface="Cambria"/>
                <a:sym typeface="Cambria"/>
              </a:rPr>
              <a:t>, placenta, milk).</a:t>
            </a:r>
            <a:endParaRPr dirty="0"/>
          </a:p>
          <a:p>
            <a:pPr marL="800100" marR="9525" lvl="1" indent="-342900" algn="just" rtl="0">
              <a:lnSpc>
                <a:spcPct val="150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Cambria"/>
                <a:ea typeface="Cambria"/>
                <a:cs typeface="Cambria"/>
                <a:sym typeface="Cambria"/>
              </a:rPr>
              <a:t>Hepatic metabolism (</a:t>
            </a:r>
            <a:r>
              <a:rPr lang="en-US" sz="2800" b="0" i="0" u="none" strike="noStrike" cap="none" dirty="0" err="1">
                <a:solidFill>
                  <a:schemeClr val="dk1"/>
                </a:solidFill>
                <a:latin typeface="Cambria"/>
                <a:ea typeface="Cambria"/>
                <a:cs typeface="Cambria"/>
                <a:sym typeface="Cambria"/>
              </a:rPr>
              <a:t>sulfation</a:t>
            </a:r>
            <a:r>
              <a:rPr lang="en-US" sz="2800" b="0" i="0" u="none" strike="noStrike" cap="none" dirty="0">
                <a:solidFill>
                  <a:schemeClr val="dk1"/>
                </a:solidFill>
                <a:latin typeface="Cambria"/>
                <a:ea typeface="Cambria"/>
                <a:cs typeface="Cambria"/>
                <a:sym typeface="Cambria"/>
              </a:rPr>
              <a:t> &amp; </a:t>
            </a:r>
            <a:r>
              <a:rPr lang="en-US" sz="2800" b="0" i="0" u="none" strike="noStrike" cap="none" dirty="0" err="1">
                <a:solidFill>
                  <a:schemeClr val="dk1"/>
                </a:solidFill>
                <a:latin typeface="Cambria"/>
                <a:ea typeface="Cambria"/>
                <a:cs typeface="Cambria"/>
                <a:sym typeface="Cambria"/>
              </a:rPr>
              <a:t>glucuronidation</a:t>
            </a:r>
            <a:r>
              <a:rPr lang="en-US" sz="2800" b="0" i="0" u="none" strike="noStrike" cap="none" dirty="0">
                <a:solidFill>
                  <a:schemeClr val="dk1"/>
                </a:solidFill>
                <a:latin typeface="Cambria"/>
                <a:ea typeface="Cambria"/>
                <a:cs typeface="Cambria"/>
                <a:sym typeface="Cambria"/>
              </a:rPr>
              <a:t>).</a:t>
            </a:r>
            <a:endParaRPr dirty="0"/>
          </a:p>
          <a:p>
            <a:pPr marL="800100" marR="9525" lvl="1" indent="-342900" algn="just" rtl="0">
              <a:lnSpc>
                <a:spcPct val="150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Cambria"/>
                <a:ea typeface="Cambria"/>
                <a:cs typeface="Cambria"/>
                <a:sym typeface="Cambria"/>
              </a:rPr>
              <a:t>Excreted in urine.</a:t>
            </a:r>
            <a:endParaRPr sz="2800" b="0" i="0" u="none" strike="noStrike" cap="none" dirty="0">
              <a:solidFill>
                <a:schemeClr val="dk1"/>
              </a:solidFill>
              <a:latin typeface="Cambria"/>
              <a:ea typeface="Cambria"/>
              <a:cs typeface="Cambria"/>
              <a:sym typeface="Cambria"/>
            </a:endParaRPr>
          </a:p>
          <a:p>
            <a:pPr marL="0" lvl="0" indent="0" algn="l" rtl="0">
              <a:lnSpc>
                <a:spcPct val="150000"/>
              </a:lnSpc>
              <a:spcBef>
                <a:spcPts val="0"/>
              </a:spcBef>
              <a:spcAft>
                <a:spcPts val="0"/>
              </a:spcAft>
              <a:buNone/>
            </a:pPr>
            <a:r>
              <a:rPr lang="en-US" sz="2400" b="1" dirty="0">
                <a:solidFill>
                  <a:schemeClr val="accent5"/>
                </a:solidFill>
                <a:latin typeface="Cambria"/>
                <a:ea typeface="Cambria"/>
                <a:cs typeface="Cambria"/>
                <a:sym typeface="Cambria"/>
              </a:rPr>
              <a:t>⮊ Mechanism of action</a:t>
            </a:r>
            <a:r>
              <a:rPr lang="en-US" sz="2400" b="1" dirty="0">
                <a:solidFill>
                  <a:schemeClr val="dk1"/>
                </a:solidFill>
                <a:latin typeface="Cambria"/>
                <a:ea typeface="Cambria"/>
                <a:cs typeface="Cambria"/>
                <a:sym typeface="Cambria"/>
              </a:rPr>
              <a:t>:</a:t>
            </a:r>
            <a:endParaRPr sz="2400" dirty="0">
              <a:solidFill>
                <a:schemeClr val="dk1"/>
              </a:solidFill>
              <a:latin typeface="Cambria"/>
              <a:ea typeface="Cambria"/>
              <a:cs typeface="Cambria"/>
              <a:sym typeface="Cambria"/>
            </a:endParaRPr>
          </a:p>
          <a:p>
            <a:pPr marL="1371600" lvl="2" indent="-350519" algn="l" rtl="0">
              <a:spcBef>
                <a:spcPts val="500"/>
              </a:spcBef>
              <a:spcAft>
                <a:spcPts val="0"/>
              </a:spcAft>
              <a:buClr>
                <a:schemeClr val="accent4"/>
              </a:buClr>
              <a:buSzPts val="1920"/>
              <a:buFont typeface="Noto Sans Symbols"/>
              <a:buChar char="■"/>
            </a:pPr>
            <a:r>
              <a:rPr lang="en-US" sz="2400" b="1" i="1" dirty="0">
                <a:solidFill>
                  <a:srgbClr val="0070C0"/>
                </a:solidFill>
                <a:latin typeface="Cambria"/>
                <a:ea typeface="Cambria"/>
                <a:cs typeface="Cambria"/>
                <a:sym typeface="Cambria"/>
              </a:rPr>
              <a:t>D</a:t>
            </a:r>
            <a:r>
              <a:rPr lang="en-US" sz="2400" b="1" i="1" baseline="-25000" dirty="0">
                <a:solidFill>
                  <a:srgbClr val="0070C0"/>
                </a:solidFill>
                <a:latin typeface="Cambria"/>
                <a:ea typeface="Cambria"/>
                <a:cs typeface="Cambria"/>
                <a:sym typeface="Cambria"/>
              </a:rPr>
              <a:t>2</a:t>
            </a:r>
            <a:r>
              <a:rPr lang="en-US" sz="2400" b="1" i="1" dirty="0">
                <a:solidFill>
                  <a:srgbClr val="0070C0"/>
                </a:solidFill>
                <a:latin typeface="Cambria"/>
                <a:ea typeface="Cambria"/>
                <a:cs typeface="Cambria"/>
                <a:sym typeface="Cambria"/>
              </a:rPr>
              <a:t> receptor antagonist</a:t>
            </a:r>
            <a:r>
              <a:rPr lang="en-US" sz="2400" dirty="0">
                <a:solidFill>
                  <a:srgbClr val="0070C0"/>
                </a:solidFill>
                <a:latin typeface="Cambria"/>
                <a:ea typeface="Cambria"/>
                <a:cs typeface="Cambria"/>
                <a:sym typeface="Cambria"/>
              </a:rPr>
              <a:t>.</a:t>
            </a:r>
            <a:endParaRPr sz="2300" dirty="0">
              <a:solidFill>
                <a:srgbClr val="6C6C6C"/>
              </a:solidFill>
              <a:latin typeface="Trebuchet MS"/>
              <a:ea typeface="Trebuchet MS"/>
              <a:cs typeface="Trebuchet MS"/>
              <a:sym typeface="Trebuchet MS"/>
            </a:endParaRPr>
          </a:p>
          <a:p>
            <a:pPr marL="1371600" lvl="2" indent="-350519" algn="l" rtl="0">
              <a:spcBef>
                <a:spcPts val="500"/>
              </a:spcBef>
              <a:spcAft>
                <a:spcPts val="0"/>
              </a:spcAft>
              <a:buClr>
                <a:schemeClr val="accent4"/>
              </a:buClr>
              <a:buSzPts val="1920"/>
              <a:buFont typeface="Noto Sans Symbols"/>
              <a:buChar char="■"/>
            </a:pPr>
            <a:r>
              <a:rPr lang="en-US" sz="2400" dirty="0">
                <a:solidFill>
                  <a:srgbClr val="6C6C6C"/>
                </a:solidFill>
                <a:latin typeface="Cambria"/>
                <a:ea typeface="Cambria"/>
                <a:cs typeface="Cambria"/>
                <a:sym typeface="Cambria"/>
              </a:rPr>
              <a:t>Promotes release of Ach from </a:t>
            </a:r>
            <a:r>
              <a:rPr lang="en-US" sz="2400" dirty="0" err="1">
                <a:solidFill>
                  <a:srgbClr val="6C6C6C"/>
                </a:solidFill>
                <a:latin typeface="Cambria"/>
                <a:ea typeface="Cambria"/>
                <a:cs typeface="Cambria"/>
                <a:sym typeface="Cambria"/>
              </a:rPr>
              <a:t>myenteric</a:t>
            </a:r>
            <a:r>
              <a:rPr lang="en-US" sz="2400" dirty="0">
                <a:solidFill>
                  <a:srgbClr val="6C6C6C"/>
                </a:solidFill>
                <a:latin typeface="Cambria"/>
                <a:ea typeface="Cambria"/>
                <a:cs typeface="Cambria"/>
                <a:sym typeface="Cambria"/>
              </a:rPr>
              <a:t> plexus (</a:t>
            </a:r>
            <a:r>
              <a:rPr lang="en-US" sz="2400" b="1" i="1" dirty="0">
                <a:solidFill>
                  <a:srgbClr val="0070C0"/>
                </a:solidFill>
                <a:latin typeface="Cambria"/>
                <a:ea typeface="Cambria"/>
                <a:cs typeface="Cambria"/>
                <a:sym typeface="Cambria"/>
              </a:rPr>
              <a:t>5-HT</a:t>
            </a:r>
            <a:r>
              <a:rPr lang="en-US" sz="2400" b="1" i="1" baseline="-25000" dirty="0">
                <a:solidFill>
                  <a:srgbClr val="0070C0"/>
                </a:solidFill>
                <a:latin typeface="Cambria"/>
                <a:ea typeface="Cambria"/>
                <a:cs typeface="Cambria"/>
                <a:sym typeface="Cambria"/>
              </a:rPr>
              <a:t>4</a:t>
            </a:r>
            <a:r>
              <a:rPr lang="en-US" sz="2400" b="1" i="1" dirty="0">
                <a:solidFill>
                  <a:srgbClr val="0070C0"/>
                </a:solidFill>
                <a:latin typeface="Cambria"/>
                <a:ea typeface="Cambria"/>
                <a:cs typeface="Cambria"/>
                <a:sym typeface="Cambria"/>
              </a:rPr>
              <a:t> agonist</a:t>
            </a:r>
            <a:r>
              <a:rPr lang="en-US" sz="2400" dirty="0">
                <a:solidFill>
                  <a:srgbClr val="6C6C6C"/>
                </a:solidFill>
                <a:latin typeface="Cambria"/>
                <a:ea typeface="Cambria"/>
                <a:cs typeface="Cambria"/>
                <a:sym typeface="Cambria"/>
              </a:rPr>
              <a:t>)</a:t>
            </a:r>
            <a:endParaRPr sz="2300" dirty="0">
              <a:solidFill>
                <a:srgbClr val="6C6C6C"/>
              </a:solidFill>
              <a:latin typeface="Trebuchet MS"/>
              <a:ea typeface="Trebuchet MS"/>
              <a:cs typeface="Trebuchet MS"/>
              <a:sym typeface="Trebuchet MS"/>
            </a:endParaRPr>
          </a:p>
          <a:p>
            <a:pPr marL="1371600" lvl="2" indent="-350519" algn="l" rtl="0">
              <a:spcBef>
                <a:spcPts val="500"/>
              </a:spcBef>
              <a:spcAft>
                <a:spcPts val="0"/>
              </a:spcAft>
              <a:buClr>
                <a:schemeClr val="accent4"/>
              </a:buClr>
              <a:buSzPts val="1920"/>
              <a:buFont typeface="Noto Sans Symbols"/>
              <a:buChar char="■"/>
            </a:pPr>
            <a:r>
              <a:rPr lang="en-US" sz="2400" b="1" i="1" dirty="0">
                <a:solidFill>
                  <a:srgbClr val="0070C0"/>
                </a:solidFill>
                <a:latin typeface="Cambria"/>
                <a:ea typeface="Cambria"/>
                <a:cs typeface="Cambria"/>
                <a:sym typeface="Cambria"/>
              </a:rPr>
              <a:t>5-HT3 antagonists</a:t>
            </a:r>
            <a:r>
              <a:rPr lang="en-US" sz="2400" b="1" i="1" dirty="0">
                <a:solidFill>
                  <a:srgbClr val="6C6C6C"/>
                </a:solidFill>
                <a:latin typeface="Cambria"/>
                <a:ea typeface="Cambria"/>
                <a:cs typeface="Cambria"/>
                <a:sym typeface="Cambria"/>
              </a:rPr>
              <a:t>.</a:t>
            </a:r>
            <a:endParaRPr sz="2800" dirty="0">
              <a:solidFill>
                <a:schemeClr val="dk1"/>
              </a:solidFill>
              <a:latin typeface="Cambria"/>
              <a:ea typeface="Cambria"/>
              <a:cs typeface="Cambria"/>
              <a:sym typeface="Cambria"/>
            </a:endParaRPr>
          </a:p>
        </p:txBody>
      </p:sp>
      <p:sp>
        <p:nvSpPr>
          <p:cNvPr id="147" name="Google Shape;147;p7"/>
          <p:cNvSpPr txBox="1"/>
          <p:nvPr/>
        </p:nvSpPr>
        <p:spPr>
          <a:xfrm>
            <a:off x="442450" y="67175"/>
            <a:ext cx="10602900" cy="626700"/>
          </a:xfrm>
          <a:prstGeom prst="rect">
            <a:avLst/>
          </a:prstGeom>
          <a:solidFill>
            <a:schemeClr val="accent1"/>
          </a:solidFill>
          <a:ln w="40000" cap="flat" cmpd="sng">
            <a:solidFill>
              <a:srgbClr val="862C4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Cambria"/>
              <a:buNone/>
            </a:pPr>
            <a:r>
              <a:rPr lang="en-US" sz="3000" b="1">
                <a:solidFill>
                  <a:schemeClr val="accent4"/>
                </a:solidFill>
                <a:latin typeface="Cambria"/>
                <a:ea typeface="Cambria"/>
                <a:cs typeface="Cambria"/>
                <a:sym typeface="Cambria"/>
              </a:rPr>
              <a:t>Dopamine (D</a:t>
            </a:r>
            <a:r>
              <a:rPr lang="en-US" sz="3000" b="1" baseline="-25000">
                <a:solidFill>
                  <a:schemeClr val="accent4"/>
                </a:solidFill>
                <a:latin typeface="Cambria"/>
                <a:ea typeface="Cambria"/>
                <a:cs typeface="Cambria"/>
                <a:sym typeface="Cambria"/>
              </a:rPr>
              <a:t>2</a:t>
            </a:r>
            <a:r>
              <a:rPr lang="en-US" sz="3000" b="1">
                <a:solidFill>
                  <a:schemeClr val="accent4"/>
                </a:solidFill>
                <a:latin typeface="Cambria"/>
                <a:ea typeface="Cambria"/>
                <a:cs typeface="Cambria"/>
                <a:sym typeface="Cambria"/>
              </a:rPr>
              <a:t>) antagonists: </a:t>
            </a:r>
            <a:r>
              <a:rPr lang="en-US" sz="3200" b="1" i="0" u="none" strike="noStrike" cap="none">
                <a:solidFill>
                  <a:schemeClr val="dk1"/>
                </a:solidFill>
                <a:latin typeface="Cambria"/>
                <a:ea typeface="Cambria"/>
                <a:cs typeface="Cambria"/>
                <a:sym typeface="Cambria"/>
              </a:rPr>
              <a:t>Metoclopramide </a:t>
            </a:r>
            <a:br>
              <a:rPr lang="en-US" sz="3200" b="1" i="0" u="none" strike="noStrike" cap="none">
                <a:solidFill>
                  <a:schemeClr val="dk1"/>
                </a:solidFill>
                <a:latin typeface="Cambria"/>
                <a:ea typeface="Cambria"/>
                <a:cs typeface="Cambria"/>
                <a:sym typeface="Cambria"/>
              </a:rPr>
            </a:br>
            <a:endParaRPr sz="3200" b="1" i="0" u="none" strike="noStrike" cap="none">
              <a:solidFill>
                <a:schemeClr val="dk1"/>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22803f06a7_0_15"/>
          <p:cNvSpPr txBox="1">
            <a:spLocks noGrp="1"/>
          </p:cNvSpPr>
          <p:nvPr>
            <p:ph type="body" idx="1"/>
          </p:nvPr>
        </p:nvSpPr>
        <p:spPr>
          <a:xfrm>
            <a:off x="91200" y="150"/>
            <a:ext cx="7295700" cy="6858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2400" b="1">
                <a:solidFill>
                  <a:schemeClr val="accent5"/>
                </a:solidFill>
                <a:latin typeface="Cambria"/>
                <a:ea typeface="Cambria"/>
                <a:cs typeface="Cambria"/>
                <a:sym typeface="Cambria"/>
              </a:rPr>
              <a:t>Pharmacological effects</a:t>
            </a:r>
            <a:r>
              <a:rPr lang="en-US" sz="2400" b="1">
                <a:latin typeface="Cambria"/>
                <a:ea typeface="Cambria"/>
                <a:cs typeface="Cambria"/>
                <a:sym typeface="Cambria"/>
              </a:rPr>
              <a:t>:</a:t>
            </a:r>
            <a:endParaRPr sz="2400">
              <a:latin typeface="Cambria"/>
              <a:ea typeface="Cambria"/>
              <a:cs typeface="Cambria"/>
              <a:sym typeface="Cambria"/>
            </a:endParaRPr>
          </a:p>
          <a:p>
            <a:pPr marL="521208" lvl="1" indent="-228600" algn="l" rtl="0">
              <a:lnSpc>
                <a:spcPct val="150000"/>
              </a:lnSpc>
              <a:spcBef>
                <a:spcPts val="500"/>
              </a:spcBef>
              <a:spcAft>
                <a:spcPts val="0"/>
              </a:spcAft>
              <a:buSzPts val="1920"/>
              <a:buChar char="◼"/>
            </a:pPr>
            <a:r>
              <a:rPr lang="en-US" sz="2400" b="1">
                <a:solidFill>
                  <a:schemeClr val="accent2"/>
                </a:solidFill>
                <a:latin typeface="Cambria"/>
                <a:ea typeface="Cambria"/>
                <a:cs typeface="Cambria"/>
                <a:sym typeface="Cambria"/>
              </a:rPr>
              <a:t>1. C.N.S</a:t>
            </a:r>
            <a:r>
              <a:rPr lang="en-US" sz="2400" b="1">
                <a:latin typeface="Cambria"/>
                <a:ea typeface="Cambria"/>
                <a:cs typeface="Cambria"/>
                <a:sym typeface="Cambria"/>
              </a:rPr>
              <a:t>.:</a:t>
            </a:r>
            <a:r>
              <a:rPr lang="en-US" sz="2400">
                <a:latin typeface="Cambria"/>
                <a:ea typeface="Cambria"/>
                <a:cs typeface="Cambria"/>
                <a:sym typeface="Cambria"/>
              </a:rPr>
              <a:t> D</a:t>
            </a:r>
            <a:r>
              <a:rPr lang="en-US" sz="2400" baseline="-25000">
                <a:latin typeface="Cambria"/>
                <a:ea typeface="Cambria"/>
                <a:cs typeface="Cambria"/>
                <a:sym typeface="Cambria"/>
              </a:rPr>
              <a:t>2</a:t>
            </a:r>
            <a:r>
              <a:rPr lang="en-US" sz="2400">
                <a:latin typeface="Cambria"/>
                <a:ea typeface="Cambria"/>
                <a:cs typeface="Cambria"/>
                <a:sym typeface="Cambria"/>
              </a:rPr>
              <a:t>-blocker.</a:t>
            </a:r>
            <a:endParaRPr/>
          </a:p>
          <a:p>
            <a:pPr marL="758952" lvl="2" indent="-228600" algn="l" rtl="0">
              <a:lnSpc>
                <a:spcPct val="150000"/>
              </a:lnSpc>
              <a:spcBef>
                <a:spcPts val="400"/>
              </a:spcBef>
              <a:spcAft>
                <a:spcPts val="0"/>
              </a:spcAft>
              <a:buClr>
                <a:schemeClr val="dk1"/>
              </a:buClr>
              <a:buSzPts val="1440"/>
              <a:buFont typeface="Noto Sans Symbols"/>
              <a:buChar char="▪"/>
            </a:pPr>
            <a:r>
              <a:rPr lang="en-US" sz="2400">
                <a:latin typeface="Cambria"/>
                <a:ea typeface="Cambria"/>
                <a:cs typeface="Cambria"/>
                <a:sym typeface="Cambria"/>
              </a:rPr>
              <a:t>Antiemetic. (CTZ)	</a:t>
            </a:r>
            <a:endParaRPr/>
          </a:p>
          <a:p>
            <a:pPr marL="758952" lvl="2" indent="-228600" algn="l" rtl="0">
              <a:lnSpc>
                <a:spcPct val="150000"/>
              </a:lnSpc>
              <a:spcBef>
                <a:spcPts val="400"/>
              </a:spcBef>
              <a:spcAft>
                <a:spcPts val="0"/>
              </a:spcAft>
              <a:buClr>
                <a:schemeClr val="dk1"/>
              </a:buClr>
              <a:buSzPts val="1440"/>
              <a:buFont typeface="Noto Sans Symbols"/>
              <a:buChar char="▪"/>
            </a:pPr>
            <a:r>
              <a:rPr lang="en-US" sz="2400">
                <a:latin typeface="Cambria"/>
                <a:ea typeface="Cambria"/>
                <a:cs typeface="Cambria"/>
                <a:sym typeface="Cambria"/>
              </a:rPr>
              <a:t>Hyperprolactinemia. </a:t>
            </a:r>
            <a:endParaRPr/>
          </a:p>
          <a:p>
            <a:pPr marL="758952" lvl="2" indent="-228600" algn="l" rtl="0">
              <a:lnSpc>
                <a:spcPct val="150000"/>
              </a:lnSpc>
              <a:spcBef>
                <a:spcPts val="400"/>
              </a:spcBef>
              <a:spcAft>
                <a:spcPts val="0"/>
              </a:spcAft>
              <a:buClr>
                <a:schemeClr val="dk1"/>
              </a:buClr>
              <a:buSzPts val="1440"/>
              <a:buFont typeface="Noto Sans Symbols"/>
              <a:buChar char="▪"/>
            </a:pPr>
            <a:r>
              <a:rPr lang="en-US" sz="2400">
                <a:latin typeface="Cambria"/>
                <a:ea typeface="Cambria"/>
                <a:cs typeface="Cambria"/>
                <a:sym typeface="Cambria"/>
              </a:rPr>
              <a:t>Extrapyramidal symptoms. (basal ganglia)</a:t>
            </a:r>
            <a:endParaRPr sz="2400">
              <a:latin typeface="Cambria"/>
              <a:ea typeface="Cambria"/>
              <a:cs typeface="Cambria"/>
              <a:sym typeface="Cambria"/>
            </a:endParaRPr>
          </a:p>
          <a:p>
            <a:pPr marL="758952" marR="9525" lvl="2" indent="-312419" algn="just" rtl="0">
              <a:lnSpc>
                <a:spcPct val="150000"/>
              </a:lnSpc>
              <a:spcBef>
                <a:spcPts val="0"/>
              </a:spcBef>
              <a:spcAft>
                <a:spcPts val="0"/>
              </a:spcAft>
              <a:buSzPts val="2400"/>
              <a:buFont typeface="Cambria"/>
              <a:buChar char="▪"/>
            </a:pPr>
            <a:r>
              <a:rPr lang="en-US" sz="2800" b="1">
                <a:latin typeface="Cambria"/>
                <a:ea typeface="Cambria"/>
                <a:cs typeface="Cambria"/>
                <a:sym typeface="Cambria"/>
              </a:rPr>
              <a:t>2. </a:t>
            </a:r>
            <a:r>
              <a:rPr lang="en-US" sz="2800" b="1">
                <a:solidFill>
                  <a:schemeClr val="accent2"/>
                </a:solidFill>
                <a:latin typeface="Cambria"/>
                <a:ea typeface="Cambria"/>
                <a:cs typeface="Cambria"/>
                <a:sym typeface="Cambria"/>
              </a:rPr>
              <a:t>G.I.T</a:t>
            </a:r>
            <a:r>
              <a:rPr lang="en-US" sz="2800" b="1">
                <a:latin typeface="Cambria"/>
                <a:ea typeface="Cambria"/>
                <a:cs typeface="Cambria"/>
                <a:sym typeface="Cambria"/>
              </a:rPr>
              <a:t>. :</a:t>
            </a:r>
            <a:r>
              <a:rPr lang="en-US" sz="2800">
                <a:latin typeface="Cambria"/>
                <a:ea typeface="Cambria"/>
                <a:cs typeface="Cambria"/>
                <a:sym typeface="Cambria"/>
              </a:rPr>
              <a:t> ↑esophageal peristaltic amplitude, ↑ LESP, and enhances gastric emptying (upper digestive tract) but </a:t>
            </a:r>
            <a:r>
              <a:rPr lang="en-US" sz="2800">
                <a:solidFill>
                  <a:srgbClr val="0070C0"/>
                </a:solidFill>
                <a:latin typeface="Cambria"/>
                <a:ea typeface="Cambria"/>
                <a:cs typeface="Cambria"/>
                <a:sym typeface="Cambria"/>
              </a:rPr>
              <a:t>has no effect upon small intestine or colonic motility</a:t>
            </a:r>
            <a:endParaRPr sz="2400">
              <a:latin typeface="Cambria"/>
              <a:ea typeface="Cambria"/>
              <a:cs typeface="Cambria"/>
              <a:sym typeface="Cambria"/>
            </a:endParaRPr>
          </a:p>
          <a:p>
            <a:pPr marL="274320" lvl="0" indent="-163068" algn="l" rtl="0">
              <a:spcBef>
                <a:spcPts val="600"/>
              </a:spcBef>
              <a:spcAft>
                <a:spcPts val="0"/>
              </a:spcAft>
              <a:buSzPts val="1752"/>
              <a:buNone/>
            </a:pPr>
            <a:endParaRPr sz="2400">
              <a:latin typeface="Cambria"/>
              <a:ea typeface="Cambria"/>
              <a:cs typeface="Cambria"/>
              <a:sym typeface="Cambria"/>
            </a:endParaRPr>
          </a:p>
        </p:txBody>
      </p:sp>
      <p:pic>
        <p:nvPicPr>
          <p:cNvPr id="153" name="Google Shape;153;g222803f06a7_0_15"/>
          <p:cNvPicPr preferRelativeResize="0"/>
          <p:nvPr/>
        </p:nvPicPr>
        <p:blipFill rotWithShape="1">
          <a:blip r:embed="rId3">
            <a:alphaModFix/>
          </a:blip>
          <a:srcRect/>
          <a:stretch/>
        </p:blipFill>
        <p:spPr>
          <a:xfrm>
            <a:off x="7790475" y="106202"/>
            <a:ext cx="4262049" cy="3227842"/>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p:nvPr/>
        </p:nvSpPr>
        <p:spPr>
          <a:xfrm>
            <a:off x="182400" y="195100"/>
            <a:ext cx="11600100" cy="6535200"/>
          </a:xfrm>
          <a:prstGeom prst="rect">
            <a:avLst/>
          </a:prstGeom>
          <a:noFill/>
          <a:ln>
            <a:noFill/>
          </a:ln>
        </p:spPr>
        <p:txBody>
          <a:bodyPr spcFirstLastPara="1" wrap="square" lIns="91425" tIns="45700" rIns="91425" bIns="45700" anchor="t" anchorCtr="0">
            <a:spAutoFit/>
          </a:bodyPr>
          <a:lstStyle/>
          <a:p>
            <a:pPr marL="0" marR="9525" lvl="0" indent="0" algn="just" rtl="0">
              <a:lnSpc>
                <a:spcPct val="150000"/>
              </a:lnSpc>
              <a:spcBef>
                <a:spcPts val="0"/>
              </a:spcBef>
              <a:spcAft>
                <a:spcPts val="0"/>
              </a:spcAft>
              <a:buNone/>
            </a:pPr>
            <a:r>
              <a:rPr lang="en-US" sz="2800" b="1" i="0" u="none" strike="noStrike" cap="none">
                <a:solidFill>
                  <a:schemeClr val="accent5"/>
                </a:solidFill>
                <a:latin typeface="Times New Roman"/>
                <a:ea typeface="Times New Roman"/>
                <a:cs typeface="Times New Roman"/>
                <a:sym typeface="Times New Roman"/>
              </a:rPr>
              <a:t>⮊ Uses</a:t>
            </a:r>
            <a:r>
              <a:rPr lang="en-US" sz="2800" b="1" i="0" u="none" strike="noStrike" cap="none">
                <a:solidFill>
                  <a:schemeClr val="dk1"/>
                </a:solidFill>
                <a:latin typeface="Times New Roman"/>
                <a:ea typeface="Times New Roman"/>
                <a:cs typeface="Times New Roman"/>
                <a:sym typeface="Times New Roman"/>
              </a:rPr>
              <a:t>:</a:t>
            </a:r>
            <a:endParaRPr sz="2800" b="0" i="0" u="none" strike="noStrike" cap="none">
              <a:solidFill>
                <a:schemeClr val="dk1"/>
              </a:solidFill>
              <a:latin typeface="Calibri"/>
              <a:ea typeface="Calibri"/>
              <a:cs typeface="Calibri"/>
              <a:sym typeface="Calibri"/>
            </a:endParaRPr>
          </a:p>
          <a:p>
            <a:pPr marL="342900" marR="9525" lvl="0" indent="-342900" algn="just" rtl="0">
              <a:lnSpc>
                <a:spcPct val="150000"/>
              </a:lnSpc>
              <a:spcBef>
                <a:spcPts val="0"/>
              </a:spcBef>
              <a:spcAft>
                <a:spcPts val="0"/>
              </a:spcAft>
              <a:buClr>
                <a:srgbClr val="0070C0"/>
              </a:buClr>
              <a:buSzPts val="2800"/>
              <a:buFont typeface="Trebuchet MS"/>
              <a:buAutoNum type="arabicPeriod"/>
            </a:pPr>
            <a:r>
              <a:rPr lang="en-US" sz="2800" b="0" i="0" u="none" strike="noStrike" cap="none">
                <a:solidFill>
                  <a:srgbClr val="0070C0"/>
                </a:solidFill>
                <a:latin typeface="Times New Roman"/>
                <a:ea typeface="Times New Roman"/>
                <a:cs typeface="Times New Roman"/>
                <a:sym typeface="Times New Roman"/>
              </a:rPr>
              <a:t>Antiemetic </a:t>
            </a:r>
            <a:r>
              <a:rPr lang="en-US" sz="2800" b="0" i="0" u="none" strike="noStrike" cap="none">
                <a:solidFill>
                  <a:schemeClr val="dk1"/>
                </a:solidFill>
                <a:latin typeface="Times New Roman"/>
                <a:ea typeface="Times New Roman"/>
                <a:cs typeface="Times New Roman"/>
                <a:sym typeface="Times New Roman"/>
              </a:rPr>
              <a:t>(potent antiemetic).</a:t>
            </a:r>
            <a:endParaRPr sz="2800" b="0" i="0" u="none" strike="noStrike" cap="none">
              <a:solidFill>
                <a:schemeClr val="dk1"/>
              </a:solidFill>
              <a:latin typeface="Calibri"/>
              <a:ea typeface="Calibri"/>
              <a:cs typeface="Calibri"/>
              <a:sym typeface="Calibri"/>
            </a:endParaRPr>
          </a:p>
          <a:p>
            <a:pPr marL="342900" marR="9525" lvl="0" indent="-342900" algn="just" rtl="0">
              <a:lnSpc>
                <a:spcPct val="150000"/>
              </a:lnSpc>
              <a:spcBef>
                <a:spcPts val="0"/>
              </a:spcBef>
              <a:spcAft>
                <a:spcPts val="0"/>
              </a:spcAft>
              <a:buClr>
                <a:srgbClr val="0070C0"/>
              </a:buClr>
              <a:buSzPts val="2800"/>
              <a:buFont typeface="Trebuchet MS"/>
              <a:buAutoNum type="arabicPeriod"/>
            </a:pPr>
            <a:r>
              <a:rPr lang="en-US" sz="2800" b="0" i="0" u="none" strike="noStrike" cap="none">
                <a:solidFill>
                  <a:srgbClr val="0070C0"/>
                </a:solidFill>
                <a:latin typeface="Times New Roman"/>
                <a:ea typeface="Times New Roman"/>
                <a:cs typeface="Times New Roman"/>
                <a:sym typeface="Times New Roman"/>
              </a:rPr>
              <a:t>Prokinetic action:</a:t>
            </a:r>
            <a:endParaRPr sz="2800" b="0" i="0" u="none" strike="noStrike" cap="none">
              <a:solidFill>
                <a:srgbClr val="0070C0"/>
              </a:solidFill>
              <a:latin typeface="Calibri"/>
              <a:ea typeface="Calibri"/>
              <a:cs typeface="Calibri"/>
              <a:sym typeface="Calibri"/>
            </a:endParaRPr>
          </a:p>
          <a:p>
            <a:pPr marL="971550" marR="9525" lvl="1" indent="-514350" algn="just" rtl="0">
              <a:lnSpc>
                <a:spcPct val="150000"/>
              </a:lnSpc>
              <a:spcBef>
                <a:spcPts val="0"/>
              </a:spcBef>
              <a:spcAft>
                <a:spcPts val="0"/>
              </a:spcAft>
              <a:buClr>
                <a:schemeClr val="dk1"/>
              </a:buClr>
              <a:buSzPts val="2800"/>
              <a:buFont typeface="Trebuchet MS"/>
              <a:buAutoNum type="alphaUcPeriod"/>
            </a:pPr>
            <a:r>
              <a:rPr lang="en-US" sz="2800" b="0" i="0" u="none" strike="noStrike" cap="none">
                <a:solidFill>
                  <a:schemeClr val="dk1"/>
                </a:solidFill>
                <a:latin typeface="Times New Roman"/>
                <a:ea typeface="Times New Roman"/>
                <a:cs typeface="Times New Roman"/>
                <a:sym typeface="Times New Roman"/>
              </a:rPr>
              <a:t>GERD (Gastroesophageal reflux disease) (rarely used).</a:t>
            </a:r>
            <a:endParaRPr sz="2800" b="0" i="0" u="none" strike="noStrike" cap="none">
              <a:solidFill>
                <a:schemeClr val="dk1"/>
              </a:solidFill>
              <a:latin typeface="Calibri"/>
              <a:ea typeface="Calibri"/>
              <a:cs typeface="Calibri"/>
              <a:sym typeface="Calibri"/>
            </a:endParaRPr>
          </a:p>
          <a:p>
            <a:pPr marL="971550" marR="9525" lvl="1" indent="-514350" algn="just" rtl="0">
              <a:lnSpc>
                <a:spcPct val="150000"/>
              </a:lnSpc>
              <a:spcBef>
                <a:spcPts val="0"/>
              </a:spcBef>
              <a:spcAft>
                <a:spcPts val="0"/>
              </a:spcAft>
              <a:buClr>
                <a:schemeClr val="dk1"/>
              </a:buClr>
              <a:buSzPts val="2800"/>
              <a:buFont typeface="Trebuchet MS"/>
              <a:buAutoNum type="alphaUcPeriod"/>
            </a:pPr>
            <a:r>
              <a:rPr lang="en-US" sz="2800" b="0" i="0" u="none" strike="noStrike" cap="none">
                <a:solidFill>
                  <a:schemeClr val="dk1"/>
                </a:solidFill>
                <a:latin typeface="Times New Roman"/>
                <a:ea typeface="Times New Roman"/>
                <a:cs typeface="Times New Roman"/>
                <a:sym typeface="Times New Roman"/>
              </a:rPr>
              <a:t>Gastric hypomotility &amp; postoperative ileus.</a:t>
            </a:r>
            <a:endParaRPr sz="2800" b="0" i="0" u="none" strike="noStrike" cap="none">
              <a:solidFill>
                <a:schemeClr val="dk1"/>
              </a:solidFill>
              <a:latin typeface="Calibri"/>
              <a:ea typeface="Calibri"/>
              <a:cs typeface="Calibri"/>
              <a:sym typeface="Calibri"/>
            </a:endParaRPr>
          </a:p>
          <a:p>
            <a:pPr marL="971550" marR="9525" lvl="1" indent="-514350" algn="just" rtl="0">
              <a:lnSpc>
                <a:spcPct val="150000"/>
              </a:lnSpc>
              <a:spcBef>
                <a:spcPts val="0"/>
              </a:spcBef>
              <a:spcAft>
                <a:spcPts val="0"/>
              </a:spcAft>
              <a:buClr>
                <a:schemeClr val="dk1"/>
              </a:buClr>
              <a:buSzPts val="2800"/>
              <a:buFont typeface="Trebuchet MS"/>
              <a:buAutoNum type="alphaUcPeriod"/>
            </a:pPr>
            <a:r>
              <a:rPr lang="en-US" sz="2800" b="0" i="0" u="none" strike="noStrike" cap="none">
                <a:solidFill>
                  <a:schemeClr val="dk1"/>
                </a:solidFill>
                <a:latin typeface="Times New Roman"/>
                <a:ea typeface="Times New Roman"/>
                <a:cs typeface="Times New Roman"/>
                <a:sym typeface="Times New Roman"/>
              </a:rPr>
              <a:t>To facilitate intubation procedure (nasoenteric feeding tube)</a:t>
            </a:r>
            <a:r>
              <a:rPr lang="en-US" sz="2800">
                <a:solidFill>
                  <a:schemeClr val="dk1"/>
                </a:solidFill>
                <a:latin typeface="Times New Roman"/>
                <a:ea typeface="Times New Roman"/>
                <a:cs typeface="Times New Roman"/>
                <a:sym typeface="Times New Roman"/>
              </a:rPr>
              <a:t> </a:t>
            </a:r>
            <a:r>
              <a:rPr lang="en-US" sz="2800" b="0" i="0" u="none" strike="noStrike" cap="none">
                <a:solidFill>
                  <a:schemeClr val="dk1"/>
                </a:solidFill>
                <a:latin typeface="Times New Roman"/>
                <a:ea typeface="Times New Roman"/>
                <a:cs typeface="Times New Roman"/>
                <a:sym typeface="Times New Roman"/>
              </a:rPr>
              <a:t>and radiological examination of gut.</a:t>
            </a:r>
            <a:endParaRPr sz="2800" b="0" i="0" u="none" strike="noStrike" cap="none">
              <a:solidFill>
                <a:schemeClr val="dk1"/>
              </a:solidFill>
              <a:latin typeface="Calibri"/>
              <a:ea typeface="Calibri"/>
              <a:cs typeface="Calibri"/>
              <a:sym typeface="Calibri"/>
            </a:endParaRPr>
          </a:p>
          <a:p>
            <a:pPr marL="971550" marR="0" lvl="1" indent="-514350" algn="l" rtl="0">
              <a:lnSpc>
                <a:spcPct val="150000"/>
              </a:lnSpc>
              <a:spcBef>
                <a:spcPts val="0"/>
              </a:spcBef>
              <a:spcAft>
                <a:spcPts val="0"/>
              </a:spcAft>
              <a:buClr>
                <a:schemeClr val="dk1"/>
              </a:buClr>
              <a:buSzPts val="2800"/>
              <a:buFont typeface="Trebuchet MS"/>
              <a:buAutoNum type="alphaUcPeriod"/>
            </a:pPr>
            <a:r>
              <a:rPr lang="en-US" sz="2800" b="0" i="0" u="none" strike="noStrike" cap="none">
                <a:solidFill>
                  <a:schemeClr val="dk1"/>
                </a:solidFill>
                <a:latin typeface="Times New Roman"/>
                <a:ea typeface="Times New Roman"/>
                <a:cs typeface="Times New Roman"/>
                <a:sym typeface="Times New Roman"/>
              </a:rPr>
              <a:t>To empty the stomach before emergency surgery</a:t>
            </a:r>
            <a:endParaRPr/>
          </a:p>
          <a:p>
            <a:pPr marL="0" marR="0" lvl="0" indent="0" algn="l" rtl="0">
              <a:lnSpc>
                <a:spcPct val="150000"/>
              </a:lnSpc>
              <a:spcBef>
                <a:spcPts val="0"/>
              </a:spcBef>
              <a:spcAft>
                <a:spcPts val="0"/>
              </a:spcAft>
              <a:buNone/>
            </a:pPr>
            <a:endParaRPr sz="28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	     </a:t>
            </a:r>
            <a:endParaRPr sz="28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p:nvPr/>
        </p:nvSpPr>
        <p:spPr>
          <a:xfrm>
            <a:off x="0" y="109425"/>
            <a:ext cx="12019800" cy="6639300"/>
          </a:xfrm>
          <a:prstGeom prst="rect">
            <a:avLst/>
          </a:prstGeom>
          <a:noFill/>
          <a:ln>
            <a:noFill/>
          </a:ln>
        </p:spPr>
        <p:txBody>
          <a:bodyPr spcFirstLastPara="1" wrap="square" lIns="91425" tIns="45700" rIns="91425" bIns="45700" anchor="t" anchorCtr="0">
            <a:spAutoFit/>
          </a:bodyPr>
          <a:lstStyle/>
          <a:p>
            <a:pPr marL="0" marR="9525" lvl="0" indent="0" algn="just" rtl="0">
              <a:lnSpc>
                <a:spcPct val="150000"/>
              </a:lnSpc>
              <a:spcBef>
                <a:spcPts val="0"/>
              </a:spcBef>
              <a:spcAft>
                <a:spcPts val="0"/>
              </a:spcAft>
              <a:buNone/>
            </a:pPr>
            <a:r>
              <a:rPr lang="en-US" sz="2800" b="1">
                <a:solidFill>
                  <a:schemeClr val="accent5"/>
                </a:solidFill>
                <a:latin typeface="Times New Roman"/>
                <a:ea typeface="Times New Roman"/>
                <a:cs typeface="Times New Roman"/>
                <a:sym typeface="Times New Roman"/>
              </a:rPr>
              <a:t>⮊ Side effects</a:t>
            </a:r>
            <a:r>
              <a:rPr lang="en-US" sz="2800" b="1">
                <a:solidFill>
                  <a:schemeClr val="dk1"/>
                </a:solidFill>
                <a:latin typeface="Times New Roman"/>
                <a:ea typeface="Times New Roman"/>
                <a:cs typeface="Times New Roman"/>
                <a:sym typeface="Times New Roman"/>
              </a:rPr>
              <a:t>:</a:t>
            </a:r>
            <a:endParaRPr sz="2800">
              <a:solidFill>
                <a:schemeClr val="dk1"/>
              </a:solidFill>
              <a:latin typeface="Calibri"/>
              <a:ea typeface="Calibri"/>
              <a:cs typeface="Calibri"/>
              <a:sym typeface="Calibri"/>
            </a:endParaRPr>
          </a:p>
          <a:p>
            <a:pPr marL="0" marR="9525" lvl="0" indent="0" algn="just" rtl="0">
              <a:lnSpc>
                <a:spcPct val="150000"/>
              </a:lnSpc>
              <a:spcBef>
                <a:spcPts val="0"/>
              </a:spcBef>
              <a:spcAft>
                <a:spcPts val="0"/>
              </a:spcAft>
              <a:buNone/>
            </a:pPr>
            <a:r>
              <a:rPr lang="en-US" sz="2800" b="1">
                <a:solidFill>
                  <a:schemeClr val="accent2"/>
                </a:solidFill>
                <a:latin typeface="Times New Roman"/>
                <a:ea typeface="Times New Roman"/>
                <a:cs typeface="Times New Roman"/>
                <a:sym typeface="Times New Roman"/>
              </a:rPr>
              <a:t>1. Restlessness, </a:t>
            </a:r>
            <a:r>
              <a:rPr lang="en-US" sz="2800">
                <a:solidFill>
                  <a:schemeClr val="dk1"/>
                </a:solidFill>
                <a:latin typeface="Times New Roman"/>
                <a:ea typeface="Times New Roman"/>
                <a:cs typeface="Times New Roman"/>
                <a:sym typeface="Times New Roman"/>
              </a:rPr>
              <a:t>drowsiness, insomnia, anxiety &amp; agitation (10-20%, especially the elderly).</a:t>
            </a:r>
            <a:endParaRPr sz="2800">
              <a:solidFill>
                <a:schemeClr val="dk1"/>
              </a:solidFill>
              <a:latin typeface="Calibri"/>
              <a:ea typeface="Calibri"/>
              <a:cs typeface="Calibri"/>
              <a:sym typeface="Calibri"/>
            </a:endParaRPr>
          </a:p>
          <a:p>
            <a:pPr marL="0" marR="9525" lvl="0" indent="0" algn="just" rtl="0">
              <a:lnSpc>
                <a:spcPct val="150000"/>
              </a:lnSpc>
              <a:spcBef>
                <a:spcPts val="0"/>
              </a:spcBef>
              <a:spcAft>
                <a:spcPts val="0"/>
              </a:spcAft>
              <a:buNone/>
            </a:pPr>
            <a:r>
              <a:rPr lang="en-US" sz="2800" b="1">
                <a:solidFill>
                  <a:schemeClr val="accent2"/>
                </a:solidFill>
                <a:latin typeface="Times New Roman"/>
                <a:ea typeface="Times New Roman"/>
                <a:cs typeface="Times New Roman"/>
                <a:sym typeface="Times New Roman"/>
              </a:rPr>
              <a:t>2. Extrapyramidal effects</a:t>
            </a:r>
            <a:r>
              <a:rPr lang="en-US" sz="2800">
                <a:solidFill>
                  <a:schemeClr val="accent2"/>
                </a:solidFill>
                <a:latin typeface="Times New Roman"/>
                <a:ea typeface="Times New Roman"/>
                <a:cs typeface="Times New Roman"/>
                <a:sym typeface="Times New Roman"/>
              </a:rPr>
              <a:t> (dystonia, akathisia, parkinsonian features).</a:t>
            </a:r>
            <a:endParaRPr sz="2800">
              <a:solidFill>
                <a:schemeClr val="accent2"/>
              </a:solidFill>
              <a:latin typeface="Calibri"/>
              <a:ea typeface="Calibri"/>
              <a:cs typeface="Calibri"/>
              <a:sym typeface="Calibri"/>
            </a:endParaRPr>
          </a:p>
          <a:p>
            <a:pPr marL="342900" marR="9525" lvl="0" indent="-342900" algn="just" rtl="0">
              <a:lnSpc>
                <a:spcPct val="150000"/>
              </a:lnSpc>
              <a:spcBef>
                <a:spcPts val="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25% in high doses &amp; 5% in long term therapy.</a:t>
            </a:r>
            <a:endParaRPr sz="2800">
              <a:solidFill>
                <a:schemeClr val="dk1"/>
              </a:solidFill>
              <a:latin typeface="Calibri"/>
              <a:ea typeface="Calibri"/>
              <a:cs typeface="Calibri"/>
              <a:sym typeface="Calibri"/>
            </a:endParaRPr>
          </a:p>
          <a:p>
            <a:pPr marL="342900" marR="9525" lvl="0" indent="-342900" algn="just" rtl="0">
              <a:lnSpc>
                <a:spcPct val="150000"/>
              </a:lnSpc>
              <a:spcBef>
                <a:spcPts val="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Tardive dyskinesia, sometimes irreversible (in long term therapy).</a:t>
            </a:r>
            <a:endParaRPr sz="2800">
              <a:solidFill>
                <a:schemeClr val="dk1"/>
              </a:solidFill>
              <a:latin typeface="Calibri"/>
              <a:ea typeface="Calibri"/>
              <a:cs typeface="Calibri"/>
              <a:sym typeface="Calibri"/>
            </a:endParaRPr>
          </a:p>
          <a:p>
            <a:pPr marL="342900" marR="9525" lvl="0" indent="-342900" algn="just" rtl="0">
              <a:lnSpc>
                <a:spcPct val="150000"/>
              </a:lnSpc>
              <a:spcBef>
                <a:spcPts val="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Long term use should be avoided unless absolutely necessary, especially in the </a:t>
            </a:r>
            <a:r>
              <a:rPr lang="en-US" sz="2800">
                <a:solidFill>
                  <a:srgbClr val="FF0000"/>
                </a:solidFill>
                <a:latin typeface="Times New Roman"/>
                <a:ea typeface="Times New Roman"/>
                <a:cs typeface="Times New Roman"/>
                <a:sym typeface="Times New Roman"/>
              </a:rPr>
              <a:t>elderly</a:t>
            </a:r>
            <a:r>
              <a:rPr lang="en-US" sz="2800">
                <a:solidFill>
                  <a:schemeClr val="dk1"/>
                </a:solidFill>
                <a:latin typeface="Times New Roman"/>
                <a:ea typeface="Times New Roman"/>
                <a:cs typeface="Times New Roman"/>
                <a:sym typeface="Times New Roman"/>
              </a:rPr>
              <a:t>.</a:t>
            </a:r>
            <a:endParaRPr sz="2800">
              <a:solidFill>
                <a:schemeClr val="dk1"/>
              </a:solidFill>
              <a:latin typeface="Calibri"/>
              <a:ea typeface="Calibri"/>
              <a:cs typeface="Calibri"/>
              <a:sym typeface="Calibri"/>
            </a:endParaRPr>
          </a:p>
          <a:p>
            <a:pPr marL="0" marR="9525" lvl="0" indent="0" algn="just" rtl="0">
              <a:lnSpc>
                <a:spcPct val="150000"/>
              </a:lnSpc>
              <a:spcBef>
                <a:spcPts val="0"/>
              </a:spcBef>
              <a:spcAft>
                <a:spcPts val="0"/>
              </a:spcAft>
              <a:buNone/>
            </a:pPr>
            <a:r>
              <a:rPr lang="en-US" sz="2800">
                <a:solidFill>
                  <a:schemeClr val="accent2"/>
                </a:solidFill>
                <a:latin typeface="Times New Roman"/>
                <a:ea typeface="Times New Roman"/>
                <a:cs typeface="Times New Roman"/>
                <a:sym typeface="Times New Roman"/>
              </a:rPr>
              <a:t>3. </a:t>
            </a:r>
            <a:r>
              <a:rPr lang="en-US" sz="2800">
                <a:solidFill>
                  <a:schemeClr val="dk1"/>
                </a:solidFill>
                <a:latin typeface="Times New Roman"/>
                <a:ea typeface="Times New Roman"/>
                <a:cs typeface="Times New Roman"/>
                <a:sym typeface="Times New Roman"/>
              </a:rPr>
              <a:t>Stimulates </a:t>
            </a:r>
            <a:r>
              <a:rPr lang="en-US" sz="2800">
                <a:solidFill>
                  <a:srgbClr val="0070C0"/>
                </a:solidFill>
                <a:latin typeface="Times New Roman"/>
                <a:ea typeface="Times New Roman"/>
                <a:cs typeface="Times New Roman"/>
                <a:sym typeface="Times New Roman"/>
              </a:rPr>
              <a:t>prolactin release </a:t>
            </a:r>
            <a:r>
              <a:rPr lang="en-US" sz="2800">
                <a:solidFill>
                  <a:schemeClr val="dk1"/>
                </a:solidFill>
                <a:latin typeface="Libre Franklin"/>
                <a:ea typeface="Libre Franklin"/>
                <a:cs typeface="Libre Franklin"/>
                <a:sym typeface="Libre Franklin"/>
              </a:rPr>
              <a:t>→</a:t>
            </a:r>
            <a:r>
              <a:rPr lang="en-US" sz="2800">
                <a:solidFill>
                  <a:schemeClr val="dk1"/>
                </a:solidFill>
                <a:latin typeface="Times New Roman"/>
                <a:ea typeface="Times New Roman"/>
                <a:cs typeface="Times New Roman"/>
                <a:sym typeface="Times New Roman"/>
              </a:rPr>
              <a:t> Galactorrhea, gynecomastia, impotence &amp; menstrual disorders.</a:t>
            </a: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0"/>
          <p:cNvPicPr preferRelativeResize="0"/>
          <p:nvPr/>
        </p:nvPicPr>
        <p:blipFill rotWithShape="1">
          <a:blip r:embed="rId3">
            <a:alphaModFix/>
          </a:blip>
          <a:srcRect/>
          <a:stretch/>
        </p:blipFill>
        <p:spPr>
          <a:xfrm>
            <a:off x="676807" y="1805774"/>
            <a:ext cx="3828082" cy="4360246"/>
          </a:xfrm>
          <a:prstGeom prst="rect">
            <a:avLst/>
          </a:prstGeom>
          <a:noFill/>
          <a:ln>
            <a:noFill/>
          </a:ln>
        </p:spPr>
      </p:pic>
      <p:pic>
        <p:nvPicPr>
          <p:cNvPr id="169" name="Google Shape;169;p10"/>
          <p:cNvPicPr preferRelativeResize="0"/>
          <p:nvPr/>
        </p:nvPicPr>
        <p:blipFill rotWithShape="1">
          <a:blip r:embed="rId4">
            <a:alphaModFix/>
          </a:blip>
          <a:srcRect/>
          <a:stretch/>
        </p:blipFill>
        <p:spPr>
          <a:xfrm>
            <a:off x="4778666" y="2080897"/>
            <a:ext cx="3810000" cy="3810000"/>
          </a:xfrm>
          <a:prstGeom prst="rect">
            <a:avLst/>
          </a:prstGeom>
          <a:noFill/>
          <a:ln>
            <a:noFill/>
          </a:ln>
        </p:spPr>
      </p:pic>
      <p:sp>
        <p:nvSpPr>
          <p:cNvPr id="170" name="Google Shape;170;p10"/>
          <p:cNvSpPr/>
          <p:nvPr/>
        </p:nvSpPr>
        <p:spPr>
          <a:xfrm>
            <a:off x="1800450" y="1142839"/>
            <a:ext cx="175881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54A021"/>
                </a:solidFill>
                <a:latin typeface="Times New Roman"/>
                <a:ea typeface="Times New Roman"/>
                <a:cs typeface="Times New Roman"/>
                <a:sym typeface="Times New Roman"/>
              </a:rPr>
              <a:t>Akathisia</a:t>
            </a:r>
            <a:endParaRPr sz="1800">
              <a:solidFill>
                <a:schemeClr val="dk1"/>
              </a:solidFill>
              <a:latin typeface="Trebuchet MS"/>
              <a:ea typeface="Trebuchet MS"/>
              <a:cs typeface="Trebuchet MS"/>
              <a:sym typeface="Trebuchet MS"/>
            </a:endParaRPr>
          </a:p>
        </p:txBody>
      </p:sp>
      <p:sp>
        <p:nvSpPr>
          <p:cNvPr id="171" name="Google Shape;171;p10"/>
          <p:cNvSpPr/>
          <p:nvPr/>
        </p:nvSpPr>
        <p:spPr>
          <a:xfrm>
            <a:off x="5244522" y="1458695"/>
            <a:ext cx="287828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accent2"/>
                </a:solidFill>
                <a:latin typeface="Times New Roman"/>
                <a:ea typeface="Times New Roman"/>
                <a:cs typeface="Times New Roman"/>
                <a:sym typeface="Times New Roman"/>
              </a:rPr>
              <a:t>Tardive dyskinesia</a:t>
            </a:r>
            <a:endParaRPr sz="1800">
              <a:solidFill>
                <a:schemeClr val="accent2"/>
              </a:solidFill>
              <a:latin typeface="Trebuchet MS"/>
              <a:ea typeface="Trebuchet MS"/>
              <a:cs typeface="Trebuchet MS"/>
              <a:sym typeface="Trebuchet MS"/>
            </a:endParaRPr>
          </a:p>
        </p:txBody>
      </p:sp>
      <p:pic>
        <p:nvPicPr>
          <p:cNvPr id="172" name="Google Shape;172;p10"/>
          <p:cNvPicPr preferRelativeResize="0"/>
          <p:nvPr/>
        </p:nvPicPr>
        <p:blipFill rotWithShape="1">
          <a:blip r:embed="rId5">
            <a:alphaModFix/>
          </a:blip>
          <a:srcRect l="77730" t="-276" r="-74" b="276"/>
          <a:stretch/>
        </p:blipFill>
        <p:spPr>
          <a:xfrm>
            <a:off x="8800157" y="2080897"/>
            <a:ext cx="2616928" cy="3810000"/>
          </a:xfrm>
          <a:prstGeom prst="rect">
            <a:avLst/>
          </a:prstGeom>
          <a:noFill/>
          <a:ln>
            <a:noFill/>
          </a:ln>
        </p:spPr>
      </p:pic>
      <p:sp>
        <p:nvSpPr>
          <p:cNvPr id="173" name="Google Shape;173;p10"/>
          <p:cNvSpPr/>
          <p:nvPr/>
        </p:nvSpPr>
        <p:spPr>
          <a:xfrm>
            <a:off x="9408750" y="1466004"/>
            <a:ext cx="1399742"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54A021"/>
                </a:solidFill>
                <a:latin typeface="Times New Roman"/>
                <a:ea typeface="Times New Roman"/>
                <a:cs typeface="Times New Roman"/>
                <a:sym typeface="Times New Roman"/>
              </a:rPr>
              <a:t>dystonia</a:t>
            </a:r>
            <a:endParaRPr sz="1800">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pulent">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958</Words>
  <Application>Microsoft Office PowerPoint</Application>
  <PresentationFormat>Custom</PresentationFormat>
  <Paragraphs>170</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Trebuchet MS</vt:lpstr>
      <vt:lpstr>Cambria</vt:lpstr>
      <vt:lpstr>Roboto</vt:lpstr>
      <vt:lpstr>Noto Sans Symbols</vt:lpstr>
      <vt:lpstr>Times New Roman</vt:lpstr>
      <vt:lpstr>Calibri</vt:lpstr>
      <vt:lpstr>Libre Franklin</vt:lpstr>
      <vt:lpstr>Wingdings</vt:lpstr>
      <vt:lpstr>Opulent</vt:lpstr>
      <vt:lpstr>DRUGS AFFECTING GIT MOTILITY</vt:lpstr>
      <vt:lpstr>Slide 2</vt:lpstr>
      <vt:lpstr>Slide 3</vt:lpstr>
      <vt:lpstr>Slide 4</vt:lpstr>
      <vt:lpstr>Slide 5</vt:lpstr>
      <vt:lpstr>Slide 6</vt:lpstr>
      <vt:lpstr>Slide 7</vt:lpstr>
      <vt:lpstr>Slide 8</vt:lpstr>
      <vt:lpstr>Slide 9</vt:lpstr>
      <vt:lpstr>DOMPERIDONE (MOTILIUM) </vt:lpstr>
      <vt:lpstr>CISAPRIDE (PREPULSIDE) </vt:lpstr>
      <vt:lpstr>MACROLIDES </vt:lpstr>
      <vt:lpstr>Slide 13</vt:lpstr>
      <vt:lpstr>Slide 14</vt:lpstr>
      <vt:lpstr>Slide 15</vt:lpstr>
      <vt:lpstr>Slide 16</vt:lpstr>
      <vt:lpstr>Slide 17</vt:lpstr>
      <vt:lpstr>MUSCARINIC-RECEPTOR ANTAGONISTS (HYOSCINE)</vt:lpstr>
      <vt:lpstr>Slide 19</vt:lpstr>
      <vt:lpstr>Slide 20</vt:lpstr>
      <vt:lpstr>SEROTONIN (5HT3) ANTAGONISTS</vt:lpstr>
      <vt:lpstr>Slide 22</vt:lpstr>
      <vt:lpstr>Slide 23</vt:lpstr>
      <vt:lpstr> </vt:lpstr>
      <vt:lpstr>      SIDE EFFECTS: WELL-TOLERATED AGENTS</vt:lpstr>
      <vt:lpstr>Slide 26</vt:lpstr>
      <vt:lpstr>CANNABINOIDS </vt:lpstr>
      <vt:lpstr>CORTICOSTEROIDS</vt:lpstr>
      <vt:lpstr>NEUROKININ (NK1) RECEPTORS ANTAGONISTS </vt:lpstr>
      <vt:lpstr>Slide 30</vt:lpstr>
      <vt:lpstr>BENZODIAZEPINES</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 AFFECTING GIT MOTILITY</dc:title>
  <dc:creator>Dr Mustafa Alnajdi</dc:creator>
  <cp:lastModifiedBy>mutah</cp:lastModifiedBy>
  <cp:revision>7</cp:revision>
  <dcterms:created xsi:type="dcterms:W3CDTF">2020-02-05T16:26:18Z</dcterms:created>
  <dcterms:modified xsi:type="dcterms:W3CDTF">2023-03-27T09:18:04Z</dcterms:modified>
</cp:coreProperties>
</file>