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79" r:id="rId7"/>
    <p:sldId id="259" r:id="rId8"/>
    <p:sldId id="260" r:id="rId9"/>
    <p:sldId id="261" r:id="rId10"/>
    <p:sldId id="262" r:id="rId11"/>
    <p:sldId id="263" r:id="rId12"/>
    <p:sldId id="258" r:id="rId13"/>
    <p:sldId id="278" r:id="rId14"/>
    <p:sldId id="264" r:id="rId15"/>
    <p:sldId id="265" r:id="rId16"/>
    <p:sldId id="267" r:id="rId17"/>
    <p:sldId id="266"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68" d="100"/>
          <a:sy n="68"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CDE59-1C9B-4B42-B1AA-DCB1C0DD1CB6}"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717D4676-6D82-44A8-9F32-2DBF1E5B449E}">
      <dgm:prSet/>
      <dgm:spPr/>
      <dgm:t>
        <a:bodyPr/>
        <a:lstStyle/>
        <a:p>
          <a:r>
            <a:rPr lang="en-US"/>
            <a:t>Remove</a:t>
          </a:r>
        </a:p>
      </dgm:t>
    </dgm:pt>
    <dgm:pt modelId="{134A6765-7FD6-487F-9C83-B73B667B7886}" type="parTrans" cxnId="{7EADB0C1-8839-4856-BD81-6225BE729B0C}">
      <dgm:prSet/>
      <dgm:spPr/>
      <dgm:t>
        <a:bodyPr/>
        <a:lstStyle/>
        <a:p>
          <a:endParaRPr lang="en-US"/>
        </a:p>
      </dgm:t>
    </dgm:pt>
    <dgm:pt modelId="{5ECE7E16-D71E-4FB8-B711-682632153EBA}" type="sibTrans" cxnId="{7EADB0C1-8839-4856-BD81-6225BE729B0C}">
      <dgm:prSet/>
      <dgm:spPr/>
      <dgm:t>
        <a:bodyPr/>
        <a:lstStyle/>
        <a:p>
          <a:endParaRPr lang="en-US"/>
        </a:p>
      </dgm:t>
    </dgm:pt>
    <dgm:pt modelId="{4BA5BCA6-C233-4C2A-97EF-B57DC0457DE6}">
      <dgm:prSet/>
      <dgm:spPr/>
      <dgm:t>
        <a:bodyPr/>
        <a:lstStyle/>
        <a:p>
          <a:r>
            <a:rPr lang="en-US"/>
            <a:t>Remove any jewelry from the affected extremity.</a:t>
          </a:r>
        </a:p>
      </dgm:t>
    </dgm:pt>
    <dgm:pt modelId="{E1C1DA41-22D0-453D-A706-3BD798511CEB}" type="parTrans" cxnId="{DA754DD7-17FA-4A2B-8038-5640EBEEFB97}">
      <dgm:prSet/>
      <dgm:spPr/>
      <dgm:t>
        <a:bodyPr/>
        <a:lstStyle/>
        <a:p>
          <a:endParaRPr lang="en-US"/>
        </a:p>
      </dgm:t>
    </dgm:pt>
    <dgm:pt modelId="{8D9CCCA3-B6D6-459D-8617-30C82E4F7C31}" type="sibTrans" cxnId="{DA754DD7-17FA-4A2B-8038-5640EBEEFB97}">
      <dgm:prSet/>
      <dgm:spPr/>
      <dgm:t>
        <a:bodyPr/>
        <a:lstStyle/>
        <a:p>
          <a:endParaRPr lang="en-US"/>
        </a:p>
      </dgm:t>
    </dgm:pt>
    <dgm:pt modelId="{6819778D-1DC3-47A6-93E5-F7E28F79E2BD}">
      <dgm:prSet/>
      <dgm:spPr/>
      <dgm:t>
        <a:bodyPr/>
        <a:lstStyle/>
        <a:p>
          <a:r>
            <a:rPr lang="en-US"/>
            <a:t>Immobilize</a:t>
          </a:r>
        </a:p>
      </dgm:t>
    </dgm:pt>
    <dgm:pt modelId="{08C44A68-37FE-44E9-837F-9A314FFD3A85}" type="parTrans" cxnId="{8E097993-0079-49CC-A743-CBD658EA31AD}">
      <dgm:prSet/>
      <dgm:spPr/>
      <dgm:t>
        <a:bodyPr/>
        <a:lstStyle/>
        <a:p>
          <a:endParaRPr lang="en-US"/>
        </a:p>
      </dgm:t>
    </dgm:pt>
    <dgm:pt modelId="{B5502FAA-FD0A-465F-AC38-7FEE26E1ACCB}" type="sibTrans" cxnId="{8E097993-0079-49CC-A743-CBD658EA31AD}">
      <dgm:prSet/>
      <dgm:spPr/>
      <dgm:t>
        <a:bodyPr/>
        <a:lstStyle/>
        <a:p>
          <a:endParaRPr lang="en-US"/>
        </a:p>
      </dgm:t>
    </dgm:pt>
    <dgm:pt modelId="{3317600C-26DA-44CC-A0DE-F6F808F8DDAF}">
      <dgm:prSet/>
      <dgm:spPr/>
      <dgm:t>
        <a:bodyPr/>
        <a:lstStyle/>
        <a:p>
          <a:r>
            <a:rPr lang="en-US"/>
            <a:t>Immobilize the injured part of the body.</a:t>
          </a:r>
        </a:p>
      </dgm:t>
    </dgm:pt>
    <dgm:pt modelId="{7EE9D342-C635-4F81-989B-34B522B1B571}" type="parTrans" cxnId="{93788B16-34BE-4EBB-9675-AFCC9E80CC6E}">
      <dgm:prSet/>
      <dgm:spPr/>
      <dgm:t>
        <a:bodyPr/>
        <a:lstStyle/>
        <a:p>
          <a:endParaRPr lang="en-US"/>
        </a:p>
      </dgm:t>
    </dgm:pt>
    <dgm:pt modelId="{4F3CBF1E-4BE7-4E11-80D7-363241293D83}" type="sibTrans" cxnId="{93788B16-34BE-4EBB-9675-AFCC9E80CC6E}">
      <dgm:prSet/>
      <dgm:spPr/>
      <dgm:t>
        <a:bodyPr/>
        <a:lstStyle/>
        <a:p>
          <a:endParaRPr lang="en-US"/>
        </a:p>
      </dgm:t>
    </dgm:pt>
    <dgm:pt modelId="{AA9059AC-AFB7-4547-8876-B4899A09E89B}">
      <dgm:prSet/>
      <dgm:spPr/>
      <dgm:t>
        <a:bodyPr/>
        <a:lstStyle/>
        <a:p>
          <a:r>
            <a:rPr lang="en-US"/>
            <a:t>Fashion</a:t>
          </a:r>
        </a:p>
      </dgm:t>
    </dgm:pt>
    <dgm:pt modelId="{8FD123FE-2F29-488D-B9B4-DA8B8C6913DB}" type="parTrans" cxnId="{AB4F43BE-4D38-449A-937D-76C64AF32367}">
      <dgm:prSet/>
      <dgm:spPr/>
      <dgm:t>
        <a:bodyPr/>
        <a:lstStyle/>
        <a:p>
          <a:endParaRPr lang="en-US"/>
        </a:p>
      </dgm:t>
    </dgm:pt>
    <dgm:pt modelId="{2FE8200A-4CC3-4FB7-B5B4-31597A3F92E5}" type="sibTrans" cxnId="{AB4F43BE-4D38-449A-937D-76C64AF32367}">
      <dgm:prSet/>
      <dgm:spPr/>
      <dgm:t>
        <a:bodyPr/>
        <a:lstStyle/>
        <a:p>
          <a:endParaRPr lang="en-US"/>
        </a:p>
      </dgm:t>
    </dgm:pt>
    <dgm:pt modelId="{27271AD1-0052-4188-A26B-95568045717D}">
      <dgm:prSet/>
      <dgm:spPr/>
      <dgm:t>
        <a:bodyPr/>
        <a:lstStyle/>
        <a:p>
          <a:r>
            <a:rPr lang="en-US"/>
            <a:t>Fashion </a:t>
          </a:r>
          <a:r>
            <a:rPr lang="en-US" dirty="0"/>
            <a:t>a splint out of any rigid object.</a:t>
          </a:r>
        </a:p>
      </dgm:t>
    </dgm:pt>
    <dgm:pt modelId="{B3505F63-AB7B-4CA5-8359-23986D3D4698}" type="parTrans" cxnId="{A7197FCD-45BC-4394-AA88-D57376409260}">
      <dgm:prSet/>
      <dgm:spPr/>
      <dgm:t>
        <a:bodyPr/>
        <a:lstStyle/>
        <a:p>
          <a:endParaRPr lang="en-US"/>
        </a:p>
      </dgm:t>
    </dgm:pt>
    <dgm:pt modelId="{5C560666-0399-4C70-BEF6-F478115F1547}" type="sibTrans" cxnId="{A7197FCD-45BC-4394-AA88-D57376409260}">
      <dgm:prSet/>
      <dgm:spPr/>
      <dgm:t>
        <a:bodyPr/>
        <a:lstStyle/>
        <a:p>
          <a:endParaRPr lang="en-US"/>
        </a:p>
      </dgm:t>
    </dgm:pt>
    <dgm:pt modelId="{20E95053-4A7B-433A-9CFA-A3BB9ECE3547}">
      <dgm:prSet/>
      <dgm:spPr/>
      <dgm:t>
        <a:bodyPr/>
        <a:lstStyle/>
        <a:p>
          <a:r>
            <a:rPr lang="en-US"/>
            <a:t>Do not allow</a:t>
          </a:r>
        </a:p>
      </dgm:t>
    </dgm:pt>
    <dgm:pt modelId="{BA2CFBB8-6E1C-497C-9206-ABEE39A6EDFF}" type="parTrans" cxnId="{7FEDB212-455E-418E-A5A5-A9562A69F3E1}">
      <dgm:prSet/>
      <dgm:spPr/>
      <dgm:t>
        <a:bodyPr/>
        <a:lstStyle/>
        <a:p>
          <a:endParaRPr lang="en-US"/>
        </a:p>
      </dgm:t>
    </dgm:pt>
    <dgm:pt modelId="{203B53E4-1098-47D8-87A1-10FF682990B1}" type="sibTrans" cxnId="{7FEDB212-455E-418E-A5A5-A9562A69F3E1}">
      <dgm:prSet/>
      <dgm:spPr/>
      <dgm:t>
        <a:bodyPr/>
        <a:lstStyle/>
        <a:p>
          <a:endParaRPr lang="en-US"/>
        </a:p>
      </dgm:t>
    </dgm:pt>
    <dgm:pt modelId="{4DC345DC-D3DE-42A6-8BBB-E8D3799B6736}">
      <dgm:prSet/>
      <dgm:spPr/>
      <dgm:t>
        <a:bodyPr/>
        <a:lstStyle/>
        <a:p>
          <a:r>
            <a:rPr lang="en-US"/>
            <a:t>Do not allow the victim to walk because exertion and, with bite wounds on the lower extremity, local muscle contraction may increase snake venom absorption.</a:t>
          </a:r>
        </a:p>
      </dgm:t>
    </dgm:pt>
    <dgm:pt modelId="{5A4BF4B3-4991-4C5C-8C0E-AEAEB1426314}" type="parTrans" cxnId="{55189251-5CE1-4B05-83ED-8F7C49E625DD}">
      <dgm:prSet/>
      <dgm:spPr/>
      <dgm:t>
        <a:bodyPr/>
        <a:lstStyle/>
        <a:p>
          <a:endParaRPr lang="en-US"/>
        </a:p>
      </dgm:t>
    </dgm:pt>
    <dgm:pt modelId="{6B5CC753-98B4-4A82-9F3C-934A157E2770}" type="sibTrans" cxnId="{55189251-5CE1-4B05-83ED-8F7C49E625DD}">
      <dgm:prSet/>
      <dgm:spPr/>
      <dgm:t>
        <a:bodyPr/>
        <a:lstStyle/>
        <a:p>
          <a:endParaRPr lang="en-US"/>
        </a:p>
      </dgm:t>
    </dgm:pt>
    <dgm:pt modelId="{43E0E526-E2EC-45EC-AB55-2F5BE61AEA92}">
      <dgm:prSet/>
      <dgm:spPr/>
      <dgm:t>
        <a:bodyPr/>
        <a:lstStyle/>
        <a:p>
          <a:r>
            <a:rPr lang="en-US"/>
            <a:t>Pressure</a:t>
          </a:r>
        </a:p>
      </dgm:t>
    </dgm:pt>
    <dgm:pt modelId="{33471EC4-4ED9-41FE-9F07-33874E405BCB}" type="parTrans" cxnId="{9D9B02D2-72CC-44C1-92B5-066B27E4EE49}">
      <dgm:prSet/>
      <dgm:spPr/>
      <dgm:t>
        <a:bodyPr/>
        <a:lstStyle/>
        <a:p>
          <a:endParaRPr lang="en-US"/>
        </a:p>
      </dgm:t>
    </dgm:pt>
    <dgm:pt modelId="{74778C8E-6B9D-4EB2-AAE3-1CACBC828EC8}" type="sibTrans" cxnId="{9D9B02D2-72CC-44C1-92B5-066B27E4EE49}">
      <dgm:prSet/>
      <dgm:spPr/>
      <dgm:t>
        <a:bodyPr/>
        <a:lstStyle/>
        <a:p>
          <a:endParaRPr lang="en-US"/>
        </a:p>
      </dgm:t>
    </dgm:pt>
    <dgm:pt modelId="{E29CF63C-AFD3-4B31-BF98-9326756C789E}">
      <dgm:prSet/>
      <dgm:spPr/>
      <dgm:t>
        <a:bodyPr/>
        <a:lstStyle/>
        <a:p>
          <a:r>
            <a:rPr lang="en-US"/>
            <a:t>Pressure bandage immobilization is recommended in paralytic snake.</a:t>
          </a:r>
        </a:p>
      </dgm:t>
    </dgm:pt>
    <dgm:pt modelId="{BF551EB4-0DF4-46F1-9A49-EAC4327E5253}" type="parTrans" cxnId="{67BD313B-F8E2-4B73-B139-16611DB27366}">
      <dgm:prSet/>
      <dgm:spPr/>
      <dgm:t>
        <a:bodyPr/>
        <a:lstStyle/>
        <a:p>
          <a:endParaRPr lang="en-US"/>
        </a:p>
      </dgm:t>
    </dgm:pt>
    <dgm:pt modelId="{2AF2D6B5-69A2-4B7A-BE76-1EC1856F4734}" type="sibTrans" cxnId="{67BD313B-F8E2-4B73-B139-16611DB27366}">
      <dgm:prSet/>
      <dgm:spPr/>
      <dgm:t>
        <a:bodyPr/>
        <a:lstStyle/>
        <a:p>
          <a:endParaRPr lang="en-US"/>
        </a:p>
      </dgm:t>
    </dgm:pt>
    <dgm:pt modelId="{2087870E-4E83-4349-A94D-C4299CE6D8D8}" type="pres">
      <dgm:prSet presAssocID="{6EECDE59-1C9B-4B42-B1AA-DCB1C0DD1CB6}" presName="Name0" presStyleCnt="0">
        <dgm:presLayoutVars>
          <dgm:dir/>
          <dgm:animLvl val="lvl"/>
          <dgm:resizeHandles val="exact"/>
        </dgm:presLayoutVars>
      </dgm:prSet>
      <dgm:spPr/>
    </dgm:pt>
    <dgm:pt modelId="{EC33AF93-DE9A-41FF-B6CA-C2B7FD86A2D8}" type="pres">
      <dgm:prSet presAssocID="{43E0E526-E2EC-45EC-AB55-2F5BE61AEA92}" presName="boxAndChildren" presStyleCnt="0"/>
      <dgm:spPr/>
    </dgm:pt>
    <dgm:pt modelId="{4E171FFF-3D7F-412C-9D38-27ACB5E06AF4}" type="pres">
      <dgm:prSet presAssocID="{43E0E526-E2EC-45EC-AB55-2F5BE61AEA92}" presName="parentTextBox" presStyleLbl="alignNode1" presStyleIdx="0" presStyleCnt="5"/>
      <dgm:spPr/>
    </dgm:pt>
    <dgm:pt modelId="{7802AA14-2AC1-4BB6-B722-636AC49819EA}" type="pres">
      <dgm:prSet presAssocID="{43E0E526-E2EC-45EC-AB55-2F5BE61AEA92}" presName="descendantBox" presStyleLbl="bgAccFollowNode1" presStyleIdx="0" presStyleCnt="5"/>
      <dgm:spPr/>
    </dgm:pt>
    <dgm:pt modelId="{8695B2C1-223D-4119-9472-FEAA5BD6AD16}" type="pres">
      <dgm:prSet presAssocID="{203B53E4-1098-47D8-87A1-10FF682990B1}" presName="sp" presStyleCnt="0"/>
      <dgm:spPr/>
    </dgm:pt>
    <dgm:pt modelId="{C2F890C2-B8AF-4086-85A4-B19C919DC3C0}" type="pres">
      <dgm:prSet presAssocID="{20E95053-4A7B-433A-9CFA-A3BB9ECE3547}" presName="arrowAndChildren" presStyleCnt="0"/>
      <dgm:spPr/>
    </dgm:pt>
    <dgm:pt modelId="{84BED596-C135-429B-8DD1-022BC65B6A7B}" type="pres">
      <dgm:prSet presAssocID="{20E95053-4A7B-433A-9CFA-A3BB9ECE3547}" presName="parentTextArrow" presStyleLbl="node1" presStyleIdx="0" presStyleCnt="0"/>
      <dgm:spPr/>
    </dgm:pt>
    <dgm:pt modelId="{BD9AC3A2-C044-4C81-BD07-AA8B3A4B65FB}" type="pres">
      <dgm:prSet presAssocID="{20E95053-4A7B-433A-9CFA-A3BB9ECE3547}" presName="arrow" presStyleLbl="alignNode1" presStyleIdx="1" presStyleCnt="5"/>
      <dgm:spPr/>
    </dgm:pt>
    <dgm:pt modelId="{682712AA-C9F6-44A2-ADA6-EB228E3308AB}" type="pres">
      <dgm:prSet presAssocID="{20E95053-4A7B-433A-9CFA-A3BB9ECE3547}" presName="descendantArrow" presStyleLbl="bgAccFollowNode1" presStyleIdx="1" presStyleCnt="5"/>
      <dgm:spPr/>
    </dgm:pt>
    <dgm:pt modelId="{E65FF8EA-1D1E-4A48-A0DB-5134E68BF415}" type="pres">
      <dgm:prSet presAssocID="{2FE8200A-4CC3-4FB7-B5B4-31597A3F92E5}" presName="sp" presStyleCnt="0"/>
      <dgm:spPr/>
    </dgm:pt>
    <dgm:pt modelId="{FF0E0761-4BFE-4F7D-9088-6FA79D00C3FC}" type="pres">
      <dgm:prSet presAssocID="{AA9059AC-AFB7-4547-8876-B4899A09E89B}" presName="arrowAndChildren" presStyleCnt="0"/>
      <dgm:spPr/>
    </dgm:pt>
    <dgm:pt modelId="{B52AAA2E-F73A-4FF3-9CD3-203D87CE7D92}" type="pres">
      <dgm:prSet presAssocID="{AA9059AC-AFB7-4547-8876-B4899A09E89B}" presName="parentTextArrow" presStyleLbl="node1" presStyleIdx="0" presStyleCnt="0"/>
      <dgm:spPr/>
    </dgm:pt>
    <dgm:pt modelId="{5614F506-2192-4F37-8FC1-CFA7DF8299DC}" type="pres">
      <dgm:prSet presAssocID="{AA9059AC-AFB7-4547-8876-B4899A09E89B}" presName="arrow" presStyleLbl="alignNode1" presStyleIdx="2" presStyleCnt="5"/>
      <dgm:spPr/>
    </dgm:pt>
    <dgm:pt modelId="{DF58DB0A-ADC7-4733-8020-9744E6D89B6E}" type="pres">
      <dgm:prSet presAssocID="{AA9059AC-AFB7-4547-8876-B4899A09E89B}" presName="descendantArrow" presStyleLbl="bgAccFollowNode1" presStyleIdx="2" presStyleCnt="5"/>
      <dgm:spPr/>
    </dgm:pt>
    <dgm:pt modelId="{BF217558-E4E5-4FA3-9982-084A22ECCB50}" type="pres">
      <dgm:prSet presAssocID="{B5502FAA-FD0A-465F-AC38-7FEE26E1ACCB}" presName="sp" presStyleCnt="0"/>
      <dgm:spPr/>
    </dgm:pt>
    <dgm:pt modelId="{7E7C949E-98A2-4765-A175-6191A495AB05}" type="pres">
      <dgm:prSet presAssocID="{6819778D-1DC3-47A6-93E5-F7E28F79E2BD}" presName="arrowAndChildren" presStyleCnt="0"/>
      <dgm:spPr/>
    </dgm:pt>
    <dgm:pt modelId="{E09FAF2E-73A7-439B-BF06-09AF7EC50EBB}" type="pres">
      <dgm:prSet presAssocID="{6819778D-1DC3-47A6-93E5-F7E28F79E2BD}" presName="parentTextArrow" presStyleLbl="node1" presStyleIdx="0" presStyleCnt="0"/>
      <dgm:spPr/>
    </dgm:pt>
    <dgm:pt modelId="{7A9DE535-EF2F-44BB-866D-CB1342AFA4DD}" type="pres">
      <dgm:prSet presAssocID="{6819778D-1DC3-47A6-93E5-F7E28F79E2BD}" presName="arrow" presStyleLbl="alignNode1" presStyleIdx="3" presStyleCnt="5"/>
      <dgm:spPr/>
    </dgm:pt>
    <dgm:pt modelId="{02851BCC-03B5-4C69-AAF2-CB5ED1F1844A}" type="pres">
      <dgm:prSet presAssocID="{6819778D-1DC3-47A6-93E5-F7E28F79E2BD}" presName="descendantArrow" presStyleLbl="bgAccFollowNode1" presStyleIdx="3" presStyleCnt="5"/>
      <dgm:spPr/>
    </dgm:pt>
    <dgm:pt modelId="{6B58062F-F9FD-4CCC-B3A7-37EBAEBC641B}" type="pres">
      <dgm:prSet presAssocID="{5ECE7E16-D71E-4FB8-B711-682632153EBA}" presName="sp" presStyleCnt="0"/>
      <dgm:spPr/>
    </dgm:pt>
    <dgm:pt modelId="{F76113A6-4981-4BFC-9FFA-91D820F0D4FC}" type="pres">
      <dgm:prSet presAssocID="{717D4676-6D82-44A8-9F32-2DBF1E5B449E}" presName="arrowAndChildren" presStyleCnt="0"/>
      <dgm:spPr/>
    </dgm:pt>
    <dgm:pt modelId="{F205B54A-32B0-450B-BDB4-CCA9520AC8B0}" type="pres">
      <dgm:prSet presAssocID="{717D4676-6D82-44A8-9F32-2DBF1E5B449E}" presName="parentTextArrow" presStyleLbl="node1" presStyleIdx="0" presStyleCnt="0"/>
      <dgm:spPr/>
    </dgm:pt>
    <dgm:pt modelId="{AC604011-3865-4513-AABD-EE04B348FF0F}" type="pres">
      <dgm:prSet presAssocID="{717D4676-6D82-44A8-9F32-2DBF1E5B449E}" presName="arrow" presStyleLbl="alignNode1" presStyleIdx="4" presStyleCnt="5"/>
      <dgm:spPr/>
    </dgm:pt>
    <dgm:pt modelId="{42159EFD-6E39-4149-82AC-DA2AEEADCB4C}" type="pres">
      <dgm:prSet presAssocID="{717D4676-6D82-44A8-9F32-2DBF1E5B449E}" presName="descendantArrow" presStyleLbl="bgAccFollowNode1" presStyleIdx="4" presStyleCnt="5"/>
      <dgm:spPr/>
    </dgm:pt>
  </dgm:ptLst>
  <dgm:cxnLst>
    <dgm:cxn modelId="{CA6C1101-6C9B-4E9C-A21E-DD1092CA80A4}" type="presOf" srcId="{E29CF63C-AFD3-4B31-BF98-9326756C789E}" destId="{7802AA14-2AC1-4BB6-B722-636AC49819EA}" srcOrd="0" destOrd="0" presId="urn:microsoft.com/office/officeart/2016/7/layout/VerticalDownArrowProcess"/>
    <dgm:cxn modelId="{7FEDB212-455E-418E-A5A5-A9562A69F3E1}" srcId="{6EECDE59-1C9B-4B42-B1AA-DCB1C0DD1CB6}" destId="{20E95053-4A7B-433A-9CFA-A3BB9ECE3547}" srcOrd="3" destOrd="0" parTransId="{BA2CFBB8-6E1C-497C-9206-ABEE39A6EDFF}" sibTransId="{203B53E4-1098-47D8-87A1-10FF682990B1}"/>
    <dgm:cxn modelId="{584FAA15-A165-4B20-B5AA-7FF05AD73B05}" type="presOf" srcId="{717D4676-6D82-44A8-9F32-2DBF1E5B449E}" destId="{AC604011-3865-4513-AABD-EE04B348FF0F}" srcOrd="1" destOrd="0" presId="urn:microsoft.com/office/officeart/2016/7/layout/VerticalDownArrowProcess"/>
    <dgm:cxn modelId="{93788B16-34BE-4EBB-9675-AFCC9E80CC6E}" srcId="{6819778D-1DC3-47A6-93E5-F7E28F79E2BD}" destId="{3317600C-26DA-44CC-A0DE-F6F808F8DDAF}" srcOrd="0" destOrd="0" parTransId="{7EE9D342-C635-4F81-989B-34B522B1B571}" sibTransId="{4F3CBF1E-4BE7-4E11-80D7-363241293D83}"/>
    <dgm:cxn modelId="{B210341E-2142-45FF-8722-AD45AD7F7026}" type="presOf" srcId="{6819778D-1DC3-47A6-93E5-F7E28F79E2BD}" destId="{7A9DE535-EF2F-44BB-866D-CB1342AFA4DD}" srcOrd="1" destOrd="0" presId="urn:microsoft.com/office/officeart/2016/7/layout/VerticalDownArrowProcess"/>
    <dgm:cxn modelId="{038DCB1E-06ED-4D60-9EE5-3EC79E3D82CD}" type="presOf" srcId="{6819778D-1DC3-47A6-93E5-F7E28F79E2BD}" destId="{E09FAF2E-73A7-439B-BF06-09AF7EC50EBB}" srcOrd="0" destOrd="0" presId="urn:microsoft.com/office/officeart/2016/7/layout/VerticalDownArrowProcess"/>
    <dgm:cxn modelId="{9E85FD2B-FF23-4494-9411-66E37FD3D485}" type="presOf" srcId="{20E95053-4A7B-433A-9CFA-A3BB9ECE3547}" destId="{BD9AC3A2-C044-4C81-BD07-AA8B3A4B65FB}" srcOrd="1" destOrd="0" presId="urn:microsoft.com/office/officeart/2016/7/layout/VerticalDownArrowProcess"/>
    <dgm:cxn modelId="{0D378831-1D40-4CFE-9B00-F062A7D94FDD}" type="presOf" srcId="{27271AD1-0052-4188-A26B-95568045717D}" destId="{DF58DB0A-ADC7-4733-8020-9744E6D89B6E}" srcOrd="0" destOrd="0" presId="urn:microsoft.com/office/officeart/2016/7/layout/VerticalDownArrowProcess"/>
    <dgm:cxn modelId="{67BD313B-F8E2-4B73-B139-16611DB27366}" srcId="{43E0E526-E2EC-45EC-AB55-2F5BE61AEA92}" destId="{E29CF63C-AFD3-4B31-BF98-9326756C789E}" srcOrd="0" destOrd="0" parTransId="{BF551EB4-0DF4-46F1-9A49-EAC4327E5253}" sibTransId="{2AF2D6B5-69A2-4B7A-BE76-1EC1856F4734}"/>
    <dgm:cxn modelId="{7DE6475C-2FFA-47AF-975B-F7C0B67904DA}" type="presOf" srcId="{AA9059AC-AFB7-4547-8876-B4899A09E89B}" destId="{B52AAA2E-F73A-4FF3-9CD3-203D87CE7D92}" srcOrd="0" destOrd="0" presId="urn:microsoft.com/office/officeart/2016/7/layout/VerticalDownArrowProcess"/>
    <dgm:cxn modelId="{9FBBD365-712C-48D8-91F2-8841EC8C3939}" type="presOf" srcId="{3317600C-26DA-44CC-A0DE-F6F808F8DDAF}" destId="{02851BCC-03B5-4C69-AAF2-CB5ED1F1844A}" srcOrd="0" destOrd="0" presId="urn:microsoft.com/office/officeart/2016/7/layout/VerticalDownArrowProcess"/>
    <dgm:cxn modelId="{6A09246E-F57F-41BB-A2DA-6193B21F5B2B}" type="presOf" srcId="{20E95053-4A7B-433A-9CFA-A3BB9ECE3547}" destId="{84BED596-C135-429B-8DD1-022BC65B6A7B}" srcOrd="0" destOrd="0" presId="urn:microsoft.com/office/officeart/2016/7/layout/VerticalDownArrowProcess"/>
    <dgm:cxn modelId="{7EDCB74E-9FC1-476A-ACF8-BF6B8536C39D}" type="presOf" srcId="{43E0E526-E2EC-45EC-AB55-2F5BE61AEA92}" destId="{4E171FFF-3D7F-412C-9D38-27ACB5E06AF4}" srcOrd="0" destOrd="0" presId="urn:microsoft.com/office/officeart/2016/7/layout/VerticalDownArrowProcess"/>
    <dgm:cxn modelId="{55189251-5CE1-4B05-83ED-8F7C49E625DD}" srcId="{20E95053-4A7B-433A-9CFA-A3BB9ECE3547}" destId="{4DC345DC-D3DE-42A6-8BBB-E8D3799B6736}" srcOrd="0" destOrd="0" parTransId="{5A4BF4B3-4991-4C5C-8C0E-AEAEB1426314}" sibTransId="{6B5CC753-98B4-4A82-9F3C-934A157E2770}"/>
    <dgm:cxn modelId="{92D9D659-52C3-4319-8E84-B0E578D0138A}" type="presOf" srcId="{4DC345DC-D3DE-42A6-8BBB-E8D3799B6736}" destId="{682712AA-C9F6-44A2-ADA6-EB228E3308AB}" srcOrd="0" destOrd="0" presId="urn:microsoft.com/office/officeart/2016/7/layout/VerticalDownArrowProcess"/>
    <dgm:cxn modelId="{28B33385-84E5-4D06-8AD3-905B8A663D5D}" type="presOf" srcId="{6EECDE59-1C9B-4B42-B1AA-DCB1C0DD1CB6}" destId="{2087870E-4E83-4349-A94D-C4299CE6D8D8}" srcOrd="0" destOrd="0" presId="urn:microsoft.com/office/officeart/2016/7/layout/VerticalDownArrowProcess"/>
    <dgm:cxn modelId="{8E097993-0079-49CC-A743-CBD658EA31AD}" srcId="{6EECDE59-1C9B-4B42-B1AA-DCB1C0DD1CB6}" destId="{6819778D-1DC3-47A6-93E5-F7E28F79E2BD}" srcOrd="1" destOrd="0" parTransId="{08C44A68-37FE-44E9-837F-9A314FFD3A85}" sibTransId="{B5502FAA-FD0A-465F-AC38-7FEE26E1ACCB}"/>
    <dgm:cxn modelId="{A71483A1-AF93-4457-98AB-0F8A0D769428}" type="presOf" srcId="{AA9059AC-AFB7-4547-8876-B4899A09E89B}" destId="{5614F506-2192-4F37-8FC1-CFA7DF8299DC}" srcOrd="1" destOrd="0" presId="urn:microsoft.com/office/officeart/2016/7/layout/VerticalDownArrowProcess"/>
    <dgm:cxn modelId="{C0ED36B1-4512-471C-BEF1-58905CBF9147}" type="presOf" srcId="{4BA5BCA6-C233-4C2A-97EF-B57DC0457DE6}" destId="{42159EFD-6E39-4149-82AC-DA2AEEADCB4C}" srcOrd="0" destOrd="0" presId="urn:microsoft.com/office/officeart/2016/7/layout/VerticalDownArrowProcess"/>
    <dgm:cxn modelId="{AB4F43BE-4D38-449A-937D-76C64AF32367}" srcId="{6EECDE59-1C9B-4B42-B1AA-DCB1C0DD1CB6}" destId="{AA9059AC-AFB7-4547-8876-B4899A09E89B}" srcOrd="2" destOrd="0" parTransId="{8FD123FE-2F29-488D-B9B4-DA8B8C6913DB}" sibTransId="{2FE8200A-4CC3-4FB7-B5B4-31597A3F92E5}"/>
    <dgm:cxn modelId="{7EADB0C1-8839-4856-BD81-6225BE729B0C}" srcId="{6EECDE59-1C9B-4B42-B1AA-DCB1C0DD1CB6}" destId="{717D4676-6D82-44A8-9F32-2DBF1E5B449E}" srcOrd="0" destOrd="0" parTransId="{134A6765-7FD6-487F-9C83-B73B667B7886}" sibTransId="{5ECE7E16-D71E-4FB8-B711-682632153EBA}"/>
    <dgm:cxn modelId="{A7197FCD-45BC-4394-AA88-D57376409260}" srcId="{AA9059AC-AFB7-4547-8876-B4899A09E89B}" destId="{27271AD1-0052-4188-A26B-95568045717D}" srcOrd="0" destOrd="0" parTransId="{B3505F63-AB7B-4CA5-8359-23986D3D4698}" sibTransId="{5C560666-0399-4C70-BEF6-F478115F1547}"/>
    <dgm:cxn modelId="{9D9B02D2-72CC-44C1-92B5-066B27E4EE49}" srcId="{6EECDE59-1C9B-4B42-B1AA-DCB1C0DD1CB6}" destId="{43E0E526-E2EC-45EC-AB55-2F5BE61AEA92}" srcOrd="4" destOrd="0" parTransId="{33471EC4-4ED9-41FE-9F07-33874E405BCB}" sibTransId="{74778C8E-6B9D-4EB2-AAE3-1CACBC828EC8}"/>
    <dgm:cxn modelId="{DA754DD7-17FA-4A2B-8038-5640EBEEFB97}" srcId="{717D4676-6D82-44A8-9F32-2DBF1E5B449E}" destId="{4BA5BCA6-C233-4C2A-97EF-B57DC0457DE6}" srcOrd="0" destOrd="0" parTransId="{E1C1DA41-22D0-453D-A706-3BD798511CEB}" sibTransId="{8D9CCCA3-B6D6-459D-8617-30C82E4F7C31}"/>
    <dgm:cxn modelId="{CEBB5FEC-83BC-4CFD-B68C-CC8AC47DDF93}" type="presOf" srcId="{717D4676-6D82-44A8-9F32-2DBF1E5B449E}" destId="{F205B54A-32B0-450B-BDB4-CCA9520AC8B0}" srcOrd="0" destOrd="0" presId="urn:microsoft.com/office/officeart/2016/7/layout/VerticalDownArrowProcess"/>
    <dgm:cxn modelId="{D260C3C3-04BC-4E87-AC4E-608DD8CD5EB0}" type="presParOf" srcId="{2087870E-4E83-4349-A94D-C4299CE6D8D8}" destId="{EC33AF93-DE9A-41FF-B6CA-C2B7FD86A2D8}" srcOrd="0" destOrd="0" presId="urn:microsoft.com/office/officeart/2016/7/layout/VerticalDownArrowProcess"/>
    <dgm:cxn modelId="{28AB30A3-D3A3-4471-8274-C12954809CD7}" type="presParOf" srcId="{EC33AF93-DE9A-41FF-B6CA-C2B7FD86A2D8}" destId="{4E171FFF-3D7F-412C-9D38-27ACB5E06AF4}" srcOrd="0" destOrd="0" presId="urn:microsoft.com/office/officeart/2016/7/layout/VerticalDownArrowProcess"/>
    <dgm:cxn modelId="{F47D1D97-63D0-4D5A-9676-266C75270FB5}" type="presParOf" srcId="{EC33AF93-DE9A-41FF-B6CA-C2B7FD86A2D8}" destId="{7802AA14-2AC1-4BB6-B722-636AC49819EA}" srcOrd="1" destOrd="0" presId="urn:microsoft.com/office/officeart/2016/7/layout/VerticalDownArrowProcess"/>
    <dgm:cxn modelId="{AD76CB65-6BC2-41B7-8DEE-5C017C908381}" type="presParOf" srcId="{2087870E-4E83-4349-A94D-C4299CE6D8D8}" destId="{8695B2C1-223D-4119-9472-FEAA5BD6AD16}" srcOrd="1" destOrd="0" presId="urn:microsoft.com/office/officeart/2016/7/layout/VerticalDownArrowProcess"/>
    <dgm:cxn modelId="{2C83D135-CA0E-4C4D-80D4-E5698E156179}" type="presParOf" srcId="{2087870E-4E83-4349-A94D-C4299CE6D8D8}" destId="{C2F890C2-B8AF-4086-85A4-B19C919DC3C0}" srcOrd="2" destOrd="0" presId="urn:microsoft.com/office/officeart/2016/7/layout/VerticalDownArrowProcess"/>
    <dgm:cxn modelId="{414AAC95-8ADA-41C5-BAC9-8E3F4B2A8B58}" type="presParOf" srcId="{C2F890C2-B8AF-4086-85A4-B19C919DC3C0}" destId="{84BED596-C135-429B-8DD1-022BC65B6A7B}" srcOrd="0" destOrd="0" presId="urn:microsoft.com/office/officeart/2016/7/layout/VerticalDownArrowProcess"/>
    <dgm:cxn modelId="{8ABE8D36-CC25-4AF4-97C5-5CF569FAE6A5}" type="presParOf" srcId="{C2F890C2-B8AF-4086-85A4-B19C919DC3C0}" destId="{BD9AC3A2-C044-4C81-BD07-AA8B3A4B65FB}" srcOrd="1" destOrd="0" presId="urn:microsoft.com/office/officeart/2016/7/layout/VerticalDownArrowProcess"/>
    <dgm:cxn modelId="{56192563-59BD-4BE6-8843-EA7C998B2CDE}" type="presParOf" srcId="{C2F890C2-B8AF-4086-85A4-B19C919DC3C0}" destId="{682712AA-C9F6-44A2-ADA6-EB228E3308AB}" srcOrd="2" destOrd="0" presId="urn:microsoft.com/office/officeart/2016/7/layout/VerticalDownArrowProcess"/>
    <dgm:cxn modelId="{501D6451-97F1-48B2-9451-9EE422E822C5}" type="presParOf" srcId="{2087870E-4E83-4349-A94D-C4299CE6D8D8}" destId="{E65FF8EA-1D1E-4A48-A0DB-5134E68BF415}" srcOrd="3" destOrd="0" presId="urn:microsoft.com/office/officeart/2016/7/layout/VerticalDownArrowProcess"/>
    <dgm:cxn modelId="{B8B5BEC3-8443-4DCE-AAB9-39F017C20467}" type="presParOf" srcId="{2087870E-4E83-4349-A94D-C4299CE6D8D8}" destId="{FF0E0761-4BFE-4F7D-9088-6FA79D00C3FC}" srcOrd="4" destOrd="0" presId="urn:microsoft.com/office/officeart/2016/7/layout/VerticalDownArrowProcess"/>
    <dgm:cxn modelId="{D945725D-0AB1-44FE-88E3-995C9183D373}" type="presParOf" srcId="{FF0E0761-4BFE-4F7D-9088-6FA79D00C3FC}" destId="{B52AAA2E-F73A-4FF3-9CD3-203D87CE7D92}" srcOrd="0" destOrd="0" presId="urn:microsoft.com/office/officeart/2016/7/layout/VerticalDownArrowProcess"/>
    <dgm:cxn modelId="{91395B0C-AE82-4723-A573-D1A65720B965}" type="presParOf" srcId="{FF0E0761-4BFE-4F7D-9088-6FA79D00C3FC}" destId="{5614F506-2192-4F37-8FC1-CFA7DF8299DC}" srcOrd="1" destOrd="0" presId="urn:microsoft.com/office/officeart/2016/7/layout/VerticalDownArrowProcess"/>
    <dgm:cxn modelId="{B144E973-16DA-46CB-866F-B8FE0AC51561}" type="presParOf" srcId="{FF0E0761-4BFE-4F7D-9088-6FA79D00C3FC}" destId="{DF58DB0A-ADC7-4733-8020-9744E6D89B6E}" srcOrd="2" destOrd="0" presId="urn:microsoft.com/office/officeart/2016/7/layout/VerticalDownArrowProcess"/>
    <dgm:cxn modelId="{3A7974B4-E837-4BA8-B1E8-974E6D4A2664}" type="presParOf" srcId="{2087870E-4E83-4349-A94D-C4299CE6D8D8}" destId="{BF217558-E4E5-4FA3-9982-084A22ECCB50}" srcOrd="5" destOrd="0" presId="urn:microsoft.com/office/officeart/2016/7/layout/VerticalDownArrowProcess"/>
    <dgm:cxn modelId="{59154685-F2FE-42B8-A717-2A6CFC1F73B3}" type="presParOf" srcId="{2087870E-4E83-4349-A94D-C4299CE6D8D8}" destId="{7E7C949E-98A2-4765-A175-6191A495AB05}" srcOrd="6" destOrd="0" presId="urn:microsoft.com/office/officeart/2016/7/layout/VerticalDownArrowProcess"/>
    <dgm:cxn modelId="{EFF57DE5-2F9E-42B5-AA82-5EAC421FE863}" type="presParOf" srcId="{7E7C949E-98A2-4765-A175-6191A495AB05}" destId="{E09FAF2E-73A7-439B-BF06-09AF7EC50EBB}" srcOrd="0" destOrd="0" presId="urn:microsoft.com/office/officeart/2016/7/layout/VerticalDownArrowProcess"/>
    <dgm:cxn modelId="{9BCA2B52-DB81-4D02-9D75-E6BC71C44A62}" type="presParOf" srcId="{7E7C949E-98A2-4765-A175-6191A495AB05}" destId="{7A9DE535-EF2F-44BB-866D-CB1342AFA4DD}" srcOrd="1" destOrd="0" presId="urn:microsoft.com/office/officeart/2016/7/layout/VerticalDownArrowProcess"/>
    <dgm:cxn modelId="{AD2B4390-C8D5-4087-931C-9A2E1B0CC687}" type="presParOf" srcId="{7E7C949E-98A2-4765-A175-6191A495AB05}" destId="{02851BCC-03B5-4C69-AAF2-CB5ED1F1844A}" srcOrd="2" destOrd="0" presId="urn:microsoft.com/office/officeart/2016/7/layout/VerticalDownArrowProcess"/>
    <dgm:cxn modelId="{CC1172E7-6E5E-4E90-8B9F-B0AA5F180F16}" type="presParOf" srcId="{2087870E-4E83-4349-A94D-C4299CE6D8D8}" destId="{6B58062F-F9FD-4CCC-B3A7-37EBAEBC641B}" srcOrd="7" destOrd="0" presId="urn:microsoft.com/office/officeart/2016/7/layout/VerticalDownArrowProcess"/>
    <dgm:cxn modelId="{4C9B0768-F059-42A8-A00B-DBB60F1C334E}" type="presParOf" srcId="{2087870E-4E83-4349-A94D-C4299CE6D8D8}" destId="{F76113A6-4981-4BFC-9FFA-91D820F0D4FC}" srcOrd="8" destOrd="0" presId="urn:microsoft.com/office/officeart/2016/7/layout/VerticalDownArrowProcess"/>
    <dgm:cxn modelId="{C701F2BA-8531-4EBE-AE78-A885FB232F93}" type="presParOf" srcId="{F76113A6-4981-4BFC-9FFA-91D820F0D4FC}" destId="{F205B54A-32B0-450B-BDB4-CCA9520AC8B0}" srcOrd="0" destOrd="0" presId="urn:microsoft.com/office/officeart/2016/7/layout/VerticalDownArrowProcess"/>
    <dgm:cxn modelId="{CE5C11D8-5499-429C-8831-9BDADA694075}" type="presParOf" srcId="{F76113A6-4981-4BFC-9FFA-91D820F0D4FC}" destId="{AC604011-3865-4513-AABD-EE04B348FF0F}" srcOrd="1" destOrd="0" presId="urn:microsoft.com/office/officeart/2016/7/layout/VerticalDownArrowProcess"/>
    <dgm:cxn modelId="{A0741B66-C609-4972-8A8F-0D4DF8246988}" type="presParOf" srcId="{F76113A6-4981-4BFC-9FFA-91D820F0D4FC}" destId="{42159EFD-6E39-4149-82AC-DA2AEEADCB4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1FFF-3D7F-412C-9D38-27ACB5E06AF4}">
      <dsp:nvSpPr>
        <dsp:cNvPr id="0" name=""/>
        <dsp:cNvSpPr/>
      </dsp:nvSpPr>
      <dsp:spPr>
        <a:xfrm>
          <a:off x="0" y="4891497"/>
          <a:ext cx="1529333" cy="8024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Pressure</a:t>
          </a:r>
        </a:p>
      </dsp:txBody>
      <dsp:txXfrm>
        <a:off x="0" y="4891497"/>
        <a:ext cx="1529333" cy="802490"/>
      </dsp:txXfrm>
    </dsp:sp>
    <dsp:sp modelId="{7802AA14-2AC1-4BB6-B722-636AC49819EA}">
      <dsp:nvSpPr>
        <dsp:cNvPr id="0" name=""/>
        <dsp:cNvSpPr/>
      </dsp:nvSpPr>
      <dsp:spPr>
        <a:xfrm>
          <a:off x="1529333" y="4891497"/>
          <a:ext cx="4588002" cy="8024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Pressure bandage immobilization is recommended in paralytic snake.</a:t>
          </a:r>
        </a:p>
      </dsp:txBody>
      <dsp:txXfrm>
        <a:off x="1529333" y="4891497"/>
        <a:ext cx="4588002" cy="802490"/>
      </dsp:txXfrm>
    </dsp:sp>
    <dsp:sp modelId="{BD9AC3A2-C044-4C81-BD07-AA8B3A4B65FB}">
      <dsp:nvSpPr>
        <dsp:cNvPr id="0" name=""/>
        <dsp:cNvSpPr/>
      </dsp:nvSpPr>
      <dsp:spPr>
        <a:xfrm rot="10800000">
          <a:off x="0" y="3669304"/>
          <a:ext cx="1529333" cy="1234231"/>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Do not allow</a:t>
          </a:r>
        </a:p>
      </dsp:txBody>
      <dsp:txXfrm rot="-10800000">
        <a:off x="0" y="3669304"/>
        <a:ext cx="1529333" cy="802250"/>
      </dsp:txXfrm>
    </dsp:sp>
    <dsp:sp modelId="{682712AA-C9F6-44A2-ADA6-EB228E3308AB}">
      <dsp:nvSpPr>
        <dsp:cNvPr id="0" name=""/>
        <dsp:cNvSpPr/>
      </dsp:nvSpPr>
      <dsp:spPr>
        <a:xfrm>
          <a:off x="1529333" y="3669304"/>
          <a:ext cx="4588002" cy="802250"/>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Do not allow the victim to walk because exertion and, with bite wounds on the lower extremity, local muscle contraction may increase snake venom absorption.</a:t>
          </a:r>
        </a:p>
      </dsp:txBody>
      <dsp:txXfrm>
        <a:off x="1529333" y="3669304"/>
        <a:ext cx="4588002" cy="802250"/>
      </dsp:txXfrm>
    </dsp:sp>
    <dsp:sp modelId="{5614F506-2192-4F37-8FC1-CFA7DF8299DC}">
      <dsp:nvSpPr>
        <dsp:cNvPr id="0" name=""/>
        <dsp:cNvSpPr/>
      </dsp:nvSpPr>
      <dsp:spPr>
        <a:xfrm rot="10800000">
          <a:off x="0" y="2447110"/>
          <a:ext cx="1529333" cy="1234231"/>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Fashion</a:t>
          </a:r>
        </a:p>
      </dsp:txBody>
      <dsp:txXfrm rot="-10800000">
        <a:off x="0" y="2447110"/>
        <a:ext cx="1529333" cy="802250"/>
      </dsp:txXfrm>
    </dsp:sp>
    <dsp:sp modelId="{DF58DB0A-ADC7-4733-8020-9744E6D89B6E}">
      <dsp:nvSpPr>
        <dsp:cNvPr id="0" name=""/>
        <dsp:cNvSpPr/>
      </dsp:nvSpPr>
      <dsp:spPr>
        <a:xfrm>
          <a:off x="1529333" y="2447110"/>
          <a:ext cx="4588002" cy="80225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Fashion </a:t>
          </a:r>
          <a:r>
            <a:rPr lang="en-US" sz="1100" kern="1200" dirty="0"/>
            <a:t>a splint out of any rigid object.</a:t>
          </a:r>
        </a:p>
      </dsp:txBody>
      <dsp:txXfrm>
        <a:off x="1529333" y="2447110"/>
        <a:ext cx="4588002" cy="802250"/>
      </dsp:txXfrm>
    </dsp:sp>
    <dsp:sp modelId="{7A9DE535-EF2F-44BB-866D-CB1342AFA4DD}">
      <dsp:nvSpPr>
        <dsp:cNvPr id="0" name=""/>
        <dsp:cNvSpPr/>
      </dsp:nvSpPr>
      <dsp:spPr>
        <a:xfrm rot="10800000">
          <a:off x="0" y="1224916"/>
          <a:ext cx="1529333" cy="1234231"/>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Immobilize</a:t>
          </a:r>
        </a:p>
      </dsp:txBody>
      <dsp:txXfrm rot="-10800000">
        <a:off x="0" y="1224916"/>
        <a:ext cx="1529333" cy="802250"/>
      </dsp:txXfrm>
    </dsp:sp>
    <dsp:sp modelId="{02851BCC-03B5-4C69-AAF2-CB5ED1F1844A}">
      <dsp:nvSpPr>
        <dsp:cNvPr id="0" name=""/>
        <dsp:cNvSpPr/>
      </dsp:nvSpPr>
      <dsp:spPr>
        <a:xfrm>
          <a:off x="1529333" y="1224916"/>
          <a:ext cx="4588002" cy="802250"/>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Immobilize the injured part of the body.</a:t>
          </a:r>
        </a:p>
      </dsp:txBody>
      <dsp:txXfrm>
        <a:off x="1529333" y="1224916"/>
        <a:ext cx="4588002" cy="802250"/>
      </dsp:txXfrm>
    </dsp:sp>
    <dsp:sp modelId="{AC604011-3865-4513-AABD-EE04B348FF0F}">
      <dsp:nvSpPr>
        <dsp:cNvPr id="0" name=""/>
        <dsp:cNvSpPr/>
      </dsp:nvSpPr>
      <dsp:spPr>
        <a:xfrm rot="10800000">
          <a:off x="0" y="2723"/>
          <a:ext cx="1529333" cy="1234231"/>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Remove</a:t>
          </a:r>
        </a:p>
      </dsp:txBody>
      <dsp:txXfrm rot="-10800000">
        <a:off x="0" y="2723"/>
        <a:ext cx="1529333" cy="802250"/>
      </dsp:txXfrm>
    </dsp:sp>
    <dsp:sp modelId="{42159EFD-6E39-4149-82AC-DA2AEEADCB4C}">
      <dsp:nvSpPr>
        <dsp:cNvPr id="0" name=""/>
        <dsp:cNvSpPr/>
      </dsp:nvSpPr>
      <dsp:spPr>
        <a:xfrm>
          <a:off x="1529333" y="2723"/>
          <a:ext cx="4588002" cy="80225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Remove any jewelry from the affected extremity.</a:t>
          </a:r>
        </a:p>
      </dsp:txBody>
      <dsp:txXfrm>
        <a:off x="1529333" y="2723"/>
        <a:ext cx="4588002" cy="80225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F247-4015-4957-A0FD-915828904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04AB0E-C7FE-48A1-996F-D28F98C8F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6D3CFF-F48C-4131-B7DF-2D8D22F4831F}"/>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5" name="Footer Placeholder 4">
            <a:extLst>
              <a:ext uri="{FF2B5EF4-FFF2-40B4-BE49-F238E27FC236}">
                <a16:creationId xmlns:a16="http://schemas.microsoft.com/office/drawing/2014/main" id="{225879BF-3930-4587-856B-9E52C8800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35FB4-59F3-49CA-BDFC-8DF854CC2856}"/>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70489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1BF1-37CE-47D2-9E0A-F1493132B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36213-1864-4B77-A3BD-B973CF4F5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0EE83-5687-49B4-ADE5-C5B0AADF1C86}"/>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5" name="Footer Placeholder 4">
            <a:extLst>
              <a:ext uri="{FF2B5EF4-FFF2-40B4-BE49-F238E27FC236}">
                <a16:creationId xmlns:a16="http://schemas.microsoft.com/office/drawing/2014/main" id="{A9D2D8C4-E823-4BD7-9940-E62C7101F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A539A-FB16-4E59-8886-FD405913E0C3}"/>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73092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781A5-2C5C-4208-BF31-E81A5FBF1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8855A-3ECE-4DDB-9FED-5EF264FF2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43F41-7425-43E4-886B-0945DC02F286}"/>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5" name="Footer Placeholder 4">
            <a:extLst>
              <a:ext uri="{FF2B5EF4-FFF2-40B4-BE49-F238E27FC236}">
                <a16:creationId xmlns:a16="http://schemas.microsoft.com/office/drawing/2014/main" id="{BEC61A67-5820-490E-B9C7-0BEAB93C2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64395-A470-4008-9DD7-31CEBF191034}"/>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120038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718-EFB6-4523-BECD-6E80C6DFF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9F498-1E0D-46D5-A7AA-BE1471E44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C05E5-50C2-419C-94DE-A00589839BEC}"/>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5" name="Footer Placeholder 4">
            <a:extLst>
              <a:ext uri="{FF2B5EF4-FFF2-40B4-BE49-F238E27FC236}">
                <a16:creationId xmlns:a16="http://schemas.microsoft.com/office/drawing/2014/main" id="{AC536CEF-7985-4FBF-AF8D-4F657DEE1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BCE11-4684-4407-89C1-7DBC3931DC1B}"/>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300661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DFFB-A9B8-450D-8065-BB011BBD2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80132-8B6B-4680-8C2B-18981BBFC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B05A1-8662-4091-B42E-8942A1141DE7}"/>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5" name="Footer Placeholder 4">
            <a:extLst>
              <a:ext uri="{FF2B5EF4-FFF2-40B4-BE49-F238E27FC236}">
                <a16:creationId xmlns:a16="http://schemas.microsoft.com/office/drawing/2014/main" id="{40146295-FB9C-48E9-B3C8-253139BFF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E9675-32B7-488E-960B-BC1139546683}"/>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28765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B6C6-9EAE-481C-B121-F3EDB32A9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C301E-8576-4D57-857D-7976A0C7C9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5E4CC3-3BEF-4BD3-B709-2636419B0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3E726-8AA0-4964-BF9E-1027D86CCDF9}"/>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6" name="Footer Placeholder 5">
            <a:extLst>
              <a:ext uri="{FF2B5EF4-FFF2-40B4-BE49-F238E27FC236}">
                <a16:creationId xmlns:a16="http://schemas.microsoft.com/office/drawing/2014/main" id="{D0D4666D-2DA8-49FA-9FB9-04DDBA9D3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C5919-7E03-495F-8CDE-71885371325F}"/>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9339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A1F5-FAB1-40B2-9EAC-C717DA469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C14D7-F496-485F-9629-BFF78A865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E4576-4820-42BB-A231-6F0000E81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6DF304-2EF4-4323-A30A-990FA4D7C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FA746-43AA-4899-97C4-4F9EF1EA4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A97D5-0056-4BAD-BF05-A9D3525A4D99}"/>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8" name="Footer Placeholder 7">
            <a:extLst>
              <a:ext uri="{FF2B5EF4-FFF2-40B4-BE49-F238E27FC236}">
                <a16:creationId xmlns:a16="http://schemas.microsoft.com/office/drawing/2014/main" id="{E579E66B-28ED-4D8E-AA1C-4ACE0FFCCF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B1E733-5ABC-412F-8595-99FD6ABB1549}"/>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330888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9C6C-5350-4598-954A-1D62BB529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D4D9E-2117-42C0-A054-C7A5B305F81A}"/>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4" name="Footer Placeholder 3">
            <a:extLst>
              <a:ext uri="{FF2B5EF4-FFF2-40B4-BE49-F238E27FC236}">
                <a16:creationId xmlns:a16="http://schemas.microsoft.com/office/drawing/2014/main" id="{7DDB90AA-E784-4437-9C67-64734080C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6B391-9E35-41E1-B764-1AFF8937D3D9}"/>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276550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FAE51-7006-4119-A35D-148DC0D1F500}"/>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3" name="Footer Placeholder 2">
            <a:extLst>
              <a:ext uri="{FF2B5EF4-FFF2-40B4-BE49-F238E27FC236}">
                <a16:creationId xmlns:a16="http://schemas.microsoft.com/office/drawing/2014/main" id="{252A11CF-FB71-47BE-AE77-437EDE67C3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D712AE-4AA1-4AEF-AA09-F71DFE2AECA6}"/>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179641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0DD6-728E-4E4D-AB9D-3894297EC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46002-48C1-4314-AC45-6C77F6357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AC0EE-2B52-467B-A8A9-C393F7234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6C67-6AE6-4249-80FB-A0BA68D7FAE1}"/>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6" name="Footer Placeholder 5">
            <a:extLst>
              <a:ext uri="{FF2B5EF4-FFF2-40B4-BE49-F238E27FC236}">
                <a16:creationId xmlns:a16="http://schemas.microsoft.com/office/drawing/2014/main" id="{63B6084D-F2C8-491D-916E-9497CC7BF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E2A82-0226-4FC8-AE30-6EBFA4594FEF}"/>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368005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EA71-7269-49BE-B4C1-40F7662F4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87D8C7-3BFA-421A-BCBD-7D054A7B9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585A1-86A8-4EC4-9023-58D57B62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680F7E-CDE2-437C-B5CE-E23DBCF4F876}"/>
              </a:ext>
            </a:extLst>
          </p:cNvPr>
          <p:cNvSpPr>
            <a:spLocks noGrp="1"/>
          </p:cNvSpPr>
          <p:nvPr>
            <p:ph type="dt" sz="half" idx="10"/>
          </p:nvPr>
        </p:nvSpPr>
        <p:spPr/>
        <p:txBody>
          <a:bodyPr/>
          <a:lstStyle/>
          <a:p>
            <a:fld id="{38A94584-C4B4-4C2F-BD79-1932C6362B9E}" type="datetimeFigureOut">
              <a:rPr lang="en-US" smtClean="0"/>
              <a:t>10/25/2020</a:t>
            </a:fld>
            <a:endParaRPr lang="en-US"/>
          </a:p>
        </p:txBody>
      </p:sp>
      <p:sp>
        <p:nvSpPr>
          <p:cNvPr id="6" name="Footer Placeholder 5">
            <a:extLst>
              <a:ext uri="{FF2B5EF4-FFF2-40B4-BE49-F238E27FC236}">
                <a16:creationId xmlns:a16="http://schemas.microsoft.com/office/drawing/2014/main" id="{D030C364-82CA-44F3-B188-084CA92E1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05574-27AB-4195-AC1E-17C7F37B82F3}"/>
              </a:ext>
            </a:extLst>
          </p:cNvPr>
          <p:cNvSpPr>
            <a:spLocks noGrp="1"/>
          </p:cNvSpPr>
          <p:nvPr>
            <p:ph type="sldNum" sz="quarter" idx="12"/>
          </p:nvPr>
        </p:nvSpPr>
        <p:spPr/>
        <p:txBody>
          <a:bodyPr/>
          <a:lstStyle/>
          <a:p>
            <a:fld id="{2AEB26D9-ED30-4B7E-B51B-AF8E3D49A153}" type="slidenum">
              <a:rPr lang="en-US" smtClean="0"/>
              <a:t>‹#›</a:t>
            </a:fld>
            <a:endParaRPr lang="en-US"/>
          </a:p>
        </p:txBody>
      </p:sp>
    </p:spTree>
    <p:extLst>
      <p:ext uri="{BB962C8B-B14F-4D97-AF65-F5344CB8AC3E}">
        <p14:creationId xmlns:p14="http://schemas.microsoft.com/office/powerpoint/2010/main" val="362403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D58F7-80C7-4805-9A2E-88614CCD5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EE29D-BD3A-45A5-9802-47F054B85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2CBDC-53FE-4EF0-B69B-78D61ECDC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94584-C4B4-4C2F-BD79-1932C6362B9E}" type="datetimeFigureOut">
              <a:rPr lang="en-US" smtClean="0"/>
              <a:t>10/25/2020</a:t>
            </a:fld>
            <a:endParaRPr lang="en-US"/>
          </a:p>
        </p:txBody>
      </p:sp>
      <p:sp>
        <p:nvSpPr>
          <p:cNvPr id="5" name="Footer Placeholder 4">
            <a:extLst>
              <a:ext uri="{FF2B5EF4-FFF2-40B4-BE49-F238E27FC236}">
                <a16:creationId xmlns:a16="http://schemas.microsoft.com/office/drawing/2014/main" id="{1EC1FC30-D5A1-4FD7-AD84-E59E67A71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0B26F6-2620-4C25-B041-3E7CAF122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B26D9-ED30-4B7E-B51B-AF8E3D49A153}" type="slidenum">
              <a:rPr lang="en-US" smtClean="0"/>
              <a:t>‹#›</a:t>
            </a:fld>
            <a:endParaRPr lang="en-US"/>
          </a:p>
        </p:txBody>
      </p:sp>
    </p:spTree>
    <p:extLst>
      <p:ext uri="{BB962C8B-B14F-4D97-AF65-F5344CB8AC3E}">
        <p14:creationId xmlns:p14="http://schemas.microsoft.com/office/powerpoint/2010/main" val="1752609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1FBC-559C-4D01-992D-60FDF1ECA971}"/>
              </a:ext>
            </a:extLst>
          </p:cNvPr>
          <p:cNvSpPr>
            <a:spLocks noGrp="1"/>
          </p:cNvSpPr>
          <p:nvPr>
            <p:ph type="ctrTitle"/>
          </p:nvPr>
        </p:nvSpPr>
        <p:spPr/>
        <p:txBody>
          <a:bodyPr/>
          <a:lstStyle/>
          <a:p>
            <a:r>
              <a:rPr lang="en-US" dirty="0"/>
              <a:t>Animal poisoning</a:t>
            </a:r>
          </a:p>
        </p:txBody>
      </p:sp>
      <p:sp>
        <p:nvSpPr>
          <p:cNvPr id="3" name="Subtitle 2">
            <a:extLst>
              <a:ext uri="{FF2B5EF4-FFF2-40B4-BE49-F238E27FC236}">
                <a16:creationId xmlns:a16="http://schemas.microsoft.com/office/drawing/2014/main" id="{39E063C7-60B6-439B-8B1A-98E9E36DF147}"/>
              </a:ext>
            </a:extLst>
          </p:cNvPr>
          <p:cNvSpPr>
            <a:spLocks noGrp="1"/>
          </p:cNvSpPr>
          <p:nvPr>
            <p:ph type="subTitle" idx="1"/>
          </p:nvPr>
        </p:nvSpPr>
        <p:spPr/>
        <p:txBody>
          <a:bodyPr/>
          <a:lstStyle/>
          <a:p>
            <a:pPr marL="457200" indent="-457200">
              <a:buFont typeface="+mj-lt"/>
              <a:buAutoNum type="arabicPeriod"/>
            </a:pPr>
            <a:r>
              <a:rPr lang="en-US" dirty="0"/>
              <a:t>Snake bite </a:t>
            </a:r>
          </a:p>
        </p:txBody>
      </p:sp>
    </p:spTree>
    <p:extLst>
      <p:ext uri="{BB962C8B-B14F-4D97-AF65-F5344CB8AC3E}">
        <p14:creationId xmlns:p14="http://schemas.microsoft.com/office/powerpoint/2010/main" val="69158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F4DC89-C9BD-4EB7-BD2A-657AA679B9DF}"/>
              </a:ext>
            </a:extLst>
          </p:cNvPr>
          <p:cNvSpPr>
            <a:spLocks noGrp="1"/>
          </p:cNvSpPr>
          <p:nvPr>
            <p:ph type="title"/>
          </p:nvPr>
        </p:nvSpPr>
        <p:spPr>
          <a:xfrm>
            <a:off x="643467" y="321734"/>
            <a:ext cx="10905066" cy="1135737"/>
          </a:xfrm>
        </p:spPr>
        <p:txBody>
          <a:bodyPr>
            <a:normAutofit/>
          </a:bodyPr>
          <a:lstStyle/>
          <a:p>
            <a:r>
              <a:rPr lang="en-US" sz="1800" b="1" u="sng" dirty="0">
                <a:effectLst/>
                <a:latin typeface="Times New Roman" panose="02020603050405020304" pitchFamily="18" charset="0"/>
                <a:ea typeface="Times New Roman" panose="02020603050405020304" pitchFamily="18" charset="0"/>
                <a:cs typeface="Traditional Arabic" panose="02020603050405020304" pitchFamily="18" charset="-78"/>
              </a:rPr>
              <a:t>Clinical presentation:</a:t>
            </a:r>
            <a:b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sz="3600" dirty="0"/>
          </a:p>
        </p:txBody>
      </p:sp>
      <p:sp>
        <p:nvSpPr>
          <p:cNvPr id="3" name="Content Placeholder 2">
            <a:extLst>
              <a:ext uri="{FF2B5EF4-FFF2-40B4-BE49-F238E27FC236}">
                <a16:creationId xmlns:a16="http://schemas.microsoft.com/office/drawing/2014/main" id="{319A4470-7DAF-4E81-9EC6-C930810DA21E}"/>
              </a:ext>
            </a:extLst>
          </p:cNvPr>
          <p:cNvSpPr>
            <a:spLocks noGrp="1"/>
          </p:cNvSpPr>
          <p:nvPr>
            <p:ph idx="1"/>
          </p:nvPr>
        </p:nvSpPr>
        <p:spPr>
          <a:xfrm>
            <a:off x="643467" y="1782981"/>
            <a:ext cx="10905066" cy="4393982"/>
          </a:xfrm>
        </p:spPr>
        <p:txBody>
          <a:bodyPr>
            <a:normAutofit/>
          </a:bodyPr>
          <a:lstStyle/>
          <a:p>
            <a:pPr marL="0" marR="0" indent="0" algn="justLow" rtl="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raditional Arabic" panose="02020603050405020304" pitchFamily="18" charset="-78"/>
              </a:rPr>
              <a:t> (I)Local manifestations:</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-All these manifestations are more marked with the hemorrhagic vipers' bites,  and less marked with paralytic snakes (Cobra). They are in the form of:</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(1) Fang marks: they are variable in shape, depth, number, and the distance between marks according to the snake species, but are usually 1-2, with hemorrhagic edema, which may extend to involve the entire limb as in case of vipers.</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(2 ) Local pain: It varies from mild to intolerable pain.</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(3) Swelling and edema.</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(4) Hemorrhagic bullae &amp; regional lymphadenopathy.</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(5) Tissue necrosis at the site of bite.</a:t>
            </a:r>
            <a:endParaRPr lang="en-US" sz="2000" dirty="0"/>
          </a:p>
        </p:txBody>
      </p:sp>
      <p:sp>
        <p:nvSpPr>
          <p:cNvPr id="15"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2757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DEE6D-D4BC-41A5-A32A-A21B4D9EEAC2}"/>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Systemic manifestations: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119D49-3E51-4690-883C-3BD9E9B6BADD}"/>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US" b="0" i="0" u="none" strike="noStrike" baseline="0">
                <a:latin typeface="Verdana" panose="020B0604030504040204" pitchFamily="34" charset="0"/>
              </a:rPr>
              <a:t>Neuromuscular junction: Ptosis, Diplopia, Dysphagia, Bulbar palsy: "drooling“ pooling of secretions in pharynx, Dyspnea, Limb weakness.</a:t>
            </a:r>
          </a:p>
          <a:p>
            <a:pPr marL="514350" indent="-514350">
              <a:buFont typeface="+mj-lt"/>
              <a:buAutoNum type="arabicPeriod"/>
            </a:pPr>
            <a:r>
              <a:rPr lang="en-US" b="0" i="0" u="none" strike="noStrike" baseline="0">
                <a:latin typeface="Verdana" panose="020B0604030504040204" pitchFamily="34" charset="0"/>
              </a:rPr>
              <a:t>Coagulopathy: bleeding tendency.</a:t>
            </a:r>
          </a:p>
          <a:p>
            <a:pPr marL="514350" indent="-514350">
              <a:buFont typeface="+mj-lt"/>
              <a:buAutoNum type="arabicPeriod"/>
            </a:pPr>
            <a:r>
              <a:rPr lang="en-US">
                <a:latin typeface="Verdana" panose="020B0604030504040204" pitchFamily="34" charset="0"/>
              </a:rPr>
              <a:t>Cardiovascular: hypotension, arrythmia, ECG changes.</a:t>
            </a:r>
          </a:p>
          <a:p>
            <a:pPr marL="514350" indent="-514350">
              <a:buFont typeface="+mj-lt"/>
              <a:buAutoNum type="arabicPeriod"/>
            </a:pPr>
            <a:r>
              <a:rPr lang="en-US" b="0" i="0" u="none" strike="noStrike" baseline="0">
                <a:latin typeface="Verdana" panose="020B0604030504040204" pitchFamily="34" charset="0"/>
              </a:rPr>
              <a:t>Rhabdomyolysis: red urine, oliguria.</a:t>
            </a:r>
            <a:endParaRPr lang="en-US" dirty="0"/>
          </a:p>
        </p:txBody>
      </p:sp>
    </p:spTree>
    <p:extLst>
      <p:ext uri="{BB962C8B-B14F-4D97-AF65-F5344CB8AC3E}">
        <p14:creationId xmlns:p14="http://schemas.microsoft.com/office/powerpoint/2010/main" val="255226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46AD265-C9E5-4096-A556-E672C5579B3A}"/>
              </a:ext>
            </a:extLst>
          </p:cNvPr>
          <p:cNvPicPr>
            <a:picLocks noGrp="1" noChangeAspect="1"/>
          </p:cNvPicPr>
          <p:nvPr>
            <p:ph idx="1"/>
          </p:nvPr>
        </p:nvPicPr>
        <p:blipFill rotWithShape="1">
          <a:blip r:embed="rId2"/>
          <a:srcRect l="3699" r="7841"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826F06-A9B6-473D-AC02-183B003E7B6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000" b="0" i="0" dirty="0">
                <a:effectLst/>
              </a:rPr>
              <a:t>A patient bitten by </a:t>
            </a:r>
            <a:r>
              <a:rPr lang="en-US" sz="3000" b="0" i="1" dirty="0">
                <a:effectLst/>
              </a:rPr>
              <a:t>D. </a:t>
            </a:r>
            <a:r>
              <a:rPr lang="en-US" sz="3000" b="0" i="1" dirty="0" err="1">
                <a:effectLst/>
              </a:rPr>
              <a:t>palaestinae</a:t>
            </a:r>
            <a:r>
              <a:rPr lang="en-US" sz="3000" b="0" i="1" dirty="0">
                <a:effectLst/>
              </a:rPr>
              <a:t> (Palestine viper)</a:t>
            </a:r>
            <a:r>
              <a:rPr lang="en-US" sz="3000" b="0" i="0" dirty="0">
                <a:effectLst/>
              </a:rPr>
              <a:t>, showing extensive hemorrhage (Source: Dr. Malik Dabbas, Royal Medical Services, Jordan)</a:t>
            </a:r>
            <a:endParaRPr lang="en-US" sz="30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39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063C0EC-F90A-4E4B-810D-00DDE1BBAB42}"/>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9215" b="7488"/>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287A8E-33DB-4D9B-BCE1-A0C340121592}"/>
              </a:ext>
            </a:extLst>
          </p:cNvPr>
          <p:cNvSpPr>
            <a:spLocks noGrp="1"/>
          </p:cNvSpPr>
          <p:nvPr>
            <p:ph type="title"/>
          </p:nvPr>
        </p:nvSpPr>
        <p:spPr>
          <a:xfrm>
            <a:off x="5514534" y="525195"/>
            <a:ext cx="5488883" cy="1148860"/>
          </a:xfrm>
        </p:spPr>
        <p:txBody>
          <a:bodyPr anchor="b">
            <a:normAutofit/>
          </a:bodyPr>
          <a:lstStyle/>
          <a:p>
            <a:r>
              <a:rPr lang="en-US" sz="4000" b="1" i="1">
                <a:solidFill>
                  <a:srgbClr val="FFFFFF"/>
                </a:solidFill>
                <a:effectLst/>
                <a:latin typeface="Arial" panose="020B0604020202020204" pitchFamily="34" charset="0"/>
              </a:rPr>
              <a:t>Daboia palaestinae</a:t>
            </a:r>
            <a:endParaRPr lang="en-US" sz="4000">
              <a:solidFill>
                <a:srgbClr val="FFFFFF"/>
              </a:solidFill>
            </a:endParaRPr>
          </a:p>
        </p:txBody>
      </p:sp>
      <p:sp>
        <p:nvSpPr>
          <p:cNvPr id="1030" name="Content Placeholder 1029">
            <a:extLst>
              <a:ext uri="{FF2B5EF4-FFF2-40B4-BE49-F238E27FC236}">
                <a16:creationId xmlns:a16="http://schemas.microsoft.com/office/drawing/2014/main" id="{DEDE4164-6E71-488D-A4B8-DFD715545CA5}"/>
              </a:ext>
            </a:extLst>
          </p:cNvPr>
          <p:cNvSpPr>
            <a:spLocks noGrp="1"/>
          </p:cNvSpPr>
          <p:nvPr>
            <p:ph idx="1"/>
          </p:nvPr>
        </p:nvSpPr>
        <p:spPr>
          <a:xfrm>
            <a:off x="838200" y="3526300"/>
            <a:ext cx="10165218" cy="2588458"/>
          </a:xfrm>
        </p:spPr>
        <p:txBody>
          <a:bodyPr>
            <a:normAutofit/>
          </a:bodyPr>
          <a:lstStyle/>
          <a:p>
            <a:endParaRPr lang="en-US" sz="2000">
              <a:solidFill>
                <a:srgbClr val="FFFFFF"/>
              </a:solidFill>
            </a:endParaRPr>
          </a:p>
        </p:txBody>
      </p:sp>
    </p:spTree>
    <p:extLst>
      <p:ext uri="{BB962C8B-B14F-4D97-AF65-F5344CB8AC3E}">
        <p14:creationId xmlns:p14="http://schemas.microsoft.com/office/powerpoint/2010/main" val="52854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6AC1B46-CC7E-4A08-A02F-E0F87908307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Investigations: </a:t>
            </a:r>
          </a:p>
        </p:txBody>
      </p:sp>
      <p:sp>
        <p:nvSpPr>
          <p:cNvPr id="3" name="Content Placeholder 2">
            <a:extLst>
              <a:ext uri="{FF2B5EF4-FFF2-40B4-BE49-F238E27FC236}">
                <a16:creationId xmlns:a16="http://schemas.microsoft.com/office/drawing/2014/main" id="{338C9AC8-290D-44A1-87F7-BB449CF9FEF5}"/>
              </a:ext>
            </a:extLst>
          </p:cNvPr>
          <p:cNvSpPr>
            <a:spLocks noGrp="1"/>
          </p:cNvSpPr>
          <p:nvPr>
            <p:ph idx="1"/>
          </p:nvPr>
        </p:nvSpPr>
        <p:spPr>
          <a:xfrm>
            <a:off x="1367624" y="2490436"/>
            <a:ext cx="9708995" cy="3567173"/>
          </a:xfrm>
        </p:spPr>
        <p:txBody>
          <a:bodyPr anchor="ctr">
            <a:normAutofit/>
          </a:bodyPr>
          <a:lstStyle/>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*Baseline studies, including: C.B.C., serum electrolytes, urine &amp;stool analyses.</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 Coagulation studies, including: coagulation time, bleeding time, platelet count,</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prothrombin time, partial thromboplastin time (PTT) &amp;fibrinogen level and </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fibrin split products.</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*BUN &amp;serum creatinine.</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*Arterial blood gases: monitor acid-base balance. </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*Serum muscular enzymes (S.G.O.T., S.G.P.T., C.P.K.) to detect the occurrence of rhabdomyolysis.</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*ECG and continuous cardiac monitoring.</a:t>
            </a:r>
            <a:endParaRPr lang="en-US" sz="2000" dirty="0"/>
          </a:p>
        </p:txBody>
      </p:sp>
    </p:spTree>
    <p:extLst>
      <p:ext uri="{BB962C8B-B14F-4D97-AF65-F5344CB8AC3E}">
        <p14:creationId xmlns:p14="http://schemas.microsoft.com/office/powerpoint/2010/main" val="70509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DA040-5F4F-4A08-9EBC-5903FD892D4D}"/>
              </a:ext>
            </a:extLst>
          </p:cNvPr>
          <p:cNvSpPr>
            <a:spLocks noGrp="1"/>
          </p:cNvSpPr>
          <p:nvPr>
            <p:ph type="title"/>
          </p:nvPr>
        </p:nvSpPr>
        <p:spPr>
          <a:xfrm>
            <a:off x="594360" y="1209086"/>
            <a:ext cx="3876848" cy="4064925"/>
          </a:xfrm>
        </p:spPr>
        <p:txBody>
          <a:bodyPr anchor="ctr">
            <a:normAutofit/>
          </a:bodyPr>
          <a:lstStyle/>
          <a:p>
            <a:r>
              <a:rPr lang="en-US" sz="5000" b="1" i="0" u="none" strike="noStrike" baseline="0">
                <a:latin typeface="Arial-BoldMT"/>
              </a:rPr>
              <a:t>General principles</a:t>
            </a:r>
            <a:endParaRPr lang="en-US" sz="5000"/>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F297070-A727-4552-AEA7-23A2534186DF}"/>
              </a:ext>
            </a:extLst>
          </p:cNvPr>
          <p:cNvGraphicFramePr>
            <a:graphicFrameLocks noGrp="1"/>
          </p:cNvGraphicFramePr>
          <p:nvPr>
            <p:ph idx="1"/>
            <p:extLst>
              <p:ext uri="{D42A27DB-BD31-4B8C-83A1-F6EECF244321}">
                <p14:modId xmlns:p14="http://schemas.microsoft.com/office/powerpoint/2010/main" val="1481977411"/>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24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73F78-BAE8-4731-9376-CD709C87C43B}"/>
              </a:ext>
            </a:extLst>
          </p:cNvPr>
          <p:cNvSpPr>
            <a:spLocks noGrp="1"/>
          </p:cNvSpPr>
          <p:nvPr>
            <p:ph type="title"/>
          </p:nvPr>
        </p:nvSpPr>
        <p:spPr>
          <a:xfrm>
            <a:off x="1043631" y="809898"/>
            <a:ext cx="9942716" cy="1554480"/>
          </a:xfrm>
        </p:spPr>
        <p:txBody>
          <a:bodyPr anchor="ctr">
            <a:normAutofit/>
          </a:bodyPr>
          <a:lstStyle/>
          <a:p>
            <a:r>
              <a:rPr lang="en-US" sz="4800" b="1" i="0" u="none" strike="noStrike" baseline="0">
                <a:latin typeface="Arial-BoldMT"/>
              </a:rPr>
              <a:t>Methods to avoid</a:t>
            </a:r>
            <a:endParaRPr lang="en-US" sz="4800"/>
          </a:p>
        </p:txBody>
      </p:sp>
      <p:sp>
        <p:nvSpPr>
          <p:cNvPr id="3" name="Content Placeholder 2">
            <a:extLst>
              <a:ext uri="{FF2B5EF4-FFF2-40B4-BE49-F238E27FC236}">
                <a16:creationId xmlns:a16="http://schemas.microsoft.com/office/drawing/2014/main" id="{32F0E120-C518-4E4E-878B-26EC7DAAC8DD}"/>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 Incision and oral suction</a:t>
            </a:r>
          </a:p>
          <a:p>
            <a:pPr marL="0" indent="0">
              <a:buNone/>
            </a:pPr>
            <a:r>
              <a:rPr lang="en-US" sz="2400" dirty="0"/>
              <a:t>● Mechanical suction devices</a:t>
            </a:r>
          </a:p>
          <a:p>
            <a:pPr marL="0" indent="0">
              <a:buNone/>
            </a:pPr>
            <a:r>
              <a:rPr lang="en-US" sz="2400" dirty="0"/>
              <a:t>● Cryotherapy</a:t>
            </a:r>
          </a:p>
          <a:p>
            <a:pPr marL="0" indent="0">
              <a:buNone/>
            </a:pPr>
            <a:r>
              <a:rPr lang="en-US" sz="2400" dirty="0"/>
              <a:t>● Surgery</a:t>
            </a:r>
          </a:p>
          <a:p>
            <a:pPr marL="0" indent="0">
              <a:buNone/>
            </a:pPr>
            <a:r>
              <a:rPr lang="en-US" sz="2400" dirty="0"/>
              <a:t>● Tourniquets</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10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5F865CB-1F7A-4530-8D75-F6F78E677FAC}"/>
              </a:ext>
            </a:extLst>
          </p:cNvPr>
          <p:cNvPicPr>
            <a:picLocks noGrp="1" noChangeAspect="1"/>
          </p:cNvPicPr>
          <p:nvPr>
            <p:ph idx="1"/>
          </p:nvPr>
        </p:nvPicPr>
        <p:blipFill rotWithShape="1">
          <a:blip r:embed="rId2"/>
          <a:srcRect b="65744"/>
          <a:stretch/>
        </p:blipFill>
        <p:spPr>
          <a:xfrm>
            <a:off x="643467" y="892587"/>
            <a:ext cx="10905066" cy="5072825"/>
          </a:xfrm>
          <a:prstGeom prst="rect">
            <a:avLst/>
          </a:prstGeom>
        </p:spPr>
      </p:pic>
    </p:spTree>
    <p:extLst>
      <p:ext uri="{BB962C8B-B14F-4D97-AF65-F5344CB8AC3E}">
        <p14:creationId xmlns:p14="http://schemas.microsoft.com/office/powerpoint/2010/main" val="87694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2D6ADC-A73B-45BE-80D3-90B79DF4802B}"/>
              </a:ext>
            </a:extLst>
          </p:cNvPr>
          <p:cNvSpPr>
            <a:spLocks noGrp="1"/>
          </p:cNvSpPr>
          <p:nvPr>
            <p:ph type="title"/>
          </p:nvPr>
        </p:nvSpPr>
        <p:spPr>
          <a:xfrm>
            <a:off x="640079" y="2053641"/>
            <a:ext cx="3669161" cy="2760098"/>
          </a:xfrm>
        </p:spPr>
        <p:txBody>
          <a:bodyPr>
            <a:normAutofit/>
          </a:bodyPr>
          <a:lstStyle/>
          <a:p>
            <a:r>
              <a:rPr lang="en-US">
                <a:solidFill>
                  <a:srgbClr val="FFFFFF"/>
                </a:solidFill>
              </a:rPr>
              <a:t> (II)Definitive therapy: (At hospital):</a:t>
            </a:r>
          </a:p>
        </p:txBody>
      </p:sp>
      <p:sp>
        <p:nvSpPr>
          <p:cNvPr id="3" name="Content Placeholder 2">
            <a:extLst>
              <a:ext uri="{FF2B5EF4-FFF2-40B4-BE49-F238E27FC236}">
                <a16:creationId xmlns:a16="http://schemas.microsoft.com/office/drawing/2014/main" id="{C0EFE627-50D7-4ACB-BD10-0BB204C01E01}"/>
              </a:ext>
            </a:extLst>
          </p:cNvPr>
          <p:cNvSpPr>
            <a:spLocks noGrp="1"/>
          </p:cNvSpPr>
          <p:nvPr>
            <p:ph idx="1"/>
          </p:nvPr>
        </p:nvSpPr>
        <p:spPr>
          <a:xfrm>
            <a:off x="6090574" y="801866"/>
            <a:ext cx="5306084" cy="5230634"/>
          </a:xfrm>
        </p:spPr>
        <p:txBody>
          <a:bodyPr anchor="ctr">
            <a:normAutofit/>
          </a:bodyPr>
          <a:lstStyle/>
          <a:p>
            <a:pPr marL="514350" indent="-514350">
              <a:buFont typeface="+mj-lt"/>
              <a:buAutoNum type="arabicPeriod"/>
            </a:pPr>
            <a:r>
              <a:rPr lang="en-US" sz="2400" b="1">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Life-threatening manifestations: advanced life support.</a:t>
            </a:r>
          </a:p>
          <a:p>
            <a:pPr marL="514350" indent="-514350">
              <a:buFont typeface="+mj-lt"/>
              <a:buAutoNum type="arabicPeriod"/>
            </a:pPr>
            <a:r>
              <a:rPr lang="en-US" sz="2400" b="1">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Specific measures (Antivenom):</a:t>
            </a:r>
            <a:endParaRPr lang="en-US" sz="2400" b="1">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971550" lvl="1" indent="-514350">
              <a:buFont typeface="+mj-lt"/>
              <a:buAutoNum type="arabicPeriod"/>
            </a:pPr>
            <a:r>
              <a:rPr lang="en-US">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Antivenom is a suspension of venom-neutralizing antibodies from the sera of hyper- immunized animals (horses) &amp; so we must do sensitivity test before injection.</a:t>
            </a:r>
          </a:p>
          <a:p>
            <a:pPr marL="971550" lvl="1" indent="-514350">
              <a:buFont typeface="+mj-lt"/>
              <a:buAutoNum type="arabicPeriod"/>
            </a:pPr>
            <a:r>
              <a:rPr lang="en-US">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 The available in Jordan is a polyvalent one </a:t>
            </a:r>
          </a:p>
          <a:p>
            <a:pPr marL="971550" lvl="1" indent="-514350">
              <a:buFont typeface="+mj-lt"/>
              <a:buAutoNum type="arabicPeriod"/>
            </a:pPr>
            <a:r>
              <a:rPr lang="en-US">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Antivenom regimen is illustrated in the following table</a:t>
            </a:r>
            <a:endParaRPr lang="en-US">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971550" lvl="1" indent="-514350">
              <a:buFont typeface="+mj-lt"/>
              <a:buAutoNum type="arabicPeriod"/>
            </a:pPr>
            <a:endParaRPr lang="en-US">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514350" indent="-514350">
              <a:buFont typeface="+mj-lt"/>
              <a:buAutoNum type="arabicPeriod"/>
            </a:pPr>
            <a:endParaRPr lang="en-US" sz="2400">
              <a:solidFill>
                <a:srgbClr val="000000"/>
              </a:solidFill>
            </a:endParaRPr>
          </a:p>
        </p:txBody>
      </p:sp>
    </p:spTree>
    <p:extLst>
      <p:ext uri="{BB962C8B-B14F-4D97-AF65-F5344CB8AC3E}">
        <p14:creationId xmlns:p14="http://schemas.microsoft.com/office/powerpoint/2010/main" val="271047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479FE-5947-45A3-8049-2175E321C637}"/>
              </a:ext>
            </a:extLst>
          </p:cNvPr>
          <p:cNvSpPr>
            <a:spLocks noGrp="1"/>
          </p:cNvSpPr>
          <p:nvPr>
            <p:ph type="title"/>
          </p:nvPr>
        </p:nvSpPr>
        <p:spPr>
          <a:xfrm>
            <a:off x="841242" y="4643206"/>
            <a:ext cx="5159849" cy="1488172"/>
          </a:xfrm>
        </p:spPr>
        <p:txBody>
          <a:bodyPr anchor="ctr">
            <a:normAutofit/>
          </a:bodyPr>
          <a:lstStyle/>
          <a:p>
            <a:r>
              <a:rPr lang="en-US" sz="1800" b="1" dirty="0">
                <a:effectLst/>
                <a:latin typeface="Times New Roman" panose="02020603050405020304" pitchFamily="18" charset="0"/>
                <a:ea typeface="Times New Roman" panose="02020603050405020304" pitchFamily="18" charset="0"/>
                <a:cs typeface="Traditional Arabic" panose="02020603050405020304" pitchFamily="18" charset="-78"/>
              </a:rPr>
              <a:t>4) Symptomatic &amp;supportive measures</a:t>
            </a:r>
            <a:endParaRPr lang="en-US" sz="4000" dirty="0"/>
          </a:p>
        </p:txBody>
      </p:sp>
      <p:sp>
        <p:nvSpPr>
          <p:cNvPr id="10" name="Content Placeholder 9">
            <a:extLst>
              <a:ext uri="{FF2B5EF4-FFF2-40B4-BE49-F238E27FC236}">
                <a16:creationId xmlns:a16="http://schemas.microsoft.com/office/drawing/2014/main" id="{C05688A1-403F-489B-AC18-61A38A21F02D}"/>
              </a:ext>
            </a:extLst>
          </p:cNvPr>
          <p:cNvSpPr>
            <a:spLocks noGrp="1"/>
          </p:cNvSpPr>
          <p:nvPr>
            <p:ph idx="1"/>
          </p:nvPr>
        </p:nvSpPr>
        <p:spPr>
          <a:xfrm>
            <a:off x="6190910" y="4643206"/>
            <a:ext cx="4992906" cy="1488173"/>
          </a:xfrm>
        </p:spPr>
        <p:txBody>
          <a:bodyPr anchor="ctr">
            <a:normAutofit/>
          </a:bodyPr>
          <a:lstStyle/>
          <a:p>
            <a:endParaRPr lang="en-US" sz="2000"/>
          </a:p>
        </p:txBody>
      </p:sp>
      <p:graphicFrame>
        <p:nvGraphicFramePr>
          <p:cNvPr id="8" name="Content Placeholder 4">
            <a:extLst>
              <a:ext uri="{FF2B5EF4-FFF2-40B4-BE49-F238E27FC236}">
                <a16:creationId xmlns:a16="http://schemas.microsoft.com/office/drawing/2014/main" id="{43037584-64A4-4DEB-913B-220B9AAE26B6}"/>
              </a:ext>
            </a:extLst>
          </p:cNvPr>
          <p:cNvGraphicFramePr>
            <a:graphicFrameLocks/>
          </p:cNvGraphicFramePr>
          <p:nvPr>
            <p:extLst>
              <p:ext uri="{D42A27DB-BD31-4B8C-83A1-F6EECF244321}">
                <p14:modId xmlns:p14="http://schemas.microsoft.com/office/powerpoint/2010/main" val="3189190451"/>
              </p:ext>
            </p:extLst>
          </p:nvPr>
        </p:nvGraphicFramePr>
        <p:xfrm>
          <a:off x="835159" y="199648"/>
          <a:ext cx="10515587" cy="4231214"/>
        </p:xfrm>
        <a:graphic>
          <a:graphicData uri="http://schemas.openxmlformats.org/drawingml/2006/table">
            <a:tbl>
              <a:tblPr firstRow="1" bandRow="1">
                <a:tableStyleId>{5C22544A-7EE6-4342-B048-85BDC9FD1C3A}</a:tableStyleId>
              </a:tblPr>
              <a:tblGrid>
                <a:gridCol w="1993182">
                  <a:extLst>
                    <a:ext uri="{9D8B030D-6E8A-4147-A177-3AD203B41FA5}">
                      <a16:colId xmlns:a16="http://schemas.microsoft.com/office/drawing/2014/main" val="2616109799"/>
                    </a:ext>
                  </a:extLst>
                </a:gridCol>
                <a:gridCol w="6202858">
                  <a:extLst>
                    <a:ext uri="{9D8B030D-6E8A-4147-A177-3AD203B41FA5}">
                      <a16:colId xmlns:a16="http://schemas.microsoft.com/office/drawing/2014/main" val="932575525"/>
                    </a:ext>
                  </a:extLst>
                </a:gridCol>
                <a:gridCol w="2319547">
                  <a:extLst>
                    <a:ext uri="{9D8B030D-6E8A-4147-A177-3AD203B41FA5}">
                      <a16:colId xmlns:a16="http://schemas.microsoft.com/office/drawing/2014/main" val="1005832105"/>
                    </a:ext>
                  </a:extLst>
                </a:gridCol>
              </a:tblGrid>
              <a:tr h="846243">
                <a:tc>
                  <a:txBody>
                    <a:bodyPr/>
                    <a:lstStyle/>
                    <a:p>
                      <a:pPr marL="0" algn="justLow">
                        <a:lnSpc>
                          <a:spcPct val="150000"/>
                        </a:lnSpc>
                        <a:spcBef>
                          <a:spcPts val="0"/>
                        </a:spcBef>
                        <a:spcAft>
                          <a:spcPts val="0"/>
                        </a:spcAft>
                      </a:pPr>
                      <a:r>
                        <a:rPr lang="en-US" sz="1900">
                          <a:effectLst/>
                        </a:rPr>
                        <a:t>      Envenomation</a:t>
                      </a:r>
                      <a:endParaRPr lang="en-US" sz="1900" b="1">
                        <a:effectLst/>
                        <a:latin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a:effectLst/>
                        </a:rPr>
                        <a:t>          Reaction</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a:effectLst/>
                        </a:rPr>
                        <a:t>             Dose (Vials)</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val="902115669"/>
                  </a:ext>
                </a:extLst>
              </a:tr>
              <a:tr h="846243">
                <a:tc>
                  <a:txBody>
                    <a:bodyPr/>
                    <a:lstStyle/>
                    <a:p>
                      <a:pPr marL="0" marR="0" algn="justLow" rtl="0">
                        <a:lnSpc>
                          <a:spcPct val="150000"/>
                        </a:lnSpc>
                        <a:spcBef>
                          <a:spcPts val="0"/>
                        </a:spcBef>
                        <a:spcAft>
                          <a:spcPts val="0"/>
                        </a:spcAft>
                      </a:pPr>
                      <a:r>
                        <a:rPr lang="en-US" sz="1900">
                          <a:effectLst/>
                        </a:rPr>
                        <a:t>   None</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defTabSz="914400" rtl="0" eaLnBrk="1" latinLnBrk="0" hangingPunct="1">
                        <a:lnSpc>
                          <a:spcPct val="150000"/>
                        </a:lnSpc>
                        <a:spcBef>
                          <a:spcPts val="0"/>
                        </a:spcBef>
                        <a:spcAft>
                          <a:spcPts val="0"/>
                        </a:spcAft>
                      </a:pPr>
                      <a:r>
                        <a:rPr lang="en-US" sz="1900" kern="1200" dirty="0">
                          <a:solidFill>
                            <a:schemeClr val="dk1"/>
                          </a:solidFill>
                          <a:effectLst/>
                          <a:latin typeface="+mn-lt"/>
                          <a:ea typeface="+mn-ea"/>
                          <a:cs typeface="+mn-cs"/>
                        </a:rPr>
                        <a:t>    - No local &amp; no systemic  manifestations (dry bite or nonvenomous snake)</a:t>
                      </a:r>
                    </a:p>
                  </a:txBody>
                  <a:tcPr marL="50387" marR="50387" marT="0" marB="0"/>
                </a:tc>
                <a:tc>
                  <a:txBody>
                    <a:bodyPr/>
                    <a:lstStyle/>
                    <a:p>
                      <a:pPr marL="0" algn="l" rtl="0">
                        <a:lnSpc>
                          <a:spcPct val="150000"/>
                        </a:lnSpc>
                        <a:spcBef>
                          <a:spcPts val="0"/>
                        </a:spcBef>
                        <a:spcAft>
                          <a:spcPts val="0"/>
                        </a:spcAft>
                      </a:pPr>
                      <a:r>
                        <a:rPr lang="en-US" sz="1900">
                          <a:effectLst/>
                        </a:rPr>
                        <a:t>  </a:t>
                      </a:r>
                      <a:r>
                        <a:rPr lang="en-US" sz="1900" kern="1200">
                          <a:solidFill>
                            <a:schemeClr val="dk1"/>
                          </a:solidFill>
                          <a:effectLst/>
                          <a:latin typeface="+mn-lt"/>
                          <a:ea typeface="+mn-ea"/>
                          <a:cs typeface="+mn-cs"/>
                        </a:rPr>
                        <a:t>Nothing, </a:t>
                      </a:r>
                      <a:r>
                        <a:rPr lang="en-US" sz="1900">
                          <a:effectLst/>
                        </a:rPr>
                        <a:t>just observation</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val="3210170683"/>
                  </a:ext>
                </a:extLst>
              </a:tr>
              <a:tr h="414364">
                <a:tc>
                  <a:txBody>
                    <a:bodyPr/>
                    <a:lstStyle/>
                    <a:p>
                      <a:pPr marL="0" marR="0" algn="justLow" rtl="0">
                        <a:lnSpc>
                          <a:spcPct val="150000"/>
                        </a:lnSpc>
                        <a:spcBef>
                          <a:spcPts val="0"/>
                        </a:spcBef>
                        <a:spcAft>
                          <a:spcPts val="0"/>
                        </a:spcAft>
                      </a:pPr>
                      <a:r>
                        <a:rPr lang="en-US" sz="1900">
                          <a:effectLst/>
                        </a:rPr>
                        <a:t>   Minimal</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defTabSz="914400" rtl="0" eaLnBrk="1" latinLnBrk="0" hangingPunct="1">
                        <a:lnSpc>
                          <a:spcPct val="150000"/>
                        </a:lnSpc>
                        <a:spcBef>
                          <a:spcPts val="0"/>
                        </a:spcBef>
                        <a:spcAft>
                          <a:spcPts val="0"/>
                        </a:spcAft>
                      </a:pPr>
                      <a:r>
                        <a:rPr lang="en-US" sz="1900" kern="1200" dirty="0">
                          <a:solidFill>
                            <a:schemeClr val="dk1"/>
                          </a:solidFill>
                          <a:effectLst/>
                          <a:latin typeface="+mn-lt"/>
                          <a:ea typeface="+mn-ea"/>
                          <a:cs typeface="+mn-cs"/>
                        </a:rPr>
                        <a:t>  - Local with no systemic  manifestations</a:t>
                      </a:r>
                    </a:p>
                  </a:txBody>
                  <a:tcPr marL="50387" marR="50387" marT="0" marB="0"/>
                </a:tc>
                <a:tc>
                  <a:txBody>
                    <a:bodyPr/>
                    <a:lstStyle/>
                    <a:p>
                      <a:pPr marL="0" marR="0" algn="l" rtl="0">
                        <a:lnSpc>
                          <a:spcPct val="150000"/>
                        </a:lnSpc>
                        <a:spcBef>
                          <a:spcPts val="0"/>
                        </a:spcBef>
                        <a:spcAft>
                          <a:spcPts val="0"/>
                        </a:spcAft>
                      </a:pPr>
                      <a:r>
                        <a:rPr lang="en-US" sz="1900">
                          <a:effectLst/>
                        </a:rPr>
                        <a:t>   3-5 vials</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val="1858536965"/>
                  </a:ext>
                </a:extLst>
              </a:tr>
              <a:tr h="846243">
                <a:tc>
                  <a:txBody>
                    <a:bodyPr/>
                    <a:lstStyle/>
                    <a:p>
                      <a:pPr marL="0" marR="0" algn="justLow" rtl="0">
                        <a:lnSpc>
                          <a:spcPct val="150000"/>
                        </a:lnSpc>
                        <a:spcBef>
                          <a:spcPts val="0"/>
                        </a:spcBef>
                        <a:spcAft>
                          <a:spcPts val="0"/>
                        </a:spcAft>
                      </a:pPr>
                      <a:r>
                        <a:rPr lang="en-US" sz="1900">
                          <a:effectLst/>
                        </a:rPr>
                        <a:t>  Moderate</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a:effectLst/>
                        </a:rPr>
                        <a:t>  -Local manifestations  beyond the site of bite, moderate manifestations and laboratory   changes. </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l" rtl="0">
                        <a:lnSpc>
                          <a:spcPct val="150000"/>
                        </a:lnSpc>
                        <a:spcBef>
                          <a:spcPts val="0"/>
                        </a:spcBef>
                        <a:spcAft>
                          <a:spcPts val="0"/>
                        </a:spcAft>
                      </a:pPr>
                      <a:r>
                        <a:rPr lang="en-US" sz="1900">
                          <a:effectLst/>
                        </a:rPr>
                        <a:t>   5-10 vials</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val="583269351"/>
                  </a:ext>
                </a:extLst>
              </a:tr>
              <a:tr h="1278121">
                <a:tc>
                  <a:txBody>
                    <a:bodyPr/>
                    <a:lstStyle/>
                    <a:p>
                      <a:pPr marL="0" marR="0" algn="justLow" rtl="0">
                        <a:lnSpc>
                          <a:spcPct val="150000"/>
                        </a:lnSpc>
                        <a:spcBef>
                          <a:spcPts val="0"/>
                        </a:spcBef>
                        <a:spcAft>
                          <a:spcPts val="0"/>
                        </a:spcAft>
                      </a:pPr>
                      <a:r>
                        <a:rPr lang="en-US" sz="1900">
                          <a:effectLst/>
                        </a:rPr>
                        <a:t>   Severe</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a:effectLst/>
                        </a:rPr>
                        <a:t> -Severe local manifestation   and severe systemic</a:t>
                      </a:r>
                    </a:p>
                    <a:p>
                      <a:pPr marL="0" marR="0" algn="justLow" rtl="0">
                        <a:lnSpc>
                          <a:spcPct val="150000"/>
                        </a:lnSpc>
                        <a:spcBef>
                          <a:spcPts val="0"/>
                        </a:spcBef>
                        <a:spcAft>
                          <a:spcPts val="0"/>
                        </a:spcAft>
                      </a:pPr>
                      <a:r>
                        <a:rPr lang="en-US" sz="1900">
                          <a:effectLst/>
                        </a:rPr>
                        <a:t>manifestations with serious  laboratory changes. </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l" rtl="0">
                        <a:lnSpc>
                          <a:spcPct val="150000"/>
                        </a:lnSpc>
                        <a:spcBef>
                          <a:spcPts val="0"/>
                        </a:spcBef>
                        <a:spcAft>
                          <a:spcPts val="0"/>
                        </a:spcAft>
                      </a:pPr>
                      <a:r>
                        <a:rPr lang="en-US" sz="1900" dirty="0">
                          <a:effectLst/>
                        </a:rPr>
                        <a:t>  10-15 vials or more.</a:t>
                      </a:r>
                    </a:p>
                    <a:p>
                      <a:pPr marL="0" marR="0" algn="l" rtl="0">
                        <a:lnSpc>
                          <a:spcPct val="150000"/>
                        </a:lnSpc>
                        <a:spcBef>
                          <a:spcPts val="0"/>
                        </a:spcBef>
                        <a:spcAft>
                          <a:spcPts val="0"/>
                        </a:spcAft>
                      </a:pPr>
                      <a:r>
                        <a:rPr lang="en-US" sz="1900" dirty="0">
                          <a:effectLst/>
                        </a:rPr>
                        <a:t> </a:t>
                      </a:r>
                      <a:endParaRPr lang="en-US" sz="19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val="290611278"/>
                  </a:ext>
                </a:extLst>
              </a:tr>
            </a:tbl>
          </a:graphicData>
        </a:graphic>
      </p:graphicFrame>
    </p:spTree>
    <p:extLst>
      <p:ext uri="{BB962C8B-B14F-4D97-AF65-F5344CB8AC3E}">
        <p14:creationId xmlns:p14="http://schemas.microsoft.com/office/powerpoint/2010/main" val="213553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B9F1-681B-479D-A6AF-EFC3A971DF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1EB25-08F7-48BA-90CB-B914D804718B}"/>
              </a:ext>
            </a:extLst>
          </p:cNvPr>
          <p:cNvSpPr>
            <a:spLocks noGrp="1"/>
          </p:cNvSpPr>
          <p:nvPr>
            <p:ph idx="1"/>
          </p:nvPr>
        </p:nvSpPr>
        <p:spPr/>
        <p:txBody>
          <a:bodyPr>
            <a:normAutofit/>
          </a:bodyPr>
          <a:lstStyle/>
          <a:p>
            <a:r>
              <a:rPr lang="en-US" b="0" i="0" dirty="0">
                <a:solidFill>
                  <a:srgbClr val="333333"/>
                </a:solidFill>
                <a:effectLst/>
                <a:latin typeface="Georgia" panose="02040502050405020303" pitchFamily="18" charset="0"/>
              </a:rPr>
              <a:t>Out of more than 3000 species of snakes in the world, some 600 are venomous.</a:t>
            </a:r>
          </a:p>
          <a:p>
            <a:r>
              <a:rPr lang="en-US" b="0" i="0" dirty="0">
                <a:solidFill>
                  <a:srgbClr val="333333"/>
                </a:solidFill>
                <a:effectLst/>
                <a:latin typeface="Georgia" panose="02040502050405020303" pitchFamily="18" charset="0"/>
              </a:rPr>
              <a:t>37  species have been recorded from Jordan, only 7 are venomous</a:t>
            </a:r>
            <a:r>
              <a:rPr lang="ar-EG" b="0" i="0" dirty="0">
                <a:solidFill>
                  <a:srgbClr val="333333"/>
                </a:solidFill>
                <a:effectLst/>
                <a:latin typeface="Georgia" panose="02040502050405020303" pitchFamily="18" charset="0"/>
              </a:rPr>
              <a:t> </a:t>
            </a:r>
            <a:endParaRPr lang="en-US" b="0" i="0" dirty="0">
              <a:solidFill>
                <a:srgbClr val="333333"/>
              </a:solidFill>
              <a:effectLst/>
              <a:latin typeface="Georgia" panose="02040502050405020303" pitchFamily="18" charset="0"/>
            </a:endParaRPr>
          </a:p>
          <a:p>
            <a:r>
              <a:rPr lang="en-US" dirty="0">
                <a:solidFill>
                  <a:srgbClr val="333333"/>
                </a:solidFill>
                <a:latin typeface="Georgia" panose="02040502050405020303" pitchFamily="18" charset="0"/>
              </a:rPr>
              <a:t>Snakes are classified to 2 major families: </a:t>
            </a:r>
            <a:r>
              <a:rPr lang="en-US" dirty="0" err="1">
                <a:solidFill>
                  <a:srgbClr val="333333"/>
                </a:solidFill>
                <a:latin typeface="Georgia" panose="02040502050405020303" pitchFamily="18" charset="0"/>
              </a:rPr>
              <a:t>Elapidae</a:t>
            </a:r>
            <a:r>
              <a:rPr lang="en-US" dirty="0">
                <a:solidFill>
                  <a:srgbClr val="333333"/>
                </a:solidFill>
                <a:latin typeface="Georgia" panose="02040502050405020303" pitchFamily="18" charset="0"/>
              </a:rPr>
              <a:t> and Viperidae</a:t>
            </a:r>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Snakebites are more common among males compared to females</a:t>
            </a:r>
            <a:endParaRPr lang="en-US" dirty="0"/>
          </a:p>
        </p:txBody>
      </p:sp>
    </p:spTree>
    <p:extLst>
      <p:ext uri="{BB962C8B-B14F-4D97-AF65-F5344CB8AC3E}">
        <p14:creationId xmlns:p14="http://schemas.microsoft.com/office/powerpoint/2010/main" val="318284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E13C7DBE-CC35-4E29-816C-5867CFBA84E5}"/>
              </a:ext>
            </a:extLst>
          </p:cNvPr>
          <p:cNvSpPr>
            <a:spLocks noGrp="1"/>
          </p:cNvSpPr>
          <p:nvPr>
            <p:ph type="subTitle" idx="1"/>
          </p:nvPr>
        </p:nvSpPr>
        <p:spPr>
          <a:xfrm>
            <a:off x="4439633" y="4518923"/>
            <a:ext cx="3312734" cy="1141851"/>
          </a:xfrm>
          <a:noFill/>
        </p:spPr>
        <p:txBody>
          <a:bodyPr>
            <a:normAutofit/>
          </a:bodyPr>
          <a:lstStyle/>
          <a:p>
            <a:endParaRPr lang="en-US" sz="2000">
              <a:solidFill>
                <a:srgbClr val="080808"/>
              </a:solidFill>
            </a:endParaRPr>
          </a:p>
        </p:txBody>
      </p:sp>
      <p:sp>
        <p:nvSpPr>
          <p:cNvPr id="2" name="Title 1">
            <a:extLst>
              <a:ext uri="{FF2B5EF4-FFF2-40B4-BE49-F238E27FC236}">
                <a16:creationId xmlns:a16="http://schemas.microsoft.com/office/drawing/2014/main" id="{C46311C4-8332-49C9-9438-73E671537CE3}"/>
              </a:ext>
            </a:extLst>
          </p:cNvPr>
          <p:cNvSpPr>
            <a:spLocks noGrp="1"/>
          </p:cNvSpPr>
          <p:nvPr>
            <p:ph type="ctrTitle"/>
          </p:nvPr>
        </p:nvSpPr>
        <p:spPr>
          <a:xfrm>
            <a:off x="3204642" y="2353641"/>
            <a:ext cx="5782716" cy="2150719"/>
          </a:xfrm>
          <a:noFill/>
        </p:spPr>
        <p:txBody>
          <a:bodyPr anchor="ctr">
            <a:normAutofit/>
          </a:bodyPr>
          <a:lstStyle/>
          <a:p>
            <a:r>
              <a:rPr lang="en-US" sz="5400" b="1" u="sng" dirty="0">
                <a:solidFill>
                  <a:srgbClr val="080808"/>
                </a:solidFill>
                <a:effectLst>
                  <a:outerShdw blurRad="38100" dist="38100" dir="2700000" algn="tl">
                    <a:srgbClr val="000000">
                      <a:alpha val="43137"/>
                    </a:srgbClr>
                  </a:outerShdw>
                </a:effectLst>
              </a:rPr>
              <a:t>Scorpion sting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8289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9CF14-97B6-4180-A7B7-57380703CC0A}"/>
              </a:ext>
            </a:extLst>
          </p:cNvPr>
          <p:cNvSpPr>
            <a:spLocks noGrp="1"/>
          </p:cNvSpPr>
          <p:nvPr>
            <p:ph type="title"/>
          </p:nvPr>
        </p:nvSpPr>
        <p:spPr>
          <a:xfrm>
            <a:off x="838200" y="365125"/>
            <a:ext cx="10515600" cy="1306443"/>
          </a:xfrm>
        </p:spPr>
        <p:txBody>
          <a:bodyPr>
            <a:normAutofit/>
          </a:bodyPr>
          <a:lstStyle/>
          <a:p>
            <a:endParaRPr lang="en-US" sz="4000"/>
          </a:p>
        </p:txBody>
      </p:sp>
      <p:sp>
        <p:nvSpPr>
          <p:cNvPr id="3" name="Content Placeholder 2">
            <a:extLst>
              <a:ext uri="{FF2B5EF4-FFF2-40B4-BE49-F238E27FC236}">
                <a16:creationId xmlns:a16="http://schemas.microsoft.com/office/drawing/2014/main" id="{0319DE0C-16DD-4029-ADF9-5E346EA921F2}"/>
              </a:ext>
            </a:extLst>
          </p:cNvPr>
          <p:cNvSpPr>
            <a:spLocks noGrp="1"/>
          </p:cNvSpPr>
          <p:nvPr>
            <p:ph idx="1"/>
          </p:nvPr>
        </p:nvSpPr>
        <p:spPr>
          <a:xfrm>
            <a:off x="422031" y="492369"/>
            <a:ext cx="4568943" cy="5636720"/>
          </a:xfrm>
        </p:spPr>
        <p:txBody>
          <a:bodyPr>
            <a:normAutofit/>
          </a:bodyPr>
          <a:lstStyle/>
          <a:p>
            <a:r>
              <a:rPr lang="en-US" sz="2400" b="0" i="0" u="none" strike="noStrike" baseline="0" dirty="0">
                <a:latin typeface="GEIJA P+ Adv O T 3c 2d 9f 11"/>
              </a:rPr>
              <a:t>In Jordan, 18 species (of 1400 worldwide) and subspecies of scorpions belonging to 2 families (Buthidae and </a:t>
            </a:r>
            <a:r>
              <a:rPr lang="en-US" sz="2400" b="0" i="0" u="none" strike="noStrike" baseline="0" dirty="0" err="1">
                <a:latin typeface="GEIJA P+ Adv O T 3c 2d 9f 11"/>
              </a:rPr>
              <a:t>Scorpionidae</a:t>
            </a:r>
            <a:r>
              <a:rPr lang="en-US" sz="2400" b="0" i="0" u="none" strike="noStrike" baseline="0" dirty="0">
                <a:latin typeface="GEIJA P+ Adv O T 3c 2d 9f 11"/>
              </a:rPr>
              <a:t>). </a:t>
            </a:r>
            <a:r>
              <a:rPr lang="en-US" sz="2400" b="0" i="0" u="none" strike="noStrike" baseline="0" dirty="0">
                <a:latin typeface="ArialMT"/>
              </a:rPr>
              <a:t>Buthidae is the largest and the most dangerous family.</a:t>
            </a:r>
            <a:endParaRPr lang="en-US" sz="2400" b="0" i="0" u="none" strike="noStrike" baseline="0" dirty="0">
              <a:latin typeface="GEIJA P+ Adv O T 3c 2d 9f 11"/>
            </a:endParaRPr>
          </a:p>
          <a:p>
            <a:r>
              <a:rPr lang="en-US" sz="2400" dirty="0">
                <a:latin typeface="GEIJA P+ Adv O T 3c 2d 9f 11"/>
              </a:rPr>
              <a:t>In 2011, 340 cases of scorpion sting were reported in Jordan. Irbid is the highest governorate.</a:t>
            </a:r>
          </a:p>
          <a:p>
            <a:r>
              <a:rPr lang="en-US" sz="2400" dirty="0">
                <a:latin typeface="GEIJA P+ Adv O T 3c 2d 9f 11"/>
              </a:rPr>
              <a:t>Envenomation occurs through stinging, not biting by stinger in the scorpion tail.</a:t>
            </a:r>
          </a:p>
          <a:p>
            <a:endParaRPr lang="en-US" sz="2400" dirty="0">
              <a:latin typeface="GEIJA P+ Adv O T 3c 2d 9f 11"/>
            </a:endParaRPr>
          </a:p>
          <a:p>
            <a:endParaRPr lang="en-US" sz="2400" dirty="0"/>
          </a:p>
        </p:txBody>
      </p:sp>
      <p:pic>
        <p:nvPicPr>
          <p:cNvPr id="4" name="Picture 3">
            <a:extLst>
              <a:ext uri="{FF2B5EF4-FFF2-40B4-BE49-F238E27FC236}">
                <a16:creationId xmlns:a16="http://schemas.microsoft.com/office/drawing/2014/main" id="{945C4F9F-915F-40C8-B745-C91B822C8304}"/>
              </a:ext>
            </a:extLst>
          </p:cNvPr>
          <p:cNvPicPr>
            <a:picLocks noChangeAspect="1"/>
          </p:cNvPicPr>
          <p:nvPr/>
        </p:nvPicPr>
        <p:blipFill rotWithShape="1">
          <a:blip r:embed="rId2"/>
          <a:srcRect t="2581"/>
          <a:stretch/>
        </p:blipFill>
        <p:spPr>
          <a:xfrm>
            <a:off x="5829175" y="1069145"/>
            <a:ext cx="5524624" cy="5059945"/>
          </a:xfrm>
          <a:prstGeom prst="rect">
            <a:avLst/>
          </a:prstGeom>
        </p:spPr>
      </p:pic>
    </p:spTree>
    <p:extLst>
      <p:ext uri="{BB962C8B-B14F-4D97-AF65-F5344CB8AC3E}">
        <p14:creationId xmlns:p14="http://schemas.microsoft.com/office/powerpoint/2010/main" val="224369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AB443EE-BE09-4035-960C-BED2ECCDBA4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Scorpion venom:</a:t>
            </a:r>
          </a:p>
        </p:txBody>
      </p:sp>
      <p:sp>
        <p:nvSpPr>
          <p:cNvPr id="37" name="Content Placeholder 2">
            <a:extLst>
              <a:ext uri="{FF2B5EF4-FFF2-40B4-BE49-F238E27FC236}">
                <a16:creationId xmlns:a16="http://schemas.microsoft.com/office/drawing/2014/main" id="{E06D5CDF-8670-441C-96C3-5F41A5041EB7}"/>
              </a:ext>
            </a:extLst>
          </p:cNvPr>
          <p:cNvSpPr>
            <a:spLocks noGrp="1"/>
          </p:cNvSpPr>
          <p:nvPr>
            <p:ph idx="1"/>
          </p:nvPr>
        </p:nvSpPr>
        <p:spPr>
          <a:xfrm>
            <a:off x="1367624" y="2490436"/>
            <a:ext cx="9708995" cy="3567173"/>
          </a:xfrm>
        </p:spPr>
        <p:txBody>
          <a:bodyPr anchor="ctr">
            <a:normAutofit/>
          </a:bodyPr>
          <a:lstStyle/>
          <a:p>
            <a:r>
              <a:rPr lang="en-US" sz="2200"/>
              <a:t> Composition: 	</a:t>
            </a:r>
          </a:p>
          <a:p>
            <a:pPr lvl="1"/>
            <a:r>
              <a:rPr lang="en-US" sz="2200"/>
              <a:t>Low molecular weight proteins: </a:t>
            </a:r>
            <a:r>
              <a:rPr lang="en-US" sz="2200" b="1" u="sng"/>
              <a:t>mainly neurotoxic</a:t>
            </a:r>
            <a:r>
              <a:rPr lang="en-US" sz="2200"/>
              <a:t>.</a:t>
            </a:r>
          </a:p>
          <a:p>
            <a:pPr lvl="1"/>
            <a:r>
              <a:rPr lang="en-US" sz="2200"/>
              <a:t>No or minimal enzymes: Phospholipase A .</a:t>
            </a:r>
          </a:p>
          <a:p>
            <a:pPr lvl="1"/>
            <a:r>
              <a:rPr lang="en-US" sz="2200"/>
              <a:t>Free amino acids: Tryptophan, histamine, serotonin…etc.</a:t>
            </a:r>
          </a:p>
          <a:p>
            <a:r>
              <a:rPr lang="en-US" sz="2200"/>
              <a:t> Action: It produces repetitive firing of the axons via creation a widened action  potential through: </a:t>
            </a:r>
          </a:p>
          <a:p>
            <a:pPr marL="914400" lvl="1" indent="-457200">
              <a:buFont typeface="+mj-lt"/>
              <a:buAutoNum type="arabicPeriod"/>
            </a:pPr>
            <a:r>
              <a:rPr lang="en-US" sz="2200"/>
              <a:t>Maintenance of Na-channels open after depolarization.</a:t>
            </a:r>
          </a:p>
          <a:p>
            <a:pPr marL="914400" lvl="1" indent="-457200">
              <a:buFont typeface="+mj-lt"/>
              <a:buAutoNum type="arabicPeriod"/>
            </a:pPr>
            <a:r>
              <a:rPr lang="en-US" sz="2200"/>
              <a:t>Blocking the voltage-gated K-channels.</a:t>
            </a:r>
          </a:p>
          <a:p>
            <a:pPr marL="0" indent="0">
              <a:buNone/>
            </a:pPr>
            <a:r>
              <a:rPr lang="en-US" sz="2200"/>
              <a:t>   </a:t>
            </a:r>
          </a:p>
        </p:txBody>
      </p:sp>
    </p:spTree>
    <p:extLst>
      <p:ext uri="{BB962C8B-B14F-4D97-AF65-F5344CB8AC3E}">
        <p14:creationId xmlns:p14="http://schemas.microsoft.com/office/powerpoint/2010/main" val="99267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B2487DA-A2BA-47C3-8175-C89FF0B7FEE0}"/>
              </a:ext>
            </a:extLst>
          </p:cNvPr>
          <p:cNvSpPr>
            <a:spLocks noGrp="1"/>
          </p:cNvSpPr>
          <p:nvPr>
            <p:ph type="title"/>
          </p:nvPr>
        </p:nvSpPr>
        <p:spPr>
          <a:xfrm>
            <a:off x="958506" y="800392"/>
            <a:ext cx="10264697" cy="1212102"/>
          </a:xfrm>
        </p:spPr>
        <p:txBody>
          <a:bodyPr>
            <a:normAutofit/>
          </a:bodyPr>
          <a:lstStyle/>
          <a:p>
            <a:r>
              <a:rPr lang="en-US" sz="4000" b="1" u="sng">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Clinical Presentation</a:t>
            </a:r>
            <a:r>
              <a:rPr lang="en-US" sz="4000" b="1">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a:t>
            </a:r>
            <a:br>
              <a:rPr lang="en-US" sz="400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sz="4000">
              <a:solidFill>
                <a:srgbClr val="FFFFFF"/>
              </a:solidFill>
            </a:endParaRPr>
          </a:p>
        </p:txBody>
      </p:sp>
      <p:sp>
        <p:nvSpPr>
          <p:cNvPr id="3" name="Content Placeholder 2">
            <a:extLst>
              <a:ext uri="{FF2B5EF4-FFF2-40B4-BE49-F238E27FC236}">
                <a16:creationId xmlns:a16="http://schemas.microsoft.com/office/drawing/2014/main" id="{3B72525C-9DE1-402F-A167-7C7057852CB7}"/>
              </a:ext>
            </a:extLst>
          </p:cNvPr>
          <p:cNvSpPr>
            <a:spLocks noGrp="1"/>
          </p:cNvSpPr>
          <p:nvPr>
            <p:ph idx="1"/>
          </p:nvPr>
        </p:nvSpPr>
        <p:spPr>
          <a:xfrm>
            <a:off x="1316765" y="2897242"/>
            <a:ext cx="9708995" cy="3567173"/>
          </a:xfrm>
        </p:spPr>
        <p:txBody>
          <a:bodyPr anchor="ctr">
            <a:normAutofit/>
          </a:bodyPr>
          <a:lstStyle/>
          <a:p>
            <a:r>
              <a:rPr lang="en-US" sz="2400" dirty="0"/>
              <a:t>Generally, the scorpion stings are dangerous in children (below 10 years) and in elderly (above 60 years).</a:t>
            </a:r>
          </a:p>
          <a:p>
            <a:r>
              <a:rPr lang="en-US" sz="2400" dirty="0"/>
              <a:t>The clinical course of envenomation can be divided into 4 grades as in the following scale:</a:t>
            </a:r>
          </a:p>
          <a:p>
            <a:pPr marL="514350" indent="-514350">
              <a:buFont typeface="+mj-lt"/>
              <a:buAutoNum type="arabicPeriod"/>
            </a:pPr>
            <a:r>
              <a:rPr lang="en-US" sz="2400" dirty="0"/>
              <a:t>Grade I: Local pain or paresthesia at the site of sting.</a:t>
            </a:r>
          </a:p>
          <a:p>
            <a:pPr marL="514350" indent="-514350">
              <a:buFont typeface="+mj-lt"/>
              <a:buAutoNum type="arabicPeriod"/>
            </a:pPr>
            <a:r>
              <a:rPr lang="en-US" sz="2400" dirty="0"/>
              <a:t>Grade II: Pain or paresthesia away from the site of sting.</a:t>
            </a:r>
          </a:p>
          <a:p>
            <a:pPr marL="514350" indent="-514350">
              <a:buFont typeface="+mj-lt"/>
              <a:buAutoNum type="arabicPeriod"/>
            </a:pPr>
            <a:r>
              <a:rPr lang="en-US" sz="2400" dirty="0"/>
              <a:t>Grade III: One or more of the following systemic effects.</a:t>
            </a:r>
          </a:p>
          <a:p>
            <a:pPr marL="514350" indent="-514350">
              <a:buFont typeface="+mj-lt"/>
              <a:buAutoNum type="arabicPeriod"/>
            </a:pPr>
            <a:r>
              <a:rPr lang="en-US" sz="2400" dirty="0"/>
              <a:t>Grade IV: The patient has local &amp;systemic effects.</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151831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9452-9CB1-4A31-B047-2CCF4E808BC7}"/>
              </a:ext>
            </a:extLst>
          </p:cNvPr>
          <p:cNvSpPr>
            <a:spLocks noGrp="1"/>
          </p:cNvSpPr>
          <p:nvPr>
            <p:ph type="title"/>
          </p:nvPr>
        </p:nvSpPr>
        <p:spPr>
          <a:xfrm>
            <a:off x="1653363" y="365760"/>
            <a:ext cx="9367203" cy="1188720"/>
          </a:xfrm>
        </p:spPr>
        <p:txBody>
          <a:bodyPr>
            <a:normAutofit/>
          </a:bodyPr>
          <a:lstStyle/>
          <a:p>
            <a:r>
              <a:rPr lang="en-US"/>
              <a:t>Systemic manifestations:</a:t>
            </a:r>
            <a:endParaRPr lang="en-US" dirty="0"/>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634CE4-63ED-48DC-91E8-5DFCDCA0F2C0}"/>
              </a:ext>
            </a:extLst>
          </p:cNvPr>
          <p:cNvSpPr>
            <a:spLocks noGrp="1"/>
          </p:cNvSpPr>
          <p:nvPr>
            <p:ph idx="1"/>
          </p:nvPr>
        </p:nvSpPr>
        <p:spPr>
          <a:xfrm>
            <a:off x="1653363" y="2176272"/>
            <a:ext cx="9367204" cy="4041648"/>
          </a:xfrm>
        </p:spPr>
        <p:txBody>
          <a:bodyPr anchor="t">
            <a:normAutofit/>
          </a:bodyPr>
          <a:lstStyle/>
          <a:p>
            <a:pPr marL="514350" indent="-514350">
              <a:buFont typeface="+mj-lt"/>
              <a:buAutoNum type="arabicPeriod"/>
            </a:pPr>
            <a:r>
              <a:rPr lang="en-US" sz="1900"/>
              <a:t>General manifestations:</a:t>
            </a:r>
          </a:p>
          <a:p>
            <a:pPr marL="971550" lvl="1" indent="-514350">
              <a:buFont typeface="+mj-lt"/>
              <a:buAutoNum type="arabicPeriod"/>
            </a:pPr>
            <a:r>
              <a:rPr lang="en-US" sz="1900"/>
              <a:t>Sweating and cold extremities.</a:t>
            </a:r>
          </a:p>
          <a:p>
            <a:pPr marL="971550" lvl="1" indent="-514350">
              <a:buFont typeface="+mj-lt"/>
              <a:buAutoNum type="arabicPeriod"/>
            </a:pPr>
            <a:r>
              <a:rPr lang="en-US" sz="1900"/>
              <a:t>Thirst, dehydration and fever up to 42° C.</a:t>
            </a:r>
          </a:p>
          <a:p>
            <a:pPr marL="514350" indent="-514350">
              <a:buFont typeface="+mj-lt"/>
              <a:buAutoNum type="arabicPeriod"/>
            </a:pPr>
            <a:r>
              <a:rPr lang="en-US" sz="1900"/>
              <a:t>Neuropsychiatric manifestations</a:t>
            </a:r>
          </a:p>
          <a:p>
            <a:pPr marL="971550" lvl="1" indent="-514350">
              <a:buFont typeface="+mj-lt"/>
              <a:buAutoNum type="arabicPeriod"/>
            </a:pPr>
            <a:r>
              <a:rPr lang="en-US" sz="1900">
                <a:effectLst/>
                <a:latin typeface="Times New Roman" panose="02020603050405020304" pitchFamily="18" charset="0"/>
                <a:ea typeface="Times New Roman" panose="02020603050405020304" pitchFamily="18" charset="0"/>
                <a:cs typeface="Traditional Arabic" panose="02020603050405020304" pitchFamily="18" charset="-78"/>
              </a:rPr>
              <a:t>Cranial nerve dysfunction: blurred vision, dysphagia, tinnitus.</a:t>
            </a:r>
          </a:p>
          <a:p>
            <a:pPr marL="971550" lvl="1" indent="-514350">
              <a:buFont typeface="+mj-lt"/>
              <a:buAutoNum type="arabicPeriod"/>
            </a:pPr>
            <a:r>
              <a:rPr lang="en-US" sz="1900">
                <a:effectLst/>
                <a:latin typeface="Times New Roman" panose="02020603050405020304" pitchFamily="18" charset="0"/>
                <a:ea typeface="Times New Roman" panose="02020603050405020304" pitchFamily="18" charset="0"/>
                <a:cs typeface="Traditional Arabic" panose="02020603050405020304" pitchFamily="18" charset="-78"/>
              </a:rPr>
              <a:t>Neurological dysfunction</a:t>
            </a:r>
            <a:r>
              <a:rPr lang="en-US" sz="1900">
                <a:latin typeface="Times New Roman" panose="02020603050405020304" pitchFamily="18" charset="0"/>
                <a:ea typeface="Times New Roman" panose="02020603050405020304" pitchFamily="18" charset="0"/>
                <a:cs typeface="Traditional Arabic" panose="02020603050405020304" pitchFamily="18" charset="-78"/>
              </a:rPr>
              <a:t>: involuntary movememnts, agitations, convulsions, malignant hyperthermia, coma.</a:t>
            </a:r>
          </a:p>
          <a:p>
            <a:pPr marL="514350" indent="-514350">
              <a:buFont typeface="+mj-lt"/>
              <a:buAutoNum type="arabicPeriod"/>
            </a:pPr>
            <a:r>
              <a:rPr lang="en-US" sz="1900" b="1">
                <a:effectLst/>
                <a:latin typeface="Times New Roman" panose="02020603050405020304" pitchFamily="18" charset="0"/>
                <a:ea typeface="Times New Roman" panose="02020603050405020304" pitchFamily="18" charset="0"/>
                <a:cs typeface="Traditional Arabic" panose="02020603050405020304" pitchFamily="18" charset="-78"/>
              </a:rPr>
              <a:t>Cardiovascular manifestations: </a:t>
            </a:r>
          </a:p>
          <a:p>
            <a:pPr marL="971550" lvl="1" indent="-514350">
              <a:buFont typeface="+mj-lt"/>
              <a:buAutoNum type="arabicPeriod"/>
            </a:pPr>
            <a:r>
              <a:rPr lang="en-US" sz="1900"/>
              <a:t> Tachyarrhythmias &amp; hypertension.</a:t>
            </a:r>
          </a:p>
          <a:p>
            <a:pPr marL="971550" lvl="1" indent="-514350">
              <a:buFont typeface="+mj-lt"/>
              <a:buAutoNum type="arabicPeriod"/>
            </a:pPr>
            <a:r>
              <a:rPr lang="en-US" sz="1900"/>
              <a:t>  Heart failure, hypotension, and circulatory collapse.</a:t>
            </a:r>
          </a:p>
          <a:p>
            <a:pPr marL="971550" lvl="1" indent="-514350">
              <a:buFont typeface="+mj-lt"/>
              <a:buAutoNum type="arabicPeriod"/>
            </a:pPr>
            <a:r>
              <a:rPr lang="en-US" sz="1900"/>
              <a:t>   Cardiomyopathy &amp; toxic myocarditis.</a:t>
            </a:r>
          </a:p>
          <a:p>
            <a:pPr marL="971550" lvl="1" indent="-514350">
              <a:buFont typeface="+mj-lt"/>
              <a:buAutoNum type="arabicPeriod"/>
            </a:pPr>
            <a:r>
              <a:rPr lang="en-US" sz="1900"/>
              <a:t>   ECG changes: Depressed S-T segment &amp; inverted T-wave (injury pattern).</a:t>
            </a:r>
          </a:p>
          <a:p>
            <a:pPr marL="514350" indent="-514350">
              <a:buFont typeface="+mj-lt"/>
              <a:buAutoNum type="arabicPeriod"/>
            </a:pPr>
            <a:endParaRPr lang="en-US" sz="1900"/>
          </a:p>
        </p:txBody>
      </p:sp>
    </p:spTree>
    <p:extLst>
      <p:ext uri="{BB962C8B-B14F-4D97-AF65-F5344CB8AC3E}">
        <p14:creationId xmlns:p14="http://schemas.microsoft.com/office/powerpoint/2010/main" val="263108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BC3D1-EC62-4D74-9E3C-755361B27E2F}"/>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E71A30-2D4D-4FC9-9366-80B7C0BB91E1}"/>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startAt="4"/>
            </a:pPr>
            <a:r>
              <a:rPr lang="en-US" dirty="0"/>
              <a:t>Respiratory manifestations:</a:t>
            </a:r>
          </a:p>
          <a:p>
            <a:pPr marL="971550" lvl="1" indent="-514350">
              <a:buFont typeface="+mj-lt"/>
              <a:buAutoNum type="arabicPeriod"/>
            </a:pPr>
            <a:r>
              <a:rPr lang="en-US" dirty="0"/>
              <a:t>Tachypnea &amp;respiratory distress.</a:t>
            </a:r>
          </a:p>
          <a:p>
            <a:pPr marL="971550" lvl="1" indent="-514350">
              <a:buFont typeface="+mj-lt"/>
              <a:buAutoNum type="arabicPeriod"/>
            </a:pPr>
            <a:r>
              <a:rPr lang="en-US" dirty="0"/>
              <a:t> Rhonchi &amp;crepitations.</a:t>
            </a:r>
          </a:p>
          <a:p>
            <a:pPr marL="971550" lvl="1" indent="-514350">
              <a:buFont typeface="+mj-lt"/>
              <a:buAutoNum type="arabicPeriod"/>
            </a:pPr>
            <a:r>
              <a:rPr lang="en-US" dirty="0"/>
              <a:t>  Pulmonary oedema.</a:t>
            </a:r>
          </a:p>
          <a:p>
            <a:pPr marL="514350" indent="-514350">
              <a:buFont typeface="+mj-lt"/>
              <a:buAutoNum type="arabicPeriod" startAt="4"/>
            </a:pPr>
            <a:r>
              <a:rPr lang="en-US" dirty="0"/>
              <a:t>GIT manifestations: severe vomiting, diarrhea, and may be hematemesis.</a:t>
            </a:r>
          </a:p>
          <a:p>
            <a:pPr marL="514350" indent="-514350">
              <a:buFont typeface="+mj-lt"/>
              <a:buAutoNum type="arabicPeriod" startAt="4"/>
            </a:pPr>
            <a:r>
              <a:rPr lang="en-US" dirty="0"/>
              <a:t>Genitourinary manifestations: Priapism: It is a very common finding in scorpion sting, but its exact      mechanism is unclear.</a:t>
            </a:r>
          </a:p>
          <a:p>
            <a:pPr marL="514350" indent="-514350">
              <a:buFont typeface="+mj-lt"/>
              <a:buAutoNum type="arabicPeriod" startAt="4"/>
            </a:pPr>
            <a:endParaRPr lang="en-US"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514350" indent="-514350">
              <a:buFont typeface="+mj-lt"/>
              <a:buAutoNum type="arabicPeriod" startAt="4"/>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30111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0D86D-2C2F-423F-B35D-33B9CDFE6E06}"/>
              </a:ext>
            </a:extLst>
          </p:cNvPr>
          <p:cNvSpPr>
            <a:spLocks noGrp="1"/>
          </p:cNvSpPr>
          <p:nvPr>
            <p:ph type="title"/>
          </p:nvPr>
        </p:nvSpPr>
        <p:spPr>
          <a:xfrm>
            <a:off x="686834" y="1153572"/>
            <a:ext cx="3200400" cy="4461163"/>
          </a:xfrm>
        </p:spPr>
        <p:txBody>
          <a:bodyPr>
            <a:normAutofit/>
          </a:bodyPr>
          <a:lstStyle/>
          <a:p>
            <a:r>
              <a:rPr lang="en-US" sz="3700" b="1" u="sng">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Investigations</a:t>
            </a:r>
            <a:r>
              <a:rPr lang="en-US" sz="3700" b="1">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a:t>
            </a:r>
            <a:br>
              <a:rPr lang="en-US" sz="370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0A1781-AFB5-4638-BC0D-A4CF39522D16}"/>
              </a:ext>
            </a:extLst>
          </p:cNvPr>
          <p:cNvSpPr>
            <a:spLocks noGrp="1"/>
          </p:cNvSpPr>
          <p:nvPr>
            <p:ph idx="1"/>
          </p:nvPr>
        </p:nvSpPr>
        <p:spPr>
          <a:xfrm>
            <a:off x="4447308" y="591344"/>
            <a:ext cx="6906491" cy="5585619"/>
          </a:xfrm>
        </p:spPr>
        <p:txBody>
          <a:bodyPr anchor="ctr">
            <a:normAutofit/>
          </a:bodyPr>
          <a:lstStyle/>
          <a:p>
            <a:pPr marL="0" marR="0" rtl="0">
              <a:spcBef>
                <a:spcPts val="0"/>
              </a:spcBef>
              <a:spcAft>
                <a:spcPts val="600"/>
              </a:spcAft>
            </a:pPr>
            <a:r>
              <a:rPr lang="en-US">
                <a:effectLst/>
                <a:latin typeface="Times New Roman" panose="02020603050405020304" pitchFamily="18" charset="0"/>
                <a:ea typeface="Times New Roman" panose="02020603050405020304" pitchFamily="18" charset="0"/>
                <a:cs typeface="Traditional Arabic" panose="02020603050405020304" pitchFamily="18" charset="-78"/>
              </a:rPr>
              <a:t> Complete blood count (C.B.C).</a:t>
            </a:r>
          </a:p>
          <a:p>
            <a:pPr marL="0" marR="0" rtl="0">
              <a:spcBef>
                <a:spcPts val="0"/>
              </a:spcBef>
              <a:spcAft>
                <a:spcPts val="600"/>
              </a:spcAft>
            </a:pPr>
            <a:r>
              <a:rPr lang="en-US">
                <a:effectLst/>
                <a:latin typeface="Times New Roman" panose="02020603050405020304" pitchFamily="18" charset="0"/>
                <a:ea typeface="Times New Roman" panose="02020603050405020304" pitchFamily="18" charset="0"/>
                <a:cs typeface="Traditional Arabic" panose="02020603050405020304" pitchFamily="18" charset="-78"/>
              </a:rPr>
              <a:t>  Serum electrolytes (Na, K, CL, HCO3….</a:t>
            </a:r>
            <a:r>
              <a:rPr lang="en-US" err="1">
                <a:effectLst/>
                <a:latin typeface="Times New Roman" panose="02020603050405020304" pitchFamily="18" charset="0"/>
                <a:ea typeface="Times New Roman" panose="02020603050405020304" pitchFamily="18" charset="0"/>
                <a:cs typeface="Traditional Arabic" panose="02020603050405020304" pitchFamily="18" charset="-78"/>
              </a:rPr>
              <a:t>etc</a:t>
            </a:r>
            <a:r>
              <a:rPr lang="en-US">
                <a:effectLst/>
                <a:latin typeface="Times New Roman" panose="02020603050405020304" pitchFamily="18" charset="0"/>
                <a:ea typeface="Times New Roman" panose="02020603050405020304" pitchFamily="18" charset="0"/>
                <a:cs typeface="Traditional Arabic" panose="02020603050405020304" pitchFamily="18" charset="-78"/>
              </a:rPr>
              <a:t>).</a:t>
            </a:r>
          </a:p>
          <a:p>
            <a:pPr marL="0" marR="0" rtl="0">
              <a:spcBef>
                <a:spcPts val="0"/>
              </a:spcBef>
              <a:spcAft>
                <a:spcPts val="600"/>
              </a:spcAft>
            </a:pPr>
            <a:r>
              <a:rPr lang="en-US">
                <a:effectLst/>
                <a:latin typeface="Times New Roman" panose="02020603050405020304" pitchFamily="18" charset="0"/>
                <a:ea typeface="Times New Roman" panose="02020603050405020304" pitchFamily="18" charset="0"/>
                <a:cs typeface="Traditional Arabic" panose="02020603050405020304" pitchFamily="18" charset="-78"/>
              </a:rPr>
              <a:t>  Arterial blood gases.</a:t>
            </a:r>
          </a:p>
          <a:p>
            <a:pPr marL="0" marR="0" rtl="0">
              <a:spcBef>
                <a:spcPts val="0"/>
              </a:spcBef>
              <a:spcAft>
                <a:spcPts val="600"/>
              </a:spcAft>
            </a:pPr>
            <a:r>
              <a:rPr lang="en-US">
                <a:effectLst/>
                <a:latin typeface="Times New Roman" panose="02020603050405020304" pitchFamily="18" charset="0"/>
                <a:ea typeface="Times New Roman" panose="02020603050405020304" pitchFamily="18" charset="0"/>
                <a:cs typeface="Traditional Arabic" panose="02020603050405020304" pitchFamily="18" charset="-78"/>
              </a:rPr>
              <a:t>  BUN &amp; serum creatinine.</a:t>
            </a:r>
          </a:p>
          <a:p>
            <a:pPr marL="0" marR="0" rtl="0">
              <a:spcBef>
                <a:spcPts val="0"/>
              </a:spcBef>
              <a:spcAft>
                <a:spcPts val="600"/>
              </a:spcAft>
            </a:pPr>
            <a:r>
              <a:rPr lang="en-US">
                <a:effectLst/>
                <a:latin typeface="Times New Roman" panose="02020603050405020304" pitchFamily="18" charset="0"/>
                <a:ea typeface="Times New Roman" panose="02020603050405020304" pitchFamily="18" charset="0"/>
                <a:cs typeface="Traditional Arabic" panose="02020603050405020304" pitchFamily="18" charset="-78"/>
              </a:rPr>
              <a:t>  Serum enzymes (C.P.K., S.G.O.T., S.G.P.T.….etc.).</a:t>
            </a:r>
          </a:p>
          <a:p>
            <a:pPr marL="0" marR="0" rtl="0">
              <a:spcBef>
                <a:spcPts val="0"/>
              </a:spcBef>
              <a:spcAft>
                <a:spcPts val="600"/>
              </a:spcAft>
            </a:pPr>
            <a:r>
              <a:rPr lang="en-US">
                <a:effectLst/>
                <a:latin typeface="Times New Roman" panose="02020603050405020304" pitchFamily="18" charset="0"/>
                <a:ea typeface="Times New Roman" panose="02020603050405020304" pitchFamily="18" charset="0"/>
                <a:cs typeface="Traditional Arabic" panose="02020603050405020304" pitchFamily="18" charset="-78"/>
              </a:rPr>
              <a:t>  ECG, chest X-ray, and echocardiography.</a:t>
            </a:r>
            <a:endParaRPr lang="en-US"/>
          </a:p>
        </p:txBody>
      </p:sp>
    </p:spTree>
    <p:extLst>
      <p:ext uri="{BB962C8B-B14F-4D97-AF65-F5344CB8AC3E}">
        <p14:creationId xmlns:p14="http://schemas.microsoft.com/office/powerpoint/2010/main" val="104045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65BE2-F57F-4001-8B4C-6E9B717E543C}"/>
              </a:ext>
            </a:extLst>
          </p:cNvPr>
          <p:cNvSpPr>
            <a:spLocks noGrp="1"/>
          </p:cNvSpPr>
          <p:nvPr>
            <p:ph type="title"/>
          </p:nvPr>
        </p:nvSpPr>
        <p:spPr>
          <a:xfrm>
            <a:off x="686834" y="1153572"/>
            <a:ext cx="3200400" cy="4461163"/>
          </a:xfrm>
        </p:spPr>
        <p:txBody>
          <a:bodyPr>
            <a:normAutofit/>
          </a:bodyPr>
          <a:lstStyle/>
          <a:p>
            <a:r>
              <a:rPr lang="en-US" b="1" u="sng"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Treatment</a:t>
            </a:r>
            <a:r>
              <a:rPr lang="en-US" b="1"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a:t>
            </a:r>
            <a:br>
              <a:rPr lang="en-US"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dirty="0">
              <a:solidFill>
                <a:srgbClr val="FFFFFF"/>
              </a:solidFill>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A1C9B4-788A-495F-B14D-D3CB33DEB9B8}"/>
              </a:ext>
            </a:extLst>
          </p:cNvPr>
          <p:cNvSpPr>
            <a:spLocks noGrp="1"/>
          </p:cNvSpPr>
          <p:nvPr>
            <p:ph idx="1"/>
          </p:nvPr>
        </p:nvSpPr>
        <p:spPr>
          <a:xfrm>
            <a:off x="4167272" y="591344"/>
            <a:ext cx="7186527" cy="5585619"/>
          </a:xfrm>
        </p:spPr>
        <p:txBody>
          <a:bodyPr anchor="ctr">
            <a:normAutofit fontScale="92500" lnSpcReduction="20000"/>
          </a:bodyPr>
          <a:lstStyle/>
          <a:p>
            <a:pPr marL="114300" marR="0" indent="-342900" rtl="0">
              <a:lnSpc>
                <a:spcPct val="110000"/>
              </a:lnSpc>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First-aid measures:</a:t>
            </a:r>
            <a:r>
              <a:rPr lang="en-US" sz="2400" b="1" dirty="0">
                <a:latin typeface="Times New Roman" panose="02020603050405020304" pitchFamily="18" charset="0"/>
                <a:ea typeface="Times New Roman" panose="02020603050405020304" pitchFamily="18" charset="0"/>
                <a:cs typeface="Traditional Arabic" panose="02020603050405020304" pitchFamily="18" charset="-78"/>
              </a:rPr>
              <a:t> </a:t>
            </a:r>
            <a:r>
              <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rPr>
              <a:t>The same as in case of snake bite (See before).</a:t>
            </a:r>
          </a:p>
          <a:p>
            <a:pPr marL="114300" marR="0" indent="-342900" rtl="0">
              <a:lnSpc>
                <a:spcPct val="110000"/>
              </a:lnSpc>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Definitive Therapy: (At hospital) in the form of: </a:t>
            </a:r>
            <a:r>
              <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rPr>
              <a:t>No manifestations: Close observation for 3-4 hr. is usually needed.</a:t>
            </a:r>
          </a:p>
          <a:p>
            <a:pPr marL="114300" marR="0" indent="-342900" rtl="0">
              <a:lnSpc>
                <a:spcPct val="110000"/>
              </a:lnSpc>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Life-threatening manifestations: life support.</a:t>
            </a:r>
          </a:p>
          <a:p>
            <a:pPr marL="114300" indent="-342900">
              <a:lnSpc>
                <a:spcPct val="110000"/>
              </a:lnSpc>
              <a:spcBef>
                <a:spcPts val="0"/>
              </a:spcBef>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Specific measures (Antivenom): in clinical  overt cases and after life support measures.</a:t>
            </a:r>
          </a:p>
          <a:p>
            <a:pPr marL="571500" lvl="1" indent="-342900">
              <a:lnSpc>
                <a:spcPct val="110000"/>
              </a:lnSpc>
              <a:spcBef>
                <a:spcPts val="0"/>
              </a:spcBef>
              <a:buFont typeface="+mj-lt"/>
              <a:buAutoNum type="arabicPeriod"/>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Skin test (hypersensitivity) must be performed before the administration to avoid anaphylaxis.</a:t>
            </a:r>
          </a:p>
          <a:p>
            <a:pPr marL="571500" lvl="1" indent="-342900">
              <a:lnSpc>
                <a:spcPct val="110000"/>
              </a:lnSpc>
              <a:spcBef>
                <a:spcPts val="0"/>
              </a:spcBef>
              <a:buFont typeface="+mj-lt"/>
              <a:buAutoNum type="arabicPeriod"/>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Dose: Infuse contents of 3 vials IV over 10 minutes; monitor for up to 60 minutes after completing infusion to determine if symptoms are resolved. Additional doses may be used if needed; infuse 1 vial at a time at 30-60 minutes intervals.</a:t>
            </a:r>
          </a:p>
          <a:p>
            <a:pPr marL="114300" indent="-342900">
              <a:lnSpc>
                <a:spcPct val="110000"/>
              </a:lnSpc>
              <a:spcBef>
                <a:spcPts val="0"/>
              </a:spcBef>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Symptomatic &amp;supportive measures:</a:t>
            </a:r>
            <a:r>
              <a:rPr lang="en-US" sz="2400" b="1" dirty="0">
                <a:latin typeface="Times New Roman" panose="02020603050405020304" pitchFamily="18" charset="0"/>
                <a:ea typeface="Times New Roman" panose="02020603050405020304" pitchFamily="18" charset="0"/>
                <a:cs typeface="Traditional Arabic" panose="02020603050405020304" pitchFamily="18" charset="-78"/>
              </a:rPr>
              <a:t> analgesic for pain, </a:t>
            </a:r>
            <a:r>
              <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rPr>
              <a:t>antihypertensive, antitetanic, antibiotic…. </a:t>
            </a:r>
          </a:p>
          <a:p>
            <a:pPr marL="571500" lvl="1" indent="-342900">
              <a:lnSpc>
                <a:spcPct val="110000"/>
              </a:lnSpc>
              <a:spcBef>
                <a:spcPts val="0"/>
              </a:spcBef>
              <a:buFont typeface="+mj-lt"/>
              <a:buAutoNum type="arabicPeriod"/>
            </a:pPr>
            <a:endParaRPr lang="en-US"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114300" marR="0" indent="-342900" rtl="0">
              <a:lnSpc>
                <a:spcPct val="110000"/>
              </a:lnSpc>
              <a:spcBef>
                <a:spcPts val="0"/>
              </a:spcBef>
              <a:spcAft>
                <a:spcPts val="0"/>
              </a:spcAft>
              <a:buFont typeface="+mj-lt"/>
              <a:buAutoNum type="arabicPeriod"/>
            </a:pP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114300" marR="0" indent="-342900" rtl="0">
              <a:lnSpc>
                <a:spcPct val="110000"/>
              </a:lnSpc>
              <a:spcBef>
                <a:spcPts val="0"/>
              </a:spcBef>
              <a:spcAft>
                <a:spcPts val="0"/>
              </a:spcAft>
              <a:buFont typeface="+mj-lt"/>
              <a:buAutoNum type="arabicPeriod"/>
            </a:pP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a:lnSpc>
                <a:spcPct val="110000"/>
              </a:lnSpc>
            </a:pPr>
            <a:endParaRPr lang="en-US" sz="2400" dirty="0"/>
          </a:p>
        </p:txBody>
      </p:sp>
    </p:spTree>
    <p:extLst>
      <p:ext uri="{BB962C8B-B14F-4D97-AF65-F5344CB8AC3E}">
        <p14:creationId xmlns:p14="http://schemas.microsoft.com/office/powerpoint/2010/main" val="329999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D811-32AE-48E0-AC9F-687CAC6732FC}"/>
              </a:ext>
            </a:extLst>
          </p:cNvPr>
          <p:cNvSpPr>
            <a:spLocks noGrp="1"/>
          </p:cNvSpPr>
          <p:nvPr>
            <p:ph type="title"/>
          </p:nvPr>
        </p:nvSpPr>
        <p:spPr/>
        <p:txBody>
          <a:bodyPr/>
          <a:lstStyle/>
          <a:p>
            <a:r>
              <a:rPr lang="en-US" b="0" i="0" dirty="0">
                <a:solidFill>
                  <a:srgbClr val="000000"/>
                </a:solidFill>
                <a:effectLst/>
                <a:latin typeface="gotham_light"/>
              </a:rPr>
              <a:t>Palestine Viper</a:t>
            </a:r>
            <a:endParaRPr lang="en-US" dirty="0"/>
          </a:p>
        </p:txBody>
      </p:sp>
      <p:pic>
        <p:nvPicPr>
          <p:cNvPr id="4" name="Content Placeholder 3">
            <a:extLst>
              <a:ext uri="{FF2B5EF4-FFF2-40B4-BE49-F238E27FC236}">
                <a16:creationId xmlns:a16="http://schemas.microsoft.com/office/drawing/2014/main" id="{59DBEF79-9664-4461-ACFF-490D36E98E36}"/>
              </a:ext>
            </a:extLst>
          </p:cNvPr>
          <p:cNvPicPr>
            <a:picLocks noGrp="1" noChangeAspect="1"/>
          </p:cNvPicPr>
          <p:nvPr>
            <p:ph idx="1"/>
          </p:nvPr>
        </p:nvPicPr>
        <p:blipFill>
          <a:blip r:embed="rId2"/>
          <a:stretch>
            <a:fillRect/>
          </a:stretch>
        </p:blipFill>
        <p:spPr>
          <a:xfrm>
            <a:off x="2832496" y="1825625"/>
            <a:ext cx="6527007" cy="4351338"/>
          </a:xfrm>
          <a:prstGeom prst="rect">
            <a:avLst/>
          </a:prstGeom>
        </p:spPr>
      </p:pic>
    </p:spTree>
    <p:extLst>
      <p:ext uri="{BB962C8B-B14F-4D97-AF65-F5344CB8AC3E}">
        <p14:creationId xmlns:p14="http://schemas.microsoft.com/office/powerpoint/2010/main" val="34000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52F6-3FAD-4775-AF80-F63B2ACB39B2}"/>
              </a:ext>
            </a:extLst>
          </p:cNvPr>
          <p:cNvSpPr>
            <a:spLocks noGrp="1"/>
          </p:cNvSpPr>
          <p:nvPr>
            <p:ph type="title"/>
          </p:nvPr>
        </p:nvSpPr>
        <p:spPr/>
        <p:txBody>
          <a:bodyPr/>
          <a:lstStyle/>
          <a:p>
            <a:r>
              <a:rPr lang="en-US" b="0" i="0" dirty="0">
                <a:solidFill>
                  <a:srgbClr val="000000"/>
                </a:solidFill>
                <a:effectLst/>
                <a:latin typeface="gotham_light"/>
              </a:rPr>
              <a:t>Arabian saw-scaled viper, Burton’s carpet-viper </a:t>
            </a:r>
            <a:r>
              <a:rPr lang="ar-EG" b="0" i="0" dirty="0">
                <a:solidFill>
                  <a:srgbClr val="000000"/>
                </a:solidFill>
                <a:effectLst/>
                <a:latin typeface="gotham_light"/>
              </a:rPr>
              <a:t>النشارة او السجادة الشرقية</a:t>
            </a:r>
            <a:endParaRPr lang="en-US" dirty="0"/>
          </a:p>
        </p:txBody>
      </p:sp>
      <p:pic>
        <p:nvPicPr>
          <p:cNvPr id="2050" name="Picture 2">
            <a:extLst>
              <a:ext uri="{FF2B5EF4-FFF2-40B4-BE49-F238E27FC236}">
                <a16:creationId xmlns:a16="http://schemas.microsoft.com/office/drawing/2014/main" id="{19E14E15-CC5C-47F4-B669-67FA43087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278" y="2012474"/>
            <a:ext cx="5939444" cy="39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6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 close up of a snake&#10;&#10;Description automatically generated">
            <a:extLst>
              <a:ext uri="{FF2B5EF4-FFF2-40B4-BE49-F238E27FC236}">
                <a16:creationId xmlns:a16="http://schemas.microsoft.com/office/drawing/2014/main" id="{AB7D04A0-CCD6-4EA6-BB22-F68B0A7AC6A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113" b="213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1D0BF-1EC5-4932-B5EA-CD9C6953B8E0}"/>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b="0" i="0" dirty="0">
                <a:solidFill>
                  <a:srgbClr val="FF0000"/>
                </a:solidFill>
                <a:effectLst/>
                <a:latin typeface="gotham_light"/>
              </a:rPr>
              <a:t>Black Desert Cobra</a:t>
            </a:r>
            <a:endParaRPr lang="en-US" sz="8800" dirty="0">
              <a:solidFill>
                <a:srgbClr val="FF0000"/>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8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nake - Visual Dictionary">
            <a:extLst>
              <a:ext uri="{FF2B5EF4-FFF2-40B4-BE49-F238E27FC236}">
                <a16:creationId xmlns:a16="http://schemas.microsoft.com/office/drawing/2014/main" id="{67281E89-D97E-4021-AA74-999E96475B5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08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9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78D6-997C-4037-AAC8-767CF434F78C}"/>
              </a:ext>
            </a:extLst>
          </p:cNvPr>
          <p:cNvSpPr>
            <a:spLocks noGrp="1"/>
          </p:cNvSpPr>
          <p:nvPr>
            <p:ph type="title"/>
          </p:nvPr>
        </p:nvSpPr>
        <p:spPr/>
        <p:txBody>
          <a:bodyPr/>
          <a:lstStyle/>
          <a:p>
            <a:r>
              <a:rPr lang="en-US" dirty="0"/>
              <a:t>Pathophysiology of envenomation:</a:t>
            </a:r>
          </a:p>
        </p:txBody>
      </p:sp>
      <p:sp>
        <p:nvSpPr>
          <p:cNvPr id="3" name="Content Placeholder 2">
            <a:extLst>
              <a:ext uri="{FF2B5EF4-FFF2-40B4-BE49-F238E27FC236}">
                <a16:creationId xmlns:a16="http://schemas.microsoft.com/office/drawing/2014/main" id="{684B43E3-8164-43A5-87A3-4F1F2D4B324C}"/>
              </a:ext>
            </a:extLst>
          </p:cNvPr>
          <p:cNvSpPr>
            <a:spLocks noGrp="1"/>
          </p:cNvSpPr>
          <p:nvPr>
            <p:ph idx="1"/>
          </p:nvPr>
        </p:nvSpPr>
        <p:spPr/>
        <p:txBody>
          <a:bodyPr>
            <a:normAutofit/>
          </a:bodyPr>
          <a:lstStyle/>
          <a:p>
            <a:pPr marL="514350" indent="-514350" algn="just">
              <a:buFont typeface="+mj-lt"/>
              <a:buAutoNum type="arabicPeriod"/>
            </a:pPr>
            <a:r>
              <a:rPr lang="en-US" b="1" u="sng" dirty="0"/>
              <a:t>Locally acting toxins</a:t>
            </a:r>
            <a:r>
              <a:rPr lang="en-US" dirty="0"/>
              <a:t>: cause tissue destruction through diverse mechanisms (</a:t>
            </a:r>
            <a:r>
              <a:rPr lang="en-US" dirty="0" err="1"/>
              <a:t>eg</a:t>
            </a:r>
            <a:r>
              <a:rPr lang="en-US" dirty="0"/>
              <a:t>, phospholipase A [PLA ], </a:t>
            </a:r>
            <a:r>
              <a:rPr lang="en-US" dirty="0" err="1"/>
              <a:t>phosphodiesterases</a:t>
            </a:r>
            <a:r>
              <a:rPr lang="en-US" dirty="0"/>
              <a:t>, hyaluronidases, peptidases). It is manifested as swelling, blistering, ecchymosis, tissue necrosis, and pain. local manifestations are commonly seen after snakebites by Viperid snakes. Local effects are minimal or absent after bites of many elapid snakes. </a:t>
            </a:r>
          </a:p>
        </p:txBody>
      </p:sp>
    </p:spTree>
    <p:extLst>
      <p:ext uri="{BB962C8B-B14F-4D97-AF65-F5344CB8AC3E}">
        <p14:creationId xmlns:p14="http://schemas.microsoft.com/office/powerpoint/2010/main" val="48842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042B-978F-4347-8686-97DD836C7FDD}"/>
              </a:ext>
            </a:extLst>
          </p:cNvPr>
          <p:cNvSpPr>
            <a:spLocks noGrp="1"/>
          </p:cNvSpPr>
          <p:nvPr>
            <p:ph type="title"/>
          </p:nvPr>
        </p:nvSpPr>
        <p:spPr/>
        <p:txBody>
          <a:bodyPr/>
          <a:lstStyle/>
          <a:p>
            <a:r>
              <a:rPr lang="en-US" sz="1800" b="1" i="0" u="none" strike="noStrike" baseline="0" dirty="0">
                <a:solidFill>
                  <a:srgbClr val="232323"/>
                </a:solidFill>
                <a:latin typeface="Arial-BoldMT"/>
              </a:rPr>
              <a:t>2- Systemically acting toxins </a:t>
            </a:r>
            <a:r>
              <a:rPr lang="en-US" sz="1800" b="0" i="0" u="none" strike="noStrike" baseline="0" dirty="0">
                <a:solidFill>
                  <a:srgbClr val="232323"/>
                </a:solidFill>
                <a:latin typeface="ArialMT"/>
              </a:rPr>
              <a:t>– Systemic toxins may target a wide variety of tissues including</a:t>
            </a:r>
            <a:endParaRPr lang="en-US" dirty="0"/>
          </a:p>
        </p:txBody>
      </p:sp>
      <p:sp>
        <p:nvSpPr>
          <p:cNvPr id="3" name="Content Placeholder 2">
            <a:extLst>
              <a:ext uri="{FF2B5EF4-FFF2-40B4-BE49-F238E27FC236}">
                <a16:creationId xmlns:a16="http://schemas.microsoft.com/office/drawing/2014/main" id="{18AA5694-A50B-4A5A-84A4-488A9A1088B3}"/>
              </a:ext>
            </a:extLst>
          </p:cNvPr>
          <p:cNvSpPr>
            <a:spLocks noGrp="1"/>
          </p:cNvSpPr>
          <p:nvPr>
            <p:ph idx="1"/>
          </p:nvPr>
        </p:nvSpPr>
        <p:spPr/>
        <p:txBody>
          <a:bodyPr>
            <a:normAutofit/>
          </a:bodyPr>
          <a:lstStyle/>
          <a:p>
            <a:pPr algn="l"/>
            <a:r>
              <a:rPr lang="en-US" sz="1800" b="1" dirty="0">
                <a:solidFill>
                  <a:srgbClr val="232323"/>
                </a:solidFill>
                <a:latin typeface="Arial-BoldMT"/>
              </a:rPr>
              <a:t>Neurotoxins:</a:t>
            </a:r>
            <a:r>
              <a:rPr lang="en-US" sz="1800" b="1" i="0" u="none" strike="noStrike" baseline="0" dirty="0">
                <a:solidFill>
                  <a:srgbClr val="FF0000"/>
                </a:solidFill>
                <a:latin typeface="ArialMT"/>
              </a:rPr>
              <a:t> </a:t>
            </a:r>
            <a:r>
              <a:rPr lang="en-US" sz="1800" dirty="0">
                <a:solidFill>
                  <a:srgbClr val="232323"/>
                </a:solidFill>
                <a:latin typeface="ArialMT"/>
              </a:rPr>
              <a:t>affect neuromuscular junction (NMJ) result in paralysis.</a:t>
            </a:r>
          </a:p>
          <a:p>
            <a:r>
              <a:rPr lang="en-US" sz="1800" b="1" dirty="0" err="1">
                <a:solidFill>
                  <a:srgbClr val="232323"/>
                </a:solidFill>
                <a:latin typeface="Arial-BoldMT"/>
              </a:rPr>
              <a:t>Myotoxins</a:t>
            </a:r>
            <a:r>
              <a:rPr lang="en-US" sz="1800" dirty="0">
                <a:solidFill>
                  <a:srgbClr val="232323"/>
                </a:solidFill>
                <a:latin typeface="ArialMT"/>
              </a:rPr>
              <a:t> :–  may act </a:t>
            </a:r>
            <a:r>
              <a:rPr lang="en-US" sz="1800" b="0" i="0" u="none" strike="noStrike" baseline="0" dirty="0">
                <a:solidFill>
                  <a:srgbClr val="232323"/>
                </a:solidFill>
                <a:latin typeface="ArialMT"/>
              </a:rPr>
              <a:t>either systemically or locally produce rhabdomyolysis.</a:t>
            </a:r>
          </a:p>
          <a:p>
            <a:pPr algn="l"/>
            <a:r>
              <a:rPr lang="en-US" sz="1800" b="1" i="0" u="none" strike="noStrike" baseline="0" dirty="0">
                <a:solidFill>
                  <a:srgbClr val="232323"/>
                </a:solidFill>
                <a:latin typeface="Arial-BoldMT"/>
              </a:rPr>
              <a:t>Systemic hemostasis toxins: </a:t>
            </a:r>
            <a:r>
              <a:rPr lang="en-US" sz="1800" b="0" i="0" u="none" strike="noStrike" baseline="0" dirty="0">
                <a:solidFill>
                  <a:srgbClr val="232323"/>
                </a:solidFill>
                <a:latin typeface="ArialMT"/>
              </a:rPr>
              <a:t>increase bleeding tendency, with resulting consumptive coagulopathy and hemorrhage. The coagulopathy can usually be reversed by timely administration of antivenom. Less commonly, clotting and thrombosis.</a:t>
            </a:r>
          </a:p>
          <a:p>
            <a:pPr algn="l"/>
            <a:r>
              <a:rPr lang="en-US" sz="1800" b="1" dirty="0">
                <a:solidFill>
                  <a:srgbClr val="232323"/>
                </a:solidFill>
                <a:latin typeface="Arial-BoldMT"/>
              </a:rPr>
              <a:t>Cardiotoxic effect</a:t>
            </a: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Myocarditis, pericarditis and arrhythmias</a:t>
            </a:r>
            <a:r>
              <a:rPr lang="en-US" sz="1800" dirty="0">
                <a:solidFill>
                  <a:srgbClr val="232323"/>
                </a:solidFill>
                <a:effectLst/>
                <a:latin typeface="ArialMT"/>
                <a:ea typeface="Times New Roman" panose="02020603050405020304" pitchFamily="18" charset="0"/>
                <a:cs typeface="Traditional Arabic" panose="02020603050405020304" pitchFamily="18" charset="-78"/>
              </a:rPr>
              <a:t>.</a:t>
            </a:r>
          </a:p>
          <a:p>
            <a:pPr algn="l"/>
            <a:r>
              <a:rPr lang="en-US" sz="1800" b="1" i="0" u="none" strike="noStrike" baseline="0" dirty="0">
                <a:solidFill>
                  <a:srgbClr val="232323"/>
                </a:solidFill>
                <a:latin typeface="Arial-BoldMT"/>
              </a:rPr>
              <a:t>Kidney</a:t>
            </a:r>
            <a:r>
              <a:rPr lang="en-US" sz="1800" dirty="0">
                <a:latin typeface="Times New Roman" panose="02020603050405020304" pitchFamily="18" charset="0"/>
                <a:cs typeface="Traditional Arabic" panose="02020603050405020304" pitchFamily="18" charset="-78"/>
              </a:rPr>
              <a:t>: either direct toxic effect or secondary to </a:t>
            </a:r>
            <a:r>
              <a:rPr lang="en-US" sz="1800" dirty="0" err="1">
                <a:latin typeface="Times New Roman" panose="02020603050405020304" pitchFamily="18" charset="0"/>
                <a:cs typeface="Traditional Arabic" panose="02020603050405020304" pitchFamily="18" charset="-78"/>
              </a:rPr>
              <a:t>hypothesnion</a:t>
            </a:r>
            <a:r>
              <a:rPr lang="en-US" sz="1800" dirty="0">
                <a:latin typeface="Times New Roman" panose="02020603050405020304" pitchFamily="18" charset="0"/>
                <a:cs typeface="Traditional Arabic" panose="02020603050405020304" pitchFamily="18" charset="-78"/>
              </a:rPr>
              <a:t>, </a:t>
            </a:r>
            <a:r>
              <a:rPr lang="en-US" sz="1800" dirty="0" err="1">
                <a:latin typeface="Times New Roman" panose="02020603050405020304" pitchFamily="18" charset="0"/>
                <a:cs typeface="Traditional Arabic" panose="02020603050405020304" pitchFamily="18" charset="-78"/>
              </a:rPr>
              <a:t>rhabdmyolysis</a:t>
            </a:r>
            <a:r>
              <a:rPr lang="en-US" sz="1800" dirty="0">
                <a:latin typeface="Times New Roman" panose="02020603050405020304" pitchFamily="18" charset="0"/>
                <a:cs typeface="Traditional Arabic" panose="02020603050405020304" pitchFamily="18" charset="-78"/>
              </a:rPr>
              <a:t> and </a:t>
            </a:r>
            <a:r>
              <a:rPr lang="en-US" sz="1800" dirty="0" err="1">
                <a:latin typeface="Times New Roman" panose="02020603050405020304" pitchFamily="18" charset="0"/>
                <a:cs typeface="Traditional Arabic" panose="02020603050405020304" pitchFamily="18" charset="-78"/>
              </a:rPr>
              <a:t>hamelysis</a:t>
            </a:r>
            <a:r>
              <a:rPr lang="en-US" sz="1800" dirty="0">
                <a:latin typeface="Times New Roman" panose="02020603050405020304" pitchFamily="18" charset="0"/>
                <a:cs typeface="Traditional Arabic" panose="02020603050405020304" pitchFamily="18" charset="-78"/>
              </a:rPr>
              <a:t>.</a:t>
            </a:r>
          </a:p>
          <a:p>
            <a:pPr algn="l"/>
            <a:r>
              <a:rPr lang="en-US" sz="1800" b="1" dirty="0">
                <a:solidFill>
                  <a:srgbClr val="232323"/>
                </a:solidFill>
                <a:latin typeface="Arial-BoldMT"/>
              </a:rPr>
              <a:t>Allergic reactions</a:t>
            </a: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due to release of histamine.</a:t>
            </a:r>
            <a:endParaRPr lang="en-US" sz="1800" b="1" dirty="0">
              <a:solidFill>
                <a:srgbClr val="FF0000"/>
              </a:solidFill>
              <a:latin typeface="ArialMT"/>
            </a:endParaRPr>
          </a:p>
        </p:txBody>
      </p:sp>
    </p:spTree>
    <p:extLst>
      <p:ext uri="{BB962C8B-B14F-4D97-AF65-F5344CB8AC3E}">
        <p14:creationId xmlns:p14="http://schemas.microsoft.com/office/powerpoint/2010/main" val="393895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B462D-06C4-41D9-AC25-FE095E499165}"/>
              </a:ext>
            </a:extLst>
          </p:cNvPr>
          <p:cNvSpPr>
            <a:spLocks noGrp="1"/>
          </p:cNvSpPr>
          <p:nvPr>
            <p:ph type="title"/>
          </p:nvPr>
        </p:nvSpPr>
        <p:spPr>
          <a:xfrm>
            <a:off x="838200" y="963507"/>
            <a:ext cx="3494362" cy="4930986"/>
          </a:xfrm>
        </p:spPr>
        <p:txBody>
          <a:bodyPr>
            <a:normAutofit/>
          </a:bodyPr>
          <a:lstStyle/>
          <a:p>
            <a:pPr marL="0" marR="0" algn="r" rtl="0">
              <a:spcBef>
                <a:spcPts val="0"/>
              </a:spcBef>
              <a:spcAft>
                <a:spcPts val="0"/>
              </a:spcAft>
            </a:pP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t>It is to be mentioned that:</a:t>
            </a: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dirty="0">
              <a:solidFill>
                <a:schemeClr val="accent1"/>
              </a:solidFill>
            </a:endParaRPr>
          </a:p>
        </p:txBody>
      </p:sp>
      <p:cxnSp>
        <p:nvCxnSpPr>
          <p:cNvPr id="16"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EB8826-E290-430B-8822-631E5D95E85C}"/>
              </a:ext>
            </a:extLst>
          </p:cNvPr>
          <p:cNvSpPr>
            <a:spLocks noGrp="1"/>
          </p:cNvSpPr>
          <p:nvPr>
            <p:ph sz="half" idx="1"/>
          </p:nvPr>
        </p:nvSpPr>
        <p:spPr>
          <a:xfrm>
            <a:off x="4976030" y="963507"/>
            <a:ext cx="6250940" cy="2304627"/>
          </a:xfrm>
        </p:spPr>
        <p:txBody>
          <a:bodyPr anchor="b">
            <a:normAutofit/>
          </a:bodyPr>
          <a:lstStyle/>
          <a:p>
            <a:r>
              <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rPr>
              <a:t>Family Viperidae is mainly </a:t>
            </a:r>
            <a:r>
              <a:rPr lang="en-US" sz="3200" dirty="0" err="1">
                <a:effectLst/>
                <a:latin typeface="Times New Roman" panose="02020603050405020304" pitchFamily="18" charset="0"/>
                <a:ea typeface="Times New Roman" panose="02020603050405020304" pitchFamily="18" charset="0"/>
                <a:cs typeface="Traditional Arabic" panose="02020603050405020304" pitchFamily="18" charset="-78"/>
              </a:rPr>
              <a:t>vasculotoxic</a:t>
            </a:r>
            <a:endParaRPr lang="en-US" sz="3200" dirty="0"/>
          </a:p>
        </p:txBody>
      </p:sp>
      <p:sp>
        <p:nvSpPr>
          <p:cNvPr id="4" name="Content Placeholder 3">
            <a:extLst>
              <a:ext uri="{FF2B5EF4-FFF2-40B4-BE49-F238E27FC236}">
                <a16:creationId xmlns:a16="http://schemas.microsoft.com/office/drawing/2014/main" id="{F0CA5E00-EBBE-4E71-B501-D4BF63E03A75}"/>
              </a:ext>
            </a:extLst>
          </p:cNvPr>
          <p:cNvSpPr>
            <a:spLocks noGrp="1"/>
          </p:cNvSpPr>
          <p:nvPr>
            <p:ph sz="half" idx="2"/>
          </p:nvPr>
        </p:nvSpPr>
        <p:spPr>
          <a:xfrm>
            <a:off x="4976030" y="3589866"/>
            <a:ext cx="6250940" cy="2304628"/>
          </a:xfrm>
        </p:spPr>
        <p:txBody>
          <a:bodyPr>
            <a:normAutofit/>
          </a:bodyPr>
          <a:lstStyle/>
          <a:p>
            <a:r>
              <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rPr>
              <a:t> Family </a:t>
            </a:r>
            <a:r>
              <a:rPr lang="en-US" sz="3200" dirty="0" err="1">
                <a:effectLst/>
                <a:latin typeface="Times New Roman" panose="02020603050405020304" pitchFamily="18" charset="0"/>
                <a:ea typeface="Times New Roman" panose="02020603050405020304" pitchFamily="18" charset="0"/>
                <a:cs typeface="Traditional Arabic" panose="02020603050405020304" pitchFamily="18" charset="-78"/>
              </a:rPr>
              <a:t>Elapidae</a:t>
            </a:r>
            <a:r>
              <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rPr>
              <a:t> is mainly neurotoxic.</a:t>
            </a:r>
            <a:endParaRPr lang="en-US" sz="3200" dirty="0"/>
          </a:p>
        </p:txBody>
      </p:sp>
    </p:spTree>
    <p:extLst>
      <p:ext uri="{BB962C8B-B14F-4D97-AF65-F5344CB8AC3E}">
        <p14:creationId xmlns:p14="http://schemas.microsoft.com/office/powerpoint/2010/main" val="101810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6" ma:contentTypeDescription="Create a new document." ma:contentTypeScope="" ma:versionID="f48d1b8c8c867eee902265cf36546137">
  <xsd:schema xmlns:xsd="http://www.w3.org/2001/XMLSchema" xmlns:xs="http://www.w3.org/2001/XMLSchema" xmlns:p="http://schemas.microsoft.com/office/2006/metadata/properties" xmlns:ns2="e0585ad6-e60d-4dbf-9f0f-7ca5398387e1" targetNamespace="http://schemas.microsoft.com/office/2006/metadata/properties" ma:root="true" ma:fieldsID="865a30e56b997494d9cb9dc52bd11eee"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864BDD-C39F-4BEE-B340-42D361D2A1D4}"/>
</file>

<file path=customXml/itemProps2.xml><?xml version="1.0" encoding="utf-8"?>
<ds:datastoreItem xmlns:ds="http://schemas.openxmlformats.org/officeDocument/2006/customXml" ds:itemID="{36063957-A897-470B-BD31-64D9422E8C80}"/>
</file>

<file path=customXml/itemProps3.xml><?xml version="1.0" encoding="utf-8"?>
<ds:datastoreItem xmlns:ds="http://schemas.openxmlformats.org/officeDocument/2006/customXml" ds:itemID="{B0B581BB-179A-4F34-A5D5-870BFF6E641A}"/>
</file>

<file path=docProps/app.xml><?xml version="1.0" encoding="utf-8"?>
<Properties xmlns="http://schemas.openxmlformats.org/officeDocument/2006/extended-properties" xmlns:vt="http://schemas.openxmlformats.org/officeDocument/2006/docPropsVTypes">
  <TotalTime>46</TotalTime>
  <Words>1436</Words>
  <Application>Microsoft Office PowerPoint</Application>
  <PresentationFormat>Widescreen</PresentationFormat>
  <Paragraphs>143</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Arial-BoldMT</vt:lpstr>
      <vt:lpstr>ArialMT</vt:lpstr>
      <vt:lpstr>Calibri</vt:lpstr>
      <vt:lpstr>Calibri Light</vt:lpstr>
      <vt:lpstr>GEIJA P+ Adv O T 3c 2d 9f 11</vt:lpstr>
      <vt:lpstr>Georgia</vt:lpstr>
      <vt:lpstr>gotham_light</vt:lpstr>
      <vt:lpstr>Times New Roman</vt:lpstr>
      <vt:lpstr>Verdana</vt:lpstr>
      <vt:lpstr>Office Theme</vt:lpstr>
      <vt:lpstr>Animal poisoning</vt:lpstr>
      <vt:lpstr>PowerPoint Presentation</vt:lpstr>
      <vt:lpstr>Palestine Viper</vt:lpstr>
      <vt:lpstr>Arabian saw-scaled viper, Burton’s carpet-viper النشارة او السجادة الشرقية</vt:lpstr>
      <vt:lpstr>Black Desert Cobra</vt:lpstr>
      <vt:lpstr>PowerPoint Presentation</vt:lpstr>
      <vt:lpstr>Pathophysiology of envenomation:</vt:lpstr>
      <vt:lpstr>2- Systemically acting toxins – Systemic toxins may target a wide variety of tissues including</vt:lpstr>
      <vt:lpstr>  It is to be mentioned that:   </vt:lpstr>
      <vt:lpstr>Clinical presentation: </vt:lpstr>
      <vt:lpstr>Systemic manifestations:</vt:lpstr>
      <vt:lpstr>A patient bitten by D. palaestinae (Palestine viper), showing extensive hemorrhage (Source: Dr. Malik Dabbas, Royal Medical Services, Jordan)</vt:lpstr>
      <vt:lpstr>Daboia palaestinae</vt:lpstr>
      <vt:lpstr>Investigations: </vt:lpstr>
      <vt:lpstr>General principles</vt:lpstr>
      <vt:lpstr>Methods to avoid</vt:lpstr>
      <vt:lpstr>PowerPoint Presentation</vt:lpstr>
      <vt:lpstr> (II)Definitive therapy: (At hospital):</vt:lpstr>
      <vt:lpstr>4) Symptomatic &amp;supportive measures</vt:lpstr>
      <vt:lpstr>Scorpion sting</vt:lpstr>
      <vt:lpstr>PowerPoint Presentation</vt:lpstr>
      <vt:lpstr>Scorpion venom:</vt:lpstr>
      <vt:lpstr>Clinical Presentation: </vt:lpstr>
      <vt:lpstr>Systemic manifestations:</vt:lpstr>
      <vt:lpstr>PowerPoint Presentation</vt:lpstr>
      <vt:lpstr>Investigations: </vt:lpstr>
      <vt:lpstr>Treatment: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poisoning</dc:title>
  <dc:creator>melad.boulis</dc:creator>
  <cp:lastModifiedBy>melad.boulis</cp:lastModifiedBy>
  <cp:revision>5</cp:revision>
  <dcterms:created xsi:type="dcterms:W3CDTF">2020-09-26T10:04:44Z</dcterms:created>
  <dcterms:modified xsi:type="dcterms:W3CDTF">2020-10-25T05:57:18Z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