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9" r:id="rId5"/>
    <p:sldId id="337" r:id="rId6"/>
    <p:sldId id="336" r:id="rId7"/>
    <p:sldId id="338" r:id="rId8"/>
    <p:sldId id="352" r:id="rId9"/>
    <p:sldId id="339" r:id="rId10"/>
    <p:sldId id="335" r:id="rId11"/>
    <p:sldId id="330" r:id="rId12"/>
    <p:sldId id="340" r:id="rId13"/>
    <p:sldId id="341" r:id="rId14"/>
    <p:sldId id="342" r:id="rId15"/>
    <p:sldId id="343" r:id="rId16"/>
    <p:sldId id="344" r:id="rId17"/>
    <p:sldId id="345" r:id="rId18"/>
    <p:sldId id="346" r:id="rId19"/>
    <p:sldId id="347" r:id="rId20"/>
    <p:sldId id="348" r:id="rId21"/>
    <p:sldId id="349" r:id="rId22"/>
    <p:sldId id="331" r:id="rId23"/>
    <p:sldId id="350" r:id="rId24"/>
    <p:sldId id="35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7B056D"/>
    <a:srgbClr val="6600CC"/>
    <a:srgbClr val="3A0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A088F-27AB-425A-BE2A-03CB1C55E927}" type="datetimeFigureOut">
              <a:rPr lang="en-CA" smtClean="0"/>
              <a:t>2024-02-17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BE00F-EDA4-468C-894B-03D0FF42BCA6}" type="slidenum">
              <a:rPr lang="en-CA" smtClean="0"/>
              <a:t>‹#›</a:t>
            </a:fld>
            <a:endParaRPr lang="en-CA"/>
          </a:p>
        </p:txBody>
      </p:sp>
    </p:spTree>
    <p:extLst>
      <p:ext uri="{BB962C8B-B14F-4D97-AF65-F5344CB8AC3E}">
        <p14:creationId xmlns:p14="http://schemas.microsoft.com/office/powerpoint/2010/main" val="382912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B82F63D-0912-4A59-A490-F15305DCC022}" type="datetime1">
              <a:rPr lang="en-AU" smtClean="0"/>
              <a:t>17/2/2024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171352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7145809-1D05-4E40-90E0-FA091DFECA60}" type="datetime1">
              <a:rPr lang="en-AU" smtClean="0"/>
              <a:t>17/2/2024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15885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90766D2-161B-49BB-AB70-D2A7CFBDA35C}" type="datetime1">
              <a:rPr lang="en-AU" smtClean="0"/>
              <a:t>17/2/2024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10727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FF50C88-DEC8-4726-9334-BCFB5E65D000}" type="datetime1">
              <a:rPr lang="en-AU" smtClean="0"/>
              <a:t>17/2/2024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180796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15839-993B-4426-B82E-55DC63CA11DF}" type="datetime1">
              <a:rPr lang="en-AU" smtClean="0"/>
              <a:t>17/2/2024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135808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BE2B3D6-2DD4-4C4A-B15E-C3136DA09082}" type="datetime1">
              <a:rPr lang="en-AU" smtClean="0"/>
              <a:t>17/2/2024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159972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7C9A5AF-7951-44FE-BA48-07393FA8633C}" type="datetime1">
              <a:rPr lang="en-AU" smtClean="0"/>
              <a:t>17/2/2024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308686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487DA65-AD68-4DB9-BB1E-D26E12FE89D4}" type="datetime1">
              <a:rPr lang="en-AU" smtClean="0"/>
              <a:t>17/2/2024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382941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6CEA8-F383-4BF0-B3B2-99967F16DD52}" type="datetime1">
              <a:rPr lang="en-AU" smtClean="0"/>
              <a:t>17/2/2024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146882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40C77-3516-41D6-8CCD-99013A73429B}" type="datetime1">
              <a:rPr lang="en-AU" smtClean="0"/>
              <a:t>17/2/2024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326744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87BC20-E08B-4A93-BC27-A3FF1FBA9737}" type="datetime1">
              <a:rPr lang="en-AU" smtClean="0"/>
              <a:t>17/2/2024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4F5A4F-09CF-4ED9-B7A8-51744B0D55A1}" type="slidenum">
              <a:rPr lang="en-AU" smtClean="0"/>
              <a:t>‹#›</a:t>
            </a:fld>
            <a:endParaRPr lang="en-AU"/>
          </a:p>
        </p:txBody>
      </p:sp>
    </p:spTree>
    <p:extLst>
      <p:ext uri="{BB962C8B-B14F-4D97-AF65-F5344CB8AC3E}">
        <p14:creationId xmlns:p14="http://schemas.microsoft.com/office/powerpoint/2010/main" val="140038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7C3D2-7769-4D20-8DB9-B8A4BC2DC670}" type="datetime1">
              <a:rPr lang="en-AU" smtClean="0"/>
              <a:t>17/2/2024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F5A4F-09CF-4ED9-B7A8-51744B0D55A1}" type="slidenum">
              <a:rPr lang="en-AU" smtClean="0"/>
              <a:t>‹#›</a:t>
            </a:fld>
            <a:endParaRPr lang="en-AU"/>
          </a:p>
        </p:txBody>
      </p:sp>
    </p:spTree>
    <p:extLst>
      <p:ext uri="{BB962C8B-B14F-4D97-AF65-F5344CB8AC3E}">
        <p14:creationId xmlns:p14="http://schemas.microsoft.com/office/powerpoint/2010/main" val="235546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hyperlink" Target="https://youtu.be/yjLB_ntM324" TargetMode="Externa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2.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CMCVpE8p8yo"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3.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hyperlink" Target="https://youtu.be/mcfOXuYPn6U" TargetMode="Externa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hyperlink" Target="https://youtu.be/QOMOyfzvLSs" TargetMode="External"/><Relationship Id="rId5" Type="http://schemas.openxmlformats.org/officeDocument/2006/relationships/hyperlink" Target="https://youtu.be/Lzg_ZJ9E7C4"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hyperlink" Target="https://byjus.com/chemistry/types-of-alcohol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hyperlink" Target="https://youtu.be/ZuAKxcxdDF8" TargetMode="Externa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8.bin"/><Relationship Id="rId1" Type="http://schemas.openxmlformats.org/officeDocument/2006/relationships/slideLayout" Target="../slideLayouts/slideLayout7.xml"/><Relationship Id="rId5" Type="http://schemas.openxmlformats.org/officeDocument/2006/relationships/hyperlink" Target="https://youtu.be/HPEBc8ywUhA" TargetMode="External"/><Relationship Id="rId4" Type="http://schemas.openxmlformats.org/officeDocument/2006/relationships/hyperlink" Target="https://youtu.be/aoCH-xZdvI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hyperlink" Target="https://youtu.be/sYKPlpf0u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9954E2-3D80-4D40-9697-B2DF7519FFB8}"/>
              </a:ext>
            </a:extLst>
          </p:cNvPr>
          <p:cNvSpPr txBox="1"/>
          <p:nvPr/>
        </p:nvSpPr>
        <p:spPr>
          <a:xfrm>
            <a:off x="448143" y="2922687"/>
            <a:ext cx="10767251" cy="2677656"/>
          </a:xfrm>
          <a:prstGeom prst="rect">
            <a:avLst/>
          </a:prstGeom>
          <a:noFill/>
          <a:ln>
            <a:solidFill>
              <a:schemeClr val="accent1"/>
            </a:solidFill>
          </a:ln>
        </p:spPr>
        <p:txBody>
          <a:bodyPr wrap="square">
            <a:spAutoFit/>
          </a:bodyPr>
          <a:lstStyle/>
          <a:p>
            <a:r>
              <a:rPr lang="en-US" sz="2800" b="1" i="1" u="sng" dirty="0">
                <a:solidFill>
                  <a:srgbClr val="0000FF"/>
                </a:solidFill>
                <a:latin typeface="Times New Roman" panose="02020603050405020304" pitchFamily="18" charset="0"/>
                <a:cs typeface="Times New Roman" panose="02020603050405020304" pitchFamily="18" charset="0"/>
              </a:rPr>
              <a:t>Objectives:</a:t>
            </a:r>
            <a:endParaRPr lang="en-US" sz="2800" b="1" u="sng" dirty="0">
              <a:solidFill>
                <a:srgbClr val="0000FF"/>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Ø"/>
            </a:pPr>
            <a:r>
              <a:rPr lang="en-US" sz="2800" dirty="0">
                <a:solidFill>
                  <a:srgbClr val="00B050"/>
                </a:solidFill>
                <a:latin typeface="Times New Roman" panose="02020603050405020304" pitchFamily="18" charset="0"/>
                <a:cs typeface="Times New Roman" panose="02020603050405020304" pitchFamily="18" charset="0"/>
              </a:rPr>
              <a:t>To learn to recognize the aldehydes, ketones, and alcohols.</a:t>
            </a:r>
          </a:p>
          <a:p>
            <a:pPr marL="800100" lvl="1" indent="-342900" algn="just">
              <a:buFont typeface="Wingdings" panose="05000000000000000000" pitchFamily="2" charset="2"/>
              <a:buChar char="Ø"/>
            </a:pPr>
            <a:r>
              <a:rPr lang="en-US" sz="2800" dirty="0">
                <a:solidFill>
                  <a:srgbClr val="00B050"/>
                </a:solidFill>
                <a:latin typeface="Times New Roman" panose="02020603050405020304" pitchFamily="18" charset="0"/>
                <a:cs typeface="Times New Roman" panose="02020603050405020304" pitchFamily="18" charset="0"/>
              </a:rPr>
              <a:t>To learn the major chemical reactions of aldehydes, ketones, and alcohols.</a:t>
            </a:r>
            <a:r>
              <a:rPr lang="en-US" sz="2800" b="0" i="0" dirty="0">
                <a:solidFill>
                  <a:srgbClr val="FFFFFF"/>
                </a:solidFill>
                <a:effectLst/>
                <a:latin typeface="BookAntiqua"/>
              </a:rPr>
              <a:t> to recognize the aldehyde and ketone functional gr</a:t>
            </a:r>
          </a:p>
          <a:p>
            <a:pPr marL="800100" lvl="1" indent="-342900" algn="just">
              <a:buFont typeface="Wingdings" panose="05000000000000000000" pitchFamily="2" charset="2"/>
              <a:buChar char="Ø"/>
            </a:pPr>
            <a:r>
              <a:rPr lang="en-US" sz="2800" dirty="0">
                <a:solidFill>
                  <a:srgbClr val="00B050"/>
                </a:solidFill>
                <a:latin typeface="Times New Roman" panose="02020603050405020304" pitchFamily="18" charset="0"/>
                <a:cs typeface="Times New Roman" panose="02020603050405020304" pitchFamily="18" charset="0"/>
              </a:rPr>
              <a:t>To distinguish aldehydes, ketones, and alcohols by their chemical reactions and reactivity. </a:t>
            </a:r>
          </a:p>
        </p:txBody>
      </p:sp>
      <p:sp>
        <p:nvSpPr>
          <p:cNvPr id="2" name="TextBox 1">
            <a:extLst>
              <a:ext uri="{FF2B5EF4-FFF2-40B4-BE49-F238E27FC236}">
                <a16:creationId xmlns:a16="http://schemas.microsoft.com/office/drawing/2014/main" id="{2E2C95BC-7380-C9AA-DC6A-3A51D0195EB5}"/>
              </a:ext>
            </a:extLst>
          </p:cNvPr>
          <p:cNvSpPr txBox="1"/>
          <p:nvPr/>
        </p:nvSpPr>
        <p:spPr>
          <a:xfrm>
            <a:off x="337308" y="581892"/>
            <a:ext cx="10767251" cy="1775500"/>
          </a:xfrm>
          <a:prstGeom prst="rect">
            <a:avLst/>
          </a:prstGeom>
          <a:ln>
            <a:solidFill>
              <a:schemeClr val="accent1"/>
            </a:solidFill>
          </a:ln>
        </p:spPr>
        <p:txBody>
          <a:bodyPr vert="horz" lIns="91440" tIns="45720" rIns="91440" bIns="45720" rtlCol="0" anchor="b">
            <a:noAutofit/>
          </a:bodyPr>
          <a:lstStyle/>
          <a:p>
            <a:pPr algn="ctr">
              <a:lnSpc>
                <a:spcPct val="90000"/>
              </a:lnSpc>
              <a:spcBef>
                <a:spcPct val="0"/>
              </a:spcBef>
              <a:spcAft>
                <a:spcPts val="600"/>
              </a:spcAft>
            </a:pPr>
            <a:r>
              <a:rPr lang="en-US" sz="3200" b="1" i="1" u="sng" dirty="0">
                <a:solidFill>
                  <a:srgbClr val="0000FF"/>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Experiment 10:</a:t>
            </a:r>
            <a:r>
              <a:rPr lang="en-US" sz="3200" b="1" i="1" dirty="0">
                <a:solidFill>
                  <a:srgbClr val="0000FF"/>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3200" b="1" i="1" dirty="0">
                <a:solidFill>
                  <a:srgbClr val="0000FF"/>
                </a:solidFill>
                <a:latin typeface="Times New Roman" panose="02020603050405020304" pitchFamily="18" charset="0"/>
                <a:ea typeface="+mj-ea"/>
                <a:cs typeface="Times New Roman" panose="02020603050405020304" pitchFamily="18" charset="0"/>
              </a:rPr>
              <a:t>Reaction of Functional Group - II</a:t>
            </a:r>
          </a:p>
          <a:p>
            <a:pPr algn="ctr">
              <a:lnSpc>
                <a:spcPct val="90000"/>
              </a:lnSpc>
              <a:spcBef>
                <a:spcPct val="0"/>
              </a:spcBef>
              <a:spcAft>
                <a:spcPts val="600"/>
              </a:spcAft>
            </a:pPr>
            <a:r>
              <a:rPr lang="en-US" sz="3200" b="1" i="1" dirty="0">
                <a:solidFill>
                  <a:srgbClr val="0000FF"/>
                </a:solidFill>
                <a:latin typeface="Times New Roman" panose="02020603050405020304" pitchFamily="18" charset="0"/>
                <a:ea typeface="+mj-ea"/>
                <a:cs typeface="Times New Roman" panose="02020603050405020304" pitchFamily="18" charset="0"/>
              </a:rPr>
              <a:t>			Aldehydes, Ketones, and Alcohols</a:t>
            </a:r>
          </a:p>
          <a:p>
            <a:pPr algn="ctr">
              <a:lnSpc>
                <a:spcPct val="90000"/>
              </a:lnSpc>
              <a:spcBef>
                <a:spcPct val="0"/>
              </a:spcBef>
              <a:spcAft>
                <a:spcPts val="600"/>
              </a:spcAft>
            </a:pPr>
            <a:r>
              <a:rPr lang="en-US" sz="2400" b="1" i="1" dirty="0">
                <a:solidFill>
                  <a:srgbClr val="0000FF"/>
                </a:solidFill>
                <a:latin typeface="Times New Roman" panose="02020603050405020304" pitchFamily="18" charset="0"/>
                <a:ea typeface="+mj-ea"/>
                <a:cs typeface="Times New Roman" panose="02020603050405020304" pitchFamily="18" charset="0"/>
              </a:rPr>
              <a:t>Lab of general and organic chemistry, chem0303003</a:t>
            </a:r>
          </a:p>
          <a:p>
            <a:pPr algn="ctr">
              <a:lnSpc>
                <a:spcPct val="90000"/>
              </a:lnSpc>
              <a:spcBef>
                <a:spcPct val="0"/>
              </a:spcBef>
              <a:spcAft>
                <a:spcPts val="600"/>
              </a:spcAft>
            </a:pPr>
            <a:r>
              <a:rPr lang="en-US" sz="2400" b="1" i="1" dirty="0">
                <a:solidFill>
                  <a:srgbClr val="FF0000"/>
                </a:solidFill>
                <a:latin typeface="Times New Roman" panose="02020603050405020304" pitchFamily="18" charset="0"/>
                <a:ea typeface="+mj-ea"/>
                <a:cs typeface="Times New Roman" panose="02020603050405020304" pitchFamily="18" charset="0"/>
              </a:rPr>
              <a:t>Prof Arab </a:t>
            </a:r>
            <a:r>
              <a:rPr lang="en-US" sz="2400" b="1" i="1" dirty="0" err="1">
                <a:solidFill>
                  <a:srgbClr val="FF0000"/>
                </a:solidFill>
                <a:latin typeface="Times New Roman" panose="02020603050405020304" pitchFamily="18" charset="0"/>
                <a:ea typeface="+mj-ea"/>
                <a:cs typeface="Times New Roman" panose="02020603050405020304" pitchFamily="18" charset="0"/>
              </a:rPr>
              <a:t>Qaseer</a:t>
            </a:r>
            <a:r>
              <a:rPr lang="en-US" sz="2400" b="1" i="1" dirty="0">
                <a:solidFill>
                  <a:srgbClr val="FF0000"/>
                </a:solidFill>
                <a:latin typeface="Times New Roman" panose="02020603050405020304" pitchFamily="18" charset="0"/>
                <a:ea typeface="+mj-ea"/>
                <a:cs typeface="Times New Roman" panose="02020603050405020304" pitchFamily="18" charset="0"/>
              </a:rPr>
              <a:t>  17 December 2022</a:t>
            </a:r>
          </a:p>
        </p:txBody>
      </p:sp>
      <p:sp>
        <p:nvSpPr>
          <p:cNvPr id="10" name="Date Placeholder 1">
            <a:extLst>
              <a:ext uri="{FF2B5EF4-FFF2-40B4-BE49-F238E27FC236}">
                <a16:creationId xmlns:a16="http://schemas.microsoft.com/office/drawing/2014/main" id="{316853F1-3370-35F1-256E-EBFDA530C9CC}"/>
              </a:ext>
            </a:extLst>
          </p:cNvPr>
          <p:cNvSpPr>
            <a:spLocks noGrp="1"/>
          </p:cNvSpPr>
          <p:nvPr>
            <p:ph type="dt" sz="half" idx="10"/>
          </p:nvPr>
        </p:nvSpPr>
        <p:spPr>
          <a:xfrm>
            <a:off x="838200" y="6365681"/>
            <a:ext cx="2743200" cy="365125"/>
          </a:xfrm>
        </p:spPr>
        <p:txBody>
          <a:bodyPr/>
          <a:lstStyle/>
          <a:p>
            <a:fld id="{122EBB07-17AB-4A0A-A184-40D8CDCDF5DB}" type="datetime1">
              <a:rPr lang="en-US" smtClean="0"/>
              <a:t>2/17/24</a:t>
            </a:fld>
            <a:endParaRPr lang="en-US"/>
          </a:p>
        </p:txBody>
      </p:sp>
      <p:sp>
        <p:nvSpPr>
          <p:cNvPr id="11" name="Footer Placeholder 2">
            <a:extLst>
              <a:ext uri="{FF2B5EF4-FFF2-40B4-BE49-F238E27FC236}">
                <a16:creationId xmlns:a16="http://schemas.microsoft.com/office/drawing/2014/main" id="{3F51D50E-9403-2B0B-4C0B-3C77AA2D8EB7}"/>
              </a:ext>
            </a:extLst>
          </p:cNvPr>
          <p:cNvSpPr>
            <a:spLocks noGrp="1"/>
          </p:cNvSpPr>
          <p:nvPr>
            <p:ph type="ftr" sz="quarter" idx="11"/>
          </p:nvPr>
        </p:nvSpPr>
        <p:spPr>
          <a:xfrm>
            <a:off x="4038600" y="6365681"/>
            <a:ext cx="4114800" cy="365125"/>
          </a:xfrm>
        </p:spPr>
        <p:txBody>
          <a:bodyPr/>
          <a:lstStyle/>
          <a:p>
            <a:r>
              <a:rPr lang="en-US"/>
              <a:t>prof. Arab Qaseer</a:t>
            </a:r>
          </a:p>
        </p:txBody>
      </p:sp>
      <p:sp>
        <p:nvSpPr>
          <p:cNvPr id="12" name="Slide Number Placeholder 3">
            <a:extLst>
              <a:ext uri="{FF2B5EF4-FFF2-40B4-BE49-F238E27FC236}">
                <a16:creationId xmlns:a16="http://schemas.microsoft.com/office/drawing/2014/main" id="{4A0C0665-47A2-1C79-7724-DB78A2B74D24}"/>
              </a:ext>
            </a:extLst>
          </p:cNvPr>
          <p:cNvSpPr>
            <a:spLocks noGrp="1"/>
          </p:cNvSpPr>
          <p:nvPr>
            <p:ph type="sldNum" sz="quarter" idx="12"/>
          </p:nvPr>
        </p:nvSpPr>
        <p:spPr>
          <a:xfrm>
            <a:off x="8610600" y="6365681"/>
            <a:ext cx="2743200" cy="365125"/>
          </a:xfrm>
        </p:spPr>
        <p:txBody>
          <a:bodyPr/>
          <a:lstStyle/>
          <a:p>
            <a:fld id="{9E41B413-8270-4816-9992-C18955876013}" type="slidenum">
              <a:rPr lang="en-US" smtClean="0"/>
              <a:t>1</a:t>
            </a:fld>
            <a:endParaRPr lang="en-US"/>
          </a:p>
        </p:txBody>
      </p:sp>
    </p:spTree>
    <p:extLst>
      <p:ext uri="{BB962C8B-B14F-4D97-AF65-F5344CB8AC3E}">
        <p14:creationId xmlns:p14="http://schemas.microsoft.com/office/powerpoint/2010/main" val="373924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DA655EC-8A23-FA7B-1A85-497A85716F95}"/>
              </a:ext>
            </a:extLst>
          </p:cNvPr>
          <p:cNvSpPr>
            <a:spLocks noChangeArrowheads="1"/>
          </p:cNvSpPr>
          <p:nvPr/>
        </p:nvSpPr>
        <p:spPr bwMode="auto">
          <a:xfrm>
            <a:off x="525624" y="240449"/>
            <a:ext cx="111407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 Fehling’s Test (</a:t>
            </a:r>
            <a:r>
              <a:rPr lang="ar-JO" altLang="en-US" sz="2400" b="1" u="sng" dirty="0">
                <a:solidFill>
                  <a:srgbClr val="FF0000"/>
                </a:solidFill>
                <a:latin typeface="Times New Roman" panose="02020603050405020304" pitchFamily="18" charset="0"/>
                <a:cs typeface="Times New Roman" panose="02020603050405020304" pitchFamily="18" charset="0"/>
              </a:rPr>
              <a:t>اختبار فيلينج</a:t>
            </a:r>
            <a:r>
              <a:rPr kumimoji="0" lang="en-US" alt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Fehling’s solution of is an alkaline solution of sodium tartrate, in which copper(II) ion is soluble because of complex formation.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400" dirty="0">
                <a:solidFill>
                  <a:srgbClr val="6600CC"/>
                </a:solidFill>
                <a:latin typeface="Times New Roman" panose="02020603050405020304" pitchFamily="18" charset="0"/>
                <a:cs typeface="Times New Roman" panose="02020603050405020304" pitchFamily="18" charset="0"/>
              </a:rPr>
              <a:t>Fehling’s is a very mild oxidizing agent, oxidize aldehydes but not much else</a:t>
            </a:r>
            <a:r>
              <a:rPr lang="en-US" altLang="en-US" sz="2400" dirty="0">
                <a:solidFill>
                  <a:srgbClr val="000080"/>
                </a:solidFill>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p:txBody>
      </p:sp>
      <p:graphicFrame>
        <p:nvGraphicFramePr>
          <p:cNvPr id="9" name="Object 8">
            <a:extLst>
              <a:ext uri="{FF2B5EF4-FFF2-40B4-BE49-F238E27FC236}">
                <a16:creationId xmlns:a16="http://schemas.microsoft.com/office/drawing/2014/main" id="{3E562A6E-91B1-6A30-04CB-B885F7CD78D5}"/>
              </a:ext>
            </a:extLst>
          </p:cNvPr>
          <p:cNvGraphicFramePr>
            <a:graphicFrameLocks noChangeAspect="1"/>
          </p:cNvGraphicFramePr>
          <p:nvPr>
            <p:extLst>
              <p:ext uri="{D42A27DB-BD31-4B8C-83A1-F6EECF244321}">
                <p14:modId xmlns:p14="http://schemas.microsoft.com/office/powerpoint/2010/main" val="2699916618"/>
              </p:ext>
            </p:extLst>
          </p:nvPr>
        </p:nvGraphicFramePr>
        <p:xfrm>
          <a:off x="525624" y="1918240"/>
          <a:ext cx="11292302" cy="4438110"/>
        </p:xfrm>
        <a:graphic>
          <a:graphicData uri="http://schemas.openxmlformats.org/presentationml/2006/ole">
            <mc:AlternateContent xmlns:mc="http://schemas.openxmlformats.org/markup-compatibility/2006">
              <mc:Choice xmlns:v="urn:schemas-microsoft-com:vml" Requires="v">
                <p:oleObj name="Bitmap Image" r:id="rId2" imgW="8862120" imgH="3962520" progId="PBrush">
                  <p:embed/>
                </p:oleObj>
              </mc:Choice>
              <mc:Fallback>
                <p:oleObj name="Bitmap Image" r:id="rId2" imgW="8862120" imgH="3962520" progId="PBrush">
                  <p:embed/>
                  <p:pic>
                    <p:nvPicPr>
                      <p:cNvPr id="9" name="Object 8">
                        <a:extLst>
                          <a:ext uri="{FF2B5EF4-FFF2-40B4-BE49-F238E27FC236}">
                            <a16:creationId xmlns:a16="http://schemas.microsoft.com/office/drawing/2014/main" id="{3E562A6E-91B1-6A30-04CB-B885F7CD78D5}"/>
                          </a:ext>
                        </a:extLst>
                      </p:cNvPr>
                      <p:cNvPicPr/>
                      <p:nvPr/>
                    </p:nvPicPr>
                    <p:blipFill>
                      <a:blip r:embed="rId3"/>
                      <a:stretch>
                        <a:fillRect/>
                      </a:stretch>
                    </p:blipFill>
                    <p:spPr>
                      <a:xfrm>
                        <a:off x="525624" y="1918240"/>
                        <a:ext cx="11292302" cy="4438110"/>
                      </a:xfrm>
                      <a:prstGeom prst="rect">
                        <a:avLst/>
                      </a:prstGeom>
                    </p:spPr>
                  </p:pic>
                </p:oleObj>
              </mc:Fallback>
            </mc:AlternateContent>
          </a:graphicData>
        </a:graphic>
      </p:graphicFrame>
      <p:sp>
        <p:nvSpPr>
          <p:cNvPr id="4" name="Date Placeholder 1">
            <a:extLst>
              <a:ext uri="{FF2B5EF4-FFF2-40B4-BE49-F238E27FC236}">
                <a16:creationId xmlns:a16="http://schemas.microsoft.com/office/drawing/2014/main" id="{61EF4B32-20A8-CEF9-ACE2-BDF5440BEE15}"/>
              </a:ext>
            </a:extLst>
          </p:cNvPr>
          <p:cNvSpPr>
            <a:spLocks noGrp="1"/>
          </p:cNvSpPr>
          <p:nvPr>
            <p:ph type="dt" sz="half" idx="10"/>
          </p:nvPr>
        </p:nvSpPr>
        <p:spPr>
          <a:xfrm>
            <a:off x="990600" y="6508750"/>
            <a:ext cx="2743200" cy="365125"/>
          </a:xfrm>
        </p:spPr>
        <p:txBody>
          <a:bodyPr/>
          <a:lstStyle/>
          <a:p>
            <a:fld id="{122EBB07-17AB-4A0A-A184-40D8CDCDF5DB}" type="datetime1">
              <a:rPr lang="en-US" smtClean="0"/>
              <a:t>2/17/24</a:t>
            </a:fld>
            <a:endParaRPr lang="en-US"/>
          </a:p>
        </p:txBody>
      </p:sp>
      <p:sp>
        <p:nvSpPr>
          <p:cNvPr id="5" name="Footer Placeholder 2">
            <a:extLst>
              <a:ext uri="{FF2B5EF4-FFF2-40B4-BE49-F238E27FC236}">
                <a16:creationId xmlns:a16="http://schemas.microsoft.com/office/drawing/2014/main" id="{F848A001-DD6E-2B3C-793B-3D53888DED6D}"/>
              </a:ext>
            </a:extLst>
          </p:cNvPr>
          <p:cNvSpPr>
            <a:spLocks noGrp="1"/>
          </p:cNvSpPr>
          <p:nvPr>
            <p:ph type="ftr" sz="quarter" idx="11"/>
          </p:nvPr>
        </p:nvSpPr>
        <p:spPr>
          <a:xfrm>
            <a:off x="4191000" y="6508750"/>
            <a:ext cx="4114800" cy="365125"/>
          </a:xfrm>
        </p:spPr>
        <p:txBody>
          <a:bodyPr/>
          <a:lstStyle/>
          <a:p>
            <a:r>
              <a:rPr lang="en-US"/>
              <a:t>prof. Arab Qaseer</a:t>
            </a:r>
          </a:p>
        </p:txBody>
      </p:sp>
      <p:sp>
        <p:nvSpPr>
          <p:cNvPr id="6" name="Slide Number Placeholder 3">
            <a:extLst>
              <a:ext uri="{FF2B5EF4-FFF2-40B4-BE49-F238E27FC236}">
                <a16:creationId xmlns:a16="http://schemas.microsoft.com/office/drawing/2014/main" id="{86385840-3A84-589E-BE73-396E4B71946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41B413-8270-4816-9992-C18955876013}" type="slidenum">
              <a:rPr lang="en-US" smtClean="0"/>
              <a:pPr/>
              <a:t>10</a:t>
            </a:fld>
            <a:endParaRPr lang="en-US"/>
          </a:p>
        </p:txBody>
      </p:sp>
    </p:spTree>
    <p:extLst>
      <p:ext uri="{BB962C8B-B14F-4D97-AF65-F5344CB8AC3E}">
        <p14:creationId xmlns:p14="http://schemas.microsoft.com/office/powerpoint/2010/main" val="56110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E710F2-FFC0-2A9E-00C1-8BA9BC32AA99}"/>
              </a:ext>
            </a:extLst>
          </p:cNvPr>
          <p:cNvSpPr txBox="1"/>
          <p:nvPr/>
        </p:nvSpPr>
        <p:spPr>
          <a:xfrm>
            <a:off x="1406589" y="5401852"/>
            <a:ext cx="6097554" cy="830997"/>
          </a:xfrm>
          <a:prstGeom prst="rect">
            <a:avLst/>
          </a:prstGeom>
          <a:noFill/>
          <a:ln>
            <a:solidFill>
              <a:srgbClr val="FF0000"/>
            </a:solidFill>
          </a:ln>
        </p:spPr>
        <p:txBody>
          <a:bodyPr wrap="square">
            <a:spAutoFit/>
          </a:bodyPr>
          <a:lstStyle/>
          <a:p>
            <a:r>
              <a:rPr lang="en-US" sz="2400" dirty="0">
                <a:hlinkClick r:id="rId2"/>
              </a:rPr>
              <a:t>https://youtu.be/yjLB_ntM324</a:t>
            </a:r>
            <a:endParaRPr lang="en-US" sz="2400" dirty="0"/>
          </a:p>
          <a:p>
            <a:r>
              <a:rPr lang="en-US" sz="2400" dirty="0"/>
              <a:t>Fehling’s Test with Sugar (Glucose and Sucrose) </a:t>
            </a:r>
          </a:p>
        </p:txBody>
      </p:sp>
      <p:graphicFrame>
        <p:nvGraphicFramePr>
          <p:cNvPr id="5" name="Object 4">
            <a:extLst>
              <a:ext uri="{FF2B5EF4-FFF2-40B4-BE49-F238E27FC236}">
                <a16:creationId xmlns:a16="http://schemas.microsoft.com/office/drawing/2014/main" id="{7F669E00-AD61-D8B2-658C-1F41BFAD25F0}"/>
              </a:ext>
            </a:extLst>
          </p:cNvPr>
          <p:cNvGraphicFramePr>
            <a:graphicFrameLocks noChangeAspect="1"/>
          </p:cNvGraphicFramePr>
          <p:nvPr>
            <p:extLst>
              <p:ext uri="{D42A27DB-BD31-4B8C-83A1-F6EECF244321}">
                <p14:modId xmlns:p14="http://schemas.microsoft.com/office/powerpoint/2010/main" val="2581758308"/>
              </p:ext>
            </p:extLst>
          </p:nvPr>
        </p:nvGraphicFramePr>
        <p:xfrm>
          <a:off x="354351" y="241998"/>
          <a:ext cx="11483298" cy="5036352"/>
        </p:xfrm>
        <a:graphic>
          <a:graphicData uri="http://schemas.openxmlformats.org/presentationml/2006/ole">
            <mc:AlternateContent xmlns:mc="http://schemas.openxmlformats.org/markup-compatibility/2006">
              <mc:Choice xmlns:v="urn:schemas-microsoft-com:vml" Requires="v">
                <p:oleObj name="Bitmap Image" r:id="rId3" imgW="6957000" imgH="4724280" progId="PBrush">
                  <p:embed/>
                </p:oleObj>
              </mc:Choice>
              <mc:Fallback>
                <p:oleObj name="Bitmap Image" r:id="rId3" imgW="6957000" imgH="4724280" progId="PBrush">
                  <p:embed/>
                  <p:pic>
                    <p:nvPicPr>
                      <p:cNvPr id="5" name="Object 4">
                        <a:extLst>
                          <a:ext uri="{FF2B5EF4-FFF2-40B4-BE49-F238E27FC236}">
                            <a16:creationId xmlns:a16="http://schemas.microsoft.com/office/drawing/2014/main" id="{7F669E00-AD61-D8B2-658C-1F41BFAD25F0}"/>
                          </a:ext>
                        </a:extLst>
                      </p:cNvPr>
                      <p:cNvPicPr/>
                      <p:nvPr/>
                    </p:nvPicPr>
                    <p:blipFill>
                      <a:blip r:embed="rId4"/>
                      <a:stretch>
                        <a:fillRect/>
                      </a:stretch>
                    </p:blipFill>
                    <p:spPr>
                      <a:xfrm>
                        <a:off x="354351" y="241998"/>
                        <a:ext cx="11483298" cy="5036352"/>
                      </a:xfrm>
                      <a:prstGeom prst="rect">
                        <a:avLst/>
                      </a:prstGeom>
                    </p:spPr>
                  </p:pic>
                </p:oleObj>
              </mc:Fallback>
            </mc:AlternateContent>
          </a:graphicData>
        </a:graphic>
      </p:graphicFrame>
      <p:sp>
        <p:nvSpPr>
          <p:cNvPr id="6" name="Arrow: Right 5">
            <a:extLst>
              <a:ext uri="{FF2B5EF4-FFF2-40B4-BE49-F238E27FC236}">
                <a16:creationId xmlns:a16="http://schemas.microsoft.com/office/drawing/2014/main" id="{F89BE1EA-F92E-69B6-F970-B4E7F63C5268}"/>
              </a:ext>
            </a:extLst>
          </p:cNvPr>
          <p:cNvSpPr/>
          <p:nvPr/>
        </p:nvSpPr>
        <p:spPr>
          <a:xfrm>
            <a:off x="362338" y="5663395"/>
            <a:ext cx="951723" cy="3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697578AB-869C-CDB3-888B-9A61FC953354}"/>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7" name="Footer Placeholder 2">
            <a:extLst>
              <a:ext uri="{FF2B5EF4-FFF2-40B4-BE49-F238E27FC236}">
                <a16:creationId xmlns:a16="http://schemas.microsoft.com/office/drawing/2014/main" id="{5595B0B8-D5B6-E5C0-E4D3-BCDC85D15562}"/>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8" name="Slide Number Placeholder 3">
            <a:extLst>
              <a:ext uri="{FF2B5EF4-FFF2-40B4-BE49-F238E27FC236}">
                <a16:creationId xmlns:a16="http://schemas.microsoft.com/office/drawing/2014/main" id="{5BC44C4A-6C07-0022-D39B-AD4A67996F72}"/>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11</a:t>
            </a:fld>
            <a:endParaRPr lang="en-US"/>
          </a:p>
        </p:txBody>
      </p:sp>
    </p:spTree>
    <p:extLst>
      <p:ext uri="{BB962C8B-B14F-4D97-AF65-F5344CB8AC3E}">
        <p14:creationId xmlns:p14="http://schemas.microsoft.com/office/powerpoint/2010/main" val="385170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652F862-8142-07EF-1264-501EB583DCD7}"/>
              </a:ext>
            </a:extLst>
          </p:cNvPr>
          <p:cNvSpPr>
            <a:spLocks noChangeArrowheads="1"/>
          </p:cNvSpPr>
          <p:nvPr/>
        </p:nvSpPr>
        <p:spPr bwMode="auto">
          <a:xfrm>
            <a:off x="119743" y="229449"/>
            <a:ext cx="1195251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3. </a:t>
            </a:r>
            <a:r>
              <a:rPr kumimoji="0" lang="en-US" altLang="en-US" sz="28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Tollens’ Test</a:t>
            </a:r>
          </a:p>
          <a:p>
            <a:pPr marL="342900" lvl="0" indent="-342900">
              <a:buFont typeface="Wingdings" panose="05000000000000000000" pitchFamily="2" charset="2"/>
              <a:buChar char="Ø"/>
            </a:pPr>
            <a:r>
              <a:rPr kumimoji="0" lang="en-US" altLang="en-US" sz="2200" b="0"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Tollens’ test, also known as silver-mirror test (</a:t>
            </a:r>
            <a:r>
              <a:rPr lang="ar-JO" altLang="en-US" sz="2200" dirty="0">
                <a:solidFill>
                  <a:srgbClr val="6600CC"/>
                </a:solidFill>
                <a:latin typeface="Times New Roman" panose="02020603050405020304" pitchFamily="18" charset="0"/>
                <a:cs typeface="Times New Roman" panose="02020603050405020304" pitchFamily="18" charset="0"/>
              </a:rPr>
              <a:t>اختبار المرآة الفضية</a:t>
            </a:r>
            <a:r>
              <a:rPr kumimoji="0" lang="en-US" altLang="en-US" sz="2200" b="0"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is a </a:t>
            </a:r>
            <a:r>
              <a:rPr kumimoji="0" lang="en-US" altLang="en-US" sz="2200" b="1" i="0" u="sng" strike="noStrike" cap="none" normalizeH="0" baseline="0" dirty="0">
                <a:ln>
                  <a:noFill/>
                </a:ln>
                <a:solidFill>
                  <a:srgbClr val="FF00FF"/>
                </a:solidFill>
                <a:effectLst/>
                <a:latin typeface="Times New Roman" panose="02020603050405020304" pitchFamily="18" charset="0"/>
                <a:cs typeface="Times New Roman" panose="02020603050405020304" pitchFamily="18" charset="0"/>
              </a:rPr>
              <a:t>qualitative laboratory test used to distinguish between an aldehyde and a ketone.</a:t>
            </a:r>
            <a:r>
              <a:rPr kumimoji="0" lang="en-US" altLang="en-US" sz="2200" b="0"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It exploits the fact that aldehydes are readily oxidized, whereas ketones are not.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Tollens’ test uses a reagent known as Tollens’ reagent, which is a colorless, basic, aqueous solution containing silver ions coordinated to ammonia [Ag(NH</a:t>
            </a:r>
            <a:r>
              <a:rPr kumimoji="0" lang="en-US" altLang="en-US" sz="2200" b="0" i="0" u="none" strike="noStrike" cap="none" normalizeH="0" baseline="-25000" dirty="0">
                <a:ln>
                  <a:noFill/>
                </a:ln>
                <a:solidFill>
                  <a:srgbClr val="6600CC"/>
                </a:solidFill>
                <a:effectLst/>
                <a:latin typeface="Times New Roman" panose="02020603050405020304" pitchFamily="18" charset="0"/>
                <a:cs typeface="Times New Roman" panose="02020603050405020304" pitchFamily="18" charset="0"/>
              </a:rPr>
              <a:t>3</a:t>
            </a:r>
            <a:r>
              <a:rPr kumimoji="0" lang="en-US" altLang="en-US" sz="2200" b="0"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a:t>
            </a:r>
            <a:r>
              <a:rPr kumimoji="0" lang="en-US" altLang="en-US" sz="2200" b="0" i="0" u="none" strike="noStrike" cap="none" normalizeH="0" baseline="-25000" dirty="0">
                <a:ln>
                  <a:noFill/>
                </a:ln>
                <a:solidFill>
                  <a:srgbClr val="6600CC"/>
                </a:solidFill>
                <a:effectLst/>
                <a:latin typeface="Times New Roman" panose="02020603050405020304" pitchFamily="18" charset="0"/>
                <a:cs typeface="Times New Roman" panose="02020603050405020304" pitchFamily="18" charset="0"/>
              </a:rPr>
              <a:t>2</a:t>
            </a:r>
            <a:r>
              <a:rPr kumimoji="0" lang="en-US" altLang="en-US" sz="2200" b="0" i="0" u="none" strike="noStrike" cap="none" normalizeH="0" baseline="30000" dirty="0">
                <a:ln>
                  <a:noFill/>
                </a:ln>
                <a:solidFill>
                  <a:srgbClr val="6600CC"/>
                </a:solidFill>
                <a:effectLst/>
                <a:latin typeface="Times New Roman" panose="02020603050405020304" pitchFamily="18" charset="0"/>
                <a:cs typeface="Times New Roman" panose="02020603050405020304" pitchFamily="18" charset="0"/>
              </a:rPr>
              <a:t>+</a:t>
            </a:r>
            <a:r>
              <a:rPr kumimoji="0" lang="en-US" altLang="en-US" sz="2200" b="0"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rPr>
              <a:t>]. It is prepared using a two steps procedure:</a:t>
            </a:r>
            <a:endParaRPr kumimoji="0" lang="en-US" altLang="en-US" sz="2000" b="0" i="0" u="none" strike="noStrike" cap="none" normalizeH="0" baseline="0" dirty="0">
              <a:ln>
                <a:noFill/>
              </a:ln>
              <a:solidFill>
                <a:srgbClr val="6600CC"/>
              </a:solidFill>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kumimoji="0" lang="en-US" alt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Step 1:</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Aqueous silver nitrate is mixed with aqueous sodium hydroxide.</a:t>
            </a:r>
          </a:p>
          <a:p>
            <a:r>
              <a:rPr lang="pt-BR" sz="2000" dirty="0">
                <a:solidFill>
                  <a:srgbClr val="000000"/>
                </a:solidFill>
                <a:latin typeface="MathJax_Main"/>
              </a:rPr>
              <a:t>		</a:t>
            </a:r>
            <a:r>
              <a:rPr lang="pt-BR" sz="2000" b="0" i="0" u="none" strike="noStrike" dirty="0">
                <a:solidFill>
                  <a:srgbClr val="000000"/>
                </a:solidFill>
                <a:effectLst/>
                <a:latin typeface="MathJax_Main"/>
              </a:rPr>
              <a:t>AgNO</a:t>
            </a:r>
            <a:r>
              <a:rPr lang="pt-BR" sz="2000" b="0" i="0" u="none" strike="noStrike" baseline="-25000" dirty="0">
                <a:solidFill>
                  <a:srgbClr val="000000"/>
                </a:solidFill>
                <a:effectLst/>
                <a:latin typeface="MathJax_Main"/>
              </a:rPr>
              <a:t>3 </a:t>
            </a:r>
            <a:r>
              <a:rPr lang="pt-BR" sz="2000" b="0" i="0" u="none" strike="noStrike" dirty="0">
                <a:solidFill>
                  <a:srgbClr val="000000"/>
                </a:solidFill>
                <a:effectLst/>
                <a:latin typeface="MathJax_Main"/>
              </a:rPr>
              <a:t>+ NaOH →  AgOH</a:t>
            </a:r>
            <a:r>
              <a:rPr lang="pt-BR" sz="2000" dirty="0">
                <a:solidFill>
                  <a:srgbClr val="000000"/>
                </a:solidFill>
                <a:latin typeface="MathJax_Main"/>
              </a:rPr>
              <a:t> </a:t>
            </a:r>
            <a:r>
              <a:rPr lang="pt-BR" sz="2000" b="0" i="0" u="none" strike="noStrike" dirty="0">
                <a:solidFill>
                  <a:srgbClr val="000000"/>
                </a:solidFill>
                <a:effectLst/>
                <a:latin typeface="MathJax_Main"/>
              </a:rPr>
              <a:t>+ NaNO</a:t>
            </a:r>
            <a:r>
              <a:rPr lang="pt-BR" sz="2000" b="0" i="0" u="none" strike="noStrike" baseline="-25000" dirty="0">
                <a:solidFill>
                  <a:srgbClr val="000000"/>
                </a:solidFill>
                <a:effectLst/>
                <a:latin typeface="MathJax_Main"/>
              </a:rPr>
              <a:t>3</a:t>
            </a:r>
          </a:p>
          <a:p>
            <a:r>
              <a:rPr lang="pt-BR" sz="2000" b="0" i="0" u="none" strike="noStrike" baseline="-25000" dirty="0">
                <a:solidFill>
                  <a:srgbClr val="000000"/>
                </a:solidFill>
                <a:effectLst/>
                <a:latin typeface="MathJax_Main"/>
              </a:rPr>
              <a:t>		</a:t>
            </a:r>
            <a:r>
              <a:rPr lang="pt-BR" sz="2000" b="0" i="0" u="none" strike="noStrike" dirty="0">
                <a:solidFill>
                  <a:srgbClr val="000000"/>
                </a:solidFill>
                <a:effectLst/>
                <a:latin typeface="MathJax_Main"/>
              </a:rPr>
              <a:t> 	2AgOH →  Ag</a:t>
            </a:r>
            <a:r>
              <a:rPr lang="pt-BR" sz="2000" b="0" i="0" u="none" strike="noStrike" baseline="-25000" dirty="0">
                <a:solidFill>
                  <a:srgbClr val="000000"/>
                </a:solidFill>
                <a:effectLst/>
                <a:latin typeface="MathJax_Main"/>
              </a:rPr>
              <a:t>2</a:t>
            </a:r>
            <a:r>
              <a:rPr lang="pt-BR" sz="2000" b="0" i="0" u="none" strike="noStrike" dirty="0">
                <a:solidFill>
                  <a:srgbClr val="000000"/>
                </a:solidFill>
                <a:effectLst/>
                <a:latin typeface="MathJax_Main"/>
              </a:rPr>
              <a:t>O + H</a:t>
            </a:r>
            <a:r>
              <a:rPr lang="pt-BR" sz="2000" b="0" i="0" u="none" strike="noStrike" baseline="-25000" dirty="0">
                <a:solidFill>
                  <a:srgbClr val="000000"/>
                </a:solidFill>
                <a:effectLst/>
                <a:latin typeface="MathJax_Main"/>
              </a:rPr>
              <a:t>2</a:t>
            </a:r>
            <a:r>
              <a:rPr lang="pt-BR" sz="2000" b="0" i="0" u="none" strike="noStrike" dirty="0">
                <a:solidFill>
                  <a:srgbClr val="000000"/>
                </a:solidFill>
                <a:effectLst/>
                <a:latin typeface="MathJax_Main"/>
              </a:rPr>
              <a:t>O</a:t>
            </a:r>
          </a:p>
          <a:p>
            <a:pPr marL="342900" indent="-342900">
              <a:buFont typeface="Wingdings" panose="05000000000000000000" pitchFamily="2" charset="2"/>
              <a:buChar char="Ø"/>
            </a:pPr>
            <a:r>
              <a:rPr lang="en-US" sz="2200" b="1" i="0" u="sng" dirty="0">
                <a:solidFill>
                  <a:srgbClr val="FF0000"/>
                </a:solidFill>
                <a:effectLst/>
                <a:latin typeface="Times New Roman" panose="02020603050405020304" pitchFamily="18" charset="0"/>
                <a:cs typeface="Times New Roman" panose="02020603050405020304" pitchFamily="18" charset="0"/>
              </a:rPr>
              <a:t>Step 2:</a:t>
            </a:r>
            <a:r>
              <a:rPr lang="en-US" sz="2200" b="0" i="0" dirty="0">
                <a:solidFill>
                  <a:srgbClr val="000000"/>
                </a:solidFill>
                <a:effectLst/>
                <a:latin typeface="Times New Roman" panose="02020603050405020304" pitchFamily="18" charset="0"/>
                <a:cs typeface="Times New Roman" panose="02020603050405020304" pitchFamily="18" charset="0"/>
              </a:rPr>
              <a:t> Aqueous ammonia is added drop-wise until the precipitated silver oxide completely dissolves.</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22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A517700F-DE12-B1F9-FAD3-98979EEDA17D}"/>
              </a:ext>
            </a:extLst>
          </p:cNvPr>
          <p:cNvSpPr txBox="1"/>
          <p:nvPr/>
        </p:nvSpPr>
        <p:spPr>
          <a:xfrm>
            <a:off x="1842655" y="4040672"/>
            <a:ext cx="7880407" cy="430887"/>
          </a:xfrm>
          <a:prstGeom prst="rect">
            <a:avLst/>
          </a:prstGeom>
          <a:noFill/>
        </p:spPr>
        <p:txBody>
          <a:bodyPr wrap="square">
            <a:spAutoFit/>
          </a:bodyPr>
          <a:lstStyle/>
          <a:p>
            <a:r>
              <a:rPr lang="pt-BR" sz="2200" b="0" i="0" u="none" strike="noStrike" dirty="0">
                <a:solidFill>
                  <a:srgbClr val="000000"/>
                </a:solidFill>
                <a:effectLst/>
                <a:latin typeface="MathJax_Main"/>
              </a:rPr>
              <a:t>Ag</a:t>
            </a:r>
            <a:r>
              <a:rPr lang="pt-BR" sz="2200" b="0" i="0" u="none" strike="noStrike" baseline="-25000" dirty="0">
                <a:solidFill>
                  <a:srgbClr val="000000"/>
                </a:solidFill>
                <a:effectLst/>
                <a:latin typeface="MathJax_Main"/>
              </a:rPr>
              <a:t>2</a:t>
            </a:r>
            <a:r>
              <a:rPr lang="pt-BR" sz="2200" b="0" i="0" u="none" strike="noStrike" dirty="0">
                <a:solidFill>
                  <a:srgbClr val="000000"/>
                </a:solidFill>
                <a:effectLst/>
                <a:latin typeface="MathJax_Main"/>
              </a:rPr>
              <a:t>O + 4NH</a:t>
            </a:r>
            <a:r>
              <a:rPr lang="pt-BR" sz="2200" b="0" i="0" u="none" strike="noStrike" baseline="-25000" dirty="0">
                <a:solidFill>
                  <a:srgbClr val="000000"/>
                </a:solidFill>
                <a:effectLst/>
                <a:latin typeface="MathJax_Main"/>
              </a:rPr>
              <a:t>3 </a:t>
            </a:r>
            <a:r>
              <a:rPr lang="pt-BR" sz="2200" b="0" i="0" u="none" strike="noStrike" dirty="0">
                <a:solidFill>
                  <a:srgbClr val="000000"/>
                </a:solidFill>
                <a:effectLst/>
                <a:latin typeface="MathJax_Main"/>
              </a:rPr>
              <a:t>+ H</a:t>
            </a:r>
            <a:r>
              <a:rPr lang="pt-BR" sz="2200" b="0" i="0" u="none" strike="noStrike" baseline="-25000" dirty="0">
                <a:solidFill>
                  <a:srgbClr val="000000"/>
                </a:solidFill>
                <a:effectLst/>
                <a:latin typeface="MathJax_Main"/>
              </a:rPr>
              <a:t>2</a:t>
            </a:r>
            <a:r>
              <a:rPr lang="pt-BR" sz="2200" b="0" i="0" u="none" strike="noStrike" dirty="0">
                <a:solidFill>
                  <a:srgbClr val="000000"/>
                </a:solidFill>
                <a:effectLst/>
                <a:latin typeface="MathJax_Main"/>
              </a:rPr>
              <a:t>O → 2[Ag(NH</a:t>
            </a:r>
            <a:r>
              <a:rPr lang="pt-BR" sz="2200" b="0" i="0" u="none" strike="noStrike" baseline="-25000" dirty="0">
                <a:solidFill>
                  <a:srgbClr val="000000"/>
                </a:solidFill>
                <a:effectLst/>
                <a:latin typeface="MathJax_Main"/>
              </a:rPr>
              <a:t>3</a:t>
            </a:r>
            <a:r>
              <a:rPr lang="pt-BR" sz="2200" b="0" i="0" u="none" strike="noStrike" dirty="0">
                <a:solidFill>
                  <a:srgbClr val="000000"/>
                </a:solidFill>
                <a:effectLst/>
                <a:latin typeface="MathJax_Main"/>
              </a:rPr>
              <a:t>)</a:t>
            </a:r>
            <a:r>
              <a:rPr lang="pt-BR" sz="2200" b="0" i="0" u="none" strike="noStrike" baseline="-25000" dirty="0">
                <a:solidFill>
                  <a:srgbClr val="000000"/>
                </a:solidFill>
                <a:effectLst/>
                <a:latin typeface="MathJax_Main"/>
              </a:rPr>
              <a:t>2</a:t>
            </a:r>
            <a:r>
              <a:rPr lang="pt-BR" sz="2200" b="0" i="0" u="none" strike="noStrike" dirty="0">
                <a:solidFill>
                  <a:srgbClr val="000000"/>
                </a:solidFill>
                <a:effectLst/>
                <a:latin typeface="MathJax_Main"/>
              </a:rPr>
              <a:t>]</a:t>
            </a:r>
            <a:r>
              <a:rPr lang="pt-BR" sz="2200" b="0" i="0" u="none" strike="noStrike" baseline="30000" dirty="0">
                <a:solidFill>
                  <a:srgbClr val="000000"/>
                </a:solidFill>
                <a:effectLst/>
                <a:latin typeface="MathJax_Main"/>
              </a:rPr>
              <a:t>+ </a:t>
            </a:r>
            <a:r>
              <a:rPr lang="pt-BR" sz="2200" b="0" i="0" u="none" strike="noStrike" dirty="0">
                <a:solidFill>
                  <a:srgbClr val="000000"/>
                </a:solidFill>
                <a:effectLst/>
                <a:latin typeface="MathJax_Main"/>
              </a:rPr>
              <a:t>+ 2OH</a:t>
            </a:r>
            <a:r>
              <a:rPr lang="pt-BR" sz="2200" b="0" i="0" u="none" strike="noStrike" baseline="30000" dirty="0">
                <a:solidFill>
                  <a:srgbClr val="000000"/>
                </a:solidFill>
                <a:effectLst/>
                <a:latin typeface="MathJax_Main"/>
              </a:rPr>
              <a:t>−</a:t>
            </a:r>
            <a:endParaRPr lang="en-US" sz="2200" dirty="0"/>
          </a:p>
        </p:txBody>
      </p:sp>
      <p:sp>
        <p:nvSpPr>
          <p:cNvPr id="10" name="TextBox 9">
            <a:extLst>
              <a:ext uri="{FF2B5EF4-FFF2-40B4-BE49-F238E27FC236}">
                <a16:creationId xmlns:a16="http://schemas.microsoft.com/office/drawing/2014/main" id="{BB4AE4AA-7B64-9C49-88AD-1E444ED87543}"/>
              </a:ext>
            </a:extLst>
          </p:cNvPr>
          <p:cNvSpPr txBox="1"/>
          <p:nvPr/>
        </p:nvSpPr>
        <p:spPr>
          <a:xfrm>
            <a:off x="426875" y="4647820"/>
            <a:ext cx="8894405" cy="430887"/>
          </a:xfrm>
          <a:prstGeom prst="rect">
            <a:avLst/>
          </a:prstGeom>
          <a:noFill/>
        </p:spPr>
        <p:txBody>
          <a:bodyPr wrap="square">
            <a:spAutoFit/>
          </a:bodyPr>
          <a:lstStyle/>
          <a:p>
            <a:r>
              <a:rPr lang="en-US" sz="2200" b="0" i="0" dirty="0">
                <a:solidFill>
                  <a:srgbClr val="0070C0"/>
                </a:solidFill>
                <a:effectLst/>
                <a:latin typeface="Times New Roman" panose="02020603050405020304" pitchFamily="18" charset="0"/>
                <a:cs typeface="Times New Roman" panose="02020603050405020304" pitchFamily="18" charset="0"/>
              </a:rPr>
              <a:t>Tollens’ reagent oxidizes an aldehyde into the corresponding carboxylic acid. </a:t>
            </a:r>
            <a:endParaRPr lang="en-US" sz="220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A739C373-D267-5D30-43AC-9461CD9F23C9}"/>
              </a:ext>
            </a:extLst>
          </p:cNvPr>
          <p:cNvGraphicFramePr>
            <a:graphicFrameLocks noChangeAspect="1"/>
          </p:cNvGraphicFramePr>
          <p:nvPr>
            <p:extLst>
              <p:ext uri="{D42A27DB-BD31-4B8C-83A1-F6EECF244321}">
                <p14:modId xmlns:p14="http://schemas.microsoft.com/office/powerpoint/2010/main" val="235009095"/>
              </p:ext>
            </p:extLst>
          </p:nvPr>
        </p:nvGraphicFramePr>
        <p:xfrm>
          <a:off x="1219200" y="5057408"/>
          <a:ext cx="7728727" cy="1234069"/>
        </p:xfrm>
        <a:graphic>
          <a:graphicData uri="http://schemas.openxmlformats.org/presentationml/2006/ole">
            <mc:AlternateContent xmlns:mc="http://schemas.openxmlformats.org/markup-compatibility/2006">
              <mc:Choice xmlns:v="urn:schemas-microsoft-com:vml" Requires="v">
                <p:oleObj name="Bitmap Image" r:id="rId2" imgW="5440680" imgH="1143000" progId="PBrush">
                  <p:embed/>
                </p:oleObj>
              </mc:Choice>
              <mc:Fallback>
                <p:oleObj name="Bitmap Image" r:id="rId2" imgW="5440680" imgH="1143000" progId="PBrush">
                  <p:embed/>
                  <p:pic>
                    <p:nvPicPr>
                      <p:cNvPr id="5" name="Object 4">
                        <a:extLst>
                          <a:ext uri="{FF2B5EF4-FFF2-40B4-BE49-F238E27FC236}">
                            <a16:creationId xmlns:a16="http://schemas.microsoft.com/office/drawing/2014/main" id="{A739C373-D267-5D30-43AC-9461CD9F23C9}"/>
                          </a:ext>
                        </a:extLst>
                      </p:cNvPr>
                      <p:cNvPicPr/>
                      <p:nvPr/>
                    </p:nvPicPr>
                    <p:blipFill>
                      <a:blip r:embed="rId3"/>
                      <a:stretch>
                        <a:fillRect/>
                      </a:stretch>
                    </p:blipFill>
                    <p:spPr>
                      <a:xfrm>
                        <a:off x="1219200" y="5057408"/>
                        <a:ext cx="7728727" cy="1234069"/>
                      </a:xfrm>
                      <a:prstGeom prst="rect">
                        <a:avLst/>
                      </a:prstGeom>
                    </p:spPr>
                  </p:pic>
                </p:oleObj>
              </mc:Fallback>
            </mc:AlternateContent>
          </a:graphicData>
        </a:graphic>
      </p:graphicFrame>
      <p:sp>
        <p:nvSpPr>
          <p:cNvPr id="6" name="Date Placeholder 1">
            <a:extLst>
              <a:ext uri="{FF2B5EF4-FFF2-40B4-BE49-F238E27FC236}">
                <a16:creationId xmlns:a16="http://schemas.microsoft.com/office/drawing/2014/main" id="{259DCD09-1626-CEBF-BC01-26A37BC850BF}"/>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8" name="Footer Placeholder 2">
            <a:extLst>
              <a:ext uri="{FF2B5EF4-FFF2-40B4-BE49-F238E27FC236}">
                <a16:creationId xmlns:a16="http://schemas.microsoft.com/office/drawing/2014/main" id="{D4391F95-2736-6926-CA6C-0FF12E40A172}"/>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9" name="Slide Number Placeholder 3">
            <a:extLst>
              <a:ext uri="{FF2B5EF4-FFF2-40B4-BE49-F238E27FC236}">
                <a16:creationId xmlns:a16="http://schemas.microsoft.com/office/drawing/2014/main" id="{A32CB592-4394-1F0C-3610-C26CED5F75FE}"/>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12</a:t>
            </a:fld>
            <a:endParaRPr lang="en-US"/>
          </a:p>
        </p:txBody>
      </p:sp>
    </p:spTree>
    <p:extLst>
      <p:ext uri="{BB962C8B-B14F-4D97-AF65-F5344CB8AC3E}">
        <p14:creationId xmlns:p14="http://schemas.microsoft.com/office/powerpoint/2010/main" val="377289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CD9A25A-8001-E05C-B424-1A8398A4E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003" y="424972"/>
            <a:ext cx="4340000" cy="35214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A455564D-8470-0919-02C6-33D2626501A2}"/>
              </a:ext>
            </a:extLst>
          </p:cNvPr>
          <p:cNvSpPr>
            <a:spLocks noChangeArrowheads="1"/>
          </p:cNvSpPr>
          <p:nvPr/>
        </p:nvSpPr>
        <p:spPr bwMode="auto">
          <a:xfrm>
            <a:off x="410545" y="4090574"/>
            <a:ext cx="106275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A0CE4"/>
                </a:solidFill>
                <a:effectLst/>
                <a:latin typeface="Times New Roman" panose="02020603050405020304" pitchFamily="18" charset="0"/>
                <a:cs typeface="Times New Roman" panose="02020603050405020304" pitchFamily="18" charset="0"/>
              </a:rPr>
              <a:t>Figure 1: Tollens' test for aldehyde: left side positive (silver mirror), right side negative </a:t>
            </a:r>
          </a:p>
        </p:txBody>
      </p:sp>
      <p:sp>
        <p:nvSpPr>
          <p:cNvPr id="5" name="Rectangle 5">
            <a:extLst>
              <a:ext uri="{FF2B5EF4-FFF2-40B4-BE49-F238E27FC236}">
                <a16:creationId xmlns:a16="http://schemas.microsoft.com/office/drawing/2014/main" id="{C512DD5C-ECE5-85EF-049D-077BE9819364}"/>
              </a:ext>
            </a:extLst>
          </p:cNvPr>
          <p:cNvSpPr>
            <a:spLocks noChangeArrowheads="1"/>
          </p:cNvSpPr>
          <p:nvPr/>
        </p:nvSpPr>
        <p:spPr bwMode="auto">
          <a:xfrm>
            <a:off x="410545" y="4545535"/>
            <a:ext cx="11066107"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Ketones are not oxidized by Tollens’ reagent, so the treatment of a ketone with Tollens’ reagent in a glass test tube does not result in a silver mirror (Figure 1; right). </a:t>
            </a:r>
          </a:p>
        </p:txBody>
      </p:sp>
      <p:sp>
        <p:nvSpPr>
          <p:cNvPr id="7" name="TextBox 6">
            <a:extLst>
              <a:ext uri="{FF2B5EF4-FFF2-40B4-BE49-F238E27FC236}">
                <a16:creationId xmlns:a16="http://schemas.microsoft.com/office/drawing/2014/main" id="{BE55EF3A-B0C0-CC23-0FD6-66CD9CB2C55B}"/>
              </a:ext>
            </a:extLst>
          </p:cNvPr>
          <p:cNvSpPr txBox="1"/>
          <p:nvPr/>
        </p:nvSpPr>
        <p:spPr>
          <a:xfrm>
            <a:off x="2894821" y="5420164"/>
            <a:ext cx="6097554" cy="830997"/>
          </a:xfrm>
          <a:prstGeom prst="rect">
            <a:avLst/>
          </a:prstGeom>
          <a:noFill/>
          <a:ln>
            <a:solidFill>
              <a:srgbClr val="FF0000"/>
            </a:solidFill>
          </a:ln>
        </p:spPr>
        <p:txBody>
          <a:bodyPr wrap="square">
            <a:spAutoFit/>
          </a:bodyPr>
          <a:lstStyle/>
          <a:p>
            <a:r>
              <a:rPr lang="en-US" sz="2400" dirty="0">
                <a:latin typeface="Times New Roman" panose="02020603050405020304" pitchFamily="18" charset="0"/>
                <a:cs typeface="Times New Roman" panose="02020603050405020304" pitchFamily="18" charset="0"/>
                <a:hlinkClick r:id="rId3"/>
              </a:rPr>
              <a:t>https://youtu.be/CMCVpE8p8yo</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Tollens’ Test for aldehyde </a:t>
            </a:r>
          </a:p>
        </p:txBody>
      </p:sp>
      <p:sp>
        <p:nvSpPr>
          <p:cNvPr id="8" name="Arrow: Right 7">
            <a:extLst>
              <a:ext uri="{FF2B5EF4-FFF2-40B4-BE49-F238E27FC236}">
                <a16:creationId xmlns:a16="http://schemas.microsoft.com/office/drawing/2014/main" id="{27770AEF-EBE7-CB96-B093-56AF42B645D9}"/>
              </a:ext>
            </a:extLst>
          </p:cNvPr>
          <p:cNvSpPr/>
          <p:nvPr/>
        </p:nvSpPr>
        <p:spPr>
          <a:xfrm>
            <a:off x="1642186" y="5681707"/>
            <a:ext cx="951723" cy="3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12D12B16-51AF-39DF-4184-CB3C11B10ED1}"/>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6" name="Footer Placeholder 2">
            <a:extLst>
              <a:ext uri="{FF2B5EF4-FFF2-40B4-BE49-F238E27FC236}">
                <a16:creationId xmlns:a16="http://schemas.microsoft.com/office/drawing/2014/main" id="{2C87EC1C-2CF8-6C00-BA2C-0C7A2F3D775E}"/>
              </a:ext>
            </a:extLst>
          </p:cNvPr>
          <p:cNvSpPr>
            <a:spLocks noGrp="1"/>
          </p:cNvSpPr>
          <p:nvPr>
            <p:ph type="ftr" sz="quarter" idx="11"/>
          </p:nvPr>
        </p:nvSpPr>
        <p:spPr>
          <a:xfrm>
            <a:off x="4038600" y="6356350"/>
            <a:ext cx="4114800" cy="365125"/>
          </a:xfrm>
        </p:spPr>
        <p:txBody>
          <a:bodyPr/>
          <a:lstStyle/>
          <a:p>
            <a:r>
              <a:rPr lang="en-US" dirty="0"/>
              <a:t>prof. Arab Qaseer</a:t>
            </a:r>
          </a:p>
        </p:txBody>
      </p:sp>
      <p:sp>
        <p:nvSpPr>
          <p:cNvPr id="9" name="Slide Number Placeholder 3">
            <a:extLst>
              <a:ext uri="{FF2B5EF4-FFF2-40B4-BE49-F238E27FC236}">
                <a16:creationId xmlns:a16="http://schemas.microsoft.com/office/drawing/2014/main" id="{2A778896-B97C-EB6E-B2F2-D64CDDBE642F}"/>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13</a:t>
            </a:fld>
            <a:endParaRPr lang="en-US"/>
          </a:p>
        </p:txBody>
      </p:sp>
    </p:spTree>
    <p:extLst>
      <p:ext uri="{BB962C8B-B14F-4D97-AF65-F5344CB8AC3E}">
        <p14:creationId xmlns:p14="http://schemas.microsoft.com/office/powerpoint/2010/main" val="296779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415846-05F9-7C3F-4BFD-BF2C16D97DAD}"/>
              </a:ext>
            </a:extLst>
          </p:cNvPr>
          <p:cNvSpPr txBox="1"/>
          <p:nvPr/>
        </p:nvSpPr>
        <p:spPr>
          <a:xfrm>
            <a:off x="489150" y="336942"/>
            <a:ext cx="11314924" cy="36317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4. Iodoform Test</a:t>
            </a:r>
          </a:p>
          <a:p>
            <a:pPr marL="0" marR="0" lvl="0" indent="0" algn="l" defTabSz="914400" rtl="0" eaLnBrk="0" fontAlgn="base" latinLnBrk="0" hangingPunct="0">
              <a:lnSpc>
                <a:spcPct val="100000"/>
              </a:lnSpc>
              <a:spcBef>
                <a:spcPct val="0"/>
              </a:spcBef>
              <a:spcAft>
                <a:spcPct val="0"/>
              </a:spcAft>
              <a:buClrTx/>
              <a:buSzTx/>
              <a:buFontTx/>
              <a:buNone/>
              <a:tabLst/>
            </a:pPr>
            <a:r>
              <a:rPr lang="en-US" sz="2200" b="0" i="0" u="sng" dirty="0">
                <a:solidFill>
                  <a:srgbClr val="FF00FF"/>
                </a:solidFill>
                <a:effectLst/>
                <a:latin typeface="Times New Roman" panose="02020603050405020304" pitchFamily="18" charset="0"/>
                <a:cs typeface="Times New Roman" panose="02020603050405020304" pitchFamily="18" charset="0"/>
              </a:rPr>
              <a:t>Iodoform test is used to check the presence of carbonyl compounds with the structure R-CO-CH</a:t>
            </a:r>
            <a:r>
              <a:rPr lang="en-US" sz="2200" b="0" i="0" u="sng" baseline="-25000" dirty="0">
                <a:solidFill>
                  <a:srgbClr val="FF00FF"/>
                </a:solidFill>
                <a:effectLst/>
                <a:latin typeface="Times New Roman" panose="02020603050405020304" pitchFamily="18" charset="0"/>
                <a:cs typeface="Times New Roman" panose="02020603050405020304" pitchFamily="18" charset="0"/>
              </a:rPr>
              <a:t>3</a:t>
            </a:r>
            <a:r>
              <a:rPr lang="en-US" sz="2200" b="0" i="0" u="sng" dirty="0">
                <a:solidFill>
                  <a:srgbClr val="FF00FF"/>
                </a:solidFill>
                <a:effectLst/>
                <a:latin typeface="Times New Roman" panose="02020603050405020304" pitchFamily="18" charset="0"/>
                <a:cs typeface="Times New Roman" panose="02020603050405020304" pitchFamily="18" charset="0"/>
              </a:rPr>
              <a:t> or alcohols with the structure R-CH(OH)-CH</a:t>
            </a:r>
            <a:r>
              <a:rPr lang="en-US" sz="2200" b="0" i="0" u="sng" baseline="-25000" dirty="0">
                <a:solidFill>
                  <a:srgbClr val="FF00FF"/>
                </a:solidFill>
                <a:effectLst/>
                <a:latin typeface="Times New Roman" panose="02020603050405020304" pitchFamily="18" charset="0"/>
                <a:cs typeface="Times New Roman" panose="02020603050405020304" pitchFamily="18" charset="0"/>
              </a:rPr>
              <a:t>3 </a:t>
            </a:r>
            <a:r>
              <a:rPr lang="en-US" sz="2200" b="0" i="0" u="sng" dirty="0">
                <a:solidFill>
                  <a:srgbClr val="FF00FF"/>
                </a:solidFill>
                <a:effectLst/>
                <a:latin typeface="Times New Roman" panose="02020603050405020304" pitchFamily="18" charset="0"/>
                <a:cs typeface="Times New Roman" panose="02020603050405020304" pitchFamily="18" charset="0"/>
              </a:rPr>
              <a:t>to give a yellow ppt (CHI</a:t>
            </a:r>
            <a:r>
              <a:rPr lang="en-US" sz="2200" b="0" i="0" u="sng" baseline="-25000" dirty="0">
                <a:solidFill>
                  <a:srgbClr val="FF00FF"/>
                </a:solidFill>
                <a:effectLst/>
                <a:latin typeface="Times New Roman" panose="02020603050405020304" pitchFamily="18" charset="0"/>
                <a:cs typeface="Times New Roman" panose="02020603050405020304" pitchFamily="18" charset="0"/>
              </a:rPr>
              <a:t>3</a:t>
            </a:r>
            <a:r>
              <a:rPr lang="en-US" sz="2200" b="0" i="0" u="sng" dirty="0">
                <a:solidFill>
                  <a:srgbClr val="FF00FF"/>
                </a:solidFill>
                <a:effectLst/>
                <a:latin typeface="Times New Roman" panose="02020603050405020304" pitchFamily="18" charset="0"/>
                <a:cs typeface="Times New Roman" panose="02020603050405020304" pitchFamily="18" charset="0"/>
              </a:rPr>
              <a:t>).</a:t>
            </a:r>
            <a:endParaRPr lang="en-US" altLang="en-US" sz="2200" b="1" u="sng" dirty="0">
              <a:solidFill>
                <a:srgbClr val="FF00FF"/>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sz="2400" b="0" i="0" dirty="0">
              <a:solidFill>
                <a:srgbClr val="813588"/>
              </a:solidFill>
              <a:effectLst/>
              <a:latin typeface="Roboto" panose="02000000000000000000" pitchFamily="2" charset="0"/>
            </a:endParaRPr>
          </a:p>
          <a:p>
            <a:pPr eaLnBrk="0" fontAlgn="base" hangingPunct="0">
              <a:spcBef>
                <a:spcPct val="0"/>
              </a:spcBef>
              <a:spcAft>
                <a:spcPct val="0"/>
              </a:spcAft>
            </a:pPr>
            <a:r>
              <a:rPr lang="en-US" sz="2400" b="1" i="0" u="sng" dirty="0">
                <a:solidFill>
                  <a:srgbClr val="0000FF"/>
                </a:solidFill>
                <a:effectLst/>
                <a:latin typeface="Roboto" panose="02000000000000000000" pitchFamily="2" charset="0"/>
              </a:rPr>
              <a:t>Iodoform Test Description</a:t>
            </a:r>
          </a:p>
          <a:p>
            <a:pPr algn="just"/>
            <a:r>
              <a:rPr lang="en-US" sz="2200" b="0" i="0" dirty="0">
                <a:solidFill>
                  <a:srgbClr val="333333"/>
                </a:solidFill>
                <a:effectLst/>
                <a:latin typeface="Times New Roman" panose="02020603050405020304" pitchFamily="18" charset="0"/>
                <a:cs typeface="Times New Roman" panose="02020603050405020304" pitchFamily="18" charset="0"/>
              </a:rPr>
              <a:t>When Iodine and sodium hydroxide are added to a compound that contains either a methyl ketone or a secondary alcohol with a methyl group in the alpha position, </a:t>
            </a:r>
            <a:r>
              <a:rPr lang="en-US" sz="2200" b="0" i="0" u="sng" dirty="0">
                <a:solidFill>
                  <a:srgbClr val="FF0000"/>
                </a:solidFill>
                <a:effectLst/>
                <a:latin typeface="Times New Roman" panose="02020603050405020304" pitchFamily="18" charset="0"/>
                <a:cs typeface="Times New Roman" panose="02020603050405020304" pitchFamily="18" charset="0"/>
              </a:rPr>
              <a:t>a pale-yellow precipitate of iodoform </a:t>
            </a:r>
            <a:r>
              <a:rPr lang="en-US" sz="2200" b="0" i="0" dirty="0">
                <a:solidFill>
                  <a:srgbClr val="333333"/>
                </a:solidFill>
                <a:effectLst/>
                <a:latin typeface="Times New Roman" panose="02020603050405020304" pitchFamily="18" charset="0"/>
                <a:cs typeface="Times New Roman" panose="02020603050405020304" pitchFamily="18" charset="0"/>
              </a:rPr>
              <a:t>or triiodomethane is formed. It can be used to identify aldehydes or ketones. If an aldehyde gives a positive iodoform test, then it must be acetaldehyde since it is the only aldehyde with a CH</a:t>
            </a:r>
            <a:r>
              <a:rPr lang="en-US" sz="2200" b="0" i="0" baseline="-25000" dirty="0">
                <a:solidFill>
                  <a:srgbClr val="333333"/>
                </a:solidFill>
                <a:effectLst/>
                <a:latin typeface="Times New Roman" panose="02020603050405020304" pitchFamily="18" charset="0"/>
                <a:cs typeface="Times New Roman" panose="02020603050405020304" pitchFamily="18" charset="0"/>
              </a:rPr>
              <a:t>3</a:t>
            </a:r>
            <a:r>
              <a:rPr lang="en-US" sz="2200" b="0" i="0" dirty="0">
                <a:solidFill>
                  <a:srgbClr val="333333"/>
                </a:solidFill>
                <a:effectLst/>
                <a:latin typeface="Times New Roman" panose="02020603050405020304" pitchFamily="18" charset="0"/>
                <a:cs typeface="Times New Roman" panose="02020603050405020304" pitchFamily="18" charset="0"/>
              </a:rPr>
              <a:t>C=O group. Given below are a few example reactions for positive iodoform tests.</a:t>
            </a:r>
          </a:p>
        </p:txBody>
      </p:sp>
      <p:graphicFrame>
        <p:nvGraphicFramePr>
          <p:cNvPr id="3" name="Object 2">
            <a:extLst>
              <a:ext uri="{FF2B5EF4-FFF2-40B4-BE49-F238E27FC236}">
                <a16:creationId xmlns:a16="http://schemas.microsoft.com/office/drawing/2014/main" id="{CB7271F0-76F6-50A0-1484-76277AF2299D}"/>
              </a:ext>
            </a:extLst>
          </p:cNvPr>
          <p:cNvGraphicFramePr>
            <a:graphicFrameLocks noChangeAspect="1"/>
          </p:cNvGraphicFramePr>
          <p:nvPr>
            <p:extLst>
              <p:ext uri="{D42A27DB-BD31-4B8C-83A1-F6EECF244321}">
                <p14:modId xmlns:p14="http://schemas.microsoft.com/office/powerpoint/2010/main" val="796296441"/>
              </p:ext>
            </p:extLst>
          </p:nvPr>
        </p:nvGraphicFramePr>
        <p:xfrm>
          <a:off x="1726164" y="4024124"/>
          <a:ext cx="8117632" cy="2217491"/>
        </p:xfrm>
        <a:graphic>
          <a:graphicData uri="http://schemas.openxmlformats.org/presentationml/2006/ole">
            <mc:AlternateContent xmlns:mc="http://schemas.openxmlformats.org/markup-compatibility/2006">
              <mc:Choice xmlns:v="urn:schemas-microsoft-com:vml" Requires="v">
                <p:oleObj name="Bitmap Image" r:id="rId2" imgW="5867280" imgH="1905120" progId="PBrush">
                  <p:embed/>
                </p:oleObj>
              </mc:Choice>
              <mc:Fallback>
                <p:oleObj name="Bitmap Image" r:id="rId2" imgW="5867280" imgH="1905120" progId="PBrush">
                  <p:embed/>
                  <p:pic>
                    <p:nvPicPr>
                      <p:cNvPr id="3" name="Object 2">
                        <a:extLst>
                          <a:ext uri="{FF2B5EF4-FFF2-40B4-BE49-F238E27FC236}">
                            <a16:creationId xmlns:a16="http://schemas.microsoft.com/office/drawing/2014/main" id="{CB7271F0-76F6-50A0-1484-76277AF2299D}"/>
                          </a:ext>
                        </a:extLst>
                      </p:cNvPr>
                      <p:cNvPicPr/>
                      <p:nvPr/>
                    </p:nvPicPr>
                    <p:blipFill>
                      <a:blip r:embed="rId3"/>
                      <a:stretch>
                        <a:fillRect/>
                      </a:stretch>
                    </p:blipFill>
                    <p:spPr>
                      <a:xfrm>
                        <a:off x="1726164" y="4024124"/>
                        <a:ext cx="8117632" cy="2217491"/>
                      </a:xfrm>
                      <a:prstGeom prst="rect">
                        <a:avLst/>
                      </a:prstGeom>
                    </p:spPr>
                  </p:pic>
                </p:oleObj>
              </mc:Fallback>
            </mc:AlternateContent>
          </a:graphicData>
        </a:graphic>
      </p:graphicFrame>
      <p:sp>
        <p:nvSpPr>
          <p:cNvPr id="5" name="Date Placeholder 1">
            <a:extLst>
              <a:ext uri="{FF2B5EF4-FFF2-40B4-BE49-F238E27FC236}">
                <a16:creationId xmlns:a16="http://schemas.microsoft.com/office/drawing/2014/main" id="{E6838272-E56C-CC27-2E2B-168184A6F596}"/>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6" name="Footer Placeholder 2">
            <a:extLst>
              <a:ext uri="{FF2B5EF4-FFF2-40B4-BE49-F238E27FC236}">
                <a16:creationId xmlns:a16="http://schemas.microsoft.com/office/drawing/2014/main" id="{583B51BB-72AF-8BA6-C93F-C0CD71D01A65}"/>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8" name="Slide Number Placeholder 3">
            <a:extLst>
              <a:ext uri="{FF2B5EF4-FFF2-40B4-BE49-F238E27FC236}">
                <a16:creationId xmlns:a16="http://schemas.microsoft.com/office/drawing/2014/main" id="{CA19DA7C-4634-2C1B-CF16-EACBC71BB4A3}"/>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14</a:t>
            </a:fld>
            <a:endParaRPr lang="en-US"/>
          </a:p>
        </p:txBody>
      </p:sp>
    </p:spTree>
    <p:extLst>
      <p:ext uri="{BB962C8B-B14F-4D97-AF65-F5344CB8AC3E}">
        <p14:creationId xmlns:p14="http://schemas.microsoft.com/office/powerpoint/2010/main" val="119144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FC5A51-20DC-49D2-412F-EC5548B36FA0}"/>
              </a:ext>
            </a:extLst>
          </p:cNvPr>
          <p:cNvSpPr txBox="1"/>
          <p:nvPr/>
        </p:nvSpPr>
        <p:spPr>
          <a:xfrm>
            <a:off x="1462183" y="252821"/>
            <a:ext cx="8810431" cy="461665"/>
          </a:xfrm>
          <a:prstGeom prst="rect">
            <a:avLst/>
          </a:prstGeom>
          <a:noFill/>
        </p:spPr>
        <p:txBody>
          <a:bodyPr wrap="square">
            <a:spAutoFit/>
          </a:bodyPr>
          <a:lstStyle/>
          <a:p>
            <a:pPr algn="ctr"/>
            <a:r>
              <a:rPr lang="en-US" sz="2400" b="0" i="0" dirty="0">
                <a:solidFill>
                  <a:srgbClr val="813588"/>
                </a:solidFill>
                <a:effectLst/>
                <a:latin typeface="Times New Roman" panose="02020603050405020304" pitchFamily="18" charset="0"/>
                <a:cs typeface="Times New Roman" panose="02020603050405020304" pitchFamily="18" charset="0"/>
              </a:rPr>
              <a:t>Compounds That Give Positive Iodoform Test</a:t>
            </a:r>
          </a:p>
        </p:txBody>
      </p:sp>
      <p:sp>
        <p:nvSpPr>
          <p:cNvPr id="10" name="TextBox 9">
            <a:extLst>
              <a:ext uri="{FF2B5EF4-FFF2-40B4-BE49-F238E27FC236}">
                <a16:creationId xmlns:a16="http://schemas.microsoft.com/office/drawing/2014/main" id="{09909E90-71B4-F1A0-2DFD-D325D908CDDA}"/>
              </a:ext>
            </a:extLst>
          </p:cNvPr>
          <p:cNvSpPr txBox="1"/>
          <p:nvPr/>
        </p:nvSpPr>
        <p:spPr>
          <a:xfrm>
            <a:off x="2997459" y="5421086"/>
            <a:ext cx="6097554" cy="830997"/>
          </a:xfrm>
          <a:prstGeom prst="rect">
            <a:avLst/>
          </a:prstGeom>
          <a:noFill/>
          <a:ln>
            <a:solidFill>
              <a:srgbClr val="FF0000"/>
            </a:solidFill>
          </a:ln>
        </p:spPr>
        <p:txBody>
          <a:bodyPr wrap="square">
            <a:spAutoFit/>
          </a:bodyPr>
          <a:lstStyle/>
          <a:p>
            <a:r>
              <a:rPr lang="en-US" sz="2400" dirty="0">
                <a:latin typeface="Times New Roman" panose="02020603050405020304" pitchFamily="18" charset="0"/>
                <a:cs typeface="Times New Roman" panose="02020603050405020304" pitchFamily="18" charset="0"/>
                <a:hlinkClick r:id="rId2"/>
              </a:rPr>
              <a:t>https://youtu.be/mcfOXuYPn6U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Iodoform Test</a:t>
            </a:r>
          </a:p>
        </p:txBody>
      </p:sp>
      <p:sp>
        <p:nvSpPr>
          <p:cNvPr id="11" name="Arrow: Right 10">
            <a:extLst>
              <a:ext uri="{FF2B5EF4-FFF2-40B4-BE49-F238E27FC236}">
                <a16:creationId xmlns:a16="http://schemas.microsoft.com/office/drawing/2014/main" id="{DA48310E-3512-AA21-BEE8-638A79831E02}"/>
              </a:ext>
            </a:extLst>
          </p:cNvPr>
          <p:cNvSpPr/>
          <p:nvPr/>
        </p:nvSpPr>
        <p:spPr>
          <a:xfrm>
            <a:off x="1804306" y="5682629"/>
            <a:ext cx="951723" cy="3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a:extLst>
              <a:ext uri="{FF2B5EF4-FFF2-40B4-BE49-F238E27FC236}">
                <a16:creationId xmlns:a16="http://schemas.microsoft.com/office/drawing/2014/main" id="{DB15979F-CCDF-2955-EAB4-F20817ECBF9B}"/>
              </a:ext>
            </a:extLst>
          </p:cNvPr>
          <p:cNvGraphicFramePr>
            <a:graphicFrameLocks noChangeAspect="1"/>
          </p:cNvGraphicFramePr>
          <p:nvPr>
            <p:extLst>
              <p:ext uri="{D42A27DB-BD31-4B8C-83A1-F6EECF244321}">
                <p14:modId xmlns:p14="http://schemas.microsoft.com/office/powerpoint/2010/main" val="514693302"/>
              </p:ext>
            </p:extLst>
          </p:nvPr>
        </p:nvGraphicFramePr>
        <p:xfrm>
          <a:off x="1129004" y="779618"/>
          <a:ext cx="9834465" cy="4641468"/>
        </p:xfrm>
        <a:graphic>
          <a:graphicData uri="http://schemas.openxmlformats.org/presentationml/2006/ole">
            <mc:AlternateContent xmlns:mc="http://schemas.openxmlformats.org/markup-compatibility/2006">
              <mc:Choice xmlns:v="urn:schemas-microsoft-com:vml" Requires="v">
                <p:oleObj name="Bitmap Image" r:id="rId3" imgW="6903720" imgH="3794760" progId="PBrush">
                  <p:embed/>
                </p:oleObj>
              </mc:Choice>
              <mc:Fallback>
                <p:oleObj name="Bitmap Image" r:id="rId3" imgW="6903720" imgH="3794760" progId="PBrush">
                  <p:embed/>
                  <p:pic>
                    <p:nvPicPr>
                      <p:cNvPr id="15" name="Object 14">
                        <a:extLst>
                          <a:ext uri="{FF2B5EF4-FFF2-40B4-BE49-F238E27FC236}">
                            <a16:creationId xmlns:a16="http://schemas.microsoft.com/office/drawing/2014/main" id="{DB15979F-CCDF-2955-EAB4-F20817ECBF9B}"/>
                          </a:ext>
                        </a:extLst>
                      </p:cNvPr>
                      <p:cNvPicPr/>
                      <p:nvPr/>
                    </p:nvPicPr>
                    <p:blipFill>
                      <a:blip r:embed="rId4"/>
                      <a:stretch>
                        <a:fillRect/>
                      </a:stretch>
                    </p:blipFill>
                    <p:spPr>
                      <a:xfrm>
                        <a:off x="1129004" y="779618"/>
                        <a:ext cx="9834465" cy="4641468"/>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9F73A611-2FAF-525F-E1B9-22BE9AA43C72}"/>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5" name="Footer Placeholder 2">
            <a:extLst>
              <a:ext uri="{FF2B5EF4-FFF2-40B4-BE49-F238E27FC236}">
                <a16:creationId xmlns:a16="http://schemas.microsoft.com/office/drawing/2014/main" id="{DADC6292-0DC0-FED3-9F3C-CD2C1C4CEC45}"/>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6" name="Slide Number Placeholder 3">
            <a:extLst>
              <a:ext uri="{FF2B5EF4-FFF2-40B4-BE49-F238E27FC236}">
                <a16:creationId xmlns:a16="http://schemas.microsoft.com/office/drawing/2014/main" id="{E30D2801-5F48-6AE9-F5CA-5D3AE5F9F3FE}"/>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15</a:t>
            </a:fld>
            <a:endParaRPr lang="en-US"/>
          </a:p>
        </p:txBody>
      </p:sp>
    </p:spTree>
    <p:extLst>
      <p:ext uri="{BB962C8B-B14F-4D97-AF65-F5344CB8AC3E}">
        <p14:creationId xmlns:p14="http://schemas.microsoft.com/office/powerpoint/2010/main" val="378629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ADB716-D326-0475-AFB5-C5087461D611}"/>
              </a:ext>
            </a:extLst>
          </p:cNvPr>
          <p:cNvSpPr txBox="1"/>
          <p:nvPr/>
        </p:nvSpPr>
        <p:spPr>
          <a:xfrm>
            <a:off x="419877" y="398497"/>
            <a:ext cx="11457991" cy="15081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 Sodium </a:t>
            </a:r>
            <a:r>
              <a:rPr lang="en-US" altLang="en-US" sz="2400" b="1" u="sng" dirty="0">
                <a:solidFill>
                  <a:srgbClr val="FF0000"/>
                </a:solidFill>
                <a:latin typeface="Times New Roman" panose="02020603050405020304" pitchFamily="18" charset="0"/>
                <a:cs typeface="Times New Roman" panose="02020603050405020304" pitchFamily="18" charset="0"/>
              </a:rPr>
              <a:t>Bisulfite</a:t>
            </a:r>
            <a:r>
              <a:rPr kumimoji="0" lang="en-US" alt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Test</a:t>
            </a:r>
          </a:p>
          <a:p>
            <a:pPr marL="0" marR="0" lvl="0" indent="0" algn="l" defTabSz="914400" rtl="0" eaLnBrk="0" fontAlgn="base" latinLnBrk="0" hangingPunct="0">
              <a:lnSpc>
                <a:spcPct val="100000"/>
              </a:lnSpc>
              <a:spcBef>
                <a:spcPct val="0"/>
              </a:spcBef>
              <a:spcAft>
                <a:spcPct val="0"/>
              </a:spcAft>
              <a:buClrTx/>
              <a:buSzTx/>
              <a:buFontTx/>
              <a:buNone/>
              <a:tabLst/>
            </a:pPr>
            <a:r>
              <a:rPr lang="en-US" sz="2200" b="0" i="0" dirty="0">
                <a:solidFill>
                  <a:srgbClr val="333333"/>
                </a:solidFill>
                <a:effectLst/>
                <a:latin typeface="Times New Roman" panose="02020603050405020304" pitchFamily="18" charset="0"/>
                <a:cs typeface="Times New Roman" panose="02020603050405020304" pitchFamily="18" charset="0"/>
              </a:rPr>
              <a:t>Sodium bisulfite adds to aldehydes and methyl ketones to give crystalline addition products.</a:t>
            </a:r>
            <a:endParaRPr lang="en-US" sz="2400" dirty="0">
              <a:solidFill>
                <a:srgbClr val="813588"/>
              </a:solidFill>
              <a:latin typeface="Roboto" panose="02000000000000000000"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0" i="0" dirty="0">
              <a:solidFill>
                <a:srgbClr val="813588"/>
              </a:solidFill>
              <a:effectLst/>
              <a:latin typeface="Roboto" panose="02000000000000000000"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200" b="0" i="0" dirty="0">
              <a:solidFill>
                <a:srgbClr val="333333"/>
              </a:solidFill>
              <a:effectLst/>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A6A84F96-2C57-52D8-3F72-B619FC58EB98}"/>
              </a:ext>
            </a:extLst>
          </p:cNvPr>
          <p:cNvGraphicFramePr>
            <a:graphicFrameLocks noChangeAspect="1"/>
          </p:cNvGraphicFramePr>
          <p:nvPr>
            <p:extLst>
              <p:ext uri="{D42A27DB-BD31-4B8C-83A1-F6EECF244321}">
                <p14:modId xmlns:p14="http://schemas.microsoft.com/office/powerpoint/2010/main" val="1836952409"/>
              </p:ext>
            </p:extLst>
          </p:nvPr>
        </p:nvGraphicFramePr>
        <p:xfrm>
          <a:off x="598485" y="1269590"/>
          <a:ext cx="7416965" cy="2652519"/>
        </p:xfrm>
        <a:graphic>
          <a:graphicData uri="http://schemas.openxmlformats.org/presentationml/2006/ole">
            <mc:AlternateContent xmlns:mc="http://schemas.openxmlformats.org/markup-compatibility/2006">
              <mc:Choice xmlns:v="urn:schemas-microsoft-com:vml" Requires="v">
                <p:oleObj name="Bitmap Image" r:id="rId2" imgW="5837040" imgH="2088000" progId="PBrush">
                  <p:embed/>
                </p:oleObj>
              </mc:Choice>
              <mc:Fallback>
                <p:oleObj name="Bitmap Image" r:id="rId2" imgW="5837040" imgH="2088000" progId="PBrush">
                  <p:embed/>
                  <p:pic>
                    <p:nvPicPr>
                      <p:cNvPr id="5" name="Object 4">
                        <a:extLst>
                          <a:ext uri="{FF2B5EF4-FFF2-40B4-BE49-F238E27FC236}">
                            <a16:creationId xmlns:a16="http://schemas.microsoft.com/office/drawing/2014/main" id="{A6A84F96-2C57-52D8-3F72-B619FC58EB98}"/>
                          </a:ext>
                        </a:extLst>
                      </p:cNvPr>
                      <p:cNvPicPr/>
                      <p:nvPr/>
                    </p:nvPicPr>
                    <p:blipFill>
                      <a:blip r:embed="rId3"/>
                      <a:stretch>
                        <a:fillRect/>
                      </a:stretch>
                    </p:blipFill>
                    <p:spPr>
                      <a:xfrm>
                        <a:off x="598485" y="1269590"/>
                        <a:ext cx="7416965" cy="2652519"/>
                      </a:xfrm>
                      <a:prstGeom prst="rect">
                        <a:avLst/>
                      </a:prstGeom>
                    </p:spPr>
                  </p:pic>
                </p:oleObj>
              </mc:Fallback>
            </mc:AlternateContent>
          </a:graphicData>
        </a:graphic>
      </p:graphicFrame>
      <p:pic>
        <p:nvPicPr>
          <p:cNvPr id="4102" name="Picture 6" descr="Nucleophilic Addition Reactions in Aldehydes and Ketones">
            <a:extLst>
              <a:ext uri="{FF2B5EF4-FFF2-40B4-BE49-F238E27FC236}">
                <a16:creationId xmlns:a16="http://schemas.microsoft.com/office/drawing/2014/main" id="{79EA005B-268E-BE41-D6D8-BE9E8F6ED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4704" y="1313087"/>
            <a:ext cx="3494991" cy="256121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859114-05FB-93E7-9D42-D05C365A8EE2}"/>
              </a:ext>
            </a:extLst>
          </p:cNvPr>
          <p:cNvSpPr txBox="1"/>
          <p:nvPr/>
        </p:nvSpPr>
        <p:spPr>
          <a:xfrm>
            <a:off x="3552631" y="4745994"/>
            <a:ext cx="6097554" cy="1200329"/>
          </a:xfrm>
          <a:prstGeom prst="rect">
            <a:avLst/>
          </a:prstGeom>
          <a:noFill/>
          <a:ln>
            <a:solidFill>
              <a:srgbClr val="FF0000"/>
            </a:solidFill>
          </a:ln>
        </p:spPr>
        <p:txBody>
          <a:bodyPr wrap="square">
            <a:spAutoFit/>
          </a:bodyPr>
          <a:lstStyle/>
          <a:p>
            <a:r>
              <a:rPr lang="en-US" sz="2400" dirty="0">
                <a:latin typeface="Times New Roman" panose="02020603050405020304" pitchFamily="18" charset="0"/>
                <a:cs typeface="Times New Roman" panose="02020603050405020304" pitchFamily="18" charset="0"/>
                <a:hlinkClick r:id="rId5"/>
              </a:rPr>
              <a:t>https://youtu.be/Lzg_ZJ9E7C4</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6"/>
              </a:rPr>
              <a:t>https://youtu.be/QOMOyfzvLSs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Sodium bisulfite Test of aldehyde and ketone</a:t>
            </a:r>
          </a:p>
        </p:txBody>
      </p:sp>
      <p:sp>
        <p:nvSpPr>
          <p:cNvPr id="8" name="Arrow: Right 7">
            <a:extLst>
              <a:ext uri="{FF2B5EF4-FFF2-40B4-BE49-F238E27FC236}">
                <a16:creationId xmlns:a16="http://schemas.microsoft.com/office/drawing/2014/main" id="{EC77C384-9B80-E218-FC0F-8ACBFFD06BDB}"/>
              </a:ext>
            </a:extLst>
          </p:cNvPr>
          <p:cNvSpPr/>
          <p:nvPr/>
        </p:nvSpPr>
        <p:spPr>
          <a:xfrm>
            <a:off x="2065953" y="5192203"/>
            <a:ext cx="951723" cy="3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DD2CB50F-0510-B01D-C49C-F9B8B9ACBDC0}"/>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6" name="Footer Placeholder 2">
            <a:extLst>
              <a:ext uri="{FF2B5EF4-FFF2-40B4-BE49-F238E27FC236}">
                <a16:creationId xmlns:a16="http://schemas.microsoft.com/office/drawing/2014/main" id="{92765474-19A7-38C6-38AF-7623C53D7F67}"/>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9" name="Slide Number Placeholder 3">
            <a:extLst>
              <a:ext uri="{FF2B5EF4-FFF2-40B4-BE49-F238E27FC236}">
                <a16:creationId xmlns:a16="http://schemas.microsoft.com/office/drawing/2014/main" id="{EA5CBBE1-ACF2-20DE-04F8-37FE43D80D42}"/>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16</a:t>
            </a:fld>
            <a:endParaRPr lang="en-US"/>
          </a:p>
        </p:txBody>
      </p:sp>
    </p:spTree>
    <p:extLst>
      <p:ext uri="{BB962C8B-B14F-4D97-AF65-F5344CB8AC3E}">
        <p14:creationId xmlns:p14="http://schemas.microsoft.com/office/powerpoint/2010/main" val="286483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33718D-91A1-48BB-06B5-B269912D3728}"/>
              </a:ext>
            </a:extLst>
          </p:cNvPr>
          <p:cNvSpPr txBox="1"/>
          <p:nvPr/>
        </p:nvSpPr>
        <p:spPr>
          <a:xfrm>
            <a:off x="419877" y="398497"/>
            <a:ext cx="11457991" cy="57861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 Lucas Test</a:t>
            </a:r>
          </a:p>
          <a:p>
            <a:pPr marL="0" marR="0" lvl="0" indent="0" algn="l" defTabSz="914400" rtl="0" eaLnBrk="0" fontAlgn="base" latinLnBrk="0" hangingPunct="0">
              <a:lnSpc>
                <a:spcPct val="100000"/>
              </a:lnSpc>
              <a:spcBef>
                <a:spcPct val="0"/>
              </a:spcBef>
              <a:spcAft>
                <a:spcPct val="0"/>
              </a:spcAft>
              <a:buClrTx/>
              <a:buSzTx/>
              <a:buFontTx/>
              <a:buNone/>
              <a:tabLst/>
            </a:pPr>
            <a:r>
              <a:rPr lang="en-US" sz="2000" b="0" i="0" dirty="0">
                <a:solidFill>
                  <a:srgbClr val="333333"/>
                </a:solidFill>
                <a:effectLst/>
                <a:latin typeface="Times New Roman" panose="02020603050405020304" pitchFamily="18" charset="0"/>
                <a:cs typeface="Times New Roman" panose="02020603050405020304" pitchFamily="18" charset="0"/>
              </a:rPr>
              <a:t>Lucas test is used to differentiate and categorize primary, secondary and tertiary alcohols using a solution of anhydrous zinc chloride in concentrated hydrochloric acid. This solution is commonly referred to as the Lucas reagent.</a:t>
            </a:r>
          </a:p>
          <a:p>
            <a:pPr eaLnBrk="0" fontAlgn="base" hangingPunct="0">
              <a:spcBef>
                <a:spcPct val="0"/>
              </a:spcBef>
              <a:spcAft>
                <a:spcPct val="0"/>
              </a:spcAft>
            </a:pPr>
            <a:r>
              <a:rPr lang="en-US" sz="2400" b="1" i="0" dirty="0">
                <a:solidFill>
                  <a:srgbClr val="FF0000"/>
                </a:solidFill>
                <a:effectLst/>
                <a:latin typeface="Times New Roman" panose="02020603050405020304" pitchFamily="18" charset="0"/>
                <a:cs typeface="Times New Roman" panose="02020603050405020304" pitchFamily="18" charset="0"/>
              </a:rPr>
              <a:t>What is the Lucas Test?</a:t>
            </a:r>
          </a:p>
          <a:p>
            <a:pPr marL="0" marR="0" lvl="0" indent="0" algn="l" defTabSz="914400" rtl="0" eaLnBrk="0" fontAlgn="base" latinLnBrk="0" hangingPunct="0">
              <a:lnSpc>
                <a:spcPct val="100000"/>
              </a:lnSpc>
              <a:spcBef>
                <a:spcPct val="0"/>
              </a:spcBef>
              <a:spcAft>
                <a:spcPct val="0"/>
              </a:spcAft>
              <a:buClrTx/>
              <a:buSzTx/>
              <a:buFontTx/>
              <a:buNone/>
              <a:tabLst/>
            </a:pPr>
            <a:r>
              <a:rPr lang="en-US" sz="2000" b="0" i="0" dirty="0">
                <a:solidFill>
                  <a:srgbClr val="333333"/>
                </a:solidFill>
                <a:effectLst/>
                <a:latin typeface="Times New Roman" panose="02020603050405020304" pitchFamily="18" charset="0"/>
                <a:cs typeface="Times New Roman" panose="02020603050405020304" pitchFamily="18" charset="0"/>
              </a:rPr>
              <a:t>Primary, Secondary and Tertiary Alcohols are classified based on their reactivity with the Lucas reagent. The reaction that occurs in the </a:t>
            </a:r>
            <a:r>
              <a:rPr lang="en-US" sz="2000" b="1" i="0" u="sng" dirty="0">
                <a:solidFill>
                  <a:srgbClr val="FF0000"/>
                </a:solidFill>
                <a:effectLst/>
                <a:latin typeface="Times New Roman" panose="02020603050405020304" pitchFamily="18" charset="0"/>
                <a:cs typeface="Times New Roman" panose="02020603050405020304" pitchFamily="18" charset="0"/>
              </a:rPr>
              <a:t>Lucas test can be seen as a nucleophilic substitution reaction</a:t>
            </a:r>
            <a:r>
              <a:rPr lang="en-US" sz="2000" b="0" i="0" dirty="0">
                <a:solidFill>
                  <a:srgbClr val="333333"/>
                </a:solidFill>
                <a:effectLst/>
                <a:latin typeface="Times New Roman" panose="02020603050405020304" pitchFamily="18" charset="0"/>
                <a:cs typeface="Times New Roman" panose="02020603050405020304" pitchFamily="18" charset="0"/>
              </a:rPr>
              <a:t>. In this reaction, the Chloride in the zinc-chloride bond is replaced with a hydroxyl group originating from the given alcohol.</a:t>
            </a:r>
            <a:endParaRPr lang="en-US" sz="2000" b="0" i="0" dirty="0">
              <a:solidFill>
                <a:srgbClr val="813588"/>
              </a:solidFill>
              <a:effectLst/>
              <a:latin typeface="Times New Roman" panose="02020603050405020304" pitchFamily="18" charset="0"/>
              <a:cs typeface="Times New Roman" panose="02020603050405020304" pitchFamily="18" charset="0"/>
            </a:endParaRPr>
          </a:p>
          <a:p>
            <a:pPr algn="l"/>
            <a:r>
              <a:rPr lang="en-US" sz="2000" b="0" i="0" dirty="0">
                <a:solidFill>
                  <a:srgbClr val="333333"/>
                </a:solidFill>
                <a:effectLst/>
                <a:latin typeface="Times New Roman" panose="02020603050405020304" pitchFamily="18" charset="0"/>
                <a:cs typeface="Times New Roman" panose="02020603050405020304" pitchFamily="18" charset="0"/>
              </a:rPr>
              <a:t>The reaction displays the difference in reactivity of the different </a:t>
            </a:r>
            <a:r>
              <a:rPr lang="en-US" sz="2000" b="0" i="0" u="none" strike="noStrike" dirty="0">
                <a:solidFill>
                  <a:srgbClr val="73AD21"/>
                </a:solidFill>
                <a:effectLst/>
                <a:latin typeface="Times New Roman" panose="02020603050405020304" pitchFamily="18" charset="0"/>
                <a:cs typeface="Times New Roman" panose="02020603050405020304" pitchFamily="18" charset="0"/>
                <a:hlinkClick r:id="rId2"/>
              </a:rPr>
              <a:t>types of alcohol</a:t>
            </a:r>
            <a:r>
              <a:rPr lang="en-US" sz="2000" b="0" i="0" dirty="0">
                <a:solidFill>
                  <a:srgbClr val="333333"/>
                </a:solidFill>
                <a:effectLst/>
                <a:latin typeface="Times New Roman" panose="02020603050405020304" pitchFamily="18" charset="0"/>
                <a:cs typeface="Times New Roman" panose="02020603050405020304" pitchFamily="18" charset="0"/>
              </a:rPr>
              <a:t> as well as the difference in the ease at which corresponding carbocations of the alcohols are formed. </a:t>
            </a:r>
            <a:r>
              <a:rPr lang="en-US" sz="2000" b="1" i="0" u="sng" dirty="0">
                <a:solidFill>
                  <a:srgbClr val="333333"/>
                </a:solidFill>
                <a:effectLst/>
                <a:latin typeface="Times New Roman" panose="02020603050405020304" pitchFamily="18" charset="0"/>
                <a:cs typeface="Times New Roman" panose="02020603050405020304" pitchFamily="18" charset="0"/>
              </a:rPr>
              <a:t>For example, primary alcohols do not react readily at room temperature with the added Lucas reagent whereas tertiary alcohols react immediately.</a:t>
            </a:r>
            <a:r>
              <a:rPr lang="en-US" sz="2000" b="1" i="0" dirty="0">
                <a:solidFill>
                  <a:srgbClr val="333333"/>
                </a:solidFill>
                <a:effectLst/>
                <a:latin typeface="Times New Roman" panose="02020603050405020304" pitchFamily="18" charset="0"/>
                <a:cs typeface="Times New Roman" panose="02020603050405020304" pitchFamily="18" charset="0"/>
              </a:rPr>
              <a:t> </a:t>
            </a:r>
            <a:r>
              <a:rPr lang="en-US" sz="2000" b="0" i="0" dirty="0">
                <a:solidFill>
                  <a:srgbClr val="333333"/>
                </a:solidFill>
                <a:effectLst/>
                <a:latin typeface="Times New Roman" panose="02020603050405020304" pitchFamily="18" charset="0"/>
                <a:cs typeface="Times New Roman" panose="02020603050405020304" pitchFamily="18" charset="0"/>
              </a:rPr>
              <a:t>The observation of a change where the </a:t>
            </a:r>
            <a:r>
              <a:rPr lang="en-US" sz="2000" b="1" i="0" dirty="0">
                <a:solidFill>
                  <a:srgbClr val="FF0000"/>
                </a:solidFill>
                <a:effectLst/>
                <a:latin typeface="Times New Roman" panose="02020603050405020304" pitchFamily="18" charset="0"/>
                <a:cs typeface="Times New Roman" panose="02020603050405020304" pitchFamily="18" charset="0"/>
              </a:rPr>
              <a:t>clear and colorless</a:t>
            </a:r>
            <a:r>
              <a:rPr lang="en-US" sz="2000" b="1" i="0" dirty="0">
                <a:solidFill>
                  <a:srgbClr val="333333"/>
                </a:solidFill>
                <a:effectLst/>
                <a:latin typeface="Times New Roman" panose="02020603050405020304" pitchFamily="18" charset="0"/>
                <a:cs typeface="Times New Roman" panose="02020603050405020304" pitchFamily="18" charset="0"/>
              </a:rPr>
              <a:t> </a:t>
            </a:r>
            <a:r>
              <a:rPr lang="en-US" sz="2000" b="0" i="0" dirty="0">
                <a:solidFill>
                  <a:srgbClr val="333333"/>
                </a:solidFill>
                <a:effectLst/>
                <a:latin typeface="Times New Roman" panose="02020603050405020304" pitchFamily="18" charset="0"/>
                <a:cs typeface="Times New Roman" panose="02020603050405020304" pitchFamily="18" charset="0"/>
              </a:rPr>
              <a:t>characteristic of the solution changes to a </a:t>
            </a:r>
            <a:r>
              <a:rPr lang="en-US" sz="2000" b="1" i="0" dirty="0">
                <a:solidFill>
                  <a:srgbClr val="FF0000"/>
                </a:solidFill>
                <a:effectLst/>
                <a:latin typeface="Times New Roman" panose="02020603050405020304" pitchFamily="18" charset="0"/>
                <a:cs typeface="Times New Roman" panose="02020603050405020304" pitchFamily="18" charset="0"/>
              </a:rPr>
              <a:t>turbid, cloudy, and hazy </a:t>
            </a:r>
            <a:r>
              <a:rPr lang="en-US" sz="2000" b="0" i="0" dirty="0">
                <a:solidFill>
                  <a:srgbClr val="333333"/>
                </a:solidFill>
                <a:effectLst/>
                <a:latin typeface="Times New Roman" panose="02020603050405020304" pitchFamily="18" charset="0"/>
                <a:cs typeface="Times New Roman" panose="02020603050405020304" pitchFamily="18" charset="0"/>
              </a:rPr>
              <a:t>one implies that a chloroalkane has formed. This observation is a positive indication for the Lucas test.</a:t>
            </a:r>
          </a:p>
          <a:p>
            <a:pPr algn="l"/>
            <a:r>
              <a:rPr lang="en-US" sz="2000" b="0" i="0" dirty="0">
                <a:solidFill>
                  <a:srgbClr val="333333"/>
                </a:solidFill>
                <a:effectLst/>
                <a:latin typeface="Times New Roman" panose="02020603050405020304" pitchFamily="18" charset="0"/>
                <a:cs typeface="Times New Roman" panose="02020603050405020304" pitchFamily="18" charset="0"/>
              </a:rPr>
              <a:t>Primary, Secondary, and Tertiary alcohols react with the Lucas reagent to form the </a:t>
            </a:r>
            <a:r>
              <a:rPr lang="en-US" sz="2000" b="1" i="0" dirty="0">
                <a:effectLst/>
                <a:latin typeface="Times New Roman" panose="02020603050405020304" pitchFamily="18" charset="0"/>
                <a:cs typeface="Times New Roman" panose="02020603050405020304" pitchFamily="18" charset="0"/>
              </a:rPr>
              <a:t>chloroalkane at different rates.</a:t>
            </a: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b="1" i="0" u="sng" dirty="0">
                <a:solidFill>
                  <a:srgbClr val="FF0000"/>
                </a:solidFill>
                <a:effectLst/>
                <a:latin typeface="Times New Roman" panose="02020603050405020304" pitchFamily="18" charset="0"/>
                <a:cs typeface="Times New Roman" panose="02020603050405020304" pitchFamily="18" charset="0"/>
              </a:rPr>
              <a:t>Tertiary alcohols react the fastest</a:t>
            </a:r>
            <a:r>
              <a:rPr lang="en-US" sz="2000" b="0" i="0" dirty="0">
                <a:solidFill>
                  <a:srgbClr val="333333"/>
                </a:solidFill>
                <a:effectLst/>
                <a:latin typeface="Times New Roman" panose="02020603050405020304" pitchFamily="18" charset="0"/>
                <a:cs typeface="Times New Roman" panose="02020603050405020304" pitchFamily="18" charset="0"/>
              </a:rPr>
              <a:t> due to the fact that organic chloride has relatively low solubility in the aqueous mixture.</a:t>
            </a:r>
          </a:p>
          <a:p>
            <a:pPr marL="0" marR="0" lvl="0" indent="0" algn="l" defTabSz="914400" rtl="0" eaLnBrk="0" fontAlgn="base" latinLnBrk="0" hangingPunct="0">
              <a:lnSpc>
                <a:spcPct val="100000"/>
              </a:lnSpc>
              <a:spcBef>
                <a:spcPct val="0"/>
              </a:spcBef>
              <a:spcAft>
                <a:spcPct val="0"/>
              </a:spcAft>
              <a:buClrTx/>
              <a:buSzTx/>
              <a:buFontTx/>
              <a:buNone/>
              <a:tabLst/>
            </a:pPr>
            <a:endParaRPr lang="en-US" sz="2200" b="0" i="0" dirty="0">
              <a:solidFill>
                <a:srgbClr val="333333"/>
              </a:solidFill>
              <a:effectLst/>
              <a:latin typeface="Times New Roman" panose="02020603050405020304" pitchFamily="18" charset="0"/>
              <a:cs typeface="Times New Roman" panose="02020603050405020304" pitchFamily="18" charset="0"/>
            </a:endParaRPr>
          </a:p>
        </p:txBody>
      </p:sp>
      <p:sp>
        <p:nvSpPr>
          <p:cNvPr id="4" name="Date Placeholder 1">
            <a:extLst>
              <a:ext uri="{FF2B5EF4-FFF2-40B4-BE49-F238E27FC236}">
                <a16:creationId xmlns:a16="http://schemas.microsoft.com/office/drawing/2014/main" id="{80554A12-2914-3757-3036-1B02A28FF50E}"/>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5" name="Footer Placeholder 2">
            <a:extLst>
              <a:ext uri="{FF2B5EF4-FFF2-40B4-BE49-F238E27FC236}">
                <a16:creationId xmlns:a16="http://schemas.microsoft.com/office/drawing/2014/main" id="{48084BC9-C0AD-7DE3-A7F7-64741DA834E5}"/>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6" name="Slide Number Placeholder 3">
            <a:extLst>
              <a:ext uri="{FF2B5EF4-FFF2-40B4-BE49-F238E27FC236}">
                <a16:creationId xmlns:a16="http://schemas.microsoft.com/office/drawing/2014/main" id="{49E5EF62-1EA1-F0D3-9843-3A0C52004597}"/>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17</a:t>
            </a:fld>
            <a:endParaRPr lang="en-US"/>
          </a:p>
        </p:txBody>
      </p:sp>
    </p:spTree>
    <p:extLst>
      <p:ext uri="{BB962C8B-B14F-4D97-AF65-F5344CB8AC3E}">
        <p14:creationId xmlns:p14="http://schemas.microsoft.com/office/powerpoint/2010/main" val="259715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E7FF3B-C60C-F064-917D-F66BFF01EB66}"/>
              </a:ext>
            </a:extLst>
          </p:cNvPr>
          <p:cNvSpPr txBox="1"/>
          <p:nvPr/>
        </p:nvSpPr>
        <p:spPr>
          <a:xfrm>
            <a:off x="688132" y="311603"/>
            <a:ext cx="10527263" cy="1200329"/>
          </a:xfrm>
          <a:prstGeom prst="rect">
            <a:avLst/>
          </a:prstGeom>
          <a:noFill/>
        </p:spPr>
        <p:txBody>
          <a:bodyPr wrap="square">
            <a:spAutoFit/>
          </a:bodyPr>
          <a:lstStyle/>
          <a:p>
            <a:r>
              <a:rPr lang="en-US" sz="2400" b="0" i="0" dirty="0">
                <a:solidFill>
                  <a:srgbClr val="212529"/>
                </a:solidFill>
                <a:effectLst/>
                <a:latin typeface="Times New Roman" panose="02020603050405020304" pitchFamily="18" charset="0"/>
                <a:cs typeface="Times New Roman" panose="02020603050405020304" pitchFamily="18" charset="0"/>
              </a:rPr>
              <a:t>Alcohols are soluble in Lucas reagent, but the alkyl halides which form from the reaction are not soluble. Therefore, two layers form in the reaction medium. How the layers separate can indicate the type of reaction as shown below.</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90B0C42-A085-3E58-5192-8550EBC2DC63}"/>
              </a:ext>
            </a:extLst>
          </p:cNvPr>
          <p:cNvSpPr txBox="1"/>
          <p:nvPr/>
        </p:nvSpPr>
        <p:spPr>
          <a:xfrm>
            <a:off x="2745783" y="5319425"/>
            <a:ext cx="6097554" cy="830997"/>
          </a:xfrm>
          <a:prstGeom prst="rect">
            <a:avLst/>
          </a:prstGeom>
          <a:noFill/>
          <a:ln>
            <a:solidFill>
              <a:srgbClr val="FF0000"/>
            </a:solidFill>
          </a:ln>
        </p:spPr>
        <p:txBody>
          <a:bodyPr wrap="square">
            <a:spAutoFit/>
          </a:bodyPr>
          <a:lstStyle/>
          <a:p>
            <a:r>
              <a:rPr lang="en-US" sz="2400" dirty="0">
                <a:latin typeface="Times New Roman" panose="02020603050405020304" pitchFamily="18" charset="0"/>
                <a:cs typeface="Times New Roman" panose="02020603050405020304" pitchFamily="18" charset="0"/>
                <a:hlinkClick r:id="rId2"/>
              </a:rPr>
              <a:t>https://youtu.be/ZuAKxcxdDF8</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Lucas Test for 1</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2</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and 3</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alcohols</a:t>
            </a:r>
          </a:p>
        </p:txBody>
      </p:sp>
      <p:sp>
        <p:nvSpPr>
          <p:cNvPr id="11" name="Arrow: Right 10">
            <a:extLst>
              <a:ext uri="{FF2B5EF4-FFF2-40B4-BE49-F238E27FC236}">
                <a16:creationId xmlns:a16="http://schemas.microsoft.com/office/drawing/2014/main" id="{4B80B3C8-87A2-CFA6-4E64-3C465B42C7F2}"/>
              </a:ext>
            </a:extLst>
          </p:cNvPr>
          <p:cNvSpPr/>
          <p:nvPr/>
        </p:nvSpPr>
        <p:spPr>
          <a:xfrm>
            <a:off x="1478124" y="5580969"/>
            <a:ext cx="951723" cy="3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027E37F7-5E58-BAD4-EB21-49D6D33E8CFD}"/>
              </a:ext>
            </a:extLst>
          </p:cNvPr>
          <p:cNvGraphicFramePr>
            <a:graphicFrameLocks noChangeAspect="1"/>
          </p:cNvGraphicFramePr>
          <p:nvPr>
            <p:extLst>
              <p:ext uri="{D42A27DB-BD31-4B8C-83A1-F6EECF244321}">
                <p14:modId xmlns:p14="http://schemas.microsoft.com/office/powerpoint/2010/main" val="57419425"/>
              </p:ext>
            </p:extLst>
          </p:nvPr>
        </p:nvGraphicFramePr>
        <p:xfrm>
          <a:off x="688132" y="1508104"/>
          <a:ext cx="10116717" cy="3409129"/>
        </p:xfrm>
        <a:graphic>
          <a:graphicData uri="http://schemas.openxmlformats.org/presentationml/2006/ole">
            <mc:AlternateContent xmlns:mc="http://schemas.openxmlformats.org/markup-compatibility/2006">
              <mc:Choice xmlns:v="urn:schemas-microsoft-com:vml" Requires="v">
                <p:oleObj name="Bitmap Image" r:id="rId3" imgW="8161200" imgH="2842200" progId="PBrush">
                  <p:embed/>
                </p:oleObj>
              </mc:Choice>
              <mc:Fallback>
                <p:oleObj name="Bitmap Image" r:id="rId3" imgW="8161200" imgH="2842200" progId="PBrush">
                  <p:embed/>
                  <p:pic>
                    <p:nvPicPr>
                      <p:cNvPr id="3" name="Object 2">
                        <a:extLst>
                          <a:ext uri="{FF2B5EF4-FFF2-40B4-BE49-F238E27FC236}">
                            <a16:creationId xmlns:a16="http://schemas.microsoft.com/office/drawing/2014/main" id="{027E37F7-5E58-BAD4-EB21-49D6D33E8CFD}"/>
                          </a:ext>
                        </a:extLst>
                      </p:cNvPr>
                      <p:cNvPicPr/>
                      <p:nvPr/>
                    </p:nvPicPr>
                    <p:blipFill>
                      <a:blip r:embed="rId4"/>
                      <a:stretch>
                        <a:fillRect/>
                      </a:stretch>
                    </p:blipFill>
                    <p:spPr>
                      <a:xfrm>
                        <a:off x="688132" y="1508104"/>
                        <a:ext cx="10116717" cy="3409129"/>
                      </a:xfrm>
                      <a:prstGeom prst="rect">
                        <a:avLst/>
                      </a:prstGeom>
                    </p:spPr>
                  </p:pic>
                </p:oleObj>
              </mc:Fallback>
            </mc:AlternateContent>
          </a:graphicData>
        </a:graphic>
      </p:graphicFrame>
      <p:sp>
        <p:nvSpPr>
          <p:cNvPr id="4" name="Date Placeholder 1">
            <a:extLst>
              <a:ext uri="{FF2B5EF4-FFF2-40B4-BE49-F238E27FC236}">
                <a16:creationId xmlns:a16="http://schemas.microsoft.com/office/drawing/2014/main" id="{326FAC4C-4E8E-1956-185B-E0B0E66A8FF4}"/>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5" name="Footer Placeholder 2">
            <a:extLst>
              <a:ext uri="{FF2B5EF4-FFF2-40B4-BE49-F238E27FC236}">
                <a16:creationId xmlns:a16="http://schemas.microsoft.com/office/drawing/2014/main" id="{1DD21F89-611A-6240-7A43-6305D01EA801}"/>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6" name="Slide Number Placeholder 3">
            <a:extLst>
              <a:ext uri="{FF2B5EF4-FFF2-40B4-BE49-F238E27FC236}">
                <a16:creationId xmlns:a16="http://schemas.microsoft.com/office/drawing/2014/main" id="{3134FD19-40EB-EE9F-7BCE-4CA2EB3A3E90}"/>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18</a:t>
            </a:fld>
            <a:endParaRPr lang="en-US"/>
          </a:p>
        </p:txBody>
      </p:sp>
    </p:spTree>
    <p:extLst>
      <p:ext uri="{BB962C8B-B14F-4D97-AF65-F5344CB8AC3E}">
        <p14:creationId xmlns:p14="http://schemas.microsoft.com/office/powerpoint/2010/main" val="156559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608D94-BBCC-5A3A-6F65-ECDE107E99D6}"/>
              </a:ext>
            </a:extLst>
          </p:cNvPr>
          <p:cNvSpPr txBox="1"/>
          <p:nvPr/>
        </p:nvSpPr>
        <p:spPr>
          <a:xfrm>
            <a:off x="772108" y="398497"/>
            <a:ext cx="8801100" cy="523220"/>
          </a:xfrm>
          <a:prstGeom prst="rect">
            <a:avLst/>
          </a:prstGeom>
          <a:noFill/>
          <a:ln>
            <a:solidFill>
              <a:srgbClr val="FF000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 Chromic Anhydride – Oxidation of Alcohols</a:t>
            </a:r>
          </a:p>
        </p:txBody>
      </p:sp>
      <p:sp>
        <p:nvSpPr>
          <p:cNvPr id="5" name="Rectangle 1">
            <a:extLst>
              <a:ext uri="{FF2B5EF4-FFF2-40B4-BE49-F238E27FC236}">
                <a16:creationId xmlns:a16="http://schemas.microsoft.com/office/drawing/2014/main" id="{0B1F85B0-29D5-46B0-F969-75A881A4A3ED}"/>
              </a:ext>
            </a:extLst>
          </p:cNvPr>
          <p:cNvSpPr>
            <a:spLocks noChangeArrowheads="1"/>
          </p:cNvSpPr>
          <p:nvPr/>
        </p:nvSpPr>
        <p:spPr bwMode="auto">
          <a:xfrm>
            <a:off x="279918" y="1130797"/>
            <a:ext cx="103943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Chromic acid (</a:t>
            </a:r>
            <a:r>
              <a:rPr lang="en-US" sz="2000" b="0" i="0" dirty="0">
                <a:solidFill>
                  <a:srgbClr val="FF0000"/>
                </a:solidFill>
                <a:effectLst/>
                <a:latin typeface="Times New Roman" panose="02020603050405020304" pitchFamily="18" charset="0"/>
                <a:cs typeface="Times New Roman" panose="02020603050405020304" pitchFamily="18" charset="0"/>
              </a:rPr>
              <a:t>H</a:t>
            </a:r>
            <a:r>
              <a:rPr lang="en-US" sz="2000" b="0" i="0" baseline="-25000" dirty="0">
                <a:solidFill>
                  <a:srgbClr val="FF0000"/>
                </a:solidFill>
                <a:effectLst/>
                <a:latin typeface="Times New Roman" panose="02020603050405020304" pitchFamily="18" charset="0"/>
                <a:cs typeface="Times New Roman" panose="02020603050405020304" pitchFamily="18" charset="0"/>
              </a:rPr>
              <a:t>2</a:t>
            </a:r>
            <a:r>
              <a:rPr lang="en-US" sz="2000" b="0" i="0" dirty="0">
                <a:solidFill>
                  <a:srgbClr val="FF0000"/>
                </a:solidFill>
                <a:effectLst/>
                <a:latin typeface="Times New Roman" panose="02020603050405020304" pitchFamily="18" charset="0"/>
                <a:cs typeface="Times New Roman" panose="02020603050405020304" pitchFamily="18" charset="0"/>
              </a:rPr>
              <a:t>CrO</a:t>
            </a:r>
            <a:r>
              <a:rPr lang="en-US" sz="2000" b="0" i="0" baseline="-25000" dirty="0">
                <a:solidFill>
                  <a:srgbClr val="FF0000"/>
                </a:solidFill>
                <a:effectLst/>
                <a:latin typeface="Times New Roman" panose="02020603050405020304" pitchFamily="18" charset="0"/>
                <a:cs typeface="Times New Roman" panose="02020603050405020304" pitchFamily="18" charset="0"/>
              </a:rPr>
              <a:t>4</a:t>
            </a:r>
            <a:r>
              <a:rPr kumimoji="0" lang="en-US" altLang="en-US" sz="22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 is often made “in situ” (that is, in the reaction flask) through the addition of acid to sources of chromium (such chromate salts) as shown </a:t>
            </a:r>
            <a:r>
              <a:rPr lang="en-US" altLang="en-US" sz="2200" dirty="0">
                <a:solidFill>
                  <a:srgbClr val="000080"/>
                </a:solidFill>
                <a:latin typeface="Times New Roman" panose="02020603050405020304" pitchFamily="18" charset="0"/>
                <a:cs typeface="Times New Roman" panose="02020603050405020304" pitchFamily="18" charset="0"/>
              </a:rPr>
              <a:t>below:</a:t>
            </a:r>
            <a:endParaRPr kumimoji="0" lang="en-US" altLang="en-US" sz="2200" b="0" i="0" u="none" strike="noStrike" cap="none" normalizeH="0" baseline="0" dirty="0">
              <a:ln>
                <a:noFill/>
              </a:ln>
              <a:solidFill>
                <a:schemeClr val="tx1"/>
              </a:solidFill>
              <a:effectLst/>
            </a:endParaRPr>
          </a:p>
        </p:txBody>
      </p:sp>
      <p:graphicFrame>
        <p:nvGraphicFramePr>
          <p:cNvPr id="3" name="Object 2">
            <a:extLst>
              <a:ext uri="{FF2B5EF4-FFF2-40B4-BE49-F238E27FC236}">
                <a16:creationId xmlns:a16="http://schemas.microsoft.com/office/drawing/2014/main" id="{041AAFD1-00E8-7E6A-6BDB-3DB0ED160074}"/>
              </a:ext>
            </a:extLst>
          </p:cNvPr>
          <p:cNvGraphicFramePr>
            <a:graphicFrameLocks noChangeAspect="1"/>
          </p:cNvGraphicFramePr>
          <p:nvPr>
            <p:extLst>
              <p:ext uri="{D42A27DB-BD31-4B8C-83A1-F6EECF244321}">
                <p14:modId xmlns:p14="http://schemas.microsoft.com/office/powerpoint/2010/main" val="2561021321"/>
              </p:ext>
            </p:extLst>
          </p:nvPr>
        </p:nvGraphicFramePr>
        <p:xfrm>
          <a:off x="1465295" y="1900238"/>
          <a:ext cx="8154632" cy="3486820"/>
        </p:xfrm>
        <a:graphic>
          <a:graphicData uri="http://schemas.openxmlformats.org/presentationml/2006/ole">
            <mc:AlternateContent xmlns:mc="http://schemas.openxmlformats.org/markup-compatibility/2006">
              <mc:Choice xmlns:v="urn:schemas-microsoft-com:vml" Requires="v">
                <p:oleObj name="Bitmap Image" r:id="rId2" imgW="7147440" imgH="3055680" progId="PBrush">
                  <p:embed/>
                </p:oleObj>
              </mc:Choice>
              <mc:Fallback>
                <p:oleObj name="Bitmap Image" r:id="rId2" imgW="7147440" imgH="3055680" progId="PBrush">
                  <p:embed/>
                  <p:pic>
                    <p:nvPicPr>
                      <p:cNvPr id="3" name="Object 2">
                        <a:extLst>
                          <a:ext uri="{FF2B5EF4-FFF2-40B4-BE49-F238E27FC236}">
                            <a16:creationId xmlns:a16="http://schemas.microsoft.com/office/drawing/2014/main" id="{041AAFD1-00E8-7E6A-6BDB-3DB0ED160074}"/>
                          </a:ext>
                        </a:extLst>
                      </p:cNvPr>
                      <p:cNvPicPr/>
                      <p:nvPr/>
                    </p:nvPicPr>
                    <p:blipFill>
                      <a:blip r:embed="rId3"/>
                      <a:stretch>
                        <a:fillRect/>
                      </a:stretch>
                    </p:blipFill>
                    <p:spPr>
                      <a:xfrm>
                        <a:off x="1465295" y="1900238"/>
                        <a:ext cx="8154632" cy="348682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7547DD3-6CE7-F82F-5540-867D57F6C315}"/>
              </a:ext>
            </a:extLst>
          </p:cNvPr>
          <p:cNvSpPr txBox="1"/>
          <p:nvPr/>
        </p:nvSpPr>
        <p:spPr>
          <a:xfrm>
            <a:off x="613488" y="5456205"/>
            <a:ext cx="10881826" cy="830997"/>
          </a:xfrm>
          <a:prstGeom prst="rect">
            <a:avLst/>
          </a:prstGeom>
          <a:noFill/>
          <a:ln>
            <a:solidFill>
              <a:schemeClr val="accent1"/>
            </a:solidFill>
          </a:ln>
        </p:spPr>
        <p:txBody>
          <a:bodyPr wrap="square">
            <a:spAutoFit/>
          </a:bodyPr>
          <a:lstStyle/>
          <a:p>
            <a:r>
              <a:rPr lang="en-US" sz="2400" b="0" i="0" dirty="0">
                <a:solidFill>
                  <a:srgbClr val="FF0000"/>
                </a:solidFill>
                <a:effectLst/>
                <a:latin typeface="Times New Roman" panose="02020603050405020304" pitchFamily="18" charset="0"/>
                <a:cs typeface="Times New Roman" panose="02020603050405020304" pitchFamily="18" charset="0"/>
              </a:rPr>
              <a:t>Chromic acid, H</a:t>
            </a:r>
            <a:r>
              <a:rPr lang="en-US" sz="2400" b="0" i="0" baseline="-25000" dirty="0">
                <a:solidFill>
                  <a:srgbClr val="FF0000"/>
                </a:solidFill>
                <a:effectLst/>
                <a:latin typeface="Times New Roman" panose="02020603050405020304" pitchFamily="18" charset="0"/>
                <a:cs typeface="Times New Roman" panose="02020603050405020304" pitchFamily="18" charset="0"/>
              </a:rPr>
              <a:t>2</a:t>
            </a:r>
            <a:r>
              <a:rPr lang="en-US" sz="2400" b="0" i="0" dirty="0">
                <a:solidFill>
                  <a:srgbClr val="FF0000"/>
                </a:solidFill>
                <a:effectLst/>
                <a:latin typeface="Times New Roman" panose="02020603050405020304" pitchFamily="18" charset="0"/>
                <a:cs typeface="Times New Roman" panose="02020603050405020304" pitchFamily="18" charset="0"/>
              </a:rPr>
              <a:t>CrO</a:t>
            </a:r>
            <a:r>
              <a:rPr lang="en-US" sz="2400" b="0" i="0" baseline="-25000" dirty="0">
                <a:solidFill>
                  <a:srgbClr val="FF0000"/>
                </a:solidFill>
                <a:effectLst/>
                <a:latin typeface="Times New Roman" panose="02020603050405020304" pitchFamily="18" charset="0"/>
                <a:cs typeface="Times New Roman" panose="02020603050405020304" pitchFamily="18" charset="0"/>
              </a:rPr>
              <a:t>4</a:t>
            </a:r>
            <a:r>
              <a:rPr lang="en-US" sz="2400" b="0" i="0" dirty="0">
                <a:solidFill>
                  <a:srgbClr val="FF0000"/>
                </a:solidFill>
                <a:effectLst/>
                <a:latin typeface="Times New Roman" panose="02020603050405020304" pitchFamily="18" charset="0"/>
                <a:cs typeface="Times New Roman" panose="02020603050405020304" pitchFamily="18" charset="0"/>
              </a:rPr>
              <a:t>, is a strong acid and a reagent for oxidizing alcohols to ketones and carboxylic acids.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Date Placeholder 1">
            <a:extLst>
              <a:ext uri="{FF2B5EF4-FFF2-40B4-BE49-F238E27FC236}">
                <a16:creationId xmlns:a16="http://schemas.microsoft.com/office/drawing/2014/main" id="{2F6183C8-FB47-7472-D9EC-4B6BCD43986D}"/>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11" name="Footer Placeholder 2">
            <a:extLst>
              <a:ext uri="{FF2B5EF4-FFF2-40B4-BE49-F238E27FC236}">
                <a16:creationId xmlns:a16="http://schemas.microsoft.com/office/drawing/2014/main" id="{804C5AD7-0204-CEAC-C932-530B52A3BDEC}"/>
              </a:ext>
            </a:extLst>
          </p:cNvPr>
          <p:cNvSpPr>
            <a:spLocks noGrp="1"/>
          </p:cNvSpPr>
          <p:nvPr>
            <p:ph type="ftr" sz="quarter" idx="11"/>
          </p:nvPr>
        </p:nvSpPr>
        <p:spPr>
          <a:xfrm>
            <a:off x="4038600" y="6356350"/>
            <a:ext cx="4114800" cy="365125"/>
          </a:xfrm>
        </p:spPr>
        <p:txBody>
          <a:bodyPr/>
          <a:lstStyle/>
          <a:p>
            <a:r>
              <a:rPr lang="en-US" dirty="0"/>
              <a:t>prof. Arab Qaseer</a:t>
            </a:r>
          </a:p>
        </p:txBody>
      </p:sp>
      <p:sp>
        <p:nvSpPr>
          <p:cNvPr id="12" name="Slide Number Placeholder 3">
            <a:extLst>
              <a:ext uri="{FF2B5EF4-FFF2-40B4-BE49-F238E27FC236}">
                <a16:creationId xmlns:a16="http://schemas.microsoft.com/office/drawing/2014/main" id="{F50A011D-FED1-64B3-C7EE-5235011B3250}"/>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19</a:t>
            </a:fld>
            <a:endParaRPr lang="en-US"/>
          </a:p>
        </p:txBody>
      </p:sp>
    </p:spTree>
    <p:extLst>
      <p:ext uri="{BB962C8B-B14F-4D97-AF65-F5344CB8AC3E}">
        <p14:creationId xmlns:p14="http://schemas.microsoft.com/office/powerpoint/2010/main" val="46082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A7F7508E-ED13-0C1A-BB97-31D6F4BA60CE}"/>
              </a:ext>
            </a:extLst>
          </p:cNvPr>
          <p:cNvSpPr txBox="1">
            <a:spLocks noChangeArrowheads="1"/>
          </p:cNvSpPr>
          <p:nvPr/>
        </p:nvSpPr>
        <p:spPr bwMode="auto">
          <a:xfrm>
            <a:off x="707043" y="338167"/>
            <a:ext cx="2173482" cy="5232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strike="noStrike" kern="0" cap="none" spc="0" normalizeH="0" baseline="0" noProof="0" dirty="0">
                <a:ln>
                  <a:noFill/>
                </a:ln>
                <a:solidFill>
                  <a:srgbClr val="3333FF"/>
                </a:solidFill>
                <a:effectLst/>
                <a:uLnTx/>
                <a:uFillTx/>
                <a:latin typeface="Times New Roman" panose="02020603050405020304" pitchFamily="18" charset="0"/>
                <a:ea typeface="MS PGothic" panose="020B0600070205080204" pitchFamily="34" charset="-128"/>
              </a:rPr>
              <a:t>Introduction</a:t>
            </a:r>
          </a:p>
        </p:txBody>
      </p:sp>
      <p:graphicFrame>
        <p:nvGraphicFramePr>
          <p:cNvPr id="8" name="Object 7">
            <a:extLst>
              <a:ext uri="{FF2B5EF4-FFF2-40B4-BE49-F238E27FC236}">
                <a16:creationId xmlns:a16="http://schemas.microsoft.com/office/drawing/2014/main" id="{F84B2C81-621C-9F82-C3CD-A0B8A56A67D6}"/>
              </a:ext>
            </a:extLst>
          </p:cNvPr>
          <p:cNvGraphicFramePr>
            <a:graphicFrameLocks noChangeAspect="1"/>
          </p:cNvGraphicFramePr>
          <p:nvPr>
            <p:extLst>
              <p:ext uri="{D42A27DB-BD31-4B8C-83A1-F6EECF244321}">
                <p14:modId xmlns:p14="http://schemas.microsoft.com/office/powerpoint/2010/main" val="554380380"/>
              </p:ext>
            </p:extLst>
          </p:nvPr>
        </p:nvGraphicFramePr>
        <p:xfrm>
          <a:off x="121303" y="951414"/>
          <a:ext cx="11738903" cy="1836155"/>
        </p:xfrm>
        <a:graphic>
          <a:graphicData uri="http://schemas.openxmlformats.org/presentationml/2006/ole">
            <mc:AlternateContent xmlns:mc="http://schemas.openxmlformats.org/markup-compatibility/2006">
              <mc:Choice xmlns:v="urn:schemas-microsoft-com:vml" Requires="v">
                <p:oleObj name="Bitmap Image" r:id="rId2" imgW="8694360" imgH="1333440" progId="PBrush">
                  <p:embed/>
                </p:oleObj>
              </mc:Choice>
              <mc:Fallback>
                <p:oleObj name="Bitmap Image" r:id="rId2" imgW="8694360" imgH="1333440" progId="PBrush">
                  <p:embed/>
                  <p:pic>
                    <p:nvPicPr>
                      <p:cNvPr id="8" name="Object 7">
                        <a:extLst>
                          <a:ext uri="{FF2B5EF4-FFF2-40B4-BE49-F238E27FC236}">
                            <a16:creationId xmlns:a16="http://schemas.microsoft.com/office/drawing/2014/main" id="{F84B2C81-621C-9F82-C3CD-A0B8A56A67D6}"/>
                          </a:ext>
                        </a:extLst>
                      </p:cNvPr>
                      <p:cNvPicPr/>
                      <p:nvPr/>
                    </p:nvPicPr>
                    <p:blipFill>
                      <a:blip r:embed="rId3"/>
                      <a:stretch>
                        <a:fillRect/>
                      </a:stretch>
                    </p:blipFill>
                    <p:spPr>
                      <a:xfrm>
                        <a:off x="121303" y="951414"/>
                        <a:ext cx="11738903" cy="183615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41D4339-B00E-38A8-5F20-67DF9C19662C}"/>
              </a:ext>
            </a:extLst>
          </p:cNvPr>
          <p:cNvGraphicFramePr>
            <a:graphicFrameLocks noChangeAspect="1"/>
          </p:cNvGraphicFramePr>
          <p:nvPr>
            <p:extLst>
              <p:ext uri="{D42A27DB-BD31-4B8C-83A1-F6EECF244321}">
                <p14:modId xmlns:p14="http://schemas.microsoft.com/office/powerpoint/2010/main" val="703109522"/>
              </p:ext>
            </p:extLst>
          </p:nvPr>
        </p:nvGraphicFramePr>
        <p:xfrm>
          <a:off x="1039091" y="3006741"/>
          <a:ext cx="9864436" cy="2952830"/>
        </p:xfrm>
        <a:graphic>
          <a:graphicData uri="http://schemas.openxmlformats.org/presentationml/2006/ole">
            <mc:AlternateContent xmlns:mc="http://schemas.openxmlformats.org/markup-compatibility/2006">
              <mc:Choice xmlns:v="urn:schemas-microsoft-com:vml" Requires="v">
                <p:oleObj name="Bitmap Image" r:id="rId4" imgW="6957000" imgH="2484000" progId="PBrush">
                  <p:embed/>
                </p:oleObj>
              </mc:Choice>
              <mc:Fallback>
                <p:oleObj name="Bitmap Image" r:id="rId4" imgW="6957000" imgH="2484000" progId="PBrush">
                  <p:embed/>
                  <p:pic>
                    <p:nvPicPr>
                      <p:cNvPr id="4" name="Object 3">
                        <a:extLst>
                          <a:ext uri="{FF2B5EF4-FFF2-40B4-BE49-F238E27FC236}">
                            <a16:creationId xmlns:a16="http://schemas.microsoft.com/office/drawing/2014/main" id="{B41D4339-B00E-38A8-5F20-67DF9C19662C}"/>
                          </a:ext>
                        </a:extLst>
                      </p:cNvPr>
                      <p:cNvPicPr/>
                      <p:nvPr/>
                    </p:nvPicPr>
                    <p:blipFill>
                      <a:blip r:embed="rId5"/>
                      <a:stretch>
                        <a:fillRect/>
                      </a:stretch>
                    </p:blipFill>
                    <p:spPr>
                      <a:xfrm>
                        <a:off x="1039091" y="3006741"/>
                        <a:ext cx="9864436" cy="2952830"/>
                      </a:xfrm>
                      <a:prstGeom prst="rect">
                        <a:avLst/>
                      </a:prstGeom>
                    </p:spPr>
                  </p:pic>
                </p:oleObj>
              </mc:Fallback>
            </mc:AlternateContent>
          </a:graphicData>
        </a:graphic>
      </p:graphicFrame>
      <p:sp>
        <p:nvSpPr>
          <p:cNvPr id="9" name="Date Placeholder 1">
            <a:extLst>
              <a:ext uri="{FF2B5EF4-FFF2-40B4-BE49-F238E27FC236}">
                <a16:creationId xmlns:a16="http://schemas.microsoft.com/office/drawing/2014/main" id="{442AB11D-1301-1DCB-F553-694387FBB7B4}"/>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10" name="Footer Placeholder 2">
            <a:extLst>
              <a:ext uri="{FF2B5EF4-FFF2-40B4-BE49-F238E27FC236}">
                <a16:creationId xmlns:a16="http://schemas.microsoft.com/office/drawing/2014/main" id="{713E6B8A-BB4C-94E9-64CB-0476E1D506E8}"/>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11" name="Slide Number Placeholder 3">
            <a:extLst>
              <a:ext uri="{FF2B5EF4-FFF2-40B4-BE49-F238E27FC236}">
                <a16:creationId xmlns:a16="http://schemas.microsoft.com/office/drawing/2014/main" id="{ECEF2AB2-F6B4-416B-3DBC-E51EFD2DF711}"/>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2</a:t>
            </a:fld>
            <a:endParaRPr lang="en-US"/>
          </a:p>
        </p:txBody>
      </p:sp>
    </p:spTree>
    <p:extLst>
      <p:ext uri="{BB962C8B-B14F-4D97-AF65-F5344CB8AC3E}">
        <p14:creationId xmlns:p14="http://schemas.microsoft.com/office/powerpoint/2010/main" val="187222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9401BBF-7F8F-7AE6-D698-F8953F6D71C8}"/>
              </a:ext>
            </a:extLst>
          </p:cNvPr>
          <p:cNvGraphicFramePr>
            <a:graphicFrameLocks noChangeAspect="1"/>
          </p:cNvGraphicFramePr>
          <p:nvPr>
            <p:extLst>
              <p:ext uri="{D42A27DB-BD31-4B8C-83A1-F6EECF244321}">
                <p14:modId xmlns:p14="http://schemas.microsoft.com/office/powerpoint/2010/main" val="2652742878"/>
              </p:ext>
            </p:extLst>
          </p:nvPr>
        </p:nvGraphicFramePr>
        <p:xfrm>
          <a:off x="2840393" y="1170242"/>
          <a:ext cx="7092821" cy="3445495"/>
        </p:xfrm>
        <a:graphic>
          <a:graphicData uri="http://schemas.openxmlformats.org/presentationml/2006/ole">
            <mc:AlternateContent xmlns:mc="http://schemas.openxmlformats.org/markup-compatibility/2006">
              <mc:Choice xmlns:v="urn:schemas-microsoft-com:vml" Requires="v">
                <p:oleObj name="Bitmap Image" r:id="rId2" imgW="4983480" imgH="3939480" progId="PBrush">
                  <p:embed/>
                </p:oleObj>
              </mc:Choice>
              <mc:Fallback>
                <p:oleObj name="Bitmap Image" r:id="rId2" imgW="4983480" imgH="3939480" progId="PBrush">
                  <p:embed/>
                  <p:pic>
                    <p:nvPicPr>
                      <p:cNvPr id="3" name="Object 2">
                        <a:extLst>
                          <a:ext uri="{FF2B5EF4-FFF2-40B4-BE49-F238E27FC236}">
                            <a16:creationId xmlns:a16="http://schemas.microsoft.com/office/drawing/2014/main" id="{79401BBF-7F8F-7AE6-D698-F8953F6D71C8}"/>
                          </a:ext>
                        </a:extLst>
                      </p:cNvPr>
                      <p:cNvPicPr/>
                      <p:nvPr/>
                    </p:nvPicPr>
                    <p:blipFill>
                      <a:blip r:embed="rId3"/>
                      <a:stretch>
                        <a:fillRect/>
                      </a:stretch>
                    </p:blipFill>
                    <p:spPr>
                      <a:xfrm>
                        <a:off x="2840393" y="1170242"/>
                        <a:ext cx="7092821" cy="3445495"/>
                      </a:xfrm>
                      <a:prstGeom prst="rect">
                        <a:avLst/>
                      </a:prstGeom>
                    </p:spPr>
                  </p:pic>
                </p:oleObj>
              </mc:Fallback>
            </mc:AlternateContent>
          </a:graphicData>
        </a:graphic>
      </p:graphicFrame>
      <p:sp>
        <p:nvSpPr>
          <p:cNvPr id="4" name="Rectangle 1">
            <a:extLst>
              <a:ext uri="{FF2B5EF4-FFF2-40B4-BE49-F238E27FC236}">
                <a16:creationId xmlns:a16="http://schemas.microsoft.com/office/drawing/2014/main" id="{15B925E2-28A2-4468-FEE8-1D91BCE4F1C9}"/>
              </a:ext>
            </a:extLst>
          </p:cNvPr>
          <p:cNvSpPr>
            <a:spLocks noChangeArrowheads="1"/>
          </p:cNvSpPr>
          <p:nvPr/>
        </p:nvSpPr>
        <p:spPr bwMode="auto">
          <a:xfrm>
            <a:off x="559838" y="319088"/>
            <a:ext cx="103943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Chromic acid is oxidize</a:t>
            </a:r>
            <a:r>
              <a:rPr lang="en-US" altLang="en-US" sz="2400" dirty="0">
                <a:solidFill>
                  <a:srgbClr val="000080"/>
                </a:solidFill>
                <a:latin typeface="Times New Roman" panose="02020603050405020304" pitchFamily="18" charset="0"/>
                <a:cs typeface="Times New Roman" panose="02020603050405020304" pitchFamily="18" charset="0"/>
              </a:rPr>
              <a:t>d primary alcohols to aldehydes and then to carboxylic acids. Secondary alcohols are readily oxidized to ketones Tertiary alcohols are not readily oxidized.</a:t>
            </a:r>
            <a:endParaRPr kumimoji="0" lang="en-US" altLang="en-US" sz="2400" b="0" i="0" u="none" strike="noStrike" cap="none" normalizeH="0" baseline="0" dirty="0">
              <a:ln>
                <a:noFill/>
              </a:ln>
              <a:solidFill>
                <a:schemeClr val="tx1"/>
              </a:solidFill>
              <a:effectLst/>
            </a:endParaRPr>
          </a:p>
        </p:txBody>
      </p:sp>
      <p:sp>
        <p:nvSpPr>
          <p:cNvPr id="6" name="Date Placeholder 1">
            <a:extLst>
              <a:ext uri="{FF2B5EF4-FFF2-40B4-BE49-F238E27FC236}">
                <a16:creationId xmlns:a16="http://schemas.microsoft.com/office/drawing/2014/main" id="{88D6C566-CD81-6B2B-8B58-7D0D1B4BEC09}"/>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7" name="Footer Placeholder 2">
            <a:extLst>
              <a:ext uri="{FF2B5EF4-FFF2-40B4-BE49-F238E27FC236}">
                <a16:creationId xmlns:a16="http://schemas.microsoft.com/office/drawing/2014/main" id="{8E06509F-FA2A-3B7A-4F9F-064847FF3376}"/>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8" name="Slide Number Placeholder 3">
            <a:extLst>
              <a:ext uri="{FF2B5EF4-FFF2-40B4-BE49-F238E27FC236}">
                <a16:creationId xmlns:a16="http://schemas.microsoft.com/office/drawing/2014/main" id="{7F32BEFF-158D-8CA0-52AD-E445DA9CBC31}"/>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20</a:t>
            </a:fld>
            <a:endParaRPr lang="en-US"/>
          </a:p>
        </p:txBody>
      </p:sp>
      <p:sp>
        <p:nvSpPr>
          <p:cNvPr id="10" name="TextBox 9">
            <a:extLst>
              <a:ext uri="{FF2B5EF4-FFF2-40B4-BE49-F238E27FC236}">
                <a16:creationId xmlns:a16="http://schemas.microsoft.com/office/drawing/2014/main" id="{5CD43237-6D81-1AF9-8F2E-7B60846735B2}"/>
              </a:ext>
            </a:extLst>
          </p:cNvPr>
          <p:cNvSpPr txBox="1"/>
          <p:nvPr/>
        </p:nvSpPr>
        <p:spPr>
          <a:xfrm>
            <a:off x="1966428" y="4697450"/>
            <a:ext cx="6097554" cy="769441"/>
          </a:xfrm>
          <a:prstGeom prst="rect">
            <a:avLst/>
          </a:prstGeom>
          <a:noFill/>
          <a:ln>
            <a:solidFill>
              <a:srgbClr val="FF0000"/>
            </a:solidFill>
          </a:ln>
        </p:spPr>
        <p:txBody>
          <a:bodyPr wrap="square">
            <a:spAutoFit/>
          </a:bodyPr>
          <a:lstStyle/>
          <a:p>
            <a:r>
              <a:rPr lang="en-US" sz="2200" dirty="0">
                <a:latin typeface="Times New Roman" panose="02020603050405020304" pitchFamily="18" charset="0"/>
                <a:cs typeface="Times New Roman" panose="02020603050405020304" pitchFamily="18" charset="0"/>
                <a:hlinkClick r:id="rId4"/>
              </a:rPr>
              <a:t>https://youtu.be/aoCH-xZdvIo</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Oxidation of alcohols by K</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Cr</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O</a:t>
            </a:r>
            <a:r>
              <a:rPr lang="en-US" sz="2200" baseline="-25000" dirty="0">
                <a:latin typeface="Times New Roman" panose="02020603050405020304" pitchFamily="18" charset="0"/>
                <a:cs typeface="Times New Roman" panose="02020603050405020304" pitchFamily="18" charset="0"/>
              </a:rPr>
              <a:t>7</a:t>
            </a:r>
            <a:r>
              <a:rPr lang="en-US" sz="22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5C6C2870-A7F8-39A7-A554-4D5B9E37F1A9}"/>
              </a:ext>
            </a:extLst>
          </p:cNvPr>
          <p:cNvSpPr txBox="1"/>
          <p:nvPr/>
        </p:nvSpPr>
        <p:spPr>
          <a:xfrm>
            <a:off x="1966428" y="5586909"/>
            <a:ext cx="6097554" cy="769441"/>
          </a:xfrm>
          <a:prstGeom prst="rect">
            <a:avLst/>
          </a:prstGeom>
          <a:noFill/>
          <a:ln>
            <a:solidFill>
              <a:srgbClr val="FF0000"/>
            </a:solidFill>
          </a:ln>
        </p:spPr>
        <p:txBody>
          <a:bodyPr wrap="square">
            <a:spAutoFit/>
          </a:bodyPr>
          <a:lstStyle/>
          <a:p>
            <a:r>
              <a:rPr lang="en-US" sz="2200" dirty="0">
                <a:hlinkClick r:id="rId5"/>
              </a:rPr>
              <a:t>https://youtu.be/HPEBc8ywUhA</a:t>
            </a:r>
            <a:endParaRPr lang="en-US" sz="2200" dirty="0"/>
          </a:p>
          <a:p>
            <a:r>
              <a:rPr lang="en-US" sz="2200" dirty="0"/>
              <a:t>Lucas test &amp; oxidation of alcohol by chromic acid</a:t>
            </a:r>
          </a:p>
        </p:txBody>
      </p:sp>
      <p:sp>
        <p:nvSpPr>
          <p:cNvPr id="9" name="Arrow: Right 8">
            <a:extLst>
              <a:ext uri="{FF2B5EF4-FFF2-40B4-BE49-F238E27FC236}">
                <a16:creationId xmlns:a16="http://schemas.microsoft.com/office/drawing/2014/main" id="{E41C6C7E-476D-5190-98FB-3912578B8A0D}"/>
              </a:ext>
            </a:extLst>
          </p:cNvPr>
          <p:cNvSpPr/>
          <p:nvPr/>
        </p:nvSpPr>
        <p:spPr>
          <a:xfrm>
            <a:off x="838200" y="4928215"/>
            <a:ext cx="951723" cy="3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875DB79-A453-5C76-50B3-B404A6355480}"/>
              </a:ext>
            </a:extLst>
          </p:cNvPr>
          <p:cNvSpPr/>
          <p:nvPr/>
        </p:nvSpPr>
        <p:spPr>
          <a:xfrm>
            <a:off x="925287" y="5704859"/>
            <a:ext cx="951723" cy="3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65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CBB9CD0-7E96-245A-5E10-5C94F4F7E8EF}"/>
              </a:ext>
            </a:extLst>
          </p:cNvPr>
          <p:cNvGraphicFramePr>
            <a:graphicFrameLocks noChangeAspect="1"/>
          </p:cNvGraphicFramePr>
          <p:nvPr>
            <p:extLst>
              <p:ext uri="{D42A27DB-BD31-4B8C-83A1-F6EECF244321}">
                <p14:modId xmlns:p14="http://schemas.microsoft.com/office/powerpoint/2010/main" val="308504478"/>
              </p:ext>
            </p:extLst>
          </p:nvPr>
        </p:nvGraphicFramePr>
        <p:xfrm>
          <a:off x="254616" y="625151"/>
          <a:ext cx="11547054" cy="5654351"/>
        </p:xfrm>
        <a:graphic>
          <a:graphicData uri="http://schemas.openxmlformats.org/presentationml/2006/ole">
            <mc:AlternateContent xmlns:mc="http://schemas.openxmlformats.org/markup-compatibility/2006">
              <mc:Choice xmlns:v="urn:schemas-microsoft-com:vml" Requires="v">
                <p:oleObj name="Bitmap Image" r:id="rId2" imgW="9197280" imgH="4655880" progId="PBrush">
                  <p:embed/>
                </p:oleObj>
              </mc:Choice>
              <mc:Fallback>
                <p:oleObj name="Bitmap Image" r:id="rId2" imgW="9197280" imgH="4655880" progId="PBrush">
                  <p:embed/>
                  <p:pic>
                    <p:nvPicPr>
                      <p:cNvPr id="4" name="Object 3">
                        <a:extLst>
                          <a:ext uri="{FF2B5EF4-FFF2-40B4-BE49-F238E27FC236}">
                            <a16:creationId xmlns:a16="http://schemas.microsoft.com/office/drawing/2014/main" id="{BCBB9CD0-7E96-245A-5E10-5C94F4F7E8EF}"/>
                          </a:ext>
                        </a:extLst>
                      </p:cNvPr>
                      <p:cNvPicPr/>
                      <p:nvPr/>
                    </p:nvPicPr>
                    <p:blipFill>
                      <a:blip r:embed="rId3"/>
                      <a:stretch>
                        <a:fillRect/>
                      </a:stretch>
                    </p:blipFill>
                    <p:spPr>
                      <a:xfrm>
                        <a:off x="254616" y="625151"/>
                        <a:ext cx="11547054" cy="565435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CE8BB16-F22B-E25E-6903-17CCB5DB6294}"/>
              </a:ext>
            </a:extLst>
          </p:cNvPr>
          <p:cNvSpPr txBox="1"/>
          <p:nvPr/>
        </p:nvSpPr>
        <p:spPr>
          <a:xfrm>
            <a:off x="445536" y="202911"/>
            <a:ext cx="3821663" cy="523220"/>
          </a:xfrm>
          <a:prstGeom prst="rect">
            <a:avLst/>
          </a:prstGeom>
          <a:noFill/>
          <a:ln>
            <a:solidFill>
              <a:srgbClr val="FF0000"/>
            </a:solidFill>
          </a:ln>
        </p:spPr>
        <p:txBody>
          <a:bodyPr wrap="square">
            <a:spAutoFit/>
          </a:bodyPr>
          <a:lstStyle/>
          <a:p>
            <a:r>
              <a:rPr lang="en-US" sz="2800" b="1" i="0" u="sng" dirty="0">
                <a:solidFill>
                  <a:srgbClr val="0000FF"/>
                </a:solidFill>
                <a:effectLst/>
                <a:latin typeface="Times New Roman" panose="02020603050405020304" pitchFamily="18" charset="0"/>
                <a:cs typeface="Times New Roman" panose="02020603050405020304" pitchFamily="18" charset="0"/>
              </a:rPr>
              <a:t>Mechanism</a:t>
            </a:r>
            <a:endParaRPr lang="en-US" sz="2800" b="1" u="sng" dirty="0">
              <a:solidFill>
                <a:srgbClr val="0000FF"/>
              </a:solidFill>
            </a:endParaRPr>
          </a:p>
        </p:txBody>
      </p:sp>
      <p:sp>
        <p:nvSpPr>
          <p:cNvPr id="7" name="Date Placeholder 1">
            <a:extLst>
              <a:ext uri="{FF2B5EF4-FFF2-40B4-BE49-F238E27FC236}">
                <a16:creationId xmlns:a16="http://schemas.microsoft.com/office/drawing/2014/main" id="{6091E9BA-4978-3F12-3DA2-D1C277E10AFC}"/>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8" name="Footer Placeholder 2">
            <a:extLst>
              <a:ext uri="{FF2B5EF4-FFF2-40B4-BE49-F238E27FC236}">
                <a16:creationId xmlns:a16="http://schemas.microsoft.com/office/drawing/2014/main" id="{B3925220-0894-3935-F170-1FDFC3ABB9E0}"/>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9" name="Slide Number Placeholder 3">
            <a:extLst>
              <a:ext uri="{FF2B5EF4-FFF2-40B4-BE49-F238E27FC236}">
                <a16:creationId xmlns:a16="http://schemas.microsoft.com/office/drawing/2014/main" id="{8B3A8FA1-9BD3-A8EA-98B2-3B4DD920CDE7}"/>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21</a:t>
            </a:fld>
            <a:endParaRPr lang="en-US"/>
          </a:p>
        </p:txBody>
      </p:sp>
    </p:spTree>
    <p:extLst>
      <p:ext uri="{BB962C8B-B14F-4D97-AF65-F5344CB8AC3E}">
        <p14:creationId xmlns:p14="http://schemas.microsoft.com/office/powerpoint/2010/main" val="7952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3D31C0-7E32-AD98-5CD5-C6A9F90C2983}"/>
              </a:ext>
            </a:extLst>
          </p:cNvPr>
          <p:cNvSpPr txBox="1"/>
          <p:nvPr/>
        </p:nvSpPr>
        <p:spPr>
          <a:xfrm>
            <a:off x="271137" y="841731"/>
            <a:ext cx="11289491" cy="3416320"/>
          </a:xfrm>
          <a:prstGeom prst="rect">
            <a:avLst/>
          </a:prstGeom>
          <a:noFill/>
        </p:spPr>
        <p:txBody>
          <a:bodyPr wrap="square">
            <a:spAutoFit/>
          </a:bodyPr>
          <a:lstStyle/>
          <a:p>
            <a:pPr marL="342900" indent="-342900" algn="l">
              <a:buFont typeface="Wingdings" panose="05000000000000000000" pitchFamily="2" charset="2"/>
              <a:buChar char="Ø"/>
            </a:pPr>
            <a:r>
              <a:rPr lang="en-US" sz="2400" i="0" dirty="0">
                <a:solidFill>
                  <a:srgbClr val="000080"/>
                </a:solidFill>
                <a:effectLst/>
                <a:latin typeface="Times New Roman" panose="02020603050405020304" pitchFamily="18" charset="0"/>
              </a:rPr>
              <a:t>Aldehydes and ketones are both characterized by the carbonyl group, </a:t>
            </a:r>
            <a:r>
              <a:rPr lang="en-US" sz="2400" b="0" i="0" dirty="0">
                <a:solidFill>
                  <a:srgbClr val="000080"/>
                </a:solidFill>
                <a:effectLst/>
                <a:latin typeface="Times New Roman" panose="02020603050405020304" pitchFamily="18" charset="0"/>
              </a:rPr>
              <a:t>C=O.</a:t>
            </a:r>
          </a:p>
          <a:p>
            <a:pPr marL="342900" indent="-342900" algn="l">
              <a:buFont typeface="Wingdings" panose="05000000000000000000" pitchFamily="2" charset="2"/>
              <a:buChar char="Ø"/>
            </a:pPr>
            <a:r>
              <a:rPr lang="en-US" sz="2400" dirty="0">
                <a:solidFill>
                  <a:srgbClr val="000080"/>
                </a:solidFill>
                <a:latin typeface="Times New Roman" panose="02020603050405020304" pitchFamily="18" charset="0"/>
              </a:rPr>
              <a:t>Aldehydes have at least one hydrogen bonded to the carbonyl carbon whereas in ketones, both bonds are to alkyl or aryl groups. </a:t>
            </a:r>
          </a:p>
          <a:p>
            <a:pPr marL="342900" indent="-342900" algn="l">
              <a:buFont typeface="Wingdings" panose="05000000000000000000" pitchFamily="2" charset="2"/>
              <a:buChar char="Ø"/>
            </a:pPr>
            <a:r>
              <a:rPr lang="en-US" sz="2400" b="0" i="0" dirty="0">
                <a:solidFill>
                  <a:srgbClr val="000080"/>
                </a:solidFill>
                <a:effectLst/>
                <a:latin typeface="Times New Roman" panose="02020603050405020304" pitchFamily="18" charset="0"/>
              </a:rPr>
              <a:t>Carbon of the carbonyl group is </a:t>
            </a:r>
            <a:r>
              <a:rPr lang="en-US" sz="2400" b="0" i="1" dirty="0">
                <a:solidFill>
                  <a:srgbClr val="000080"/>
                </a:solidFill>
                <a:effectLst/>
                <a:latin typeface="Times New Roman" panose="02020603050405020304" pitchFamily="18" charset="0"/>
              </a:rPr>
              <a:t>sp</a:t>
            </a:r>
            <a:r>
              <a:rPr lang="en-US" sz="2400" b="0" i="1" baseline="30000" dirty="0">
                <a:solidFill>
                  <a:srgbClr val="000080"/>
                </a:solidFill>
                <a:effectLst/>
                <a:latin typeface="Times New Roman" panose="02020603050405020304" pitchFamily="18" charset="0"/>
              </a:rPr>
              <a:t>2</a:t>
            </a:r>
            <a:r>
              <a:rPr lang="en-US" sz="2400" b="0" i="0" dirty="0">
                <a:solidFill>
                  <a:srgbClr val="000080"/>
                </a:solidFill>
                <a:effectLst/>
                <a:latin typeface="Times New Roman" panose="02020603050405020304" pitchFamily="18" charset="0"/>
              </a:rPr>
              <a:t> hybridized, and t</a:t>
            </a:r>
            <a:r>
              <a:rPr lang="en-US" sz="2400" dirty="0">
                <a:solidFill>
                  <a:srgbClr val="000080"/>
                </a:solidFill>
                <a:latin typeface="Times New Roman" panose="02020603050405020304" pitchFamily="18" charset="0"/>
              </a:rPr>
              <a:t>he </a:t>
            </a:r>
            <a:r>
              <a:rPr lang="en-US" sz="2400" b="0" i="0" dirty="0">
                <a:solidFill>
                  <a:srgbClr val="000080"/>
                </a:solidFill>
                <a:effectLst/>
                <a:latin typeface="Times New Roman" panose="02020603050405020304" pitchFamily="18" charset="0"/>
              </a:rPr>
              <a:t>C=O bond is polar.</a:t>
            </a:r>
          </a:p>
          <a:p>
            <a:pPr algn="l"/>
            <a:endParaRPr lang="en-US" sz="2400" b="0" i="0" dirty="0">
              <a:solidFill>
                <a:srgbClr val="000080"/>
              </a:solidFill>
              <a:effectLst/>
              <a:latin typeface="Times New Roman" panose="02020603050405020304" pitchFamily="18" charset="0"/>
            </a:endParaRPr>
          </a:p>
          <a:p>
            <a:pPr marL="342900" indent="-342900" algn="l">
              <a:buFont typeface="Wingdings" panose="05000000000000000000" pitchFamily="2" charset="2"/>
              <a:buChar char="Ø"/>
            </a:pPr>
            <a:r>
              <a:rPr lang="en-US" sz="2400" u="sng" dirty="0">
                <a:solidFill>
                  <a:srgbClr val="FF0000"/>
                </a:solidFill>
                <a:latin typeface="Times New Roman" panose="02020603050405020304" pitchFamily="18" charset="0"/>
              </a:rPr>
              <a:t>Two types of chemical behavior will be tested. First, in both aldehydes and ketones, the carbonyl group reacts well with many reagents to form derivatives</a:t>
            </a:r>
            <a:r>
              <a:rPr lang="en-US" sz="2400" dirty="0">
                <a:solidFill>
                  <a:srgbClr val="000080"/>
                </a:solidFill>
                <a:latin typeface="Times New Roman" panose="02020603050405020304" pitchFamily="18" charset="0"/>
              </a:rPr>
              <a:t>. </a:t>
            </a:r>
            <a:r>
              <a:rPr lang="en-US" sz="2400" u="sng" dirty="0">
                <a:solidFill>
                  <a:srgbClr val="6600CC"/>
                </a:solidFill>
                <a:latin typeface="Times New Roman" panose="02020603050405020304" pitchFamily="18" charset="0"/>
              </a:rPr>
              <a:t>Secondly, aldehydes are readily oxidized by mild oxidizing agents that do not react with ketones</a:t>
            </a:r>
            <a:r>
              <a:rPr lang="en-US" sz="2400" dirty="0">
                <a:solidFill>
                  <a:srgbClr val="000080"/>
                </a:solidFill>
                <a:latin typeface="Times New Roman" panose="02020603050405020304" pitchFamily="18" charset="0"/>
              </a:rPr>
              <a:t>.</a:t>
            </a:r>
          </a:p>
          <a:p>
            <a:pPr marL="342900" indent="-342900" algn="l">
              <a:buFont typeface="Wingdings" panose="05000000000000000000" pitchFamily="2" charset="2"/>
              <a:buChar char="Ø"/>
            </a:pPr>
            <a:r>
              <a:rPr lang="en-US" sz="2400" i="0" dirty="0">
                <a:solidFill>
                  <a:srgbClr val="000080"/>
                </a:solidFill>
                <a:effectLst/>
                <a:latin typeface="Times New Roman" panose="02020603050405020304" pitchFamily="18" charset="0"/>
              </a:rPr>
              <a:t>Several tests that work for methyl ketones will also be tried.</a:t>
            </a:r>
            <a:endParaRPr lang="en-US" sz="2400" b="0" i="0" dirty="0">
              <a:solidFill>
                <a:srgbClr val="000080"/>
              </a:solidFill>
              <a:effectLst/>
              <a:latin typeface="Times New Roman" panose="02020603050405020304" pitchFamily="18" charset="0"/>
            </a:endParaRPr>
          </a:p>
        </p:txBody>
      </p:sp>
      <p:graphicFrame>
        <p:nvGraphicFramePr>
          <p:cNvPr id="6" name="Object 5">
            <a:extLst>
              <a:ext uri="{FF2B5EF4-FFF2-40B4-BE49-F238E27FC236}">
                <a16:creationId xmlns:a16="http://schemas.microsoft.com/office/drawing/2014/main" id="{E6C5FF58-A6F6-68D9-6E55-9AA3F47B7AB1}"/>
              </a:ext>
            </a:extLst>
          </p:cNvPr>
          <p:cNvGraphicFramePr>
            <a:graphicFrameLocks noChangeAspect="1"/>
          </p:cNvGraphicFramePr>
          <p:nvPr>
            <p:extLst>
              <p:ext uri="{D42A27DB-BD31-4B8C-83A1-F6EECF244321}">
                <p14:modId xmlns:p14="http://schemas.microsoft.com/office/powerpoint/2010/main" val="1093007900"/>
              </p:ext>
            </p:extLst>
          </p:nvPr>
        </p:nvGraphicFramePr>
        <p:xfrm>
          <a:off x="2395898" y="4350362"/>
          <a:ext cx="6214702" cy="2005988"/>
        </p:xfrm>
        <a:graphic>
          <a:graphicData uri="http://schemas.openxmlformats.org/presentationml/2006/ole">
            <mc:AlternateContent xmlns:mc="http://schemas.openxmlformats.org/markup-compatibility/2006">
              <mc:Choice xmlns:v="urn:schemas-microsoft-com:vml" Requires="v">
                <p:oleObj name="Bitmap Image" r:id="rId2" imgW="4267080" imgH="1607760" progId="PBrush">
                  <p:embed/>
                </p:oleObj>
              </mc:Choice>
              <mc:Fallback>
                <p:oleObj name="Bitmap Image" r:id="rId2" imgW="4267080" imgH="1607760" progId="PBrush">
                  <p:embed/>
                  <p:pic>
                    <p:nvPicPr>
                      <p:cNvPr id="6" name="Object 5">
                        <a:extLst>
                          <a:ext uri="{FF2B5EF4-FFF2-40B4-BE49-F238E27FC236}">
                            <a16:creationId xmlns:a16="http://schemas.microsoft.com/office/drawing/2014/main" id="{E6C5FF58-A6F6-68D9-6E55-9AA3F47B7AB1}"/>
                          </a:ext>
                        </a:extLst>
                      </p:cNvPr>
                      <p:cNvPicPr/>
                      <p:nvPr/>
                    </p:nvPicPr>
                    <p:blipFill>
                      <a:blip r:embed="rId3"/>
                      <a:stretch>
                        <a:fillRect/>
                      </a:stretch>
                    </p:blipFill>
                    <p:spPr>
                      <a:xfrm>
                        <a:off x="2395898" y="4350362"/>
                        <a:ext cx="6214702" cy="2005988"/>
                      </a:xfrm>
                      <a:prstGeom prst="rect">
                        <a:avLst/>
                      </a:prstGeom>
                    </p:spPr>
                  </p:pic>
                </p:oleObj>
              </mc:Fallback>
            </mc:AlternateContent>
          </a:graphicData>
        </a:graphic>
      </p:graphicFrame>
      <p:sp>
        <p:nvSpPr>
          <p:cNvPr id="8" name="Text Box 3">
            <a:extLst>
              <a:ext uri="{FF2B5EF4-FFF2-40B4-BE49-F238E27FC236}">
                <a16:creationId xmlns:a16="http://schemas.microsoft.com/office/drawing/2014/main" id="{08F2ADC3-568E-0305-69E3-7E7022128277}"/>
              </a:ext>
            </a:extLst>
          </p:cNvPr>
          <p:cNvSpPr txBox="1">
            <a:spLocks noChangeArrowheads="1"/>
          </p:cNvSpPr>
          <p:nvPr/>
        </p:nvSpPr>
        <p:spPr bwMode="auto">
          <a:xfrm>
            <a:off x="520431" y="226200"/>
            <a:ext cx="2173482" cy="5232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strike="noStrike" kern="0" cap="none" spc="0" normalizeH="0" baseline="0" noProof="0" dirty="0">
                <a:ln>
                  <a:noFill/>
                </a:ln>
                <a:solidFill>
                  <a:srgbClr val="3333FF"/>
                </a:solidFill>
                <a:effectLst/>
                <a:uLnTx/>
                <a:uFillTx/>
                <a:latin typeface="Times New Roman" panose="02020603050405020304" pitchFamily="18" charset="0"/>
                <a:ea typeface="MS PGothic" panose="020B0600070205080204" pitchFamily="34" charset="-128"/>
              </a:rPr>
              <a:t>Introduction</a:t>
            </a:r>
          </a:p>
        </p:txBody>
      </p:sp>
      <p:sp>
        <p:nvSpPr>
          <p:cNvPr id="3" name="Date Placeholder 1">
            <a:extLst>
              <a:ext uri="{FF2B5EF4-FFF2-40B4-BE49-F238E27FC236}">
                <a16:creationId xmlns:a16="http://schemas.microsoft.com/office/drawing/2014/main" id="{4C64F0A2-2332-E3E2-4FE5-98F8A029DDB8}"/>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4" name="Footer Placeholder 2">
            <a:extLst>
              <a:ext uri="{FF2B5EF4-FFF2-40B4-BE49-F238E27FC236}">
                <a16:creationId xmlns:a16="http://schemas.microsoft.com/office/drawing/2014/main" id="{6F38F554-E94D-F235-B49B-CDA2C3EAAF5C}"/>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7" name="Slide Number Placeholder 3">
            <a:extLst>
              <a:ext uri="{FF2B5EF4-FFF2-40B4-BE49-F238E27FC236}">
                <a16:creationId xmlns:a16="http://schemas.microsoft.com/office/drawing/2014/main" id="{2C7BEE0B-DD30-689B-20CA-3162E34A3BB8}"/>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3</a:t>
            </a:fld>
            <a:endParaRPr lang="en-US"/>
          </a:p>
        </p:txBody>
      </p:sp>
    </p:spTree>
    <p:extLst>
      <p:ext uri="{BB962C8B-B14F-4D97-AF65-F5344CB8AC3E}">
        <p14:creationId xmlns:p14="http://schemas.microsoft.com/office/powerpoint/2010/main" val="151212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571DDA-E9E2-71BE-60F6-FE28AB80C87A}"/>
              </a:ext>
            </a:extLst>
          </p:cNvPr>
          <p:cNvSpPr txBox="1"/>
          <p:nvPr/>
        </p:nvSpPr>
        <p:spPr>
          <a:xfrm>
            <a:off x="308459" y="515160"/>
            <a:ext cx="11289491" cy="4093428"/>
          </a:xfrm>
          <a:prstGeom prst="rect">
            <a:avLst/>
          </a:prstGeom>
          <a:noFill/>
        </p:spPr>
        <p:txBody>
          <a:bodyPr wrap="square">
            <a:spAutoFit/>
          </a:bodyPr>
          <a:lstStyle/>
          <a:p>
            <a:pPr marL="342900" indent="-342900" algn="l">
              <a:buFont typeface="Wingdings" panose="05000000000000000000" pitchFamily="2" charset="2"/>
              <a:buChar char="Ø"/>
            </a:pPr>
            <a:r>
              <a:rPr lang="en-US" sz="2600" i="0" dirty="0">
                <a:solidFill>
                  <a:srgbClr val="000080"/>
                </a:solidFill>
                <a:effectLst/>
                <a:latin typeface="Times New Roman" panose="02020603050405020304" pitchFamily="18" charset="0"/>
              </a:rPr>
              <a:t>Structurally, alcohols have a hydroxy group bonded saturated carbon.</a:t>
            </a:r>
          </a:p>
          <a:p>
            <a:pPr marL="342900" indent="-342900" algn="l">
              <a:buFont typeface="Wingdings" panose="05000000000000000000" pitchFamily="2" charset="2"/>
              <a:buChar char="Ø"/>
            </a:pPr>
            <a:endParaRPr lang="en-US" sz="2600" dirty="0">
              <a:solidFill>
                <a:srgbClr val="000080"/>
              </a:solidFill>
              <a:latin typeface="Times New Roman" panose="02020603050405020304" pitchFamily="18" charset="0"/>
            </a:endParaRPr>
          </a:p>
          <a:p>
            <a:pPr algn="l"/>
            <a:endParaRPr lang="en-US" sz="2600" i="0" dirty="0">
              <a:solidFill>
                <a:srgbClr val="000080"/>
              </a:solidFill>
              <a:effectLst/>
              <a:latin typeface="Times New Roman" panose="02020603050405020304" pitchFamily="18" charset="0"/>
            </a:endParaRPr>
          </a:p>
          <a:p>
            <a:pPr marL="342900" indent="-342900" algn="l">
              <a:buFont typeface="Wingdings" panose="05000000000000000000" pitchFamily="2" charset="2"/>
              <a:buChar char="Ø"/>
            </a:pPr>
            <a:endParaRPr lang="en-US" sz="2600" dirty="0">
              <a:solidFill>
                <a:srgbClr val="000080"/>
              </a:solidFill>
              <a:latin typeface="Times New Roman" panose="02020603050405020304" pitchFamily="18" charset="0"/>
            </a:endParaRPr>
          </a:p>
          <a:p>
            <a:pPr algn="l"/>
            <a:endParaRPr lang="en-US" sz="2600" i="0" dirty="0">
              <a:solidFill>
                <a:srgbClr val="000080"/>
              </a:solidFill>
              <a:effectLst/>
              <a:latin typeface="Times New Roman" panose="02020603050405020304" pitchFamily="18" charset="0"/>
            </a:endParaRPr>
          </a:p>
          <a:p>
            <a:pPr marL="342900" indent="-342900" algn="l">
              <a:buFont typeface="Wingdings" panose="05000000000000000000" pitchFamily="2" charset="2"/>
              <a:buChar char="Ø"/>
            </a:pPr>
            <a:endParaRPr lang="en-US" sz="2600" b="0" i="0" dirty="0">
              <a:solidFill>
                <a:srgbClr val="000080"/>
              </a:solidFill>
              <a:effectLst/>
              <a:latin typeface="Times New Roman" panose="02020603050405020304" pitchFamily="18" charset="0"/>
            </a:endParaRPr>
          </a:p>
          <a:p>
            <a:pPr marL="342900" indent="-342900" algn="l">
              <a:buFont typeface="Wingdings" panose="05000000000000000000" pitchFamily="2" charset="2"/>
              <a:buChar char="Ø"/>
            </a:pPr>
            <a:r>
              <a:rPr lang="en-US" sz="2600" b="0" i="0" dirty="0">
                <a:solidFill>
                  <a:srgbClr val="000080"/>
                </a:solidFill>
                <a:effectLst/>
                <a:latin typeface="Times New Roman" panose="02020603050405020304" pitchFamily="18" charset="0"/>
              </a:rPr>
              <a:t>The reactions of alcohols involve the </a:t>
            </a:r>
            <a:r>
              <a:rPr lang="en-US" sz="2600" b="0" i="0" u="sng" dirty="0">
                <a:solidFill>
                  <a:srgbClr val="FF00FF"/>
                </a:solidFill>
                <a:effectLst/>
                <a:latin typeface="Times New Roman" panose="02020603050405020304" pitchFamily="18" charset="0"/>
              </a:rPr>
              <a:t>polar carbon– oxygen and oxygen – hydrogen bonds.</a:t>
            </a:r>
          </a:p>
          <a:p>
            <a:pPr marL="342900" indent="-342900" algn="l">
              <a:buFont typeface="Wingdings" panose="05000000000000000000" pitchFamily="2" charset="2"/>
              <a:buChar char="Ø"/>
            </a:pPr>
            <a:r>
              <a:rPr lang="en-US" sz="2600" b="0" i="0" dirty="0">
                <a:solidFill>
                  <a:srgbClr val="000080"/>
                </a:solidFill>
                <a:effectLst/>
                <a:latin typeface="Times New Roman" panose="02020603050405020304" pitchFamily="18" charset="0"/>
              </a:rPr>
              <a:t>Alcohols are classified as </a:t>
            </a:r>
            <a:r>
              <a:rPr lang="en-US" sz="2600" b="0" i="0" u="sng" dirty="0">
                <a:solidFill>
                  <a:srgbClr val="FF0000"/>
                </a:solidFill>
                <a:effectLst/>
                <a:latin typeface="Times New Roman" panose="02020603050405020304" pitchFamily="18" charset="0"/>
              </a:rPr>
              <a:t>primary, secondary, or tertiary</a:t>
            </a:r>
            <a:r>
              <a:rPr lang="en-US" sz="2600" b="0" i="0" dirty="0">
                <a:solidFill>
                  <a:srgbClr val="000080"/>
                </a:solidFill>
                <a:effectLst/>
                <a:latin typeface="Times New Roman" panose="02020603050405020304" pitchFamily="18" charset="0"/>
              </a:rPr>
              <a:t>, and their rates of reaction frequently vary depending on the structure.</a:t>
            </a:r>
          </a:p>
        </p:txBody>
      </p:sp>
      <p:graphicFrame>
        <p:nvGraphicFramePr>
          <p:cNvPr id="8" name="Object 7">
            <a:extLst>
              <a:ext uri="{FF2B5EF4-FFF2-40B4-BE49-F238E27FC236}">
                <a16:creationId xmlns:a16="http://schemas.microsoft.com/office/drawing/2014/main" id="{59BE49B0-C86D-0A54-E1F6-E420FC6687E5}"/>
              </a:ext>
            </a:extLst>
          </p:cNvPr>
          <p:cNvGraphicFramePr>
            <a:graphicFrameLocks noChangeAspect="1"/>
          </p:cNvGraphicFramePr>
          <p:nvPr>
            <p:extLst>
              <p:ext uri="{D42A27DB-BD31-4B8C-83A1-F6EECF244321}">
                <p14:modId xmlns:p14="http://schemas.microsoft.com/office/powerpoint/2010/main" val="3063595569"/>
              </p:ext>
            </p:extLst>
          </p:nvPr>
        </p:nvGraphicFramePr>
        <p:xfrm>
          <a:off x="3568797" y="1093918"/>
          <a:ext cx="3673475" cy="1608137"/>
        </p:xfrm>
        <a:graphic>
          <a:graphicData uri="http://schemas.openxmlformats.org/presentationml/2006/ole">
            <mc:AlternateContent xmlns:mc="http://schemas.openxmlformats.org/markup-compatibility/2006">
              <mc:Choice xmlns:v="urn:schemas-microsoft-com:vml" Requires="v">
                <p:oleObj name="Bitmap Image" r:id="rId2" imgW="3672720" imgH="1607760" progId="PBrush">
                  <p:embed/>
                </p:oleObj>
              </mc:Choice>
              <mc:Fallback>
                <p:oleObj name="Bitmap Image" r:id="rId2" imgW="3672720" imgH="1607760" progId="PBrush">
                  <p:embed/>
                  <p:pic>
                    <p:nvPicPr>
                      <p:cNvPr id="8" name="Object 7">
                        <a:extLst>
                          <a:ext uri="{FF2B5EF4-FFF2-40B4-BE49-F238E27FC236}">
                            <a16:creationId xmlns:a16="http://schemas.microsoft.com/office/drawing/2014/main" id="{59BE49B0-C86D-0A54-E1F6-E420FC6687E5}"/>
                          </a:ext>
                        </a:extLst>
                      </p:cNvPr>
                      <p:cNvPicPr/>
                      <p:nvPr/>
                    </p:nvPicPr>
                    <p:blipFill>
                      <a:blip r:embed="rId3"/>
                      <a:stretch>
                        <a:fillRect/>
                      </a:stretch>
                    </p:blipFill>
                    <p:spPr>
                      <a:xfrm>
                        <a:off x="3568797" y="1093918"/>
                        <a:ext cx="3673475" cy="16081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FC646BA-0D06-0461-2E39-3895DD7E98C1}"/>
              </a:ext>
            </a:extLst>
          </p:cNvPr>
          <p:cNvGraphicFramePr>
            <a:graphicFrameLocks noChangeAspect="1"/>
          </p:cNvGraphicFramePr>
          <p:nvPr>
            <p:extLst>
              <p:ext uri="{D42A27DB-BD31-4B8C-83A1-F6EECF244321}">
                <p14:modId xmlns:p14="http://schemas.microsoft.com/office/powerpoint/2010/main" val="2286065442"/>
              </p:ext>
            </p:extLst>
          </p:nvPr>
        </p:nvGraphicFramePr>
        <p:xfrm>
          <a:off x="1898073" y="4717546"/>
          <a:ext cx="7675418" cy="1688617"/>
        </p:xfrm>
        <a:graphic>
          <a:graphicData uri="http://schemas.openxmlformats.org/presentationml/2006/ole">
            <mc:AlternateContent xmlns:mc="http://schemas.openxmlformats.org/markup-compatibility/2006">
              <mc:Choice xmlns:v="urn:schemas-microsoft-com:vml" Requires="v">
                <p:oleObj name="Bitmap Image" r:id="rId4" imgW="4434840" imgH="1493640" progId="PBrush">
                  <p:embed/>
                </p:oleObj>
              </mc:Choice>
              <mc:Fallback>
                <p:oleObj name="Bitmap Image" r:id="rId4" imgW="4434840" imgH="1493640" progId="PBrush">
                  <p:embed/>
                  <p:pic>
                    <p:nvPicPr>
                      <p:cNvPr id="9" name="Object 8">
                        <a:extLst>
                          <a:ext uri="{FF2B5EF4-FFF2-40B4-BE49-F238E27FC236}">
                            <a16:creationId xmlns:a16="http://schemas.microsoft.com/office/drawing/2014/main" id="{6FC646BA-0D06-0461-2E39-3895DD7E98C1}"/>
                          </a:ext>
                        </a:extLst>
                      </p:cNvPr>
                      <p:cNvPicPr/>
                      <p:nvPr/>
                    </p:nvPicPr>
                    <p:blipFill>
                      <a:blip r:embed="rId5"/>
                      <a:stretch>
                        <a:fillRect/>
                      </a:stretch>
                    </p:blipFill>
                    <p:spPr>
                      <a:xfrm>
                        <a:off x="1898073" y="4717546"/>
                        <a:ext cx="7675418" cy="1688617"/>
                      </a:xfrm>
                      <a:prstGeom prst="rect">
                        <a:avLst/>
                      </a:prstGeom>
                    </p:spPr>
                  </p:pic>
                </p:oleObj>
              </mc:Fallback>
            </mc:AlternateContent>
          </a:graphicData>
        </a:graphic>
      </p:graphicFrame>
      <p:sp>
        <p:nvSpPr>
          <p:cNvPr id="4" name="Date Placeholder 1">
            <a:extLst>
              <a:ext uri="{FF2B5EF4-FFF2-40B4-BE49-F238E27FC236}">
                <a16:creationId xmlns:a16="http://schemas.microsoft.com/office/drawing/2014/main" id="{22AA1987-0E81-29D8-3927-E643BCCF216A}"/>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5" name="Footer Placeholder 2">
            <a:extLst>
              <a:ext uri="{FF2B5EF4-FFF2-40B4-BE49-F238E27FC236}">
                <a16:creationId xmlns:a16="http://schemas.microsoft.com/office/drawing/2014/main" id="{78A2B4A4-07AB-1C85-2DCB-C2EB07D31092}"/>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6" name="Slide Number Placeholder 3">
            <a:extLst>
              <a:ext uri="{FF2B5EF4-FFF2-40B4-BE49-F238E27FC236}">
                <a16:creationId xmlns:a16="http://schemas.microsoft.com/office/drawing/2014/main" id="{7A634308-9F94-766A-F80C-9DA6A630F320}"/>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4</a:t>
            </a:fld>
            <a:endParaRPr lang="en-US"/>
          </a:p>
        </p:txBody>
      </p:sp>
    </p:spTree>
    <p:extLst>
      <p:ext uri="{BB962C8B-B14F-4D97-AF65-F5344CB8AC3E}">
        <p14:creationId xmlns:p14="http://schemas.microsoft.com/office/powerpoint/2010/main" val="392115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571DDA-E9E2-71BE-60F6-FE28AB80C87A}"/>
              </a:ext>
            </a:extLst>
          </p:cNvPr>
          <p:cNvSpPr txBox="1"/>
          <p:nvPr/>
        </p:nvSpPr>
        <p:spPr>
          <a:xfrm>
            <a:off x="308459" y="515160"/>
            <a:ext cx="11289491" cy="3477875"/>
          </a:xfrm>
          <a:prstGeom prst="rect">
            <a:avLst/>
          </a:prstGeom>
          <a:noFill/>
        </p:spPr>
        <p:txBody>
          <a:bodyPr wrap="square">
            <a:spAutoFit/>
          </a:bodyPr>
          <a:lstStyle/>
          <a:p>
            <a:pPr marL="342900" indent="-342900">
              <a:buFont typeface="Wingdings" panose="05000000000000000000" pitchFamily="2" charset="2"/>
              <a:buChar char="Ø"/>
            </a:pPr>
            <a:r>
              <a:rPr lang="en-US" sz="2000" dirty="0">
                <a:solidFill>
                  <a:srgbClr val="0000FF"/>
                </a:solidFill>
                <a:latin typeface="Arial" panose="020B0604020202020204" pitchFamily="34" charset="0"/>
                <a:cs typeface="Arial" panose="020B0604020202020204" pitchFamily="34" charset="0"/>
              </a:rPr>
              <a:t>In </a:t>
            </a:r>
            <a:r>
              <a:rPr lang="en-US" sz="2000" b="1" dirty="0">
                <a:solidFill>
                  <a:srgbClr val="0000FF"/>
                </a:solidFill>
                <a:latin typeface="Arial" panose="020B0604020202020204" pitchFamily="34" charset="0"/>
                <a:cs typeface="Arial" panose="020B0604020202020204" pitchFamily="34" charset="0"/>
              </a:rPr>
              <a:t>chemistry</a:t>
            </a:r>
            <a:r>
              <a:rPr lang="en-US" sz="2000" dirty="0">
                <a:solidFill>
                  <a:srgbClr val="0000FF"/>
                </a:solidFill>
                <a:latin typeface="Arial" panose="020B0604020202020204" pitchFamily="34" charset="0"/>
                <a:cs typeface="Arial" panose="020B0604020202020204" pitchFamily="34" charset="0"/>
              </a:rPr>
              <a:t>, a </a:t>
            </a:r>
            <a:r>
              <a:rPr lang="en-US" sz="2000" b="1" u="sng" dirty="0">
                <a:solidFill>
                  <a:srgbClr val="FF0000"/>
                </a:solidFill>
                <a:latin typeface="Arial" panose="020B0604020202020204" pitchFamily="34" charset="0"/>
                <a:cs typeface="Arial" panose="020B0604020202020204" pitchFamily="34" charset="0"/>
              </a:rPr>
              <a:t>nucleophile</a:t>
            </a:r>
            <a:r>
              <a:rPr lang="en-US" sz="2000" b="1" u="sng" dirty="0">
                <a:solidFill>
                  <a:srgbClr val="FF00FF"/>
                </a:solidFill>
                <a:latin typeface="Arial" panose="020B0604020202020204" pitchFamily="34" charset="0"/>
                <a:cs typeface="Arial" panose="020B0604020202020204" pitchFamily="34" charset="0"/>
              </a:rPr>
              <a:t> is a chemical species that forms bonds by donating an electron pair</a:t>
            </a:r>
            <a:r>
              <a:rPr lang="en-US" sz="2000" dirty="0">
                <a:solidFill>
                  <a:srgbClr val="0000FF"/>
                </a:solidFill>
                <a:latin typeface="Arial" panose="020B0604020202020204" pitchFamily="34" charset="0"/>
                <a:cs typeface="Arial" panose="020B0604020202020204" pitchFamily="34" charset="0"/>
              </a:rPr>
              <a:t>. All molecules and ions with a free pair of electrons or at least one pi bond can act as nucleophiles. Because nucleophiles donate electrons, they are Lewis bases.</a:t>
            </a:r>
          </a:p>
          <a:p>
            <a:pPr marL="342900" indent="-342900">
              <a:buFont typeface="Wingdings" panose="05000000000000000000" pitchFamily="2" charset="2"/>
              <a:buChar char="Ø"/>
            </a:pPr>
            <a:endParaRPr lang="en-US" sz="2000" dirty="0">
              <a:solidFill>
                <a:srgbClr val="0000FF"/>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000" dirty="0">
              <a:solidFill>
                <a:srgbClr val="0000FF"/>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u="sng" dirty="0">
                <a:solidFill>
                  <a:srgbClr val="FF0000"/>
                </a:solidFill>
                <a:latin typeface="Arial" panose="020B0604020202020204" pitchFamily="34" charset="0"/>
                <a:cs typeface="Arial" panose="020B0604020202020204" pitchFamily="34" charset="0"/>
              </a:rPr>
              <a:t>Electrophiles</a:t>
            </a:r>
            <a:r>
              <a:rPr lang="en-US" sz="2000" b="1" u="sng" dirty="0">
                <a:solidFill>
                  <a:srgbClr val="FF00FF"/>
                </a:solidFill>
                <a:latin typeface="Arial" panose="020B0604020202020204" pitchFamily="34" charset="0"/>
                <a:cs typeface="Arial" panose="020B0604020202020204" pitchFamily="34" charset="0"/>
              </a:rPr>
              <a:t> are electron-deficient species that are attracted to an electron-rich center. Electrophiles react by accepting an electron pair in order to form a bond to a nucleophile including the interactions of a proton and a base</a:t>
            </a:r>
          </a:p>
          <a:p>
            <a:pPr marL="342900" indent="-342900">
              <a:buFont typeface="Wingdings" panose="05000000000000000000" pitchFamily="2" charset="2"/>
              <a:buChar char="Ø"/>
            </a:pPr>
            <a:endParaRPr lang="en-US" sz="2000" b="1" i="0" dirty="0">
              <a:solidFill>
                <a:srgbClr val="0000FF"/>
              </a:solidFill>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000" dirty="0">
              <a:solidFill>
                <a:srgbClr val="0000FF"/>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000" b="0" i="0" dirty="0">
              <a:solidFill>
                <a:srgbClr val="0000FF"/>
              </a:solidFill>
              <a:effectLst/>
              <a:latin typeface="Arial" panose="020B0604020202020204" pitchFamily="34" charset="0"/>
              <a:cs typeface="Arial" panose="020B0604020202020204" pitchFamily="34" charset="0"/>
            </a:endParaRPr>
          </a:p>
        </p:txBody>
      </p:sp>
      <p:sp>
        <p:nvSpPr>
          <p:cNvPr id="4" name="Date Placeholder 1">
            <a:extLst>
              <a:ext uri="{FF2B5EF4-FFF2-40B4-BE49-F238E27FC236}">
                <a16:creationId xmlns:a16="http://schemas.microsoft.com/office/drawing/2014/main" id="{22AA1987-0E81-29D8-3927-E643BCCF216A}"/>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5" name="Footer Placeholder 2">
            <a:extLst>
              <a:ext uri="{FF2B5EF4-FFF2-40B4-BE49-F238E27FC236}">
                <a16:creationId xmlns:a16="http://schemas.microsoft.com/office/drawing/2014/main" id="{78A2B4A4-07AB-1C85-2DCB-C2EB07D31092}"/>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6" name="Slide Number Placeholder 3">
            <a:extLst>
              <a:ext uri="{FF2B5EF4-FFF2-40B4-BE49-F238E27FC236}">
                <a16:creationId xmlns:a16="http://schemas.microsoft.com/office/drawing/2014/main" id="{7A634308-9F94-766A-F80C-9DA6A630F320}"/>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5</a:t>
            </a:fld>
            <a:endParaRPr lang="en-US"/>
          </a:p>
        </p:txBody>
      </p:sp>
    </p:spTree>
    <p:extLst>
      <p:ext uri="{BB962C8B-B14F-4D97-AF65-F5344CB8AC3E}">
        <p14:creationId xmlns:p14="http://schemas.microsoft.com/office/powerpoint/2010/main" val="35176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9E64E-43B2-5AC7-885F-AA01D6EAB998}"/>
              </a:ext>
            </a:extLst>
          </p:cNvPr>
          <p:cNvSpPr txBox="1"/>
          <p:nvPr/>
        </p:nvSpPr>
        <p:spPr>
          <a:xfrm>
            <a:off x="667172" y="406571"/>
            <a:ext cx="3289007" cy="523220"/>
          </a:xfrm>
          <a:prstGeom prst="rect">
            <a:avLst/>
          </a:prstGeom>
          <a:noFill/>
          <a:ln>
            <a:solidFill>
              <a:srgbClr val="FF0000"/>
            </a:solidFill>
          </a:ln>
        </p:spPr>
        <p:txBody>
          <a:bodyPr wrap="square">
            <a:spAutoFit/>
          </a:bodyPr>
          <a:lstStyle/>
          <a:p>
            <a:r>
              <a:rPr lang="en-US" sz="2800" b="1" i="0" u="sng" dirty="0">
                <a:solidFill>
                  <a:srgbClr val="0000FF"/>
                </a:solidFill>
                <a:effectLst/>
                <a:latin typeface="Times New Roman" panose="02020603050405020304" pitchFamily="18" charset="0"/>
              </a:rPr>
              <a:t>Nomenclature</a:t>
            </a:r>
            <a:endParaRPr lang="en-US" sz="2800" u="sng" dirty="0">
              <a:solidFill>
                <a:srgbClr val="0000FF"/>
              </a:solidFill>
            </a:endParaRPr>
          </a:p>
        </p:txBody>
      </p:sp>
      <p:sp>
        <p:nvSpPr>
          <p:cNvPr id="5" name="TextBox 4">
            <a:extLst>
              <a:ext uri="{FF2B5EF4-FFF2-40B4-BE49-F238E27FC236}">
                <a16:creationId xmlns:a16="http://schemas.microsoft.com/office/drawing/2014/main" id="{E7EF5EF0-1914-FE40-1404-55EB237E39BA}"/>
              </a:ext>
            </a:extLst>
          </p:cNvPr>
          <p:cNvSpPr txBox="1"/>
          <p:nvPr/>
        </p:nvSpPr>
        <p:spPr>
          <a:xfrm>
            <a:off x="667171" y="1138208"/>
            <a:ext cx="11024086" cy="1631216"/>
          </a:xfrm>
          <a:prstGeom prst="rect">
            <a:avLst/>
          </a:prstGeom>
          <a:noFill/>
          <a:ln>
            <a:solidFill>
              <a:srgbClr val="FF0000"/>
            </a:solidFill>
          </a:ln>
        </p:spPr>
        <p:txBody>
          <a:bodyPr wrap="square">
            <a:spAutoFit/>
          </a:bodyPr>
          <a:lstStyle/>
          <a:p>
            <a:r>
              <a:rPr lang="en-US" sz="2800" b="1" i="0" u="sng" dirty="0">
                <a:solidFill>
                  <a:srgbClr val="FF0000"/>
                </a:solidFill>
                <a:effectLst/>
                <a:latin typeface="Times New Roman" panose="02020603050405020304" pitchFamily="18" charset="0"/>
                <a:cs typeface="Times New Roman" panose="02020603050405020304" pitchFamily="18" charset="0"/>
              </a:rPr>
              <a:t>Alcohols</a:t>
            </a:r>
            <a:r>
              <a:rPr lang="en-US" sz="2400" b="0" i="0" dirty="0">
                <a:solidFill>
                  <a:srgbClr val="FF0000"/>
                </a:solidFill>
                <a:effectLst/>
                <a:latin typeface="Times New Roman" panose="02020603050405020304" pitchFamily="18" charset="0"/>
                <a:cs typeface="Times New Roman" panose="02020603050405020304" pitchFamily="18" charset="0"/>
              </a:rPr>
              <a:t>:</a:t>
            </a:r>
          </a:p>
          <a:p>
            <a:r>
              <a:rPr lang="en-US" sz="2400" b="0" i="0" dirty="0">
                <a:solidFill>
                  <a:srgbClr val="6600CC"/>
                </a:solidFill>
                <a:effectLst/>
                <a:latin typeface="Times New Roman" panose="02020603050405020304" pitchFamily="18" charset="0"/>
                <a:cs typeface="Times New Roman" panose="02020603050405020304" pitchFamily="18" charset="0"/>
              </a:rPr>
              <a:t>In the IUPAC system, alcohols are named by </a:t>
            </a:r>
            <a:r>
              <a:rPr lang="en-US" sz="2400" b="0" i="0" u="sng" dirty="0">
                <a:solidFill>
                  <a:srgbClr val="FF0000"/>
                </a:solidFill>
                <a:effectLst/>
                <a:latin typeface="Times New Roman" panose="02020603050405020304" pitchFamily="18" charset="0"/>
                <a:cs typeface="Times New Roman" panose="02020603050405020304" pitchFamily="18" charset="0"/>
              </a:rPr>
              <a:t>changing the ending of the parent alkane name to -</a:t>
            </a:r>
            <a:r>
              <a:rPr lang="en-US" sz="2400" b="0" i="1" u="sng" dirty="0" err="1">
                <a:solidFill>
                  <a:srgbClr val="FF0000"/>
                </a:solidFill>
                <a:effectLst/>
                <a:latin typeface="Times New Roman" panose="02020603050405020304" pitchFamily="18" charset="0"/>
                <a:cs typeface="Times New Roman" panose="02020603050405020304" pitchFamily="18" charset="0"/>
              </a:rPr>
              <a:t>ol</a:t>
            </a:r>
            <a:r>
              <a:rPr lang="en-US" sz="2400" b="0" i="0" u="sng" dirty="0">
                <a:solidFill>
                  <a:srgbClr val="FF0000"/>
                </a:solidFill>
                <a:effectLst/>
                <a:latin typeface="Times New Roman" panose="02020603050405020304" pitchFamily="18" charset="0"/>
                <a:cs typeface="Times New Roman" panose="02020603050405020304" pitchFamily="18" charset="0"/>
              </a:rPr>
              <a:t>. </a:t>
            </a:r>
            <a:r>
              <a:rPr lang="en-US" sz="2400" b="0" i="0" dirty="0">
                <a:solidFill>
                  <a:srgbClr val="6600CC"/>
                </a:solidFill>
                <a:effectLst/>
                <a:latin typeface="Times New Roman" panose="02020603050405020304" pitchFamily="18" charset="0"/>
                <a:cs typeface="Times New Roman" panose="02020603050405020304" pitchFamily="18" charset="0"/>
              </a:rPr>
              <a:t>Alcohols are classified according to the number of carbon atoms attached to the carbon atom that is attached to the OH group.</a:t>
            </a:r>
            <a:endParaRPr lang="en-US" sz="2400" dirty="0">
              <a:solidFill>
                <a:srgbClr val="6600CC"/>
              </a:solidFill>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5E2180A9-0B99-C39D-308D-84E7D66ED1F9}"/>
              </a:ext>
            </a:extLst>
          </p:cNvPr>
          <p:cNvGraphicFramePr>
            <a:graphicFrameLocks noChangeAspect="1"/>
          </p:cNvGraphicFramePr>
          <p:nvPr>
            <p:extLst>
              <p:ext uri="{D42A27DB-BD31-4B8C-83A1-F6EECF244321}">
                <p14:modId xmlns:p14="http://schemas.microsoft.com/office/powerpoint/2010/main" val="3711818818"/>
              </p:ext>
            </p:extLst>
          </p:nvPr>
        </p:nvGraphicFramePr>
        <p:xfrm>
          <a:off x="1035699" y="2916285"/>
          <a:ext cx="9423918" cy="3352290"/>
        </p:xfrm>
        <a:graphic>
          <a:graphicData uri="http://schemas.openxmlformats.org/presentationml/2006/ole">
            <mc:AlternateContent xmlns:mc="http://schemas.openxmlformats.org/markup-compatibility/2006">
              <mc:Choice xmlns:v="urn:schemas-microsoft-com:vml" Requires="v">
                <p:oleObj name="Bitmap Image" r:id="rId2" imgW="7673400" imgH="3048120" progId="PBrush">
                  <p:embed/>
                </p:oleObj>
              </mc:Choice>
              <mc:Fallback>
                <p:oleObj name="Bitmap Image" r:id="rId2" imgW="7673400" imgH="3048120" progId="PBrush">
                  <p:embed/>
                  <p:pic>
                    <p:nvPicPr>
                      <p:cNvPr id="10" name="Object 9">
                        <a:extLst>
                          <a:ext uri="{FF2B5EF4-FFF2-40B4-BE49-F238E27FC236}">
                            <a16:creationId xmlns:a16="http://schemas.microsoft.com/office/drawing/2014/main" id="{5E2180A9-0B99-C39D-308D-84E7D66ED1F9}"/>
                          </a:ext>
                        </a:extLst>
                      </p:cNvPr>
                      <p:cNvPicPr/>
                      <p:nvPr/>
                    </p:nvPicPr>
                    <p:blipFill>
                      <a:blip r:embed="rId3"/>
                      <a:stretch>
                        <a:fillRect/>
                      </a:stretch>
                    </p:blipFill>
                    <p:spPr>
                      <a:xfrm>
                        <a:off x="1035699" y="2916285"/>
                        <a:ext cx="9423918" cy="3352290"/>
                      </a:xfrm>
                      <a:prstGeom prst="rect">
                        <a:avLst/>
                      </a:prstGeom>
                    </p:spPr>
                  </p:pic>
                </p:oleObj>
              </mc:Fallback>
            </mc:AlternateContent>
          </a:graphicData>
        </a:graphic>
      </p:graphicFrame>
      <p:sp>
        <p:nvSpPr>
          <p:cNvPr id="4" name="Date Placeholder 1">
            <a:extLst>
              <a:ext uri="{FF2B5EF4-FFF2-40B4-BE49-F238E27FC236}">
                <a16:creationId xmlns:a16="http://schemas.microsoft.com/office/drawing/2014/main" id="{242934A3-1927-4785-5CC9-57DA72DB22C3}"/>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6" name="Footer Placeholder 2">
            <a:extLst>
              <a:ext uri="{FF2B5EF4-FFF2-40B4-BE49-F238E27FC236}">
                <a16:creationId xmlns:a16="http://schemas.microsoft.com/office/drawing/2014/main" id="{5A5BA107-0260-3C6F-DA0B-A68F9B9DC0FF}"/>
              </a:ext>
            </a:extLst>
          </p:cNvPr>
          <p:cNvSpPr>
            <a:spLocks noGrp="1"/>
          </p:cNvSpPr>
          <p:nvPr>
            <p:ph type="ftr" sz="quarter" idx="11"/>
          </p:nvPr>
        </p:nvSpPr>
        <p:spPr>
          <a:xfrm>
            <a:off x="4038600" y="6356350"/>
            <a:ext cx="4114800" cy="365125"/>
          </a:xfrm>
        </p:spPr>
        <p:txBody>
          <a:bodyPr/>
          <a:lstStyle/>
          <a:p>
            <a:r>
              <a:rPr lang="en-US" dirty="0"/>
              <a:t>prof. Arab Qaseer</a:t>
            </a:r>
          </a:p>
        </p:txBody>
      </p:sp>
      <p:sp>
        <p:nvSpPr>
          <p:cNvPr id="7" name="Slide Number Placeholder 3">
            <a:extLst>
              <a:ext uri="{FF2B5EF4-FFF2-40B4-BE49-F238E27FC236}">
                <a16:creationId xmlns:a16="http://schemas.microsoft.com/office/drawing/2014/main" id="{48413AD1-B6F0-35DD-0A22-28D4A0148965}"/>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6</a:t>
            </a:fld>
            <a:endParaRPr lang="en-US"/>
          </a:p>
        </p:txBody>
      </p:sp>
    </p:spTree>
    <p:extLst>
      <p:ext uri="{BB962C8B-B14F-4D97-AF65-F5344CB8AC3E}">
        <p14:creationId xmlns:p14="http://schemas.microsoft.com/office/powerpoint/2010/main" val="151885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C23586DC-BD5D-3072-AF35-B951CBFC5605}"/>
              </a:ext>
            </a:extLst>
          </p:cNvPr>
          <p:cNvGraphicFramePr>
            <a:graphicFrameLocks noChangeAspect="1"/>
          </p:cNvGraphicFramePr>
          <p:nvPr>
            <p:extLst>
              <p:ext uri="{D42A27DB-BD31-4B8C-83A1-F6EECF244321}">
                <p14:modId xmlns:p14="http://schemas.microsoft.com/office/powerpoint/2010/main" val="484233219"/>
              </p:ext>
            </p:extLst>
          </p:nvPr>
        </p:nvGraphicFramePr>
        <p:xfrm>
          <a:off x="585496" y="3494314"/>
          <a:ext cx="10499647" cy="2141376"/>
        </p:xfrm>
        <a:graphic>
          <a:graphicData uri="http://schemas.openxmlformats.org/presentationml/2006/ole">
            <mc:AlternateContent xmlns:mc="http://schemas.openxmlformats.org/markup-compatibility/2006">
              <mc:Choice xmlns:v="urn:schemas-microsoft-com:vml" Requires="v">
                <p:oleObj name="Bitmap Image" r:id="rId2" imgW="7962840" imgH="1623240" progId="PBrush">
                  <p:embed/>
                </p:oleObj>
              </mc:Choice>
              <mc:Fallback>
                <p:oleObj name="Bitmap Image" r:id="rId2" imgW="7962840" imgH="1623240" progId="PBrush">
                  <p:embed/>
                  <p:pic>
                    <p:nvPicPr>
                      <p:cNvPr id="10" name="Object 9">
                        <a:extLst>
                          <a:ext uri="{FF2B5EF4-FFF2-40B4-BE49-F238E27FC236}">
                            <a16:creationId xmlns:a16="http://schemas.microsoft.com/office/drawing/2014/main" id="{C23586DC-BD5D-3072-AF35-B951CBFC5605}"/>
                          </a:ext>
                        </a:extLst>
                      </p:cNvPr>
                      <p:cNvPicPr/>
                      <p:nvPr/>
                    </p:nvPicPr>
                    <p:blipFill>
                      <a:blip r:embed="rId3"/>
                      <a:stretch>
                        <a:fillRect/>
                      </a:stretch>
                    </p:blipFill>
                    <p:spPr>
                      <a:xfrm>
                        <a:off x="585496" y="3494314"/>
                        <a:ext cx="10499647" cy="2141376"/>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C3E33BC7-6237-60B3-B546-3D7517DF3771}"/>
              </a:ext>
            </a:extLst>
          </p:cNvPr>
          <p:cNvSpPr txBox="1"/>
          <p:nvPr/>
        </p:nvSpPr>
        <p:spPr>
          <a:xfrm>
            <a:off x="585496" y="1087465"/>
            <a:ext cx="10768304" cy="209288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Ketones</a:t>
            </a:r>
            <a:r>
              <a:rPr kumimoji="0" lang="en-US" altLang="en-US" sz="2600" b="1"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The longest chain containing the carbonyl group gives the stem; </a:t>
            </a:r>
            <a:r>
              <a:rPr kumimoji="0" lang="en-US" altLang="en-US" sz="26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ending </a:t>
            </a:r>
            <a:r>
              <a:rPr kumimoji="0" lang="en-US" altLang="en-US" sz="2600" b="0" i="1"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one</a:t>
            </a:r>
            <a:endParaRPr kumimoji="0" lang="en-US" altLang="en-US" sz="26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If substituents are present number from the end of the chain so the carbonyl group has the lowest possible number.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There are non-systematic names for the common aldehydes and ketones.</a:t>
            </a:r>
          </a:p>
        </p:txBody>
      </p:sp>
      <p:sp>
        <p:nvSpPr>
          <p:cNvPr id="13" name="TextBox 12">
            <a:extLst>
              <a:ext uri="{FF2B5EF4-FFF2-40B4-BE49-F238E27FC236}">
                <a16:creationId xmlns:a16="http://schemas.microsoft.com/office/drawing/2014/main" id="{F087046C-C653-8BDF-F181-EE1B2F5EC865}"/>
              </a:ext>
            </a:extLst>
          </p:cNvPr>
          <p:cNvSpPr txBox="1"/>
          <p:nvPr/>
        </p:nvSpPr>
        <p:spPr>
          <a:xfrm>
            <a:off x="667172" y="406571"/>
            <a:ext cx="6301664" cy="523220"/>
          </a:xfrm>
          <a:prstGeom prst="rect">
            <a:avLst/>
          </a:prstGeom>
          <a:noFill/>
          <a:ln>
            <a:solidFill>
              <a:srgbClr val="FF0000"/>
            </a:solidFill>
          </a:ln>
        </p:spPr>
        <p:txBody>
          <a:bodyPr wrap="square">
            <a:spAutoFit/>
          </a:bodyPr>
          <a:lstStyle/>
          <a:p>
            <a:r>
              <a:rPr lang="en-US" sz="2800" b="1" i="0" u="sng" dirty="0">
                <a:solidFill>
                  <a:srgbClr val="0000FF"/>
                </a:solidFill>
                <a:effectLst/>
                <a:latin typeface="Times New Roman" panose="02020603050405020304" pitchFamily="18" charset="0"/>
              </a:rPr>
              <a:t>Nomenclature (</a:t>
            </a:r>
            <a:r>
              <a:rPr lang="ar-JO" sz="2800" b="1" u="sng" dirty="0">
                <a:solidFill>
                  <a:srgbClr val="0000FF"/>
                </a:solidFill>
                <a:latin typeface="Times New Roman" panose="02020603050405020304" pitchFamily="18" charset="0"/>
              </a:rPr>
              <a:t>التسمية</a:t>
            </a:r>
            <a:r>
              <a:rPr lang="en-US" sz="2800" b="1" i="0" u="sng" dirty="0">
                <a:solidFill>
                  <a:srgbClr val="0000FF"/>
                </a:solidFill>
                <a:effectLst/>
                <a:latin typeface="Times New Roman" panose="02020603050405020304" pitchFamily="18" charset="0"/>
              </a:rPr>
              <a:t>)</a:t>
            </a:r>
            <a:endParaRPr lang="en-US" sz="2800" b="1" u="sng" dirty="0">
              <a:solidFill>
                <a:srgbClr val="0000FF"/>
              </a:solidFill>
            </a:endParaRPr>
          </a:p>
        </p:txBody>
      </p:sp>
      <p:sp>
        <p:nvSpPr>
          <p:cNvPr id="3" name="Date Placeholder 1">
            <a:extLst>
              <a:ext uri="{FF2B5EF4-FFF2-40B4-BE49-F238E27FC236}">
                <a16:creationId xmlns:a16="http://schemas.microsoft.com/office/drawing/2014/main" id="{0CEEBD43-85FB-159F-9804-9D3CF6A23904}"/>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4" name="Footer Placeholder 2">
            <a:extLst>
              <a:ext uri="{FF2B5EF4-FFF2-40B4-BE49-F238E27FC236}">
                <a16:creationId xmlns:a16="http://schemas.microsoft.com/office/drawing/2014/main" id="{9DC0D6CE-4978-1342-D52F-5F8240395BDE}"/>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5" name="Slide Number Placeholder 3">
            <a:extLst>
              <a:ext uri="{FF2B5EF4-FFF2-40B4-BE49-F238E27FC236}">
                <a16:creationId xmlns:a16="http://schemas.microsoft.com/office/drawing/2014/main" id="{5EBF95C5-DF46-88E3-D7D1-8B964A37106B}"/>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7</a:t>
            </a:fld>
            <a:endParaRPr lang="en-US"/>
          </a:p>
        </p:txBody>
      </p:sp>
    </p:spTree>
    <p:extLst>
      <p:ext uri="{BB962C8B-B14F-4D97-AF65-F5344CB8AC3E}">
        <p14:creationId xmlns:p14="http://schemas.microsoft.com/office/powerpoint/2010/main" val="363917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6D69ED-124A-A6EB-06FE-EA8418798640}"/>
              </a:ext>
            </a:extLst>
          </p:cNvPr>
          <p:cNvSpPr txBox="1"/>
          <p:nvPr/>
        </p:nvSpPr>
        <p:spPr>
          <a:xfrm>
            <a:off x="564536" y="337806"/>
            <a:ext cx="3289007" cy="523220"/>
          </a:xfrm>
          <a:prstGeom prst="rect">
            <a:avLst/>
          </a:prstGeom>
          <a:noFill/>
          <a:ln>
            <a:solidFill>
              <a:srgbClr val="FF0000"/>
            </a:solidFill>
          </a:ln>
        </p:spPr>
        <p:txBody>
          <a:bodyPr wrap="square">
            <a:spAutoFit/>
          </a:bodyPr>
          <a:lstStyle/>
          <a:p>
            <a:r>
              <a:rPr lang="en-US" sz="2800" b="1" i="0" dirty="0">
                <a:solidFill>
                  <a:srgbClr val="0000FF"/>
                </a:solidFill>
                <a:effectLst/>
                <a:latin typeface="Times New Roman" panose="02020603050405020304" pitchFamily="18" charset="0"/>
              </a:rPr>
              <a:t>Nomenclature</a:t>
            </a:r>
            <a:endParaRPr lang="en-US" sz="2800" dirty="0">
              <a:solidFill>
                <a:srgbClr val="0000FF"/>
              </a:solidFill>
            </a:endParaRPr>
          </a:p>
        </p:txBody>
      </p:sp>
      <p:sp>
        <p:nvSpPr>
          <p:cNvPr id="7" name="TextBox 6">
            <a:extLst>
              <a:ext uri="{FF2B5EF4-FFF2-40B4-BE49-F238E27FC236}">
                <a16:creationId xmlns:a16="http://schemas.microsoft.com/office/drawing/2014/main" id="{150BE7FD-DBC6-3206-583A-CFCD50723F1B}"/>
              </a:ext>
            </a:extLst>
          </p:cNvPr>
          <p:cNvSpPr txBox="1"/>
          <p:nvPr/>
        </p:nvSpPr>
        <p:spPr>
          <a:xfrm>
            <a:off x="433907" y="964162"/>
            <a:ext cx="10594877" cy="169277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Aldehydes:</a:t>
            </a:r>
            <a:endParaRPr kumimoji="0" lang="en-US" altLang="en-US" sz="2600" b="0" i="0" u="sng"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The longest chain containing the CHO group gives the stem; </a:t>
            </a:r>
            <a:r>
              <a:rPr kumimoji="0" lang="en-US" altLang="en-US" sz="26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ending </a:t>
            </a:r>
            <a:r>
              <a:rPr kumimoji="0" lang="en-US" altLang="en-US" sz="2600" b="1" i="1"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al</a:t>
            </a:r>
            <a:endParaRPr kumimoji="0" lang="en-US" altLang="en-US" sz="26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If substituents are present, start the numbering from the aldehyde group - C1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 </a:t>
            </a:r>
            <a:endParaRPr kumimoji="0" lang="en-US" altLang="en-US" sz="2600" b="1"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F1FC8C3E-D36C-0D8B-F8B2-F6C2735BB51B}"/>
              </a:ext>
            </a:extLst>
          </p:cNvPr>
          <p:cNvGraphicFramePr>
            <a:graphicFrameLocks noChangeAspect="1"/>
          </p:cNvGraphicFramePr>
          <p:nvPr>
            <p:extLst>
              <p:ext uri="{D42A27DB-BD31-4B8C-83A1-F6EECF244321}">
                <p14:modId xmlns:p14="http://schemas.microsoft.com/office/powerpoint/2010/main" val="1246251590"/>
              </p:ext>
            </p:extLst>
          </p:nvPr>
        </p:nvGraphicFramePr>
        <p:xfrm>
          <a:off x="788361" y="2656933"/>
          <a:ext cx="10025818" cy="2211354"/>
        </p:xfrm>
        <a:graphic>
          <a:graphicData uri="http://schemas.openxmlformats.org/presentationml/2006/ole">
            <mc:AlternateContent xmlns:mc="http://schemas.openxmlformats.org/markup-compatibility/2006">
              <mc:Choice xmlns:v="urn:schemas-microsoft-com:vml" Requires="v">
                <p:oleObj name="Bitmap Image" r:id="rId2" imgW="7932600" imgH="1546920" progId="PBrush">
                  <p:embed/>
                </p:oleObj>
              </mc:Choice>
              <mc:Fallback>
                <p:oleObj name="Bitmap Image" r:id="rId2" imgW="7932600" imgH="1546920" progId="PBrush">
                  <p:embed/>
                  <p:pic>
                    <p:nvPicPr>
                      <p:cNvPr id="3" name="Object 2">
                        <a:extLst>
                          <a:ext uri="{FF2B5EF4-FFF2-40B4-BE49-F238E27FC236}">
                            <a16:creationId xmlns:a16="http://schemas.microsoft.com/office/drawing/2014/main" id="{F1FC8C3E-D36C-0D8B-F8B2-F6C2735BB51B}"/>
                          </a:ext>
                        </a:extLst>
                      </p:cNvPr>
                      <p:cNvPicPr/>
                      <p:nvPr/>
                    </p:nvPicPr>
                    <p:blipFill>
                      <a:blip r:embed="rId3"/>
                      <a:stretch>
                        <a:fillRect/>
                      </a:stretch>
                    </p:blipFill>
                    <p:spPr>
                      <a:xfrm>
                        <a:off x="788361" y="2656933"/>
                        <a:ext cx="10025818" cy="2211354"/>
                      </a:xfrm>
                      <a:prstGeom prst="rect">
                        <a:avLst/>
                      </a:prstGeom>
                    </p:spPr>
                  </p:pic>
                </p:oleObj>
              </mc:Fallback>
            </mc:AlternateContent>
          </a:graphicData>
        </a:graphic>
      </p:graphicFrame>
      <p:sp>
        <p:nvSpPr>
          <p:cNvPr id="5" name="Date Placeholder 1">
            <a:extLst>
              <a:ext uri="{FF2B5EF4-FFF2-40B4-BE49-F238E27FC236}">
                <a16:creationId xmlns:a16="http://schemas.microsoft.com/office/drawing/2014/main" id="{19C77E21-9FB9-557A-9CE9-F29B1E2497EF}"/>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6" name="Footer Placeholder 2">
            <a:extLst>
              <a:ext uri="{FF2B5EF4-FFF2-40B4-BE49-F238E27FC236}">
                <a16:creationId xmlns:a16="http://schemas.microsoft.com/office/drawing/2014/main" id="{281544EC-2C17-5600-AA91-82413D887EC1}"/>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8" name="Slide Number Placeholder 3">
            <a:extLst>
              <a:ext uri="{FF2B5EF4-FFF2-40B4-BE49-F238E27FC236}">
                <a16:creationId xmlns:a16="http://schemas.microsoft.com/office/drawing/2014/main" id="{E69D1482-0C02-A1FD-BD73-650545438C37}"/>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8</a:t>
            </a:fld>
            <a:endParaRPr lang="en-US"/>
          </a:p>
        </p:txBody>
      </p:sp>
    </p:spTree>
    <p:extLst>
      <p:ext uri="{BB962C8B-B14F-4D97-AF65-F5344CB8AC3E}">
        <p14:creationId xmlns:p14="http://schemas.microsoft.com/office/powerpoint/2010/main" val="307893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525188-60D5-D816-73C4-5A8D5E7A6A31}"/>
              </a:ext>
            </a:extLst>
          </p:cNvPr>
          <p:cNvSpPr txBox="1"/>
          <p:nvPr/>
        </p:nvSpPr>
        <p:spPr>
          <a:xfrm>
            <a:off x="538842" y="238292"/>
            <a:ext cx="6097554" cy="523220"/>
          </a:xfrm>
          <a:prstGeom prst="rect">
            <a:avLst/>
          </a:prstGeom>
          <a:noFill/>
          <a:ln>
            <a:solidFill>
              <a:srgbClr val="FF0000"/>
            </a:solidFill>
          </a:ln>
        </p:spPr>
        <p:txBody>
          <a:bodyPr wrap="square">
            <a:spAutoFit/>
          </a:bodyPr>
          <a:lstStyle/>
          <a:p>
            <a:r>
              <a:rPr lang="en-US" sz="2800" b="1" dirty="0">
                <a:solidFill>
                  <a:srgbClr val="0000FF"/>
                </a:solidFill>
                <a:effectLst/>
                <a:latin typeface="Times New Roman" panose="02020603050405020304" pitchFamily="18" charset="0"/>
              </a:rPr>
              <a:t>Reactions of Aldehydes and Ketones</a:t>
            </a:r>
            <a:endParaRPr lang="en-US" sz="2800" dirty="0">
              <a:solidFill>
                <a:srgbClr val="0000FF"/>
              </a:solidFill>
            </a:endParaRPr>
          </a:p>
        </p:txBody>
      </p:sp>
      <p:sp>
        <p:nvSpPr>
          <p:cNvPr id="4" name="Rectangle 1">
            <a:extLst>
              <a:ext uri="{FF2B5EF4-FFF2-40B4-BE49-F238E27FC236}">
                <a16:creationId xmlns:a16="http://schemas.microsoft.com/office/drawing/2014/main" id="{686A9C58-1266-C90D-759B-8901B91E7183}"/>
              </a:ext>
            </a:extLst>
          </p:cNvPr>
          <p:cNvSpPr>
            <a:spLocks noChangeArrowheads="1"/>
          </p:cNvSpPr>
          <p:nvPr/>
        </p:nvSpPr>
        <p:spPr bwMode="auto">
          <a:xfrm>
            <a:off x="447868" y="1008649"/>
            <a:ext cx="1114075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    2,4-Dinitrophenylhydrazine (2,4-DNP)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This </a:t>
            </a:r>
            <a:r>
              <a:rPr kumimoji="0" lang="en-US" altLang="en-US" sz="24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orange–red solution of 2,4-DNPH in H</a:t>
            </a:r>
            <a:r>
              <a:rPr kumimoji="0" lang="en-US" altLang="en-US" sz="2400" b="0" i="0" u="sng"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2</a:t>
            </a:r>
            <a:r>
              <a:rPr kumimoji="0" lang="en-US" altLang="en-US" sz="24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SO</a:t>
            </a:r>
            <a:r>
              <a:rPr kumimoji="0" lang="en-US" altLang="en-US" sz="2400" b="0" i="0" u="sng" strike="noStrike" cap="none" normalizeH="0" baseline="-25000" dirty="0">
                <a:ln>
                  <a:noFill/>
                </a:ln>
                <a:solidFill>
                  <a:srgbClr val="FF0000"/>
                </a:solidFill>
                <a:effectLst/>
                <a:latin typeface="Times New Roman" panose="02020603050405020304" pitchFamily="18" charset="0"/>
                <a:cs typeface="Times New Roman" panose="02020603050405020304" pitchFamily="18" charset="0"/>
              </a:rPr>
              <a:t>4</a:t>
            </a:r>
            <a:r>
              <a:rPr kumimoji="0" lang="en-US" altLang="en-US" sz="24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produces an immediate precipitate with most aldehydes and ketones called </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2,4-dinitrophenylhydrazone</a:t>
            </a:r>
            <a:r>
              <a:rPr kumimoji="0" lang="en-US" altLang="en-US" sz="24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 derivatives, colored </a:t>
            </a:r>
            <a:r>
              <a:rPr kumimoji="0" lang="en-US" alt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yellow to deep red</a:t>
            </a:r>
            <a:r>
              <a:rPr kumimoji="0" lang="en-US" altLang="en-US" sz="24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Example:</a:t>
            </a:r>
            <a:endParaRPr kumimoji="0" lang="en-US" altLang="en-US" sz="2400" b="0" i="0" u="sng"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80"/>
                </a:solidFill>
                <a:effectLst/>
                <a:latin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p:txBody>
      </p:sp>
      <p:graphicFrame>
        <p:nvGraphicFramePr>
          <p:cNvPr id="5" name="Object 4">
            <a:extLst>
              <a:ext uri="{FF2B5EF4-FFF2-40B4-BE49-F238E27FC236}">
                <a16:creationId xmlns:a16="http://schemas.microsoft.com/office/drawing/2014/main" id="{487E70A3-FB42-1F72-A286-D3C09805F252}"/>
              </a:ext>
            </a:extLst>
          </p:cNvPr>
          <p:cNvGraphicFramePr>
            <a:graphicFrameLocks noChangeAspect="1"/>
          </p:cNvGraphicFramePr>
          <p:nvPr>
            <p:extLst>
              <p:ext uri="{D42A27DB-BD31-4B8C-83A1-F6EECF244321}">
                <p14:modId xmlns:p14="http://schemas.microsoft.com/office/powerpoint/2010/main" val="712499497"/>
              </p:ext>
            </p:extLst>
          </p:nvPr>
        </p:nvGraphicFramePr>
        <p:xfrm>
          <a:off x="1164383" y="3158865"/>
          <a:ext cx="8724900" cy="2087563"/>
        </p:xfrm>
        <a:graphic>
          <a:graphicData uri="http://schemas.openxmlformats.org/presentationml/2006/ole">
            <mc:AlternateContent xmlns:mc="http://schemas.openxmlformats.org/markup-compatibility/2006">
              <mc:Choice xmlns:v="urn:schemas-microsoft-com:vml" Requires="v">
                <p:oleObj name="Bitmap Image" r:id="rId2" imgW="8724960" imgH="2088000" progId="PBrush">
                  <p:embed/>
                </p:oleObj>
              </mc:Choice>
              <mc:Fallback>
                <p:oleObj name="Bitmap Image" r:id="rId2" imgW="8724960" imgH="2088000" progId="PBrush">
                  <p:embed/>
                  <p:pic>
                    <p:nvPicPr>
                      <p:cNvPr id="5" name="Object 4">
                        <a:extLst>
                          <a:ext uri="{FF2B5EF4-FFF2-40B4-BE49-F238E27FC236}">
                            <a16:creationId xmlns:a16="http://schemas.microsoft.com/office/drawing/2014/main" id="{487E70A3-FB42-1F72-A286-D3C09805F252}"/>
                          </a:ext>
                        </a:extLst>
                      </p:cNvPr>
                      <p:cNvPicPr/>
                      <p:nvPr/>
                    </p:nvPicPr>
                    <p:blipFill>
                      <a:blip r:embed="rId3"/>
                      <a:stretch>
                        <a:fillRect/>
                      </a:stretch>
                    </p:blipFill>
                    <p:spPr>
                      <a:xfrm>
                        <a:off x="1164383" y="3158865"/>
                        <a:ext cx="8724900" cy="208756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226EAE3-7E65-0A56-0684-86B533FAA388}"/>
              </a:ext>
            </a:extLst>
          </p:cNvPr>
          <p:cNvSpPr txBox="1"/>
          <p:nvPr/>
        </p:nvSpPr>
        <p:spPr>
          <a:xfrm>
            <a:off x="2348983" y="5467189"/>
            <a:ext cx="6097554" cy="830997"/>
          </a:xfrm>
          <a:prstGeom prst="rect">
            <a:avLst/>
          </a:prstGeom>
          <a:noFill/>
          <a:ln>
            <a:solidFill>
              <a:srgbClr val="FF0000"/>
            </a:solidFill>
          </a:ln>
        </p:spPr>
        <p:txBody>
          <a:bodyPr wrap="square">
            <a:spAutoFit/>
          </a:bodyPr>
          <a:lstStyle/>
          <a:p>
            <a:r>
              <a:rPr lang="en-US" sz="2400" dirty="0">
                <a:hlinkClick r:id="rId4"/>
              </a:rPr>
              <a:t>https://youtu.be/sYKPlpf0upA</a:t>
            </a:r>
            <a:endParaRPr lang="en-US" sz="2400" dirty="0"/>
          </a:p>
          <a:p>
            <a:r>
              <a:rPr lang="en-US" sz="2400" dirty="0"/>
              <a:t>2,4-DNP test with aldehyde and ketone</a:t>
            </a:r>
          </a:p>
        </p:txBody>
      </p:sp>
      <p:sp>
        <p:nvSpPr>
          <p:cNvPr id="8" name="Arrow: Right 7">
            <a:extLst>
              <a:ext uri="{FF2B5EF4-FFF2-40B4-BE49-F238E27FC236}">
                <a16:creationId xmlns:a16="http://schemas.microsoft.com/office/drawing/2014/main" id="{5FE92A86-C074-F30F-D1D6-C952A08AEE05}"/>
              </a:ext>
            </a:extLst>
          </p:cNvPr>
          <p:cNvSpPr/>
          <p:nvPr/>
        </p:nvSpPr>
        <p:spPr>
          <a:xfrm>
            <a:off x="1091682" y="5695396"/>
            <a:ext cx="951723" cy="307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1">
            <a:extLst>
              <a:ext uri="{FF2B5EF4-FFF2-40B4-BE49-F238E27FC236}">
                <a16:creationId xmlns:a16="http://schemas.microsoft.com/office/drawing/2014/main" id="{32A6EB87-EA8D-8D65-2392-4CC610D65D8A}"/>
              </a:ext>
            </a:extLst>
          </p:cNvPr>
          <p:cNvSpPr>
            <a:spLocks noGrp="1"/>
          </p:cNvSpPr>
          <p:nvPr>
            <p:ph type="dt" sz="half" idx="10"/>
          </p:nvPr>
        </p:nvSpPr>
        <p:spPr>
          <a:xfrm>
            <a:off x="838200" y="6356350"/>
            <a:ext cx="2743200" cy="365125"/>
          </a:xfrm>
        </p:spPr>
        <p:txBody>
          <a:bodyPr/>
          <a:lstStyle/>
          <a:p>
            <a:fld id="{122EBB07-17AB-4A0A-A184-40D8CDCDF5DB}" type="datetime1">
              <a:rPr lang="en-US" smtClean="0"/>
              <a:t>2/17/24</a:t>
            </a:fld>
            <a:endParaRPr lang="en-US"/>
          </a:p>
        </p:txBody>
      </p:sp>
      <p:sp>
        <p:nvSpPr>
          <p:cNvPr id="9" name="Footer Placeholder 2">
            <a:extLst>
              <a:ext uri="{FF2B5EF4-FFF2-40B4-BE49-F238E27FC236}">
                <a16:creationId xmlns:a16="http://schemas.microsoft.com/office/drawing/2014/main" id="{400655C4-14BA-5297-4DE9-4201FE2BDA3F}"/>
              </a:ext>
            </a:extLst>
          </p:cNvPr>
          <p:cNvSpPr>
            <a:spLocks noGrp="1"/>
          </p:cNvSpPr>
          <p:nvPr>
            <p:ph type="ftr" sz="quarter" idx="11"/>
          </p:nvPr>
        </p:nvSpPr>
        <p:spPr>
          <a:xfrm>
            <a:off x="4038600" y="6356350"/>
            <a:ext cx="4114800" cy="365125"/>
          </a:xfrm>
        </p:spPr>
        <p:txBody>
          <a:bodyPr/>
          <a:lstStyle/>
          <a:p>
            <a:r>
              <a:rPr lang="en-US"/>
              <a:t>prof. Arab Qaseer</a:t>
            </a:r>
          </a:p>
        </p:txBody>
      </p:sp>
      <p:sp>
        <p:nvSpPr>
          <p:cNvPr id="10" name="Slide Number Placeholder 3">
            <a:extLst>
              <a:ext uri="{FF2B5EF4-FFF2-40B4-BE49-F238E27FC236}">
                <a16:creationId xmlns:a16="http://schemas.microsoft.com/office/drawing/2014/main" id="{A40FD519-913E-80C3-6DE2-B7F813879B1D}"/>
              </a:ext>
            </a:extLst>
          </p:cNvPr>
          <p:cNvSpPr>
            <a:spLocks noGrp="1"/>
          </p:cNvSpPr>
          <p:nvPr>
            <p:ph type="sldNum" sz="quarter" idx="12"/>
          </p:nvPr>
        </p:nvSpPr>
        <p:spPr>
          <a:xfrm>
            <a:off x="8610600" y="6356350"/>
            <a:ext cx="2743200" cy="365125"/>
          </a:xfrm>
        </p:spPr>
        <p:txBody>
          <a:bodyPr/>
          <a:lstStyle/>
          <a:p>
            <a:fld id="{9E41B413-8270-4816-9992-C18955876013}" type="slidenum">
              <a:rPr lang="en-US" smtClean="0"/>
              <a:t>9</a:t>
            </a:fld>
            <a:endParaRPr lang="en-US"/>
          </a:p>
        </p:txBody>
      </p:sp>
    </p:spTree>
    <p:extLst>
      <p:ext uri="{BB962C8B-B14F-4D97-AF65-F5344CB8AC3E}">
        <p14:creationId xmlns:p14="http://schemas.microsoft.com/office/powerpoint/2010/main" val="3153987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8555F607D0CCE546A6B344C1D76EE8F4" ma:contentTypeVersion="4" ma:contentTypeDescription="إنشاء مستند جديد." ma:contentTypeScope="" ma:versionID="06ff2046a764084c8a0b24b1e1c86c2f">
  <xsd:schema xmlns:xsd="http://www.w3.org/2001/XMLSchema" xmlns:xs="http://www.w3.org/2001/XMLSchema" xmlns:p="http://schemas.microsoft.com/office/2006/metadata/properties" xmlns:ns2="3247b1bd-db78-487e-a063-5d3d78fe0051" targetNamespace="http://schemas.microsoft.com/office/2006/metadata/properties" ma:root="true" ma:fieldsID="abf40480fd1fb74c1456a5a3d2e674f5" ns2:_="">
    <xsd:import namespace="3247b1bd-db78-487e-a063-5d3d78fe00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7b1bd-db78-487e-a063-5d3d78fe0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91C646-8FCF-4827-9072-0458F3F3DBE5}">
  <ds:schemaRefs>
    <ds:schemaRef ds:uri="http://schemas.microsoft.com/sharepoint/v3/contenttype/forms"/>
  </ds:schemaRefs>
</ds:datastoreItem>
</file>

<file path=customXml/itemProps2.xml><?xml version="1.0" encoding="utf-8"?>
<ds:datastoreItem xmlns:ds="http://schemas.openxmlformats.org/officeDocument/2006/customXml" ds:itemID="{8D3494EB-8C37-4A6A-9756-243E46AA3AE6}">
  <ds:schemaRefs>
    <ds:schemaRef ds:uri="http://schemas.microsoft.com/office/2006/metadata/contentType"/>
    <ds:schemaRef ds:uri="http://schemas.microsoft.com/office/2006/metadata/properties/metaAttributes"/>
    <ds:schemaRef ds:uri="http://www.w3.org/2000/xmlns/"/>
    <ds:schemaRef ds:uri="http://www.w3.org/2001/XMLSchema"/>
    <ds:schemaRef ds:uri="3247b1bd-db78-487e-a063-5d3d78fe0051"/>
  </ds:schemaRefs>
</ds:datastoreItem>
</file>

<file path=customXml/itemProps3.xml><?xml version="1.0" encoding="utf-8"?>
<ds:datastoreItem xmlns:ds="http://schemas.openxmlformats.org/officeDocument/2006/customXml" ds:itemID="{C02D349C-3F6F-480D-8433-A8C468EEF859}">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Facet</Template>
  <TotalTime>11152</TotalTime>
  <Words>678</Words>
  <Application>Microsoft Office PowerPoint</Application>
  <PresentationFormat>Widescreen</PresentationFormat>
  <Paragraphs>164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Rakan Altarawneh</dc:creator>
  <cp:lastModifiedBy>اماني ابراهيم سلامه العمايره</cp:lastModifiedBy>
  <cp:revision>220</cp:revision>
  <dcterms:created xsi:type="dcterms:W3CDTF">2020-10-19T17:50:57Z</dcterms:created>
  <dcterms:modified xsi:type="dcterms:W3CDTF">2024-02-17T08:42:43Z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0x0101008555F607D0CCE546A6B344C1D76EE8F4</vt:lpwstr>
  </property>
</Properties>
</file>