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2A0F7-19B2-4B53-8703-FADEE4D957C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B42F-5339-471C-8EDF-87F471EF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1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the indications for imaging in renal trauma and the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B42F-5339-471C-8EDF-87F471EF3D8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6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B42F-5339-471C-8EDF-87F471EF3D8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</a:t>
            </a:r>
            <a:r>
              <a:rPr lang="en-US" baseline="0" dirty="0" smtClean="0"/>
              <a:t> the secondary causes of VUR and indications for surgery of VUR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B42F-5339-471C-8EDF-87F471EF3D8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1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Urology Homework</a:t>
            </a:r>
            <a:br>
              <a:rPr lang="en-US" dirty="0" smtClean="0"/>
            </a:br>
            <a:r>
              <a:rPr lang="en-US" dirty="0" smtClean="0"/>
              <a:t>Group4(A)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1703" y="5316583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 by Nadine Othman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6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Types of UTI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Lower tract infection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1- Cystitis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2- Urethritis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3- Prostatitis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Lowe tract symptoms ( dysuria, frequency, urgency 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Upper tract symptoms ( chills, fever, costovertebral angle tenderness, nausea, vomiting)</a:t>
            </a:r>
          </a:p>
        </p:txBody>
      </p:sp>
    </p:spTree>
    <p:extLst>
      <p:ext uri="{BB962C8B-B14F-4D97-AF65-F5344CB8AC3E}">
        <p14:creationId xmlns:p14="http://schemas.microsoft.com/office/powerpoint/2010/main" val="146105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Types of UTI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There is 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A- Symptomatic UTI 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There’s signs and symptoms of UTI and laboratory testing confirm the diagnosis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1- In urinanalysis (5-15) WBC per high-power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2- In culture 100,000 cfu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ml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- Isolated ( 5-6 months between attacks )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        OR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- Recurrent ( &gt;3 attacks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year or &gt;2 attacks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6months 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     *Re- infection (new organism)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*Persistent (because of inappropriate treatment)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783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Types of UTI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B- Asymptomatic UTI 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Urinanalysis and culture are negative and treatment only in case of pregnancy.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C- Complicated UTI 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Occur when anatomic abnormalities, immunocompromised, multi-drug resistant bacteria and cause functional or structural abnormalities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-Functional : renal failure, </a:t>
            </a:r>
            <a:r>
              <a:rPr lang="en-US" sz="2000" dirty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eurogenic bladder, VUR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-Structural : stricture, BPH, anatomic malformation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D- Uncomplicated UTI 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 healthy patients with normal urinary tract anatomy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9998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7-Types of prostatitis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409" y="1404570"/>
            <a:ext cx="7593402" cy="5192173"/>
          </a:xfr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0123714" y="95358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Abla qudah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9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8-Ways of urine sampling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1- Voided Urine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Simplest ways: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A-Random specimen(for analysis)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B-First morning specimen(analysis and microscopic)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C-Midstream clean catch specimen(for culture and sensitivity testing)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2- Catheter collection specimen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-These specimens are obtained by investing a catheter or sterile flexible tube into bladder via urethra to withdraw urine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-When the patient is bedridden or can’t urinate independently 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157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Aya tawalbeh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53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8-Ways of urine sampling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3- Suprapubic aspiration specimen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-This method is used when a bedridden patient can’t be catheterized or sterile specimen is required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3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9-Transurethral Resection Syndrome(TUR)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Arise from the infusion of a large volume of hypotonic irrigating solution into the circulation during endoscopic procedures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(TURP, TURBT, PCNL)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Most commonly after prolonged TURP of large prostate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Irrigation fluid: glycine+water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During TURP this fluid enter the circulation leading to ( </a:t>
            </a:r>
            <a:r>
              <a:rPr lang="en-US" sz="2000" dirty="0" smtClean="0">
                <a:solidFill>
                  <a:srgbClr val="FF0000"/>
                </a:solidFill>
              </a:rPr>
              <a:t>Hypervolemia, Hyponatremia 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Signs and symptoms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Dilutional hyponatremia is the most important risk factor leading to the signs and symptoms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1-</a:t>
            </a:r>
            <a:r>
              <a:rPr lang="en-US" sz="2000" dirty="0" smtClean="0">
                <a:solidFill>
                  <a:schemeClr val="tx1"/>
                </a:solidFill>
              </a:rPr>
              <a:t> confusion  </a:t>
            </a:r>
            <a:r>
              <a:rPr lang="en-US" sz="2000" dirty="0" smtClean="0">
                <a:solidFill>
                  <a:srgbClr val="FF0000"/>
                </a:solidFill>
              </a:rPr>
              <a:t>2-</a:t>
            </a:r>
            <a:r>
              <a:rPr lang="en-US" sz="2000" dirty="0" smtClean="0">
                <a:solidFill>
                  <a:schemeClr val="tx1"/>
                </a:solidFill>
              </a:rPr>
              <a:t> bradycardia  </a:t>
            </a:r>
            <a:r>
              <a:rPr lang="en-US" sz="2000" dirty="0" smtClean="0">
                <a:solidFill>
                  <a:srgbClr val="FF0000"/>
                </a:solidFill>
              </a:rPr>
              <a:t>3-</a:t>
            </a:r>
            <a:r>
              <a:rPr lang="en-US" sz="2000" dirty="0" smtClean="0">
                <a:solidFill>
                  <a:schemeClr val="tx1"/>
                </a:solidFill>
              </a:rPr>
              <a:t> nausea,vomiting  </a:t>
            </a:r>
            <a:r>
              <a:rPr lang="en-US" sz="2000" dirty="0" smtClean="0">
                <a:solidFill>
                  <a:srgbClr val="FF0000"/>
                </a:solidFill>
              </a:rPr>
              <a:t>4-</a:t>
            </a:r>
            <a:r>
              <a:rPr lang="en-US" sz="2000" dirty="0" smtClean="0">
                <a:solidFill>
                  <a:schemeClr val="tx1"/>
                </a:solidFill>
              </a:rPr>
              <a:t> seizures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5-</a:t>
            </a:r>
            <a:r>
              <a:rPr lang="en-US" sz="2000" dirty="0" smtClean="0">
                <a:solidFill>
                  <a:schemeClr val="tx1"/>
                </a:solidFill>
              </a:rPr>
              <a:t> hypertension due to fluid overload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6-</a:t>
            </a:r>
            <a:r>
              <a:rPr lang="en-US" sz="2000" dirty="0" smtClean="0">
                <a:solidFill>
                  <a:schemeClr val="tx1"/>
                </a:solidFill>
              </a:rPr>
              <a:t> visual disturbances (flashing light), in case of spinal anesthesia ( TURP due to glycine inhibitory neurotransmitter which affects on retina)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Lubna sameer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50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9-Transurethral Resection Syndrome(TUR)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Prevention :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use a continuous irrigating cystoscope, limit resection time and avoid aggressive resection near the capsule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Treatment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for prolonged procedures, where greater degree of fluid may occur,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measure serum Na+ &gt;&gt; </a:t>
            </a:r>
            <a:r>
              <a:rPr lang="en-US" sz="2000" dirty="0" smtClean="0">
                <a:solidFill>
                  <a:srgbClr val="FF0000"/>
                </a:solidFill>
              </a:rPr>
              <a:t>give 20-40mg IV furosemide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1- </a:t>
            </a:r>
            <a:r>
              <a:rPr lang="en-US" sz="2000" dirty="0" smtClean="0">
                <a:solidFill>
                  <a:schemeClr val="tx1"/>
                </a:solidFill>
              </a:rPr>
              <a:t>If Na+ comes back normal &gt;&gt; </a:t>
            </a:r>
            <a:r>
              <a:rPr lang="en-US" sz="2000" dirty="0" smtClean="0">
                <a:solidFill>
                  <a:srgbClr val="FF0000"/>
                </a:solidFill>
              </a:rPr>
              <a:t>you’ll have done little harm by giving furosemide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2-</a:t>
            </a:r>
            <a:r>
              <a:rPr lang="en-US" sz="2000" dirty="0" smtClean="0">
                <a:solidFill>
                  <a:schemeClr val="tx1"/>
                </a:solidFill>
              </a:rPr>
              <a:t> If it comes back Na+ &lt;125mmol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l &gt;&gt; </a:t>
            </a:r>
            <a:r>
              <a:rPr lang="en-US" sz="2000" dirty="0" smtClean="0">
                <a:solidFill>
                  <a:srgbClr val="FF0000"/>
                </a:solidFill>
              </a:rPr>
              <a:t>need more treatment and intervention to prevent development of severe TUR syndrome </a:t>
            </a:r>
          </a:p>
        </p:txBody>
      </p:sp>
    </p:spTree>
    <p:extLst>
      <p:ext uri="{BB962C8B-B14F-4D97-AF65-F5344CB8AC3E}">
        <p14:creationId xmlns:p14="http://schemas.microsoft.com/office/powerpoint/2010/main" val="3821224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9-Transurethral Resection Syndrome(TUR)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3" y="1930400"/>
            <a:ext cx="4407513" cy="2652930"/>
          </a:xfrm>
          <a:solidFill>
            <a:schemeClr val="bg1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846" y="1930400"/>
            <a:ext cx="3484243" cy="428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67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10-Causes of urethral stricture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1- Trauma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2- Infection ( sexual transmitted disease 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3- Damage from surgical tools(catheter, endoscopy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 ( iatrogenic )&gt;&gt;</a:t>
            </a:r>
            <a:r>
              <a:rPr lang="en-US" sz="2000" dirty="0" smtClean="0">
                <a:solidFill>
                  <a:srgbClr val="FF0000"/>
                </a:solidFill>
              </a:rPr>
              <a:t>Most common cause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4- Congenital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5- Malignancies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6- Post-operative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7- Non-infectious inflammatory process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53896" y="1085334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Abdulrahman bdeir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1-Indications for open surgery in BPH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Surgical removal of prostate gland under general or regional anesthesia .</a:t>
            </a:r>
          </a:p>
          <a:p>
            <a:r>
              <a:rPr lang="en-US" sz="2000" dirty="0" smtClean="0"/>
              <a:t>Excellent outcomes in terms of improvement of symptoms , highest morbidity rate, associated with risk of significant blood loss </a:t>
            </a:r>
          </a:p>
          <a:p>
            <a:r>
              <a:rPr lang="en-US" sz="2000" dirty="0" smtClean="0"/>
              <a:t>Reserved for patients with :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1-Very large prostate</a:t>
            </a:r>
            <a:br>
              <a:rPr lang="en-US" sz="2000" dirty="0" smtClean="0"/>
            </a:br>
            <a:r>
              <a:rPr lang="en-US" sz="2000" dirty="0" smtClean="0"/>
              <a:t>2-Concomitant bladder stones or bladder diverticula </a:t>
            </a:r>
            <a:br>
              <a:rPr lang="en-US" sz="2000" dirty="0" smtClean="0"/>
            </a:br>
            <a:r>
              <a:rPr lang="en-US" sz="2000" dirty="0" smtClean="0"/>
              <a:t>3-Inability to be positioned for transurethral surgery </a:t>
            </a:r>
            <a:br>
              <a:rPr lang="en-US" sz="2000" dirty="0" smtClean="0"/>
            </a:br>
            <a:r>
              <a:rPr lang="en-US" sz="2000" dirty="0" smtClean="0"/>
              <a:t>4-Concomitant inguinal hernia </a:t>
            </a:r>
            <a:br>
              <a:rPr lang="en-US" sz="2000" dirty="0" smtClean="0"/>
            </a:br>
            <a:r>
              <a:rPr lang="en-US" sz="2000" dirty="0" smtClean="0"/>
              <a:t>5-Long urethra </a:t>
            </a:r>
            <a:br>
              <a:rPr lang="en-US" sz="2000" dirty="0" smtClean="0"/>
            </a:br>
            <a:r>
              <a:rPr lang="en-US" sz="2000" dirty="0" smtClean="0"/>
              <a:t>6-Urethral stricture </a:t>
            </a:r>
            <a:br>
              <a:rPr lang="en-US" sz="2000" dirty="0" smtClean="0"/>
            </a:br>
            <a:r>
              <a:rPr lang="en-US" sz="2000" dirty="0" smtClean="0"/>
              <a:t>7-Intraoperative bleeding during TURP obscuring 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Aseel sadaqa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7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11-Types of foley’s catheter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270000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1- According to size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-In French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1 French=0.33mm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The size represents the external circumference of the foley’s catheter which represents the internal circumference of the urethra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Usually start with 16 French ( in BPH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Large prostate, use larger size. In stricture, use smaller size )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Hadeel salameen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32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11-Types of foley’s catheter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270000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- According to material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 Latex : Less biocompatible, more risk for UTI, more formation of biofilms so can’t be used longer than 3 weeks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 Silicon : More biocompatible, less risk for UTI, less risk for biofilms formation so can be used for up to 3 months 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03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11-Types of foley’s catheter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3432" y="1374503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3- According to number of ways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 One way-catheter : one time drainage or intermittent catheterization 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-Two way-catheter : one way for drainage and the second for balloon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( to fix the catheter in the bladder 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 Three way-catheter : one way for drainage, second way for irrigation after bladder or prostate surgery ( blood should be irrigated and removed to prevent accumulation &gt; clot retention &gt; risk of perforation) and the third way for balloon inflation.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951" y="413657"/>
            <a:ext cx="3129637" cy="26430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852" y="4425602"/>
            <a:ext cx="3476736" cy="243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12-Grades of varicocele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897740" cy="488029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Subclinical :</a:t>
            </a:r>
            <a:r>
              <a:rPr lang="en-US" sz="2000" dirty="0" smtClean="0">
                <a:solidFill>
                  <a:schemeClr val="tx1"/>
                </a:solidFill>
              </a:rPr>
              <a:t> Non-palpable enlargement of the venous plexus of the spermatic tone, which is diagnosed only by ultrasound, angiography or any other imaging method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 : </a:t>
            </a:r>
            <a:r>
              <a:rPr lang="en-US" sz="2000" dirty="0" smtClean="0">
                <a:solidFill>
                  <a:schemeClr val="tx1"/>
                </a:solidFill>
              </a:rPr>
              <a:t>Small palpable distensions detected during a Valsalva maneuver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II : </a:t>
            </a:r>
            <a:r>
              <a:rPr lang="en-US" sz="2000" dirty="0" smtClean="0">
                <a:solidFill>
                  <a:schemeClr val="tx1"/>
                </a:solidFill>
              </a:rPr>
              <a:t>Moderate with easily palpable distention on upright examination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III : </a:t>
            </a:r>
            <a:r>
              <a:rPr lang="en-US" sz="2000" dirty="0" smtClean="0">
                <a:solidFill>
                  <a:schemeClr val="tx1"/>
                </a:solidFill>
              </a:rPr>
              <a:t>Large visible veins on upright examination without palpation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IV : </a:t>
            </a:r>
            <a:r>
              <a:rPr lang="en-US" sz="2000" dirty="0" smtClean="0">
                <a:solidFill>
                  <a:schemeClr val="tx1"/>
                </a:solidFill>
              </a:rPr>
              <a:t>Very large varicosities become visible immediately when the patient stands up, the varicosities are hypertensive and subcutaneous varices are present too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53896" y="1085334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Mohammad badwan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31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0"/>
            <a:ext cx="9276563" cy="1320800"/>
          </a:xfrm>
        </p:spPr>
        <p:txBody>
          <a:bodyPr/>
          <a:lstStyle/>
          <a:p>
            <a:r>
              <a:rPr lang="en-US" dirty="0" smtClean="0"/>
              <a:t>13-Testicular torsion VS Epididymorchitis 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570640"/>
              </p:ext>
            </p:extLst>
          </p:nvPr>
        </p:nvGraphicFramePr>
        <p:xfrm>
          <a:off x="677333" y="551543"/>
          <a:ext cx="9577011" cy="629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337">
                  <a:extLst>
                    <a:ext uri="{9D8B030D-6E8A-4147-A177-3AD203B41FA5}">
                      <a16:colId xmlns:a16="http://schemas.microsoft.com/office/drawing/2014/main" xmlns="" val="3019839126"/>
                    </a:ext>
                  </a:extLst>
                </a:gridCol>
                <a:gridCol w="3192337">
                  <a:extLst>
                    <a:ext uri="{9D8B030D-6E8A-4147-A177-3AD203B41FA5}">
                      <a16:colId xmlns:a16="http://schemas.microsoft.com/office/drawing/2014/main" xmlns="" val="407449270"/>
                    </a:ext>
                  </a:extLst>
                </a:gridCol>
                <a:gridCol w="3192337">
                  <a:extLst>
                    <a:ext uri="{9D8B030D-6E8A-4147-A177-3AD203B41FA5}">
                      <a16:colId xmlns:a16="http://schemas.microsoft.com/office/drawing/2014/main" xmlns="" val="263349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Testicular</a:t>
                      </a:r>
                      <a:r>
                        <a:rPr lang="en-US" baseline="0" dirty="0" smtClean="0"/>
                        <a:t> torsion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Epididymorchitis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225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(10-30)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(16-30)&amp;(51-70)</a:t>
                      </a:r>
                      <a:r>
                        <a:rPr lang="en-US" baseline="0" dirty="0" smtClean="0"/>
                        <a:t> 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595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Pain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Sudden onset not affected by position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Gradual</a:t>
                      </a:r>
                      <a:r>
                        <a:rPr lang="en-US" baseline="0" dirty="0" smtClean="0"/>
                        <a:t> onset worse when standing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840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Onset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exercise, sleep</a:t>
                      </a:r>
                      <a:r>
                        <a:rPr lang="en-US" baseline="0" dirty="0" smtClean="0"/>
                        <a:t> or minor trauma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Rarely after sleep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6444847"/>
                  </a:ext>
                </a:extLst>
              </a:tr>
              <a:tr h="3927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Time to presentation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6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24 hours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114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Past episodes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Frequently &gt;2weeks</a:t>
                      </a:r>
                      <a:r>
                        <a:rPr lang="en-US" baseline="0" dirty="0" smtClean="0"/>
                        <a:t> 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if previous infection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28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Severity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Peaks in hours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Peaks in days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251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Vomiting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from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Unusual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59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Fever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 to 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 to</a:t>
                      </a:r>
                      <a:r>
                        <a:rPr lang="en-US" baseline="0" dirty="0" smtClean="0"/>
                        <a:t> 95%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008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Swelling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12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533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Dysuria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708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Urinanalysis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 have wbc</a:t>
                      </a:r>
                      <a:r>
                        <a:rPr lang="ar-JO" dirty="0" smtClean="0"/>
                        <a:t>/</a:t>
                      </a:r>
                      <a:r>
                        <a:rPr lang="en-US" dirty="0" smtClean="0"/>
                        <a:t>bacteria, voiding complication rare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 may be normal</a:t>
                      </a:r>
                      <a:r>
                        <a:rPr lang="en-US" baseline="0" dirty="0" smtClean="0"/>
                        <a:t> , voiding complication common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476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Physical exam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Cremasteric reflex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-   Prehn sign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Cremasteric reflex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+ Prehn sign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718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Color Doppler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Decreased testicular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testicular flow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1046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7222" y="951468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Akram Oran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12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13-Testicular torsion VS Epididymorchitis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: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testicular torsion is managed by surgery ( Orchidopexy or Orchidectomy ) while epididymorchitis is managed by antibiotics and if it fails we do orchidectomy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70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14-Indications of surgery in varicocele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281" y="174257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 Fertility problems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2- Pain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3- Abnormal semen analysis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4- Testicular asymmetry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5- Testicular atrophy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6- Grade III or higher in pediatric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70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Tamara abbadi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15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15- Bladder cancer 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1- Smoking</a:t>
            </a:r>
            <a:r>
              <a:rPr lang="en-US" sz="2000" dirty="0" smtClean="0"/>
              <a:t>: the most important risk factor, smokers are more likely to get bladder cancer 3 times more than non-smokers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2- Age</a:t>
            </a:r>
            <a:r>
              <a:rPr lang="en-US" sz="2000" dirty="0" smtClean="0"/>
              <a:t>: risk increases with age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3- Male gender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4- Exposure to certain chemicals </a:t>
            </a:r>
            <a:r>
              <a:rPr lang="en-US" sz="2000" dirty="0" smtClean="0"/>
              <a:t>( eg : arsenic 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5- Previous cancer treatment</a:t>
            </a:r>
            <a:r>
              <a:rPr lang="en-US" sz="2000" dirty="0" smtClean="0"/>
              <a:t>: people who received radiation treatment aimed for pelvis have high risk of developing bladder cancer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6- Chronic bladder inflammation</a:t>
            </a:r>
            <a:r>
              <a:rPr lang="en-US" sz="2000" dirty="0" smtClean="0"/>
              <a:t>: like the inflammation that happens due to schistosomiasis infection and inflammation from long term use of urinary catheter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7- Family history of bladder cancer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dirty="0" smtClean="0"/>
              <a:t>محمد خالد العايد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89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16- Intravesical therapy of bladder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Intravesical chemotherapy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For low non-invasive bladder cancer after TURT within 6 hours then induction and maintenance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Decrease risk of recurrence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Intravesical BCG immunotherapy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For high grade bladder cancer after TURT and for carcinoma in situ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Not done immediately after TURT or if there’s hematuria or immunosuppression  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Decrease risk of recurrence and progression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Loulou mahmoud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95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10800"/>
            <a:ext cx="9890517" cy="1320800"/>
          </a:xfrm>
        </p:spPr>
        <p:txBody>
          <a:bodyPr/>
          <a:lstStyle/>
          <a:p>
            <a:r>
              <a:rPr lang="en-US" dirty="0" smtClean="0"/>
              <a:t>17- Autonomic nerve supply of urinary bladder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Sympathetic &gt;&gt; Hypogastric nerve (T12-L2)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Relaxation of detrusor muscle promoting retention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Parasympathetic &gt;&gt; Pelvic nerve (S2-S4)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M2 receptors ( more common and function in modulation of bladder function )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M3 receptors ( Less common but responsible for contraction 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Somatic &gt;&gt; Pudendal nerve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Etaf sha’ban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2" y="4261078"/>
            <a:ext cx="5643511" cy="223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1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2-Indications for surgery in BPH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4663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1- Failure of medical treatment </a:t>
            </a:r>
            <a:br>
              <a:rPr lang="en-US" sz="2000" dirty="0" smtClean="0"/>
            </a:br>
            <a:r>
              <a:rPr lang="en-US" sz="2000" dirty="0" smtClean="0"/>
              <a:t>2- Refractory</a:t>
            </a:r>
            <a:r>
              <a:rPr lang="ar-JO" sz="2000" dirty="0" smtClean="0"/>
              <a:t>/</a:t>
            </a:r>
            <a:r>
              <a:rPr lang="en-US" sz="2000" dirty="0" smtClean="0"/>
              <a:t>Recurrent UTI</a:t>
            </a:r>
            <a:br>
              <a:rPr lang="en-US" sz="2000" dirty="0" smtClean="0"/>
            </a:br>
            <a:r>
              <a:rPr lang="en-US" sz="2000" dirty="0" smtClean="0"/>
              <a:t>3- Recurrent gross hematuria </a:t>
            </a:r>
            <a:br>
              <a:rPr lang="en-US" sz="2000" dirty="0" smtClean="0"/>
            </a:br>
            <a:r>
              <a:rPr lang="en-US" sz="2000" dirty="0" smtClean="0"/>
              <a:t>4- Refractory</a:t>
            </a:r>
            <a:r>
              <a:rPr lang="ar-JO" sz="2000" dirty="0" smtClean="0"/>
              <a:t>/</a:t>
            </a:r>
            <a:r>
              <a:rPr lang="en-US" sz="2000" dirty="0" smtClean="0"/>
              <a:t>Recurrent urinary retention </a:t>
            </a:r>
            <a:br>
              <a:rPr lang="en-US" sz="2000" dirty="0" smtClean="0"/>
            </a:br>
            <a:r>
              <a:rPr lang="en-US" sz="2000" dirty="0" smtClean="0"/>
              <a:t>5- Renal insufficiency </a:t>
            </a:r>
            <a:r>
              <a:rPr lang="ar-JO" sz="2000" dirty="0" smtClean="0"/>
              <a:t>/</a:t>
            </a:r>
            <a:r>
              <a:rPr lang="en-US" sz="2000" dirty="0" smtClean="0"/>
              <a:t> deterioration </a:t>
            </a:r>
            <a:br>
              <a:rPr lang="en-US" sz="2000" dirty="0" smtClean="0"/>
            </a:br>
            <a:r>
              <a:rPr lang="en-US" sz="2000" dirty="0" smtClean="0"/>
              <a:t>6- Secondary bladder pathological changes ( large diverticulum, stones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23714" y="953589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Raghad </a:t>
            </a:r>
            <a:r>
              <a:rPr lang="en-US" dirty="0" err="1" smtClean="0"/>
              <a:t>alqazaqi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93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18- Treatment of bladder perforation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1-Emergency treatment of shock and hemorrhage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2-Surgical treatment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1- Penetrating injury&gt;&gt; surgical exploration and repair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2- Blunt injury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A- Extraperitoneal&gt;&gt; Most cases managed with catheter drainage only for 1-3 weeks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B- Intraperitoneal&gt;&gt; Surgical exploration and repair via transperitoneal approach, suctioning or urine from peritoneal cavity, closure of perforation, suprapubic and perurethral catheterization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Rawan Fayumi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97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76563" cy="1320800"/>
          </a:xfrm>
        </p:spPr>
        <p:txBody>
          <a:bodyPr/>
          <a:lstStyle/>
          <a:p>
            <a:r>
              <a:rPr lang="en-US" dirty="0" smtClean="0"/>
              <a:t>19- Grades of renal trauma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897740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 : </a:t>
            </a:r>
            <a:r>
              <a:rPr lang="en-US" sz="2000" dirty="0" smtClean="0">
                <a:solidFill>
                  <a:schemeClr val="tx1"/>
                </a:solidFill>
              </a:rPr>
              <a:t>Contusion or non-expanding subcapsular hematoma, no laceration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II : </a:t>
            </a:r>
            <a:r>
              <a:rPr lang="en-US" sz="2000" dirty="0" smtClean="0">
                <a:solidFill>
                  <a:schemeClr val="tx1"/>
                </a:solidFill>
              </a:rPr>
              <a:t>Non-expanding perirenal hematoma, cortical laceration &lt;1cm deep without urinary extravasation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III : </a:t>
            </a:r>
            <a:r>
              <a:rPr lang="en-US" sz="2000" dirty="0" smtClean="0">
                <a:solidFill>
                  <a:schemeClr val="tx1"/>
                </a:solidFill>
              </a:rPr>
              <a:t>Cortical laceration &gt;1cm deep without urinary extravasation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IV : </a:t>
            </a:r>
            <a:r>
              <a:rPr lang="en-US" sz="2000" dirty="0" smtClean="0">
                <a:solidFill>
                  <a:schemeClr val="tx1"/>
                </a:solidFill>
              </a:rPr>
              <a:t>Laceration through corticomedullary junction into collecting system. Or vascular, segmental renal artery or vein injury with contained hematoma or partial vessel laceration or vessel thrombosis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V : </a:t>
            </a:r>
            <a:r>
              <a:rPr lang="en-US" sz="2000" dirty="0" smtClean="0">
                <a:solidFill>
                  <a:schemeClr val="tx1"/>
                </a:solidFill>
              </a:rPr>
              <a:t>Shattered kidney or renal pedicle avulsion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53896" y="108533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Suha kaabneh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72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 Sperm parameters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Collected after 2-7 days of sexual abstinence 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197408"/>
              </p:ext>
            </p:extLst>
          </p:nvPr>
        </p:nvGraphicFramePr>
        <p:xfrm>
          <a:off x="677334" y="1828079"/>
          <a:ext cx="859631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xmlns="" val="1126227053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xmlns="" val="1395491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 limit reference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02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Sperm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volume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1.5ml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57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=&gt; 7.2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269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 sperm count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39x10^6 per ejaculate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103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Sperm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concentration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15x10^6 per ml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983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Motility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 progressive + non</a:t>
                      </a:r>
                      <a:r>
                        <a:rPr lang="en-US" baseline="0" dirty="0" smtClean="0"/>
                        <a:t> progressive</a:t>
                      </a:r>
                    </a:p>
                    <a:p>
                      <a:r>
                        <a:rPr lang="en-US" baseline="0" dirty="0" smtClean="0"/>
                        <a:t>32% progressive motility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616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Morphology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 Normal</a:t>
                      </a:r>
                      <a:r>
                        <a:rPr lang="en-US" baseline="0" dirty="0" smtClean="0"/>
                        <a:t> forms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841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Vitality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 live spermatozoa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148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Time to liquefy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5-25 minutes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337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WBCs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1x10^6 per ml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655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MAR test(for anti-sperm antibodies)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&lt;50% motile spermatozoa with bound particles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17264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53896" y="108533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Mohanad alzaben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30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21- PSA (prostate specific antigen)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Is a blood test used primarily to screen for prostate cancer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Considered normal up to 4ng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ml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4-10ng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ml &gt;&gt; grey zone &gt;&gt; we go to PSA kinetics 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Total PSA = Free PSA(15%)+ Complexed PSA(85%)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Free to total PSA ratio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&lt; 18% ratio&gt;&gt; suggestion of cancer or other differentials (prostatitis)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&gt;18% ratio&gt;&gt; suggest benign cause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PSA Density = Serum PSA </a:t>
            </a:r>
            <a:r>
              <a:rPr lang="ar-JO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smtClean="0">
                <a:solidFill>
                  <a:srgbClr val="FF0000"/>
                </a:solidFill>
              </a:rPr>
              <a:t> Prostate volume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&gt;18% density&gt;&gt; suggestion of cancer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&lt;18% density&gt;&gt; suggestion of benign cause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PSA velocity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Change of &gt; 0.75 ng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ml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year associated with increase risk of cancer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PSA doubling time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Used in staging and follow up of prostate cancer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Mohmad zoubi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40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22- Causes of elevated levels of PSA in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Getting older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BPH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UTI and prostatitis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Ejaculation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Parathyroid hormone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Prostate injury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Surgical procedure involving prostate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Prostate cancer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In Females it increases in hyperandrogenic state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Ena’am Doumi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47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23- BPH medical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75" y="1500189"/>
            <a:ext cx="8596668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Alpha 1 adrenergic antagonists </a:t>
            </a:r>
            <a:r>
              <a:rPr lang="en-US" sz="2000" dirty="0" smtClean="0">
                <a:solidFill>
                  <a:schemeClr val="tx1"/>
                </a:solidFill>
              </a:rPr>
              <a:t>( Tamsulosin, Doxazosin 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Relax bladder neck muscle and prostate muscle fibers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S.E &gt;&gt; Orthostatic hypotension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5-alpha reductase inhibitor </a:t>
            </a:r>
            <a:r>
              <a:rPr lang="en-US" sz="2000" dirty="0" smtClean="0">
                <a:solidFill>
                  <a:schemeClr val="tx1"/>
                </a:solidFill>
              </a:rPr>
              <a:t>( Finasteride 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Shrink</a:t>
            </a:r>
            <a:r>
              <a:rPr lang="ar-JO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smtClean="0">
                <a:solidFill>
                  <a:schemeClr val="tx1"/>
                </a:solidFill>
              </a:rPr>
              <a:t>Reduce the size of prostate by inhibiting conversion of testosterone into DHT and thus suppressing prostate growth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S.E&gt;&gt; Decrease libido and ejaculation dysfunction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Anti-cholinergic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Bladder muscle relaxant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PDE5 inhibitor </a:t>
            </a:r>
            <a:r>
              <a:rPr lang="en-US" sz="2000" dirty="0" smtClean="0">
                <a:solidFill>
                  <a:schemeClr val="tx1"/>
                </a:solidFill>
              </a:rPr>
              <a:t>( Tadalafil ) 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Life style and home messages ( limit caffeine and alcohol, bladder training and schedule bathroom visits, healthy diets and exercise 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Mohmad Rabai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34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23- BPH medical treatment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739" y="1698696"/>
            <a:ext cx="6517771" cy="4888328"/>
          </a:xfrm>
        </p:spPr>
      </p:pic>
      <p:sp>
        <p:nvSpPr>
          <p:cNvPr id="5" name="TextBox 4"/>
          <p:cNvSpPr txBox="1"/>
          <p:nvPr/>
        </p:nvSpPr>
        <p:spPr>
          <a:xfrm>
            <a:off x="10123714" y="953589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Mohmad Rabai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127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24- Importance of antibiotics in patient with VUR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369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Ru’a Tafesh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 ( continuous antibiotic prophylaxis ) LOWERS :</a:t>
            </a:r>
          </a:p>
          <a:p>
            <a:pPr marL="0" indent="0">
              <a:buNone/>
            </a:pPr>
            <a:r>
              <a:rPr lang="en-US" dirty="0" smtClean="0"/>
              <a:t>1- The occurrence of a subsequent UTI </a:t>
            </a:r>
          </a:p>
          <a:p>
            <a:pPr marL="0" indent="0">
              <a:buNone/>
            </a:pPr>
            <a:r>
              <a:rPr lang="en-US" dirty="0" smtClean="0"/>
              <a:t>2- The risk of renal scarring and damage </a:t>
            </a:r>
          </a:p>
          <a:p>
            <a:pPr marL="0" indent="0">
              <a:buNone/>
            </a:pPr>
            <a:r>
              <a:rPr lang="en-US" dirty="0" smtClean="0"/>
              <a:t>3- The upgrading of VUR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728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8511" y="278087"/>
            <a:ext cx="927656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25- VUR: </a:t>
            </a:r>
            <a:r>
              <a:rPr lang="en-US" sz="2200" dirty="0" smtClean="0">
                <a:solidFill>
                  <a:schemeClr val="tx1"/>
                </a:solidFill>
              </a:rPr>
              <a:t>Abnormal backflow of urine from bladder to kidney that can cause the ureters and kidney to swell.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>Cystogram(MCUG)</a:t>
            </a:r>
            <a:r>
              <a:rPr lang="en-US" sz="2200" dirty="0" smtClean="0"/>
              <a:t> can be used to determine severity of VUR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1994" y="1812319"/>
            <a:ext cx="9491902" cy="488029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 : </a:t>
            </a:r>
            <a:r>
              <a:rPr lang="en-US" sz="2000" dirty="0" smtClean="0">
                <a:solidFill>
                  <a:schemeClr val="tx1"/>
                </a:solidFill>
              </a:rPr>
              <a:t>Urine flow back into on or both of the ureters but doesn’t reach the kidney (urine reflux into non-dilated ureters)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II : </a:t>
            </a:r>
            <a:r>
              <a:rPr lang="en-US" sz="2000" dirty="0" smtClean="0">
                <a:solidFill>
                  <a:schemeClr val="tx1"/>
                </a:solidFill>
              </a:rPr>
              <a:t>Flow back up to the kidney but doesn’t cause dilatation of renal pelvis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III : </a:t>
            </a:r>
            <a:r>
              <a:rPr lang="en-US" sz="2000" dirty="0" smtClean="0">
                <a:solidFill>
                  <a:schemeClr val="tx1"/>
                </a:solidFill>
              </a:rPr>
              <a:t>Mild to moderate dilatation of the ureter, renal pelvis and calyces with minimal blunting at fornices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IV : </a:t>
            </a:r>
            <a:r>
              <a:rPr lang="en-US" sz="2000" dirty="0" smtClean="0">
                <a:solidFill>
                  <a:schemeClr val="tx1"/>
                </a:solidFill>
              </a:rPr>
              <a:t>Moderate to severe dilatation of the ureter, renal pelvis and calyces with mild tortuosity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Grade V : </a:t>
            </a:r>
            <a:r>
              <a:rPr lang="en-US" sz="2000" dirty="0" smtClean="0">
                <a:solidFill>
                  <a:schemeClr val="tx1"/>
                </a:solidFill>
              </a:rPr>
              <a:t>Severe dilatation with severe tortuosity, blunting renal fornices, cortical thinning and ballooning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53896" y="1085334"/>
            <a:ext cx="143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Aseel Adnan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899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26- Parts of the urethra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Ghazi Majali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8916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Posterior urethra </a:t>
            </a:r>
            <a:r>
              <a:rPr lang="en-US" sz="2400" dirty="0" smtClean="0"/>
              <a:t>&gt;&gt; composed of the membranous and prostatic portions 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Anterior urethra </a:t>
            </a:r>
            <a:r>
              <a:rPr lang="en-US" sz="2400" dirty="0" smtClean="0"/>
              <a:t>&gt;&gt; includes 3 segments ( bulbar urethra, penile urethra, fossa navicularis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494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3-Voided urine samples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1- Vb1</a:t>
            </a:r>
            <a:r>
              <a:rPr lang="en-US" sz="2000" dirty="0" smtClean="0"/>
              <a:t> : First 10 ml of urine, this represents 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dirty="0" smtClean="0"/>
              <a:t> - Urethra </a:t>
            </a:r>
            <a:r>
              <a:rPr lang="en-US" dirty="0"/>
              <a:t>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- Acute prostatitis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accent2"/>
                </a:solidFill>
              </a:rPr>
              <a:t>2- Vb2 </a:t>
            </a:r>
            <a:r>
              <a:rPr lang="en-US" sz="2000" dirty="0" smtClean="0"/>
              <a:t>: Midstream urine, this represents :</a:t>
            </a:r>
            <a:br>
              <a:rPr lang="en-US" sz="2000" dirty="0" smtClean="0"/>
            </a:br>
            <a:r>
              <a:rPr lang="en-US" dirty="0" smtClean="0"/>
              <a:t>     - Bladder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accent2"/>
                </a:solidFill>
              </a:rPr>
              <a:t>3- Vb3 </a:t>
            </a:r>
            <a:r>
              <a:rPr lang="en-US" sz="2000" dirty="0" smtClean="0"/>
              <a:t>: First 10 ml of urine after prostate massage, this represents : </a:t>
            </a:r>
            <a:br>
              <a:rPr lang="en-US" sz="2000" dirty="0" smtClean="0"/>
            </a:br>
            <a:r>
              <a:rPr lang="en-US" dirty="0" smtClean="0"/>
              <a:t>     - Chronic prostatitis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accent2"/>
                </a:solidFill>
              </a:rPr>
              <a:t>4- EPS </a:t>
            </a:r>
            <a:r>
              <a:rPr lang="en-US" sz="2000" dirty="0" smtClean="0"/>
              <a:t>: Expressed prostatic specimen, measured after prostate massage in chronic prostatitis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4384" y="900668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Mohammad hashem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45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23714" y="953589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Ghazi Majali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4" r="1053"/>
          <a:stretch/>
        </p:blipFill>
        <p:spPr>
          <a:xfrm>
            <a:off x="711534" y="148666"/>
            <a:ext cx="6049484" cy="6709334"/>
          </a:xfrm>
        </p:spPr>
      </p:pic>
    </p:spTree>
    <p:extLst>
      <p:ext uri="{BB962C8B-B14F-4D97-AF65-F5344CB8AC3E}">
        <p14:creationId xmlns:p14="http://schemas.microsoft.com/office/powerpoint/2010/main" val="3319460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27- Bladder cancer TNM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93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Shereen Alsheikh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891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common in older population and it’s 3times more common in males, it has several types including </a:t>
            </a:r>
            <a:br>
              <a:rPr lang="en-US" sz="2400" dirty="0" smtClean="0"/>
            </a:br>
            <a:r>
              <a:rPr lang="en-US" sz="2400" dirty="0" smtClean="0"/>
              <a:t>1- Transitional cell carcinoma(90%)</a:t>
            </a:r>
            <a:br>
              <a:rPr lang="en-US" sz="2400" dirty="0" smtClean="0"/>
            </a:br>
            <a:r>
              <a:rPr lang="en-US" sz="2400" dirty="0" smtClean="0"/>
              <a:t>2- Squamous cell carcinoma(8%)</a:t>
            </a:r>
            <a:br>
              <a:rPr lang="en-US" sz="2400" dirty="0" smtClean="0"/>
            </a:br>
            <a:r>
              <a:rPr lang="en-US" sz="2400" dirty="0" smtClean="0"/>
              <a:t>3- Adenocarcinoma(2%)</a:t>
            </a:r>
          </a:p>
          <a:p>
            <a:r>
              <a:rPr lang="en-US" sz="2400" dirty="0" smtClean="0"/>
              <a:t>Clinically presented as: Frequency, urgency, hematuria, dysuria, pelvic pain </a:t>
            </a:r>
          </a:p>
          <a:p>
            <a:r>
              <a:rPr lang="en-US" sz="2400" dirty="0" smtClean="0"/>
              <a:t>Diagnosed by cystoscopy and biopsy mainly then TNM used to determine amount of spread..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64030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23714" y="953589"/>
            <a:ext cx="193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Shereen Alsheikh</a:t>
            </a:r>
            <a:endParaRPr lang="en-US" dirty="0"/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823" y="237589"/>
            <a:ext cx="6073341" cy="6359771"/>
          </a:xfrm>
        </p:spPr>
      </p:pic>
    </p:spTree>
    <p:extLst>
      <p:ext uri="{BB962C8B-B14F-4D97-AF65-F5344CB8AC3E}">
        <p14:creationId xmlns:p14="http://schemas.microsoft.com/office/powerpoint/2010/main" val="2730806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839789"/>
            <a:ext cx="9276563" cy="1320800"/>
          </a:xfrm>
        </p:spPr>
        <p:txBody>
          <a:bodyPr/>
          <a:lstStyle/>
          <a:p>
            <a:r>
              <a:rPr lang="en-US" dirty="0" smtClean="0"/>
              <a:t>28- Signs and symptoms of urethral trauma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Gharam Majali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8916"/>
            <a:ext cx="8596668" cy="388077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Pain with voiding or inability to void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Blood at meatus</a:t>
            </a:r>
            <a:r>
              <a:rPr lang="ar-JO" sz="2400" dirty="0" smtClean="0"/>
              <a:t>/</a:t>
            </a:r>
            <a:r>
              <a:rPr lang="en-US" sz="2400" dirty="0" smtClean="0"/>
              <a:t>Blood at vaginal introitus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Perineal, scrotal, labial, penile ecchymosis and edema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Abnormal location of prostate on DRE</a:t>
            </a:r>
            <a:br>
              <a:rPr lang="en-US" sz="2400" dirty="0" smtClean="0"/>
            </a:br>
            <a:r>
              <a:rPr lang="en-US" sz="2400" dirty="0" smtClean="0"/>
              <a:t>high riding prostate or may appear to be absent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Blood on DRE or vaginal examination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Hematuria although not specific but hematuria on a first voided specimen may indicate injury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Hematoma or swelling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17138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134" y="147061"/>
            <a:ext cx="9276563" cy="1320800"/>
          </a:xfrm>
        </p:spPr>
        <p:txBody>
          <a:bodyPr/>
          <a:lstStyle/>
          <a:p>
            <a:r>
              <a:rPr lang="en-US" dirty="0" smtClean="0"/>
              <a:t>29- Urodynamic studies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Nadine Othman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5" y="953589"/>
            <a:ext cx="8934267" cy="5752569"/>
          </a:xfrm>
        </p:spPr>
      </p:pic>
    </p:spTree>
    <p:extLst>
      <p:ext uri="{BB962C8B-B14F-4D97-AF65-F5344CB8AC3E}">
        <p14:creationId xmlns:p14="http://schemas.microsoft.com/office/powerpoint/2010/main" val="9862175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618116"/>
            <a:ext cx="10695709" cy="1320800"/>
          </a:xfrm>
        </p:spPr>
        <p:txBody>
          <a:bodyPr/>
          <a:lstStyle/>
          <a:p>
            <a:r>
              <a:rPr lang="en-US" dirty="0" smtClean="0"/>
              <a:t>30- Treatment protocol of prostate and </a:t>
            </a:r>
            <a:br>
              <a:rPr lang="en-US" dirty="0" smtClean="0"/>
            </a:br>
            <a:r>
              <a:rPr lang="en-US" dirty="0" smtClean="0"/>
              <a:t>bladder cancer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3714" y="953589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Khaled Samara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8916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 Prostate cancer </a:t>
            </a:r>
            <a:br>
              <a:rPr lang="en-US" sz="2400" dirty="0" smtClean="0"/>
            </a:br>
            <a:r>
              <a:rPr lang="en-US" sz="2400" dirty="0" smtClean="0"/>
              <a:t> - If life expectancy &lt;10%, Watchful waiting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- If life expectancy &gt; 10%, asses the risk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Low risk</a:t>
            </a:r>
            <a:r>
              <a:rPr lang="en-US" sz="2400" dirty="0" smtClean="0"/>
              <a:t>&gt;&gt; Active surveillance, PSA and biopsy every 6months-1year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Intermediate risk</a:t>
            </a:r>
            <a:r>
              <a:rPr lang="en-US" sz="2400" dirty="0" smtClean="0"/>
              <a:t>&gt;&gt; Radical prostatectomy </a:t>
            </a:r>
            <a:br>
              <a:rPr lang="en-US" sz="2400" dirty="0" smtClean="0"/>
            </a:br>
            <a:r>
              <a:rPr lang="en-US" sz="2400" dirty="0" smtClean="0"/>
              <a:t>- with mets&gt;&gt; short course ADT(androgen deprivation therapy) then radiotherapy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High risk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-Localized&gt;&gt; Radical prostatectomy + EBT(extrabeam radiotherapy)</a:t>
            </a:r>
            <a:br>
              <a:rPr lang="en-US" sz="2400" dirty="0" smtClean="0"/>
            </a:br>
            <a:r>
              <a:rPr lang="en-US" sz="2400" dirty="0" smtClean="0"/>
              <a:t>-Local advanced&gt;&gt; neoadjuvant hormonal + EBT</a:t>
            </a:r>
            <a:br>
              <a:rPr lang="en-US" sz="2400" dirty="0" smtClean="0"/>
            </a:br>
            <a:r>
              <a:rPr lang="en-US" sz="2400" dirty="0" smtClean="0"/>
              <a:t>-Mets&gt;&gt; Hormonal therapy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0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Bladder cancer </a:t>
            </a:r>
            <a:r>
              <a:rPr lang="en-US" dirty="0" err="1" smtClean="0"/>
              <a:t>ttt</a:t>
            </a:r>
            <a:r>
              <a:rPr lang="en-US" dirty="0" smtClean="0"/>
              <a:t> if its T1 , T2</a:t>
            </a:r>
          </a:p>
          <a:p>
            <a:pPr marL="0" indent="0">
              <a:buNone/>
            </a:pPr>
            <a:r>
              <a:rPr lang="en-US" dirty="0" smtClean="0"/>
              <a:t>A -TURBT</a:t>
            </a:r>
          </a:p>
          <a:p>
            <a:pPr marL="0" indent="0">
              <a:buNone/>
            </a:pPr>
            <a:r>
              <a:rPr lang="en-US" dirty="0" smtClean="0"/>
              <a:t>Complications </a:t>
            </a:r>
            <a:r>
              <a:rPr lang="en-US" dirty="0"/>
              <a:t>of TURBT are </a:t>
            </a:r>
            <a:r>
              <a:rPr lang="en-US" dirty="0" err="1" smtClean="0"/>
              <a:t>uncommon,including</a:t>
            </a:r>
            <a:r>
              <a:rPr lang="en-US" dirty="0" smtClean="0"/>
              <a:t> </a:t>
            </a:r>
            <a:r>
              <a:rPr lang="en-US" dirty="0"/>
              <a:t>bleeding, sepsis, bladder perforation, incomplete </a:t>
            </a:r>
            <a:r>
              <a:rPr lang="en-US" dirty="0" err="1" smtClean="0"/>
              <a:t>resection,and</a:t>
            </a:r>
            <a:r>
              <a:rPr lang="en-US" dirty="0" smtClean="0"/>
              <a:t> </a:t>
            </a:r>
            <a:r>
              <a:rPr lang="en-US" dirty="0"/>
              <a:t>urethral stricture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Second </a:t>
            </a:r>
            <a:r>
              <a:rPr lang="en-US" i="1" dirty="0"/>
              <a:t>resection: </a:t>
            </a:r>
            <a:r>
              <a:rPr lang="en-US" dirty="0"/>
              <a:t>an early repeat TUR (within 2–6 weeks) should be undertaken: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if the first resection was </a:t>
            </a:r>
            <a:r>
              <a:rPr lang="en-US" dirty="0" smtClean="0"/>
              <a:t>incomplete, </a:t>
            </a:r>
            <a:r>
              <a:rPr lang="en-US" dirty="0"/>
              <a:t>(b) when the pathologist reports that the resected specimen contains no </a:t>
            </a:r>
            <a:r>
              <a:rPr lang="en-US" dirty="0" err="1"/>
              <a:t>muscularis</a:t>
            </a:r>
            <a:r>
              <a:rPr lang="en-US" dirty="0"/>
              <a:t> </a:t>
            </a:r>
            <a:r>
              <a:rPr lang="en-US" dirty="0" err="1"/>
              <a:t>propria</a:t>
            </a:r>
            <a:r>
              <a:rPr lang="en-US" dirty="0"/>
              <a:t>, or </a:t>
            </a:r>
            <a:r>
              <a:rPr lang="en-US" dirty="0" smtClean="0"/>
              <a:t>(</a:t>
            </a:r>
            <a:r>
              <a:rPr lang="en-US" dirty="0"/>
              <a:t>c) if a high-grade, but apparently non-invasive, T1tumour has been reported since perhaps 10% (3–25%) of these G3pT1tumours are </a:t>
            </a:r>
            <a:r>
              <a:rPr lang="en-US" dirty="0" err="1"/>
              <a:t>understaged</a:t>
            </a:r>
            <a:r>
              <a:rPr lang="en-US" dirty="0"/>
              <a:t> T2 </a:t>
            </a:r>
            <a:r>
              <a:rPr lang="en-US" dirty="0" err="1"/>
              <a:t>tumours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34" y="14493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absence of these indications for a second resection, review cystoscopy is performed at 3 months. If this demonstrates recurrence, 70% will recur further. If not, only 20% will recur further. If the bladder is </a:t>
            </a:r>
            <a:r>
              <a:rPr lang="en-US" dirty="0" err="1" smtClean="0"/>
              <a:t>clearat</a:t>
            </a:r>
            <a:r>
              <a:rPr lang="en-US" dirty="0" smtClean="0"/>
              <a:t> </a:t>
            </a:r>
            <a:r>
              <a:rPr lang="en-US" dirty="0"/>
              <a:t>follow-up, subsequent cystoscopies are performed under local anesthetic at 9 months and thereafter annually for 5y </a:t>
            </a:r>
            <a:endParaRPr lang="en-US" dirty="0"/>
          </a:p>
          <a:p>
            <a:r>
              <a:rPr lang="en-US" dirty="0" smtClean="0"/>
              <a:t>B - </a:t>
            </a:r>
            <a:r>
              <a:rPr lang="en-US" b="1" dirty="0"/>
              <a:t>Alternatives to </a:t>
            </a:r>
            <a:r>
              <a:rPr lang="en-US" b="1" dirty="0" err="1" smtClean="0"/>
              <a:t>TURBT</a:t>
            </a:r>
            <a:r>
              <a:rPr lang="en-US" dirty="0" err="1" smtClean="0"/>
              <a:t>,Transurethral</a:t>
            </a:r>
            <a:r>
              <a:rPr lang="en-US" dirty="0" smtClean="0"/>
              <a:t> </a:t>
            </a:r>
            <a:r>
              <a:rPr lang="en-US" dirty="0" err="1"/>
              <a:t>cystodiathermy</a:t>
            </a:r>
            <a:r>
              <a:rPr lang="en-US" dirty="0"/>
              <a:t> or laser are accepted, quicker and less </a:t>
            </a:r>
            <a:r>
              <a:rPr lang="en-US" dirty="0" smtClean="0"/>
              <a:t>morbid.</a:t>
            </a:r>
          </a:p>
          <a:p>
            <a:r>
              <a:rPr lang="en-US" dirty="0" smtClean="0"/>
              <a:t>If its T3 cystectomy </a:t>
            </a:r>
          </a:p>
          <a:p>
            <a:r>
              <a:rPr lang="en-US" dirty="0" smtClean="0"/>
              <a:t>T4 </a:t>
            </a:r>
            <a:r>
              <a:rPr lang="en-US" dirty="0" err="1" smtClean="0"/>
              <a:t>chemo&amp;radiotherapy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 Acute urine retention Vs Chronic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Acute urine retention: painful inability to void urine with relief of pain following drainage of the bladder by catheterization </a:t>
            </a:r>
          </a:p>
          <a:p>
            <a:endParaRPr lang="en-US" sz="2000" dirty="0"/>
          </a:p>
          <a:p>
            <a:r>
              <a:rPr lang="en-US" sz="2000" dirty="0" smtClean="0"/>
              <a:t>Chronic urine retention: Failure to empty bladder despite maintaining an ability to urinate which result in elevated (PVR) urine volume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159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Ro’aa jaradat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1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 Acute urine retention Vs Chronic 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152343"/>
              </p:ext>
            </p:extLst>
          </p:nvPr>
        </p:nvGraphicFramePr>
        <p:xfrm>
          <a:off x="677692" y="1270000"/>
          <a:ext cx="8845131" cy="420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377">
                  <a:extLst>
                    <a:ext uri="{9D8B030D-6E8A-4147-A177-3AD203B41FA5}">
                      <a16:colId xmlns:a16="http://schemas.microsoft.com/office/drawing/2014/main" xmlns="" val="1662408543"/>
                    </a:ext>
                  </a:extLst>
                </a:gridCol>
                <a:gridCol w="2948377">
                  <a:extLst>
                    <a:ext uri="{9D8B030D-6E8A-4147-A177-3AD203B41FA5}">
                      <a16:colId xmlns:a16="http://schemas.microsoft.com/office/drawing/2014/main" xmlns="" val="1855178479"/>
                    </a:ext>
                  </a:extLst>
                </a:gridCol>
                <a:gridCol w="2948377">
                  <a:extLst>
                    <a:ext uri="{9D8B030D-6E8A-4147-A177-3AD203B41FA5}">
                      <a16:colId xmlns:a16="http://schemas.microsoft.com/office/drawing/2014/main" xmlns="" val="3696123545"/>
                    </a:ext>
                  </a:extLst>
                </a:gridCol>
              </a:tblGrid>
              <a:tr h="5254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retention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</a:t>
                      </a:r>
                      <a:r>
                        <a:rPr lang="en-US" baseline="0" dirty="0" smtClean="0"/>
                        <a:t> retention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0495580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Voiding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Decreased</a:t>
                      </a:r>
                      <a:r>
                        <a:rPr lang="en-US" baseline="0" dirty="0" smtClean="0"/>
                        <a:t> (-)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(+)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532166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Obstruction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Partial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361294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Pain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8690006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Suprapubic tenderness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r>
                        <a:rPr lang="ar-JO" dirty="0" smtClean="0"/>
                        <a:t>/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7878222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Drainage volume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&lt;800 ml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&gt;800 ml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7675221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Uremia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r>
                        <a:rPr lang="ar-JO" dirty="0" smtClean="0"/>
                        <a:t>/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4317177"/>
                  </a:ext>
                </a:extLst>
              </a:tr>
              <a:tr h="5254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Hydronephrosis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978492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7334" y="5764404"/>
            <a:ext cx="518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Post obstructive diuresis in chronic retention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5-Indications of JJ stent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1- Relief of obstruction from ureteric stones, benign ureteric stricture or malignant stricture, the stent will relieve the pain caused by obstruction and reverse renal impairment if present.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2- Prevention of obstruction post ureteroscopy 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3- Passive dilation of ureter prior to ureteroscopy 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4- To ensure antegrade flow of urine following surgery or injury to ureter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5- Following endopyelotomy 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Raghad haj-</a:t>
            </a:r>
            <a:r>
              <a:rPr lang="en-US" dirty="0" err="1" smtClean="0"/>
              <a:t>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4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5-Indications of JJ stent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1" y="1453627"/>
            <a:ext cx="3803226" cy="4947173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1453627"/>
            <a:ext cx="3421728" cy="2360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384" y="1899828"/>
            <a:ext cx="3213380" cy="450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8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Types of UTI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7"/>
            <a:ext cx="8596668" cy="488029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Most common pathogen of UTI is E.Choli </a:t>
            </a:r>
          </a:p>
          <a:p>
            <a:r>
              <a:rPr lang="en-US" sz="2000" dirty="0" smtClean="0"/>
              <a:t>Most common mode of infection is ascending from the periurethral, vaginal and fecal flora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Upper tract infection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1- Pyelonephritis ( acute , chronic ) mostly diagnosed clinically.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lower and upper tract symptoms present ( chills, fever, costovertebral     angle tenderness, dysuria, urgency, frequency )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2- Ureteritis (ureter)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23714" y="953589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Felasteen abed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407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1815</Words>
  <Application>Microsoft Office PowerPoint</Application>
  <PresentationFormat>Widescreen</PresentationFormat>
  <Paragraphs>372</Paragraphs>
  <Slides>47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Tahoma</vt:lpstr>
      <vt:lpstr>Trebuchet MS</vt:lpstr>
      <vt:lpstr>Wingdings 3</vt:lpstr>
      <vt:lpstr>Facet</vt:lpstr>
      <vt:lpstr>Urology Homework Group4(A) </vt:lpstr>
      <vt:lpstr>1-Indications for open surgery in BPH</vt:lpstr>
      <vt:lpstr>2-Indications for surgery in BPH</vt:lpstr>
      <vt:lpstr>3-Voided urine samples </vt:lpstr>
      <vt:lpstr>4- Acute urine retention Vs Chronic </vt:lpstr>
      <vt:lpstr>4- Acute urine retention Vs Chronic </vt:lpstr>
      <vt:lpstr>5-Indications of JJ stent </vt:lpstr>
      <vt:lpstr>5-Indications of JJ stent </vt:lpstr>
      <vt:lpstr>6- Types of UTI </vt:lpstr>
      <vt:lpstr>6- Types of UTI </vt:lpstr>
      <vt:lpstr>6- Types of UTI </vt:lpstr>
      <vt:lpstr>6- Types of UTI </vt:lpstr>
      <vt:lpstr>7-Types of prostatitis </vt:lpstr>
      <vt:lpstr>8-Ways of urine sampling </vt:lpstr>
      <vt:lpstr>8-Ways of urine sampling </vt:lpstr>
      <vt:lpstr>9-Transurethral Resection Syndrome(TUR)</vt:lpstr>
      <vt:lpstr>9-Transurethral Resection Syndrome(TUR)</vt:lpstr>
      <vt:lpstr>9-Transurethral Resection Syndrome(TUR)</vt:lpstr>
      <vt:lpstr>10-Causes of urethral stricture </vt:lpstr>
      <vt:lpstr>11-Types of foley’s catheter </vt:lpstr>
      <vt:lpstr>11-Types of foley’s catheter </vt:lpstr>
      <vt:lpstr>11-Types of foley’s catheter </vt:lpstr>
      <vt:lpstr>12-Grades of varicocele </vt:lpstr>
      <vt:lpstr>13-Testicular torsion VS Epididymorchitis </vt:lpstr>
      <vt:lpstr>13-Testicular torsion VS Epididymorchitis </vt:lpstr>
      <vt:lpstr>14-Indications of surgery in varicocele </vt:lpstr>
      <vt:lpstr>15- Bladder cancer risk factors </vt:lpstr>
      <vt:lpstr>16- Intravesical therapy of bladder cancer</vt:lpstr>
      <vt:lpstr>17- Autonomic nerve supply of urinary bladder </vt:lpstr>
      <vt:lpstr>18- Treatment of bladder perforation</vt:lpstr>
      <vt:lpstr>19- Grades of renal trauma </vt:lpstr>
      <vt:lpstr>20- Sperm parameters Collected after 2-7 days of sexual abstinence </vt:lpstr>
      <vt:lpstr>21- PSA (prostate specific antigen)</vt:lpstr>
      <vt:lpstr>22- Causes of elevated levels of PSA in men</vt:lpstr>
      <vt:lpstr>23- BPH medical treatment </vt:lpstr>
      <vt:lpstr>23- BPH medical treatment </vt:lpstr>
      <vt:lpstr>24- Importance of antibiotics in patient with VUR </vt:lpstr>
      <vt:lpstr>25- VUR: Abnormal backflow of urine from bladder to kidney that can cause the ureters and kidney to swell. Cystogram(MCUG) can be used to determine severity of VUR</vt:lpstr>
      <vt:lpstr>26- Parts of the urethra </vt:lpstr>
      <vt:lpstr>PowerPoint Presentation</vt:lpstr>
      <vt:lpstr>27- Bladder cancer TNM </vt:lpstr>
      <vt:lpstr>PowerPoint Presentation</vt:lpstr>
      <vt:lpstr>28- Signs and symptoms of urethral trauma</vt:lpstr>
      <vt:lpstr>29- Urodynamic studies </vt:lpstr>
      <vt:lpstr>30- Treatment protocol of prostate and  bladder cancer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Urology Homework</dc:title>
  <dc:creator>نادين عثمان</dc:creator>
  <cp:lastModifiedBy>abdelrahman bdeir</cp:lastModifiedBy>
  <cp:revision>37</cp:revision>
  <dcterms:created xsi:type="dcterms:W3CDTF">2020-11-12T17:42:05Z</dcterms:created>
  <dcterms:modified xsi:type="dcterms:W3CDTF">2020-11-27T19:06:16Z</dcterms:modified>
</cp:coreProperties>
</file>