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4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7" r:id="rId19"/>
    <p:sldId id="273" r:id="rId20"/>
    <p:sldId id="274" r:id="rId21"/>
    <p:sldId id="275" r:id="rId22"/>
    <p:sldId id="276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82A0F7-19B2-4B53-8703-FADEE4D957C9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21B42F-5339-471C-8EDF-87F471EF3D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2171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Know the indications for imaging in renal trauma and the management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21B42F-5339-471C-8EDF-87F471EF3D8C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7697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21B42F-5339-471C-8EDF-87F471EF3D8C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1748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Know</a:t>
            </a:r>
            <a:r>
              <a:rPr lang="en-US" baseline="0" dirty="0" smtClean="0"/>
              <a:t> the secondary causes of VUR and indications for surgery of VUR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21B42F-5339-471C-8EDF-87F471EF3D8C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3183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11/27/2020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Urology Homework</a:t>
            </a:r>
            <a:br>
              <a:rPr lang="en-US" dirty="0" smtClean="0"/>
            </a:br>
            <a:r>
              <a:rPr lang="en-US" dirty="0" smtClean="0"/>
              <a:t>Group4(A)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61703" y="5316583"/>
            <a:ext cx="27510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Done by Nadine Othman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63660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6- Types of UTI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77334" y="1598887"/>
            <a:ext cx="8596668" cy="4880290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Lower tract infection 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1- Cystitis 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2- Urethritis 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3- Prostatitis </a:t>
            </a:r>
          </a:p>
          <a:p>
            <a:pPr marL="0" indent="0">
              <a:buNone/>
            </a:pPr>
            <a:endParaRPr lang="en-US" sz="20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Lowe tract symptoms ( dysuria, frequency, urgency )</a:t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Upper tract symptoms ( chills, fever, costovertebral angle tenderness, nausea, vomiting)</a:t>
            </a:r>
          </a:p>
        </p:txBody>
      </p:sp>
    </p:spTree>
    <p:extLst>
      <p:ext uri="{BB962C8B-B14F-4D97-AF65-F5344CB8AC3E}">
        <p14:creationId xmlns:p14="http://schemas.microsoft.com/office/powerpoint/2010/main" val="14610536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6- Types of UTI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77334" y="1598887"/>
            <a:ext cx="8596668" cy="4880290"/>
          </a:xfrm>
          <a:solidFill>
            <a:schemeClr val="bg1"/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There is :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A- Symptomatic UTI :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There’s signs and symptoms of UTI and laboratory testing confirm the diagnosis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smtClean="0">
                <a:solidFill>
                  <a:schemeClr val="tx1"/>
                </a:solidFill>
              </a:rPr>
              <a:t>  1- In urinanalysis (5-15) WBC per high-power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/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   2- In culture 100,000 cfu</a:t>
            </a:r>
            <a:r>
              <a:rPr lang="ar-JO" sz="2000" dirty="0" smtClean="0">
                <a:solidFill>
                  <a:schemeClr val="tx1"/>
                </a:solidFill>
              </a:rPr>
              <a:t>/</a:t>
            </a:r>
            <a:r>
              <a:rPr lang="en-US" sz="2000" dirty="0" smtClean="0">
                <a:solidFill>
                  <a:schemeClr val="tx1"/>
                </a:solidFill>
              </a:rPr>
              <a:t>ml 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smtClean="0">
                <a:solidFill>
                  <a:schemeClr val="tx1"/>
                </a:solidFill>
              </a:rPr>
              <a:t>        - Isolated ( 5-6 months between attacks ) </a:t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                                    OR</a:t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         - Recurrent ( &gt;3 attacks</a:t>
            </a:r>
            <a:r>
              <a:rPr lang="ar-JO" sz="2000" dirty="0" smtClean="0">
                <a:solidFill>
                  <a:schemeClr val="tx1"/>
                </a:solidFill>
              </a:rPr>
              <a:t>/</a:t>
            </a:r>
            <a:r>
              <a:rPr lang="en-US" sz="2000" dirty="0" smtClean="0">
                <a:solidFill>
                  <a:schemeClr val="tx1"/>
                </a:solidFill>
              </a:rPr>
              <a:t>year or &gt;2 attacks</a:t>
            </a:r>
            <a:r>
              <a:rPr lang="ar-JO" sz="2000" dirty="0" smtClean="0">
                <a:solidFill>
                  <a:schemeClr val="tx1"/>
                </a:solidFill>
              </a:rPr>
              <a:t>/</a:t>
            </a:r>
            <a:r>
              <a:rPr lang="en-US" sz="2000" dirty="0" smtClean="0">
                <a:solidFill>
                  <a:schemeClr val="tx1"/>
                </a:solidFill>
              </a:rPr>
              <a:t>6months )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smtClean="0">
                <a:solidFill>
                  <a:schemeClr val="tx1"/>
                </a:solidFill>
              </a:rPr>
              <a:t>             *Re- infection (new organism)</a:t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              *Persistent (because of inappropriate treatment)</a:t>
            </a:r>
            <a:br>
              <a:rPr lang="en-US" sz="2000" dirty="0" smtClean="0">
                <a:solidFill>
                  <a:schemeClr val="tx1"/>
                </a:solidFill>
              </a:rPr>
            </a:br>
            <a:endParaRPr lang="en-US" sz="20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178387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6- Types of UTI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77334" y="1598887"/>
            <a:ext cx="8596668" cy="4880290"/>
          </a:xfrm>
          <a:solidFill>
            <a:schemeClr val="bg1"/>
          </a:solidFill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B- Asymptomatic UTI :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Urinanalysis and culture are negative and treatment only in case of pregnancy. </a:t>
            </a:r>
          </a:p>
          <a:p>
            <a:pPr marL="0" indent="0">
              <a:buNone/>
            </a:pPr>
            <a:endParaRPr lang="en-US" sz="20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C- Complicated UTI :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Occur when anatomic abnormalities, immunocompromised, multi-drug resistant bacteria and cause functional or structural abnormalities 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    -Functional : renal failure, </a:t>
            </a:r>
            <a:r>
              <a:rPr lang="en-US" sz="2000" dirty="0">
                <a:solidFill>
                  <a:schemeClr val="tx1"/>
                </a:solidFill>
              </a:rPr>
              <a:t>n</a:t>
            </a:r>
            <a:r>
              <a:rPr lang="en-US" sz="2000" dirty="0" smtClean="0">
                <a:solidFill>
                  <a:schemeClr val="tx1"/>
                </a:solidFill>
              </a:rPr>
              <a:t>eurogenic bladder, VUR 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    -Structural : stricture, BPH, anatomic malformation </a:t>
            </a:r>
          </a:p>
          <a:p>
            <a:pPr marL="0" indent="0">
              <a:buNone/>
            </a:pPr>
            <a:endParaRPr lang="en-US" sz="20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D- Uncomplicated UTI :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In healthy patients with normal urinary tract anatomy </a:t>
            </a:r>
            <a:br>
              <a:rPr lang="en-US" sz="2000" dirty="0" smtClean="0">
                <a:solidFill>
                  <a:schemeClr val="tx1"/>
                </a:solidFill>
              </a:rPr>
            </a:br>
            <a:endParaRPr lang="en-US" sz="20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999986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7-Types of prostatitis </a:t>
            </a:r>
            <a:endParaRPr lang="en-US" dirty="0"/>
          </a:p>
        </p:txBody>
      </p:sp>
      <p:pic>
        <p:nvPicPr>
          <p:cNvPr id="2" name="Content Placeholder 1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1409" y="1404570"/>
            <a:ext cx="7593402" cy="5192173"/>
          </a:xfrm>
          <a:solidFill>
            <a:schemeClr val="bg1"/>
          </a:solidFill>
        </p:spPr>
      </p:pic>
      <p:sp>
        <p:nvSpPr>
          <p:cNvPr id="6" name="TextBox 5"/>
          <p:cNvSpPr txBox="1"/>
          <p:nvPr/>
        </p:nvSpPr>
        <p:spPr>
          <a:xfrm>
            <a:off x="10123714" y="953589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Abla qudah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6099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8-Ways of urine sampling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77334" y="1598887"/>
            <a:ext cx="8596668" cy="4880290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1- Voided Urine 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Simplest ways: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A-Random specimen(for analysis)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B-First morning specimen(analysis and microscopic)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C-Midstream clean catch specimen(for culture and sensitivity testing) </a:t>
            </a:r>
          </a:p>
          <a:p>
            <a:pPr marL="0" indent="0">
              <a:buNone/>
            </a:pPr>
            <a:endParaRPr lang="en-US" sz="20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2- Catheter collection specimen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-These specimens are obtained by investing a catheter or sterile flexible tube into bladder via urethra to withdraw urine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-When the patient is bedridden or can’t urinate independently  </a:t>
            </a:r>
            <a:br>
              <a:rPr lang="en-US" sz="2000" dirty="0" smtClean="0">
                <a:solidFill>
                  <a:schemeClr val="tx1"/>
                </a:solidFill>
              </a:rPr>
            </a:br>
            <a:endParaRPr lang="en-US" sz="2000" dirty="0" smtClean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123714" y="953589"/>
            <a:ext cx="15713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Aya tawalbeh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22538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8-Ways of urine sampling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77334" y="1598887"/>
            <a:ext cx="8596668" cy="4880290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3- Suprapubic aspiration specimen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-This method is used when a bedridden patient can’t be catheterized or sterile specimen is required 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 </a:t>
            </a:r>
            <a:br>
              <a:rPr lang="en-US" sz="2000" dirty="0" smtClean="0">
                <a:solidFill>
                  <a:schemeClr val="tx1"/>
                </a:solidFill>
              </a:rPr>
            </a:br>
            <a:endParaRPr lang="en-US" sz="2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54322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77333" y="609600"/>
            <a:ext cx="9276563" cy="1320800"/>
          </a:xfrm>
        </p:spPr>
        <p:txBody>
          <a:bodyPr/>
          <a:lstStyle/>
          <a:p>
            <a:r>
              <a:rPr lang="en-US" dirty="0" smtClean="0"/>
              <a:t>9-Transurethral Resection Syndrome(TUR)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77334" y="1598887"/>
            <a:ext cx="8596668" cy="4880290"/>
          </a:xfrm>
          <a:solidFill>
            <a:schemeClr val="bg1"/>
          </a:solidFill>
        </p:spPr>
        <p:txBody>
          <a:bodyPr>
            <a:normAutofit fontScale="92500" lnSpcReduction="20000"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Arise from the infusion of a large volume of hypotonic irrigating solution into the circulation during endoscopic procedures </a:t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(TURP, TURBT, PCNL)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Most commonly after prolonged TURP of large prostate 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Irrigation fluid: glycine+water 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During TURP this fluid enter the circulation leading to ( </a:t>
            </a:r>
            <a:r>
              <a:rPr lang="en-US" sz="2000" dirty="0" smtClean="0">
                <a:solidFill>
                  <a:srgbClr val="FF0000"/>
                </a:solidFill>
              </a:rPr>
              <a:t>Hypervolemia, Hyponatremia </a:t>
            </a:r>
            <a:r>
              <a:rPr lang="en-US" sz="2000" dirty="0" smtClean="0">
                <a:solidFill>
                  <a:schemeClr val="tx1"/>
                </a:solidFill>
              </a:rPr>
              <a:t>)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 smtClean="0">
                <a:solidFill>
                  <a:schemeClr val="tx1"/>
                </a:solidFill>
              </a:rPr>
              <a:t>Signs and symptoms </a:t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Dilutional hyponatremia is the most important risk factor leading to the signs and symptoms 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/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rgbClr val="FF0000"/>
                </a:solidFill>
              </a:rPr>
              <a:t>1-</a:t>
            </a:r>
            <a:r>
              <a:rPr lang="en-US" sz="2000" dirty="0" smtClean="0">
                <a:solidFill>
                  <a:schemeClr val="tx1"/>
                </a:solidFill>
              </a:rPr>
              <a:t> confusion  </a:t>
            </a:r>
            <a:r>
              <a:rPr lang="en-US" sz="2000" dirty="0" smtClean="0">
                <a:solidFill>
                  <a:srgbClr val="FF0000"/>
                </a:solidFill>
              </a:rPr>
              <a:t>2-</a:t>
            </a:r>
            <a:r>
              <a:rPr lang="en-US" sz="2000" dirty="0" smtClean="0">
                <a:solidFill>
                  <a:schemeClr val="tx1"/>
                </a:solidFill>
              </a:rPr>
              <a:t> bradycardia  </a:t>
            </a:r>
            <a:r>
              <a:rPr lang="en-US" sz="2000" dirty="0" smtClean="0">
                <a:solidFill>
                  <a:srgbClr val="FF0000"/>
                </a:solidFill>
              </a:rPr>
              <a:t>3-</a:t>
            </a:r>
            <a:r>
              <a:rPr lang="en-US" sz="2000" dirty="0" smtClean="0">
                <a:solidFill>
                  <a:schemeClr val="tx1"/>
                </a:solidFill>
              </a:rPr>
              <a:t> nausea,vomiting  </a:t>
            </a:r>
            <a:r>
              <a:rPr lang="en-US" sz="2000" dirty="0" smtClean="0">
                <a:solidFill>
                  <a:srgbClr val="FF0000"/>
                </a:solidFill>
              </a:rPr>
              <a:t>4-</a:t>
            </a:r>
            <a:r>
              <a:rPr lang="en-US" sz="2000" dirty="0" smtClean="0">
                <a:solidFill>
                  <a:schemeClr val="tx1"/>
                </a:solidFill>
              </a:rPr>
              <a:t> seizures </a:t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rgbClr val="FF0000"/>
                </a:solidFill>
              </a:rPr>
              <a:t>5-</a:t>
            </a:r>
            <a:r>
              <a:rPr lang="en-US" sz="2000" dirty="0" smtClean="0">
                <a:solidFill>
                  <a:schemeClr val="tx1"/>
                </a:solidFill>
              </a:rPr>
              <a:t> hypertension due to fluid overload </a:t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rgbClr val="FF0000"/>
                </a:solidFill>
              </a:rPr>
              <a:t>6-</a:t>
            </a:r>
            <a:r>
              <a:rPr lang="en-US" sz="2000" dirty="0" smtClean="0">
                <a:solidFill>
                  <a:schemeClr val="tx1"/>
                </a:solidFill>
              </a:rPr>
              <a:t> visual disturbances (flashing light), in case of spinal anesthesia ( TURP due to glycine inhibitory neurotransmitter which affects on retina)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123714" y="953589"/>
            <a:ext cx="1624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Lubna sameer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47508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77333" y="609600"/>
            <a:ext cx="9276563" cy="1320800"/>
          </a:xfrm>
        </p:spPr>
        <p:txBody>
          <a:bodyPr/>
          <a:lstStyle/>
          <a:p>
            <a:r>
              <a:rPr lang="en-US" dirty="0" smtClean="0"/>
              <a:t>9-Transurethral Resection Syndrome(TUR)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77334" y="1598887"/>
            <a:ext cx="8596668" cy="4880290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Prevention :</a:t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use a continuous irrigating cystoscope, limit resection time and avoid aggressive resection near the capsule 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 smtClean="0">
                <a:solidFill>
                  <a:schemeClr val="tx1"/>
                </a:solidFill>
              </a:rPr>
              <a:t>Treatment </a:t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- for prolonged procedures, where greater degree of fluid may occur,</a:t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measure serum Na+ &gt;&gt; </a:t>
            </a:r>
            <a:r>
              <a:rPr lang="en-US" sz="2000" dirty="0" smtClean="0">
                <a:solidFill>
                  <a:srgbClr val="FF0000"/>
                </a:solidFill>
              </a:rPr>
              <a:t>give 20-40mg IV furosemide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 </a:t>
            </a:r>
            <a:br>
              <a:rPr lang="en-US" sz="2000" dirty="0" smtClean="0">
                <a:solidFill>
                  <a:srgbClr val="FF0000"/>
                </a:solidFill>
              </a:rPr>
            </a:br>
            <a:r>
              <a:rPr lang="en-US" sz="2000" dirty="0" smtClean="0">
                <a:solidFill>
                  <a:srgbClr val="FF0000"/>
                </a:solidFill>
              </a:rPr>
              <a:t>1- </a:t>
            </a:r>
            <a:r>
              <a:rPr lang="en-US" sz="2000" dirty="0" smtClean="0">
                <a:solidFill>
                  <a:schemeClr val="tx1"/>
                </a:solidFill>
              </a:rPr>
              <a:t>If Na+ comes back normal &gt;&gt; </a:t>
            </a:r>
            <a:r>
              <a:rPr lang="en-US" sz="2000" dirty="0" smtClean="0">
                <a:solidFill>
                  <a:srgbClr val="FF0000"/>
                </a:solidFill>
              </a:rPr>
              <a:t>you’ll have done little harm by giving furosemide </a:t>
            </a:r>
            <a:br>
              <a:rPr lang="en-US" sz="2000" dirty="0" smtClean="0">
                <a:solidFill>
                  <a:srgbClr val="FF0000"/>
                </a:solidFill>
              </a:rPr>
            </a:br>
            <a:r>
              <a:rPr lang="en-US" sz="2000" dirty="0" smtClean="0">
                <a:solidFill>
                  <a:srgbClr val="FF0000"/>
                </a:solidFill>
              </a:rPr>
              <a:t>2-</a:t>
            </a:r>
            <a:r>
              <a:rPr lang="en-US" sz="2000" dirty="0" smtClean="0">
                <a:solidFill>
                  <a:schemeClr val="tx1"/>
                </a:solidFill>
              </a:rPr>
              <a:t> If it comes back Na+ &lt;125mmol</a:t>
            </a:r>
            <a:r>
              <a:rPr lang="ar-JO" sz="2000" dirty="0" smtClean="0">
                <a:solidFill>
                  <a:schemeClr val="tx1"/>
                </a:solidFill>
              </a:rPr>
              <a:t>/</a:t>
            </a:r>
            <a:r>
              <a:rPr lang="en-US" sz="2000" dirty="0" smtClean="0">
                <a:solidFill>
                  <a:schemeClr val="tx1"/>
                </a:solidFill>
              </a:rPr>
              <a:t>l &gt;&gt; </a:t>
            </a:r>
            <a:r>
              <a:rPr lang="en-US" sz="2000" dirty="0" smtClean="0">
                <a:solidFill>
                  <a:srgbClr val="FF0000"/>
                </a:solidFill>
              </a:rPr>
              <a:t>need more treatment and intervention to prevent development of severe TUR syndrome </a:t>
            </a:r>
          </a:p>
        </p:txBody>
      </p:sp>
    </p:spTree>
    <p:extLst>
      <p:ext uri="{BB962C8B-B14F-4D97-AF65-F5344CB8AC3E}">
        <p14:creationId xmlns:p14="http://schemas.microsoft.com/office/powerpoint/2010/main" val="38212242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77333" y="609600"/>
            <a:ext cx="9276563" cy="1320800"/>
          </a:xfrm>
        </p:spPr>
        <p:txBody>
          <a:bodyPr/>
          <a:lstStyle/>
          <a:p>
            <a:r>
              <a:rPr lang="en-US" dirty="0" smtClean="0"/>
              <a:t>9-Transurethral Resection Syndrome(TUR)</a:t>
            </a:r>
            <a:endParaRPr lang="en-US" dirty="0"/>
          </a:p>
        </p:txBody>
      </p:sp>
      <p:pic>
        <p:nvPicPr>
          <p:cNvPr id="2" name="Content Placeholder 1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823" y="1930400"/>
            <a:ext cx="4407513" cy="2652930"/>
          </a:xfrm>
          <a:solidFill>
            <a:schemeClr val="bg1"/>
          </a:solidFill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4846" y="1930400"/>
            <a:ext cx="3484243" cy="4289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80671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77333" y="609600"/>
            <a:ext cx="9276563" cy="1320800"/>
          </a:xfrm>
        </p:spPr>
        <p:txBody>
          <a:bodyPr/>
          <a:lstStyle/>
          <a:p>
            <a:r>
              <a:rPr lang="en-US" dirty="0" smtClean="0"/>
              <a:t>10-Causes of urethral stricture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77334" y="1598887"/>
            <a:ext cx="8596668" cy="4880290"/>
          </a:xfrm>
          <a:solidFill>
            <a:schemeClr val="bg1"/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1- Trauma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/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2- Infection ( sexual transmitted disease )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/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3- Damage from surgical tools(catheter, endoscopy</a:t>
            </a:r>
            <a:r>
              <a:rPr lang="en-US" sz="2000" dirty="0">
                <a:solidFill>
                  <a:schemeClr val="tx1"/>
                </a:solidFill>
              </a:rPr>
              <a:t>)</a:t>
            </a:r>
            <a:r>
              <a:rPr lang="en-US" sz="2000" dirty="0" smtClean="0">
                <a:solidFill>
                  <a:schemeClr val="tx1"/>
                </a:solidFill>
              </a:rPr>
              <a:t> ( iatrogenic )&gt;&gt;</a:t>
            </a:r>
            <a:r>
              <a:rPr lang="en-US" sz="2000" dirty="0" smtClean="0">
                <a:solidFill>
                  <a:srgbClr val="FF0000"/>
                </a:solidFill>
              </a:rPr>
              <a:t>Most common cause 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/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4- Congenital 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/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5- Malignancies 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/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6- Post-operative 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/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7- Non-infectious inflammatory process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953896" y="1085334"/>
            <a:ext cx="21579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Abdulrahman bdeir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1802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1-Indications for open surgery in BPH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 smtClean="0"/>
              <a:t>Surgical removal of prostate gland under general or regional anesthesia .</a:t>
            </a:r>
          </a:p>
          <a:p>
            <a:r>
              <a:rPr lang="en-US" sz="2000" dirty="0" smtClean="0"/>
              <a:t>Excellent outcomes in terms of improvement of symptoms , highest morbidity rate, associated with risk of significant blood loss </a:t>
            </a:r>
          </a:p>
          <a:p>
            <a:r>
              <a:rPr lang="en-US" sz="2000" dirty="0" smtClean="0"/>
              <a:t>Reserved for patients with : </a:t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1-Very large prostate</a:t>
            </a:r>
            <a:br>
              <a:rPr lang="en-US" sz="2000" dirty="0" smtClean="0"/>
            </a:br>
            <a:r>
              <a:rPr lang="en-US" sz="2000" dirty="0" smtClean="0"/>
              <a:t>2-Concomitant bladder stones or bladder diverticula </a:t>
            </a:r>
            <a:br>
              <a:rPr lang="en-US" sz="2000" dirty="0" smtClean="0"/>
            </a:br>
            <a:r>
              <a:rPr lang="en-US" sz="2000" dirty="0" smtClean="0"/>
              <a:t>3-Inability to be positioned for transurethral surgery </a:t>
            </a:r>
            <a:br>
              <a:rPr lang="en-US" sz="2000" dirty="0" smtClean="0"/>
            </a:br>
            <a:r>
              <a:rPr lang="en-US" sz="2000" dirty="0" smtClean="0"/>
              <a:t>4-Concomitant inguinal hernia </a:t>
            </a:r>
            <a:br>
              <a:rPr lang="en-US" sz="2000" dirty="0" smtClean="0"/>
            </a:br>
            <a:r>
              <a:rPr lang="en-US" sz="2000" dirty="0" smtClean="0"/>
              <a:t>5-Long urethra </a:t>
            </a:r>
            <a:br>
              <a:rPr lang="en-US" sz="2000" dirty="0" smtClean="0"/>
            </a:br>
            <a:r>
              <a:rPr lang="en-US" sz="2000" dirty="0" smtClean="0"/>
              <a:t>6-Urethral stricture </a:t>
            </a:r>
            <a:br>
              <a:rPr lang="en-US" sz="2000" dirty="0" smtClean="0"/>
            </a:br>
            <a:r>
              <a:rPr lang="en-US" sz="2000" dirty="0" smtClean="0"/>
              <a:t>7-Intraoperative bleeding during TURP obscuring vision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123714" y="953589"/>
            <a:ext cx="1518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Aseel sadaqa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70779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77333" y="609600"/>
            <a:ext cx="9276563" cy="1320800"/>
          </a:xfrm>
        </p:spPr>
        <p:txBody>
          <a:bodyPr/>
          <a:lstStyle/>
          <a:p>
            <a:r>
              <a:rPr lang="en-US" dirty="0" smtClean="0"/>
              <a:t>11-Types of foley’s catheter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77333" y="1270000"/>
            <a:ext cx="8596668" cy="4880290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1- According to size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-In French</a:t>
            </a:r>
            <a:r>
              <a:rPr lang="en-US" sz="2400" dirty="0" smtClean="0">
                <a:solidFill>
                  <a:schemeClr val="tx1"/>
                </a:solidFill>
              </a:rPr>
              <a:t>, </a:t>
            </a:r>
            <a:r>
              <a:rPr lang="en-US" sz="2000" dirty="0" smtClean="0">
                <a:solidFill>
                  <a:schemeClr val="tx1"/>
                </a:solidFill>
              </a:rPr>
              <a:t>1 French=0.33mm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/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- The size represents the external circumference of the foley’s catheter which represents the internal circumference of the urethra 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/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- Usually start with 16 French ( in BPH</a:t>
            </a:r>
            <a:r>
              <a:rPr lang="ar-JO" sz="2000" dirty="0" smtClean="0">
                <a:solidFill>
                  <a:schemeClr val="tx1"/>
                </a:solidFill>
              </a:rPr>
              <a:t>/</a:t>
            </a:r>
            <a:r>
              <a:rPr lang="en-US" sz="2000" dirty="0" smtClean="0">
                <a:solidFill>
                  <a:schemeClr val="tx1"/>
                </a:solidFill>
              </a:rPr>
              <a:t>Large prostate, use larger size. In stricture, use smaller size ) 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123714" y="953589"/>
            <a:ext cx="19511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Hadeel salameen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2329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77333" y="609600"/>
            <a:ext cx="9276563" cy="1320800"/>
          </a:xfrm>
        </p:spPr>
        <p:txBody>
          <a:bodyPr/>
          <a:lstStyle/>
          <a:p>
            <a:r>
              <a:rPr lang="en-US" dirty="0" smtClean="0"/>
              <a:t>11-Types of foley’s catheter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77333" y="1270000"/>
            <a:ext cx="8596668" cy="4880290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2</a:t>
            </a:r>
            <a:r>
              <a:rPr lang="en-US" sz="2400" dirty="0" smtClean="0">
                <a:solidFill>
                  <a:srgbClr val="FF0000"/>
                </a:solidFill>
              </a:rPr>
              <a:t>- According to material </a:t>
            </a:r>
          </a:p>
          <a:p>
            <a:pPr marL="0" indent="0">
              <a:buNone/>
            </a:pPr>
            <a:endParaRPr lang="en-US" sz="2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- Latex : Less biocompatible, more risk for UTI, more formation of biofilms so can’t be used longer than 3 weeks </a:t>
            </a:r>
          </a:p>
          <a:p>
            <a:pPr marL="0" indent="0">
              <a:buNone/>
            </a:pPr>
            <a:endParaRPr lang="en-US" sz="20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- Silicon : More biocompatible, less risk for UTI, less risk for biofilms formation so can be used for up to 3 months </a:t>
            </a:r>
          </a:p>
          <a:p>
            <a:pPr>
              <a:buFontTx/>
              <a:buChar char="-"/>
            </a:pP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46037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77333" y="609600"/>
            <a:ext cx="9276563" cy="1320800"/>
          </a:xfrm>
        </p:spPr>
        <p:txBody>
          <a:bodyPr/>
          <a:lstStyle/>
          <a:p>
            <a:r>
              <a:rPr lang="en-US" dirty="0" smtClean="0"/>
              <a:t>11-Types of foley’s catheter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53432" y="1374503"/>
            <a:ext cx="8596668" cy="4880290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3- According to number of ways </a:t>
            </a:r>
          </a:p>
          <a:p>
            <a:pPr marL="0" indent="0">
              <a:buNone/>
            </a:pPr>
            <a:endParaRPr lang="en-US" sz="2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- One way-catheter : one time drainage or intermittent catheterization </a:t>
            </a:r>
            <a:endParaRPr lang="en-US" sz="20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-Two way-catheter : one way for drainage and the second for balloon 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( to fix the catheter in the bladder )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- Three way-catheter : one way for drainage, second way for irrigation after bladder or prostate surgery ( blood should be irrigated and removed to prevent accumulation &gt; clot retention &gt; risk of perforation) and the third way for balloon inflation. </a:t>
            </a:r>
            <a:endParaRPr lang="en-US" sz="2000" dirty="0">
              <a:solidFill>
                <a:schemeClr val="tx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3951" y="413657"/>
            <a:ext cx="3129637" cy="264305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6852" y="4425602"/>
            <a:ext cx="3476736" cy="2432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9662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77333" y="609600"/>
            <a:ext cx="9276563" cy="1320800"/>
          </a:xfrm>
        </p:spPr>
        <p:txBody>
          <a:bodyPr/>
          <a:lstStyle/>
          <a:p>
            <a:r>
              <a:rPr lang="en-US" dirty="0" smtClean="0"/>
              <a:t>12-Grades of varicocele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77334" y="1598887"/>
            <a:ext cx="8897740" cy="4880290"/>
          </a:xfrm>
          <a:solidFill>
            <a:schemeClr val="bg1"/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Subclinical :</a:t>
            </a:r>
            <a:r>
              <a:rPr lang="en-US" sz="2000" dirty="0" smtClean="0">
                <a:solidFill>
                  <a:schemeClr val="tx1"/>
                </a:solidFill>
              </a:rPr>
              <a:t> Non-palpable enlargement of the venous plexus of the spermatic tone, which is diagnosed only by ultrasound, angiography or any other imaging method </a:t>
            </a:r>
          </a:p>
          <a:p>
            <a:pPr marL="0" indent="0">
              <a:buNone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Grade I : </a:t>
            </a:r>
            <a:r>
              <a:rPr lang="en-US" sz="2000" dirty="0" smtClean="0">
                <a:solidFill>
                  <a:schemeClr val="tx1"/>
                </a:solidFill>
              </a:rPr>
              <a:t>Small palpable distensions detected during a Valsalva maneuver</a:t>
            </a:r>
          </a:p>
          <a:p>
            <a:pPr marL="0" indent="0">
              <a:buNone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Grade II : </a:t>
            </a:r>
            <a:r>
              <a:rPr lang="en-US" sz="2000" dirty="0" smtClean="0">
                <a:solidFill>
                  <a:schemeClr val="tx1"/>
                </a:solidFill>
              </a:rPr>
              <a:t>Moderate with easily palpable distention on upright examination</a:t>
            </a:r>
          </a:p>
          <a:p>
            <a:pPr marL="0" indent="0">
              <a:buNone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Grade III : </a:t>
            </a:r>
            <a:r>
              <a:rPr lang="en-US" sz="2000" dirty="0" smtClean="0">
                <a:solidFill>
                  <a:schemeClr val="tx1"/>
                </a:solidFill>
              </a:rPr>
              <a:t>Large visible veins on upright examination without palpation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 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Grade IV : </a:t>
            </a:r>
            <a:r>
              <a:rPr lang="en-US" sz="2000" dirty="0" smtClean="0">
                <a:solidFill>
                  <a:schemeClr val="tx1"/>
                </a:solidFill>
              </a:rPr>
              <a:t>Very large varicosities become visible immediately when the patient stands up, the varicosities are hypertensive and subcutaneous varices are present too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953896" y="1085334"/>
            <a:ext cx="2222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Mohammad badwan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09315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77333" y="0"/>
            <a:ext cx="9276563" cy="1320800"/>
          </a:xfrm>
        </p:spPr>
        <p:txBody>
          <a:bodyPr/>
          <a:lstStyle/>
          <a:p>
            <a:r>
              <a:rPr lang="en-US" dirty="0" smtClean="0"/>
              <a:t>13-Testicular torsion VS Epididymorchitis </a:t>
            </a:r>
            <a:endParaRPr lang="en-US" dirty="0"/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9570640"/>
              </p:ext>
            </p:extLst>
          </p:nvPr>
        </p:nvGraphicFramePr>
        <p:xfrm>
          <a:off x="677333" y="551543"/>
          <a:ext cx="9577011" cy="62906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92337">
                  <a:extLst>
                    <a:ext uri="{9D8B030D-6E8A-4147-A177-3AD203B41FA5}">
                      <a16:colId xmlns:a16="http://schemas.microsoft.com/office/drawing/2014/main" xmlns="" val="3019839126"/>
                    </a:ext>
                  </a:extLst>
                </a:gridCol>
                <a:gridCol w="3192337">
                  <a:extLst>
                    <a:ext uri="{9D8B030D-6E8A-4147-A177-3AD203B41FA5}">
                      <a16:colId xmlns:a16="http://schemas.microsoft.com/office/drawing/2014/main" xmlns="" val="407449270"/>
                    </a:ext>
                  </a:extLst>
                </a:gridCol>
                <a:gridCol w="3192337">
                  <a:extLst>
                    <a:ext uri="{9D8B030D-6E8A-4147-A177-3AD203B41FA5}">
                      <a16:colId xmlns:a16="http://schemas.microsoft.com/office/drawing/2014/main" xmlns="" val="26334964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Testicular</a:t>
                      </a:r>
                      <a:r>
                        <a:rPr lang="en-US" baseline="0" dirty="0" smtClean="0"/>
                        <a:t> torsion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Epididymorchitis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522538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Age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(10-30) years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(16-30)&amp;(51-70)</a:t>
                      </a:r>
                      <a:r>
                        <a:rPr lang="en-US" baseline="0" dirty="0" smtClean="0"/>
                        <a:t> years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259567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Pain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Sudden onset not affected by position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Gradual</a:t>
                      </a:r>
                      <a:r>
                        <a:rPr lang="en-US" baseline="0" dirty="0" smtClean="0"/>
                        <a:t> onset worse when standing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984014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Onset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After exercise, sleep</a:t>
                      </a:r>
                      <a:r>
                        <a:rPr lang="en-US" baseline="0" dirty="0" smtClean="0"/>
                        <a:t> or minor trauma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Rarely after sleep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36444847"/>
                  </a:ext>
                </a:extLst>
              </a:tr>
              <a:tr h="392747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Time to presentation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&lt;</a:t>
                      </a:r>
                      <a:r>
                        <a:rPr lang="en-US" baseline="0" dirty="0" smtClean="0"/>
                        <a:t> 6 hours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&gt; 24 hours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511443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Past episodes 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Frequently &gt;2weeks</a:t>
                      </a:r>
                      <a:r>
                        <a:rPr lang="en-US" baseline="0" dirty="0" smtClean="0"/>
                        <a:t> past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Only</a:t>
                      </a:r>
                      <a:r>
                        <a:rPr lang="en-US" baseline="0" dirty="0" smtClean="0"/>
                        <a:t> if previous infection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62840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Severity 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Peaks in hours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Peaks in days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425170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Vomiting 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Common from pain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Unusual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235916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Fever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Up to 20%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Up to</a:t>
                      </a:r>
                      <a:r>
                        <a:rPr lang="en-US" baseline="0" dirty="0" smtClean="0"/>
                        <a:t> 95%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700889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Swelling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After 12 hours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Common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553363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Dysuria 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Rare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Common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470844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Urinanalysis 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30% have wbc</a:t>
                      </a:r>
                      <a:r>
                        <a:rPr lang="ar-JO" dirty="0" smtClean="0"/>
                        <a:t>/</a:t>
                      </a:r>
                      <a:r>
                        <a:rPr lang="en-US" dirty="0" smtClean="0"/>
                        <a:t>bacteria, voiding complication rare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50% may be normal</a:t>
                      </a:r>
                      <a:r>
                        <a:rPr lang="en-US" baseline="0" dirty="0" smtClean="0"/>
                        <a:t> , voiding complication common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947629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Physical exam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smtClean="0"/>
                        <a:t>Cremasteric reflex 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dirty="0" smtClean="0"/>
                        <a:t>-   Prehn sign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 Cremasteric reflex</a:t>
                      </a:r>
                      <a:r>
                        <a:rPr lang="en-US" baseline="0" dirty="0" smtClean="0"/>
                        <a:t> </a:t>
                      </a:r>
                    </a:p>
                    <a:p>
                      <a:r>
                        <a:rPr lang="en-US" baseline="0" dirty="0" smtClean="0"/>
                        <a:t>+ Prehn sign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87180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Color Doppler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Decreased testicular flow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Increased testicular flow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79104612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437222" y="951468"/>
            <a:ext cx="1404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Akram Oran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90125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77334" y="839789"/>
            <a:ext cx="9276563" cy="1320800"/>
          </a:xfrm>
        </p:spPr>
        <p:txBody>
          <a:bodyPr/>
          <a:lstStyle/>
          <a:p>
            <a:r>
              <a:rPr lang="en-US" dirty="0" smtClean="0"/>
              <a:t>13-Testicular torsion VS Epididymorchitis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Management : </a:t>
            </a:r>
          </a:p>
          <a:p>
            <a:pPr marL="0" indent="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testicular torsion is managed by surgery ( Orchidopexy or Orchidectomy ) while epididymorchitis is managed by antibiotics and if it fails we do orchidectomy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747073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77334" y="839789"/>
            <a:ext cx="9276563" cy="1320800"/>
          </a:xfrm>
        </p:spPr>
        <p:txBody>
          <a:bodyPr/>
          <a:lstStyle/>
          <a:p>
            <a:r>
              <a:rPr lang="en-US" dirty="0" smtClean="0"/>
              <a:t>14-Indications of surgery in varicocele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7281" y="1742578"/>
            <a:ext cx="8596668" cy="388077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1- Fertility problems </a:t>
            </a:r>
          </a:p>
          <a:p>
            <a:pPr marL="0" indent="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2- Pain</a:t>
            </a:r>
          </a:p>
          <a:p>
            <a:pPr marL="0" indent="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3- Abnormal semen analysis </a:t>
            </a:r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4- Testicular asymmetry </a:t>
            </a:r>
          </a:p>
          <a:p>
            <a:pPr marL="0" indent="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5- Testicular atrophy </a:t>
            </a:r>
          </a:p>
          <a:p>
            <a:pPr marL="0" indent="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6- Grade III or higher in pediatric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123714" y="953589"/>
            <a:ext cx="17012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Tamara abbadi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591540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77334" y="839789"/>
            <a:ext cx="9276563" cy="1320800"/>
          </a:xfrm>
        </p:spPr>
        <p:txBody>
          <a:bodyPr/>
          <a:lstStyle/>
          <a:p>
            <a:r>
              <a:rPr lang="en-US" dirty="0" smtClean="0"/>
              <a:t>15- Bladder cancer risk factors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8275" y="1500189"/>
            <a:ext cx="8596668" cy="388077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1- Smoking</a:t>
            </a:r>
            <a:r>
              <a:rPr lang="en-US" sz="2000" dirty="0" smtClean="0"/>
              <a:t>: the most important risk factor, smokers are more likely to get bladder cancer 3 times more than non-smokers 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2- Age</a:t>
            </a:r>
            <a:r>
              <a:rPr lang="en-US" sz="2000" dirty="0" smtClean="0"/>
              <a:t>: risk increases with age 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3- Male gender 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4- Exposure to certain chemicals </a:t>
            </a:r>
            <a:r>
              <a:rPr lang="en-US" sz="2000" dirty="0" smtClean="0"/>
              <a:t>( eg : arsenic )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5- Previous cancer treatment</a:t>
            </a:r>
            <a:r>
              <a:rPr lang="en-US" sz="2000" dirty="0" smtClean="0"/>
              <a:t>: people who received radiation treatment aimed for pelvis have high risk of developing bladder cancer 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6- Chronic bladder inflammation</a:t>
            </a:r>
            <a:r>
              <a:rPr lang="en-US" sz="2000" dirty="0" smtClean="0"/>
              <a:t>: like the inflammation that happens due to schistosomiasis infection and inflammation from long term use of urinary catheter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7- Family history of bladder cancer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123714" y="953589"/>
            <a:ext cx="1784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JO" dirty="0" smtClean="0"/>
              <a:t>محمد خالد العايد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288931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77334" y="839789"/>
            <a:ext cx="9276563" cy="1320800"/>
          </a:xfrm>
        </p:spPr>
        <p:txBody>
          <a:bodyPr/>
          <a:lstStyle/>
          <a:p>
            <a:r>
              <a:rPr lang="en-US" dirty="0" smtClean="0"/>
              <a:t>16- Intravesical therapy of bladder cancer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8275" y="1500189"/>
            <a:ext cx="8596668" cy="3880773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000" dirty="0" smtClean="0">
                <a:solidFill>
                  <a:srgbClr val="FF0000"/>
                </a:solidFill>
              </a:rPr>
              <a:t>Intravesical chemotherapy</a:t>
            </a:r>
            <a:br>
              <a:rPr lang="en-US" sz="2000" dirty="0" smtClean="0">
                <a:solidFill>
                  <a:srgbClr val="FF0000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For low non-invasive bladder cancer after TURT within 6 hours then induction and maintenance </a:t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Decrease risk of recurrence </a:t>
            </a:r>
          </a:p>
          <a:p>
            <a:pPr marL="457200" indent="-457200">
              <a:buFont typeface="+mj-lt"/>
              <a:buAutoNum type="arabicPeriod"/>
            </a:pPr>
            <a:endParaRPr lang="en-US" sz="2000" dirty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>
                <a:solidFill>
                  <a:srgbClr val="FF0000"/>
                </a:solidFill>
              </a:rPr>
              <a:t>Intravesical BCG immunotherapy </a:t>
            </a:r>
            <a:br>
              <a:rPr lang="en-US" sz="2000" dirty="0" smtClean="0">
                <a:solidFill>
                  <a:srgbClr val="FF0000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For high grade bladder cancer after TURT and for carcinoma in situ </a:t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Not done immediately after TURT or if there’s hematuria or immunosuppression   </a:t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Decrease risk of recurrence and progression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</a:p>
          <a:p>
            <a:pPr marL="457200" indent="-457200">
              <a:buFont typeface="+mj-lt"/>
              <a:buAutoNum type="arabicPeriod"/>
            </a:pPr>
            <a:endParaRPr lang="en-US" sz="2000" dirty="0">
              <a:solidFill>
                <a:srgbClr val="FF0000"/>
              </a:solidFill>
            </a:endParaRPr>
          </a:p>
          <a:p>
            <a:pPr marL="457200" indent="-457200">
              <a:buFont typeface="+mj-lt"/>
              <a:buAutoNum type="arabicPeriod"/>
            </a:pPr>
            <a:endParaRPr 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123714" y="953589"/>
            <a:ext cx="19495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Loulou mahmoud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069575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810800"/>
            <a:ext cx="9890517" cy="1320800"/>
          </a:xfrm>
        </p:spPr>
        <p:txBody>
          <a:bodyPr/>
          <a:lstStyle/>
          <a:p>
            <a:r>
              <a:rPr lang="en-US" dirty="0" smtClean="0"/>
              <a:t>17- Autonomic nerve supply of urinary bladder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8275" y="1500189"/>
            <a:ext cx="8596668" cy="3880773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000" dirty="0" smtClean="0">
                <a:solidFill>
                  <a:srgbClr val="FF0000"/>
                </a:solidFill>
              </a:rPr>
              <a:t>Sympathetic &gt;&gt; Hypogastric nerve (T12-L2)</a:t>
            </a:r>
            <a:r>
              <a:rPr lang="en-US" sz="2000" dirty="0">
                <a:solidFill>
                  <a:schemeClr val="tx1"/>
                </a:solidFill>
              </a:rPr>
              <a:t/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Relaxation of detrusor muscle promoting retention </a:t>
            </a:r>
          </a:p>
          <a:p>
            <a:pPr marL="457200" indent="-457200">
              <a:buFont typeface="+mj-lt"/>
              <a:buAutoNum type="arabicPeriod"/>
            </a:pPr>
            <a:endParaRPr lang="en-US" sz="2000" dirty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>
                <a:solidFill>
                  <a:srgbClr val="FF0000"/>
                </a:solidFill>
              </a:rPr>
              <a:t>Parasympathetic &gt;&gt; Pelvic nerve (S2-S4)</a:t>
            </a:r>
            <a:br>
              <a:rPr lang="en-US" sz="2000" dirty="0" smtClean="0">
                <a:solidFill>
                  <a:srgbClr val="FF0000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M2 receptors ( more common and function in modulation of bladder function ) </a:t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M3 receptors ( Less common but responsible for contraction )</a:t>
            </a:r>
          </a:p>
          <a:p>
            <a:pPr marL="457200" indent="-457200">
              <a:buFont typeface="+mj-lt"/>
              <a:buAutoNum type="arabicPeriod"/>
            </a:pPr>
            <a:endParaRPr lang="en-US" sz="2000" dirty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>
                <a:solidFill>
                  <a:srgbClr val="FF0000"/>
                </a:solidFill>
              </a:rPr>
              <a:t>Somatic &gt;&gt; Pudendal nerve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123714" y="953589"/>
            <a:ext cx="1478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Etaf sha’ban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7132" y="4261078"/>
            <a:ext cx="5643511" cy="223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8714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2-Indications for surgery in BPH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77334" y="1546634"/>
            <a:ext cx="8596668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1- Failure of medical treatment </a:t>
            </a:r>
            <a:br>
              <a:rPr lang="en-US" sz="2000" dirty="0" smtClean="0"/>
            </a:br>
            <a:r>
              <a:rPr lang="en-US" sz="2000" dirty="0" smtClean="0"/>
              <a:t>2- Refractory</a:t>
            </a:r>
            <a:r>
              <a:rPr lang="ar-JO" sz="2000" dirty="0" smtClean="0"/>
              <a:t>/</a:t>
            </a:r>
            <a:r>
              <a:rPr lang="en-US" sz="2000" dirty="0" smtClean="0"/>
              <a:t>Recurrent UTI</a:t>
            </a:r>
            <a:br>
              <a:rPr lang="en-US" sz="2000" dirty="0" smtClean="0"/>
            </a:br>
            <a:r>
              <a:rPr lang="en-US" sz="2000" dirty="0" smtClean="0"/>
              <a:t>3- Recurrent gross hematuria </a:t>
            </a:r>
            <a:br>
              <a:rPr lang="en-US" sz="2000" dirty="0" smtClean="0"/>
            </a:br>
            <a:r>
              <a:rPr lang="en-US" sz="2000" dirty="0" smtClean="0"/>
              <a:t>4- Refractory</a:t>
            </a:r>
            <a:r>
              <a:rPr lang="ar-JO" sz="2000" dirty="0" smtClean="0"/>
              <a:t>/</a:t>
            </a:r>
            <a:r>
              <a:rPr lang="en-US" sz="2000" dirty="0" smtClean="0"/>
              <a:t>Recurrent urinary retention </a:t>
            </a:r>
            <a:br>
              <a:rPr lang="en-US" sz="2000" dirty="0" smtClean="0"/>
            </a:br>
            <a:r>
              <a:rPr lang="en-US" sz="2000" dirty="0" smtClean="0"/>
              <a:t>5- Renal insufficiency </a:t>
            </a:r>
            <a:r>
              <a:rPr lang="ar-JO" sz="2000" dirty="0" smtClean="0"/>
              <a:t>/</a:t>
            </a:r>
            <a:r>
              <a:rPr lang="en-US" sz="2000" dirty="0" smtClean="0"/>
              <a:t> deterioration </a:t>
            </a:r>
            <a:br>
              <a:rPr lang="en-US" sz="2000" dirty="0" smtClean="0"/>
            </a:br>
            <a:r>
              <a:rPr lang="en-US" sz="2000" dirty="0" smtClean="0"/>
              <a:t>6- Secondary bladder pathological changes ( large diverticulum, stones 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123714" y="953589"/>
            <a:ext cx="1866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Raghad </a:t>
            </a:r>
            <a:r>
              <a:rPr lang="en-US" dirty="0" err="1" smtClean="0"/>
              <a:t>alqazaqi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39307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77334" y="839789"/>
            <a:ext cx="9276563" cy="1320800"/>
          </a:xfrm>
        </p:spPr>
        <p:txBody>
          <a:bodyPr/>
          <a:lstStyle/>
          <a:p>
            <a:r>
              <a:rPr lang="en-US" dirty="0" smtClean="0"/>
              <a:t>18- Treatment of bladder perforation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8275" y="1500189"/>
            <a:ext cx="8596668" cy="388077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1-Emergency treatment of shock and hemorrhage 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2-Surgical treatment 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/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    1- Penetrating injury&gt;&gt; surgical exploration and repair</a:t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    2- Blunt injury</a:t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/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        A- Extraperitoneal&gt;&gt; Most cases managed with catheter drainage only for 1-3 weeks </a:t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/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        B- Intraperitoneal&gt;&gt; Surgical exploration and repair via transperitoneal approach, suctioning or urine from peritoneal cavity, closure of perforation, suprapubic and perurethral catheterization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123714" y="953589"/>
            <a:ext cx="1672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Rawan Fayumi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669757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77333" y="609600"/>
            <a:ext cx="9276563" cy="1320800"/>
          </a:xfrm>
        </p:spPr>
        <p:txBody>
          <a:bodyPr/>
          <a:lstStyle/>
          <a:p>
            <a:r>
              <a:rPr lang="en-US" dirty="0" smtClean="0"/>
              <a:t>19- Grades of renal trauma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77334" y="1598887"/>
            <a:ext cx="8897740" cy="4880290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Grade I : </a:t>
            </a:r>
            <a:r>
              <a:rPr lang="en-US" sz="2000" dirty="0" smtClean="0">
                <a:solidFill>
                  <a:schemeClr val="tx1"/>
                </a:solidFill>
              </a:rPr>
              <a:t>Contusion or non-expanding subcapsular hematoma, no laceration</a:t>
            </a:r>
          </a:p>
          <a:p>
            <a:pPr marL="0" indent="0">
              <a:buNone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Grade II : </a:t>
            </a:r>
            <a:r>
              <a:rPr lang="en-US" sz="2000" dirty="0" smtClean="0">
                <a:solidFill>
                  <a:schemeClr val="tx1"/>
                </a:solidFill>
              </a:rPr>
              <a:t>Non-expanding perirenal hematoma, cortical laceration &lt;1cm deep without urinary extravasation </a:t>
            </a:r>
          </a:p>
          <a:p>
            <a:pPr marL="0" indent="0">
              <a:buNone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Grade III : </a:t>
            </a:r>
            <a:r>
              <a:rPr lang="en-US" sz="2000" dirty="0" smtClean="0">
                <a:solidFill>
                  <a:schemeClr val="tx1"/>
                </a:solidFill>
              </a:rPr>
              <a:t>Cortical laceration &gt;1cm deep without urinary extravasation</a:t>
            </a:r>
          </a:p>
          <a:p>
            <a:pPr marL="0" indent="0">
              <a:buNone/>
            </a:pPr>
            <a:endParaRPr lang="en-US" sz="2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Grade IV : </a:t>
            </a:r>
            <a:r>
              <a:rPr lang="en-US" sz="2000" dirty="0" smtClean="0">
                <a:solidFill>
                  <a:schemeClr val="tx1"/>
                </a:solidFill>
              </a:rPr>
              <a:t>Laceration through corticomedullary junction into collecting system. Or vascular, segmental renal artery or vein injury with contained hematoma or partial vessel laceration or vessel thrombosis </a:t>
            </a:r>
          </a:p>
          <a:p>
            <a:pPr marL="0" indent="0">
              <a:buNone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Grade V : </a:t>
            </a:r>
            <a:r>
              <a:rPr lang="en-US" sz="2000" dirty="0" smtClean="0">
                <a:solidFill>
                  <a:schemeClr val="tx1"/>
                </a:solidFill>
              </a:rPr>
              <a:t>Shattered kidney or renal pedicle avulsion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953896" y="1085334"/>
            <a:ext cx="1608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Suha kaabneh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717221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20- Sperm parameters</a:t>
            </a:r>
            <a:br>
              <a:rPr lang="en-US" dirty="0" smtClean="0"/>
            </a:br>
            <a:r>
              <a:rPr lang="en-US" sz="2000" dirty="0" smtClean="0">
                <a:solidFill>
                  <a:schemeClr val="tx1"/>
                </a:solidFill>
              </a:rPr>
              <a:t>Collected after 2-7 days of sexual abstinence </a:t>
            </a:r>
            <a:endParaRPr lang="en-US" sz="2000" dirty="0">
              <a:solidFill>
                <a:schemeClr val="tx1"/>
              </a:solidFill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0197408"/>
              </p:ext>
            </p:extLst>
          </p:nvPr>
        </p:nvGraphicFramePr>
        <p:xfrm>
          <a:off x="677334" y="1828079"/>
          <a:ext cx="8596312" cy="4617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98156">
                  <a:extLst>
                    <a:ext uri="{9D8B030D-6E8A-4147-A177-3AD203B41FA5}">
                      <a16:colId xmlns:a16="http://schemas.microsoft.com/office/drawing/2014/main" xmlns="" val="1126227053"/>
                    </a:ext>
                  </a:extLst>
                </a:gridCol>
                <a:gridCol w="4298156">
                  <a:extLst>
                    <a:ext uri="{9D8B030D-6E8A-4147-A177-3AD203B41FA5}">
                      <a16:colId xmlns:a16="http://schemas.microsoft.com/office/drawing/2014/main" xmlns="" val="13954915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Parameter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Lower limit reference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570298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Sperm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 volume 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1.5ml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515747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PH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=&gt; 7.2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282691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Total sperm count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39x10^6 per ejaculate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691033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Sperm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 concentration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15x10^6 per ml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29836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Motility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40% progressive + non</a:t>
                      </a:r>
                      <a:r>
                        <a:rPr lang="en-US" baseline="0" dirty="0" smtClean="0"/>
                        <a:t> progressive</a:t>
                      </a:r>
                    </a:p>
                    <a:p>
                      <a:r>
                        <a:rPr lang="en-US" baseline="0" dirty="0" smtClean="0"/>
                        <a:t>32% progressive motility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861689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Morphology 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4% Normal</a:t>
                      </a:r>
                      <a:r>
                        <a:rPr lang="en-US" baseline="0" dirty="0" smtClean="0"/>
                        <a:t> forms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584100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Vitality 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58% live spermatozoa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414858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Time to liquefy 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5-25 minutes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233778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WBCs 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&lt; 1x10^6 per ml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256552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MAR test(for anti-sperm antibodies)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&lt;50% motile spermatozoa with bound particles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74172645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9953896" y="1085334"/>
            <a:ext cx="1967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Mohanad alzaben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853071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77334" y="839789"/>
            <a:ext cx="9276563" cy="1320800"/>
          </a:xfrm>
        </p:spPr>
        <p:txBody>
          <a:bodyPr/>
          <a:lstStyle/>
          <a:p>
            <a:r>
              <a:rPr lang="en-US" dirty="0" smtClean="0"/>
              <a:t>21- PSA (prostate specific antigen)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8275" y="1500189"/>
            <a:ext cx="8596668" cy="3880773"/>
          </a:xfrm>
        </p:spPr>
        <p:txBody>
          <a:bodyPr>
            <a:no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Is a blood test used primarily to screen for prostate cancer 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Considered normal up to 4ng</a:t>
            </a:r>
            <a:r>
              <a:rPr lang="ar-JO" sz="2000" dirty="0" smtClean="0">
                <a:solidFill>
                  <a:schemeClr val="tx1"/>
                </a:solidFill>
              </a:rPr>
              <a:t>/</a:t>
            </a:r>
            <a:r>
              <a:rPr lang="en-US" sz="2000" dirty="0" smtClean="0">
                <a:solidFill>
                  <a:schemeClr val="tx1"/>
                </a:solidFill>
              </a:rPr>
              <a:t>ml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4-10ng</a:t>
            </a:r>
            <a:r>
              <a:rPr lang="ar-JO" sz="2000" dirty="0" smtClean="0">
                <a:solidFill>
                  <a:schemeClr val="tx1"/>
                </a:solidFill>
              </a:rPr>
              <a:t>/</a:t>
            </a:r>
            <a:r>
              <a:rPr lang="en-US" sz="2000" dirty="0" smtClean="0">
                <a:solidFill>
                  <a:schemeClr val="tx1"/>
                </a:solidFill>
              </a:rPr>
              <a:t>ml &gt;&gt; grey zone &gt;&gt; we go to PSA kinetics :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>
                <a:solidFill>
                  <a:srgbClr val="FF0000"/>
                </a:solidFill>
              </a:rPr>
              <a:t>Total PSA = Free PSA(15%)+ Complexed PSA(85%)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>
                <a:solidFill>
                  <a:srgbClr val="FF0000"/>
                </a:solidFill>
              </a:rPr>
              <a:t>Free to total PSA ratio </a:t>
            </a:r>
            <a:r>
              <a:rPr lang="en-US" sz="2000" dirty="0" smtClean="0">
                <a:solidFill>
                  <a:schemeClr val="tx1"/>
                </a:solidFill>
              </a:rPr>
              <a:t/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&lt; 18% ratio&gt;&gt; suggestion of cancer or other differentials (prostatitis)</a:t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&gt;18% ratio&gt;&gt; suggest benign cause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>
                <a:solidFill>
                  <a:srgbClr val="FF0000"/>
                </a:solidFill>
              </a:rPr>
              <a:t>PSA Density = Serum PSA </a:t>
            </a:r>
            <a:r>
              <a:rPr lang="ar-JO" sz="2000" dirty="0" smtClean="0">
                <a:solidFill>
                  <a:srgbClr val="FF0000"/>
                </a:solidFill>
              </a:rPr>
              <a:t>/</a:t>
            </a:r>
            <a:r>
              <a:rPr lang="en-US" sz="2000" dirty="0" smtClean="0">
                <a:solidFill>
                  <a:srgbClr val="FF0000"/>
                </a:solidFill>
              </a:rPr>
              <a:t> Prostate volume </a:t>
            </a:r>
            <a:br>
              <a:rPr lang="en-US" sz="2000" dirty="0" smtClean="0">
                <a:solidFill>
                  <a:srgbClr val="FF0000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&gt;18% density&gt;&gt; suggestion of cancer </a:t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&lt;18% density&gt;&gt; suggestion of benign cause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>
                <a:solidFill>
                  <a:srgbClr val="FF0000"/>
                </a:solidFill>
              </a:rPr>
              <a:t>PSA velocity </a:t>
            </a:r>
            <a:br>
              <a:rPr lang="en-US" sz="2000" dirty="0" smtClean="0">
                <a:solidFill>
                  <a:srgbClr val="FF0000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Change of &gt; 0.75 ng</a:t>
            </a:r>
            <a:r>
              <a:rPr lang="ar-JO" sz="2000" dirty="0" smtClean="0">
                <a:solidFill>
                  <a:schemeClr val="tx1"/>
                </a:solidFill>
              </a:rPr>
              <a:t>/</a:t>
            </a:r>
            <a:r>
              <a:rPr lang="en-US" sz="2000" dirty="0" smtClean="0">
                <a:solidFill>
                  <a:schemeClr val="tx1"/>
                </a:solidFill>
              </a:rPr>
              <a:t>ml</a:t>
            </a:r>
            <a:r>
              <a:rPr lang="ar-JO" sz="2000" dirty="0" smtClean="0">
                <a:solidFill>
                  <a:schemeClr val="tx1"/>
                </a:solidFill>
              </a:rPr>
              <a:t>/</a:t>
            </a:r>
            <a:r>
              <a:rPr lang="en-US" sz="2000" dirty="0" smtClean="0">
                <a:solidFill>
                  <a:schemeClr val="tx1"/>
                </a:solidFill>
              </a:rPr>
              <a:t>year associated with increase risk of cancer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>
                <a:solidFill>
                  <a:srgbClr val="FF0000"/>
                </a:solidFill>
              </a:rPr>
              <a:t>PSA doubling time </a:t>
            </a:r>
            <a:r>
              <a:rPr lang="en-US" sz="2000" dirty="0" smtClean="0">
                <a:solidFill>
                  <a:schemeClr val="tx1"/>
                </a:solidFill>
              </a:rPr>
              <a:t/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Used in staging and follow up of prostate cancer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123714" y="953589"/>
            <a:ext cx="1662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Mohmad zoubi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34051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77334" y="839789"/>
            <a:ext cx="9276563" cy="1320800"/>
          </a:xfrm>
        </p:spPr>
        <p:txBody>
          <a:bodyPr/>
          <a:lstStyle/>
          <a:p>
            <a:r>
              <a:rPr lang="en-US" dirty="0" smtClean="0"/>
              <a:t>22- Causes of elevated levels of PSA in men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8275" y="1500189"/>
            <a:ext cx="8596668" cy="3880773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000" dirty="0" smtClean="0">
                <a:solidFill>
                  <a:schemeClr val="tx1"/>
                </a:solidFill>
              </a:rPr>
              <a:t>Getting older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>
                <a:solidFill>
                  <a:schemeClr val="tx1"/>
                </a:solidFill>
              </a:rPr>
              <a:t>BPH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>
                <a:solidFill>
                  <a:schemeClr val="tx1"/>
                </a:solidFill>
              </a:rPr>
              <a:t>UTI and prostatitis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>
                <a:solidFill>
                  <a:schemeClr val="tx1"/>
                </a:solidFill>
              </a:rPr>
              <a:t>Ejaculation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>
                <a:solidFill>
                  <a:schemeClr val="tx1"/>
                </a:solidFill>
              </a:rPr>
              <a:t>Parathyroid hormone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>
                <a:solidFill>
                  <a:schemeClr val="tx1"/>
                </a:solidFill>
              </a:rPr>
              <a:t>Prostate injury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>
                <a:solidFill>
                  <a:schemeClr val="tx1"/>
                </a:solidFill>
              </a:rPr>
              <a:t>Surgical procedure involving prostate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>
                <a:solidFill>
                  <a:schemeClr val="tx1"/>
                </a:solidFill>
              </a:rPr>
              <a:t>Prostate cancer </a:t>
            </a:r>
          </a:p>
          <a:p>
            <a:pPr marL="457200" indent="-457200">
              <a:buFont typeface="+mj-lt"/>
              <a:buAutoNum type="arabicPeriod"/>
            </a:pPr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 smtClean="0">
                <a:solidFill>
                  <a:schemeClr val="tx1"/>
                </a:solidFill>
              </a:rPr>
              <a:t>In Females it increases in hyperandrogenic state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123714" y="953589"/>
            <a:ext cx="16738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Ena’am Doumi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624744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77334" y="839789"/>
            <a:ext cx="9276563" cy="1320800"/>
          </a:xfrm>
        </p:spPr>
        <p:txBody>
          <a:bodyPr/>
          <a:lstStyle/>
          <a:p>
            <a:r>
              <a:rPr lang="en-US" dirty="0" smtClean="0"/>
              <a:t>23- BPH medical treatment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8275" y="1500189"/>
            <a:ext cx="8596668" cy="3880773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000" dirty="0" smtClean="0">
                <a:solidFill>
                  <a:srgbClr val="FF0000"/>
                </a:solidFill>
              </a:rPr>
              <a:t>Alpha 1 adrenergic antagonists </a:t>
            </a:r>
            <a:r>
              <a:rPr lang="en-US" sz="2000" dirty="0" smtClean="0">
                <a:solidFill>
                  <a:schemeClr val="tx1"/>
                </a:solidFill>
              </a:rPr>
              <a:t>( Tamsulosin, Doxazosin )</a:t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Relax bladder neck muscle and prostate muscle fibers </a:t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S.E &gt;&gt; Orthostatic hypotension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>
                <a:solidFill>
                  <a:srgbClr val="FF0000"/>
                </a:solidFill>
              </a:rPr>
              <a:t>5-alpha reductase inhibitor </a:t>
            </a:r>
            <a:r>
              <a:rPr lang="en-US" sz="2000" dirty="0" smtClean="0">
                <a:solidFill>
                  <a:schemeClr val="tx1"/>
                </a:solidFill>
              </a:rPr>
              <a:t>( Finasteride )</a:t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Shrink</a:t>
            </a:r>
            <a:r>
              <a:rPr lang="ar-JO" sz="2000" dirty="0" smtClean="0">
                <a:solidFill>
                  <a:schemeClr val="tx1"/>
                </a:solidFill>
              </a:rPr>
              <a:t>/</a:t>
            </a:r>
            <a:r>
              <a:rPr lang="en-US" sz="2000" dirty="0" smtClean="0">
                <a:solidFill>
                  <a:schemeClr val="tx1"/>
                </a:solidFill>
              </a:rPr>
              <a:t>Reduce the size of prostate by inhibiting conversion of testosterone into DHT and thus suppressing prostate growth </a:t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S.E&gt;&gt; Decrease libido and ejaculation dysfunction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>
                <a:solidFill>
                  <a:srgbClr val="FF0000"/>
                </a:solidFill>
              </a:rPr>
              <a:t>Anti-cholinergic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Bladder muscle relaxant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>
                <a:solidFill>
                  <a:srgbClr val="FF0000"/>
                </a:solidFill>
              </a:rPr>
              <a:t>PDE5 inhibitor </a:t>
            </a:r>
            <a:r>
              <a:rPr lang="en-US" sz="2000" dirty="0" smtClean="0">
                <a:solidFill>
                  <a:schemeClr val="tx1"/>
                </a:solidFill>
              </a:rPr>
              <a:t>( Tadalafil )  </a:t>
            </a:r>
          </a:p>
          <a:p>
            <a:pPr marL="457200" indent="-457200">
              <a:buFont typeface="+mj-lt"/>
              <a:buAutoNum type="arabicPeriod"/>
            </a:pPr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 smtClean="0">
                <a:solidFill>
                  <a:schemeClr val="tx1"/>
                </a:solidFill>
              </a:rPr>
              <a:t>Life style and home messages ( limit caffeine and alcohol, bladder training and schedule bathroom visits, healthy diets and exercise )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123714" y="953589"/>
            <a:ext cx="16818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Mohmad Rabai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933497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77334" y="839789"/>
            <a:ext cx="9276563" cy="1320800"/>
          </a:xfrm>
        </p:spPr>
        <p:txBody>
          <a:bodyPr/>
          <a:lstStyle/>
          <a:p>
            <a:r>
              <a:rPr lang="en-US" dirty="0" smtClean="0"/>
              <a:t>23- BPH medical treatment </a:t>
            </a:r>
            <a:endParaRPr lang="en-US" dirty="0"/>
          </a:p>
        </p:txBody>
      </p:sp>
      <p:pic>
        <p:nvPicPr>
          <p:cNvPr id="2" name="Content Placeholder 1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6739" y="1698696"/>
            <a:ext cx="6517771" cy="4888328"/>
          </a:xfrm>
        </p:spPr>
      </p:pic>
      <p:sp>
        <p:nvSpPr>
          <p:cNvPr id="5" name="TextBox 4"/>
          <p:cNvSpPr txBox="1"/>
          <p:nvPr/>
        </p:nvSpPr>
        <p:spPr>
          <a:xfrm>
            <a:off x="10123714" y="953589"/>
            <a:ext cx="16818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Mohmad Rabai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581270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77334" y="839789"/>
            <a:ext cx="9276563" cy="1320800"/>
          </a:xfrm>
        </p:spPr>
        <p:txBody>
          <a:bodyPr/>
          <a:lstStyle/>
          <a:p>
            <a:r>
              <a:rPr lang="en-US" dirty="0" smtClean="0"/>
              <a:t>24- Importance of antibiotics in patient with VUR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0123714" y="953589"/>
            <a:ext cx="13697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Ru’a Tafesh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Antibiotics ( continuous antibiotic prophylaxis ) LOWERS :</a:t>
            </a:r>
          </a:p>
          <a:p>
            <a:pPr marL="0" indent="0">
              <a:buNone/>
            </a:pPr>
            <a:r>
              <a:rPr lang="en-US" dirty="0" smtClean="0"/>
              <a:t>1- The occurrence of a subsequent UTI </a:t>
            </a:r>
          </a:p>
          <a:p>
            <a:pPr marL="0" indent="0">
              <a:buNone/>
            </a:pPr>
            <a:r>
              <a:rPr lang="en-US" dirty="0" smtClean="0"/>
              <a:t>2- The risk of renal scarring and damage </a:t>
            </a:r>
          </a:p>
          <a:p>
            <a:pPr marL="0" indent="0">
              <a:buNone/>
            </a:pPr>
            <a:r>
              <a:rPr lang="en-US" dirty="0" smtClean="0"/>
              <a:t>3- The upgrading of VUR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97285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98511" y="278087"/>
            <a:ext cx="9276563" cy="1320800"/>
          </a:xfrm>
        </p:spPr>
        <p:txBody>
          <a:bodyPr>
            <a:normAutofit/>
          </a:bodyPr>
          <a:lstStyle/>
          <a:p>
            <a:r>
              <a:rPr lang="en-US" dirty="0" smtClean="0"/>
              <a:t>25- VUR: </a:t>
            </a:r>
            <a:r>
              <a:rPr lang="en-US" sz="2200" dirty="0" smtClean="0">
                <a:solidFill>
                  <a:schemeClr val="tx1"/>
                </a:solidFill>
              </a:rPr>
              <a:t>Abnormal backflow of urine from bladder to kidney that can cause the ureters and kidney to swell.</a:t>
            </a:r>
            <a:br>
              <a:rPr lang="en-US" sz="2200" dirty="0" smtClean="0">
                <a:solidFill>
                  <a:schemeClr val="tx1"/>
                </a:solidFill>
              </a:rPr>
            </a:br>
            <a:r>
              <a:rPr lang="en-US" sz="2200" dirty="0" smtClean="0">
                <a:solidFill>
                  <a:srgbClr val="FF0000"/>
                </a:solidFill>
              </a:rPr>
              <a:t>Cystogram(MCUG)</a:t>
            </a:r>
            <a:r>
              <a:rPr lang="en-US" sz="2200" dirty="0" smtClean="0"/>
              <a:t> can be used to determine severity of VUR</a:t>
            </a:r>
            <a:endParaRPr lang="en-US" sz="22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1994" y="1812319"/>
            <a:ext cx="9491902" cy="4880290"/>
          </a:xfrm>
          <a:solidFill>
            <a:schemeClr val="bg1"/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Grade I : </a:t>
            </a:r>
            <a:r>
              <a:rPr lang="en-US" sz="2000" dirty="0" smtClean="0">
                <a:solidFill>
                  <a:schemeClr val="tx1"/>
                </a:solidFill>
              </a:rPr>
              <a:t>Urine flow back into on or both of the ureters but doesn’t reach the kidney (urine reflux into non-dilated ureters)</a:t>
            </a:r>
          </a:p>
          <a:p>
            <a:pPr marL="0" indent="0">
              <a:buNone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Grade II : </a:t>
            </a:r>
            <a:r>
              <a:rPr lang="en-US" sz="2000" dirty="0" smtClean="0">
                <a:solidFill>
                  <a:schemeClr val="tx1"/>
                </a:solidFill>
              </a:rPr>
              <a:t>Flow back up to the kidney but doesn’t cause dilatation of renal pelvis</a:t>
            </a:r>
          </a:p>
          <a:p>
            <a:pPr marL="0" indent="0">
              <a:buNone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Grade III : </a:t>
            </a:r>
            <a:r>
              <a:rPr lang="en-US" sz="2000" dirty="0" smtClean="0">
                <a:solidFill>
                  <a:schemeClr val="tx1"/>
                </a:solidFill>
              </a:rPr>
              <a:t>Mild to moderate dilatation of the ureter, renal pelvis and calyces with minimal blunting at fornices </a:t>
            </a:r>
          </a:p>
          <a:p>
            <a:pPr marL="0" indent="0">
              <a:buNone/>
            </a:pPr>
            <a:endParaRPr lang="en-US" sz="2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Grade IV : </a:t>
            </a:r>
            <a:r>
              <a:rPr lang="en-US" sz="2000" dirty="0" smtClean="0">
                <a:solidFill>
                  <a:schemeClr val="tx1"/>
                </a:solidFill>
              </a:rPr>
              <a:t>Moderate to severe dilatation of the ureter, renal pelvis and calyces with mild tortuosity </a:t>
            </a:r>
          </a:p>
          <a:p>
            <a:pPr marL="0" indent="0">
              <a:buNone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Grade V : </a:t>
            </a:r>
            <a:r>
              <a:rPr lang="en-US" sz="2000" dirty="0" smtClean="0">
                <a:solidFill>
                  <a:schemeClr val="tx1"/>
                </a:solidFill>
              </a:rPr>
              <a:t>Severe dilatation with severe tortuosity, blunting renal fornices, cortical thinning and ballooning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953896" y="1085334"/>
            <a:ext cx="14302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Aseel Adnan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738993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77334" y="839789"/>
            <a:ext cx="9276563" cy="1320800"/>
          </a:xfrm>
        </p:spPr>
        <p:txBody>
          <a:bodyPr/>
          <a:lstStyle/>
          <a:p>
            <a:r>
              <a:rPr lang="en-US" dirty="0" smtClean="0"/>
              <a:t>26- Parts of the urethra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0123714" y="953589"/>
            <a:ext cx="1457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Ghazi Majali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38916"/>
            <a:ext cx="8596668" cy="3880773"/>
          </a:xfrm>
        </p:spPr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en-US" sz="2400" dirty="0" smtClean="0">
                <a:solidFill>
                  <a:srgbClr val="FF0000"/>
                </a:solidFill>
              </a:rPr>
              <a:t>Posterior urethra </a:t>
            </a:r>
            <a:r>
              <a:rPr lang="en-US" sz="2400" dirty="0" smtClean="0"/>
              <a:t>&gt;&gt; composed of the membranous and prostatic portions </a:t>
            </a:r>
          </a:p>
          <a:p>
            <a:pPr>
              <a:buFont typeface="+mj-lt"/>
              <a:buAutoNum type="arabicPeriod"/>
            </a:pPr>
            <a:r>
              <a:rPr lang="en-US" sz="2400" dirty="0" smtClean="0">
                <a:solidFill>
                  <a:srgbClr val="FF0000"/>
                </a:solidFill>
              </a:rPr>
              <a:t>Anterior urethra </a:t>
            </a:r>
            <a:r>
              <a:rPr lang="en-US" sz="2400" dirty="0" smtClean="0"/>
              <a:t>&gt;&gt; includes 3 segments ( bulbar urethra, penile urethra, fossa navicularis 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849406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3-Voided urine samples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 smtClean="0">
                <a:solidFill>
                  <a:schemeClr val="accent2"/>
                </a:solidFill>
              </a:rPr>
              <a:t>1- Vb1</a:t>
            </a:r>
            <a:r>
              <a:rPr lang="en-US" sz="2000" dirty="0" smtClean="0"/>
              <a:t> : First 10 ml of urine, this represents :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</a:t>
            </a:r>
            <a:r>
              <a:rPr lang="en-US" dirty="0" smtClean="0"/>
              <a:t> - Urethra </a:t>
            </a:r>
            <a:r>
              <a:rPr lang="en-US" dirty="0"/>
              <a:t> </a:t>
            </a:r>
            <a:r>
              <a:rPr lang="en-US" dirty="0" smtClean="0"/>
              <a:t>  </a:t>
            </a:r>
            <a:br>
              <a:rPr lang="en-US" dirty="0" smtClean="0"/>
            </a:br>
            <a:r>
              <a:rPr lang="en-US" dirty="0" smtClean="0"/>
              <a:t>    - Acute prostatitis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dirty="0" smtClean="0">
                <a:solidFill>
                  <a:schemeClr val="accent2"/>
                </a:solidFill>
              </a:rPr>
              <a:t>2- Vb2 </a:t>
            </a:r>
            <a:r>
              <a:rPr lang="en-US" sz="2000" dirty="0" smtClean="0"/>
              <a:t>: Midstream urine, this represents :</a:t>
            </a:r>
            <a:br>
              <a:rPr lang="en-US" sz="2000" dirty="0" smtClean="0"/>
            </a:br>
            <a:r>
              <a:rPr lang="en-US" dirty="0" smtClean="0"/>
              <a:t>     - Bladder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dirty="0" smtClean="0">
                <a:solidFill>
                  <a:schemeClr val="accent2"/>
                </a:solidFill>
              </a:rPr>
              <a:t>3- Vb3 </a:t>
            </a:r>
            <a:r>
              <a:rPr lang="en-US" sz="2000" dirty="0" smtClean="0"/>
              <a:t>: First 10 ml of urine after prostate massage, this represents : </a:t>
            </a:r>
            <a:br>
              <a:rPr lang="en-US" sz="2000" dirty="0" smtClean="0"/>
            </a:br>
            <a:r>
              <a:rPr lang="en-US" dirty="0" smtClean="0"/>
              <a:t>     - Chronic prostatitis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dirty="0" smtClean="0">
                <a:solidFill>
                  <a:schemeClr val="accent2"/>
                </a:solidFill>
              </a:rPr>
              <a:t>4- EPS </a:t>
            </a:r>
            <a:r>
              <a:rPr lang="en-US" sz="2000" dirty="0" smtClean="0"/>
              <a:t>: Expressed prostatic specimen, measured after prostate massage in chronic prostatitis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824384" y="900668"/>
            <a:ext cx="2210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Mohammad hashem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914539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123714" y="953589"/>
            <a:ext cx="1457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Ghazi Majali</a:t>
            </a:r>
            <a:endParaRPr lang="en-US" dirty="0"/>
          </a:p>
        </p:txBody>
      </p:sp>
      <p:pic>
        <p:nvPicPr>
          <p:cNvPr id="2" name="Content Placeholder 1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04" r="1053"/>
          <a:stretch/>
        </p:blipFill>
        <p:spPr>
          <a:xfrm>
            <a:off x="711534" y="148666"/>
            <a:ext cx="6049484" cy="6709334"/>
          </a:xfrm>
        </p:spPr>
      </p:pic>
    </p:spTree>
    <p:extLst>
      <p:ext uri="{BB962C8B-B14F-4D97-AF65-F5344CB8AC3E}">
        <p14:creationId xmlns:p14="http://schemas.microsoft.com/office/powerpoint/2010/main" val="331946006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77334" y="839789"/>
            <a:ext cx="9276563" cy="1320800"/>
          </a:xfrm>
        </p:spPr>
        <p:txBody>
          <a:bodyPr/>
          <a:lstStyle/>
          <a:p>
            <a:r>
              <a:rPr lang="en-US" dirty="0" smtClean="0"/>
              <a:t>27- Bladder cancer TNM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0123714" y="953589"/>
            <a:ext cx="19336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Shereen Alsheikh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38916"/>
            <a:ext cx="8596668" cy="388077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Most common in older population and it’s 3times more common in males, it has several types including </a:t>
            </a:r>
            <a:br>
              <a:rPr lang="en-US" sz="2400" dirty="0" smtClean="0"/>
            </a:br>
            <a:r>
              <a:rPr lang="en-US" sz="2400" dirty="0" smtClean="0"/>
              <a:t>1- Transitional cell carcinoma(90%)</a:t>
            </a:r>
            <a:br>
              <a:rPr lang="en-US" sz="2400" dirty="0" smtClean="0"/>
            </a:br>
            <a:r>
              <a:rPr lang="en-US" sz="2400" dirty="0" smtClean="0"/>
              <a:t>2- Squamous cell carcinoma(8%)</a:t>
            </a:r>
            <a:br>
              <a:rPr lang="en-US" sz="2400" dirty="0" smtClean="0"/>
            </a:br>
            <a:r>
              <a:rPr lang="en-US" sz="2400" dirty="0" smtClean="0"/>
              <a:t>3- Adenocarcinoma(2%)</a:t>
            </a:r>
          </a:p>
          <a:p>
            <a:r>
              <a:rPr lang="en-US" sz="2400" dirty="0" smtClean="0"/>
              <a:t>Clinically presented as: Frequency, urgency, hematuria, dysuria, pelvic pain </a:t>
            </a:r>
          </a:p>
          <a:p>
            <a:r>
              <a:rPr lang="en-US" sz="2400" dirty="0" smtClean="0"/>
              <a:t>Diagnosed by cystoscopy and biopsy mainly then TNM used to determine amount of spread..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4640300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123714" y="953589"/>
            <a:ext cx="19336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Shereen Alsheikh</a:t>
            </a:r>
            <a:endParaRPr lang="en-US" dirty="0"/>
          </a:p>
        </p:txBody>
      </p:sp>
      <p:pic>
        <p:nvPicPr>
          <p:cNvPr id="6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73823" y="237589"/>
            <a:ext cx="6073341" cy="6359771"/>
          </a:xfrm>
        </p:spPr>
      </p:pic>
    </p:spTree>
    <p:extLst>
      <p:ext uri="{BB962C8B-B14F-4D97-AF65-F5344CB8AC3E}">
        <p14:creationId xmlns:p14="http://schemas.microsoft.com/office/powerpoint/2010/main" val="273080608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77334" y="839789"/>
            <a:ext cx="9276563" cy="1320800"/>
          </a:xfrm>
        </p:spPr>
        <p:txBody>
          <a:bodyPr/>
          <a:lstStyle/>
          <a:p>
            <a:r>
              <a:rPr lang="en-US" dirty="0" smtClean="0"/>
              <a:t>28- Signs and symptoms of urethral trauma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0123714" y="953589"/>
            <a:ext cx="16866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Gharam Majali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38916"/>
            <a:ext cx="8596668" cy="3880773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Pain with voiding or inability to void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Blood at meatus</a:t>
            </a:r>
            <a:r>
              <a:rPr lang="ar-JO" sz="2400" dirty="0" smtClean="0"/>
              <a:t>/</a:t>
            </a:r>
            <a:r>
              <a:rPr lang="en-US" sz="2400" dirty="0" smtClean="0"/>
              <a:t>Blood at vaginal introitus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Perineal, scrotal, labial, penile ecchymosis and edema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Abnormal location of prostate on DRE</a:t>
            </a:r>
            <a:br>
              <a:rPr lang="en-US" sz="2400" dirty="0" smtClean="0"/>
            </a:br>
            <a:r>
              <a:rPr lang="en-US" sz="2400" dirty="0" smtClean="0"/>
              <a:t>high riding prostate or may appear to be absent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Blood on DRE or vaginal examination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Hematuria although not specific but hematuria on a first voided specimen may indicate injury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Hematoma or swelling </a:t>
            </a:r>
          </a:p>
          <a:p>
            <a:pPr marL="457200" indent="-457200">
              <a:buFont typeface="+mj-lt"/>
              <a:buAutoNum type="arabicPeriod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9171380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0134" y="147061"/>
            <a:ext cx="9276563" cy="1320800"/>
          </a:xfrm>
        </p:spPr>
        <p:txBody>
          <a:bodyPr/>
          <a:lstStyle/>
          <a:p>
            <a:r>
              <a:rPr lang="en-US" dirty="0" smtClean="0"/>
              <a:t>29- Urodynamic studies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0123714" y="953589"/>
            <a:ext cx="1784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Nadine Othman</a:t>
            </a:r>
            <a:endParaRPr lang="en-US" dirty="0"/>
          </a:p>
        </p:txBody>
      </p:sp>
      <p:pic>
        <p:nvPicPr>
          <p:cNvPr id="2" name="Content Placeholder 1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405" y="953589"/>
            <a:ext cx="8934267" cy="5752569"/>
          </a:xfrm>
        </p:spPr>
      </p:pic>
    </p:spTree>
    <p:extLst>
      <p:ext uri="{BB962C8B-B14F-4D97-AF65-F5344CB8AC3E}">
        <p14:creationId xmlns:p14="http://schemas.microsoft.com/office/powerpoint/2010/main" val="98621756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-1" y="618116"/>
            <a:ext cx="10695709" cy="1320800"/>
          </a:xfrm>
        </p:spPr>
        <p:txBody>
          <a:bodyPr/>
          <a:lstStyle/>
          <a:p>
            <a:r>
              <a:rPr lang="en-US" dirty="0" smtClean="0"/>
              <a:t>30- Treatment protocol of prostate and </a:t>
            </a:r>
            <a:br>
              <a:rPr lang="en-US" dirty="0" smtClean="0"/>
            </a:br>
            <a:r>
              <a:rPr lang="en-US" dirty="0" smtClean="0"/>
              <a:t>bladder cancer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0123714" y="953589"/>
            <a:ext cx="17155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Khaled Samara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38916"/>
            <a:ext cx="8596668" cy="3880773"/>
          </a:xfrm>
        </p:spPr>
        <p:txBody>
          <a:bodyPr>
            <a:normAutofit fontScale="85000" lnSpcReduction="20000"/>
          </a:bodyPr>
          <a:lstStyle/>
          <a:p>
            <a:r>
              <a:rPr lang="en-US" sz="2400" dirty="0" smtClean="0"/>
              <a:t> Prostate cancer </a:t>
            </a:r>
            <a:br>
              <a:rPr lang="en-US" sz="2400" dirty="0" smtClean="0"/>
            </a:br>
            <a:r>
              <a:rPr lang="en-US" sz="2400" dirty="0" smtClean="0"/>
              <a:t> - If life expectancy &lt;10%, Watchful waiting</a:t>
            </a:r>
          </a:p>
          <a:p>
            <a:pPr marL="0" indent="0">
              <a:buNone/>
            </a:pP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     - If life expectancy &gt; 10%, asses the risk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solidFill>
                  <a:srgbClr val="FF0000"/>
                </a:solidFill>
              </a:rPr>
              <a:t>Low risk</a:t>
            </a:r>
            <a:r>
              <a:rPr lang="en-US" sz="2400" dirty="0" smtClean="0"/>
              <a:t>&gt;&gt; Active surveillance, PSA and biopsy every 6months-1year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solidFill>
                  <a:srgbClr val="FF0000"/>
                </a:solidFill>
              </a:rPr>
              <a:t>Intermediate risk</a:t>
            </a:r>
            <a:r>
              <a:rPr lang="en-US" sz="2400" dirty="0" smtClean="0"/>
              <a:t>&gt;&gt; Radical prostatectomy </a:t>
            </a:r>
            <a:br>
              <a:rPr lang="en-US" sz="2400" dirty="0" smtClean="0"/>
            </a:br>
            <a:r>
              <a:rPr lang="en-US" sz="2400" dirty="0" smtClean="0"/>
              <a:t>- with mets&gt;&gt; short course ADT(androgen deprivation therapy) then radiotherapy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solidFill>
                  <a:srgbClr val="FF0000"/>
                </a:solidFill>
              </a:rPr>
              <a:t>High risk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-Localized&gt;&gt; Radical prostatectomy + EBT(extrabeam radiotherapy)</a:t>
            </a:r>
            <a:br>
              <a:rPr lang="en-US" sz="2400" dirty="0" smtClean="0"/>
            </a:br>
            <a:r>
              <a:rPr lang="en-US" sz="2400" dirty="0" smtClean="0"/>
              <a:t>-Local advanced&gt;&gt; neoadjuvant hormonal + EBT</a:t>
            </a:r>
            <a:br>
              <a:rPr lang="en-US" sz="2400" dirty="0" smtClean="0"/>
            </a:br>
            <a:r>
              <a:rPr lang="en-US" sz="2400" dirty="0" smtClean="0"/>
              <a:t>-Mets&gt;&gt; Hormonal therapy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40081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Bladder cancer </a:t>
            </a:r>
            <a:r>
              <a:rPr lang="en-US" dirty="0" err="1" smtClean="0"/>
              <a:t>ttt</a:t>
            </a:r>
            <a:r>
              <a:rPr lang="en-US" dirty="0" smtClean="0"/>
              <a:t> if its T1 , T2</a:t>
            </a:r>
          </a:p>
          <a:p>
            <a:pPr marL="0" indent="0">
              <a:buNone/>
            </a:pPr>
            <a:r>
              <a:rPr lang="en-US" dirty="0" smtClean="0"/>
              <a:t>A -TURBT</a:t>
            </a:r>
          </a:p>
          <a:p>
            <a:pPr marL="0" indent="0">
              <a:buNone/>
            </a:pPr>
            <a:r>
              <a:rPr lang="en-US" dirty="0" smtClean="0"/>
              <a:t>Complications </a:t>
            </a:r>
            <a:r>
              <a:rPr lang="en-US" dirty="0"/>
              <a:t>of TURBT are </a:t>
            </a:r>
            <a:r>
              <a:rPr lang="en-US" dirty="0" err="1" smtClean="0"/>
              <a:t>uncommon,including</a:t>
            </a:r>
            <a:r>
              <a:rPr lang="en-US" dirty="0" smtClean="0"/>
              <a:t> </a:t>
            </a:r>
            <a:r>
              <a:rPr lang="en-US" dirty="0"/>
              <a:t>bleeding, sepsis, bladder perforation, incomplete </a:t>
            </a:r>
            <a:r>
              <a:rPr lang="en-US" dirty="0" err="1" smtClean="0"/>
              <a:t>resection,and</a:t>
            </a:r>
            <a:r>
              <a:rPr lang="en-US" dirty="0" smtClean="0"/>
              <a:t> </a:t>
            </a:r>
            <a:r>
              <a:rPr lang="en-US" dirty="0"/>
              <a:t>urethral stricture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i="1" dirty="0" smtClean="0"/>
              <a:t>Second </a:t>
            </a:r>
            <a:r>
              <a:rPr lang="en-US" i="1" dirty="0"/>
              <a:t>resection: </a:t>
            </a:r>
            <a:r>
              <a:rPr lang="en-US" dirty="0"/>
              <a:t>an early repeat TUR (within 2–6 weeks) should be undertaken: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(</a:t>
            </a:r>
            <a:r>
              <a:rPr lang="en-US" dirty="0"/>
              <a:t>a) if the first resection was </a:t>
            </a:r>
            <a:r>
              <a:rPr lang="en-US" dirty="0" smtClean="0"/>
              <a:t>incomplete, </a:t>
            </a:r>
            <a:r>
              <a:rPr lang="en-US" dirty="0"/>
              <a:t>(b) when the pathologist reports that the resected specimen contains no </a:t>
            </a:r>
            <a:r>
              <a:rPr lang="en-US" dirty="0" err="1"/>
              <a:t>muscularis</a:t>
            </a:r>
            <a:r>
              <a:rPr lang="en-US" dirty="0"/>
              <a:t> </a:t>
            </a:r>
            <a:r>
              <a:rPr lang="en-US" dirty="0" err="1"/>
              <a:t>propria</a:t>
            </a:r>
            <a:r>
              <a:rPr lang="en-US" dirty="0"/>
              <a:t>, or </a:t>
            </a:r>
            <a:r>
              <a:rPr lang="en-US" dirty="0" smtClean="0"/>
              <a:t>(</a:t>
            </a:r>
            <a:r>
              <a:rPr lang="en-US" dirty="0"/>
              <a:t>c) if a high-grade, but apparently non-invasive, T1tumour has been reported since perhaps 10% (3–25%) of these G3pT1tumours are </a:t>
            </a:r>
            <a:r>
              <a:rPr lang="en-US" dirty="0" err="1"/>
              <a:t>understaged</a:t>
            </a:r>
            <a:r>
              <a:rPr lang="en-US" dirty="0"/>
              <a:t> T2 </a:t>
            </a:r>
            <a:r>
              <a:rPr lang="en-US" dirty="0" err="1"/>
              <a:t>tumours</a:t>
            </a:r>
            <a:r>
              <a:rPr lang="en-US" dirty="0" smtClean="0"/>
              <a:t>.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7453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6834" y="1449389"/>
            <a:ext cx="8596668" cy="388077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i</a:t>
            </a:r>
            <a:r>
              <a:rPr lang="en-US" dirty="0" smtClean="0"/>
              <a:t>n </a:t>
            </a:r>
            <a:r>
              <a:rPr lang="en-US" dirty="0"/>
              <a:t>the absence of these indications for a second resection, review cystoscopy is performed at 3 months. If this demonstrates recurrence, 70% will recur further. If not, only 20% will recur further. If the bladder is </a:t>
            </a:r>
            <a:r>
              <a:rPr lang="en-US" dirty="0" err="1" smtClean="0"/>
              <a:t>clearat</a:t>
            </a:r>
            <a:r>
              <a:rPr lang="en-US" dirty="0" smtClean="0"/>
              <a:t> </a:t>
            </a:r>
            <a:r>
              <a:rPr lang="en-US" dirty="0"/>
              <a:t>follow-up, subsequent cystoscopies are performed under local anesthetic at 9 months and thereafter annually for 5y </a:t>
            </a:r>
            <a:endParaRPr lang="en-US" dirty="0"/>
          </a:p>
          <a:p>
            <a:r>
              <a:rPr lang="en-US" dirty="0" smtClean="0"/>
              <a:t>B - </a:t>
            </a:r>
            <a:r>
              <a:rPr lang="en-US" b="1" dirty="0"/>
              <a:t>Alternatives to </a:t>
            </a:r>
            <a:r>
              <a:rPr lang="en-US" b="1" dirty="0" err="1" smtClean="0"/>
              <a:t>TURBT</a:t>
            </a:r>
            <a:r>
              <a:rPr lang="en-US" dirty="0" err="1" smtClean="0"/>
              <a:t>,Transurethral</a:t>
            </a:r>
            <a:r>
              <a:rPr lang="en-US" dirty="0" smtClean="0"/>
              <a:t> </a:t>
            </a:r>
            <a:r>
              <a:rPr lang="en-US" dirty="0" err="1"/>
              <a:t>cystodiathermy</a:t>
            </a:r>
            <a:r>
              <a:rPr lang="en-US" dirty="0"/>
              <a:t> or laser are accepted, quicker and less </a:t>
            </a:r>
            <a:r>
              <a:rPr lang="en-US" dirty="0" smtClean="0"/>
              <a:t>morbid.</a:t>
            </a:r>
          </a:p>
          <a:p>
            <a:r>
              <a:rPr lang="en-US" dirty="0" smtClean="0"/>
              <a:t>If its T3 cystectomy </a:t>
            </a:r>
          </a:p>
          <a:p>
            <a:r>
              <a:rPr lang="en-US" dirty="0" smtClean="0"/>
              <a:t>T4 </a:t>
            </a:r>
            <a:r>
              <a:rPr lang="en-US" dirty="0" err="1" smtClean="0"/>
              <a:t>chemo&amp;radiotherapy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971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4- Acute urine retention Vs Chronic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Acute urine retention: painful inability to void urine with relief of pain following drainage of the bladder by catheterization </a:t>
            </a:r>
          </a:p>
          <a:p>
            <a:endParaRPr lang="en-US" sz="2000" dirty="0"/>
          </a:p>
          <a:p>
            <a:r>
              <a:rPr lang="en-US" sz="2000" dirty="0" smtClean="0"/>
              <a:t>Chronic urine retention: Failure to empty bladder despite maintaining an ability to urinate which result in elevated (PVR) urine volume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123714" y="953589"/>
            <a:ext cx="15907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Ro’aa jaradat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81182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4- Acute urine retention Vs Chronic </a:t>
            </a:r>
            <a:endParaRPr lang="en-US" dirty="0"/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1152343"/>
              </p:ext>
            </p:extLst>
          </p:nvPr>
        </p:nvGraphicFramePr>
        <p:xfrm>
          <a:off x="677692" y="1270000"/>
          <a:ext cx="8845131" cy="42033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48377">
                  <a:extLst>
                    <a:ext uri="{9D8B030D-6E8A-4147-A177-3AD203B41FA5}">
                      <a16:colId xmlns:a16="http://schemas.microsoft.com/office/drawing/2014/main" xmlns="" val="1662408543"/>
                    </a:ext>
                  </a:extLst>
                </a:gridCol>
                <a:gridCol w="2948377">
                  <a:extLst>
                    <a:ext uri="{9D8B030D-6E8A-4147-A177-3AD203B41FA5}">
                      <a16:colId xmlns:a16="http://schemas.microsoft.com/office/drawing/2014/main" xmlns="" val="1855178479"/>
                    </a:ext>
                  </a:extLst>
                </a:gridCol>
                <a:gridCol w="2948377">
                  <a:extLst>
                    <a:ext uri="{9D8B030D-6E8A-4147-A177-3AD203B41FA5}">
                      <a16:colId xmlns:a16="http://schemas.microsoft.com/office/drawing/2014/main" xmlns="" val="3696123545"/>
                    </a:ext>
                  </a:extLst>
                </a:gridCol>
              </a:tblGrid>
              <a:tr h="52541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Acute</a:t>
                      </a:r>
                      <a:r>
                        <a:rPr lang="en-US" baseline="0" dirty="0" smtClean="0"/>
                        <a:t> retention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Chronic</a:t>
                      </a:r>
                      <a:r>
                        <a:rPr lang="en-US" baseline="0" dirty="0" smtClean="0"/>
                        <a:t> retention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00495580"/>
                  </a:ext>
                </a:extLst>
              </a:tr>
              <a:tr h="525417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Voiding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Decreased</a:t>
                      </a:r>
                      <a:r>
                        <a:rPr lang="en-US" baseline="0" dirty="0" smtClean="0"/>
                        <a:t> (-)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Increased</a:t>
                      </a:r>
                      <a:r>
                        <a:rPr lang="en-US" baseline="0" dirty="0" smtClean="0"/>
                        <a:t> (+)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03532166"/>
                  </a:ext>
                </a:extLst>
              </a:tr>
              <a:tr h="525417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Obstruction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Complete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Partial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71361294"/>
                  </a:ext>
                </a:extLst>
              </a:tr>
              <a:tr h="525417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Pain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58690006"/>
                  </a:ext>
                </a:extLst>
              </a:tr>
              <a:tr h="525417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Suprapubic tenderness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+</a:t>
                      </a:r>
                      <a:r>
                        <a:rPr lang="ar-JO" dirty="0" smtClean="0"/>
                        <a:t>/</a:t>
                      </a:r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97878222"/>
                  </a:ext>
                </a:extLst>
              </a:tr>
              <a:tr h="525417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Drainage volume 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&lt;800 ml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&gt;800 ml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07675221"/>
                  </a:ext>
                </a:extLst>
              </a:tr>
              <a:tr h="525417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Uremia 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+</a:t>
                      </a:r>
                      <a:r>
                        <a:rPr lang="ar-JO" dirty="0" smtClean="0"/>
                        <a:t>/</a:t>
                      </a:r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74317177"/>
                  </a:ext>
                </a:extLst>
              </a:tr>
              <a:tr h="525417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Hydronephrosis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+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59784927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77334" y="5764404"/>
            <a:ext cx="51848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Post obstructive diuresis in chronic retention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3426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5-Indications of JJ stent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77334" y="1598887"/>
            <a:ext cx="8596668" cy="388077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dirty="0" smtClean="0"/>
              <a:t>1- Relief of obstruction from ureteric stones, benign ureteric stricture or malignant stricture, the stent will relieve the pain caused by obstruction and reverse renal impairment if present. </a:t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2- Prevention of obstruction post ureteroscopy </a:t>
            </a:r>
          </a:p>
          <a:p>
            <a:pPr marL="0" indent="0">
              <a:buNone/>
            </a:pP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3- Passive dilation of ureter prior to ureteroscopy </a:t>
            </a:r>
          </a:p>
          <a:p>
            <a:pPr marL="0" indent="0">
              <a:buNone/>
            </a:pP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4- To ensure antegrade flow of urine following surgery or injury to ureter</a:t>
            </a:r>
          </a:p>
          <a:p>
            <a:pPr marL="0" indent="0">
              <a:buNone/>
            </a:pPr>
            <a:r>
              <a:rPr lang="en-US" sz="2000" dirty="0" smtClean="0"/>
              <a:t> </a:t>
            </a:r>
            <a:br>
              <a:rPr lang="en-US" sz="2000" dirty="0" smtClean="0"/>
            </a:br>
            <a:r>
              <a:rPr lang="en-US" sz="2000" dirty="0" smtClean="0"/>
              <a:t>5- Following endopyelotomy </a:t>
            </a:r>
            <a:br>
              <a:rPr lang="en-US" sz="2000" dirty="0" smtClean="0"/>
            </a:br>
            <a:endParaRPr lang="en-US" sz="20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10123714" y="953589"/>
            <a:ext cx="20104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Raghad haj-</a:t>
            </a:r>
            <a:r>
              <a:rPr lang="en-US" dirty="0" err="1" smtClean="0"/>
              <a:t>hasan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11497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5-Indications of JJ stent </a:t>
            </a:r>
            <a:endParaRPr lang="en-US" dirty="0"/>
          </a:p>
        </p:txBody>
      </p:sp>
      <p:pic>
        <p:nvPicPr>
          <p:cNvPr id="2" name="Content Placeholder 1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701" y="1453627"/>
            <a:ext cx="3803226" cy="4947173"/>
          </a:xfr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0560" y="1453627"/>
            <a:ext cx="3421728" cy="236072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0384" y="1899828"/>
            <a:ext cx="3213380" cy="4500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20826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6- Types of UTI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77334" y="1598887"/>
            <a:ext cx="8596668" cy="4880290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2000" dirty="0" smtClean="0"/>
              <a:t>Most common pathogen of UTI is E.Choli </a:t>
            </a:r>
          </a:p>
          <a:p>
            <a:r>
              <a:rPr lang="en-US" sz="2000" dirty="0" smtClean="0"/>
              <a:t>Most common mode of infection is ascending from the periurethral, vaginal and fecal flora 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 </a:t>
            </a:r>
            <a:r>
              <a:rPr lang="en-US" sz="2000" dirty="0" smtClean="0">
                <a:solidFill>
                  <a:srgbClr val="FF0000"/>
                </a:solidFill>
              </a:rPr>
              <a:t>Upper tract infection 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1- Pyelonephritis ( acute , chronic ) mostly diagnosed clinically. 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    lower and upper tract symptoms present ( chills, fever, costovertebral     angle tenderness, dysuria, urgency, frequency ) </a:t>
            </a:r>
          </a:p>
          <a:p>
            <a:pPr marL="0" indent="0">
              <a:buNone/>
            </a:pPr>
            <a:endParaRPr lang="en-US" sz="20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2- Ureteritis (ureter)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/>
            </a:r>
            <a:br>
              <a:rPr lang="en-US" sz="2000" dirty="0" smtClean="0">
                <a:solidFill>
                  <a:schemeClr val="tx1"/>
                </a:solidFill>
              </a:rPr>
            </a:br>
            <a:endParaRPr lang="en-US" sz="2000" dirty="0" smtClean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123714" y="953589"/>
            <a:ext cx="17604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Felasteen abed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814071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311</TotalTime>
  <Words>1815</Words>
  <Application>Microsoft Office PowerPoint</Application>
  <PresentationFormat>Widescreen</PresentationFormat>
  <Paragraphs>372</Paragraphs>
  <Slides>47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53" baseType="lpstr">
      <vt:lpstr>Arial</vt:lpstr>
      <vt:lpstr>Calibri</vt:lpstr>
      <vt:lpstr>Tahoma</vt:lpstr>
      <vt:lpstr>Trebuchet MS</vt:lpstr>
      <vt:lpstr>Wingdings 3</vt:lpstr>
      <vt:lpstr>Facet</vt:lpstr>
      <vt:lpstr>Urology Homework Group4(A) </vt:lpstr>
      <vt:lpstr>1-Indications for open surgery in BPH</vt:lpstr>
      <vt:lpstr>2-Indications for surgery in BPH</vt:lpstr>
      <vt:lpstr>3-Voided urine samples </vt:lpstr>
      <vt:lpstr>4- Acute urine retention Vs Chronic </vt:lpstr>
      <vt:lpstr>4- Acute urine retention Vs Chronic </vt:lpstr>
      <vt:lpstr>5-Indications of JJ stent </vt:lpstr>
      <vt:lpstr>5-Indications of JJ stent </vt:lpstr>
      <vt:lpstr>6- Types of UTI </vt:lpstr>
      <vt:lpstr>6- Types of UTI </vt:lpstr>
      <vt:lpstr>6- Types of UTI </vt:lpstr>
      <vt:lpstr>6- Types of UTI </vt:lpstr>
      <vt:lpstr>7-Types of prostatitis </vt:lpstr>
      <vt:lpstr>8-Ways of urine sampling </vt:lpstr>
      <vt:lpstr>8-Ways of urine sampling </vt:lpstr>
      <vt:lpstr>9-Transurethral Resection Syndrome(TUR)</vt:lpstr>
      <vt:lpstr>9-Transurethral Resection Syndrome(TUR)</vt:lpstr>
      <vt:lpstr>9-Transurethral Resection Syndrome(TUR)</vt:lpstr>
      <vt:lpstr>10-Causes of urethral stricture </vt:lpstr>
      <vt:lpstr>11-Types of foley’s catheter </vt:lpstr>
      <vt:lpstr>11-Types of foley’s catheter </vt:lpstr>
      <vt:lpstr>11-Types of foley’s catheter </vt:lpstr>
      <vt:lpstr>12-Grades of varicocele </vt:lpstr>
      <vt:lpstr>13-Testicular torsion VS Epididymorchitis </vt:lpstr>
      <vt:lpstr>13-Testicular torsion VS Epididymorchitis </vt:lpstr>
      <vt:lpstr>14-Indications of surgery in varicocele </vt:lpstr>
      <vt:lpstr>15- Bladder cancer risk factors </vt:lpstr>
      <vt:lpstr>16- Intravesical therapy of bladder cancer</vt:lpstr>
      <vt:lpstr>17- Autonomic nerve supply of urinary bladder </vt:lpstr>
      <vt:lpstr>18- Treatment of bladder perforation</vt:lpstr>
      <vt:lpstr>19- Grades of renal trauma </vt:lpstr>
      <vt:lpstr>20- Sperm parameters Collected after 2-7 days of sexual abstinence </vt:lpstr>
      <vt:lpstr>21- PSA (prostate specific antigen)</vt:lpstr>
      <vt:lpstr>22- Causes of elevated levels of PSA in men</vt:lpstr>
      <vt:lpstr>23- BPH medical treatment </vt:lpstr>
      <vt:lpstr>23- BPH medical treatment </vt:lpstr>
      <vt:lpstr>24- Importance of antibiotics in patient with VUR </vt:lpstr>
      <vt:lpstr>25- VUR: Abnormal backflow of urine from bladder to kidney that can cause the ureters and kidney to swell. Cystogram(MCUG) can be used to determine severity of VUR</vt:lpstr>
      <vt:lpstr>26- Parts of the urethra </vt:lpstr>
      <vt:lpstr>PowerPoint Presentation</vt:lpstr>
      <vt:lpstr>27- Bladder cancer TNM </vt:lpstr>
      <vt:lpstr>PowerPoint Presentation</vt:lpstr>
      <vt:lpstr>28- Signs and symptoms of urethral trauma</vt:lpstr>
      <vt:lpstr>29- Urodynamic studies </vt:lpstr>
      <vt:lpstr>30- Treatment protocol of prostate and  bladder cancer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Urology Homework</dc:title>
  <dc:creator>نادين عثمان</dc:creator>
  <cp:lastModifiedBy>abdelrahman bdeir</cp:lastModifiedBy>
  <cp:revision>37</cp:revision>
  <dcterms:created xsi:type="dcterms:W3CDTF">2020-11-12T17:42:05Z</dcterms:created>
  <dcterms:modified xsi:type="dcterms:W3CDTF">2020-11-27T19:06:16Z</dcterms:modified>
</cp:coreProperties>
</file>