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04"/>
  </p:notesMasterIdLst>
  <p:handoutMasterIdLst>
    <p:handoutMasterId r:id="rId105"/>
  </p:handoutMasterIdLst>
  <p:sldIdLst>
    <p:sldId id="368" r:id="rId5"/>
    <p:sldId id="369" r:id="rId6"/>
    <p:sldId id="370" r:id="rId7"/>
    <p:sldId id="371" r:id="rId8"/>
    <p:sldId id="372" r:id="rId9"/>
    <p:sldId id="373" r:id="rId10"/>
    <p:sldId id="374" r:id="rId11"/>
    <p:sldId id="375" r:id="rId12"/>
    <p:sldId id="376" r:id="rId13"/>
    <p:sldId id="377" r:id="rId14"/>
    <p:sldId id="378" r:id="rId15"/>
    <p:sldId id="379" r:id="rId16"/>
    <p:sldId id="380" r:id="rId17"/>
    <p:sldId id="381" r:id="rId18"/>
    <p:sldId id="382" r:id="rId19"/>
    <p:sldId id="383" r:id="rId20"/>
    <p:sldId id="384" r:id="rId21"/>
    <p:sldId id="385" r:id="rId22"/>
    <p:sldId id="386"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61" r:id="rId49"/>
    <p:sldId id="362" r:id="rId50"/>
    <p:sldId id="363" r:id="rId51"/>
    <p:sldId id="364" r:id="rId52"/>
    <p:sldId id="365" r:id="rId53"/>
    <p:sldId id="366" r:id="rId54"/>
    <p:sldId id="266" r:id="rId55"/>
    <p:sldId id="273" r:id="rId56"/>
    <p:sldId id="304" r:id="rId57"/>
    <p:sldId id="305" r:id="rId58"/>
    <p:sldId id="306" r:id="rId59"/>
    <p:sldId id="308" r:id="rId60"/>
    <p:sldId id="275" r:id="rId61"/>
    <p:sldId id="302" r:id="rId62"/>
    <p:sldId id="309" r:id="rId63"/>
    <p:sldId id="322" r:id="rId64"/>
    <p:sldId id="323" r:id="rId65"/>
    <p:sldId id="324" r:id="rId66"/>
    <p:sldId id="320" r:id="rId67"/>
    <p:sldId id="311" r:id="rId68"/>
    <p:sldId id="319" r:id="rId69"/>
    <p:sldId id="312" r:id="rId70"/>
    <p:sldId id="313" r:id="rId71"/>
    <p:sldId id="325" r:id="rId72"/>
    <p:sldId id="326" r:id="rId73"/>
    <p:sldId id="316" r:id="rId74"/>
    <p:sldId id="303" r:id="rId75"/>
    <p:sldId id="317" r:id="rId76"/>
    <p:sldId id="335" r:id="rId77"/>
    <p:sldId id="284" r:id="rId78"/>
    <p:sldId id="282" r:id="rId79"/>
    <p:sldId id="286" r:id="rId80"/>
    <p:sldId id="288" r:id="rId81"/>
    <p:sldId id="287" r:id="rId82"/>
    <p:sldId id="285" r:id="rId83"/>
    <p:sldId id="289" r:id="rId84"/>
    <p:sldId id="290" r:id="rId85"/>
    <p:sldId id="291" r:id="rId86"/>
    <p:sldId id="292" r:id="rId87"/>
    <p:sldId id="293" r:id="rId88"/>
    <p:sldId id="294" r:id="rId89"/>
    <p:sldId id="327" r:id="rId90"/>
    <p:sldId id="297" r:id="rId91"/>
    <p:sldId id="295" r:id="rId92"/>
    <p:sldId id="328" r:id="rId93"/>
    <p:sldId id="298" r:id="rId94"/>
    <p:sldId id="329" r:id="rId95"/>
    <p:sldId id="299" r:id="rId96"/>
    <p:sldId id="330" r:id="rId97"/>
    <p:sldId id="331" r:id="rId98"/>
    <p:sldId id="332" r:id="rId99"/>
    <p:sldId id="334" r:id="rId100"/>
    <p:sldId id="333" r:id="rId101"/>
    <p:sldId id="300" r:id="rId102"/>
    <p:sldId id="301" r:id="rId10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879" autoAdjust="0"/>
  </p:normalViewPr>
  <p:slideViewPr>
    <p:cSldViewPr snapToGrid="0" showGuides="1">
      <p:cViewPr varScale="1">
        <p:scale>
          <a:sx n="61" d="100"/>
          <a:sy n="61" d="100"/>
        </p:scale>
        <p:origin x="1098" y="78"/>
      </p:cViewPr>
      <p:guideLst>
        <p:guide pos="3840"/>
        <p:guide orient="horz" pos="2160"/>
      </p:guideLst>
    </p:cSldViewPr>
  </p:slideViewPr>
  <p:notesTextViewPr>
    <p:cViewPr>
      <p:scale>
        <a:sx n="1" d="1"/>
        <a:sy n="1" d="1"/>
      </p:scale>
      <p:origin x="0" y="0"/>
    </p:cViewPr>
  </p:notesTextViewPr>
  <p:notesViewPr>
    <p:cSldViewPr snapToGrid="0">
      <p:cViewPr varScale="1">
        <p:scale>
          <a:sx n="55" d="100"/>
          <a:sy n="55" d="100"/>
        </p:scale>
        <p:origin x="190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viewProps" Target="view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iagrams/_rels/data1.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image" Target="../media/image32.jfif"/><Relationship Id="rId1" Type="http://schemas.openxmlformats.org/officeDocument/2006/relationships/image" Target="../media/image3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image" Target="../media/image32.jfif"/><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583D41-D537-4E55-92CB-AD90C97472E0}" type="doc">
      <dgm:prSet loTypeId="urn:microsoft.com/office/officeart/2005/8/layout/vList3" loCatId="picture" qsTypeId="urn:microsoft.com/office/officeart/2005/8/quickstyle/simple1" qsCatId="simple" csTypeId="urn:microsoft.com/office/officeart/2005/8/colors/accent3_2" csCatId="accent3" phldr="1"/>
      <dgm:spPr/>
      <dgm:t>
        <a:bodyPr/>
        <a:lstStyle/>
        <a:p>
          <a:endParaRPr lang="en-US"/>
        </a:p>
      </dgm:t>
    </dgm:pt>
    <dgm:pt modelId="{17182D2B-2C46-4861-A8BB-B3A8C3D034BE}">
      <dgm:prSet phldrT="[Text]">
        <dgm:style>
          <a:lnRef idx="2">
            <a:schemeClr val="accent3"/>
          </a:lnRef>
          <a:fillRef idx="1">
            <a:schemeClr val="lt1"/>
          </a:fillRef>
          <a:effectRef idx="0">
            <a:schemeClr val="accent3"/>
          </a:effectRef>
          <a:fontRef idx="minor">
            <a:schemeClr val="dk1"/>
          </a:fontRef>
        </dgm:style>
      </dgm:prSet>
      <dgm:spPr/>
      <dgm:t>
        <a:bodyPr/>
        <a:lstStyle/>
        <a:p>
          <a:r>
            <a:rPr lang="en-GB" dirty="0" smtClean="0"/>
            <a:t>1. Empirical antibiotics then start definitive antibiotics following culture results</a:t>
          </a:r>
          <a:endParaRPr lang="en-US" dirty="0"/>
        </a:p>
      </dgm:t>
    </dgm:pt>
    <dgm:pt modelId="{4417FB71-2D79-4DD6-9817-217DF03D2295}" type="parTrans" cxnId="{767C0D16-9A43-4FBA-9CB9-4330A8DF0E54}">
      <dgm:prSet/>
      <dgm:spPr/>
      <dgm:t>
        <a:bodyPr/>
        <a:lstStyle/>
        <a:p>
          <a:endParaRPr lang="en-US"/>
        </a:p>
      </dgm:t>
    </dgm:pt>
    <dgm:pt modelId="{363BCE87-3167-45A4-A5B7-37B0C8EA18AE}" type="sibTrans" cxnId="{767C0D16-9A43-4FBA-9CB9-4330A8DF0E54}">
      <dgm:prSet/>
      <dgm:spPr/>
      <dgm:t>
        <a:bodyPr/>
        <a:lstStyle/>
        <a:p>
          <a:endParaRPr lang="en-US"/>
        </a:p>
      </dgm:t>
    </dgm:pt>
    <dgm:pt modelId="{DC1400CE-2DFB-4110-BCA0-51446488D5EF}">
      <dgm:prSet phldrT="[Text]">
        <dgm:style>
          <a:lnRef idx="2">
            <a:schemeClr val="accent5"/>
          </a:lnRef>
          <a:fillRef idx="1">
            <a:schemeClr val="lt1"/>
          </a:fillRef>
          <a:effectRef idx="0">
            <a:schemeClr val="accent5"/>
          </a:effectRef>
          <a:fontRef idx="minor">
            <a:schemeClr val="dk1"/>
          </a:fontRef>
        </dgm:style>
      </dgm:prSet>
      <dgm:spPr/>
      <dgm:t>
        <a:bodyPr/>
        <a:lstStyle/>
        <a:p>
          <a:r>
            <a:rPr lang="en-GB" dirty="0" smtClean="0"/>
            <a:t>2. Removal of sutures/ clips to drain any pus collection</a:t>
          </a:r>
          <a:endParaRPr lang="en-US" dirty="0"/>
        </a:p>
      </dgm:t>
    </dgm:pt>
    <dgm:pt modelId="{DD52AACA-7A53-4E3D-A980-FD36BE8E9887}" type="parTrans" cxnId="{45A7052E-2C80-442E-90C2-B244D9987D99}">
      <dgm:prSet/>
      <dgm:spPr/>
      <dgm:t>
        <a:bodyPr/>
        <a:lstStyle/>
        <a:p>
          <a:endParaRPr lang="en-US"/>
        </a:p>
      </dgm:t>
    </dgm:pt>
    <dgm:pt modelId="{1DB1EE6A-943C-4E92-BF2B-2E4F869F8F74}" type="sibTrans" cxnId="{45A7052E-2C80-442E-90C2-B244D9987D99}">
      <dgm:prSet/>
      <dgm:spPr/>
      <dgm:t>
        <a:bodyPr/>
        <a:lstStyle/>
        <a:p>
          <a:endParaRPr lang="en-US"/>
        </a:p>
      </dgm:t>
    </dgm:pt>
    <dgm:pt modelId="{DDB5DC25-DDB1-4E08-946C-37CE34ACD849}">
      <dgm:prSet phldrT="[Text]">
        <dgm:style>
          <a:lnRef idx="2">
            <a:schemeClr val="accent3"/>
          </a:lnRef>
          <a:fillRef idx="1">
            <a:schemeClr val="lt1"/>
          </a:fillRef>
          <a:effectRef idx="0">
            <a:schemeClr val="accent3"/>
          </a:effectRef>
          <a:fontRef idx="minor">
            <a:schemeClr val="dk1"/>
          </a:fontRef>
        </dgm:style>
      </dgm:prSet>
      <dgm:spPr/>
      <dgm:t>
        <a:bodyPr/>
        <a:lstStyle/>
        <a:p>
          <a:r>
            <a:rPr lang="en-US" b="0" dirty="0" smtClean="0"/>
            <a:t>3.Removal of dead (necrotic) or infected skin tissue within a surgical wound.</a:t>
          </a:r>
          <a:endParaRPr lang="en-US" b="0" dirty="0"/>
        </a:p>
      </dgm:t>
    </dgm:pt>
    <dgm:pt modelId="{DDC129F8-214E-4571-B392-0B5BA15E1F7B}" type="parTrans" cxnId="{77844F46-3AAF-4BC8-9820-685B7DD04895}">
      <dgm:prSet/>
      <dgm:spPr/>
      <dgm:t>
        <a:bodyPr/>
        <a:lstStyle/>
        <a:p>
          <a:endParaRPr lang="en-US"/>
        </a:p>
      </dgm:t>
    </dgm:pt>
    <dgm:pt modelId="{D3D0C7FA-242D-4963-81F8-ECCEF27904E9}" type="sibTrans" cxnId="{77844F46-3AAF-4BC8-9820-685B7DD04895}">
      <dgm:prSet/>
      <dgm:spPr/>
      <dgm:t>
        <a:bodyPr/>
        <a:lstStyle/>
        <a:p>
          <a:endParaRPr lang="en-US"/>
        </a:p>
      </dgm:t>
    </dgm:pt>
    <dgm:pt modelId="{4D472C1B-EA2D-4951-941A-D51F3B3F113E}" type="pres">
      <dgm:prSet presAssocID="{5F583D41-D537-4E55-92CB-AD90C97472E0}" presName="linearFlow" presStyleCnt="0">
        <dgm:presLayoutVars>
          <dgm:dir/>
          <dgm:resizeHandles val="exact"/>
        </dgm:presLayoutVars>
      </dgm:prSet>
      <dgm:spPr/>
      <dgm:t>
        <a:bodyPr/>
        <a:lstStyle/>
        <a:p>
          <a:endParaRPr lang="en-US"/>
        </a:p>
      </dgm:t>
    </dgm:pt>
    <dgm:pt modelId="{5D06B314-69D5-4B2F-BCAF-7EB79BD48ADA}" type="pres">
      <dgm:prSet presAssocID="{17182D2B-2C46-4861-A8BB-B3A8C3D034BE}" presName="composite" presStyleCnt="0"/>
      <dgm:spPr/>
      <dgm:t>
        <a:bodyPr/>
        <a:lstStyle/>
        <a:p>
          <a:endParaRPr lang="en-US"/>
        </a:p>
      </dgm:t>
    </dgm:pt>
    <dgm:pt modelId="{02F8FCE4-7812-47B2-B471-B665A865A38C}" type="pres">
      <dgm:prSet presAssocID="{17182D2B-2C46-4861-A8BB-B3A8C3D034BE}" presName="imgShp" presStyleLbl="fgImgPlace1" presStyleIdx="0" presStyleCnt="3" custLinFactNeighborX="-3195" custLinFactNeighborY="5221"/>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22C1BF4E-CACE-4794-BC51-C7CFB054FDC6}" type="pres">
      <dgm:prSet presAssocID="{17182D2B-2C46-4861-A8BB-B3A8C3D034BE}" presName="txShp" presStyleLbl="node1" presStyleIdx="0" presStyleCnt="3">
        <dgm:presLayoutVars>
          <dgm:bulletEnabled val="1"/>
        </dgm:presLayoutVars>
      </dgm:prSet>
      <dgm:spPr/>
      <dgm:t>
        <a:bodyPr/>
        <a:lstStyle/>
        <a:p>
          <a:endParaRPr lang="en-US"/>
        </a:p>
      </dgm:t>
    </dgm:pt>
    <dgm:pt modelId="{CF8D794C-B55A-4EFC-B5FA-97E5FE18B047}" type="pres">
      <dgm:prSet presAssocID="{363BCE87-3167-45A4-A5B7-37B0C8EA18AE}" presName="spacing" presStyleCnt="0"/>
      <dgm:spPr/>
      <dgm:t>
        <a:bodyPr/>
        <a:lstStyle/>
        <a:p>
          <a:endParaRPr lang="en-US"/>
        </a:p>
      </dgm:t>
    </dgm:pt>
    <dgm:pt modelId="{B3C83624-5F68-43A4-AAA5-1AE2F7A0E654}" type="pres">
      <dgm:prSet presAssocID="{DC1400CE-2DFB-4110-BCA0-51446488D5EF}" presName="composite" presStyleCnt="0"/>
      <dgm:spPr/>
      <dgm:t>
        <a:bodyPr/>
        <a:lstStyle/>
        <a:p>
          <a:endParaRPr lang="en-US"/>
        </a:p>
      </dgm:t>
    </dgm:pt>
    <dgm:pt modelId="{1F0F011A-A9C1-47FE-8010-D6684057CFF4}" type="pres">
      <dgm:prSet presAssocID="{DC1400CE-2DFB-4110-BCA0-51446488D5EF}"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t>
        <a:bodyPr/>
        <a:lstStyle/>
        <a:p>
          <a:endParaRPr lang="en-US"/>
        </a:p>
      </dgm:t>
    </dgm:pt>
    <dgm:pt modelId="{5568F9D6-3902-4147-B5C2-CF7737DBB1B2}" type="pres">
      <dgm:prSet presAssocID="{DC1400CE-2DFB-4110-BCA0-51446488D5EF}" presName="txShp" presStyleLbl="node1" presStyleIdx="1" presStyleCnt="3">
        <dgm:presLayoutVars>
          <dgm:bulletEnabled val="1"/>
        </dgm:presLayoutVars>
      </dgm:prSet>
      <dgm:spPr/>
      <dgm:t>
        <a:bodyPr/>
        <a:lstStyle/>
        <a:p>
          <a:endParaRPr lang="en-US"/>
        </a:p>
      </dgm:t>
    </dgm:pt>
    <dgm:pt modelId="{A0156A25-6D57-4DFB-AD01-D3A57A483CE7}" type="pres">
      <dgm:prSet presAssocID="{1DB1EE6A-943C-4E92-BF2B-2E4F869F8F74}" presName="spacing" presStyleCnt="0"/>
      <dgm:spPr/>
      <dgm:t>
        <a:bodyPr/>
        <a:lstStyle/>
        <a:p>
          <a:endParaRPr lang="en-US"/>
        </a:p>
      </dgm:t>
    </dgm:pt>
    <dgm:pt modelId="{896F7093-B5CF-4D7A-9C64-847571085AA3}" type="pres">
      <dgm:prSet presAssocID="{DDB5DC25-DDB1-4E08-946C-37CE34ACD849}" presName="composite" presStyleCnt="0"/>
      <dgm:spPr/>
      <dgm:t>
        <a:bodyPr/>
        <a:lstStyle/>
        <a:p>
          <a:endParaRPr lang="en-US"/>
        </a:p>
      </dgm:t>
    </dgm:pt>
    <dgm:pt modelId="{1502E27B-1AEF-4A53-8D71-B28937F052FF}" type="pres">
      <dgm:prSet presAssocID="{DDB5DC25-DDB1-4E08-946C-37CE34ACD849}"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2000" b="-32000"/>
          </a:stretch>
        </a:blipFill>
      </dgm:spPr>
      <dgm:t>
        <a:bodyPr/>
        <a:lstStyle/>
        <a:p>
          <a:endParaRPr lang="en-US"/>
        </a:p>
      </dgm:t>
    </dgm:pt>
    <dgm:pt modelId="{1ECB8094-033C-4639-9BFA-874BB8FC4217}" type="pres">
      <dgm:prSet presAssocID="{DDB5DC25-DDB1-4E08-946C-37CE34ACD849}" presName="txShp" presStyleLbl="node1" presStyleIdx="2" presStyleCnt="3">
        <dgm:presLayoutVars>
          <dgm:bulletEnabled val="1"/>
        </dgm:presLayoutVars>
      </dgm:prSet>
      <dgm:spPr/>
      <dgm:t>
        <a:bodyPr/>
        <a:lstStyle/>
        <a:p>
          <a:endParaRPr lang="en-US"/>
        </a:p>
      </dgm:t>
    </dgm:pt>
  </dgm:ptLst>
  <dgm:cxnLst>
    <dgm:cxn modelId="{1E1F5E04-C0B9-4EC1-9A16-1E36C6B6B3E9}" type="presOf" srcId="{5F583D41-D537-4E55-92CB-AD90C97472E0}" destId="{4D472C1B-EA2D-4951-941A-D51F3B3F113E}" srcOrd="0" destOrd="0" presId="urn:microsoft.com/office/officeart/2005/8/layout/vList3"/>
    <dgm:cxn modelId="{95CB017D-A61D-4D4C-A3AB-275B7A315FF9}" type="presOf" srcId="{17182D2B-2C46-4861-A8BB-B3A8C3D034BE}" destId="{22C1BF4E-CACE-4794-BC51-C7CFB054FDC6}" srcOrd="0" destOrd="0" presId="urn:microsoft.com/office/officeart/2005/8/layout/vList3"/>
    <dgm:cxn modelId="{77844F46-3AAF-4BC8-9820-685B7DD04895}" srcId="{5F583D41-D537-4E55-92CB-AD90C97472E0}" destId="{DDB5DC25-DDB1-4E08-946C-37CE34ACD849}" srcOrd="2" destOrd="0" parTransId="{DDC129F8-214E-4571-B392-0B5BA15E1F7B}" sibTransId="{D3D0C7FA-242D-4963-81F8-ECCEF27904E9}"/>
    <dgm:cxn modelId="{4543ACA4-CA25-4EE1-8921-71C061A698C5}" type="presOf" srcId="{DC1400CE-2DFB-4110-BCA0-51446488D5EF}" destId="{5568F9D6-3902-4147-B5C2-CF7737DBB1B2}" srcOrd="0" destOrd="0" presId="urn:microsoft.com/office/officeart/2005/8/layout/vList3"/>
    <dgm:cxn modelId="{767C0D16-9A43-4FBA-9CB9-4330A8DF0E54}" srcId="{5F583D41-D537-4E55-92CB-AD90C97472E0}" destId="{17182D2B-2C46-4861-A8BB-B3A8C3D034BE}" srcOrd="0" destOrd="0" parTransId="{4417FB71-2D79-4DD6-9817-217DF03D2295}" sibTransId="{363BCE87-3167-45A4-A5B7-37B0C8EA18AE}"/>
    <dgm:cxn modelId="{45A7052E-2C80-442E-90C2-B244D9987D99}" srcId="{5F583D41-D537-4E55-92CB-AD90C97472E0}" destId="{DC1400CE-2DFB-4110-BCA0-51446488D5EF}" srcOrd="1" destOrd="0" parTransId="{DD52AACA-7A53-4E3D-A980-FD36BE8E9887}" sibTransId="{1DB1EE6A-943C-4E92-BF2B-2E4F869F8F74}"/>
    <dgm:cxn modelId="{95CC3BE3-8E96-4717-9BF1-28DE7FFB20F2}" type="presOf" srcId="{DDB5DC25-DDB1-4E08-946C-37CE34ACD849}" destId="{1ECB8094-033C-4639-9BFA-874BB8FC4217}" srcOrd="0" destOrd="0" presId="urn:microsoft.com/office/officeart/2005/8/layout/vList3"/>
    <dgm:cxn modelId="{92A6D2BE-B3C3-49AC-B2A4-93888AAB89EF}" type="presParOf" srcId="{4D472C1B-EA2D-4951-941A-D51F3B3F113E}" destId="{5D06B314-69D5-4B2F-BCAF-7EB79BD48ADA}" srcOrd="0" destOrd="0" presId="urn:microsoft.com/office/officeart/2005/8/layout/vList3"/>
    <dgm:cxn modelId="{95B2565A-D3DE-4567-B422-782C905E9FA3}" type="presParOf" srcId="{5D06B314-69D5-4B2F-BCAF-7EB79BD48ADA}" destId="{02F8FCE4-7812-47B2-B471-B665A865A38C}" srcOrd="0" destOrd="0" presId="urn:microsoft.com/office/officeart/2005/8/layout/vList3"/>
    <dgm:cxn modelId="{A21DBCC0-4371-4578-9B3C-E73ABE912B16}" type="presParOf" srcId="{5D06B314-69D5-4B2F-BCAF-7EB79BD48ADA}" destId="{22C1BF4E-CACE-4794-BC51-C7CFB054FDC6}" srcOrd="1" destOrd="0" presId="urn:microsoft.com/office/officeart/2005/8/layout/vList3"/>
    <dgm:cxn modelId="{42BD6413-349D-4362-AD96-9FED930CB8C4}" type="presParOf" srcId="{4D472C1B-EA2D-4951-941A-D51F3B3F113E}" destId="{CF8D794C-B55A-4EFC-B5FA-97E5FE18B047}" srcOrd="1" destOrd="0" presId="urn:microsoft.com/office/officeart/2005/8/layout/vList3"/>
    <dgm:cxn modelId="{88C572D7-5849-4719-99C7-3754D1FAFD7E}" type="presParOf" srcId="{4D472C1B-EA2D-4951-941A-D51F3B3F113E}" destId="{B3C83624-5F68-43A4-AAA5-1AE2F7A0E654}" srcOrd="2" destOrd="0" presId="urn:microsoft.com/office/officeart/2005/8/layout/vList3"/>
    <dgm:cxn modelId="{1B5A92B7-9778-455B-837C-75615CFF75B1}" type="presParOf" srcId="{B3C83624-5F68-43A4-AAA5-1AE2F7A0E654}" destId="{1F0F011A-A9C1-47FE-8010-D6684057CFF4}" srcOrd="0" destOrd="0" presId="urn:microsoft.com/office/officeart/2005/8/layout/vList3"/>
    <dgm:cxn modelId="{0CC5180A-3920-4C3C-8D24-2CB481143162}" type="presParOf" srcId="{B3C83624-5F68-43A4-AAA5-1AE2F7A0E654}" destId="{5568F9D6-3902-4147-B5C2-CF7737DBB1B2}" srcOrd="1" destOrd="0" presId="urn:microsoft.com/office/officeart/2005/8/layout/vList3"/>
    <dgm:cxn modelId="{0D3BBCBB-4ACE-4404-81CF-69FAEFD6503B}" type="presParOf" srcId="{4D472C1B-EA2D-4951-941A-D51F3B3F113E}" destId="{A0156A25-6D57-4DFB-AD01-D3A57A483CE7}" srcOrd="3" destOrd="0" presId="urn:microsoft.com/office/officeart/2005/8/layout/vList3"/>
    <dgm:cxn modelId="{C7114FE4-AD52-4FF2-985C-8CD3423A476E}" type="presParOf" srcId="{4D472C1B-EA2D-4951-941A-D51F3B3F113E}" destId="{896F7093-B5CF-4D7A-9C64-847571085AA3}" srcOrd="4" destOrd="0" presId="urn:microsoft.com/office/officeart/2005/8/layout/vList3"/>
    <dgm:cxn modelId="{97FBD7BC-813B-4A4E-94CD-7C5BBE3CD7AA}" type="presParOf" srcId="{896F7093-B5CF-4D7A-9C64-847571085AA3}" destId="{1502E27B-1AEF-4A53-8D71-B28937F052FF}" srcOrd="0" destOrd="0" presId="urn:microsoft.com/office/officeart/2005/8/layout/vList3"/>
    <dgm:cxn modelId="{2D1782D9-1E47-4339-911A-83A1B6018421}" type="presParOf" srcId="{896F7093-B5CF-4D7A-9C64-847571085AA3}" destId="{1ECB8094-033C-4639-9BFA-874BB8FC421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714796-0307-4F9D-9C2C-D3CBF471CBEA}" type="doc">
      <dgm:prSet loTypeId="urn:microsoft.com/office/officeart/2005/8/layout/process1" loCatId="process" qsTypeId="urn:microsoft.com/office/officeart/2005/8/quickstyle/simple1" qsCatId="simple" csTypeId="urn:microsoft.com/office/officeart/2005/8/colors/accent1_2" csCatId="accent1" phldr="1"/>
      <dgm:spPr/>
    </dgm:pt>
    <dgm:pt modelId="{F491C8AD-B0CB-4413-A1C2-58E3BE6F59C7}">
      <dgm:prSet/>
      <dgm:spPr/>
      <dgm:t>
        <a:bodyPr/>
        <a:lstStyle/>
        <a:p>
          <a:r>
            <a:rPr lang="en-US" b="1" smtClean="0"/>
            <a:t>Clean-contaminated</a:t>
          </a:r>
          <a:r>
            <a:rPr lang="en-US" smtClean="0"/>
            <a:t> surgery</a:t>
          </a:r>
          <a:endParaRPr lang="en-US"/>
        </a:p>
      </dgm:t>
    </dgm:pt>
    <dgm:pt modelId="{7073E4BF-1CFA-4326-BFBF-EDE01648F22F}" type="parTrans" cxnId="{8B7604BD-3B32-4776-8BB5-6E7CA89A83E3}">
      <dgm:prSet/>
      <dgm:spPr/>
      <dgm:t>
        <a:bodyPr/>
        <a:lstStyle/>
        <a:p>
          <a:endParaRPr lang="en-US"/>
        </a:p>
      </dgm:t>
    </dgm:pt>
    <dgm:pt modelId="{F6CD8A5D-D7B5-4D63-BB67-4E9EBDE85EDC}" type="sibTrans" cxnId="{8B7604BD-3B32-4776-8BB5-6E7CA89A83E3}">
      <dgm:prSet/>
      <dgm:spPr/>
      <dgm:t>
        <a:bodyPr/>
        <a:lstStyle/>
        <a:p>
          <a:endParaRPr lang="en-US"/>
        </a:p>
      </dgm:t>
    </dgm:pt>
    <dgm:pt modelId="{7B6E1B78-047A-4A0A-B738-845AC34F8AC5}">
      <dgm:prSet/>
      <dgm:spPr/>
      <dgm:t>
        <a:bodyPr/>
        <a:lstStyle/>
        <a:p>
          <a:r>
            <a:rPr lang="en-US" u="sng" smtClean="0"/>
            <a:t>metronidazole</a:t>
          </a:r>
          <a:r>
            <a:rPr lang="en-US" smtClean="0"/>
            <a:t>, </a:t>
          </a:r>
          <a:r>
            <a:rPr lang="en-US" u="sng" smtClean="0"/>
            <a:t>co-amoxiclav</a:t>
          </a:r>
          <a:r>
            <a:rPr lang="en-US" smtClean="0"/>
            <a:t>. 		</a:t>
          </a:r>
          <a:endParaRPr lang="en-US"/>
        </a:p>
      </dgm:t>
    </dgm:pt>
    <dgm:pt modelId="{8355C4EF-4708-4C3E-AA06-DF4253EBD0C8}" type="parTrans" cxnId="{1D1FB4E9-15FB-4458-84E5-4A3A91B3D76A}">
      <dgm:prSet/>
      <dgm:spPr/>
      <dgm:t>
        <a:bodyPr/>
        <a:lstStyle/>
        <a:p>
          <a:endParaRPr lang="en-US"/>
        </a:p>
      </dgm:t>
    </dgm:pt>
    <dgm:pt modelId="{0FF562C1-3D27-4CA2-99A2-0AC5881DDFB0}" type="sibTrans" cxnId="{1D1FB4E9-15FB-4458-84E5-4A3A91B3D76A}">
      <dgm:prSet/>
      <dgm:spPr/>
      <dgm:t>
        <a:bodyPr/>
        <a:lstStyle/>
        <a:p>
          <a:endParaRPr lang="en-US"/>
        </a:p>
      </dgm:t>
    </dgm:pt>
    <dgm:pt modelId="{DB95F954-3154-49B1-AA92-5A4F952133D2}" type="pres">
      <dgm:prSet presAssocID="{D7714796-0307-4F9D-9C2C-D3CBF471CBEA}" presName="Name0" presStyleCnt="0">
        <dgm:presLayoutVars>
          <dgm:dir/>
          <dgm:resizeHandles val="exact"/>
        </dgm:presLayoutVars>
      </dgm:prSet>
      <dgm:spPr/>
    </dgm:pt>
    <dgm:pt modelId="{1F8480ED-9082-42AD-8EE2-AC758009CB15}" type="pres">
      <dgm:prSet presAssocID="{F491C8AD-B0CB-4413-A1C2-58E3BE6F59C7}" presName="node" presStyleLbl="node1" presStyleIdx="0" presStyleCnt="2">
        <dgm:presLayoutVars>
          <dgm:bulletEnabled val="1"/>
        </dgm:presLayoutVars>
      </dgm:prSet>
      <dgm:spPr/>
      <dgm:t>
        <a:bodyPr/>
        <a:lstStyle/>
        <a:p>
          <a:endParaRPr lang="en-US"/>
        </a:p>
      </dgm:t>
    </dgm:pt>
    <dgm:pt modelId="{D1A2391E-5F0F-44C8-9F87-0FBF55C56221}" type="pres">
      <dgm:prSet presAssocID="{F6CD8A5D-D7B5-4D63-BB67-4E9EBDE85EDC}" presName="sibTrans" presStyleLbl="sibTrans2D1" presStyleIdx="0" presStyleCnt="1"/>
      <dgm:spPr/>
      <dgm:t>
        <a:bodyPr/>
        <a:lstStyle/>
        <a:p>
          <a:endParaRPr lang="en-US"/>
        </a:p>
      </dgm:t>
    </dgm:pt>
    <dgm:pt modelId="{D55765F4-7557-4169-B358-368980248852}" type="pres">
      <dgm:prSet presAssocID="{F6CD8A5D-D7B5-4D63-BB67-4E9EBDE85EDC}" presName="connectorText" presStyleLbl="sibTrans2D1" presStyleIdx="0" presStyleCnt="1"/>
      <dgm:spPr/>
      <dgm:t>
        <a:bodyPr/>
        <a:lstStyle/>
        <a:p>
          <a:endParaRPr lang="en-US"/>
        </a:p>
      </dgm:t>
    </dgm:pt>
    <dgm:pt modelId="{351C7A0B-2636-4FEB-A486-FDF191CFBBD6}" type="pres">
      <dgm:prSet presAssocID="{7B6E1B78-047A-4A0A-B738-845AC34F8AC5}" presName="node" presStyleLbl="node1" presStyleIdx="1" presStyleCnt="2">
        <dgm:presLayoutVars>
          <dgm:bulletEnabled val="1"/>
        </dgm:presLayoutVars>
      </dgm:prSet>
      <dgm:spPr/>
      <dgm:t>
        <a:bodyPr/>
        <a:lstStyle/>
        <a:p>
          <a:endParaRPr lang="en-US"/>
        </a:p>
      </dgm:t>
    </dgm:pt>
  </dgm:ptLst>
  <dgm:cxnLst>
    <dgm:cxn modelId="{1D1FB4E9-15FB-4458-84E5-4A3A91B3D76A}" srcId="{D7714796-0307-4F9D-9C2C-D3CBF471CBEA}" destId="{7B6E1B78-047A-4A0A-B738-845AC34F8AC5}" srcOrd="1" destOrd="0" parTransId="{8355C4EF-4708-4C3E-AA06-DF4253EBD0C8}" sibTransId="{0FF562C1-3D27-4CA2-99A2-0AC5881DDFB0}"/>
    <dgm:cxn modelId="{045263A5-26E9-4542-8DB8-DE232B496DD1}" type="presOf" srcId="{D7714796-0307-4F9D-9C2C-D3CBF471CBEA}" destId="{DB95F954-3154-49B1-AA92-5A4F952133D2}" srcOrd="0" destOrd="0" presId="urn:microsoft.com/office/officeart/2005/8/layout/process1"/>
    <dgm:cxn modelId="{D6024814-1C40-4454-88C4-8E25C109ABED}" type="presOf" srcId="{F6CD8A5D-D7B5-4D63-BB67-4E9EBDE85EDC}" destId="{D1A2391E-5F0F-44C8-9F87-0FBF55C56221}" srcOrd="0" destOrd="0" presId="urn:microsoft.com/office/officeart/2005/8/layout/process1"/>
    <dgm:cxn modelId="{01D07FE8-5377-4BAA-9AAC-E1D92926292A}" type="presOf" srcId="{F491C8AD-B0CB-4413-A1C2-58E3BE6F59C7}" destId="{1F8480ED-9082-42AD-8EE2-AC758009CB15}" srcOrd="0" destOrd="0" presId="urn:microsoft.com/office/officeart/2005/8/layout/process1"/>
    <dgm:cxn modelId="{8B7604BD-3B32-4776-8BB5-6E7CA89A83E3}" srcId="{D7714796-0307-4F9D-9C2C-D3CBF471CBEA}" destId="{F491C8AD-B0CB-4413-A1C2-58E3BE6F59C7}" srcOrd="0" destOrd="0" parTransId="{7073E4BF-1CFA-4326-BFBF-EDE01648F22F}" sibTransId="{F6CD8A5D-D7B5-4D63-BB67-4E9EBDE85EDC}"/>
    <dgm:cxn modelId="{5DE3AA19-9D85-4005-9B7B-E50F48148E74}" type="presOf" srcId="{7B6E1B78-047A-4A0A-B738-845AC34F8AC5}" destId="{351C7A0B-2636-4FEB-A486-FDF191CFBBD6}" srcOrd="0" destOrd="0" presId="urn:microsoft.com/office/officeart/2005/8/layout/process1"/>
    <dgm:cxn modelId="{9CDC0338-7E07-485E-B94E-78670C520ADA}" type="presOf" srcId="{F6CD8A5D-D7B5-4D63-BB67-4E9EBDE85EDC}" destId="{D55765F4-7557-4169-B358-368980248852}" srcOrd="1" destOrd="0" presId="urn:microsoft.com/office/officeart/2005/8/layout/process1"/>
    <dgm:cxn modelId="{43622B38-FBD8-4CAF-89D3-CA30467E45C1}" type="presParOf" srcId="{DB95F954-3154-49B1-AA92-5A4F952133D2}" destId="{1F8480ED-9082-42AD-8EE2-AC758009CB15}" srcOrd="0" destOrd="0" presId="urn:microsoft.com/office/officeart/2005/8/layout/process1"/>
    <dgm:cxn modelId="{BA558BCD-A0CF-4B43-882D-EFAE90792F75}" type="presParOf" srcId="{DB95F954-3154-49B1-AA92-5A4F952133D2}" destId="{D1A2391E-5F0F-44C8-9F87-0FBF55C56221}" srcOrd="1" destOrd="0" presId="urn:microsoft.com/office/officeart/2005/8/layout/process1"/>
    <dgm:cxn modelId="{7446CD07-6858-48D7-B551-AFCA2063C9F0}" type="presParOf" srcId="{D1A2391E-5F0F-44C8-9F87-0FBF55C56221}" destId="{D55765F4-7557-4169-B358-368980248852}" srcOrd="0" destOrd="0" presId="urn:microsoft.com/office/officeart/2005/8/layout/process1"/>
    <dgm:cxn modelId="{A899BAA8-DAEB-445B-A024-A8AC583012A3}" type="presParOf" srcId="{DB95F954-3154-49B1-AA92-5A4F952133D2}" destId="{351C7A0B-2636-4FEB-A486-FDF191CFBBD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714796-0307-4F9D-9C2C-D3CBF471CBEA}" type="doc">
      <dgm:prSet loTypeId="urn:microsoft.com/office/officeart/2005/8/layout/process1" loCatId="process" qsTypeId="urn:microsoft.com/office/officeart/2005/8/quickstyle/simple1" qsCatId="simple" csTypeId="urn:microsoft.com/office/officeart/2005/8/colors/accent1_2" csCatId="accent1" phldr="1"/>
      <dgm:spPr/>
    </dgm:pt>
    <dgm:pt modelId="{4E9D49AF-77B7-4034-A010-3BC7BC2873FC}">
      <dgm:prSet/>
      <dgm:spPr/>
      <dgm:t>
        <a:bodyPr/>
        <a:lstStyle/>
        <a:p>
          <a:r>
            <a:rPr lang="en-US" smtClean="0"/>
            <a:t>for patients at risk for </a:t>
          </a:r>
          <a:r>
            <a:rPr lang="en-US" b="1" smtClean="0"/>
            <a:t>candidiasis</a:t>
          </a:r>
          <a:r>
            <a:rPr lang="en-US" smtClean="0"/>
            <a:t> : (DM , immune-compromised )</a:t>
          </a:r>
          <a:endParaRPr lang="en-US"/>
        </a:p>
      </dgm:t>
    </dgm:pt>
    <dgm:pt modelId="{503B5098-FB61-45A9-83BD-B507B0A2C4C1}" type="parTrans" cxnId="{99AD1A76-E819-4C89-9631-C3D5FC7A382A}">
      <dgm:prSet/>
      <dgm:spPr/>
      <dgm:t>
        <a:bodyPr/>
        <a:lstStyle/>
        <a:p>
          <a:endParaRPr lang="en-US"/>
        </a:p>
      </dgm:t>
    </dgm:pt>
    <dgm:pt modelId="{0ABE38A5-F384-4D0B-A0A1-9774E67388EC}" type="sibTrans" cxnId="{99AD1A76-E819-4C89-9631-C3D5FC7A382A}">
      <dgm:prSet/>
      <dgm:spPr/>
      <dgm:t>
        <a:bodyPr/>
        <a:lstStyle/>
        <a:p>
          <a:endParaRPr lang="en-US"/>
        </a:p>
      </dgm:t>
    </dgm:pt>
    <dgm:pt modelId="{EED15F4B-9AAC-4645-81D4-0EF10B915E63}">
      <dgm:prSet/>
      <dgm:spPr/>
      <dgm:t>
        <a:bodyPr/>
        <a:lstStyle/>
        <a:p>
          <a:r>
            <a:rPr lang="en-US" smtClean="0"/>
            <a:t>empiric </a:t>
          </a:r>
          <a:r>
            <a:rPr lang="en-US" b="1" smtClean="0"/>
            <a:t>antifungal</a:t>
          </a:r>
          <a:r>
            <a:rPr lang="en-US" smtClean="0"/>
            <a:t> therapy (</a:t>
          </a:r>
          <a:r>
            <a:rPr lang="en-US" u="sng" smtClean="0"/>
            <a:t>fluconazole</a:t>
          </a:r>
          <a:r>
            <a:rPr lang="en-US" smtClean="0"/>
            <a:t> , </a:t>
          </a:r>
          <a:r>
            <a:rPr lang="en-US" u="sng" smtClean="0"/>
            <a:t>amphotericin </a:t>
          </a:r>
          <a:endParaRPr lang="en-US"/>
        </a:p>
      </dgm:t>
    </dgm:pt>
    <dgm:pt modelId="{D86F9155-5AF9-4AA3-80C5-6B5BFD0B6D80}" type="parTrans" cxnId="{EC537DF8-6DC2-4DE4-8187-E1C7FE4EC9C4}">
      <dgm:prSet/>
      <dgm:spPr/>
      <dgm:t>
        <a:bodyPr/>
        <a:lstStyle/>
        <a:p>
          <a:endParaRPr lang="en-US"/>
        </a:p>
      </dgm:t>
    </dgm:pt>
    <dgm:pt modelId="{809EA917-50C1-4C10-A435-A256041F31D0}" type="sibTrans" cxnId="{EC537DF8-6DC2-4DE4-8187-E1C7FE4EC9C4}">
      <dgm:prSet/>
      <dgm:spPr/>
      <dgm:t>
        <a:bodyPr/>
        <a:lstStyle/>
        <a:p>
          <a:endParaRPr lang="en-US"/>
        </a:p>
      </dgm:t>
    </dgm:pt>
    <dgm:pt modelId="{DB95F954-3154-49B1-AA92-5A4F952133D2}" type="pres">
      <dgm:prSet presAssocID="{D7714796-0307-4F9D-9C2C-D3CBF471CBEA}" presName="Name0" presStyleCnt="0">
        <dgm:presLayoutVars>
          <dgm:dir/>
          <dgm:resizeHandles val="exact"/>
        </dgm:presLayoutVars>
      </dgm:prSet>
      <dgm:spPr/>
    </dgm:pt>
    <dgm:pt modelId="{30318164-EDFF-42F6-98D2-58E98CB2AE5B}" type="pres">
      <dgm:prSet presAssocID="{4E9D49AF-77B7-4034-A010-3BC7BC2873FC}" presName="node" presStyleLbl="node1" presStyleIdx="0" presStyleCnt="2">
        <dgm:presLayoutVars>
          <dgm:bulletEnabled val="1"/>
        </dgm:presLayoutVars>
      </dgm:prSet>
      <dgm:spPr/>
      <dgm:t>
        <a:bodyPr/>
        <a:lstStyle/>
        <a:p>
          <a:endParaRPr lang="en-US"/>
        </a:p>
      </dgm:t>
    </dgm:pt>
    <dgm:pt modelId="{F139DC35-83A6-4B7C-9E7B-8D14390923A2}" type="pres">
      <dgm:prSet presAssocID="{0ABE38A5-F384-4D0B-A0A1-9774E67388EC}" presName="sibTrans" presStyleLbl="sibTrans2D1" presStyleIdx="0" presStyleCnt="1"/>
      <dgm:spPr/>
      <dgm:t>
        <a:bodyPr/>
        <a:lstStyle/>
        <a:p>
          <a:endParaRPr lang="en-US"/>
        </a:p>
      </dgm:t>
    </dgm:pt>
    <dgm:pt modelId="{16FC6240-0389-4CDB-BD11-D9FAE5AEC518}" type="pres">
      <dgm:prSet presAssocID="{0ABE38A5-F384-4D0B-A0A1-9774E67388EC}" presName="connectorText" presStyleLbl="sibTrans2D1" presStyleIdx="0" presStyleCnt="1"/>
      <dgm:spPr/>
      <dgm:t>
        <a:bodyPr/>
        <a:lstStyle/>
        <a:p>
          <a:endParaRPr lang="en-US"/>
        </a:p>
      </dgm:t>
    </dgm:pt>
    <dgm:pt modelId="{D68F5FB3-0482-41D8-873B-665667AF5004}" type="pres">
      <dgm:prSet presAssocID="{EED15F4B-9AAC-4645-81D4-0EF10B915E63}" presName="node" presStyleLbl="node1" presStyleIdx="1" presStyleCnt="2">
        <dgm:presLayoutVars>
          <dgm:bulletEnabled val="1"/>
        </dgm:presLayoutVars>
      </dgm:prSet>
      <dgm:spPr/>
      <dgm:t>
        <a:bodyPr/>
        <a:lstStyle/>
        <a:p>
          <a:endParaRPr lang="en-US"/>
        </a:p>
      </dgm:t>
    </dgm:pt>
  </dgm:ptLst>
  <dgm:cxnLst>
    <dgm:cxn modelId="{99AD1A76-E819-4C89-9631-C3D5FC7A382A}" srcId="{D7714796-0307-4F9D-9C2C-D3CBF471CBEA}" destId="{4E9D49AF-77B7-4034-A010-3BC7BC2873FC}" srcOrd="0" destOrd="0" parTransId="{503B5098-FB61-45A9-83BD-B507B0A2C4C1}" sibTransId="{0ABE38A5-F384-4D0B-A0A1-9774E67388EC}"/>
    <dgm:cxn modelId="{A1DD7913-9E45-4B17-9A68-2634C64F8C25}" type="presOf" srcId="{EED15F4B-9AAC-4645-81D4-0EF10B915E63}" destId="{D68F5FB3-0482-41D8-873B-665667AF5004}" srcOrd="0" destOrd="0" presId="urn:microsoft.com/office/officeart/2005/8/layout/process1"/>
    <dgm:cxn modelId="{EC537DF8-6DC2-4DE4-8187-E1C7FE4EC9C4}" srcId="{D7714796-0307-4F9D-9C2C-D3CBF471CBEA}" destId="{EED15F4B-9AAC-4645-81D4-0EF10B915E63}" srcOrd="1" destOrd="0" parTransId="{D86F9155-5AF9-4AA3-80C5-6B5BFD0B6D80}" sibTransId="{809EA917-50C1-4C10-A435-A256041F31D0}"/>
    <dgm:cxn modelId="{0ACF3D29-BF1F-44E1-ACB8-CEBCF70B7BFE}" type="presOf" srcId="{4E9D49AF-77B7-4034-A010-3BC7BC2873FC}" destId="{30318164-EDFF-42F6-98D2-58E98CB2AE5B}" srcOrd="0" destOrd="0" presId="urn:microsoft.com/office/officeart/2005/8/layout/process1"/>
    <dgm:cxn modelId="{FC492C6C-0C2E-4408-BE15-8A9FF1F0D8D0}" type="presOf" srcId="{0ABE38A5-F384-4D0B-A0A1-9774E67388EC}" destId="{F139DC35-83A6-4B7C-9E7B-8D14390923A2}" srcOrd="0" destOrd="0" presId="urn:microsoft.com/office/officeart/2005/8/layout/process1"/>
    <dgm:cxn modelId="{E7F99024-4A6E-40AD-AB65-9705C55187A9}" type="presOf" srcId="{D7714796-0307-4F9D-9C2C-D3CBF471CBEA}" destId="{DB95F954-3154-49B1-AA92-5A4F952133D2}" srcOrd="0" destOrd="0" presId="urn:microsoft.com/office/officeart/2005/8/layout/process1"/>
    <dgm:cxn modelId="{77E3328F-5734-4E2A-B4CA-F97CB3C53465}" type="presOf" srcId="{0ABE38A5-F384-4D0B-A0A1-9774E67388EC}" destId="{16FC6240-0389-4CDB-BD11-D9FAE5AEC518}" srcOrd="1" destOrd="0" presId="urn:microsoft.com/office/officeart/2005/8/layout/process1"/>
    <dgm:cxn modelId="{F41DC573-DBD8-42FC-BA6A-5D5F23A5926D}" type="presParOf" srcId="{DB95F954-3154-49B1-AA92-5A4F952133D2}" destId="{30318164-EDFF-42F6-98D2-58E98CB2AE5B}" srcOrd="0" destOrd="0" presId="urn:microsoft.com/office/officeart/2005/8/layout/process1"/>
    <dgm:cxn modelId="{980784EA-534E-40EC-98E7-9A1BD93AE917}" type="presParOf" srcId="{DB95F954-3154-49B1-AA92-5A4F952133D2}" destId="{F139DC35-83A6-4B7C-9E7B-8D14390923A2}" srcOrd="1" destOrd="0" presId="urn:microsoft.com/office/officeart/2005/8/layout/process1"/>
    <dgm:cxn modelId="{F2940823-A199-472C-9DD2-A15ECA260225}" type="presParOf" srcId="{F139DC35-83A6-4B7C-9E7B-8D14390923A2}" destId="{16FC6240-0389-4CDB-BD11-D9FAE5AEC518}" srcOrd="0" destOrd="0" presId="urn:microsoft.com/office/officeart/2005/8/layout/process1"/>
    <dgm:cxn modelId="{0D58F511-5223-4F44-B7D2-0410FF3ADCA5}" type="presParOf" srcId="{DB95F954-3154-49B1-AA92-5A4F952133D2}" destId="{D68F5FB3-0482-41D8-873B-665667AF5004}"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714796-0307-4F9D-9C2C-D3CBF471CBEA}" type="doc">
      <dgm:prSet loTypeId="urn:microsoft.com/office/officeart/2005/8/layout/process1" loCatId="process" qsTypeId="urn:microsoft.com/office/officeart/2005/8/quickstyle/simple1" qsCatId="simple" csTypeId="urn:microsoft.com/office/officeart/2005/8/colors/accent1_2" csCatId="accent1" phldr="1"/>
      <dgm:spPr/>
    </dgm:pt>
    <dgm:pt modelId="{7B6E1B78-047A-4A0A-B738-845AC34F8AC5}">
      <dgm:prSet/>
      <dgm:spPr/>
      <dgm:t>
        <a:bodyPr/>
        <a:lstStyle/>
        <a:p>
          <a:r>
            <a:rPr lang="en-US" dirty="0" smtClean="0"/>
            <a:t>cephalosporins , ampicillin/</a:t>
          </a:r>
          <a:r>
            <a:rPr lang="en-US" dirty="0" err="1" smtClean="0"/>
            <a:t>sulbactam</a:t>
          </a:r>
          <a:endParaRPr lang="en-US" dirty="0"/>
        </a:p>
      </dgm:t>
    </dgm:pt>
    <dgm:pt modelId="{8355C4EF-4708-4C3E-AA06-DF4253EBD0C8}" type="parTrans" cxnId="{1D1FB4E9-15FB-4458-84E5-4A3A91B3D76A}">
      <dgm:prSet/>
      <dgm:spPr/>
      <dgm:t>
        <a:bodyPr/>
        <a:lstStyle/>
        <a:p>
          <a:endParaRPr lang="en-US"/>
        </a:p>
      </dgm:t>
    </dgm:pt>
    <dgm:pt modelId="{0FF562C1-3D27-4CA2-99A2-0AC5881DDFB0}" type="sibTrans" cxnId="{1D1FB4E9-15FB-4458-84E5-4A3A91B3D76A}">
      <dgm:prSet/>
      <dgm:spPr/>
      <dgm:t>
        <a:bodyPr/>
        <a:lstStyle/>
        <a:p>
          <a:endParaRPr lang="en-US"/>
        </a:p>
      </dgm:t>
    </dgm:pt>
    <dgm:pt modelId="{F564B442-76B0-46E5-AB32-5F9F50D4A135}">
      <dgm:prSet/>
      <dgm:spPr/>
      <dgm:t>
        <a:bodyPr/>
        <a:lstStyle/>
        <a:p>
          <a:r>
            <a:rPr lang="en-US" b="1" smtClean="0"/>
            <a:t>community-acquired infections</a:t>
          </a:r>
          <a:r>
            <a:rPr lang="en-US" smtClean="0"/>
            <a:t> </a:t>
          </a:r>
          <a:endParaRPr lang="en-US"/>
        </a:p>
      </dgm:t>
    </dgm:pt>
    <dgm:pt modelId="{E0FBD63A-3C0A-4D75-AA90-8EFCC3BD8CFE}" type="parTrans" cxnId="{F41C145B-66D8-49F6-A812-81571E0F348E}">
      <dgm:prSet/>
      <dgm:spPr/>
      <dgm:t>
        <a:bodyPr/>
        <a:lstStyle/>
        <a:p>
          <a:endParaRPr lang="en-US"/>
        </a:p>
      </dgm:t>
    </dgm:pt>
    <dgm:pt modelId="{A5696288-01B0-4532-B4C3-E5AFC8242816}" type="sibTrans" cxnId="{F41C145B-66D8-49F6-A812-81571E0F348E}">
      <dgm:prSet/>
      <dgm:spPr/>
      <dgm:t>
        <a:bodyPr/>
        <a:lstStyle/>
        <a:p>
          <a:endParaRPr lang="en-US"/>
        </a:p>
      </dgm:t>
    </dgm:pt>
    <dgm:pt modelId="{DB95F954-3154-49B1-AA92-5A4F952133D2}" type="pres">
      <dgm:prSet presAssocID="{D7714796-0307-4F9D-9C2C-D3CBF471CBEA}" presName="Name0" presStyleCnt="0">
        <dgm:presLayoutVars>
          <dgm:dir/>
          <dgm:resizeHandles val="exact"/>
        </dgm:presLayoutVars>
      </dgm:prSet>
      <dgm:spPr/>
    </dgm:pt>
    <dgm:pt modelId="{A1BE4110-2976-486C-8489-4667E836871D}" type="pres">
      <dgm:prSet presAssocID="{F564B442-76B0-46E5-AB32-5F9F50D4A135}" presName="node" presStyleLbl="node1" presStyleIdx="0" presStyleCnt="2">
        <dgm:presLayoutVars>
          <dgm:bulletEnabled val="1"/>
        </dgm:presLayoutVars>
      </dgm:prSet>
      <dgm:spPr/>
      <dgm:t>
        <a:bodyPr/>
        <a:lstStyle/>
        <a:p>
          <a:endParaRPr lang="en-US"/>
        </a:p>
      </dgm:t>
    </dgm:pt>
    <dgm:pt modelId="{9DC10033-1248-41FA-B47A-F3EB6D3387A4}" type="pres">
      <dgm:prSet presAssocID="{A5696288-01B0-4532-B4C3-E5AFC8242816}" presName="sibTrans" presStyleLbl="sibTrans2D1" presStyleIdx="0" presStyleCnt="1"/>
      <dgm:spPr/>
      <dgm:t>
        <a:bodyPr/>
        <a:lstStyle/>
        <a:p>
          <a:endParaRPr lang="en-US"/>
        </a:p>
      </dgm:t>
    </dgm:pt>
    <dgm:pt modelId="{61D2AAA5-2858-47A6-BA6D-7708A5BDF2AC}" type="pres">
      <dgm:prSet presAssocID="{A5696288-01B0-4532-B4C3-E5AFC8242816}" presName="connectorText" presStyleLbl="sibTrans2D1" presStyleIdx="0" presStyleCnt="1"/>
      <dgm:spPr/>
      <dgm:t>
        <a:bodyPr/>
        <a:lstStyle/>
        <a:p>
          <a:endParaRPr lang="en-US"/>
        </a:p>
      </dgm:t>
    </dgm:pt>
    <dgm:pt modelId="{351C7A0B-2636-4FEB-A486-FDF191CFBBD6}" type="pres">
      <dgm:prSet presAssocID="{7B6E1B78-047A-4A0A-B738-845AC34F8AC5}" presName="node" presStyleLbl="node1" presStyleIdx="1" presStyleCnt="2">
        <dgm:presLayoutVars>
          <dgm:bulletEnabled val="1"/>
        </dgm:presLayoutVars>
      </dgm:prSet>
      <dgm:spPr/>
      <dgm:t>
        <a:bodyPr/>
        <a:lstStyle/>
        <a:p>
          <a:endParaRPr lang="en-US"/>
        </a:p>
      </dgm:t>
    </dgm:pt>
  </dgm:ptLst>
  <dgm:cxnLst>
    <dgm:cxn modelId="{1D1FB4E9-15FB-4458-84E5-4A3A91B3D76A}" srcId="{D7714796-0307-4F9D-9C2C-D3CBF471CBEA}" destId="{7B6E1B78-047A-4A0A-B738-845AC34F8AC5}" srcOrd="1" destOrd="0" parTransId="{8355C4EF-4708-4C3E-AA06-DF4253EBD0C8}" sibTransId="{0FF562C1-3D27-4CA2-99A2-0AC5881DDFB0}"/>
    <dgm:cxn modelId="{C46B48F1-CD73-4B42-9676-BEEEB55FB4CA}" type="presOf" srcId="{D7714796-0307-4F9D-9C2C-D3CBF471CBEA}" destId="{DB95F954-3154-49B1-AA92-5A4F952133D2}" srcOrd="0" destOrd="0" presId="urn:microsoft.com/office/officeart/2005/8/layout/process1"/>
    <dgm:cxn modelId="{DA5DCC4C-44EB-4C8D-8F03-46EC89756B21}" type="presOf" srcId="{A5696288-01B0-4532-B4C3-E5AFC8242816}" destId="{9DC10033-1248-41FA-B47A-F3EB6D3387A4}" srcOrd="0" destOrd="0" presId="urn:microsoft.com/office/officeart/2005/8/layout/process1"/>
    <dgm:cxn modelId="{CB35A23B-0AFB-4524-8A08-E255E3C5F09E}" type="presOf" srcId="{F564B442-76B0-46E5-AB32-5F9F50D4A135}" destId="{A1BE4110-2976-486C-8489-4667E836871D}" srcOrd="0" destOrd="0" presId="urn:microsoft.com/office/officeart/2005/8/layout/process1"/>
    <dgm:cxn modelId="{F41C145B-66D8-49F6-A812-81571E0F348E}" srcId="{D7714796-0307-4F9D-9C2C-D3CBF471CBEA}" destId="{F564B442-76B0-46E5-AB32-5F9F50D4A135}" srcOrd="0" destOrd="0" parTransId="{E0FBD63A-3C0A-4D75-AA90-8EFCC3BD8CFE}" sibTransId="{A5696288-01B0-4532-B4C3-E5AFC8242816}"/>
    <dgm:cxn modelId="{90CE3C46-8EDF-4307-9821-BAEC6A2AFC9B}" type="presOf" srcId="{A5696288-01B0-4532-B4C3-E5AFC8242816}" destId="{61D2AAA5-2858-47A6-BA6D-7708A5BDF2AC}" srcOrd="1" destOrd="0" presId="urn:microsoft.com/office/officeart/2005/8/layout/process1"/>
    <dgm:cxn modelId="{5C0DFCEE-1687-4A6F-B062-3A7FC3242315}" type="presOf" srcId="{7B6E1B78-047A-4A0A-B738-845AC34F8AC5}" destId="{351C7A0B-2636-4FEB-A486-FDF191CFBBD6}" srcOrd="0" destOrd="0" presId="urn:microsoft.com/office/officeart/2005/8/layout/process1"/>
    <dgm:cxn modelId="{A4393FBA-E9C3-4E5A-B018-95B44E1C2788}" type="presParOf" srcId="{DB95F954-3154-49B1-AA92-5A4F952133D2}" destId="{A1BE4110-2976-486C-8489-4667E836871D}" srcOrd="0" destOrd="0" presId="urn:microsoft.com/office/officeart/2005/8/layout/process1"/>
    <dgm:cxn modelId="{0E07533C-7F7A-4120-BA8D-FFBE2AB5FEF9}" type="presParOf" srcId="{DB95F954-3154-49B1-AA92-5A4F952133D2}" destId="{9DC10033-1248-41FA-B47A-F3EB6D3387A4}" srcOrd="1" destOrd="0" presId="urn:microsoft.com/office/officeart/2005/8/layout/process1"/>
    <dgm:cxn modelId="{A0360CEA-07DF-4A84-8B94-02E0CA967DD5}" type="presParOf" srcId="{9DC10033-1248-41FA-B47A-F3EB6D3387A4}" destId="{61D2AAA5-2858-47A6-BA6D-7708A5BDF2AC}" srcOrd="0" destOrd="0" presId="urn:microsoft.com/office/officeart/2005/8/layout/process1"/>
    <dgm:cxn modelId="{85B9727C-00B1-4D84-8698-B04B636249E6}" type="presParOf" srcId="{DB95F954-3154-49B1-AA92-5A4F952133D2}" destId="{351C7A0B-2636-4FEB-A486-FDF191CFBBD6}"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714796-0307-4F9D-9C2C-D3CBF471CBEA}" type="doc">
      <dgm:prSet loTypeId="urn:microsoft.com/office/officeart/2005/8/layout/process1" loCatId="process" qsTypeId="urn:microsoft.com/office/officeart/2005/8/quickstyle/simple1" qsCatId="simple" csTypeId="urn:microsoft.com/office/officeart/2005/8/colors/accent1_2" csCatId="accent1" phldr="1"/>
      <dgm:spPr/>
    </dgm:pt>
    <dgm:pt modelId="{71DCC55E-2421-4245-A523-97B74F009BC8}">
      <dgm:prSet/>
      <dgm:spPr/>
      <dgm:t>
        <a:bodyPr/>
        <a:lstStyle/>
        <a:p>
          <a:r>
            <a:rPr lang="en-US" dirty="0"/>
            <a:t>appendectomy for gangrenous, perforated appendicitis, or bowel resection for intestinal perforation,</a:t>
          </a:r>
        </a:p>
      </dgm:t>
    </dgm:pt>
    <dgm:pt modelId="{63616ECC-D753-4CF9-BB0B-2B61974E2AFD}" type="parTrans" cxnId="{970FCA6D-5041-49C7-8F13-BEE8DC0A8F7D}">
      <dgm:prSet/>
      <dgm:spPr/>
      <dgm:t>
        <a:bodyPr/>
        <a:lstStyle/>
        <a:p>
          <a:endParaRPr lang="en-US"/>
        </a:p>
      </dgm:t>
    </dgm:pt>
    <dgm:pt modelId="{89181631-A710-4E77-92AF-C45D8BCECA9D}" type="sibTrans" cxnId="{970FCA6D-5041-49C7-8F13-BEE8DC0A8F7D}">
      <dgm:prSet/>
      <dgm:spPr/>
      <dgm:t>
        <a:bodyPr/>
        <a:lstStyle/>
        <a:p>
          <a:endParaRPr lang="en-US"/>
        </a:p>
      </dgm:t>
    </dgm:pt>
    <dgm:pt modelId="{FC270AEE-326E-4FEC-B92F-1A85F920C34F}">
      <dgm:prSet/>
      <dgm:spPr/>
      <dgm:t>
        <a:bodyPr/>
        <a:lstStyle/>
        <a:p>
          <a:r>
            <a:rPr lang="en-US" dirty="0"/>
            <a:t> against aerobes and </a:t>
          </a:r>
          <a:r>
            <a:rPr lang="en-US" dirty="0" smtClean="0"/>
            <a:t>anaerobes</a:t>
          </a:r>
        </a:p>
        <a:p>
          <a:r>
            <a:rPr lang="en-US" dirty="0" smtClean="0"/>
            <a:t> (ciprofloxacin plus metronidazole) </a:t>
          </a:r>
          <a:endParaRPr lang="en-US" dirty="0"/>
        </a:p>
      </dgm:t>
    </dgm:pt>
    <dgm:pt modelId="{A9EB7B71-60B2-4FA9-82B6-48422549E11C}" type="parTrans" cxnId="{0D50308C-A9BC-4F06-9855-7AC816F675F0}">
      <dgm:prSet/>
      <dgm:spPr/>
      <dgm:t>
        <a:bodyPr/>
        <a:lstStyle/>
        <a:p>
          <a:endParaRPr lang="en-US"/>
        </a:p>
      </dgm:t>
    </dgm:pt>
    <dgm:pt modelId="{190A4572-58DE-4D6B-98D1-3809ED682D81}" type="sibTrans" cxnId="{0D50308C-A9BC-4F06-9855-7AC816F675F0}">
      <dgm:prSet/>
      <dgm:spPr/>
      <dgm:t>
        <a:bodyPr/>
        <a:lstStyle/>
        <a:p>
          <a:endParaRPr lang="en-US"/>
        </a:p>
      </dgm:t>
    </dgm:pt>
    <dgm:pt modelId="{DB95F954-3154-49B1-AA92-5A4F952133D2}" type="pres">
      <dgm:prSet presAssocID="{D7714796-0307-4F9D-9C2C-D3CBF471CBEA}" presName="Name0" presStyleCnt="0">
        <dgm:presLayoutVars>
          <dgm:dir/>
          <dgm:resizeHandles val="exact"/>
        </dgm:presLayoutVars>
      </dgm:prSet>
      <dgm:spPr/>
    </dgm:pt>
    <dgm:pt modelId="{3C6A68DA-66D2-45EF-9F84-E72EC1EA21FC}" type="pres">
      <dgm:prSet presAssocID="{71DCC55E-2421-4245-A523-97B74F009BC8}" presName="node" presStyleLbl="node1" presStyleIdx="0" presStyleCnt="2">
        <dgm:presLayoutVars>
          <dgm:bulletEnabled val="1"/>
        </dgm:presLayoutVars>
      </dgm:prSet>
      <dgm:spPr/>
      <dgm:t>
        <a:bodyPr/>
        <a:lstStyle/>
        <a:p>
          <a:endParaRPr lang="en-US"/>
        </a:p>
      </dgm:t>
    </dgm:pt>
    <dgm:pt modelId="{FBE1ABBF-BD29-4FA0-977C-BC8001DE5B06}" type="pres">
      <dgm:prSet presAssocID="{89181631-A710-4E77-92AF-C45D8BCECA9D}" presName="sibTrans" presStyleLbl="sibTrans2D1" presStyleIdx="0" presStyleCnt="1"/>
      <dgm:spPr/>
      <dgm:t>
        <a:bodyPr/>
        <a:lstStyle/>
        <a:p>
          <a:endParaRPr lang="en-US"/>
        </a:p>
      </dgm:t>
    </dgm:pt>
    <dgm:pt modelId="{4DB5EBB3-4366-47B2-A5F3-4C0A5F457E4B}" type="pres">
      <dgm:prSet presAssocID="{89181631-A710-4E77-92AF-C45D8BCECA9D}" presName="connectorText" presStyleLbl="sibTrans2D1" presStyleIdx="0" presStyleCnt="1"/>
      <dgm:spPr/>
      <dgm:t>
        <a:bodyPr/>
        <a:lstStyle/>
        <a:p>
          <a:endParaRPr lang="en-US"/>
        </a:p>
      </dgm:t>
    </dgm:pt>
    <dgm:pt modelId="{27B52C23-090B-4C4F-B380-7CC48D4E9E15}" type="pres">
      <dgm:prSet presAssocID="{FC270AEE-326E-4FEC-B92F-1A85F920C34F}" presName="node" presStyleLbl="node1" presStyleIdx="1" presStyleCnt="2">
        <dgm:presLayoutVars>
          <dgm:bulletEnabled val="1"/>
        </dgm:presLayoutVars>
      </dgm:prSet>
      <dgm:spPr/>
      <dgm:t>
        <a:bodyPr/>
        <a:lstStyle/>
        <a:p>
          <a:endParaRPr lang="en-US"/>
        </a:p>
      </dgm:t>
    </dgm:pt>
  </dgm:ptLst>
  <dgm:cxnLst>
    <dgm:cxn modelId="{0D50308C-A9BC-4F06-9855-7AC816F675F0}" srcId="{D7714796-0307-4F9D-9C2C-D3CBF471CBEA}" destId="{FC270AEE-326E-4FEC-B92F-1A85F920C34F}" srcOrd="1" destOrd="0" parTransId="{A9EB7B71-60B2-4FA9-82B6-48422549E11C}" sibTransId="{190A4572-58DE-4D6B-98D1-3809ED682D81}"/>
    <dgm:cxn modelId="{796030E2-F818-4B2E-B70F-265FE4818FEF}" type="presOf" srcId="{71DCC55E-2421-4245-A523-97B74F009BC8}" destId="{3C6A68DA-66D2-45EF-9F84-E72EC1EA21FC}" srcOrd="0" destOrd="0" presId="urn:microsoft.com/office/officeart/2005/8/layout/process1"/>
    <dgm:cxn modelId="{D1762D17-F8DB-4112-9F0F-80BED590019F}" type="presOf" srcId="{89181631-A710-4E77-92AF-C45D8BCECA9D}" destId="{4DB5EBB3-4366-47B2-A5F3-4C0A5F457E4B}" srcOrd="1" destOrd="0" presId="urn:microsoft.com/office/officeart/2005/8/layout/process1"/>
    <dgm:cxn modelId="{970FCA6D-5041-49C7-8F13-BEE8DC0A8F7D}" srcId="{D7714796-0307-4F9D-9C2C-D3CBF471CBEA}" destId="{71DCC55E-2421-4245-A523-97B74F009BC8}" srcOrd="0" destOrd="0" parTransId="{63616ECC-D753-4CF9-BB0B-2B61974E2AFD}" sibTransId="{89181631-A710-4E77-92AF-C45D8BCECA9D}"/>
    <dgm:cxn modelId="{EC196EA9-E6E5-44E3-8B4A-29D36B7AB019}" type="presOf" srcId="{D7714796-0307-4F9D-9C2C-D3CBF471CBEA}" destId="{DB95F954-3154-49B1-AA92-5A4F952133D2}" srcOrd="0" destOrd="0" presId="urn:microsoft.com/office/officeart/2005/8/layout/process1"/>
    <dgm:cxn modelId="{08EA711E-BE5B-4A68-920E-A09ADA44A040}" type="presOf" srcId="{FC270AEE-326E-4FEC-B92F-1A85F920C34F}" destId="{27B52C23-090B-4C4F-B380-7CC48D4E9E15}" srcOrd="0" destOrd="0" presId="urn:microsoft.com/office/officeart/2005/8/layout/process1"/>
    <dgm:cxn modelId="{F2F25D15-FCC0-460E-BDC5-FAC81129AD14}" type="presOf" srcId="{89181631-A710-4E77-92AF-C45D8BCECA9D}" destId="{FBE1ABBF-BD29-4FA0-977C-BC8001DE5B06}" srcOrd="0" destOrd="0" presId="urn:microsoft.com/office/officeart/2005/8/layout/process1"/>
    <dgm:cxn modelId="{64595B3C-5643-47B3-BC9D-6B3BC9C4D5F4}" type="presParOf" srcId="{DB95F954-3154-49B1-AA92-5A4F952133D2}" destId="{3C6A68DA-66D2-45EF-9F84-E72EC1EA21FC}" srcOrd="0" destOrd="0" presId="urn:microsoft.com/office/officeart/2005/8/layout/process1"/>
    <dgm:cxn modelId="{232F32EA-C4C5-48BC-9307-438F0DBCAB41}" type="presParOf" srcId="{DB95F954-3154-49B1-AA92-5A4F952133D2}" destId="{FBE1ABBF-BD29-4FA0-977C-BC8001DE5B06}" srcOrd="1" destOrd="0" presId="urn:microsoft.com/office/officeart/2005/8/layout/process1"/>
    <dgm:cxn modelId="{8F31FF5F-D642-4F46-8D0C-1A09728D72EF}" type="presParOf" srcId="{FBE1ABBF-BD29-4FA0-977C-BC8001DE5B06}" destId="{4DB5EBB3-4366-47B2-A5F3-4C0A5F457E4B}" srcOrd="0" destOrd="0" presId="urn:microsoft.com/office/officeart/2005/8/layout/process1"/>
    <dgm:cxn modelId="{915AB2D0-8786-4BFD-8C88-0BC6BBA64077}" type="presParOf" srcId="{DB95F954-3154-49B1-AA92-5A4F952133D2}" destId="{27B52C23-090B-4C4F-B380-7CC48D4E9E15}" srcOrd="2"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59641B-68ED-44B4-B9C0-0665D8B8401C}" type="doc">
      <dgm:prSet loTypeId="urn:microsoft.com/office/officeart/2005/8/layout/orgChart1" loCatId="hierarchy" qsTypeId="urn:microsoft.com/office/officeart/2005/8/quickstyle/3d3" qsCatId="3D" csTypeId="urn:microsoft.com/office/officeart/2005/8/colors/accent1_2" csCatId="accent1" phldr="1"/>
      <dgm:spPr/>
      <dgm:t>
        <a:bodyPr/>
        <a:lstStyle/>
        <a:p>
          <a:endParaRPr lang="en-US"/>
        </a:p>
      </dgm:t>
    </dgm:pt>
    <dgm:pt modelId="{05495C35-3F79-455B-8DE2-B73E599FAAAB}">
      <dgm:prSet phldrT="[Text]"/>
      <dgm:spPr/>
      <dgm:t>
        <a:bodyPr/>
        <a:lstStyle/>
        <a:p>
          <a:r>
            <a:rPr lang="en-US" dirty="0" smtClean="0"/>
            <a:t>Biological </a:t>
          </a:r>
          <a:endParaRPr lang="en-US" dirty="0"/>
        </a:p>
      </dgm:t>
    </dgm:pt>
    <dgm:pt modelId="{17CE63C5-61CC-42C0-B1F5-F44C4062F67A}" type="parTrans" cxnId="{3AC3782C-A514-4C50-8F23-FC1261793BF5}">
      <dgm:prSet/>
      <dgm:spPr/>
      <dgm:t>
        <a:bodyPr/>
        <a:lstStyle/>
        <a:p>
          <a:endParaRPr lang="en-US"/>
        </a:p>
      </dgm:t>
    </dgm:pt>
    <dgm:pt modelId="{1352A5A1-9E56-4F77-ADD9-D7AB498C9C09}" type="sibTrans" cxnId="{3AC3782C-A514-4C50-8F23-FC1261793BF5}">
      <dgm:prSet/>
      <dgm:spPr/>
      <dgm:t>
        <a:bodyPr/>
        <a:lstStyle/>
        <a:p>
          <a:endParaRPr lang="en-US"/>
        </a:p>
      </dgm:t>
    </dgm:pt>
    <dgm:pt modelId="{BBE7A340-2FE0-4543-87DF-148F9E1958AF}">
      <dgm:prSet phldrT="[Text]"/>
      <dgm:spPr/>
      <dgm:t>
        <a:bodyPr/>
        <a:lstStyle/>
        <a:p>
          <a:r>
            <a:rPr lang="en-US" dirty="0" smtClean="0"/>
            <a:t>enzymatic</a:t>
          </a:r>
          <a:endParaRPr lang="en-US" dirty="0"/>
        </a:p>
      </dgm:t>
    </dgm:pt>
    <dgm:pt modelId="{437413A0-A86F-42F9-A677-A942726443F9}" type="parTrans" cxnId="{E9B5428F-D9AC-4AD5-83FF-11D14FC74DD0}">
      <dgm:prSet/>
      <dgm:spPr/>
      <dgm:t>
        <a:bodyPr/>
        <a:lstStyle/>
        <a:p>
          <a:endParaRPr lang="en-US"/>
        </a:p>
      </dgm:t>
    </dgm:pt>
    <dgm:pt modelId="{9147A47E-008B-44F5-A9EF-34AED5769C9B}" type="sibTrans" cxnId="{E9B5428F-D9AC-4AD5-83FF-11D14FC74DD0}">
      <dgm:prSet/>
      <dgm:spPr/>
      <dgm:t>
        <a:bodyPr/>
        <a:lstStyle/>
        <a:p>
          <a:endParaRPr lang="en-US"/>
        </a:p>
      </dgm:t>
    </dgm:pt>
    <dgm:pt modelId="{73FEEC0B-3E3B-4357-B121-3E832B25BCC9}">
      <dgm:prSet phldrT="[Text]"/>
      <dgm:spPr/>
      <dgm:t>
        <a:bodyPr/>
        <a:lstStyle/>
        <a:p>
          <a:r>
            <a:rPr lang="en-US" dirty="0" smtClean="0"/>
            <a:t>Debridement methods </a:t>
          </a:r>
          <a:endParaRPr lang="en-US" dirty="0"/>
        </a:p>
      </dgm:t>
    </dgm:pt>
    <dgm:pt modelId="{55A8B6DB-ABDD-4E1A-9455-74338FE229F3}" type="sibTrans" cxnId="{0F76B598-9C0C-4055-86EC-810B632E6619}">
      <dgm:prSet/>
      <dgm:spPr/>
      <dgm:t>
        <a:bodyPr/>
        <a:lstStyle/>
        <a:p>
          <a:endParaRPr lang="en-US"/>
        </a:p>
      </dgm:t>
    </dgm:pt>
    <dgm:pt modelId="{835C5ED2-1ECC-4149-BF44-43C4AA3C4059}" type="parTrans" cxnId="{0F76B598-9C0C-4055-86EC-810B632E6619}">
      <dgm:prSet/>
      <dgm:spPr/>
      <dgm:t>
        <a:bodyPr/>
        <a:lstStyle/>
        <a:p>
          <a:endParaRPr lang="en-US"/>
        </a:p>
      </dgm:t>
    </dgm:pt>
    <dgm:pt modelId="{92858525-3AE0-4D81-A725-96BFC63E05C8}">
      <dgm:prSet/>
      <dgm:spPr/>
      <dgm:t>
        <a:bodyPr/>
        <a:lstStyle/>
        <a:p>
          <a:r>
            <a:rPr lang="en-US" dirty="0" smtClean="0"/>
            <a:t>Surgical </a:t>
          </a:r>
        </a:p>
      </dgm:t>
    </dgm:pt>
    <dgm:pt modelId="{7A1103C1-D824-472D-963A-13F6E9FA39F8}" type="parTrans" cxnId="{E6E6AA85-AC1E-4CD4-9A11-B465B9A462EC}">
      <dgm:prSet/>
      <dgm:spPr/>
      <dgm:t>
        <a:bodyPr/>
        <a:lstStyle/>
        <a:p>
          <a:endParaRPr lang="en-US"/>
        </a:p>
      </dgm:t>
    </dgm:pt>
    <dgm:pt modelId="{3D330ABF-0EE3-4083-9D9D-2A58BA8B318A}" type="sibTrans" cxnId="{E6E6AA85-AC1E-4CD4-9A11-B465B9A462EC}">
      <dgm:prSet/>
      <dgm:spPr/>
      <dgm:t>
        <a:bodyPr/>
        <a:lstStyle/>
        <a:p>
          <a:endParaRPr lang="en-US"/>
        </a:p>
      </dgm:t>
    </dgm:pt>
    <dgm:pt modelId="{2657C7D3-45F5-4075-81E9-B3141FA63BB4}">
      <dgm:prSet/>
      <dgm:spPr/>
      <dgm:t>
        <a:bodyPr/>
        <a:lstStyle/>
        <a:p>
          <a:r>
            <a:rPr lang="en-US" smtClean="0"/>
            <a:t>autolytic </a:t>
          </a:r>
          <a:endParaRPr lang="en-US" dirty="0" smtClean="0"/>
        </a:p>
      </dgm:t>
    </dgm:pt>
    <dgm:pt modelId="{5A3A8F49-1C47-4137-A5DF-D7BEC91E2E2C}" type="parTrans" cxnId="{CFC8A0AF-FF96-49D1-82D9-7B73F07C34CA}">
      <dgm:prSet/>
      <dgm:spPr/>
      <dgm:t>
        <a:bodyPr/>
        <a:lstStyle/>
        <a:p>
          <a:endParaRPr lang="en-US"/>
        </a:p>
      </dgm:t>
    </dgm:pt>
    <dgm:pt modelId="{9DFF52C3-2800-4B57-8EA3-A2A600241F86}" type="sibTrans" cxnId="{CFC8A0AF-FF96-49D1-82D9-7B73F07C34CA}">
      <dgm:prSet/>
      <dgm:spPr/>
      <dgm:t>
        <a:bodyPr/>
        <a:lstStyle/>
        <a:p>
          <a:endParaRPr lang="en-US"/>
        </a:p>
      </dgm:t>
    </dgm:pt>
    <dgm:pt modelId="{5260AE86-2627-465B-BD33-DEBE12D18287}">
      <dgm:prSet/>
      <dgm:spPr/>
      <dgm:t>
        <a:bodyPr/>
        <a:lstStyle/>
        <a:p>
          <a:r>
            <a:rPr lang="en-US" dirty="0" smtClean="0"/>
            <a:t>Mechanical </a:t>
          </a:r>
        </a:p>
      </dgm:t>
    </dgm:pt>
    <dgm:pt modelId="{D1E2F397-3687-4CB3-86AF-8DF24BF41678}" type="sibTrans" cxnId="{A9DBB852-5DE6-4515-99E8-C5A5F1532BEC}">
      <dgm:prSet/>
      <dgm:spPr/>
      <dgm:t>
        <a:bodyPr/>
        <a:lstStyle/>
        <a:p>
          <a:endParaRPr lang="en-US"/>
        </a:p>
      </dgm:t>
    </dgm:pt>
    <dgm:pt modelId="{E82B6AD0-E49D-4740-86E9-C15F24154111}" type="parTrans" cxnId="{A9DBB852-5DE6-4515-99E8-C5A5F1532BEC}">
      <dgm:prSet/>
      <dgm:spPr/>
      <dgm:t>
        <a:bodyPr/>
        <a:lstStyle/>
        <a:p>
          <a:endParaRPr lang="en-US"/>
        </a:p>
      </dgm:t>
    </dgm:pt>
    <dgm:pt modelId="{D3BC762E-4AD4-4BCA-B697-D002B8752647}" type="pres">
      <dgm:prSet presAssocID="{0E59641B-68ED-44B4-B9C0-0665D8B8401C}" presName="hierChild1" presStyleCnt="0">
        <dgm:presLayoutVars>
          <dgm:orgChart val="1"/>
          <dgm:chPref val="1"/>
          <dgm:dir/>
          <dgm:animOne val="branch"/>
          <dgm:animLvl val="lvl"/>
          <dgm:resizeHandles/>
        </dgm:presLayoutVars>
      </dgm:prSet>
      <dgm:spPr/>
      <dgm:t>
        <a:bodyPr/>
        <a:lstStyle/>
        <a:p>
          <a:endParaRPr lang="en-US"/>
        </a:p>
      </dgm:t>
    </dgm:pt>
    <dgm:pt modelId="{F13386D4-AB3B-410D-A9CF-74C691450F19}" type="pres">
      <dgm:prSet presAssocID="{73FEEC0B-3E3B-4357-B121-3E832B25BCC9}" presName="hierRoot1" presStyleCnt="0">
        <dgm:presLayoutVars>
          <dgm:hierBranch val="init"/>
        </dgm:presLayoutVars>
      </dgm:prSet>
      <dgm:spPr/>
    </dgm:pt>
    <dgm:pt modelId="{5943BAD0-0A0E-4C75-A0BD-2CBEE0546F25}" type="pres">
      <dgm:prSet presAssocID="{73FEEC0B-3E3B-4357-B121-3E832B25BCC9}" presName="rootComposite1" presStyleCnt="0"/>
      <dgm:spPr/>
    </dgm:pt>
    <dgm:pt modelId="{DF51E5D8-F108-4E0D-A8F1-C9BF60D6FC42}" type="pres">
      <dgm:prSet presAssocID="{73FEEC0B-3E3B-4357-B121-3E832B25BCC9}" presName="rootText1" presStyleLbl="node0" presStyleIdx="0" presStyleCnt="1" custScaleX="190004" custScaleY="224437">
        <dgm:presLayoutVars>
          <dgm:chPref val="3"/>
        </dgm:presLayoutVars>
      </dgm:prSet>
      <dgm:spPr/>
      <dgm:t>
        <a:bodyPr/>
        <a:lstStyle/>
        <a:p>
          <a:endParaRPr lang="en-US"/>
        </a:p>
      </dgm:t>
    </dgm:pt>
    <dgm:pt modelId="{99CA5856-1043-422D-A31A-75A62ACCEC48}" type="pres">
      <dgm:prSet presAssocID="{73FEEC0B-3E3B-4357-B121-3E832B25BCC9}" presName="rootConnector1" presStyleLbl="node1" presStyleIdx="0" presStyleCnt="0"/>
      <dgm:spPr/>
      <dgm:t>
        <a:bodyPr/>
        <a:lstStyle/>
        <a:p>
          <a:endParaRPr lang="en-US"/>
        </a:p>
      </dgm:t>
    </dgm:pt>
    <dgm:pt modelId="{3F7200E8-B28A-48CE-9C8B-98C3DE4B37C2}" type="pres">
      <dgm:prSet presAssocID="{73FEEC0B-3E3B-4357-B121-3E832B25BCC9}" presName="hierChild2" presStyleCnt="0"/>
      <dgm:spPr/>
    </dgm:pt>
    <dgm:pt modelId="{9D761AF5-43F2-4459-BE70-80640D87411B}" type="pres">
      <dgm:prSet presAssocID="{17CE63C5-61CC-42C0-B1F5-F44C4062F67A}" presName="Name37" presStyleLbl="parChTrans1D2" presStyleIdx="0" presStyleCnt="5"/>
      <dgm:spPr/>
      <dgm:t>
        <a:bodyPr/>
        <a:lstStyle/>
        <a:p>
          <a:endParaRPr lang="en-US"/>
        </a:p>
      </dgm:t>
    </dgm:pt>
    <dgm:pt modelId="{2952A786-F395-43DD-AD59-1A09B3F789CF}" type="pres">
      <dgm:prSet presAssocID="{05495C35-3F79-455B-8DE2-B73E599FAAAB}" presName="hierRoot2" presStyleCnt="0">
        <dgm:presLayoutVars>
          <dgm:hierBranch val="init"/>
        </dgm:presLayoutVars>
      </dgm:prSet>
      <dgm:spPr/>
    </dgm:pt>
    <dgm:pt modelId="{C0AFBBD3-3A8D-4B03-A240-B4A2036F9255}" type="pres">
      <dgm:prSet presAssocID="{05495C35-3F79-455B-8DE2-B73E599FAAAB}" presName="rootComposite" presStyleCnt="0"/>
      <dgm:spPr/>
    </dgm:pt>
    <dgm:pt modelId="{40155DE5-C189-41F4-85E3-47B47BFB5370}" type="pres">
      <dgm:prSet presAssocID="{05495C35-3F79-455B-8DE2-B73E599FAAAB}" presName="rootText" presStyleLbl="node2" presStyleIdx="0" presStyleCnt="5">
        <dgm:presLayoutVars>
          <dgm:chPref val="3"/>
        </dgm:presLayoutVars>
      </dgm:prSet>
      <dgm:spPr/>
      <dgm:t>
        <a:bodyPr/>
        <a:lstStyle/>
        <a:p>
          <a:endParaRPr lang="en-US"/>
        </a:p>
      </dgm:t>
    </dgm:pt>
    <dgm:pt modelId="{E9C55568-983A-4BBC-ADAA-DE6AF80D9BC2}" type="pres">
      <dgm:prSet presAssocID="{05495C35-3F79-455B-8DE2-B73E599FAAAB}" presName="rootConnector" presStyleLbl="node2" presStyleIdx="0" presStyleCnt="5"/>
      <dgm:spPr/>
      <dgm:t>
        <a:bodyPr/>
        <a:lstStyle/>
        <a:p>
          <a:endParaRPr lang="en-US"/>
        </a:p>
      </dgm:t>
    </dgm:pt>
    <dgm:pt modelId="{4AB8AB20-5BFA-4835-81E8-554C839094C5}" type="pres">
      <dgm:prSet presAssocID="{05495C35-3F79-455B-8DE2-B73E599FAAAB}" presName="hierChild4" presStyleCnt="0"/>
      <dgm:spPr/>
    </dgm:pt>
    <dgm:pt modelId="{48972218-C930-4EDF-A6F3-5427928DBDF3}" type="pres">
      <dgm:prSet presAssocID="{05495C35-3F79-455B-8DE2-B73E599FAAAB}" presName="hierChild5" presStyleCnt="0"/>
      <dgm:spPr/>
    </dgm:pt>
    <dgm:pt modelId="{917912A4-108C-4CEC-B566-16E59E14A745}" type="pres">
      <dgm:prSet presAssocID="{437413A0-A86F-42F9-A677-A942726443F9}" presName="Name37" presStyleLbl="parChTrans1D2" presStyleIdx="1" presStyleCnt="5"/>
      <dgm:spPr/>
      <dgm:t>
        <a:bodyPr/>
        <a:lstStyle/>
        <a:p>
          <a:endParaRPr lang="en-US"/>
        </a:p>
      </dgm:t>
    </dgm:pt>
    <dgm:pt modelId="{076D80AB-62C1-43CC-A76B-53669893C9F6}" type="pres">
      <dgm:prSet presAssocID="{BBE7A340-2FE0-4543-87DF-148F9E1958AF}" presName="hierRoot2" presStyleCnt="0">
        <dgm:presLayoutVars>
          <dgm:hierBranch val="init"/>
        </dgm:presLayoutVars>
      </dgm:prSet>
      <dgm:spPr/>
    </dgm:pt>
    <dgm:pt modelId="{162D96D1-D063-4AEE-A182-0A5CEFE0A19E}" type="pres">
      <dgm:prSet presAssocID="{BBE7A340-2FE0-4543-87DF-148F9E1958AF}" presName="rootComposite" presStyleCnt="0"/>
      <dgm:spPr/>
    </dgm:pt>
    <dgm:pt modelId="{0E9176C2-E1BF-45A0-8FD5-B68259D0C628}" type="pres">
      <dgm:prSet presAssocID="{BBE7A340-2FE0-4543-87DF-148F9E1958AF}" presName="rootText" presStyleLbl="node2" presStyleIdx="1" presStyleCnt="5">
        <dgm:presLayoutVars>
          <dgm:chPref val="3"/>
        </dgm:presLayoutVars>
      </dgm:prSet>
      <dgm:spPr/>
      <dgm:t>
        <a:bodyPr/>
        <a:lstStyle/>
        <a:p>
          <a:endParaRPr lang="en-US"/>
        </a:p>
      </dgm:t>
    </dgm:pt>
    <dgm:pt modelId="{7D6B1950-DDDF-43E7-97DD-38C6362EDBAE}" type="pres">
      <dgm:prSet presAssocID="{BBE7A340-2FE0-4543-87DF-148F9E1958AF}" presName="rootConnector" presStyleLbl="node2" presStyleIdx="1" presStyleCnt="5"/>
      <dgm:spPr/>
      <dgm:t>
        <a:bodyPr/>
        <a:lstStyle/>
        <a:p>
          <a:endParaRPr lang="en-US"/>
        </a:p>
      </dgm:t>
    </dgm:pt>
    <dgm:pt modelId="{FB9E308D-9C61-4AD6-8F9B-EF8894107037}" type="pres">
      <dgm:prSet presAssocID="{BBE7A340-2FE0-4543-87DF-148F9E1958AF}" presName="hierChild4" presStyleCnt="0"/>
      <dgm:spPr/>
    </dgm:pt>
    <dgm:pt modelId="{E0BEE6EA-CAF1-4404-95B0-35DC112E0EC6}" type="pres">
      <dgm:prSet presAssocID="{BBE7A340-2FE0-4543-87DF-148F9E1958AF}" presName="hierChild5" presStyleCnt="0"/>
      <dgm:spPr/>
    </dgm:pt>
    <dgm:pt modelId="{785FE0C7-A1D9-4E14-8E34-2C2D15BDA77C}" type="pres">
      <dgm:prSet presAssocID="{5A3A8F49-1C47-4137-A5DF-D7BEC91E2E2C}" presName="Name37" presStyleLbl="parChTrans1D2" presStyleIdx="2" presStyleCnt="5"/>
      <dgm:spPr/>
      <dgm:t>
        <a:bodyPr/>
        <a:lstStyle/>
        <a:p>
          <a:endParaRPr lang="en-US"/>
        </a:p>
      </dgm:t>
    </dgm:pt>
    <dgm:pt modelId="{4F9E9E04-0444-46C9-88B1-A1213B556072}" type="pres">
      <dgm:prSet presAssocID="{2657C7D3-45F5-4075-81E9-B3141FA63BB4}" presName="hierRoot2" presStyleCnt="0">
        <dgm:presLayoutVars>
          <dgm:hierBranch val="init"/>
        </dgm:presLayoutVars>
      </dgm:prSet>
      <dgm:spPr/>
    </dgm:pt>
    <dgm:pt modelId="{86472E12-5F0F-448A-A82F-0E32B92F3F6E}" type="pres">
      <dgm:prSet presAssocID="{2657C7D3-45F5-4075-81E9-B3141FA63BB4}" presName="rootComposite" presStyleCnt="0"/>
      <dgm:spPr/>
    </dgm:pt>
    <dgm:pt modelId="{C8CE34B9-BC4A-401D-8C4E-154C0CC082F4}" type="pres">
      <dgm:prSet presAssocID="{2657C7D3-45F5-4075-81E9-B3141FA63BB4}" presName="rootText" presStyleLbl="node2" presStyleIdx="2" presStyleCnt="5">
        <dgm:presLayoutVars>
          <dgm:chPref val="3"/>
        </dgm:presLayoutVars>
      </dgm:prSet>
      <dgm:spPr/>
      <dgm:t>
        <a:bodyPr/>
        <a:lstStyle/>
        <a:p>
          <a:endParaRPr lang="en-US"/>
        </a:p>
      </dgm:t>
    </dgm:pt>
    <dgm:pt modelId="{101434CF-6109-4B91-A660-1A21A27E5A68}" type="pres">
      <dgm:prSet presAssocID="{2657C7D3-45F5-4075-81E9-B3141FA63BB4}" presName="rootConnector" presStyleLbl="node2" presStyleIdx="2" presStyleCnt="5"/>
      <dgm:spPr/>
      <dgm:t>
        <a:bodyPr/>
        <a:lstStyle/>
        <a:p>
          <a:endParaRPr lang="en-US"/>
        </a:p>
      </dgm:t>
    </dgm:pt>
    <dgm:pt modelId="{B8A9E2BA-9A98-41C3-A338-5AE6EE8569FD}" type="pres">
      <dgm:prSet presAssocID="{2657C7D3-45F5-4075-81E9-B3141FA63BB4}" presName="hierChild4" presStyleCnt="0"/>
      <dgm:spPr/>
    </dgm:pt>
    <dgm:pt modelId="{E7161091-F480-45A8-9E8B-7F20AA6E3AB8}" type="pres">
      <dgm:prSet presAssocID="{2657C7D3-45F5-4075-81E9-B3141FA63BB4}" presName="hierChild5" presStyleCnt="0"/>
      <dgm:spPr/>
    </dgm:pt>
    <dgm:pt modelId="{E8D8A2BA-1A66-4967-955D-C51F13EF9E0B}" type="pres">
      <dgm:prSet presAssocID="{E82B6AD0-E49D-4740-86E9-C15F24154111}" presName="Name37" presStyleLbl="parChTrans1D2" presStyleIdx="3" presStyleCnt="5"/>
      <dgm:spPr/>
      <dgm:t>
        <a:bodyPr/>
        <a:lstStyle/>
        <a:p>
          <a:endParaRPr lang="en-US"/>
        </a:p>
      </dgm:t>
    </dgm:pt>
    <dgm:pt modelId="{B9DA6812-42E2-4A74-8DE8-046C31DF29BA}" type="pres">
      <dgm:prSet presAssocID="{5260AE86-2627-465B-BD33-DEBE12D18287}" presName="hierRoot2" presStyleCnt="0">
        <dgm:presLayoutVars>
          <dgm:hierBranch val="init"/>
        </dgm:presLayoutVars>
      </dgm:prSet>
      <dgm:spPr/>
    </dgm:pt>
    <dgm:pt modelId="{416517D2-F08B-4279-9128-B8DC04D9E349}" type="pres">
      <dgm:prSet presAssocID="{5260AE86-2627-465B-BD33-DEBE12D18287}" presName="rootComposite" presStyleCnt="0"/>
      <dgm:spPr/>
    </dgm:pt>
    <dgm:pt modelId="{C35C2DC4-230E-4D50-A07D-901E2BC7CDF6}" type="pres">
      <dgm:prSet presAssocID="{5260AE86-2627-465B-BD33-DEBE12D18287}" presName="rootText" presStyleLbl="node2" presStyleIdx="3" presStyleCnt="5">
        <dgm:presLayoutVars>
          <dgm:chPref val="3"/>
        </dgm:presLayoutVars>
      </dgm:prSet>
      <dgm:spPr/>
      <dgm:t>
        <a:bodyPr/>
        <a:lstStyle/>
        <a:p>
          <a:endParaRPr lang="en-US"/>
        </a:p>
      </dgm:t>
    </dgm:pt>
    <dgm:pt modelId="{5998920A-3454-478A-9EAA-AE06416FC638}" type="pres">
      <dgm:prSet presAssocID="{5260AE86-2627-465B-BD33-DEBE12D18287}" presName="rootConnector" presStyleLbl="node2" presStyleIdx="3" presStyleCnt="5"/>
      <dgm:spPr/>
      <dgm:t>
        <a:bodyPr/>
        <a:lstStyle/>
        <a:p>
          <a:endParaRPr lang="en-US"/>
        </a:p>
      </dgm:t>
    </dgm:pt>
    <dgm:pt modelId="{BAF0369E-D8E4-436B-AC1A-B8CA9900176E}" type="pres">
      <dgm:prSet presAssocID="{5260AE86-2627-465B-BD33-DEBE12D18287}" presName="hierChild4" presStyleCnt="0"/>
      <dgm:spPr/>
    </dgm:pt>
    <dgm:pt modelId="{DBEC0A2A-B322-4B7A-B073-61B2AE38465B}" type="pres">
      <dgm:prSet presAssocID="{5260AE86-2627-465B-BD33-DEBE12D18287}" presName="hierChild5" presStyleCnt="0"/>
      <dgm:spPr/>
    </dgm:pt>
    <dgm:pt modelId="{0DEAE58A-A071-4DBE-B8CD-6FE1FA369CED}" type="pres">
      <dgm:prSet presAssocID="{7A1103C1-D824-472D-963A-13F6E9FA39F8}" presName="Name37" presStyleLbl="parChTrans1D2" presStyleIdx="4" presStyleCnt="5"/>
      <dgm:spPr/>
      <dgm:t>
        <a:bodyPr/>
        <a:lstStyle/>
        <a:p>
          <a:endParaRPr lang="en-US"/>
        </a:p>
      </dgm:t>
    </dgm:pt>
    <dgm:pt modelId="{5BF2C36F-7F9F-481B-98FB-30775A295678}" type="pres">
      <dgm:prSet presAssocID="{92858525-3AE0-4D81-A725-96BFC63E05C8}" presName="hierRoot2" presStyleCnt="0">
        <dgm:presLayoutVars>
          <dgm:hierBranch val="init"/>
        </dgm:presLayoutVars>
      </dgm:prSet>
      <dgm:spPr/>
    </dgm:pt>
    <dgm:pt modelId="{F9DDBA55-967F-4A91-8D9A-FA4645131B94}" type="pres">
      <dgm:prSet presAssocID="{92858525-3AE0-4D81-A725-96BFC63E05C8}" presName="rootComposite" presStyleCnt="0"/>
      <dgm:spPr/>
    </dgm:pt>
    <dgm:pt modelId="{A5FFC23E-A6FA-4133-AF55-02B119D7A773}" type="pres">
      <dgm:prSet presAssocID="{92858525-3AE0-4D81-A725-96BFC63E05C8}" presName="rootText" presStyleLbl="node2" presStyleIdx="4" presStyleCnt="5">
        <dgm:presLayoutVars>
          <dgm:chPref val="3"/>
        </dgm:presLayoutVars>
      </dgm:prSet>
      <dgm:spPr/>
      <dgm:t>
        <a:bodyPr/>
        <a:lstStyle/>
        <a:p>
          <a:endParaRPr lang="en-US"/>
        </a:p>
      </dgm:t>
    </dgm:pt>
    <dgm:pt modelId="{22F5B3A1-42B8-487C-A14D-99EB9DB4BD41}" type="pres">
      <dgm:prSet presAssocID="{92858525-3AE0-4D81-A725-96BFC63E05C8}" presName="rootConnector" presStyleLbl="node2" presStyleIdx="4" presStyleCnt="5"/>
      <dgm:spPr/>
      <dgm:t>
        <a:bodyPr/>
        <a:lstStyle/>
        <a:p>
          <a:endParaRPr lang="en-US"/>
        </a:p>
      </dgm:t>
    </dgm:pt>
    <dgm:pt modelId="{E5B4A6EC-8B9F-4CE7-9F6A-608FB76385C0}" type="pres">
      <dgm:prSet presAssocID="{92858525-3AE0-4D81-A725-96BFC63E05C8}" presName="hierChild4" presStyleCnt="0"/>
      <dgm:spPr/>
    </dgm:pt>
    <dgm:pt modelId="{80642F89-21E7-44C7-98F6-198BAE1A99D3}" type="pres">
      <dgm:prSet presAssocID="{92858525-3AE0-4D81-A725-96BFC63E05C8}" presName="hierChild5" presStyleCnt="0"/>
      <dgm:spPr/>
    </dgm:pt>
    <dgm:pt modelId="{0776425A-036F-46EB-A42F-8AF5A491EA0A}" type="pres">
      <dgm:prSet presAssocID="{73FEEC0B-3E3B-4357-B121-3E832B25BCC9}" presName="hierChild3" presStyleCnt="0"/>
      <dgm:spPr/>
    </dgm:pt>
  </dgm:ptLst>
  <dgm:cxnLst>
    <dgm:cxn modelId="{0F76B598-9C0C-4055-86EC-810B632E6619}" srcId="{0E59641B-68ED-44B4-B9C0-0665D8B8401C}" destId="{73FEEC0B-3E3B-4357-B121-3E832B25BCC9}" srcOrd="0" destOrd="0" parTransId="{835C5ED2-1ECC-4149-BF44-43C4AA3C4059}" sibTransId="{55A8B6DB-ABDD-4E1A-9455-74338FE229F3}"/>
    <dgm:cxn modelId="{2A1D53A3-AB10-4678-A3DC-F7922A2CCCA7}" type="presOf" srcId="{73FEEC0B-3E3B-4357-B121-3E832B25BCC9}" destId="{DF51E5D8-F108-4E0D-A8F1-C9BF60D6FC42}" srcOrd="0" destOrd="0" presId="urn:microsoft.com/office/officeart/2005/8/layout/orgChart1"/>
    <dgm:cxn modelId="{8F9DF55B-EDBA-41DA-9109-602A210CAC9E}" type="presOf" srcId="{5A3A8F49-1C47-4137-A5DF-D7BEC91E2E2C}" destId="{785FE0C7-A1D9-4E14-8E34-2C2D15BDA77C}" srcOrd="0" destOrd="0" presId="urn:microsoft.com/office/officeart/2005/8/layout/orgChart1"/>
    <dgm:cxn modelId="{2535CD32-F369-4891-A5E4-5FA84C129D52}" type="presOf" srcId="{2657C7D3-45F5-4075-81E9-B3141FA63BB4}" destId="{C8CE34B9-BC4A-401D-8C4E-154C0CC082F4}" srcOrd="0" destOrd="0" presId="urn:microsoft.com/office/officeart/2005/8/layout/orgChart1"/>
    <dgm:cxn modelId="{2070A71A-5919-49E1-86AC-9E03BCCA415A}" type="presOf" srcId="{E82B6AD0-E49D-4740-86E9-C15F24154111}" destId="{E8D8A2BA-1A66-4967-955D-C51F13EF9E0B}" srcOrd="0" destOrd="0" presId="urn:microsoft.com/office/officeart/2005/8/layout/orgChart1"/>
    <dgm:cxn modelId="{4EC15EFE-FD99-4FEE-A7E8-74420F4378EC}" type="presOf" srcId="{2657C7D3-45F5-4075-81E9-B3141FA63BB4}" destId="{101434CF-6109-4B91-A660-1A21A27E5A68}" srcOrd="1" destOrd="0" presId="urn:microsoft.com/office/officeart/2005/8/layout/orgChart1"/>
    <dgm:cxn modelId="{600EFD9B-DFCE-470C-8B2B-A5CD22C50533}" type="presOf" srcId="{5260AE86-2627-465B-BD33-DEBE12D18287}" destId="{C35C2DC4-230E-4D50-A07D-901E2BC7CDF6}" srcOrd="0" destOrd="0" presId="urn:microsoft.com/office/officeart/2005/8/layout/orgChart1"/>
    <dgm:cxn modelId="{E6E6AA85-AC1E-4CD4-9A11-B465B9A462EC}" srcId="{73FEEC0B-3E3B-4357-B121-3E832B25BCC9}" destId="{92858525-3AE0-4D81-A725-96BFC63E05C8}" srcOrd="4" destOrd="0" parTransId="{7A1103C1-D824-472D-963A-13F6E9FA39F8}" sibTransId="{3D330ABF-0EE3-4083-9D9D-2A58BA8B318A}"/>
    <dgm:cxn modelId="{BEC9395A-A12E-4B40-9C20-B969644EAD88}" type="presOf" srcId="{BBE7A340-2FE0-4543-87DF-148F9E1958AF}" destId="{0E9176C2-E1BF-45A0-8FD5-B68259D0C628}" srcOrd="0" destOrd="0" presId="urn:microsoft.com/office/officeart/2005/8/layout/orgChart1"/>
    <dgm:cxn modelId="{B74E1005-6C65-4906-8632-DAD56EAD4820}" type="presOf" srcId="{5260AE86-2627-465B-BD33-DEBE12D18287}" destId="{5998920A-3454-478A-9EAA-AE06416FC638}" srcOrd="1" destOrd="0" presId="urn:microsoft.com/office/officeart/2005/8/layout/orgChart1"/>
    <dgm:cxn modelId="{4C63E71E-B146-4C75-8D90-735FA536CEC4}" type="presOf" srcId="{05495C35-3F79-455B-8DE2-B73E599FAAAB}" destId="{E9C55568-983A-4BBC-ADAA-DE6AF80D9BC2}" srcOrd="1" destOrd="0" presId="urn:microsoft.com/office/officeart/2005/8/layout/orgChart1"/>
    <dgm:cxn modelId="{CC780AC9-B88B-446E-B1DF-3025D0E1C978}" type="presOf" srcId="{7A1103C1-D824-472D-963A-13F6E9FA39F8}" destId="{0DEAE58A-A071-4DBE-B8CD-6FE1FA369CED}" srcOrd="0" destOrd="0" presId="urn:microsoft.com/office/officeart/2005/8/layout/orgChart1"/>
    <dgm:cxn modelId="{C3BE9312-3621-49CD-8D20-BAFB52D53B95}" type="presOf" srcId="{437413A0-A86F-42F9-A677-A942726443F9}" destId="{917912A4-108C-4CEC-B566-16E59E14A745}" srcOrd="0" destOrd="0" presId="urn:microsoft.com/office/officeart/2005/8/layout/orgChart1"/>
    <dgm:cxn modelId="{1CBE65B5-7610-4B87-B88C-1B260C0326B1}" type="presOf" srcId="{73FEEC0B-3E3B-4357-B121-3E832B25BCC9}" destId="{99CA5856-1043-422D-A31A-75A62ACCEC48}" srcOrd="1" destOrd="0" presId="urn:microsoft.com/office/officeart/2005/8/layout/orgChart1"/>
    <dgm:cxn modelId="{63C121BA-EB62-44E4-A992-656BF6830BCF}" type="presOf" srcId="{0E59641B-68ED-44B4-B9C0-0665D8B8401C}" destId="{D3BC762E-4AD4-4BCA-B697-D002B8752647}" srcOrd="0" destOrd="0" presId="urn:microsoft.com/office/officeart/2005/8/layout/orgChart1"/>
    <dgm:cxn modelId="{E574EA49-21ED-4FE4-83BC-1647186E3089}" type="presOf" srcId="{17CE63C5-61CC-42C0-B1F5-F44C4062F67A}" destId="{9D761AF5-43F2-4459-BE70-80640D87411B}" srcOrd="0" destOrd="0" presId="urn:microsoft.com/office/officeart/2005/8/layout/orgChart1"/>
    <dgm:cxn modelId="{145C9F5D-C550-4C08-AABE-192C13666C07}" type="presOf" srcId="{05495C35-3F79-455B-8DE2-B73E599FAAAB}" destId="{40155DE5-C189-41F4-85E3-47B47BFB5370}" srcOrd="0" destOrd="0" presId="urn:microsoft.com/office/officeart/2005/8/layout/orgChart1"/>
    <dgm:cxn modelId="{A9DBB852-5DE6-4515-99E8-C5A5F1532BEC}" srcId="{73FEEC0B-3E3B-4357-B121-3E832B25BCC9}" destId="{5260AE86-2627-465B-BD33-DEBE12D18287}" srcOrd="3" destOrd="0" parTransId="{E82B6AD0-E49D-4740-86E9-C15F24154111}" sibTransId="{D1E2F397-3687-4CB3-86AF-8DF24BF41678}"/>
    <dgm:cxn modelId="{CFC8A0AF-FF96-49D1-82D9-7B73F07C34CA}" srcId="{73FEEC0B-3E3B-4357-B121-3E832B25BCC9}" destId="{2657C7D3-45F5-4075-81E9-B3141FA63BB4}" srcOrd="2" destOrd="0" parTransId="{5A3A8F49-1C47-4137-A5DF-D7BEC91E2E2C}" sibTransId="{9DFF52C3-2800-4B57-8EA3-A2A600241F86}"/>
    <dgm:cxn modelId="{3AC3782C-A514-4C50-8F23-FC1261793BF5}" srcId="{73FEEC0B-3E3B-4357-B121-3E832B25BCC9}" destId="{05495C35-3F79-455B-8DE2-B73E599FAAAB}" srcOrd="0" destOrd="0" parTransId="{17CE63C5-61CC-42C0-B1F5-F44C4062F67A}" sibTransId="{1352A5A1-9E56-4F77-ADD9-D7AB498C9C09}"/>
    <dgm:cxn modelId="{24DCC84F-79A3-48D2-B4C5-EDF887500C20}" type="presOf" srcId="{92858525-3AE0-4D81-A725-96BFC63E05C8}" destId="{22F5B3A1-42B8-487C-A14D-99EB9DB4BD41}" srcOrd="1" destOrd="0" presId="urn:microsoft.com/office/officeart/2005/8/layout/orgChart1"/>
    <dgm:cxn modelId="{634ED4F1-0826-4792-9F7B-54D3369768F4}" type="presOf" srcId="{BBE7A340-2FE0-4543-87DF-148F9E1958AF}" destId="{7D6B1950-DDDF-43E7-97DD-38C6362EDBAE}" srcOrd="1" destOrd="0" presId="urn:microsoft.com/office/officeart/2005/8/layout/orgChart1"/>
    <dgm:cxn modelId="{E9B5428F-D9AC-4AD5-83FF-11D14FC74DD0}" srcId="{73FEEC0B-3E3B-4357-B121-3E832B25BCC9}" destId="{BBE7A340-2FE0-4543-87DF-148F9E1958AF}" srcOrd="1" destOrd="0" parTransId="{437413A0-A86F-42F9-A677-A942726443F9}" sibTransId="{9147A47E-008B-44F5-A9EF-34AED5769C9B}"/>
    <dgm:cxn modelId="{D26D0B9A-DF90-4941-8AE0-02B8C4822895}" type="presOf" srcId="{92858525-3AE0-4D81-A725-96BFC63E05C8}" destId="{A5FFC23E-A6FA-4133-AF55-02B119D7A773}" srcOrd="0" destOrd="0" presId="urn:microsoft.com/office/officeart/2005/8/layout/orgChart1"/>
    <dgm:cxn modelId="{6F9B748F-7752-4511-8265-C1D33D2C29CB}" type="presParOf" srcId="{D3BC762E-4AD4-4BCA-B697-D002B8752647}" destId="{F13386D4-AB3B-410D-A9CF-74C691450F19}" srcOrd="0" destOrd="0" presId="urn:microsoft.com/office/officeart/2005/8/layout/orgChart1"/>
    <dgm:cxn modelId="{BA6D097D-21EB-4EBF-AC21-A3E40A2592AC}" type="presParOf" srcId="{F13386D4-AB3B-410D-A9CF-74C691450F19}" destId="{5943BAD0-0A0E-4C75-A0BD-2CBEE0546F25}" srcOrd="0" destOrd="0" presId="urn:microsoft.com/office/officeart/2005/8/layout/orgChart1"/>
    <dgm:cxn modelId="{55E2B28D-A7F4-4B82-9677-EE6F4F2457A7}" type="presParOf" srcId="{5943BAD0-0A0E-4C75-A0BD-2CBEE0546F25}" destId="{DF51E5D8-F108-4E0D-A8F1-C9BF60D6FC42}" srcOrd="0" destOrd="0" presId="urn:microsoft.com/office/officeart/2005/8/layout/orgChart1"/>
    <dgm:cxn modelId="{883F6249-3738-4E24-B1B7-198DA9A21BB8}" type="presParOf" srcId="{5943BAD0-0A0E-4C75-A0BD-2CBEE0546F25}" destId="{99CA5856-1043-422D-A31A-75A62ACCEC48}" srcOrd="1" destOrd="0" presId="urn:microsoft.com/office/officeart/2005/8/layout/orgChart1"/>
    <dgm:cxn modelId="{2A4272FA-846F-4D72-9BA4-DAE3213CF88A}" type="presParOf" srcId="{F13386D4-AB3B-410D-A9CF-74C691450F19}" destId="{3F7200E8-B28A-48CE-9C8B-98C3DE4B37C2}" srcOrd="1" destOrd="0" presId="urn:microsoft.com/office/officeart/2005/8/layout/orgChart1"/>
    <dgm:cxn modelId="{93FB6772-4711-47EA-883F-5FBD86947DBD}" type="presParOf" srcId="{3F7200E8-B28A-48CE-9C8B-98C3DE4B37C2}" destId="{9D761AF5-43F2-4459-BE70-80640D87411B}" srcOrd="0" destOrd="0" presId="urn:microsoft.com/office/officeart/2005/8/layout/orgChart1"/>
    <dgm:cxn modelId="{768ADB96-283D-4C77-8492-FFBD313B8728}" type="presParOf" srcId="{3F7200E8-B28A-48CE-9C8B-98C3DE4B37C2}" destId="{2952A786-F395-43DD-AD59-1A09B3F789CF}" srcOrd="1" destOrd="0" presId="urn:microsoft.com/office/officeart/2005/8/layout/orgChart1"/>
    <dgm:cxn modelId="{A8295791-48B8-4798-B01F-220150BEA4E8}" type="presParOf" srcId="{2952A786-F395-43DD-AD59-1A09B3F789CF}" destId="{C0AFBBD3-3A8D-4B03-A240-B4A2036F9255}" srcOrd="0" destOrd="0" presId="urn:microsoft.com/office/officeart/2005/8/layout/orgChart1"/>
    <dgm:cxn modelId="{FDA00491-F3B8-487A-946F-047879A50BDB}" type="presParOf" srcId="{C0AFBBD3-3A8D-4B03-A240-B4A2036F9255}" destId="{40155DE5-C189-41F4-85E3-47B47BFB5370}" srcOrd="0" destOrd="0" presId="urn:microsoft.com/office/officeart/2005/8/layout/orgChart1"/>
    <dgm:cxn modelId="{CBC426E1-9F6B-451F-B4AA-CBC6300AB3E5}" type="presParOf" srcId="{C0AFBBD3-3A8D-4B03-A240-B4A2036F9255}" destId="{E9C55568-983A-4BBC-ADAA-DE6AF80D9BC2}" srcOrd="1" destOrd="0" presId="urn:microsoft.com/office/officeart/2005/8/layout/orgChart1"/>
    <dgm:cxn modelId="{4620F4CE-F71E-420E-9466-C4D347B5EAD5}" type="presParOf" srcId="{2952A786-F395-43DD-AD59-1A09B3F789CF}" destId="{4AB8AB20-5BFA-4835-81E8-554C839094C5}" srcOrd="1" destOrd="0" presId="urn:microsoft.com/office/officeart/2005/8/layout/orgChart1"/>
    <dgm:cxn modelId="{E14C82BE-96BF-4D6F-BE15-560A1EE77C4B}" type="presParOf" srcId="{2952A786-F395-43DD-AD59-1A09B3F789CF}" destId="{48972218-C930-4EDF-A6F3-5427928DBDF3}" srcOrd="2" destOrd="0" presId="urn:microsoft.com/office/officeart/2005/8/layout/orgChart1"/>
    <dgm:cxn modelId="{CAA640D8-1678-40DD-92A7-514985DF729F}" type="presParOf" srcId="{3F7200E8-B28A-48CE-9C8B-98C3DE4B37C2}" destId="{917912A4-108C-4CEC-B566-16E59E14A745}" srcOrd="2" destOrd="0" presId="urn:microsoft.com/office/officeart/2005/8/layout/orgChart1"/>
    <dgm:cxn modelId="{8CF2F6CF-B279-4DF3-AB1C-98F6C706574E}" type="presParOf" srcId="{3F7200E8-B28A-48CE-9C8B-98C3DE4B37C2}" destId="{076D80AB-62C1-43CC-A76B-53669893C9F6}" srcOrd="3" destOrd="0" presId="urn:microsoft.com/office/officeart/2005/8/layout/orgChart1"/>
    <dgm:cxn modelId="{79118ABF-C4EF-4962-A996-E96C91A55564}" type="presParOf" srcId="{076D80AB-62C1-43CC-A76B-53669893C9F6}" destId="{162D96D1-D063-4AEE-A182-0A5CEFE0A19E}" srcOrd="0" destOrd="0" presId="urn:microsoft.com/office/officeart/2005/8/layout/orgChart1"/>
    <dgm:cxn modelId="{1093D2E3-ACA6-42E6-8769-7F368DED2400}" type="presParOf" srcId="{162D96D1-D063-4AEE-A182-0A5CEFE0A19E}" destId="{0E9176C2-E1BF-45A0-8FD5-B68259D0C628}" srcOrd="0" destOrd="0" presId="urn:microsoft.com/office/officeart/2005/8/layout/orgChart1"/>
    <dgm:cxn modelId="{33123F8A-B86E-481C-8842-A0CF11B2E37A}" type="presParOf" srcId="{162D96D1-D063-4AEE-A182-0A5CEFE0A19E}" destId="{7D6B1950-DDDF-43E7-97DD-38C6362EDBAE}" srcOrd="1" destOrd="0" presId="urn:microsoft.com/office/officeart/2005/8/layout/orgChart1"/>
    <dgm:cxn modelId="{4A3BC72A-09E1-4AB6-B3DF-997E72EA2476}" type="presParOf" srcId="{076D80AB-62C1-43CC-A76B-53669893C9F6}" destId="{FB9E308D-9C61-4AD6-8F9B-EF8894107037}" srcOrd="1" destOrd="0" presId="urn:microsoft.com/office/officeart/2005/8/layout/orgChart1"/>
    <dgm:cxn modelId="{6FC55624-EB86-4B45-BABA-7F84D3C6DB3F}" type="presParOf" srcId="{076D80AB-62C1-43CC-A76B-53669893C9F6}" destId="{E0BEE6EA-CAF1-4404-95B0-35DC112E0EC6}" srcOrd="2" destOrd="0" presId="urn:microsoft.com/office/officeart/2005/8/layout/orgChart1"/>
    <dgm:cxn modelId="{328610E6-4772-47A0-A9C0-EAFA1764CB9F}" type="presParOf" srcId="{3F7200E8-B28A-48CE-9C8B-98C3DE4B37C2}" destId="{785FE0C7-A1D9-4E14-8E34-2C2D15BDA77C}" srcOrd="4" destOrd="0" presId="urn:microsoft.com/office/officeart/2005/8/layout/orgChart1"/>
    <dgm:cxn modelId="{3D680552-C797-46BE-A79A-F58F1FF16BDF}" type="presParOf" srcId="{3F7200E8-B28A-48CE-9C8B-98C3DE4B37C2}" destId="{4F9E9E04-0444-46C9-88B1-A1213B556072}" srcOrd="5" destOrd="0" presId="urn:microsoft.com/office/officeart/2005/8/layout/orgChart1"/>
    <dgm:cxn modelId="{8694059A-E3F3-4A41-97EF-D819EB122F15}" type="presParOf" srcId="{4F9E9E04-0444-46C9-88B1-A1213B556072}" destId="{86472E12-5F0F-448A-A82F-0E32B92F3F6E}" srcOrd="0" destOrd="0" presId="urn:microsoft.com/office/officeart/2005/8/layout/orgChart1"/>
    <dgm:cxn modelId="{51CFB0F5-45A1-4151-AE93-00E3C3D24F13}" type="presParOf" srcId="{86472E12-5F0F-448A-A82F-0E32B92F3F6E}" destId="{C8CE34B9-BC4A-401D-8C4E-154C0CC082F4}" srcOrd="0" destOrd="0" presId="urn:microsoft.com/office/officeart/2005/8/layout/orgChart1"/>
    <dgm:cxn modelId="{0C38C065-A8F7-47BB-991A-9E2F42CA7BA2}" type="presParOf" srcId="{86472E12-5F0F-448A-A82F-0E32B92F3F6E}" destId="{101434CF-6109-4B91-A660-1A21A27E5A68}" srcOrd="1" destOrd="0" presId="urn:microsoft.com/office/officeart/2005/8/layout/orgChart1"/>
    <dgm:cxn modelId="{DEF98AFD-AD58-4D43-9A47-8CD36F7EAFD4}" type="presParOf" srcId="{4F9E9E04-0444-46C9-88B1-A1213B556072}" destId="{B8A9E2BA-9A98-41C3-A338-5AE6EE8569FD}" srcOrd="1" destOrd="0" presId="urn:microsoft.com/office/officeart/2005/8/layout/orgChart1"/>
    <dgm:cxn modelId="{E372679F-4997-43FC-94F8-F89A9490A6CB}" type="presParOf" srcId="{4F9E9E04-0444-46C9-88B1-A1213B556072}" destId="{E7161091-F480-45A8-9E8B-7F20AA6E3AB8}" srcOrd="2" destOrd="0" presId="urn:microsoft.com/office/officeart/2005/8/layout/orgChart1"/>
    <dgm:cxn modelId="{DAA41D57-C5C5-4DA6-8057-5690FBAEA3F2}" type="presParOf" srcId="{3F7200E8-B28A-48CE-9C8B-98C3DE4B37C2}" destId="{E8D8A2BA-1A66-4967-955D-C51F13EF9E0B}" srcOrd="6" destOrd="0" presId="urn:microsoft.com/office/officeart/2005/8/layout/orgChart1"/>
    <dgm:cxn modelId="{AB63B2F2-0560-47D5-9B68-F9941572FFB2}" type="presParOf" srcId="{3F7200E8-B28A-48CE-9C8B-98C3DE4B37C2}" destId="{B9DA6812-42E2-4A74-8DE8-046C31DF29BA}" srcOrd="7" destOrd="0" presId="urn:microsoft.com/office/officeart/2005/8/layout/orgChart1"/>
    <dgm:cxn modelId="{B64EEFCA-858A-4EC7-9BCC-5A6DCCD05BA3}" type="presParOf" srcId="{B9DA6812-42E2-4A74-8DE8-046C31DF29BA}" destId="{416517D2-F08B-4279-9128-B8DC04D9E349}" srcOrd="0" destOrd="0" presId="urn:microsoft.com/office/officeart/2005/8/layout/orgChart1"/>
    <dgm:cxn modelId="{FD49DA1B-73A0-4CF0-A80F-8F4F75582F97}" type="presParOf" srcId="{416517D2-F08B-4279-9128-B8DC04D9E349}" destId="{C35C2DC4-230E-4D50-A07D-901E2BC7CDF6}" srcOrd="0" destOrd="0" presId="urn:microsoft.com/office/officeart/2005/8/layout/orgChart1"/>
    <dgm:cxn modelId="{99129A09-34EB-43B9-B9CA-58846A3AD2BC}" type="presParOf" srcId="{416517D2-F08B-4279-9128-B8DC04D9E349}" destId="{5998920A-3454-478A-9EAA-AE06416FC638}" srcOrd="1" destOrd="0" presId="urn:microsoft.com/office/officeart/2005/8/layout/orgChart1"/>
    <dgm:cxn modelId="{E1E160C6-1BF3-4D49-B4B5-D5684CEB4538}" type="presParOf" srcId="{B9DA6812-42E2-4A74-8DE8-046C31DF29BA}" destId="{BAF0369E-D8E4-436B-AC1A-B8CA9900176E}" srcOrd="1" destOrd="0" presId="urn:microsoft.com/office/officeart/2005/8/layout/orgChart1"/>
    <dgm:cxn modelId="{20E10ACC-AA3D-4FF7-B2AA-E15D40C0E7ED}" type="presParOf" srcId="{B9DA6812-42E2-4A74-8DE8-046C31DF29BA}" destId="{DBEC0A2A-B322-4B7A-B073-61B2AE38465B}" srcOrd="2" destOrd="0" presId="urn:microsoft.com/office/officeart/2005/8/layout/orgChart1"/>
    <dgm:cxn modelId="{F6EADE0C-7D62-4A61-B09F-E714EE89C2FD}" type="presParOf" srcId="{3F7200E8-B28A-48CE-9C8B-98C3DE4B37C2}" destId="{0DEAE58A-A071-4DBE-B8CD-6FE1FA369CED}" srcOrd="8" destOrd="0" presId="urn:microsoft.com/office/officeart/2005/8/layout/orgChart1"/>
    <dgm:cxn modelId="{0DD38BC4-C041-4952-882C-6365148181F2}" type="presParOf" srcId="{3F7200E8-B28A-48CE-9C8B-98C3DE4B37C2}" destId="{5BF2C36F-7F9F-481B-98FB-30775A295678}" srcOrd="9" destOrd="0" presId="urn:microsoft.com/office/officeart/2005/8/layout/orgChart1"/>
    <dgm:cxn modelId="{83F7ACFF-A0C0-466D-A331-C5B7650AD131}" type="presParOf" srcId="{5BF2C36F-7F9F-481B-98FB-30775A295678}" destId="{F9DDBA55-967F-4A91-8D9A-FA4645131B94}" srcOrd="0" destOrd="0" presId="urn:microsoft.com/office/officeart/2005/8/layout/orgChart1"/>
    <dgm:cxn modelId="{DA0E79CA-4860-43BC-8DAA-ACDD3EB455C6}" type="presParOf" srcId="{F9DDBA55-967F-4A91-8D9A-FA4645131B94}" destId="{A5FFC23E-A6FA-4133-AF55-02B119D7A773}" srcOrd="0" destOrd="0" presId="urn:microsoft.com/office/officeart/2005/8/layout/orgChart1"/>
    <dgm:cxn modelId="{1CEEF1CB-1108-4E4C-8171-93D5C81576E9}" type="presParOf" srcId="{F9DDBA55-967F-4A91-8D9A-FA4645131B94}" destId="{22F5B3A1-42B8-487C-A14D-99EB9DB4BD41}" srcOrd="1" destOrd="0" presId="urn:microsoft.com/office/officeart/2005/8/layout/orgChart1"/>
    <dgm:cxn modelId="{0E1E79F0-5F48-406A-90E6-40C419F307E7}" type="presParOf" srcId="{5BF2C36F-7F9F-481B-98FB-30775A295678}" destId="{E5B4A6EC-8B9F-4CE7-9F6A-608FB76385C0}" srcOrd="1" destOrd="0" presId="urn:microsoft.com/office/officeart/2005/8/layout/orgChart1"/>
    <dgm:cxn modelId="{588EDA0F-B52D-486D-A6CB-45F72369175C}" type="presParOf" srcId="{5BF2C36F-7F9F-481B-98FB-30775A295678}" destId="{80642F89-21E7-44C7-98F6-198BAE1A99D3}" srcOrd="2" destOrd="0" presId="urn:microsoft.com/office/officeart/2005/8/layout/orgChart1"/>
    <dgm:cxn modelId="{979E7E79-CFB8-43AE-AC2D-C09FD5D41548}" type="presParOf" srcId="{F13386D4-AB3B-410D-A9CF-74C691450F19}" destId="{0776425A-036F-46EB-A42F-8AF5A491EA0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3DA23C-C158-4D4E-8D7D-F172F0EA93E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1CE0DD7-9F39-4CAE-BF62-6AB615310685}">
      <dgm:prSet/>
      <dgm:spPr/>
      <dgm:t>
        <a:bodyPr/>
        <a:lstStyle/>
        <a:p>
          <a:r>
            <a:rPr lang="en-US" dirty="0" smtClean="0"/>
            <a:t>Specific local wound infections </a:t>
          </a:r>
          <a:endParaRPr lang="en-US" dirty="0"/>
        </a:p>
      </dgm:t>
    </dgm:pt>
    <dgm:pt modelId="{13915E1E-0019-47D5-A1E5-9BDAB065E235}" type="parTrans" cxnId="{962F01D4-537F-4484-91A2-3A746554060F}">
      <dgm:prSet/>
      <dgm:spPr/>
      <dgm:t>
        <a:bodyPr/>
        <a:lstStyle/>
        <a:p>
          <a:endParaRPr lang="en-US"/>
        </a:p>
      </dgm:t>
    </dgm:pt>
    <dgm:pt modelId="{05EA1B11-562A-4EFD-9F91-3213761760E0}" type="sibTrans" cxnId="{962F01D4-537F-4484-91A2-3A746554060F}">
      <dgm:prSet/>
      <dgm:spPr/>
      <dgm:t>
        <a:bodyPr/>
        <a:lstStyle/>
        <a:p>
          <a:endParaRPr lang="en-US"/>
        </a:p>
      </dgm:t>
    </dgm:pt>
    <dgm:pt modelId="{7F71CF72-0342-4257-B096-77AA8012B02F}">
      <dgm:prSet phldrT="[Text]" phldr="1"/>
      <dgm:spPr/>
      <dgm:t>
        <a:bodyPr/>
        <a:lstStyle/>
        <a:p>
          <a:endParaRPr lang="en-US" dirty="0"/>
        </a:p>
      </dgm:t>
    </dgm:pt>
    <dgm:pt modelId="{F6CE77BB-64CD-4A9F-92A7-10C21F21DDB0}" type="sibTrans" cxnId="{AB912C91-39CF-4A07-B434-807B133036D6}">
      <dgm:prSet/>
      <dgm:spPr/>
      <dgm:t>
        <a:bodyPr/>
        <a:lstStyle/>
        <a:p>
          <a:endParaRPr lang="en-US"/>
        </a:p>
      </dgm:t>
    </dgm:pt>
    <dgm:pt modelId="{C7D45D99-A0A1-4503-A699-216622A6EC04}" type="parTrans" cxnId="{AB912C91-39CF-4A07-B434-807B133036D6}">
      <dgm:prSet/>
      <dgm:spPr/>
      <dgm:t>
        <a:bodyPr/>
        <a:lstStyle/>
        <a:p>
          <a:endParaRPr lang="en-US"/>
        </a:p>
      </dgm:t>
    </dgm:pt>
    <dgm:pt modelId="{893C0AA1-1A75-475B-9C90-234665FF278A}">
      <dgm:prSet/>
      <dgm:spPr/>
      <dgm:t>
        <a:bodyPr/>
        <a:lstStyle/>
        <a:p>
          <a:r>
            <a:rPr lang="en-US" dirty="0" smtClean="0"/>
            <a:t>Tetanus  </a:t>
          </a:r>
          <a:endParaRPr lang="en-US" dirty="0"/>
        </a:p>
      </dgm:t>
    </dgm:pt>
    <dgm:pt modelId="{1B94388A-E846-4723-AC51-8571074797FA}" type="parTrans" cxnId="{DA2AAD5E-07A8-4E28-9218-777BCE9C5226}">
      <dgm:prSet/>
      <dgm:spPr/>
      <dgm:t>
        <a:bodyPr/>
        <a:lstStyle/>
        <a:p>
          <a:endParaRPr lang="en-US"/>
        </a:p>
      </dgm:t>
    </dgm:pt>
    <dgm:pt modelId="{5B0FCA16-BE88-4A7F-A6E8-A4FA271FD9F8}" type="sibTrans" cxnId="{DA2AAD5E-07A8-4E28-9218-777BCE9C5226}">
      <dgm:prSet/>
      <dgm:spPr/>
      <dgm:t>
        <a:bodyPr/>
        <a:lstStyle/>
        <a:p>
          <a:endParaRPr lang="en-US"/>
        </a:p>
      </dgm:t>
    </dgm:pt>
    <dgm:pt modelId="{6A9B338A-B1BA-4A7E-B152-9038720066C9}">
      <dgm:prSet/>
      <dgm:spPr/>
      <dgm:t>
        <a:bodyPr/>
        <a:lstStyle/>
        <a:p>
          <a:r>
            <a:rPr lang="en-US" smtClean="0"/>
            <a:t> NECROTISING FASCIITIS</a:t>
          </a:r>
          <a:endParaRPr lang="en-US"/>
        </a:p>
      </dgm:t>
    </dgm:pt>
    <dgm:pt modelId="{62E28AB4-7A8B-4CC3-8D24-EB5094639257}" type="parTrans" cxnId="{E651D236-5224-480B-A020-9FA46A8564D2}">
      <dgm:prSet/>
      <dgm:spPr/>
      <dgm:t>
        <a:bodyPr/>
        <a:lstStyle/>
        <a:p>
          <a:endParaRPr lang="en-US"/>
        </a:p>
      </dgm:t>
    </dgm:pt>
    <dgm:pt modelId="{17142C0D-5A9A-4793-A22B-6F18374726C6}" type="sibTrans" cxnId="{E651D236-5224-480B-A020-9FA46A8564D2}">
      <dgm:prSet/>
      <dgm:spPr/>
      <dgm:t>
        <a:bodyPr/>
        <a:lstStyle/>
        <a:p>
          <a:endParaRPr lang="en-US"/>
        </a:p>
      </dgm:t>
    </dgm:pt>
    <dgm:pt modelId="{FD33F922-31D5-4A4D-91E1-9753985D8B75}">
      <dgm:prSet/>
      <dgm:spPr/>
      <dgm:t>
        <a:bodyPr/>
        <a:lstStyle/>
        <a:p>
          <a:r>
            <a:rPr lang="en-US" smtClean="0"/>
            <a:t>GAS GANGRENE </a:t>
          </a:r>
          <a:endParaRPr lang="en-US"/>
        </a:p>
      </dgm:t>
    </dgm:pt>
    <dgm:pt modelId="{37B6290A-8FF2-4EB8-BC75-57A2BE5997C2}" type="parTrans" cxnId="{0915734A-A920-4EE1-A226-1059BF0D6A55}">
      <dgm:prSet/>
      <dgm:spPr/>
      <dgm:t>
        <a:bodyPr/>
        <a:lstStyle/>
        <a:p>
          <a:endParaRPr lang="en-US"/>
        </a:p>
      </dgm:t>
    </dgm:pt>
    <dgm:pt modelId="{4B11F0B0-6490-4878-A2B1-C105C6CD80B1}" type="sibTrans" cxnId="{0915734A-A920-4EE1-A226-1059BF0D6A55}">
      <dgm:prSet/>
      <dgm:spPr/>
      <dgm:t>
        <a:bodyPr/>
        <a:lstStyle/>
        <a:p>
          <a:endParaRPr lang="en-US"/>
        </a:p>
      </dgm:t>
    </dgm:pt>
    <dgm:pt modelId="{A6BA9EB6-4586-4B5E-8CE1-9A94B66CC88A}" type="pres">
      <dgm:prSet presAssocID="{C73DA23C-C158-4D4E-8D7D-F172F0EA93E6}" presName="hierChild1" presStyleCnt="0">
        <dgm:presLayoutVars>
          <dgm:orgChart val="1"/>
          <dgm:chPref val="1"/>
          <dgm:dir/>
          <dgm:animOne val="branch"/>
          <dgm:animLvl val="lvl"/>
          <dgm:resizeHandles/>
        </dgm:presLayoutVars>
      </dgm:prSet>
      <dgm:spPr/>
      <dgm:t>
        <a:bodyPr/>
        <a:lstStyle/>
        <a:p>
          <a:endParaRPr lang="en-US"/>
        </a:p>
      </dgm:t>
    </dgm:pt>
    <dgm:pt modelId="{4A3DD8E4-D6F1-4260-98EC-27421337551A}" type="pres">
      <dgm:prSet presAssocID="{7F71CF72-0342-4257-B096-77AA8012B02F}" presName="hierRoot1" presStyleCnt="0">
        <dgm:presLayoutVars>
          <dgm:hierBranch val="init"/>
        </dgm:presLayoutVars>
      </dgm:prSet>
      <dgm:spPr/>
    </dgm:pt>
    <dgm:pt modelId="{AA9D3166-0EB5-4910-B9AF-543F21190488}" type="pres">
      <dgm:prSet presAssocID="{7F71CF72-0342-4257-B096-77AA8012B02F}" presName="rootComposite1" presStyleCnt="0"/>
      <dgm:spPr/>
    </dgm:pt>
    <dgm:pt modelId="{E103CBE8-57E4-443E-889C-B8F61301539B}" type="pres">
      <dgm:prSet presAssocID="{7F71CF72-0342-4257-B096-77AA8012B02F}" presName="rootText1" presStyleLbl="node0" presStyleIdx="0" presStyleCnt="2">
        <dgm:presLayoutVars>
          <dgm:chPref val="3"/>
        </dgm:presLayoutVars>
      </dgm:prSet>
      <dgm:spPr/>
      <dgm:t>
        <a:bodyPr/>
        <a:lstStyle/>
        <a:p>
          <a:endParaRPr lang="en-US"/>
        </a:p>
      </dgm:t>
    </dgm:pt>
    <dgm:pt modelId="{5A0CCB28-8A39-4CAB-B9EC-6D78B81ECBF4}" type="pres">
      <dgm:prSet presAssocID="{7F71CF72-0342-4257-B096-77AA8012B02F}" presName="rootConnector1" presStyleLbl="node1" presStyleIdx="0" presStyleCnt="0"/>
      <dgm:spPr/>
      <dgm:t>
        <a:bodyPr/>
        <a:lstStyle/>
        <a:p>
          <a:endParaRPr lang="en-US"/>
        </a:p>
      </dgm:t>
    </dgm:pt>
    <dgm:pt modelId="{26CBCA8E-E962-438F-9334-72E2938C6D79}" type="pres">
      <dgm:prSet presAssocID="{7F71CF72-0342-4257-B096-77AA8012B02F}" presName="hierChild2" presStyleCnt="0"/>
      <dgm:spPr/>
    </dgm:pt>
    <dgm:pt modelId="{33ABF784-4E9F-41DC-8BE2-EEB1061EE641}" type="pres">
      <dgm:prSet presAssocID="{1B94388A-E846-4723-AC51-8571074797FA}" presName="Name37" presStyleLbl="parChTrans1D2" presStyleIdx="0" presStyleCnt="3"/>
      <dgm:spPr/>
      <dgm:t>
        <a:bodyPr/>
        <a:lstStyle/>
        <a:p>
          <a:endParaRPr lang="en-US"/>
        </a:p>
      </dgm:t>
    </dgm:pt>
    <dgm:pt modelId="{8198344E-1C53-449B-A662-ADDB71407336}" type="pres">
      <dgm:prSet presAssocID="{893C0AA1-1A75-475B-9C90-234665FF278A}" presName="hierRoot2" presStyleCnt="0">
        <dgm:presLayoutVars>
          <dgm:hierBranch val="init"/>
        </dgm:presLayoutVars>
      </dgm:prSet>
      <dgm:spPr/>
    </dgm:pt>
    <dgm:pt modelId="{99C518B1-71E3-41C3-B774-9506E226C457}" type="pres">
      <dgm:prSet presAssocID="{893C0AA1-1A75-475B-9C90-234665FF278A}" presName="rootComposite" presStyleCnt="0"/>
      <dgm:spPr/>
    </dgm:pt>
    <dgm:pt modelId="{BC63962B-63C0-41AF-ACF9-05AA40C15D61}" type="pres">
      <dgm:prSet presAssocID="{893C0AA1-1A75-475B-9C90-234665FF278A}" presName="rootText" presStyleLbl="node2" presStyleIdx="0" presStyleCnt="3">
        <dgm:presLayoutVars>
          <dgm:chPref val="3"/>
        </dgm:presLayoutVars>
      </dgm:prSet>
      <dgm:spPr/>
      <dgm:t>
        <a:bodyPr/>
        <a:lstStyle/>
        <a:p>
          <a:endParaRPr lang="en-US"/>
        </a:p>
      </dgm:t>
    </dgm:pt>
    <dgm:pt modelId="{CB9657EB-8CBD-4061-B58F-DB1425107905}" type="pres">
      <dgm:prSet presAssocID="{893C0AA1-1A75-475B-9C90-234665FF278A}" presName="rootConnector" presStyleLbl="node2" presStyleIdx="0" presStyleCnt="3"/>
      <dgm:spPr/>
      <dgm:t>
        <a:bodyPr/>
        <a:lstStyle/>
        <a:p>
          <a:endParaRPr lang="en-US"/>
        </a:p>
      </dgm:t>
    </dgm:pt>
    <dgm:pt modelId="{33594F93-9EAA-4CEE-896A-40B76571C7F9}" type="pres">
      <dgm:prSet presAssocID="{893C0AA1-1A75-475B-9C90-234665FF278A}" presName="hierChild4" presStyleCnt="0"/>
      <dgm:spPr/>
    </dgm:pt>
    <dgm:pt modelId="{8D7E05F9-D5D0-4A7A-8009-714BAB2C3B23}" type="pres">
      <dgm:prSet presAssocID="{893C0AA1-1A75-475B-9C90-234665FF278A}" presName="hierChild5" presStyleCnt="0"/>
      <dgm:spPr/>
    </dgm:pt>
    <dgm:pt modelId="{ADC05340-6851-414C-96C1-94809462942F}" type="pres">
      <dgm:prSet presAssocID="{37B6290A-8FF2-4EB8-BC75-57A2BE5997C2}" presName="Name37" presStyleLbl="parChTrans1D2" presStyleIdx="1" presStyleCnt="3"/>
      <dgm:spPr/>
      <dgm:t>
        <a:bodyPr/>
        <a:lstStyle/>
        <a:p>
          <a:endParaRPr lang="en-US"/>
        </a:p>
      </dgm:t>
    </dgm:pt>
    <dgm:pt modelId="{E7BD1AE7-0A13-4052-96F9-9CEFC013A7C1}" type="pres">
      <dgm:prSet presAssocID="{FD33F922-31D5-4A4D-91E1-9753985D8B75}" presName="hierRoot2" presStyleCnt="0">
        <dgm:presLayoutVars>
          <dgm:hierBranch val="init"/>
        </dgm:presLayoutVars>
      </dgm:prSet>
      <dgm:spPr/>
    </dgm:pt>
    <dgm:pt modelId="{4DE46F1A-E559-4BC1-9871-5CEE0E0CFCE3}" type="pres">
      <dgm:prSet presAssocID="{FD33F922-31D5-4A4D-91E1-9753985D8B75}" presName="rootComposite" presStyleCnt="0"/>
      <dgm:spPr/>
    </dgm:pt>
    <dgm:pt modelId="{06F4755A-D677-4D98-AC88-4E071C214AC2}" type="pres">
      <dgm:prSet presAssocID="{FD33F922-31D5-4A4D-91E1-9753985D8B75}" presName="rootText" presStyleLbl="node2" presStyleIdx="1" presStyleCnt="3">
        <dgm:presLayoutVars>
          <dgm:chPref val="3"/>
        </dgm:presLayoutVars>
      </dgm:prSet>
      <dgm:spPr/>
      <dgm:t>
        <a:bodyPr/>
        <a:lstStyle/>
        <a:p>
          <a:endParaRPr lang="en-US"/>
        </a:p>
      </dgm:t>
    </dgm:pt>
    <dgm:pt modelId="{072A3861-6574-4664-ACF2-5FF335F864CD}" type="pres">
      <dgm:prSet presAssocID="{FD33F922-31D5-4A4D-91E1-9753985D8B75}" presName="rootConnector" presStyleLbl="node2" presStyleIdx="1" presStyleCnt="3"/>
      <dgm:spPr/>
      <dgm:t>
        <a:bodyPr/>
        <a:lstStyle/>
        <a:p>
          <a:endParaRPr lang="en-US"/>
        </a:p>
      </dgm:t>
    </dgm:pt>
    <dgm:pt modelId="{FCEB755F-B0FE-4C33-A4C7-A6A025E87675}" type="pres">
      <dgm:prSet presAssocID="{FD33F922-31D5-4A4D-91E1-9753985D8B75}" presName="hierChild4" presStyleCnt="0"/>
      <dgm:spPr/>
    </dgm:pt>
    <dgm:pt modelId="{9F15248F-68EB-403E-A226-48996D919403}" type="pres">
      <dgm:prSet presAssocID="{FD33F922-31D5-4A4D-91E1-9753985D8B75}" presName="hierChild5" presStyleCnt="0"/>
      <dgm:spPr/>
    </dgm:pt>
    <dgm:pt modelId="{73F37D9E-5A06-43FF-BB0D-3E775C3AE20E}" type="pres">
      <dgm:prSet presAssocID="{62E28AB4-7A8B-4CC3-8D24-EB5094639257}" presName="Name37" presStyleLbl="parChTrans1D2" presStyleIdx="2" presStyleCnt="3"/>
      <dgm:spPr/>
      <dgm:t>
        <a:bodyPr/>
        <a:lstStyle/>
        <a:p>
          <a:endParaRPr lang="en-US"/>
        </a:p>
      </dgm:t>
    </dgm:pt>
    <dgm:pt modelId="{71F0CE9E-414F-4B72-9D7D-A91AC6CE1F24}" type="pres">
      <dgm:prSet presAssocID="{6A9B338A-B1BA-4A7E-B152-9038720066C9}" presName="hierRoot2" presStyleCnt="0">
        <dgm:presLayoutVars>
          <dgm:hierBranch val="init"/>
        </dgm:presLayoutVars>
      </dgm:prSet>
      <dgm:spPr/>
    </dgm:pt>
    <dgm:pt modelId="{4DE0C5B0-C090-4E66-A61E-B8B8AC114C58}" type="pres">
      <dgm:prSet presAssocID="{6A9B338A-B1BA-4A7E-B152-9038720066C9}" presName="rootComposite" presStyleCnt="0"/>
      <dgm:spPr/>
    </dgm:pt>
    <dgm:pt modelId="{723C9E6C-9F09-4825-9A1A-57F610166A15}" type="pres">
      <dgm:prSet presAssocID="{6A9B338A-B1BA-4A7E-B152-9038720066C9}" presName="rootText" presStyleLbl="node2" presStyleIdx="2" presStyleCnt="3">
        <dgm:presLayoutVars>
          <dgm:chPref val="3"/>
        </dgm:presLayoutVars>
      </dgm:prSet>
      <dgm:spPr/>
      <dgm:t>
        <a:bodyPr/>
        <a:lstStyle/>
        <a:p>
          <a:endParaRPr lang="en-US"/>
        </a:p>
      </dgm:t>
    </dgm:pt>
    <dgm:pt modelId="{F94FE818-0B09-4ED1-AF47-F5844BBE483F}" type="pres">
      <dgm:prSet presAssocID="{6A9B338A-B1BA-4A7E-B152-9038720066C9}" presName="rootConnector" presStyleLbl="node2" presStyleIdx="2" presStyleCnt="3"/>
      <dgm:spPr/>
      <dgm:t>
        <a:bodyPr/>
        <a:lstStyle/>
        <a:p>
          <a:endParaRPr lang="en-US"/>
        </a:p>
      </dgm:t>
    </dgm:pt>
    <dgm:pt modelId="{A745BBC2-D84D-4F08-A329-D6068D9674F2}" type="pres">
      <dgm:prSet presAssocID="{6A9B338A-B1BA-4A7E-B152-9038720066C9}" presName="hierChild4" presStyleCnt="0"/>
      <dgm:spPr/>
    </dgm:pt>
    <dgm:pt modelId="{02171936-4740-424C-BE4D-990E7FD3E8A5}" type="pres">
      <dgm:prSet presAssocID="{6A9B338A-B1BA-4A7E-B152-9038720066C9}" presName="hierChild5" presStyleCnt="0"/>
      <dgm:spPr/>
    </dgm:pt>
    <dgm:pt modelId="{EB5A7CC8-A83F-46A8-B0AC-47CE3C7FD509}" type="pres">
      <dgm:prSet presAssocID="{7F71CF72-0342-4257-B096-77AA8012B02F}" presName="hierChild3" presStyleCnt="0"/>
      <dgm:spPr/>
    </dgm:pt>
    <dgm:pt modelId="{6FAC9991-A52C-4BB0-8643-E5418E4FF4F3}" type="pres">
      <dgm:prSet presAssocID="{F1CE0DD7-9F39-4CAE-BF62-6AB615310685}" presName="hierRoot1" presStyleCnt="0">
        <dgm:presLayoutVars>
          <dgm:hierBranch val="init"/>
        </dgm:presLayoutVars>
      </dgm:prSet>
      <dgm:spPr/>
    </dgm:pt>
    <dgm:pt modelId="{73862F7D-DF17-4D2B-9EFE-22709064386F}" type="pres">
      <dgm:prSet presAssocID="{F1CE0DD7-9F39-4CAE-BF62-6AB615310685}" presName="rootComposite1" presStyleCnt="0"/>
      <dgm:spPr/>
    </dgm:pt>
    <dgm:pt modelId="{68F6A4F9-BB13-452B-8E8C-EBABD55D33CD}" type="pres">
      <dgm:prSet presAssocID="{F1CE0DD7-9F39-4CAE-BF62-6AB615310685}" presName="rootText1" presStyleLbl="node0" presStyleIdx="1" presStyleCnt="2" custLinFactX="-21036" custLinFactNeighborX="-100000" custLinFactNeighborY="761">
        <dgm:presLayoutVars>
          <dgm:chPref val="3"/>
        </dgm:presLayoutVars>
      </dgm:prSet>
      <dgm:spPr/>
      <dgm:t>
        <a:bodyPr/>
        <a:lstStyle/>
        <a:p>
          <a:endParaRPr lang="en-US"/>
        </a:p>
      </dgm:t>
    </dgm:pt>
    <dgm:pt modelId="{2389BD18-C265-4033-B5C4-5430AA832BAB}" type="pres">
      <dgm:prSet presAssocID="{F1CE0DD7-9F39-4CAE-BF62-6AB615310685}" presName="rootConnector1" presStyleLbl="node1" presStyleIdx="0" presStyleCnt="0"/>
      <dgm:spPr/>
      <dgm:t>
        <a:bodyPr/>
        <a:lstStyle/>
        <a:p>
          <a:endParaRPr lang="en-US"/>
        </a:p>
      </dgm:t>
    </dgm:pt>
    <dgm:pt modelId="{8CE5E8ED-20B9-4804-92D8-1A8C78C9B147}" type="pres">
      <dgm:prSet presAssocID="{F1CE0DD7-9F39-4CAE-BF62-6AB615310685}" presName="hierChild2" presStyleCnt="0"/>
      <dgm:spPr/>
    </dgm:pt>
    <dgm:pt modelId="{6310D125-339C-4D67-8693-48BD103F44E1}" type="pres">
      <dgm:prSet presAssocID="{F1CE0DD7-9F39-4CAE-BF62-6AB615310685}" presName="hierChild3" presStyleCnt="0"/>
      <dgm:spPr/>
    </dgm:pt>
  </dgm:ptLst>
  <dgm:cxnLst>
    <dgm:cxn modelId="{8FB631CE-D5E6-48FA-9B92-127A118625B1}" type="presOf" srcId="{F1CE0DD7-9F39-4CAE-BF62-6AB615310685}" destId="{2389BD18-C265-4033-B5C4-5430AA832BAB}" srcOrd="1" destOrd="0" presId="urn:microsoft.com/office/officeart/2005/8/layout/orgChart1"/>
    <dgm:cxn modelId="{962F01D4-537F-4484-91A2-3A746554060F}" srcId="{C73DA23C-C158-4D4E-8D7D-F172F0EA93E6}" destId="{F1CE0DD7-9F39-4CAE-BF62-6AB615310685}" srcOrd="1" destOrd="0" parTransId="{13915E1E-0019-47D5-A1E5-9BDAB065E235}" sibTransId="{05EA1B11-562A-4EFD-9F91-3213761760E0}"/>
    <dgm:cxn modelId="{E651D236-5224-480B-A020-9FA46A8564D2}" srcId="{7F71CF72-0342-4257-B096-77AA8012B02F}" destId="{6A9B338A-B1BA-4A7E-B152-9038720066C9}" srcOrd="2" destOrd="0" parTransId="{62E28AB4-7A8B-4CC3-8D24-EB5094639257}" sibTransId="{17142C0D-5A9A-4793-A22B-6F18374726C6}"/>
    <dgm:cxn modelId="{485E9255-E5F2-4BA2-B459-BE48E7B0DD7E}" type="presOf" srcId="{7F71CF72-0342-4257-B096-77AA8012B02F}" destId="{E103CBE8-57E4-443E-889C-B8F61301539B}" srcOrd="0" destOrd="0" presId="urn:microsoft.com/office/officeart/2005/8/layout/orgChart1"/>
    <dgm:cxn modelId="{4F78E47A-387F-48BE-A9B4-1FBA952EF9FC}" type="presOf" srcId="{893C0AA1-1A75-475B-9C90-234665FF278A}" destId="{CB9657EB-8CBD-4061-B58F-DB1425107905}" srcOrd="1" destOrd="0" presId="urn:microsoft.com/office/officeart/2005/8/layout/orgChart1"/>
    <dgm:cxn modelId="{6FC6277E-CB8A-4D33-B945-7D7291362E7D}" type="presOf" srcId="{893C0AA1-1A75-475B-9C90-234665FF278A}" destId="{BC63962B-63C0-41AF-ACF9-05AA40C15D61}" srcOrd="0" destOrd="0" presId="urn:microsoft.com/office/officeart/2005/8/layout/orgChart1"/>
    <dgm:cxn modelId="{AB912C91-39CF-4A07-B434-807B133036D6}" srcId="{C73DA23C-C158-4D4E-8D7D-F172F0EA93E6}" destId="{7F71CF72-0342-4257-B096-77AA8012B02F}" srcOrd="0" destOrd="0" parTransId="{C7D45D99-A0A1-4503-A699-216622A6EC04}" sibTransId="{F6CE77BB-64CD-4A9F-92A7-10C21F21DDB0}"/>
    <dgm:cxn modelId="{A8CFF173-0340-4972-9C59-8316323FA93B}" type="presOf" srcId="{6A9B338A-B1BA-4A7E-B152-9038720066C9}" destId="{723C9E6C-9F09-4825-9A1A-57F610166A15}" srcOrd="0" destOrd="0" presId="urn:microsoft.com/office/officeart/2005/8/layout/orgChart1"/>
    <dgm:cxn modelId="{CE279C59-3B68-432E-A0D5-FF5351413705}" type="presOf" srcId="{C73DA23C-C158-4D4E-8D7D-F172F0EA93E6}" destId="{A6BA9EB6-4586-4B5E-8CE1-9A94B66CC88A}" srcOrd="0" destOrd="0" presId="urn:microsoft.com/office/officeart/2005/8/layout/orgChart1"/>
    <dgm:cxn modelId="{C16FA7E2-5247-4B24-AE25-398CE3B885F3}" type="presOf" srcId="{62E28AB4-7A8B-4CC3-8D24-EB5094639257}" destId="{73F37D9E-5A06-43FF-BB0D-3E775C3AE20E}" srcOrd="0" destOrd="0" presId="urn:microsoft.com/office/officeart/2005/8/layout/orgChart1"/>
    <dgm:cxn modelId="{98EB5E30-A9CF-4D89-A901-E7ACA10E80C6}" type="presOf" srcId="{FD33F922-31D5-4A4D-91E1-9753985D8B75}" destId="{072A3861-6574-4664-ACF2-5FF335F864CD}" srcOrd="1" destOrd="0" presId="urn:microsoft.com/office/officeart/2005/8/layout/orgChart1"/>
    <dgm:cxn modelId="{814AAA15-2449-4417-A5EE-F4489A75C04E}" type="presOf" srcId="{7F71CF72-0342-4257-B096-77AA8012B02F}" destId="{5A0CCB28-8A39-4CAB-B9EC-6D78B81ECBF4}" srcOrd="1" destOrd="0" presId="urn:microsoft.com/office/officeart/2005/8/layout/orgChart1"/>
    <dgm:cxn modelId="{AD55BC8F-CCEF-4B0B-85E5-FAA57A340878}" type="presOf" srcId="{1B94388A-E846-4723-AC51-8571074797FA}" destId="{33ABF784-4E9F-41DC-8BE2-EEB1061EE641}" srcOrd="0" destOrd="0" presId="urn:microsoft.com/office/officeart/2005/8/layout/orgChart1"/>
    <dgm:cxn modelId="{068756DC-DC13-4544-98B7-C9B811CBC929}" type="presOf" srcId="{6A9B338A-B1BA-4A7E-B152-9038720066C9}" destId="{F94FE818-0B09-4ED1-AF47-F5844BBE483F}" srcOrd="1" destOrd="0" presId="urn:microsoft.com/office/officeart/2005/8/layout/orgChart1"/>
    <dgm:cxn modelId="{0F0123A4-D3C2-4832-9AF2-4E96520DDA22}" type="presOf" srcId="{37B6290A-8FF2-4EB8-BC75-57A2BE5997C2}" destId="{ADC05340-6851-414C-96C1-94809462942F}" srcOrd="0" destOrd="0" presId="urn:microsoft.com/office/officeart/2005/8/layout/orgChart1"/>
    <dgm:cxn modelId="{F6F5434A-9536-4200-A120-C3C5D0A82603}" type="presOf" srcId="{FD33F922-31D5-4A4D-91E1-9753985D8B75}" destId="{06F4755A-D677-4D98-AC88-4E071C214AC2}" srcOrd="0" destOrd="0" presId="urn:microsoft.com/office/officeart/2005/8/layout/orgChart1"/>
    <dgm:cxn modelId="{DA4006F9-7B11-4C2E-8A3D-663D11C21335}" type="presOf" srcId="{F1CE0DD7-9F39-4CAE-BF62-6AB615310685}" destId="{68F6A4F9-BB13-452B-8E8C-EBABD55D33CD}" srcOrd="0" destOrd="0" presId="urn:microsoft.com/office/officeart/2005/8/layout/orgChart1"/>
    <dgm:cxn modelId="{0915734A-A920-4EE1-A226-1059BF0D6A55}" srcId="{7F71CF72-0342-4257-B096-77AA8012B02F}" destId="{FD33F922-31D5-4A4D-91E1-9753985D8B75}" srcOrd="1" destOrd="0" parTransId="{37B6290A-8FF2-4EB8-BC75-57A2BE5997C2}" sibTransId="{4B11F0B0-6490-4878-A2B1-C105C6CD80B1}"/>
    <dgm:cxn modelId="{DA2AAD5E-07A8-4E28-9218-777BCE9C5226}" srcId="{7F71CF72-0342-4257-B096-77AA8012B02F}" destId="{893C0AA1-1A75-475B-9C90-234665FF278A}" srcOrd="0" destOrd="0" parTransId="{1B94388A-E846-4723-AC51-8571074797FA}" sibTransId="{5B0FCA16-BE88-4A7F-A6E8-A4FA271FD9F8}"/>
    <dgm:cxn modelId="{AF495D9F-08CB-415E-A389-F0E71BE2018A}" type="presParOf" srcId="{A6BA9EB6-4586-4B5E-8CE1-9A94B66CC88A}" destId="{4A3DD8E4-D6F1-4260-98EC-27421337551A}" srcOrd="0" destOrd="0" presId="urn:microsoft.com/office/officeart/2005/8/layout/orgChart1"/>
    <dgm:cxn modelId="{1FE82AEB-6578-4768-B276-A3611E6FD556}" type="presParOf" srcId="{4A3DD8E4-D6F1-4260-98EC-27421337551A}" destId="{AA9D3166-0EB5-4910-B9AF-543F21190488}" srcOrd="0" destOrd="0" presId="urn:microsoft.com/office/officeart/2005/8/layout/orgChart1"/>
    <dgm:cxn modelId="{410265C7-B580-46AC-A4D3-6642D13300A5}" type="presParOf" srcId="{AA9D3166-0EB5-4910-B9AF-543F21190488}" destId="{E103CBE8-57E4-443E-889C-B8F61301539B}" srcOrd="0" destOrd="0" presId="urn:microsoft.com/office/officeart/2005/8/layout/orgChart1"/>
    <dgm:cxn modelId="{DBCF82AA-D4FF-4A48-B1FB-24AC806B00EA}" type="presParOf" srcId="{AA9D3166-0EB5-4910-B9AF-543F21190488}" destId="{5A0CCB28-8A39-4CAB-B9EC-6D78B81ECBF4}" srcOrd="1" destOrd="0" presId="urn:microsoft.com/office/officeart/2005/8/layout/orgChart1"/>
    <dgm:cxn modelId="{13BE8D5A-22A7-47A0-923E-C16BBA997E06}" type="presParOf" srcId="{4A3DD8E4-D6F1-4260-98EC-27421337551A}" destId="{26CBCA8E-E962-438F-9334-72E2938C6D79}" srcOrd="1" destOrd="0" presId="urn:microsoft.com/office/officeart/2005/8/layout/orgChart1"/>
    <dgm:cxn modelId="{B43DC01C-1FDD-4083-A851-923D5618D67F}" type="presParOf" srcId="{26CBCA8E-E962-438F-9334-72E2938C6D79}" destId="{33ABF784-4E9F-41DC-8BE2-EEB1061EE641}" srcOrd="0" destOrd="0" presId="urn:microsoft.com/office/officeart/2005/8/layout/orgChart1"/>
    <dgm:cxn modelId="{98B42BD1-81AA-4495-BDD5-171B5D6C9B3E}" type="presParOf" srcId="{26CBCA8E-E962-438F-9334-72E2938C6D79}" destId="{8198344E-1C53-449B-A662-ADDB71407336}" srcOrd="1" destOrd="0" presId="urn:microsoft.com/office/officeart/2005/8/layout/orgChart1"/>
    <dgm:cxn modelId="{D2BD9F0B-F8B1-4E4D-9099-E8D546B17386}" type="presParOf" srcId="{8198344E-1C53-449B-A662-ADDB71407336}" destId="{99C518B1-71E3-41C3-B774-9506E226C457}" srcOrd="0" destOrd="0" presId="urn:microsoft.com/office/officeart/2005/8/layout/orgChart1"/>
    <dgm:cxn modelId="{31CD573A-CAA5-4196-93FB-49F2E7EAE9FF}" type="presParOf" srcId="{99C518B1-71E3-41C3-B774-9506E226C457}" destId="{BC63962B-63C0-41AF-ACF9-05AA40C15D61}" srcOrd="0" destOrd="0" presId="urn:microsoft.com/office/officeart/2005/8/layout/orgChart1"/>
    <dgm:cxn modelId="{D0F58B5F-6144-4D6A-894E-BABE8BB00B84}" type="presParOf" srcId="{99C518B1-71E3-41C3-B774-9506E226C457}" destId="{CB9657EB-8CBD-4061-B58F-DB1425107905}" srcOrd="1" destOrd="0" presId="urn:microsoft.com/office/officeart/2005/8/layout/orgChart1"/>
    <dgm:cxn modelId="{90418E53-6863-44AB-9B6C-F0AA28E44DD3}" type="presParOf" srcId="{8198344E-1C53-449B-A662-ADDB71407336}" destId="{33594F93-9EAA-4CEE-896A-40B76571C7F9}" srcOrd="1" destOrd="0" presId="urn:microsoft.com/office/officeart/2005/8/layout/orgChart1"/>
    <dgm:cxn modelId="{2A16C2F9-7EB3-4442-BA48-672BE2938AED}" type="presParOf" srcId="{8198344E-1C53-449B-A662-ADDB71407336}" destId="{8D7E05F9-D5D0-4A7A-8009-714BAB2C3B23}" srcOrd="2" destOrd="0" presId="urn:microsoft.com/office/officeart/2005/8/layout/orgChart1"/>
    <dgm:cxn modelId="{C38D9B15-4C0B-45C8-AEC2-2D93099D378E}" type="presParOf" srcId="{26CBCA8E-E962-438F-9334-72E2938C6D79}" destId="{ADC05340-6851-414C-96C1-94809462942F}" srcOrd="2" destOrd="0" presId="urn:microsoft.com/office/officeart/2005/8/layout/orgChart1"/>
    <dgm:cxn modelId="{58CB43A9-1F81-427F-ADED-4EBCB2B1B4DA}" type="presParOf" srcId="{26CBCA8E-E962-438F-9334-72E2938C6D79}" destId="{E7BD1AE7-0A13-4052-96F9-9CEFC013A7C1}" srcOrd="3" destOrd="0" presId="urn:microsoft.com/office/officeart/2005/8/layout/orgChart1"/>
    <dgm:cxn modelId="{6B3D7BE2-77CE-4742-8B8A-A780FB22187E}" type="presParOf" srcId="{E7BD1AE7-0A13-4052-96F9-9CEFC013A7C1}" destId="{4DE46F1A-E559-4BC1-9871-5CEE0E0CFCE3}" srcOrd="0" destOrd="0" presId="urn:microsoft.com/office/officeart/2005/8/layout/orgChart1"/>
    <dgm:cxn modelId="{1A8DCC5F-5428-4F25-B27B-7CFBA900FFAB}" type="presParOf" srcId="{4DE46F1A-E559-4BC1-9871-5CEE0E0CFCE3}" destId="{06F4755A-D677-4D98-AC88-4E071C214AC2}" srcOrd="0" destOrd="0" presId="urn:microsoft.com/office/officeart/2005/8/layout/orgChart1"/>
    <dgm:cxn modelId="{F276DE3F-2162-4BD4-8E63-B943D4D184BF}" type="presParOf" srcId="{4DE46F1A-E559-4BC1-9871-5CEE0E0CFCE3}" destId="{072A3861-6574-4664-ACF2-5FF335F864CD}" srcOrd="1" destOrd="0" presId="urn:microsoft.com/office/officeart/2005/8/layout/orgChart1"/>
    <dgm:cxn modelId="{CA507F41-ACF3-4223-B020-B5D6F24A80E7}" type="presParOf" srcId="{E7BD1AE7-0A13-4052-96F9-9CEFC013A7C1}" destId="{FCEB755F-B0FE-4C33-A4C7-A6A025E87675}" srcOrd="1" destOrd="0" presId="urn:microsoft.com/office/officeart/2005/8/layout/orgChart1"/>
    <dgm:cxn modelId="{68544C4A-6A06-4ADF-A473-E78717F28C10}" type="presParOf" srcId="{E7BD1AE7-0A13-4052-96F9-9CEFC013A7C1}" destId="{9F15248F-68EB-403E-A226-48996D919403}" srcOrd="2" destOrd="0" presId="urn:microsoft.com/office/officeart/2005/8/layout/orgChart1"/>
    <dgm:cxn modelId="{EE60779C-42EC-4DB3-9172-6FF3095FA2D9}" type="presParOf" srcId="{26CBCA8E-E962-438F-9334-72E2938C6D79}" destId="{73F37D9E-5A06-43FF-BB0D-3E775C3AE20E}" srcOrd="4" destOrd="0" presId="urn:microsoft.com/office/officeart/2005/8/layout/orgChart1"/>
    <dgm:cxn modelId="{F589B8AC-E9C5-4146-9754-B6421017F008}" type="presParOf" srcId="{26CBCA8E-E962-438F-9334-72E2938C6D79}" destId="{71F0CE9E-414F-4B72-9D7D-A91AC6CE1F24}" srcOrd="5" destOrd="0" presId="urn:microsoft.com/office/officeart/2005/8/layout/orgChart1"/>
    <dgm:cxn modelId="{0C5FAE2E-83EF-4B7F-A270-AF4A729C4A78}" type="presParOf" srcId="{71F0CE9E-414F-4B72-9D7D-A91AC6CE1F24}" destId="{4DE0C5B0-C090-4E66-A61E-B8B8AC114C58}" srcOrd="0" destOrd="0" presId="urn:microsoft.com/office/officeart/2005/8/layout/orgChart1"/>
    <dgm:cxn modelId="{8AB5BC17-94D8-4E21-9DF6-6EAE409911E9}" type="presParOf" srcId="{4DE0C5B0-C090-4E66-A61E-B8B8AC114C58}" destId="{723C9E6C-9F09-4825-9A1A-57F610166A15}" srcOrd="0" destOrd="0" presId="urn:microsoft.com/office/officeart/2005/8/layout/orgChart1"/>
    <dgm:cxn modelId="{00F38C79-39B8-43B8-8DF7-EAB3250BB797}" type="presParOf" srcId="{4DE0C5B0-C090-4E66-A61E-B8B8AC114C58}" destId="{F94FE818-0B09-4ED1-AF47-F5844BBE483F}" srcOrd="1" destOrd="0" presId="urn:microsoft.com/office/officeart/2005/8/layout/orgChart1"/>
    <dgm:cxn modelId="{DD57F02D-70C0-4D81-83B4-D0A7FBA9F1D5}" type="presParOf" srcId="{71F0CE9E-414F-4B72-9D7D-A91AC6CE1F24}" destId="{A745BBC2-D84D-4F08-A329-D6068D9674F2}" srcOrd="1" destOrd="0" presId="urn:microsoft.com/office/officeart/2005/8/layout/orgChart1"/>
    <dgm:cxn modelId="{A9761517-4341-4080-A9AC-C13687C677ED}" type="presParOf" srcId="{71F0CE9E-414F-4B72-9D7D-A91AC6CE1F24}" destId="{02171936-4740-424C-BE4D-990E7FD3E8A5}" srcOrd="2" destOrd="0" presId="urn:microsoft.com/office/officeart/2005/8/layout/orgChart1"/>
    <dgm:cxn modelId="{80D732DF-69AA-4FD7-9DA2-D044962370BB}" type="presParOf" srcId="{4A3DD8E4-D6F1-4260-98EC-27421337551A}" destId="{EB5A7CC8-A83F-46A8-B0AC-47CE3C7FD509}" srcOrd="2" destOrd="0" presId="urn:microsoft.com/office/officeart/2005/8/layout/orgChart1"/>
    <dgm:cxn modelId="{1C1E7961-E5D8-4B77-A1D3-0B1259207B1F}" type="presParOf" srcId="{A6BA9EB6-4586-4B5E-8CE1-9A94B66CC88A}" destId="{6FAC9991-A52C-4BB0-8643-E5418E4FF4F3}" srcOrd="1" destOrd="0" presId="urn:microsoft.com/office/officeart/2005/8/layout/orgChart1"/>
    <dgm:cxn modelId="{1C51FE31-71BE-45CB-B533-7C4A36563824}" type="presParOf" srcId="{6FAC9991-A52C-4BB0-8643-E5418E4FF4F3}" destId="{73862F7D-DF17-4D2B-9EFE-22709064386F}" srcOrd="0" destOrd="0" presId="urn:microsoft.com/office/officeart/2005/8/layout/orgChart1"/>
    <dgm:cxn modelId="{2DD94CFF-571E-4A3B-99A4-11D9C50F6D45}" type="presParOf" srcId="{73862F7D-DF17-4D2B-9EFE-22709064386F}" destId="{68F6A4F9-BB13-452B-8E8C-EBABD55D33CD}" srcOrd="0" destOrd="0" presId="urn:microsoft.com/office/officeart/2005/8/layout/orgChart1"/>
    <dgm:cxn modelId="{9796C850-2930-453A-BAFB-7CEF35DCEAD5}" type="presParOf" srcId="{73862F7D-DF17-4D2B-9EFE-22709064386F}" destId="{2389BD18-C265-4033-B5C4-5430AA832BAB}" srcOrd="1" destOrd="0" presId="urn:microsoft.com/office/officeart/2005/8/layout/orgChart1"/>
    <dgm:cxn modelId="{16B04BBA-7B02-48BC-964C-B12C4F4840C2}" type="presParOf" srcId="{6FAC9991-A52C-4BB0-8643-E5418E4FF4F3}" destId="{8CE5E8ED-20B9-4804-92D8-1A8C78C9B147}" srcOrd="1" destOrd="0" presId="urn:microsoft.com/office/officeart/2005/8/layout/orgChart1"/>
    <dgm:cxn modelId="{C95DBCD4-A367-422B-9108-A415F593431F}" type="presParOf" srcId="{6FAC9991-A52C-4BB0-8643-E5418E4FF4F3}" destId="{6310D125-339C-4D67-8693-48BD103F44E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1BF4E-CACE-4794-BC51-C7CFB054FDC6}">
      <dsp:nvSpPr>
        <dsp:cNvPr id="0" name=""/>
        <dsp:cNvSpPr/>
      </dsp:nvSpPr>
      <dsp:spPr>
        <a:xfrm rot="10800000">
          <a:off x="2315247" y="466"/>
          <a:ext cx="8107680" cy="1092351"/>
        </a:xfrm>
        <a:prstGeom prst="homePlate">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481697" tIns="114300" rIns="213360" bIns="114300" numCol="1" spcCol="1270" anchor="ctr" anchorCtr="0">
          <a:noAutofit/>
        </a:bodyPr>
        <a:lstStyle/>
        <a:p>
          <a:pPr lvl="0" algn="ctr" defTabSz="1333500">
            <a:lnSpc>
              <a:spcPct val="90000"/>
            </a:lnSpc>
            <a:spcBef>
              <a:spcPct val="0"/>
            </a:spcBef>
            <a:spcAft>
              <a:spcPct val="35000"/>
            </a:spcAft>
          </a:pPr>
          <a:r>
            <a:rPr lang="en-GB" sz="3000" kern="1200" dirty="0" smtClean="0"/>
            <a:t>1. Empirical antibiotics then start definitive antibiotics following culture results</a:t>
          </a:r>
          <a:endParaRPr lang="en-US" sz="3000" kern="1200" dirty="0"/>
        </a:p>
      </dsp:txBody>
      <dsp:txXfrm rot="10800000">
        <a:off x="2588335" y="466"/>
        <a:ext cx="7834592" cy="1092351"/>
      </dsp:txXfrm>
    </dsp:sp>
    <dsp:sp modelId="{02F8FCE4-7812-47B2-B471-B665A865A38C}">
      <dsp:nvSpPr>
        <dsp:cNvPr id="0" name=""/>
        <dsp:cNvSpPr/>
      </dsp:nvSpPr>
      <dsp:spPr>
        <a:xfrm>
          <a:off x="1734171" y="57498"/>
          <a:ext cx="1092351" cy="109235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68F9D6-3902-4147-B5C2-CF7737DBB1B2}">
      <dsp:nvSpPr>
        <dsp:cNvPr id="0" name=""/>
        <dsp:cNvSpPr/>
      </dsp:nvSpPr>
      <dsp:spPr>
        <a:xfrm rot="10800000">
          <a:off x="2315247" y="1365906"/>
          <a:ext cx="8107680" cy="1092351"/>
        </a:xfrm>
        <a:prstGeom prst="homePlate">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481697" tIns="114300" rIns="213360" bIns="114300" numCol="1" spcCol="1270" anchor="ctr" anchorCtr="0">
          <a:noAutofit/>
        </a:bodyPr>
        <a:lstStyle/>
        <a:p>
          <a:pPr lvl="0" algn="ctr" defTabSz="1333500">
            <a:lnSpc>
              <a:spcPct val="90000"/>
            </a:lnSpc>
            <a:spcBef>
              <a:spcPct val="0"/>
            </a:spcBef>
            <a:spcAft>
              <a:spcPct val="35000"/>
            </a:spcAft>
          </a:pPr>
          <a:r>
            <a:rPr lang="en-GB" sz="3000" kern="1200" dirty="0" smtClean="0"/>
            <a:t>2. Removal of sutures/ clips to drain any pus collection</a:t>
          </a:r>
          <a:endParaRPr lang="en-US" sz="3000" kern="1200" dirty="0"/>
        </a:p>
      </dsp:txBody>
      <dsp:txXfrm rot="10800000">
        <a:off x="2588335" y="1365906"/>
        <a:ext cx="7834592" cy="1092351"/>
      </dsp:txXfrm>
    </dsp:sp>
    <dsp:sp modelId="{1F0F011A-A9C1-47FE-8010-D6684057CFF4}">
      <dsp:nvSpPr>
        <dsp:cNvPr id="0" name=""/>
        <dsp:cNvSpPr/>
      </dsp:nvSpPr>
      <dsp:spPr>
        <a:xfrm>
          <a:off x="1769072" y="1365906"/>
          <a:ext cx="1092351" cy="109235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CB8094-033C-4639-9BFA-874BB8FC4217}">
      <dsp:nvSpPr>
        <dsp:cNvPr id="0" name=""/>
        <dsp:cNvSpPr/>
      </dsp:nvSpPr>
      <dsp:spPr>
        <a:xfrm rot="10800000">
          <a:off x="2315247" y="2731346"/>
          <a:ext cx="8107680" cy="1092351"/>
        </a:xfrm>
        <a:prstGeom prst="homePlate">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481697" tIns="114300" rIns="213360" bIns="114300" numCol="1" spcCol="1270" anchor="ctr" anchorCtr="0">
          <a:noAutofit/>
        </a:bodyPr>
        <a:lstStyle/>
        <a:p>
          <a:pPr lvl="0" algn="ctr" defTabSz="1333500">
            <a:lnSpc>
              <a:spcPct val="90000"/>
            </a:lnSpc>
            <a:spcBef>
              <a:spcPct val="0"/>
            </a:spcBef>
            <a:spcAft>
              <a:spcPct val="35000"/>
            </a:spcAft>
          </a:pPr>
          <a:r>
            <a:rPr lang="en-US" sz="3000" b="0" kern="1200" dirty="0" smtClean="0"/>
            <a:t>3.Removal of dead (necrotic) or infected skin tissue within a surgical wound.</a:t>
          </a:r>
          <a:endParaRPr lang="en-US" sz="3000" b="0" kern="1200" dirty="0"/>
        </a:p>
      </dsp:txBody>
      <dsp:txXfrm rot="10800000">
        <a:off x="2588335" y="2731346"/>
        <a:ext cx="7834592" cy="1092351"/>
      </dsp:txXfrm>
    </dsp:sp>
    <dsp:sp modelId="{1502E27B-1AEF-4A53-8D71-B28937F052FF}">
      <dsp:nvSpPr>
        <dsp:cNvPr id="0" name=""/>
        <dsp:cNvSpPr/>
      </dsp:nvSpPr>
      <dsp:spPr>
        <a:xfrm>
          <a:off x="1769072" y="2731346"/>
          <a:ext cx="1092351" cy="109235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2000" b="-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80ED-9082-42AD-8EE2-AC758009CB15}">
      <dsp:nvSpPr>
        <dsp:cNvPr id="0" name=""/>
        <dsp:cNvSpPr/>
      </dsp:nvSpPr>
      <dsp:spPr>
        <a:xfrm>
          <a:off x="1951"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smtClean="0"/>
            <a:t>Clean-contaminated</a:t>
          </a:r>
          <a:r>
            <a:rPr lang="en-US" sz="2900" kern="1200" smtClean="0"/>
            <a:t> surgery</a:t>
          </a:r>
          <a:endParaRPr lang="en-US" sz="2900" kern="1200"/>
        </a:p>
      </dsp:txBody>
      <dsp:txXfrm>
        <a:off x="35487" y="33536"/>
        <a:ext cx="4093664" cy="1077921"/>
      </dsp:txXfrm>
    </dsp:sp>
    <dsp:sp modelId="{D1A2391E-5F0F-44C8-9F87-0FBF55C56221}">
      <dsp:nvSpPr>
        <dsp:cNvPr id="0" name=""/>
        <dsp:cNvSpPr/>
      </dsp:nvSpPr>
      <dsp:spPr>
        <a:xfrm>
          <a:off x="4578761" y="56565"/>
          <a:ext cx="882076" cy="10318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4578761" y="262937"/>
        <a:ext cx="617453" cy="619118"/>
      </dsp:txXfrm>
    </dsp:sp>
    <dsp:sp modelId="{351C7A0B-2636-4FEB-A486-FDF191CFBBD6}">
      <dsp:nvSpPr>
        <dsp:cNvPr id="0" name=""/>
        <dsp:cNvSpPr/>
      </dsp:nvSpPr>
      <dsp:spPr>
        <a:xfrm>
          <a:off x="5826982"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u="sng" kern="1200" smtClean="0"/>
            <a:t>metronidazole</a:t>
          </a:r>
          <a:r>
            <a:rPr lang="en-US" sz="2900" kern="1200" smtClean="0"/>
            <a:t>, </a:t>
          </a:r>
          <a:r>
            <a:rPr lang="en-US" sz="2900" u="sng" kern="1200" smtClean="0"/>
            <a:t>co-amoxiclav</a:t>
          </a:r>
          <a:r>
            <a:rPr lang="en-US" sz="2900" kern="1200" smtClean="0"/>
            <a:t>. 		</a:t>
          </a:r>
          <a:endParaRPr lang="en-US" sz="2900" kern="1200"/>
        </a:p>
      </dsp:txBody>
      <dsp:txXfrm>
        <a:off x="5860518" y="33536"/>
        <a:ext cx="4093664" cy="10779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18164-EDFF-42F6-98D2-58E98CB2AE5B}">
      <dsp:nvSpPr>
        <dsp:cNvPr id="0" name=""/>
        <dsp:cNvSpPr/>
      </dsp:nvSpPr>
      <dsp:spPr>
        <a:xfrm>
          <a:off x="1951"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smtClean="0"/>
            <a:t>for patients at risk for </a:t>
          </a:r>
          <a:r>
            <a:rPr lang="en-US" sz="2200" b="1" kern="1200" smtClean="0"/>
            <a:t>candidiasis</a:t>
          </a:r>
          <a:r>
            <a:rPr lang="en-US" sz="2200" kern="1200" smtClean="0"/>
            <a:t> : (DM , immune-compromised )</a:t>
          </a:r>
          <a:endParaRPr lang="en-US" sz="2200" kern="1200"/>
        </a:p>
      </dsp:txBody>
      <dsp:txXfrm>
        <a:off x="35487" y="33536"/>
        <a:ext cx="4093664" cy="1077921"/>
      </dsp:txXfrm>
    </dsp:sp>
    <dsp:sp modelId="{F139DC35-83A6-4B7C-9E7B-8D14390923A2}">
      <dsp:nvSpPr>
        <dsp:cNvPr id="0" name=""/>
        <dsp:cNvSpPr/>
      </dsp:nvSpPr>
      <dsp:spPr>
        <a:xfrm>
          <a:off x="4578761" y="56565"/>
          <a:ext cx="882076" cy="10318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4578761" y="262937"/>
        <a:ext cx="617453" cy="619118"/>
      </dsp:txXfrm>
    </dsp:sp>
    <dsp:sp modelId="{D68F5FB3-0482-41D8-873B-665667AF5004}">
      <dsp:nvSpPr>
        <dsp:cNvPr id="0" name=""/>
        <dsp:cNvSpPr/>
      </dsp:nvSpPr>
      <dsp:spPr>
        <a:xfrm>
          <a:off x="5826982"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smtClean="0"/>
            <a:t>empiric </a:t>
          </a:r>
          <a:r>
            <a:rPr lang="en-US" sz="2200" b="1" kern="1200" smtClean="0"/>
            <a:t>antifungal</a:t>
          </a:r>
          <a:r>
            <a:rPr lang="en-US" sz="2200" kern="1200" smtClean="0"/>
            <a:t> therapy (</a:t>
          </a:r>
          <a:r>
            <a:rPr lang="en-US" sz="2200" u="sng" kern="1200" smtClean="0"/>
            <a:t>fluconazole</a:t>
          </a:r>
          <a:r>
            <a:rPr lang="en-US" sz="2200" kern="1200" smtClean="0"/>
            <a:t> , </a:t>
          </a:r>
          <a:r>
            <a:rPr lang="en-US" sz="2200" u="sng" kern="1200" smtClean="0"/>
            <a:t>amphotericin </a:t>
          </a:r>
          <a:endParaRPr lang="en-US" sz="2200" kern="1200"/>
        </a:p>
      </dsp:txBody>
      <dsp:txXfrm>
        <a:off x="5860518" y="33536"/>
        <a:ext cx="4093664" cy="10779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E4110-2976-486C-8489-4667E836871D}">
      <dsp:nvSpPr>
        <dsp:cNvPr id="0" name=""/>
        <dsp:cNvSpPr/>
      </dsp:nvSpPr>
      <dsp:spPr>
        <a:xfrm>
          <a:off x="1951"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b="1" kern="1200" smtClean="0"/>
            <a:t>community-acquired infections</a:t>
          </a:r>
          <a:r>
            <a:rPr lang="en-US" sz="3100" kern="1200" smtClean="0"/>
            <a:t> </a:t>
          </a:r>
          <a:endParaRPr lang="en-US" sz="3100" kern="1200"/>
        </a:p>
      </dsp:txBody>
      <dsp:txXfrm>
        <a:off x="35487" y="33536"/>
        <a:ext cx="4093664" cy="1077921"/>
      </dsp:txXfrm>
    </dsp:sp>
    <dsp:sp modelId="{9DC10033-1248-41FA-B47A-F3EB6D3387A4}">
      <dsp:nvSpPr>
        <dsp:cNvPr id="0" name=""/>
        <dsp:cNvSpPr/>
      </dsp:nvSpPr>
      <dsp:spPr>
        <a:xfrm>
          <a:off x="4578761" y="56565"/>
          <a:ext cx="882076" cy="10318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4578761" y="262937"/>
        <a:ext cx="617453" cy="619118"/>
      </dsp:txXfrm>
    </dsp:sp>
    <dsp:sp modelId="{351C7A0B-2636-4FEB-A486-FDF191CFBBD6}">
      <dsp:nvSpPr>
        <dsp:cNvPr id="0" name=""/>
        <dsp:cNvSpPr/>
      </dsp:nvSpPr>
      <dsp:spPr>
        <a:xfrm>
          <a:off x="5826982"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cephalosporins , ampicillin/</a:t>
          </a:r>
          <a:r>
            <a:rPr lang="en-US" sz="3100" kern="1200" dirty="0" err="1" smtClean="0"/>
            <a:t>sulbactam</a:t>
          </a:r>
          <a:endParaRPr lang="en-US" sz="3100" kern="1200" dirty="0"/>
        </a:p>
      </dsp:txBody>
      <dsp:txXfrm>
        <a:off x="5860518" y="33536"/>
        <a:ext cx="4093664" cy="10779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A68DA-66D2-45EF-9F84-E72EC1EA21FC}">
      <dsp:nvSpPr>
        <dsp:cNvPr id="0" name=""/>
        <dsp:cNvSpPr/>
      </dsp:nvSpPr>
      <dsp:spPr>
        <a:xfrm>
          <a:off x="1951"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appendectomy for gangrenous, perforated appendicitis, or bowel resection for intestinal perforation,</a:t>
          </a:r>
        </a:p>
      </dsp:txBody>
      <dsp:txXfrm>
        <a:off x="35487" y="33536"/>
        <a:ext cx="4093664" cy="1077921"/>
      </dsp:txXfrm>
    </dsp:sp>
    <dsp:sp modelId="{FBE1ABBF-BD29-4FA0-977C-BC8001DE5B06}">
      <dsp:nvSpPr>
        <dsp:cNvPr id="0" name=""/>
        <dsp:cNvSpPr/>
      </dsp:nvSpPr>
      <dsp:spPr>
        <a:xfrm>
          <a:off x="4578761" y="56565"/>
          <a:ext cx="882076" cy="10318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4578761" y="262937"/>
        <a:ext cx="617453" cy="619118"/>
      </dsp:txXfrm>
    </dsp:sp>
    <dsp:sp modelId="{27B52C23-090B-4C4F-B380-7CC48D4E9E15}">
      <dsp:nvSpPr>
        <dsp:cNvPr id="0" name=""/>
        <dsp:cNvSpPr/>
      </dsp:nvSpPr>
      <dsp:spPr>
        <a:xfrm>
          <a:off x="5826982" y="0"/>
          <a:ext cx="4160736" cy="1144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 against aerobes and </a:t>
          </a:r>
          <a:r>
            <a:rPr lang="en-US" sz="2000" kern="1200" dirty="0" smtClean="0"/>
            <a:t>anaerobes</a:t>
          </a:r>
        </a:p>
        <a:p>
          <a:pPr lvl="0" algn="ctr" defTabSz="889000">
            <a:lnSpc>
              <a:spcPct val="90000"/>
            </a:lnSpc>
            <a:spcBef>
              <a:spcPct val="0"/>
            </a:spcBef>
            <a:spcAft>
              <a:spcPct val="35000"/>
            </a:spcAft>
          </a:pPr>
          <a:r>
            <a:rPr lang="en-US" sz="2000" kern="1200" dirty="0" smtClean="0"/>
            <a:t> (ciprofloxacin plus metronidazole) </a:t>
          </a:r>
          <a:endParaRPr lang="en-US" sz="2000" kern="1200" dirty="0"/>
        </a:p>
      </dsp:txBody>
      <dsp:txXfrm>
        <a:off x="5860518" y="33536"/>
        <a:ext cx="4093664" cy="10779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AE58A-A071-4DBE-B8CD-6FE1FA369CED}">
      <dsp:nvSpPr>
        <dsp:cNvPr id="0" name=""/>
        <dsp:cNvSpPr/>
      </dsp:nvSpPr>
      <dsp:spPr>
        <a:xfrm>
          <a:off x="6096000" y="3816149"/>
          <a:ext cx="5051300" cy="438336"/>
        </a:xfrm>
        <a:custGeom>
          <a:avLst/>
          <a:gdLst/>
          <a:ahLst/>
          <a:cxnLst/>
          <a:rect l="0" t="0" r="0" b="0"/>
          <a:pathLst>
            <a:path>
              <a:moveTo>
                <a:pt x="0" y="0"/>
              </a:moveTo>
              <a:lnTo>
                <a:pt x="0" y="219168"/>
              </a:lnTo>
              <a:lnTo>
                <a:pt x="5051300" y="219168"/>
              </a:lnTo>
              <a:lnTo>
                <a:pt x="505130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8D8A2BA-1A66-4967-955D-C51F13EF9E0B}">
      <dsp:nvSpPr>
        <dsp:cNvPr id="0" name=""/>
        <dsp:cNvSpPr/>
      </dsp:nvSpPr>
      <dsp:spPr>
        <a:xfrm>
          <a:off x="6096000" y="3816149"/>
          <a:ext cx="2525650" cy="438336"/>
        </a:xfrm>
        <a:custGeom>
          <a:avLst/>
          <a:gdLst/>
          <a:ahLst/>
          <a:cxnLst/>
          <a:rect l="0" t="0" r="0" b="0"/>
          <a:pathLst>
            <a:path>
              <a:moveTo>
                <a:pt x="0" y="0"/>
              </a:moveTo>
              <a:lnTo>
                <a:pt x="0" y="219168"/>
              </a:lnTo>
              <a:lnTo>
                <a:pt x="2525650" y="219168"/>
              </a:lnTo>
              <a:lnTo>
                <a:pt x="252565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85FE0C7-A1D9-4E14-8E34-2C2D15BDA77C}">
      <dsp:nvSpPr>
        <dsp:cNvPr id="0" name=""/>
        <dsp:cNvSpPr/>
      </dsp:nvSpPr>
      <dsp:spPr>
        <a:xfrm>
          <a:off x="6050280" y="3816149"/>
          <a:ext cx="91440" cy="438336"/>
        </a:xfrm>
        <a:custGeom>
          <a:avLst/>
          <a:gdLst/>
          <a:ahLst/>
          <a:cxnLst/>
          <a:rect l="0" t="0" r="0" b="0"/>
          <a:pathLst>
            <a:path>
              <a:moveTo>
                <a:pt x="45720" y="0"/>
              </a:moveTo>
              <a:lnTo>
                <a:pt x="4572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17912A4-108C-4CEC-B566-16E59E14A745}">
      <dsp:nvSpPr>
        <dsp:cNvPr id="0" name=""/>
        <dsp:cNvSpPr/>
      </dsp:nvSpPr>
      <dsp:spPr>
        <a:xfrm>
          <a:off x="3570349" y="3816149"/>
          <a:ext cx="2525650" cy="438336"/>
        </a:xfrm>
        <a:custGeom>
          <a:avLst/>
          <a:gdLst/>
          <a:ahLst/>
          <a:cxnLst/>
          <a:rect l="0" t="0" r="0" b="0"/>
          <a:pathLst>
            <a:path>
              <a:moveTo>
                <a:pt x="2525650" y="0"/>
              </a:moveTo>
              <a:lnTo>
                <a:pt x="2525650" y="219168"/>
              </a:lnTo>
              <a:lnTo>
                <a:pt x="0" y="219168"/>
              </a:lnTo>
              <a:lnTo>
                <a:pt x="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D761AF5-43F2-4459-BE70-80640D87411B}">
      <dsp:nvSpPr>
        <dsp:cNvPr id="0" name=""/>
        <dsp:cNvSpPr/>
      </dsp:nvSpPr>
      <dsp:spPr>
        <a:xfrm>
          <a:off x="1044699" y="3816149"/>
          <a:ext cx="5051300" cy="438336"/>
        </a:xfrm>
        <a:custGeom>
          <a:avLst/>
          <a:gdLst/>
          <a:ahLst/>
          <a:cxnLst/>
          <a:rect l="0" t="0" r="0" b="0"/>
          <a:pathLst>
            <a:path>
              <a:moveTo>
                <a:pt x="5051300" y="0"/>
              </a:moveTo>
              <a:lnTo>
                <a:pt x="5051300" y="219168"/>
              </a:lnTo>
              <a:lnTo>
                <a:pt x="0" y="219168"/>
              </a:lnTo>
              <a:lnTo>
                <a:pt x="0" y="43833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51E5D8-F108-4E0D-A8F1-C9BF60D6FC42}">
      <dsp:nvSpPr>
        <dsp:cNvPr id="0" name=""/>
        <dsp:cNvSpPr/>
      </dsp:nvSpPr>
      <dsp:spPr>
        <a:xfrm>
          <a:off x="4113009" y="1473796"/>
          <a:ext cx="3965980" cy="2342352"/>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Debridement methods </a:t>
          </a:r>
          <a:endParaRPr lang="en-US" sz="3100" kern="1200" dirty="0"/>
        </a:p>
      </dsp:txBody>
      <dsp:txXfrm>
        <a:off x="4113009" y="1473796"/>
        <a:ext cx="3965980" cy="2342352"/>
      </dsp:txXfrm>
    </dsp:sp>
    <dsp:sp modelId="{40155DE5-C189-41F4-85E3-47B47BFB5370}">
      <dsp:nvSpPr>
        <dsp:cNvPr id="0" name=""/>
        <dsp:cNvSpPr/>
      </dsp:nvSpPr>
      <dsp:spPr>
        <a:xfrm>
          <a:off x="1041"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Biological </a:t>
          </a:r>
          <a:endParaRPr lang="en-US" sz="3100" kern="1200" dirty="0"/>
        </a:p>
      </dsp:txBody>
      <dsp:txXfrm>
        <a:off x="1041" y="4254485"/>
        <a:ext cx="2087314" cy="1043657"/>
      </dsp:txXfrm>
    </dsp:sp>
    <dsp:sp modelId="{0E9176C2-E1BF-45A0-8FD5-B68259D0C628}">
      <dsp:nvSpPr>
        <dsp:cNvPr id="0" name=""/>
        <dsp:cNvSpPr/>
      </dsp:nvSpPr>
      <dsp:spPr>
        <a:xfrm>
          <a:off x="2526692"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enzymatic</a:t>
          </a:r>
          <a:endParaRPr lang="en-US" sz="3100" kern="1200" dirty="0"/>
        </a:p>
      </dsp:txBody>
      <dsp:txXfrm>
        <a:off x="2526692" y="4254485"/>
        <a:ext cx="2087314" cy="1043657"/>
      </dsp:txXfrm>
    </dsp:sp>
    <dsp:sp modelId="{C8CE34B9-BC4A-401D-8C4E-154C0CC082F4}">
      <dsp:nvSpPr>
        <dsp:cNvPr id="0" name=""/>
        <dsp:cNvSpPr/>
      </dsp:nvSpPr>
      <dsp:spPr>
        <a:xfrm>
          <a:off x="5052342"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smtClean="0"/>
            <a:t>autolytic </a:t>
          </a:r>
          <a:endParaRPr lang="en-US" sz="3100" kern="1200" dirty="0" smtClean="0"/>
        </a:p>
      </dsp:txBody>
      <dsp:txXfrm>
        <a:off x="5052342" y="4254485"/>
        <a:ext cx="2087314" cy="1043657"/>
      </dsp:txXfrm>
    </dsp:sp>
    <dsp:sp modelId="{C35C2DC4-230E-4D50-A07D-901E2BC7CDF6}">
      <dsp:nvSpPr>
        <dsp:cNvPr id="0" name=""/>
        <dsp:cNvSpPr/>
      </dsp:nvSpPr>
      <dsp:spPr>
        <a:xfrm>
          <a:off x="7577993"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Mechanical </a:t>
          </a:r>
        </a:p>
      </dsp:txBody>
      <dsp:txXfrm>
        <a:off x="7577993" y="4254485"/>
        <a:ext cx="2087314" cy="1043657"/>
      </dsp:txXfrm>
    </dsp:sp>
    <dsp:sp modelId="{A5FFC23E-A6FA-4133-AF55-02B119D7A773}">
      <dsp:nvSpPr>
        <dsp:cNvPr id="0" name=""/>
        <dsp:cNvSpPr/>
      </dsp:nvSpPr>
      <dsp:spPr>
        <a:xfrm>
          <a:off x="10103643" y="4254485"/>
          <a:ext cx="2087314" cy="10436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Surgical </a:t>
          </a:r>
        </a:p>
      </dsp:txBody>
      <dsp:txXfrm>
        <a:off x="10103643" y="4254485"/>
        <a:ext cx="2087314" cy="10436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37D9E-5A06-43FF-BB0D-3E775C3AE20E}">
      <dsp:nvSpPr>
        <dsp:cNvPr id="0" name=""/>
        <dsp:cNvSpPr/>
      </dsp:nvSpPr>
      <dsp:spPr>
        <a:xfrm>
          <a:off x="4722648" y="2847389"/>
          <a:ext cx="3341308" cy="579896"/>
        </a:xfrm>
        <a:custGeom>
          <a:avLst/>
          <a:gdLst/>
          <a:ahLst/>
          <a:cxnLst/>
          <a:rect l="0" t="0" r="0" b="0"/>
          <a:pathLst>
            <a:path>
              <a:moveTo>
                <a:pt x="0" y="0"/>
              </a:moveTo>
              <a:lnTo>
                <a:pt x="0" y="289948"/>
              </a:lnTo>
              <a:lnTo>
                <a:pt x="3341308" y="289948"/>
              </a:lnTo>
              <a:lnTo>
                <a:pt x="3341308" y="579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C05340-6851-414C-96C1-94809462942F}">
      <dsp:nvSpPr>
        <dsp:cNvPr id="0" name=""/>
        <dsp:cNvSpPr/>
      </dsp:nvSpPr>
      <dsp:spPr>
        <a:xfrm>
          <a:off x="4676928" y="2847389"/>
          <a:ext cx="91440" cy="579896"/>
        </a:xfrm>
        <a:custGeom>
          <a:avLst/>
          <a:gdLst/>
          <a:ahLst/>
          <a:cxnLst/>
          <a:rect l="0" t="0" r="0" b="0"/>
          <a:pathLst>
            <a:path>
              <a:moveTo>
                <a:pt x="45720" y="0"/>
              </a:moveTo>
              <a:lnTo>
                <a:pt x="45720" y="579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ABF784-4E9F-41DC-8BE2-EEB1061EE641}">
      <dsp:nvSpPr>
        <dsp:cNvPr id="0" name=""/>
        <dsp:cNvSpPr/>
      </dsp:nvSpPr>
      <dsp:spPr>
        <a:xfrm>
          <a:off x="1381340" y="2847389"/>
          <a:ext cx="3341308" cy="579896"/>
        </a:xfrm>
        <a:custGeom>
          <a:avLst/>
          <a:gdLst/>
          <a:ahLst/>
          <a:cxnLst/>
          <a:rect l="0" t="0" r="0" b="0"/>
          <a:pathLst>
            <a:path>
              <a:moveTo>
                <a:pt x="3341308" y="0"/>
              </a:moveTo>
              <a:lnTo>
                <a:pt x="3341308" y="289948"/>
              </a:lnTo>
              <a:lnTo>
                <a:pt x="0" y="289948"/>
              </a:lnTo>
              <a:lnTo>
                <a:pt x="0" y="579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3CBE8-57E4-443E-889C-B8F61301539B}">
      <dsp:nvSpPr>
        <dsp:cNvPr id="0" name=""/>
        <dsp:cNvSpPr/>
      </dsp:nvSpPr>
      <dsp:spPr>
        <a:xfrm>
          <a:off x="3341942" y="1466683"/>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endParaRPr lang="en-US" sz="3000" kern="1200" dirty="0"/>
        </a:p>
      </dsp:txBody>
      <dsp:txXfrm>
        <a:off x="3341942" y="1466683"/>
        <a:ext cx="2761411" cy="1380705"/>
      </dsp:txXfrm>
    </dsp:sp>
    <dsp:sp modelId="{BC63962B-63C0-41AF-ACF9-05AA40C15D61}">
      <dsp:nvSpPr>
        <dsp:cNvPr id="0" name=""/>
        <dsp:cNvSpPr/>
      </dsp:nvSpPr>
      <dsp:spPr>
        <a:xfrm>
          <a:off x="634" y="3427286"/>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Tetanus  </a:t>
          </a:r>
          <a:endParaRPr lang="en-US" sz="3000" kern="1200" dirty="0"/>
        </a:p>
      </dsp:txBody>
      <dsp:txXfrm>
        <a:off x="634" y="3427286"/>
        <a:ext cx="2761411" cy="1380705"/>
      </dsp:txXfrm>
    </dsp:sp>
    <dsp:sp modelId="{06F4755A-D677-4D98-AC88-4E071C214AC2}">
      <dsp:nvSpPr>
        <dsp:cNvPr id="0" name=""/>
        <dsp:cNvSpPr/>
      </dsp:nvSpPr>
      <dsp:spPr>
        <a:xfrm>
          <a:off x="3341942" y="3427286"/>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smtClean="0"/>
            <a:t>GAS GANGRENE </a:t>
          </a:r>
          <a:endParaRPr lang="en-US" sz="3000" kern="1200"/>
        </a:p>
      </dsp:txBody>
      <dsp:txXfrm>
        <a:off x="3341942" y="3427286"/>
        <a:ext cx="2761411" cy="1380705"/>
      </dsp:txXfrm>
    </dsp:sp>
    <dsp:sp modelId="{723C9E6C-9F09-4825-9A1A-57F610166A15}">
      <dsp:nvSpPr>
        <dsp:cNvPr id="0" name=""/>
        <dsp:cNvSpPr/>
      </dsp:nvSpPr>
      <dsp:spPr>
        <a:xfrm>
          <a:off x="6683250" y="3427286"/>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smtClean="0"/>
            <a:t> NECROTISING FASCIITIS</a:t>
          </a:r>
          <a:endParaRPr lang="en-US" sz="3000" kern="1200"/>
        </a:p>
      </dsp:txBody>
      <dsp:txXfrm>
        <a:off x="6683250" y="3427286"/>
        <a:ext cx="2761411" cy="1380705"/>
      </dsp:txXfrm>
    </dsp:sp>
    <dsp:sp modelId="{68F6A4F9-BB13-452B-8E8C-EBABD55D33CD}">
      <dsp:nvSpPr>
        <dsp:cNvPr id="0" name=""/>
        <dsp:cNvSpPr/>
      </dsp:nvSpPr>
      <dsp:spPr>
        <a:xfrm>
          <a:off x="3340948" y="1477190"/>
          <a:ext cx="2761411" cy="1380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Specific local wound infections </a:t>
          </a:r>
          <a:endParaRPr lang="en-US" sz="3000" kern="1200" dirty="0"/>
        </a:p>
      </dsp:txBody>
      <dsp:txXfrm>
        <a:off x="3340948" y="1477190"/>
        <a:ext cx="2761411" cy="138070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02A5B2-8064-4382-9E31-9E46E0F5B2C3}" type="datetimeFigureOut">
              <a:rPr lang="ru-RU" smtClean="0"/>
              <a:t>24.09.2023</a:t>
            </a:fld>
            <a:endParaRPr lang="ru-RU"/>
          </a:p>
        </p:txBody>
      </p:sp>
      <p:sp>
        <p:nvSpPr>
          <p:cNvPr id="4" name="Footer Placeholder 3">
            <a:extLst>
              <a:ext uri="{FF2B5EF4-FFF2-40B4-BE49-F238E27FC236}">
                <a16:creationId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ru-RU" smtClean="0"/>
              <a:t>24.09.2023</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webmd.com/first-aid/fevers-causes-symptoms-treatments" TargetMode="External"/><Relationship Id="rId7" Type="http://schemas.openxmlformats.org/officeDocument/2006/relationships/hyperlink" Target="https://www.webmd.com/a-to-z-guides/understanding-anemia-basics"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s://www.webmd.com/a-to-z-guides/dehydration-adults" TargetMode="External"/><Relationship Id="rId5" Type="http://schemas.openxmlformats.org/officeDocument/2006/relationships/hyperlink" Target="https://www.webmd.com/skin-problems-and-treatments/picture-of-the-skin" TargetMode="External"/><Relationship Id="rId4" Type="http://schemas.openxmlformats.org/officeDocument/2006/relationships/hyperlink" Target="https://www.webmd.com/pain-management/default.ht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lnSpc>
                <a:spcPct val="90000"/>
              </a:lnSpc>
              <a:spcBef>
                <a:spcPct val="0"/>
              </a:spcBef>
            </a:pPr>
            <a:endParaRPr lang="en-US" altLang="en-US" smtClean="0"/>
          </a:p>
          <a:p>
            <a:pPr lvl="1" eaLnBrk="1" hangingPunct="1">
              <a:lnSpc>
                <a:spcPct val="90000"/>
              </a:lnSpc>
              <a:spcBef>
                <a:spcPct val="0"/>
              </a:spcBef>
            </a:pPr>
            <a:endParaRPr lang="en-US" altLang="en-US" smtClean="0"/>
          </a:p>
          <a:p>
            <a:pPr lvl="1" eaLnBrk="1" hangingPunct="1">
              <a:lnSpc>
                <a:spcPct val="90000"/>
              </a:lnSpc>
              <a:spcBef>
                <a:spcPct val="0"/>
              </a:spcBef>
            </a:pPr>
            <a:r>
              <a:rPr lang="en-GB" altLang="en-US" smtClean="0"/>
              <a:t>Note: A wound is </a:t>
            </a:r>
            <a:r>
              <a:rPr lang="en-GB" altLang="en-US" b="1" smtClean="0">
                <a:solidFill>
                  <a:srgbClr val="FF0000"/>
                </a:solidFill>
              </a:rPr>
              <a:t>not</a:t>
            </a:r>
            <a:r>
              <a:rPr lang="en-GB" altLang="en-US" smtClean="0"/>
              <a:t> considered a superficial incisional SSI if a </a:t>
            </a:r>
            <a:r>
              <a:rPr lang="en-GB" altLang="en-US" b="1" smtClean="0">
                <a:solidFill>
                  <a:srgbClr val="FF0000"/>
                </a:solidFill>
              </a:rPr>
              <a:t>stitch abscess </a:t>
            </a:r>
            <a:r>
              <a:rPr lang="en-GB" altLang="en-US" smtClean="0"/>
              <a:t>is present; if the infection is at an </a:t>
            </a:r>
            <a:r>
              <a:rPr lang="en-GB" altLang="en-US" smtClean="0">
                <a:solidFill>
                  <a:srgbClr val="FF0000"/>
                </a:solidFill>
              </a:rPr>
              <a:t>episiotomy</a:t>
            </a:r>
            <a:r>
              <a:rPr lang="en-GB" altLang="en-US" smtClean="0"/>
              <a:t>, a </a:t>
            </a:r>
            <a:r>
              <a:rPr lang="en-GB" altLang="en-US" smtClean="0">
                <a:solidFill>
                  <a:srgbClr val="FF0000"/>
                </a:solidFill>
              </a:rPr>
              <a:t>circumcision</a:t>
            </a:r>
            <a:r>
              <a:rPr lang="en-GB" altLang="en-US" smtClean="0"/>
              <a:t> site, or a </a:t>
            </a:r>
            <a:r>
              <a:rPr lang="en-GB" altLang="en-US" smtClean="0">
                <a:solidFill>
                  <a:srgbClr val="FF0000"/>
                </a:solidFill>
              </a:rPr>
              <a:t>burn</a:t>
            </a:r>
            <a:r>
              <a:rPr lang="en-GB" altLang="en-US" smtClean="0"/>
              <a:t> wound; or if the SSI extends into fascia or muscle.</a:t>
            </a:r>
          </a:p>
          <a:p>
            <a:pPr lvl="1" eaLnBrk="1" hangingPunct="1">
              <a:lnSpc>
                <a:spcPct val="90000"/>
              </a:lnSpc>
              <a:spcBef>
                <a:spcPct val="0"/>
              </a:spcBef>
            </a:pPr>
            <a:endParaRPr lang="en-US" altLang="en-US" smtClean="0"/>
          </a:p>
          <a:p>
            <a:pPr eaLnBrk="1" hangingPunct="1">
              <a:lnSpc>
                <a:spcPct val="90000"/>
              </a:lnSpc>
              <a:spcBef>
                <a:spcPct val="0"/>
              </a:spcBef>
            </a:pPr>
            <a:endParaRPr lang="en-US" altLang="en-US" smtClean="0"/>
          </a:p>
          <a:p>
            <a:pPr eaLnBrk="1" hangingPunct="1">
              <a:spcBef>
                <a:spcPct val="0"/>
              </a:spcBef>
            </a:pPr>
            <a:endParaRPr lang="ar-SA" altLang="en-US" smtClean="0"/>
          </a:p>
        </p:txBody>
      </p:sp>
      <p:sp>
        <p:nvSpPr>
          <p:cNvPr id="22532" name="Slide Number Placeholder 3"/>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rtl="1" eaLnBrk="1" hangingPunct="1"/>
            <a:fld id="{83A17C38-C21B-4DE6-9267-6976E4EEB1E7}" type="slidenum">
              <a:rPr lang="ar-SA" altLang="en-US" sz="1200">
                <a:latin typeface="Calibri" panose="020F0502020204030204" pitchFamily="34" charset="0"/>
              </a:rPr>
              <a:pPr rtl="1" eaLnBrk="1" hangingPunct="1"/>
              <a:t>6</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10912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33</a:t>
            </a:fld>
            <a:endParaRPr lang="ar-KW"/>
          </a:p>
        </p:txBody>
      </p:sp>
    </p:spTree>
    <p:extLst>
      <p:ext uri="{BB962C8B-B14F-4D97-AF65-F5344CB8AC3E}">
        <p14:creationId xmlns:p14="http://schemas.microsoft.com/office/powerpoint/2010/main" val="2090443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34</a:t>
            </a:fld>
            <a:endParaRPr lang="ar-KW"/>
          </a:p>
        </p:txBody>
      </p:sp>
    </p:spTree>
    <p:extLst>
      <p:ext uri="{BB962C8B-B14F-4D97-AF65-F5344CB8AC3E}">
        <p14:creationId xmlns:p14="http://schemas.microsoft.com/office/powerpoint/2010/main" val="3815700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35</a:t>
            </a:fld>
            <a:endParaRPr lang="ar-KW"/>
          </a:p>
        </p:txBody>
      </p:sp>
    </p:spTree>
    <p:extLst>
      <p:ext uri="{BB962C8B-B14F-4D97-AF65-F5344CB8AC3E}">
        <p14:creationId xmlns:p14="http://schemas.microsoft.com/office/powerpoint/2010/main" val="3020297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36</a:t>
            </a:fld>
            <a:endParaRPr lang="ar-KW"/>
          </a:p>
        </p:txBody>
      </p:sp>
    </p:spTree>
    <p:extLst>
      <p:ext uri="{BB962C8B-B14F-4D97-AF65-F5344CB8AC3E}">
        <p14:creationId xmlns:p14="http://schemas.microsoft.com/office/powerpoint/2010/main" val="3872974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37</a:t>
            </a:fld>
            <a:endParaRPr lang="ar-KW"/>
          </a:p>
        </p:txBody>
      </p:sp>
    </p:spTree>
    <p:extLst>
      <p:ext uri="{BB962C8B-B14F-4D97-AF65-F5344CB8AC3E}">
        <p14:creationId xmlns:p14="http://schemas.microsoft.com/office/powerpoint/2010/main" val="161716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38</a:t>
            </a:fld>
            <a:endParaRPr lang="ar-KW"/>
          </a:p>
        </p:txBody>
      </p:sp>
    </p:spTree>
    <p:extLst>
      <p:ext uri="{BB962C8B-B14F-4D97-AF65-F5344CB8AC3E}">
        <p14:creationId xmlns:p14="http://schemas.microsoft.com/office/powerpoint/2010/main" val="459387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39</a:t>
            </a:fld>
            <a:endParaRPr lang="ar-KW"/>
          </a:p>
        </p:txBody>
      </p:sp>
    </p:spTree>
    <p:extLst>
      <p:ext uri="{BB962C8B-B14F-4D97-AF65-F5344CB8AC3E}">
        <p14:creationId xmlns:p14="http://schemas.microsoft.com/office/powerpoint/2010/main" val="1726119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457200" marR="0" lvl="0" indent="-457200" algn="l" defTabSz="914400" rtl="0" eaLnBrk="1" fontAlgn="base" latinLnBrk="0" hangingPunct="1">
              <a:lnSpc>
                <a:spcPct val="90000"/>
              </a:lnSpc>
              <a:spcBef>
                <a:spcPct val="20000"/>
              </a:spcBef>
              <a:spcAft>
                <a:spcPct val="0"/>
              </a:spcAft>
              <a:buClrTx/>
              <a:buSzTx/>
              <a:buFontTx/>
              <a:buChar char="•"/>
              <a:tabLst/>
              <a:defRPr/>
            </a:pPr>
            <a:r>
              <a:rPr kumimoji="0" lang="en-US" altLang="ar-SA" sz="2400" b="0" i="0" u="none" strike="noStrike" kern="0" cap="none" spc="0" normalizeH="0" baseline="0" noProof="0" dirty="0" smtClean="0">
                <a:ln>
                  <a:noFill/>
                </a:ln>
                <a:solidFill>
                  <a:srgbClr val="000000"/>
                </a:solidFill>
                <a:effectLst/>
                <a:uLnTx/>
                <a:uFillTx/>
                <a:latin typeface="Arial"/>
              </a:rPr>
              <a:t>Personnel with </a:t>
            </a:r>
            <a:r>
              <a:rPr kumimoji="0" lang="en-US" altLang="ar-SA" sz="2400" b="0" i="0" u="none" strike="noStrike" kern="0" cap="none" spc="0" normalizeH="0" baseline="0" noProof="0" dirty="0" smtClean="0">
                <a:ln>
                  <a:noFill/>
                </a:ln>
                <a:solidFill>
                  <a:srgbClr val="FF3399"/>
                </a:solidFill>
                <a:effectLst/>
                <a:uLnTx/>
                <a:uFillTx/>
                <a:latin typeface="Arial"/>
              </a:rPr>
              <a:t>skin lesions</a:t>
            </a:r>
            <a:r>
              <a:rPr kumimoji="0" lang="en-US" altLang="ar-SA" sz="2400" b="0" i="0" u="none" strike="noStrike" kern="0" cap="none" spc="0" normalizeH="0" baseline="0" noProof="0" dirty="0" smtClean="0">
                <a:ln>
                  <a:noFill/>
                </a:ln>
                <a:solidFill>
                  <a:srgbClr val="000000"/>
                </a:solidFill>
                <a:effectLst/>
                <a:uLnTx/>
                <a:uFillTx/>
                <a:latin typeface="Arial"/>
              </a:rPr>
              <a:t> that are </a:t>
            </a:r>
            <a:r>
              <a:rPr kumimoji="0" lang="en-US" altLang="ar-SA" sz="2400" b="0" i="0" u="none" strike="noStrike" kern="0" cap="none" spc="0" normalizeH="0" baseline="0" noProof="0" dirty="0" smtClean="0">
                <a:ln>
                  <a:noFill/>
                </a:ln>
                <a:solidFill>
                  <a:srgbClr val="FF3399"/>
                </a:solidFill>
                <a:effectLst/>
                <a:uLnTx/>
                <a:uFillTx/>
                <a:latin typeface="Arial"/>
              </a:rPr>
              <a:t>draining </a:t>
            </a:r>
            <a:r>
              <a:rPr kumimoji="0" lang="en-US" altLang="ar-SA" sz="2400" b="0" i="0" u="none" strike="noStrike" kern="0" cap="none" spc="0" normalizeH="0" baseline="0" noProof="0" dirty="0" smtClean="0">
                <a:ln>
                  <a:noFill/>
                </a:ln>
                <a:solidFill>
                  <a:srgbClr val="000000"/>
                </a:solidFill>
                <a:effectLst/>
                <a:uLnTx/>
                <a:uFillTx/>
                <a:latin typeface="Arial"/>
              </a:rPr>
              <a:t>are to be </a:t>
            </a:r>
            <a:r>
              <a:rPr kumimoji="0" lang="en-US" altLang="ar-SA" sz="2400" b="0" i="0" u="none" strike="noStrike" kern="0" cap="none" spc="0" normalizeH="0" baseline="0" noProof="0" dirty="0" smtClean="0">
                <a:ln>
                  <a:noFill/>
                </a:ln>
                <a:solidFill>
                  <a:srgbClr val="FF3399"/>
                </a:solidFill>
                <a:effectLst/>
                <a:uLnTx/>
                <a:uFillTx/>
                <a:latin typeface="Arial"/>
              </a:rPr>
              <a:t>excluded</a:t>
            </a:r>
            <a:r>
              <a:rPr kumimoji="0" lang="en-US" altLang="ar-SA" sz="2400" b="0" i="0" u="none" strike="noStrike" kern="0" cap="none" spc="0" normalizeH="0" baseline="0" noProof="0" dirty="0" smtClean="0">
                <a:ln>
                  <a:noFill/>
                </a:ln>
                <a:solidFill>
                  <a:srgbClr val="000000"/>
                </a:solidFill>
                <a:effectLst/>
                <a:uLnTx/>
                <a:uFillTx/>
                <a:latin typeface="Arial"/>
              </a:rPr>
              <a:t> from </a:t>
            </a:r>
            <a:r>
              <a:rPr kumimoji="0" lang="en-US" altLang="ar-SA" sz="2400" b="0" i="0" u="none" strike="noStrike" kern="0" cap="none" spc="0" normalizeH="0" baseline="0" noProof="0" dirty="0" smtClean="0">
                <a:ln>
                  <a:noFill/>
                </a:ln>
                <a:solidFill>
                  <a:srgbClr val="FF3399"/>
                </a:solidFill>
                <a:effectLst/>
                <a:uLnTx/>
                <a:uFillTx/>
                <a:latin typeface="Arial"/>
              </a:rPr>
              <a:t>duty </a:t>
            </a:r>
            <a:r>
              <a:rPr kumimoji="0" lang="en-US" altLang="ar-SA" sz="2400" b="0" i="0" u="none" strike="noStrike" kern="0" cap="none" spc="0" normalizeH="0" baseline="0" noProof="0" dirty="0" smtClean="0">
                <a:ln>
                  <a:noFill/>
                </a:ln>
                <a:solidFill>
                  <a:srgbClr val="000000"/>
                </a:solidFill>
                <a:effectLst/>
                <a:uLnTx/>
                <a:uFillTx/>
                <a:latin typeface="Arial"/>
              </a:rPr>
              <a:t>until treated and the infection has resolved. </a:t>
            </a:r>
          </a:p>
          <a:p>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40</a:t>
            </a:fld>
            <a:endParaRPr lang="ar-SA"/>
          </a:p>
        </p:txBody>
      </p:sp>
    </p:spTree>
    <p:extLst>
      <p:ext uri="{BB962C8B-B14F-4D97-AF65-F5344CB8AC3E}">
        <p14:creationId xmlns:p14="http://schemas.microsoft.com/office/powerpoint/2010/main" val="4192622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lang="en-US" dirty="0" smtClean="0"/>
              <a:t>or the </a:t>
            </a:r>
            <a:r>
              <a:rPr lang="en-US" b="1" dirty="0" smtClean="0">
                <a:solidFill>
                  <a:srgbClr val="FF0000"/>
                </a:solidFill>
              </a:rPr>
              <a:t>first operation </a:t>
            </a:r>
            <a:r>
              <a:rPr lang="en-US" dirty="0" smtClean="0"/>
              <a:t>of the day, aqueous antiseptics should be use</a:t>
            </a:r>
            <a:r>
              <a:rPr kumimoji="0" lang="en-US" altLang="ar-SA" sz="1800" b="0" i="0" u="none" strike="noStrike" kern="0" cap="none" spc="0" normalizeH="0" baseline="0" noProof="0" dirty="0" smtClean="0">
                <a:ln>
                  <a:noFill/>
                </a:ln>
                <a:solidFill>
                  <a:srgbClr val="000000"/>
                </a:solidFill>
                <a:effectLst/>
                <a:uLnTx/>
                <a:uFillTx/>
                <a:latin typeface="Arial"/>
              </a:rPr>
              <a:t>Scrub hands and forearms as high as the elbows for at least 2-5 minutes with appropriate antiseptic.</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altLang="ar-SA" sz="1800" b="0" i="0" u="none" strike="noStrike" kern="0" cap="none" spc="0" normalizeH="0" baseline="0" noProof="0" dirty="0" smtClean="0">
                <a:ln>
                  <a:noFill/>
                </a:ln>
                <a:solidFill>
                  <a:srgbClr val="000000"/>
                </a:solidFill>
                <a:effectLst/>
                <a:uLnTx/>
                <a:uFillTx/>
                <a:latin typeface="Arial"/>
              </a:rPr>
              <a:t> </a:t>
            </a:r>
            <a:r>
              <a:rPr lang="en-US" altLang="ar-SA" sz="1800" dirty="0" smtClean="0">
                <a:solidFill>
                  <a:srgbClr val="FF0000"/>
                </a:solidFill>
              </a:rPr>
              <a:t>Shoe covers</a:t>
            </a:r>
            <a:r>
              <a:rPr lang="en-US" altLang="ar-SA" sz="1800" dirty="0" smtClean="0"/>
              <a:t> are not necessary. </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altLang="ar-SA" sz="1800" b="0" i="0" u="none" strike="noStrike" kern="0" cap="none" spc="0" normalizeH="0" baseline="0" noProof="0" dirty="0" smtClean="0">
              <a:ln>
                <a:noFill/>
              </a:ln>
              <a:solidFill>
                <a:srgbClr val="000000"/>
              </a:solidFill>
              <a:effectLst/>
              <a:uLnTx/>
              <a:uFillTx/>
              <a:latin typeface="Arial"/>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altLang="ar-SA" sz="1800" b="0" i="0" u="none" strike="noStrike" kern="0" cap="none" spc="0" normalizeH="0" baseline="0" noProof="0" dirty="0" smtClean="0">
              <a:ln>
                <a:noFill/>
              </a:ln>
              <a:solidFill>
                <a:srgbClr val="000000"/>
              </a:solidFill>
              <a:effectLst/>
              <a:uLnTx/>
              <a:uFillTx/>
              <a:latin typeface="Arial"/>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altLang="ar-SA" sz="1800" b="0" i="0" u="none" strike="noStrike" kern="0" cap="none" spc="0" normalizeH="0" baseline="0" noProof="0" dirty="0" smtClean="0">
                <a:ln>
                  <a:noFill/>
                </a:ln>
                <a:solidFill>
                  <a:srgbClr val="000000"/>
                </a:solidFill>
                <a:effectLst/>
                <a:uLnTx/>
                <a:uFillTx/>
                <a:latin typeface="Arial"/>
              </a:rPr>
              <a:t>After scrub, keep hands up with elbows </a:t>
            </a:r>
            <a:r>
              <a:rPr kumimoji="0" lang="en-US" altLang="ar-SA" sz="1800" b="0" i="0" u="none" strike="noStrike" kern="0" cap="none" spc="0" normalizeH="0" baseline="0" noProof="0" dirty="0" smtClean="0">
                <a:ln>
                  <a:noFill/>
                </a:ln>
                <a:solidFill>
                  <a:srgbClr val="FF0000"/>
                </a:solidFill>
                <a:effectLst/>
                <a:uLnTx/>
                <a:uFillTx/>
                <a:latin typeface="Arial"/>
              </a:rPr>
              <a:t>flexed and away from the body;</a:t>
            </a:r>
            <a:r>
              <a:rPr kumimoji="0" lang="en-US" altLang="ar-SA" sz="1800" b="0" i="0" u="none" strike="noStrike" kern="0" cap="none" spc="0" normalizeH="0" baseline="0" noProof="0" dirty="0" smtClean="0">
                <a:ln>
                  <a:noFill/>
                </a:ln>
                <a:solidFill>
                  <a:srgbClr val="000000"/>
                </a:solidFill>
                <a:effectLst/>
                <a:uLnTx/>
                <a:uFillTx/>
                <a:latin typeface="Arial"/>
              </a:rPr>
              <a:t> use a </a:t>
            </a:r>
            <a:r>
              <a:rPr kumimoji="0" lang="en-US" altLang="ar-SA" sz="1800" b="0" i="0" u="none" strike="noStrike" kern="0" cap="none" spc="0" normalizeH="0" baseline="0" noProof="0" dirty="0" smtClean="0">
                <a:ln>
                  <a:noFill/>
                </a:ln>
                <a:solidFill>
                  <a:srgbClr val="FF0000"/>
                </a:solidFill>
                <a:effectLst/>
                <a:uLnTx/>
                <a:uFillTx/>
                <a:latin typeface="Arial"/>
              </a:rPr>
              <a:t>sterile towel</a:t>
            </a:r>
            <a:r>
              <a:rPr kumimoji="0" lang="en-US" altLang="ar-SA" sz="1800" b="0" i="0" u="none" strike="noStrike" kern="0" cap="none" spc="0" normalizeH="0" baseline="0" noProof="0" dirty="0" smtClean="0">
                <a:ln>
                  <a:noFill/>
                </a:ln>
                <a:solidFill>
                  <a:srgbClr val="000000"/>
                </a:solidFill>
                <a:effectLst/>
                <a:uLnTx/>
                <a:uFillTx/>
                <a:latin typeface="Arial"/>
              </a:rPr>
              <a:t> to dry the hands and put on a sterile gown and gloves</a:t>
            </a:r>
            <a:r>
              <a:rPr lang="en-US" dirty="0" smtClean="0"/>
              <a:t>d, and the scrub should include the nails</a:t>
            </a:r>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41</a:t>
            </a:fld>
            <a:endParaRPr lang="ar-SA"/>
          </a:p>
        </p:txBody>
      </p:sp>
    </p:spTree>
    <p:extLst>
      <p:ext uri="{BB962C8B-B14F-4D97-AF65-F5344CB8AC3E}">
        <p14:creationId xmlns:p14="http://schemas.microsoft.com/office/powerpoint/2010/main" val="2508479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Some times healthcare providers will remove the hair around the surgical site before surgery ,they will use electric clippers to do this . Razors can cause nicks and cuts in the skin that could increase the risk of an infection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ar-SA" sz="1200" dirty="0" smtClean="0"/>
              <a:t>• Prepare the skin at the surgical site immediately before incision using an </a:t>
            </a:r>
            <a:r>
              <a:rPr lang="en-US" altLang="ar-SA" sz="1200" dirty="0" smtClean="0">
                <a:solidFill>
                  <a:schemeClr val="hlink"/>
                </a:solidFill>
              </a:rPr>
              <a:t>antiseptic </a:t>
            </a:r>
            <a:r>
              <a:rPr lang="en-US" altLang="ar-SA" sz="1200" dirty="0" smtClean="0"/>
              <a:t>(aqueous or alcohol-based) preparation: </a:t>
            </a:r>
            <a:r>
              <a:rPr lang="en-US" altLang="ar-SA" sz="1200" dirty="0" err="1" smtClean="0"/>
              <a:t>povidone</a:t>
            </a:r>
            <a:r>
              <a:rPr lang="en-US" altLang="ar-SA" sz="1200" dirty="0" smtClean="0"/>
              <a:t>-iodine or </a:t>
            </a:r>
            <a:r>
              <a:rPr lang="en-US" altLang="ar-SA" sz="1200" dirty="0" err="1" smtClean="0"/>
              <a:t>chlorhexidine</a:t>
            </a:r>
            <a:r>
              <a:rPr lang="en-US" altLang="ar-SA" sz="1200" dirty="0" smtClean="0"/>
              <a:t> are most suitable.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ar-SA" sz="1200" dirty="0" smtClean="0"/>
              <a:t> </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altLang="ar-SA" sz="2800" b="0" i="0" u="none" strike="noStrike" kern="0" cap="none" spc="0" normalizeH="0" baseline="0" noProof="0" dirty="0" smtClean="0">
                <a:ln>
                  <a:noFill/>
                </a:ln>
                <a:solidFill>
                  <a:srgbClr val="FF3399"/>
                </a:solidFill>
                <a:effectLst/>
                <a:uLnTx/>
                <a:uFillTx/>
                <a:latin typeface="Arial"/>
              </a:rPr>
              <a:t>Sterile</a:t>
            </a:r>
            <a:r>
              <a:rPr kumimoji="0" lang="en-US" altLang="ar-SA" sz="2800" b="0" i="0" u="none" strike="noStrike" kern="0" cap="none" spc="0" normalizeH="0" baseline="0" noProof="0" dirty="0" smtClean="0">
                <a:ln>
                  <a:noFill/>
                </a:ln>
                <a:solidFill>
                  <a:srgbClr val="000000"/>
                </a:solidFill>
                <a:effectLst/>
                <a:uLnTx/>
                <a:uFillTx/>
                <a:latin typeface="Arial"/>
              </a:rPr>
              <a:t> surgical instruments and solutes should be assembled just prior to use. </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altLang="ar-SA" sz="2800" b="0" i="0" u="none" strike="noStrike" kern="0" cap="none" spc="0" normalizeH="0" baseline="0" noProof="0" dirty="0" smtClean="0">
                <a:ln>
                  <a:noFill/>
                </a:ln>
                <a:solidFill>
                  <a:srgbClr val="000000"/>
                </a:solidFill>
                <a:effectLst/>
                <a:uLnTx/>
                <a:uFillTx/>
                <a:latin typeface="Arial"/>
              </a:rPr>
              <a:t>All surgical instruments should be sterilized according to guidelines. </a:t>
            </a:r>
            <a:r>
              <a:rPr kumimoji="0" lang="en-US" altLang="ar-SA" sz="2800" b="0" i="0" u="none" strike="noStrike" kern="0" cap="none" spc="0" normalizeH="0" baseline="0" noProof="0" dirty="0" smtClean="0">
                <a:ln>
                  <a:noFill/>
                </a:ln>
                <a:solidFill>
                  <a:srgbClr val="FF3399"/>
                </a:solidFill>
                <a:effectLst/>
                <a:uLnTx/>
                <a:uFillTx/>
                <a:latin typeface="Arial"/>
              </a:rPr>
              <a:t>Flush sterilization</a:t>
            </a:r>
            <a:r>
              <a:rPr kumimoji="0" lang="en-US" altLang="ar-SA" sz="2800" b="0" i="0" u="none" strike="noStrike" kern="0" cap="none" spc="0" normalizeH="0" baseline="0" noProof="0" dirty="0" smtClean="0">
                <a:ln>
                  <a:noFill/>
                </a:ln>
                <a:solidFill>
                  <a:srgbClr val="000000"/>
                </a:solidFill>
                <a:effectLst/>
                <a:uLnTx/>
                <a:uFillTx/>
                <a:latin typeface="Arial"/>
              </a:rPr>
              <a:t> should only be used for instruments that are required for immediate patient use .</a:t>
            </a:r>
          </a:p>
          <a:p>
            <a:pPr marL="457200" marR="0" lvl="1" indent="0" algn="l" defTabSz="914400" rtl="0" eaLnBrk="1" fontAlgn="base" latinLnBrk="0" hangingPunct="1">
              <a:lnSpc>
                <a:spcPct val="90000"/>
              </a:lnSpc>
              <a:spcBef>
                <a:spcPct val="20000"/>
              </a:spcBef>
              <a:spcAft>
                <a:spcPct val="0"/>
              </a:spcAft>
              <a:buClrTx/>
              <a:buSzTx/>
              <a:buFontTx/>
              <a:buNone/>
              <a:tabLst/>
              <a:defRPr/>
            </a:pPr>
            <a:endParaRPr kumimoji="0" lang="en-US" altLang="ar-SA" sz="2800" b="0" i="0" u="none" strike="noStrike" kern="0" cap="none" spc="0" normalizeH="0" baseline="0" noProof="0" dirty="0" smtClean="0">
              <a:ln>
                <a:noFill/>
              </a:ln>
              <a:solidFill>
                <a:srgbClr val="000000"/>
              </a:solidFill>
              <a:effectLst/>
              <a:uLnTx/>
              <a:uFillTx/>
              <a:latin typeface="Arial"/>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altLang="ar-SA" sz="2800" b="0" i="0" u="none" strike="noStrike" kern="0" cap="none" spc="0" normalizeH="0" baseline="0" noProof="0" dirty="0" smtClean="0">
                <a:ln>
                  <a:noFill/>
                </a:ln>
                <a:solidFill>
                  <a:srgbClr val="000000"/>
                </a:solidFill>
                <a:effectLst/>
                <a:uLnTx/>
                <a:uFillTx/>
                <a:latin typeface="Arial"/>
              </a:rPr>
              <a:t>The third issue is </a:t>
            </a:r>
            <a:r>
              <a:rPr kumimoji="0" lang="en-US" altLang="ar-SA" sz="2800" b="0" i="0" u="none" strike="noStrike" kern="0" cap="none" spc="0" normalizeH="0" baseline="0" noProof="0" dirty="0" smtClean="0">
                <a:ln>
                  <a:noFill/>
                </a:ln>
                <a:solidFill>
                  <a:srgbClr val="FF0000"/>
                </a:solidFill>
                <a:effectLst/>
                <a:uLnTx/>
                <a:uFillTx/>
                <a:latin typeface="Arial"/>
              </a:rPr>
              <a:t>oxygenation</a:t>
            </a:r>
            <a:r>
              <a:rPr kumimoji="0" lang="en-US" altLang="ar-SA" sz="2800" b="0" i="0" u="none" strike="noStrike" kern="0" cap="none" spc="0" normalizeH="0" baseline="0" noProof="0" dirty="0" smtClean="0">
                <a:ln>
                  <a:noFill/>
                </a:ln>
                <a:solidFill>
                  <a:srgbClr val="000000"/>
                </a:solidFill>
                <a:effectLst/>
                <a:uLnTx/>
                <a:uFillTx/>
                <a:latin typeface="Arial"/>
              </a:rPr>
              <a:t>. The fresh, hemostatic surgical incision is a hypoxic, ischemic environment. </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altLang="ar-SA" sz="2800" b="0" i="0" u="none" strike="noStrike" kern="0" cap="none" spc="0" normalizeH="0" baseline="0" noProof="0" dirty="0" smtClean="0">
                <a:ln>
                  <a:noFill/>
                </a:ln>
                <a:solidFill>
                  <a:srgbClr val="000000"/>
                </a:solidFill>
                <a:effectLst/>
                <a:uLnTx/>
                <a:uFillTx/>
                <a:latin typeface="Arial"/>
              </a:rPr>
              <a:t>Maintaining or increasing oxygen delivery to the wound by increasing the inspired oxygen concentration administered to the patient </a:t>
            </a:r>
            <a:r>
              <a:rPr kumimoji="0" lang="en-US" altLang="ar-SA" sz="2800" b="0" i="0" u="none" strike="noStrike" kern="0" cap="none" spc="0" normalizeH="0" baseline="0" noProof="0" dirty="0" err="1" smtClean="0">
                <a:ln>
                  <a:noFill/>
                </a:ln>
                <a:solidFill>
                  <a:srgbClr val="000000"/>
                </a:solidFill>
                <a:effectLst/>
                <a:uLnTx/>
                <a:uFillTx/>
                <a:latin typeface="Arial"/>
              </a:rPr>
              <a:t>perioperatively</a:t>
            </a:r>
            <a:r>
              <a:rPr kumimoji="0" lang="en-US" altLang="ar-SA" sz="2800" b="0" i="0" u="none" strike="noStrike" kern="0" cap="none" spc="0" normalizeH="0" baseline="0" noProof="0" dirty="0" smtClean="0">
                <a:ln>
                  <a:noFill/>
                </a:ln>
                <a:solidFill>
                  <a:srgbClr val="000000"/>
                </a:solidFill>
                <a:effectLst/>
                <a:uLnTx/>
                <a:uFillTx/>
                <a:latin typeface="Arial"/>
              </a:rPr>
              <a:t> has also been shown to reduce the incidence of SSIs. It is presumed that increased oxygen availability is a positive host factor, perhaps via enhanced production of oxidant products that facilitate phagocytic eradication of microbes</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Wingdings 2" pitchFamily="18" charset="2"/>
              <a:buChar char=""/>
              <a:tabLst/>
              <a:defRPr/>
            </a:pPr>
            <a:r>
              <a:rPr kumimoji="0" lang="en-US" altLang="ar-SA" sz="2400" b="0" i="0" u="none" strike="noStrike" kern="1200" cap="none" spc="0" normalizeH="0" baseline="0" noProof="0" dirty="0" smtClean="0">
                <a:ln>
                  <a:noFill/>
                </a:ln>
                <a:solidFill>
                  <a:prstClr val="black"/>
                </a:solidFill>
                <a:effectLst/>
                <a:uLnTx/>
                <a:uFillTx/>
                <a:latin typeface="Constantia"/>
              </a:rPr>
              <a:t>Maintain optimal </a:t>
            </a:r>
            <a:r>
              <a:rPr kumimoji="0" lang="en-US" altLang="ar-SA" sz="2400" b="1" i="0" u="none" strike="noStrike" kern="1200" cap="none" spc="0" normalizeH="0" baseline="0" noProof="0" dirty="0" smtClean="0">
                <a:ln>
                  <a:noFill/>
                </a:ln>
                <a:solidFill>
                  <a:prstClr val="black"/>
                </a:solidFill>
                <a:effectLst/>
                <a:uLnTx/>
                <a:uFillTx/>
                <a:latin typeface="Constantia"/>
              </a:rPr>
              <a:t>oxygenation</a:t>
            </a:r>
            <a:r>
              <a:rPr kumimoji="0" lang="en-US" altLang="ar-SA" sz="2400" b="0" i="0" u="none" strike="noStrike" kern="1200" cap="none" spc="0" normalizeH="0" baseline="0" noProof="0" dirty="0" smtClean="0">
                <a:ln>
                  <a:noFill/>
                </a:ln>
                <a:solidFill>
                  <a:prstClr val="black"/>
                </a:solidFill>
                <a:effectLst/>
                <a:uLnTx/>
                <a:uFillTx/>
                <a:latin typeface="Constantia"/>
              </a:rPr>
              <a:t> during surgery. In particular, give patients sufficient oxygen during major surgery and in the recovery period to ensure that a </a:t>
            </a:r>
            <a:r>
              <a:rPr kumimoji="0" lang="en-US" altLang="ar-SA" sz="2400" b="1" i="0" u="none" strike="noStrike" kern="1200" cap="none" spc="0" normalizeH="0" baseline="0" noProof="0" dirty="0" err="1" smtClean="0">
                <a:ln>
                  <a:noFill/>
                </a:ln>
                <a:solidFill>
                  <a:prstClr val="black"/>
                </a:solidFill>
                <a:effectLst/>
                <a:uLnTx/>
                <a:uFillTx/>
                <a:latin typeface="Constantia"/>
              </a:rPr>
              <a:t>haemoglobin</a:t>
            </a:r>
            <a:r>
              <a:rPr kumimoji="0" lang="en-US" altLang="ar-SA" sz="2400" b="1" i="0" u="none" strike="noStrike" kern="1200" cap="none" spc="0" normalizeH="0" baseline="0" noProof="0" dirty="0" smtClean="0">
                <a:ln>
                  <a:noFill/>
                </a:ln>
                <a:solidFill>
                  <a:prstClr val="black"/>
                </a:solidFill>
                <a:effectLst/>
                <a:uLnTx/>
                <a:uFillTx/>
                <a:latin typeface="Constantia"/>
              </a:rPr>
              <a:t> saturation </a:t>
            </a:r>
            <a:r>
              <a:rPr kumimoji="0" lang="en-US" altLang="ar-SA" sz="2400" b="0" i="0" u="none" strike="noStrike" kern="1200" cap="none" spc="0" normalizeH="0" baseline="0" noProof="0" dirty="0" smtClean="0">
                <a:ln>
                  <a:noFill/>
                </a:ln>
                <a:solidFill>
                  <a:prstClr val="black"/>
                </a:solidFill>
                <a:effectLst/>
                <a:uLnTx/>
                <a:uFillTx/>
                <a:latin typeface="Constantia"/>
              </a:rPr>
              <a:t>of more than </a:t>
            </a:r>
            <a:r>
              <a:rPr kumimoji="0" lang="en-US" altLang="ar-SA" sz="2400" b="1" i="0" u="none" strike="noStrike" kern="1200" cap="none" spc="0" normalizeH="0" baseline="0" noProof="0" dirty="0" smtClean="0">
                <a:ln>
                  <a:noFill/>
                </a:ln>
                <a:solidFill>
                  <a:srgbClr val="FF0000"/>
                </a:solidFill>
                <a:effectLst/>
                <a:uLnTx/>
                <a:uFillTx/>
                <a:latin typeface="Constantia"/>
              </a:rPr>
              <a:t>95%</a:t>
            </a:r>
            <a:r>
              <a:rPr kumimoji="0" lang="en-US" altLang="ar-SA" sz="2400" b="1" i="0" u="none" strike="noStrike" kern="1200" cap="none" spc="0" normalizeH="0" baseline="0" noProof="0" dirty="0" smtClean="0">
                <a:ln>
                  <a:noFill/>
                </a:ln>
                <a:solidFill>
                  <a:prstClr val="black"/>
                </a:solidFill>
                <a:effectLst/>
                <a:uLnTx/>
                <a:uFillTx/>
                <a:latin typeface="Constantia"/>
              </a:rPr>
              <a:t> </a:t>
            </a:r>
            <a:r>
              <a:rPr kumimoji="0" lang="en-US" altLang="ar-SA" sz="2400" b="0" i="0" u="none" strike="noStrike" kern="1200" cap="none" spc="0" normalizeH="0" baseline="0" noProof="0" dirty="0" smtClean="0">
                <a:ln>
                  <a:noFill/>
                </a:ln>
                <a:solidFill>
                  <a:prstClr val="black"/>
                </a:solidFill>
                <a:effectLst/>
                <a:uLnTx/>
                <a:uFillTx/>
                <a:latin typeface="Constantia"/>
              </a:rPr>
              <a:t>is maintained.</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ar-SA" sz="1200" b="0" i="0" u="none" strike="noStrike" kern="1200" cap="none" spc="0" normalizeH="0" baseline="0" noProof="0" dirty="0" smtClean="0">
              <a:ln>
                <a:noFill/>
              </a:ln>
              <a:solidFill>
                <a:prstClr val="black"/>
              </a:solidFill>
              <a:effectLst/>
              <a:uLnTx/>
              <a:uFillTx/>
              <a:latin typeface="+mn-lt"/>
              <a:cs typeface="+mn-cs"/>
            </a:endParaRPr>
          </a:p>
          <a:p>
            <a:pPr algn="l" rtl="0"/>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43</a:t>
            </a:fld>
            <a:endParaRPr lang="ar-SA"/>
          </a:p>
        </p:txBody>
      </p:sp>
    </p:spTree>
    <p:extLst>
      <p:ext uri="{BB962C8B-B14F-4D97-AF65-F5344CB8AC3E}">
        <p14:creationId xmlns:p14="http://schemas.microsoft.com/office/powerpoint/2010/main" val="3446960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gn="r" rtl="1" eaLnBrk="1" hangingPunct="1">
              <a:spcBef>
                <a:spcPct val="0"/>
              </a:spcBef>
            </a:pPr>
            <a:r>
              <a:rPr lang="en-US" altLang="en-US" b="1" smtClean="0">
                <a:latin typeface="Agency FB" panose="020B0503020202020204" pitchFamily="34" charset="0"/>
              </a:rPr>
              <a:t>Involves deep soft tissues (eg, fascia and/or muscle) of the incision </a:t>
            </a:r>
          </a:p>
          <a:p>
            <a:pPr marL="0" lvl="1" algn="r" rtl="1" eaLnBrk="1" hangingPunct="1">
              <a:spcBef>
                <a:spcPct val="0"/>
              </a:spcBef>
            </a:pPr>
            <a:r>
              <a:rPr lang="en-US" altLang="en-US" b="1" smtClean="0">
                <a:solidFill>
                  <a:srgbClr val="FF0000"/>
                </a:solidFill>
              </a:rPr>
              <a:t>Dehiscence: rupture along the surgical incision</a:t>
            </a:r>
            <a:endParaRPr lang="en-US" altLang="en-US" b="1" smtClean="0">
              <a:latin typeface="Agency FB" panose="020B0503020202020204" pitchFamily="34" charset="0"/>
            </a:endParaRPr>
          </a:p>
          <a:p>
            <a:pPr eaLnBrk="1" hangingPunct="1">
              <a:spcBef>
                <a:spcPct val="0"/>
              </a:spcBef>
            </a:pPr>
            <a:endParaRPr lang="ar-SA" altLang="en-US" smtClean="0"/>
          </a:p>
        </p:txBody>
      </p:sp>
      <p:sp>
        <p:nvSpPr>
          <p:cNvPr id="25604" name="Slide Number Placeholder 3"/>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rtl="1" eaLnBrk="1" hangingPunct="1"/>
            <a:fld id="{30A5CBA1-6C93-479E-8F05-3737041C84FF}" type="slidenum">
              <a:rPr lang="ar-SA" altLang="en-US" sz="1200">
                <a:latin typeface="Calibri" panose="020F0502020204030204" pitchFamily="34" charset="0"/>
              </a:rPr>
              <a:pPr rtl="1" eaLnBrk="1" hangingPunct="1"/>
              <a:t>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694971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44</a:t>
            </a:fld>
            <a:endParaRPr lang="ar-KW"/>
          </a:p>
        </p:txBody>
      </p:sp>
    </p:spTree>
    <p:extLst>
      <p:ext uri="{BB962C8B-B14F-4D97-AF65-F5344CB8AC3E}">
        <p14:creationId xmlns:p14="http://schemas.microsoft.com/office/powerpoint/2010/main" val="2534572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45</a:t>
            </a:fld>
            <a:endParaRPr lang="ar-KW"/>
          </a:p>
        </p:txBody>
      </p:sp>
    </p:spTree>
    <p:extLst>
      <p:ext uri="{BB962C8B-B14F-4D97-AF65-F5344CB8AC3E}">
        <p14:creationId xmlns:p14="http://schemas.microsoft.com/office/powerpoint/2010/main" val="4115862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48</a:t>
            </a:fld>
            <a:endParaRPr lang="ar-KW"/>
          </a:p>
        </p:txBody>
      </p:sp>
    </p:spTree>
    <p:extLst>
      <p:ext uri="{BB962C8B-B14F-4D97-AF65-F5344CB8AC3E}">
        <p14:creationId xmlns:p14="http://schemas.microsoft.com/office/powerpoint/2010/main" val="246004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50</a:t>
            </a:fld>
            <a:endParaRPr lang="ar-KW"/>
          </a:p>
        </p:txBody>
      </p:sp>
    </p:spTree>
    <p:extLst>
      <p:ext uri="{BB962C8B-B14F-4D97-AF65-F5344CB8AC3E}">
        <p14:creationId xmlns:p14="http://schemas.microsoft.com/office/powerpoint/2010/main" val="4006885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52</a:t>
            </a:fld>
            <a:endParaRPr lang="ru-RU" dirty="0"/>
          </a:p>
        </p:txBody>
      </p:sp>
    </p:spTree>
    <p:extLst>
      <p:ext uri="{BB962C8B-B14F-4D97-AF65-F5344CB8AC3E}">
        <p14:creationId xmlns:p14="http://schemas.microsoft.com/office/powerpoint/2010/main" val="1837041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Mastectomy</a:t>
            </a:r>
            <a:r>
              <a:rPr lang="en-US" dirty="0" smtClean="0"/>
              <a:t> : imipenem/</a:t>
            </a:r>
            <a:r>
              <a:rPr lang="en-US" dirty="0" err="1" smtClean="0"/>
              <a:t>cilastatin</a:t>
            </a:r>
            <a:r>
              <a:rPr lang="en-US" dirty="0" smtClean="0"/>
              <a:t> or </a:t>
            </a:r>
            <a:r>
              <a:rPr lang="en-US" dirty="0" err="1" smtClean="0"/>
              <a:t>meropenem</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55</a:t>
            </a:fld>
            <a:endParaRPr lang="ru-RU" dirty="0"/>
          </a:p>
        </p:txBody>
      </p:sp>
    </p:spTree>
    <p:extLst>
      <p:ext uri="{BB962C8B-B14F-4D97-AF65-F5344CB8AC3E}">
        <p14:creationId xmlns:p14="http://schemas.microsoft.com/office/powerpoint/2010/main" val="954856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57</a:t>
            </a:fld>
            <a:endParaRPr lang="ru-RU" dirty="0"/>
          </a:p>
        </p:txBody>
      </p:sp>
    </p:spTree>
    <p:extLst>
      <p:ext uri="{BB962C8B-B14F-4D97-AF65-F5344CB8AC3E}">
        <p14:creationId xmlns:p14="http://schemas.microsoft.com/office/powerpoint/2010/main" val="2803610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58</a:t>
            </a:fld>
            <a:endParaRPr lang="ru-RU" dirty="0"/>
          </a:p>
        </p:txBody>
      </p:sp>
    </p:spTree>
    <p:extLst>
      <p:ext uri="{BB962C8B-B14F-4D97-AF65-F5344CB8AC3E}">
        <p14:creationId xmlns:p14="http://schemas.microsoft.com/office/powerpoint/2010/main" val="1294161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solidFill>
                  <a:schemeClr val="accent3">
                    <a:lumMod val="60000"/>
                    <a:lumOff val="40000"/>
                  </a:schemeClr>
                </a:solidFill>
              </a:rPr>
              <a:t>Lucilia </a:t>
            </a:r>
            <a:r>
              <a:rPr lang="en-US" sz="1200" b="1" i="1" dirty="0" err="1" smtClean="0">
                <a:solidFill>
                  <a:schemeClr val="accent3">
                    <a:lumMod val="60000"/>
                    <a:lumOff val="40000"/>
                  </a:schemeClr>
                </a:solidFill>
              </a:rPr>
              <a:t>sericata</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60</a:t>
            </a:fld>
            <a:endParaRPr lang="ru-RU" dirty="0"/>
          </a:p>
        </p:txBody>
      </p:sp>
    </p:spTree>
    <p:extLst>
      <p:ext uri="{BB962C8B-B14F-4D97-AF65-F5344CB8AC3E}">
        <p14:creationId xmlns:p14="http://schemas.microsoft.com/office/powerpoint/2010/main" val="1122853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secrete “proteolytic enzymes that break down necrotic tissue and then ingest the liquefied tissue</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61</a:t>
            </a:fld>
            <a:endParaRPr lang="ru-RU" dirty="0"/>
          </a:p>
        </p:txBody>
      </p:sp>
    </p:spTree>
    <p:extLst>
      <p:ext uri="{BB962C8B-B14F-4D97-AF65-F5344CB8AC3E}">
        <p14:creationId xmlns:p14="http://schemas.microsoft.com/office/powerpoint/2010/main" val="186786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gn="r" rtl="1" eaLnBrk="1" hangingPunct="1">
              <a:spcBef>
                <a:spcPct val="0"/>
              </a:spcBef>
            </a:pPr>
            <a:r>
              <a:rPr lang="en-US" altLang="en-US" sz="2400" smtClean="0"/>
              <a:t>Involves anatomical structures not opened or manipulated during the operation </a:t>
            </a:r>
          </a:p>
          <a:p>
            <a:pPr eaLnBrk="1" hangingPunct="1">
              <a:spcBef>
                <a:spcPct val="0"/>
              </a:spcBef>
            </a:pPr>
            <a:endParaRPr lang="ar-SA" altLang="en-US" smtClean="0"/>
          </a:p>
        </p:txBody>
      </p:sp>
      <p:sp>
        <p:nvSpPr>
          <p:cNvPr id="28676" name="Slide Number Placeholder 3"/>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rtl="1" eaLnBrk="1" hangingPunct="1"/>
            <a:fld id="{AD18B1F5-DCD3-46C7-9D86-326E6B78AFEB}" type="slidenum">
              <a:rPr lang="ar-SA" altLang="en-US" sz="1200">
                <a:latin typeface="Calibri" panose="020F0502020204030204" pitchFamily="34" charset="0"/>
              </a:rPr>
              <a:pPr rtl="1" eaLnBrk="1" hangingPunct="1"/>
              <a:t>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521528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Cannot be used on dry wounds … </a:t>
            </a:r>
          </a:p>
          <a:p>
            <a:r>
              <a:rPr lang="en-US" sz="1200" b="0" i="0" kern="1200" dirty="0" smtClean="0">
                <a:solidFill>
                  <a:schemeClr val="tx1"/>
                </a:solidFill>
                <a:effectLst/>
                <a:latin typeface="+mn-lt"/>
                <a:ea typeface="+mn-ea"/>
                <a:cs typeface="+mn-cs"/>
              </a:rPr>
              <a:t> relative contraindication of enzymatic debridement is its use in heavily infected wounds.</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64</a:t>
            </a:fld>
            <a:endParaRPr lang="ru-RU" dirty="0"/>
          </a:p>
        </p:txBody>
      </p:sp>
    </p:spTree>
    <p:extLst>
      <p:ext uri="{BB962C8B-B14F-4D97-AF65-F5344CB8AC3E}">
        <p14:creationId xmlns:p14="http://schemas.microsoft.com/office/powerpoint/2010/main" val="1783593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process of using the body’s own mechanisms (enzymes) to remove nonviable tissue”</a:t>
            </a:r>
          </a:p>
          <a:p>
            <a:r>
              <a:rPr lang="en-US" sz="1200" b="0" i="0" kern="1200" dirty="0" smtClean="0">
                <a:solidFill>
                  <a:schemeClr val="tx1"/>
                </a:solidFill>
                <a:effectLst/>
                <a:latin typeface="+mn-lt"/>
                <a:ea typeface="+mn-ea"/>
                <a:cs typeface="+mn-cs"/>
              </a:rPr>
              <a:t>enzymes called matrix metalloproteinases (MMPs), which are produced by damaged tissue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3D78A92-0141-4330-8F3E-FAADFAC23844}" type="slidenum">
              <a:rPr lang="ru-RU" smtClean="0"/>
              <a:t>65</a:t>
            </a:fld>
            <a:endParaRPr lang="ru-RU" dirty="0"/>
          </a:p>
        </p:txBody>
      </p:sp>
    </p:spTree>
    <p:extLst>
      <p:ext uri="{BB962C8B-B14F-4D97-AF65-F5344CB8AC3E}">
        <p14:creationId xmlns:p14="http://schemas.microsoft.com/office/powerpoint/2010/main" val="3293400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process of using the body’s own mechanisms (enzymes) to remove nonviable tissue”</a:t>
            </a:r>
          </a:p>
          <a:p>
            <a:r>
              <a:rPr lang="en-US" sz="1200" b="0" i="0" kern="1200" dirty="0" smtClean="0">
                <a:solidFill>
                  <a:schemeClr val="tx1"/>
                </a:solidFill>
                <a:effectLst/>
                <a:latin typeface="+mn-lt"/>
                <a:ea typeface="+mn-ea"/>
                <a:cs typeface="+mn-cs"/>
              </a:rPr>
              <a:t>enzymes called matrix metalloproteinases (MMPs), which are produced by damaged tissue</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66</a:t>
            </a:fld>
            <a:endParaRPr lang="ru-RU" dirty="0"/>
          </a:p>
        </p:txBody>
      </p:sp>
    </p:spTree>
    <p:extLst>
      <p:ext uri="{BB962C8B-B14F-4D97-AF65-F5344CB8AC3E}">
        <p14:creationId xmlns:p14="http://schemas.microsoft.com/office/powerpoint/2010/main" val="858249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2060"/>
                </a:solidFill>
              </a:rPr>
              <a:t> </a:t>
            </a:r>
            <a:r>
              <a:rPr lang="en-US" sz="1200" b="1" dirty="0" smtClean="0">
                <a:solidFill>
                  <a:schemeClr val="accent3">
                    <a:lumMod val="75000"/>
                  </a:schemeClr>
                </a:solidFill>
              </a:rPr>
              <a:t>nonselective</a:t>
            </a:r>
            <a:r>
              <a:rPr lang="en-US" sz="1200" b="1" dirty="0" smtClean="0">
                <a:solidFill>
                  <a:srgbClr val="002060"/>
                </a:solidFill>
              </a:rPr>
              <a:t> type of debridement, meaning that it will remove both devitalized tissue and debris as well as viable tissue. </a:t>
            </a:r>
          </a:p>
          <a:p>
            <a:r>
              <a:rPr lang="en-US" sz="1200" b="1" dirty="0" smtClean="0">
                <a:solidFill>
                  <a:srgbClr val="002060"/>
                </a:solidFill>
              </a:rPr>
              <a:t>It is usually carried using mechanical force: </a:t>
            </a:r>
            <a:r>
              <a:rPr lang="en-US" sz="1200" b="1" dirty="0" smtClean="0">
                <a:solidFill>
                  <a:schemeClr val="accent3">
                    <a:lumMod val="75000"/>
                  </a:schemeClr>
                </a:solidFill>
              </a:rPr>
              <a:t>wet-to-dry dressing</a:t>
            </a:r>
            <a:r>
              <a:rPr lang="en-US" sz="1200" b="1" baseline="0" dirty="0" smtClean="0">
                <a:solidFill>
                  <a:schemeClr val="accent3">
                    <a:lumMod val="75000"/>
                  </a:schemeClr>
                </a:solidFill>
              </a:rPr>
              <a:t> </a:t>
            </a:r>
            <a:r>
              <a:rPr lang="en-US" sz="1200" b="1" dirty="0" smtClean="0">
                <a:solidFill>
                  <a:schemeClr val="accent3">
                    <a:lumMod val="75000"/>
                  </a:schemeClr>
                </a:solidFill>
              </a:rPr>
              <a:t>, or wound irrigation.</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68</a:t>
            </a:fld>
            <a:endParaRPr lang="ru-RU" dirty="0"/>
          </a:p>
        </p:txBody>
      </p:sp>
    </p:spTree>
    <p:extLst>
      <p:ext uri="{BB962C8B-B14F-4D97-AF65-F5344CB8AC3E}">
        <p14:creationId xmlns:p14="http://schemas.microsoft.com/office/powerpoint/2010/main" val="553650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Disadvantages (wet-to-dry gauze): • Non-selective • Rarely applied correctly • Painful • More costly (labor and supplies) • May cause maceration</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69</a:t>
            </a:fld>
            <a:endParaRPr lang="ru-RU" dirty="0"/>
          </a:p>
        </p:txBody>
      </p:sp>
    </p:spTree>
    <p:extLst>
      <p:ext uri="{BB962C8B-B14F-4D97-AF65-F5344CB8AC3E}">
        <p14:creationId xmlns:p14="http://schemas.microsoft.com/office/powerpoint/2010/main" val="2821662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70</a:t>
            </a:fld>
            <a:endParaRPr lang="ru-RU" dirty="0"/>
          </a:p>
        </p:txBody>
      </p:sp>
    </p:spTree>
    <p:extLst>
      <p:ext uri="{BB962C8B-B14F-4D97-AF65-F5344CB8AC3E}">
        <p14:creationId xmlns:p14="http://schemas.microsoft.com/office/powerpoint/2010/main" val="4024425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71</a:t>
            </a:fld>
            <a:endParaRPr lang="ru-RU" dirty="0"/>
          </a:p>
        </p:txBody>
      </p:sp>
    </p:spTree>
    <p:extLst>
      <p:ext uri="{BB962C8B-B14F-4D97-AF65-F5344CB8AC3E}">
        <p14:creationId xmlns:p14="http://schemas.microsoft.com/office/powerpoint/2010/main" val="3858499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Cell</a:t>
            </a:r>
            <a:r>
              <a:rPr lang="en-US" baseline="0" dirty="0" smtClean="0"/>
              <a:t> membrane : </a:t>
            </a:r>
            <a:endParaRPr lang="en-GB" dirty="0" smtClean="0"/>
          </a:p>
          <a:p>
            <a:r>
              <a:rPr lang="en-US" b="1" dirty="0" smtClean="0">
                <a:solidFill>
                  <a:srgbClr val="7030A0"/>
                </a:solidFill>
              </a:rPr>
              <a:t>Piperacillin 	</a:t>
            </a:r>
            <a:endParaRPr lang="en-GB" b="1" dirty="0" smtClean="0">
              <a:solidFill>
                <a:srgbClr val="7030A0"/>
              </a:solidFill>
            </a:endParaRPr>
          </a:p>
          <a:p>
            <a:r>
              <a:rPr lang="en-US" b="1" dirty="0" smtClean="0">
                <a:solidFill>
                  <a:srgbClr val="7030A0"/>
                </a:solidFill>
              </a:rPr>
              <a:t>Ampicillin-</a:t>
            </a:r>
            <a:r>
              <a:rPr lang="en-US" b="1" dirty="0" err="1" smtClean="0">
                <a:solidFill>
                  <a:srgbClr val="7030A0"/>
                </a:solidFill>
              </a:rPr>
              <a:t>sulbactam</a:t>
            </a:r>
            <a:r>
              <a:rPr lang="en-US" b="1" dirty="0" smtClean="0">
                <a:solidFill>
                  <a:srgbClr val="7030A0"/>
                </a:solidFill>
              </a:rPr>
              <a:t> 	</a:t>
            </a:r>
            <a:endParaRPr lang="en-GB" b="1" dirty="0" smtClean="0">
              <a:solidFill>
                <a:srgbClr val="7030A0"/>
              </a:solidFill>
            </a:endParaRPr>
          </a:p>
          <a:p>
            <a:r>
              <a:rPr lang="en-US" b="1" dirty="0" smtClean="0">
                <a:solidFill>
                  <a:srgbClr val="7030A0"/>
                </a:solidFill>
              </a:rPr>
              <a:t>cephalosporins	</a:t>
            </a:r>
            <a:endParaRPr lang="en-GB" b="1" dirty="0" smtClean="0">
              <a:solidFill>
                <a:srgbClr val="7030A0"/>
              </a:solidFill>
            </a:endParaRPr>
          </a:p>
          <a:p>
            <a:r>
              <a:rPr lang="en-US" b="1" dirty="0" err="1" smtClean="0">
                <a:solidFill>
                  <a:srgbClr val="7030A0"/>
                </a:solidFill>
              </a:rPr>
              <a:t>Carbapenems</a:t>
            </a:r>
            <a:r>
              <a:rPr lang="en-US" b="1" dirty="0" smtClean="0">
                <a:solidFill>
                  <a:srgbClr val="7030A0"/>
                </a:solidFill>
              </a:rPr>
              <a:t> 	</a:t>
            </a:r>
            <a:endParaRPr lang="en-GB" b="1" dirty="0" smtClean="0">
              <a:solidFill>
                <a:srgbClr val="7030A0"/>
              </a:solidFill>
            </a:endParaRPr>
          </a:p>
          <a:p>
            <a:pPr marL="0" indent="0">
              <a:buNone/>
            </a:pPr>
            <a:r>
              <a:rPr lang="en-GB" dirty="0" smtClean="0"/>
              <a:t>Protein </a:t>
            </a:r>
            <a:r>
              <a:rPr lang="en-GB" dirty="0" err="1" smtClean="0"/>
              <a:t>synr</a:t>
            </a:r>
            <a:r>
              <a:rPr lang="en-GB" dirty="0" smtClean="0"/>
              <a:t>=thesis</a:t>
            </a:r>
            <a:r>
              <a:rPr lang="en-GB" baseline="0" dirty="0" smtClean="0"/>
              <a:t> :</a:t>
            </a:r>
          </a:p>
          <a:p>
            <a:pPr marL="0" indent="0">
              <a:buNone/>
            </a:pPr>
            <a:endParaRPr lang="en-GB" dirty="0" smtClean="0"/>
          </a:p>
          <a:p>
            <a:r>
              <a:rPr lang="en-US" b="1" dirty="0" err="1" smtClean="0">
                <a:solidFill>
                  <a:srgbClr val="0070C0"/>
                </a:solidFill>
              </a:rPr>
              <a:t>minoglycosides</a:t>
            </a:r>
            <a:r>
              <a:rPr lang="en-US" dirty="0" smtClean="0"/>
              <a:t>  	</a:t>
            </a:r>
            <a:endParaRPr lang="en-GB" dirty="0" smtClean="0"/>
          </a:p>
          <a:p>
            <a:r>
              <a:rPr lang="en-US" b="1" dirty="0" smtClean="0">
                <a:solidFill>
                  <a:srgbClr val="0070C0"/>
                </a:solidFill>
              </a:rPr>
              <a:t>Trimethoprim-sulfamethoxazole  (co-</a:t>
            </a:r>
            <a:r>
              <a:rPr lang="en-US" b="1" dirty="0" err="1" smtClean="0">
                <a:solidFill>
                  <a:srgbClr val="0070C0"/>
                </a:solidFill>
              </a:rPr>
              <a:t>trimoxazole</a:t>
            </a:r>
            <a:r>
              <a:rPr lang="en-US" b="1" dirty="0" smtClean="0">
                <a:solidFill>
                  <a:srgbClr val="0070C0"/>
                </a:solidFill>
              </a:rPr>
              <a:t>)	</a:t>
            </a:r>
            <a:endParaRPr lang="en-GB" b="1" dirty="0" smtClean="0">
              <a:solidFill>
                <a:srgbClr val="0070C0"/>
              </a:solidFill>
            </a:endParaRPr>
          </a:p>
          <a:p>
            <a:pPr marL="0" indent="0">
              <a:buNone/>
            </a:pPr>
            <a:r>
              <a:rPr lang="en-GB" dirty="0" err="1" smtClean="0"/>
              <a:t>Dna</a:t>
            </a:r>
            <a:r>
              <a:rPr lang="en-GB" dirty="0" smtClean="0"/>
              <a:t> : </a:t>
            </a:r>
          </a:p>
          <a:p>
            <a:r>
              <a:rPr lang="en-US" b="1" dirty="0" smtClean="0">
                <a:solidFill>
                  <a:schemeClr val="accent6">
                    <a:lumMod val="50000"/>
                  </a:schemeClr>
                </a:solidFill>
              </a:rPr>
              <a:t>Fluoroquinolones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75</a:t>
            </a:fld>
            <a:endParaRPr lang="ru-RU" dirty="0"/>
          </a:p>
        </p:txBody>
      </p:sp>
    </p:spTree>
    <p:extLst>
      <p:ext uri="{BB962C8B-B14F-4D97-AF65-F5344CB8AC3E}">
        <p14:creationId xmlns:p14="http://schemas.microsoft.com/office/powerpoint/2010/main" val="13847720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Cell wall synthesis inhibition (peptidoglycan synthesis inhibition) : vancomycin</a:t>
            </a:r>
            <a:r>
              <a:rPr lang="en-US" baseline="0" dirty="0" smtClean="0"/>
              <a:t> </a:t>
            </a:r>
          </a:p>
          <a:p>
            <a:r>
              <a:rPr lang="en-US" baseline="0" dirty="0" smtClean="0"/>
              <a:t>Daptomycin : Binds bacterial membrane, results in depolarization, lysis</a:t>
            </a:r>
          </a:p>
          <a:p>
            <a:endParaRPr lang="en-US" baseline="0" dirty="0" smtClean="0"/>
          </a:p>
          <a:p>
            <a:r>
              <a:rPr lang="en-US" dirty="0" smtClean="0"/>
              <a:t>Clindamycin:</a:t>
            </a:r>
            <a:r>
              <a:rPr lang="en-US" baseline="0" dirty="0" smtClean="0"/>
              <a:t> </a:t>
            </a:r>
            <a:r>
              <a:rPr lang="en-US" dirty="0" err="1" smtClean="0"/>
              <a:t>inInhibits</a:t>
            </a:r>
            <a:r>
              <a:rPr lang="en-US" dirty="0" smtClean="0"/>
              <a:t> 50S ribosomal activity (protein synthesis inhibition</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76</a:t>
            </a:fld>
            <a:endParaRPr lang="ru-RU" dirty="0"/>
          </a:p>
        </p:txBody>
      </p:sp>
    </p:spTree>
    <p:extLst>
      <p:ext uri="{BB962C8B-B14F-4D97-AF65-F5344CB8AC3E}">
        <p14:creationId xmlns:p14="http://schemas.microsoft.com/office/powerpoint/2010/main" val="3072291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Tetracyclines</a:t>
            </a:r>
            <a:r>
              <a:rPr lang="en-US" dirty="0" smtClean="0"/>
              <a:t> : Bind 30S ribosomal unit (protein synthesis inhibition) </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78</a:t>
            </a:fld>
            <a:endParaRPr lang="ru-RU" dirty="0"/>
          </a:p>
        </p:txBody>
      </p:sp>
    </p:spTree>
    <p:extLst>
      <p:ext uri="{BB962C8B-B14F-4D97-AF65-F5344CB8AC3E}">
        <p14:creationId xmlns:p14="http://schemas.microsoft.com/office/powerpoint/2010/main" val="2622715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13</a:t>
            </a:fld>
            <a:endParaRPr lang="ru-RU" dirty="0"/>
          </a:p>
        </p:txBody>
      </p:sp>
    </p:spTree>
    <p:extLst>
      <p:ext uri="{BB962C8B-B14F-4D97-AF65-F5344CB8AC3E}">
        <p14:creationId xmlns:p14="http://schemas.microsoft.com/office/powerpoint/2010/main" val="185012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ndications</a:t>
            </a:r>
            <a:r>
              <a:rPr lang="en-US" dirty="0" smtClean="0"/>
              <a:t> for combination: mixed</a:t>
            </a:r>
            <a:r>
              <a:rPr lang="en-US" baseline="0" dirty="0" smtClean="0"/>
              <a:t> infection : </a:t>
            </a:r>
            <a:endParaRPr lang="en-US" dirty="0" smtClean="0"/>
          </a:p>
          <a:p>
            <a:pPr marL="171450" indent="-171450">
              <a:buFontTx/>
              <a:buChar char="-"/>
            </a:pPr>
            <a:r>
              <a:rPr lang="en-US" dirty="0" smtClean="0"/>
              <a:t>Peritonitis due to perforated PU (aerobic, anaerobic). </a:t>
            </a:r>
          </a:p>
          <a:p>
            <a:pPr marL="171450" indent="-171450">
              <a:buFontTx/>
              <a:buChar char="-"/>
            </a:pPr>
            <a:r>
              <a:rPr lang="en-US" dirty="0" smtClean="0"/>
              <a:t>- After hysterectomy (aerobic, anaerobic). </a:t>
            </a:r>
          </a:p>
          <a:p>
            <a:pPr marL="171450" indent="-171450">
              <a:buFontTx/>
              <a:buChar char="-"/>
            </a:pPr>
            <a:r>
              <a:rPr lang="en-US" dirty="0" smtClean="0"/>
              <a:t>- We can use Metronidazole+ Ampicillin + </a:t>
            </a:r>
            <a:r>
              <a:rPr lang="en-US" dirty="0" err="1" smtClean="0"/>
              <a:t>Garamycin</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81</a:t>
            </a:fld>
            <a:endParaRPr lang="ru-RU" dirty="0"/>
          </a:p>
        </p:txBody>
      </p:sp>
    </p:spTree>
    <p:extLst>
      <p:ext uri="{BB962C8B-B14F-4D97-AF65-F5344CB8AC3E}">
        <p14:creationId xmlns:p14="http://schemas.microsoft.com/office/powerpoint/2010/main" val="3422829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Gram</a:t>
            </a:r>
            <a:r>
              <a:rPr lang="en-US" baseline="0" dirty="0" smtClean="0"/>
              <a:t> + anaerobes bacilli </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86</a:t>
            </a:fld>
            <a:endParaRPr lang="ru-RU" dirty="0"/>
          </a:p>
        </p:txBody>
      </p:sp>
    </p:spTree>
    <p:extLst>
      <p:ext uri="{BB962C8B-B14F-4D97-AF65-F5344CB8AC3E}">
        <p14:creationId xmlns:p14="http://schemas.microsoft.com/office/powerpoint/2010/main" val="1401152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Admition</a:t>
            </a:r>
            <a:r>
              <a:rPr lang="en-US" dirty="0" smtClean="0"/>
              <a:t> to </a:t>
            </a:r>
            <a:r>
              <a:rPr lang="en-US" dirty="0" err="1" smtClean="0"/>
              <a:t>icu</a:t>
            </a:r>
            <a:r>
              <a:rPr lang="en-US" dirty="0" smtClean="0"/>
              <a:t> (risk of reflux spasm</a:t>
            </a:r>
            <a:r>
              <a:rPr lang="en-US" baseline="0" dirty="0" smtClean="0"/>
              <a:t> )</a:t>
            </a:r>
          </a:p>
          <a:p>
            <a:r>
              <a:rPr lang="en-US" sz="1200" b="0" i="0" kern="1200" dirty="0" smtClean="0">
                <a:solidFill>
                  <a:schemeClr val="tx1"/>
                </a:solidFill>
                <a:effectLst/>
                <a:latin typeface="+mn-lt"/>
                <a:ea typeface="+mn-ea"/>
                <a:cs typeface="+mn-cs"/>
              </a:rPr>
              <a:t>Prophylactic intubation should be seriously considered in all patients with moderate-to-severe clinical manifestations</a:t>
            </a:r>
          </a:p>
          <a:p>
            <a:r>
              <a:rPr lang="en-US" sz="1200" b="0" i="0" kern="1200" dirty="0" smtClean="0">
                <a:solidFill>
                  <a:schemeClr val="tx1"/>
                </a:solidFill>
                <a:effectLst/>
                <a:latin typeface="+mn-lt"/>
                <a:ea typeface="+mn-ea"/>
                <a:cs typeface="+mn-cs"/>
              </a:rPr>
              <a:t>Tracheostomy should be performed in patients requiring intubation for more than 10 days. </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88</a:t>
            </a:fld>
            <a:endParaRPr lang="ru-RU" dirty="0"/>
          </a:p>
        </p:txBody>
      </p:sp>
    </p:spTree>
    <p:extLst>
      <p:ext uri="{BB962C8B-B14F-4D97-AF65-F5344CB8AC3E}">
        <p14:creationId xmlns:p14="http://schemas.microsoft.com/office/powerpoint/2010/main" val="2275617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Tense</a:t>
            </a:r>
            <a:r>
              <a:rPr lang="en-US" baseline="0" dirty="0" smtClean="0"/>
              <a:t> swollen limb </a:t>
            </a:r>
          </a:p>
          <a:p>
            <a:r>
              <a:rPr lang="en-US" baseline="0" dirty="0" smtClean="0"/>
              <a:t>Wound stitches are under tension </a:t>
            </a:r>
          </a:p>
          <a:p>
            <a:r>
              <a:rPr lang="en-US" baseline="0" dirty="0" smtClean="0"/>
              <a:t>Foul odor exudate from wound </a:t>
            </a:r>
          </a:p>
          <a:p>
            <a:r>
              <a:rPr lang="en-US" baseline="0" dirty="0" smtClean="0"/>
              <a:t>Black color skin </a:t>
            </a:r>
          </a:p>
          <a:p>
            <a:endParaRPr lang="en-US" baseline="0" dirty="0" smtClean="0"/>
          </a:p>
          <a:p>
            <a:endParaRPr lang="en-US" baseline="0" dirty="0" smtClean="0"/>
          </a:p>
          <a:p>
            <a:r>
              <a:rPr lang="en-US" baseline="0" dirty="0" smtClean="0"/>
              <a:t>Colostomy in extensive perineal infection </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90</a:t>
            </a:fld>
            <a:endParaRPr lang="ru-RU" dirty="0"/>
          </a:p>
        </p:txBody>
      </p:sp>
    </p:spTree>
    <p:extLst>
      <p:ext uri="{BB962C8B-B14F-4D97-AF65-F5344CB8AC3E}">
        <p14:creationId xmlns:p14="http://schemas.microsoft.com/office/powerpoint/2010/main" val="3933344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Late signs of </a:t>
            </a:r>
            <a:r>
              <a:rPr lang="en-US" sz="1200" b="0" i="0" kern="1200" dirty="0" err="1" smtClean="0">
                <a:solidFill>
                  <a:schemeClr val="tx1"/>
                </a:solidFill>
                <a:effectLst/>
                <a:latin typeface="+mn-lt"/>
                <a:ea typeface="+mn-ea"/>
                <a:cs typeface="+mn-cs"/>
              </a:rPr>
              <a:t>necrotising</a:t>
            </a:r>
            <a:r>
              <a:rPr lang="en-US" sz="1200" b="0" i="0" kern="1200" dirty="0" smtClean="0">
                <a:solidFill>
                  <a:schemeClr val="tx1"/>
                </a:solidFill>
                <a:effectLst/>
                <a:latin typeface="+mn-lt"/>
                <a:ea typeface="+mn-ea"/>
                <a:cs typeface="+mn-cs"/>
              </a:rPr>
              <a:t> fasciitis with extensive cellulitis, induration, skin necrosis, and formation of </a:t>
            </a:r>
            <a:r>
              <a:rPr lang="en-US" sz="1200" b="0" i="0" kern="1200" dirty="0" err="1" smtClean="0">
                <a:solidFill>
                  <a:schemeClr val="tx1"/>
                </a:solidFill>
                <a:effectLst/>
                <a:latin typeface="+mn-lt"/>
                <a:ea typeface="+mn-ea"/>
                <a:cs typeface="+mn-cs"/>
              </a:rPr>
              <a:t>haemorrhagic</a:t>
            </a:r>
            <a:r>
              <a:rPr lang="en-US" sz="1200" b="0" i="0" kern="1200" dirty="0" smtClean="0">
                <a:solidFill>
                  <a:schemeClr val="tx1"/>
                </a:solidFill>
                <a:effectLst/>
                <a:latin typeface="+mn-lt"/>
                <a:ea typeface="+mn-ea"/>
                <a:cs typeface="+mn-cs"/>
              </a:rPr>
              <a:t> bullae</a:t>
            </a:r>
          </a:p>
          <a:p>
            <a:endParaRPr lang="en-US" dirty="0" smtClean="0"/>
          </a:p>
          <a:p>
            <a:endParaRPr lang="en-US" dirty="0" smtClean="0"/>
          </a:p>
          <a:p>
            <a:r>
              <a:rPr lang="en-US" dirty="0" smtClean="0"/>
              <a:t>Penicillin + gentamycin</a:t>
            </a:r>
            <a:br>
              <a:rPr lang="en-US" dirty="0" smtClean="0"/>
            </a:b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92</a:t>
            </a:fld>
            <a:endParaRPr lang="ru-RU" dirty="0"/>
          </a:p>
        </p:txBody>
      </p:sp>
    </p:spTree>
    <p:extLst>
      <p:ext uri="{BB962C8B-B14F-4D97-AF65-F5344CB8AC3E}">
        <p14:creationId xmlns:p14="http://schemas.microsoft.com/office/powerpoint/2010/main" val="1674533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hlinkClick r:id="rId3"/>
              </a:rPr>
              <a:t>ever</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4"/>
              </a:rPr>
              <a:t>Pain</a:t>
            </a:r>
            <a:r>
              <a:rPr lang="en-US" sz="1200" b="0" i="0" kern="1200" dirty="0" smtClean="0">
                <a:solidFill>
                  <a:schemeClr val="tx1"/>
                </a:solidFill>
                <a:effectLst/>
                <a:latin typeface="+mn-lt"/>
                <a:ea typeface="+mn-ea"/>
                <a:cs typeface="+mn-cs"/>
              </a:rPr>
              <a:t> and swelling in the genitals or anal area</a:t>
            </a:r>
          </a:p>
          <a:p>
            <a:r>
              <a:rPr lang="en-US" sz="1200" b="0" i="0" kern="1200" dirty="0" smtClean="0">
                <a:solidFill>
                  <a:schemeClr val="tx1"/>
                </a:solidFill>
                <a:effectLst/>
                <a:latin typeface="+mn-lt"/>
                <a:ea typeface="+mn-ea"/>
                <a:cs typeface="+mn-cs"/>
              </a:rPr>
              <a:t>Unpleasant odor coming from the affected </a:t>
            </a:r>
            <a:r>
              <a:rPr lang="en-US" sz="1200" b="0" i="0" u="none" strike="noStrike" kern="1200" dirty="0" smtClean="0">
                <a:solidFill>
                  <a:schemeClr val="tx1"/>
                </a:solidFill>
                <a:effectLst/>
                <a:latin typeface="+mn-lt"/>
                <a:ea typeface="+mn-ea"/>
                <a:cs typeface="+mn-cs"/>
                <a:hlinkClick r:id="rId5"/>
              </a:rPr>
              <a:t>skin</a:t>
            </a:r>
            <a:r>
              <a:rPr lang="en-US" sz="1200" b="0" i="0" kern="1200" dirty="0" smtClean="0">
                <a:solidFill>
                  <a:schemeClr val="tx1"/>
                </a:solidFill>
                <a:effectLst/>
                <a:latin typeface="+mn-lt"/>
                <a:ea typeface="+mn-ea"/>
                <a:cs typeface="+mn-cs"/>
              </a:rPr>
              <a:t> tissue</a:t>
            </a:r>
          </a:p>
          <a:p>
            <a:r>
              <a:rPr lang="en-US" sz="1200" b="0" i="0" kern="1200" dirty="0" smtClean="0">
                <a:solidFill>
                  <a:schemeClr val="tx1"/>
                </a:solidFill>
                <a:effectLst/>
                <a:latin typeface="+mn-lt"/>
                <a:ea typeface="+mn-ea"/>
                <a:cs typeface="+mn-cs"/>
              </a:rPr>
              <a:t>Crackling sound when touching the affected area</a:t>
            </a:r>
          </a:p>
          <a:p>
            <a:r>
              <a:rPr lang="en-US" sz="1200" b="0" i="0" u="none" strike="noStrike" kern="1200" dirty="0" smtClean="0">
                <a:solidFill>
                  <a:schemeClr val="tx1"/>
                </a:solidFill>
                <a:effectLst/>
                <a:latin typeface="+mn-lt"/>
                <a:ea typeface="+mn-ea"/>
                <a:cs typeface="+mn-cs"/>
                <a:hlinkClick r:id="rId6"/>
              </a:rPr>
              <a:t>Dehydration</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7"/>
              </a:rPr>
              <a:t>Anemia</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95</a:t>
            </a:fld>
            <a:endParaRPr lang="ru-RU" dirty="0"/>
          </a:p>
        </p:txBody>
      </p:sp>
    </p:spTree>
    <p:extLst>
      <p:ext uri="{BB962C8B-B14F-4D97-AF65-F5344CB8AC3E}">
        <p14:creationId xmlns:p14="http://schemas.microsoft.com/office/powerpoint/2010/main" val="281056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358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50C2253-C053-4D28-972C-E0FF226F739A}" type="slidenum">
              <a:rPr lang="en-GB" altLang="en-US" smtClean="0">
                <a:latin typeface="Calibri" panose="020F0502020204030204" pitchFamily="34" charset="0"/>
              </a:rPr>
              <a:pPr fontAlgn="base">
                <a:spcBef>
                  <a:spcPct val="0"/>
                </a:spcBef>
                <a:spcAft>
                  <a:spcPct val="0"/>
                </a:spcAft>
              </a:pPr>
              <a:t>16</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221580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dirty="0" smtClean="0"/>
              <a:t>Prevention is the key of management of surgical infections. While the risk of developing a post-surgical infection is small, the consequences can be devastating</a:t>
            </a:r>
            <a:r>
              <a:rPr lang="en-US" baseline="0" dirty="0" smtClean="0"/>
              <a:t> </a:t>
            </a:r>
            <a:r>
              <a:rPr lang="en-US" dirty="0" smtClean="0"/>
              <a:t>Here are some recommendations that you can use to help prevent infection at the time of your surgery.</a:t>
            </a:r>
          </a:p>
          <a:p>
            <a:pPr algn="l" rtl="0"/>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20</a:t>
            </a:fld>
            <a:endParaRPr lang="ar-SA"/>
          </a:p>
        </p:txBody>
      </p:sp>
    </p:spTree>
    <p:extLst>
      <p:ext uri="{BB962C8B-B14F-4D97-AF65-F5344CB8AC3E}">
        <p14:creationId xmlns:p14="http://schemas.microsoft.com/office/powerpoint/2010/main" val="4291681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dirty="0" smtClean="0"/>
              <a:t>Patients that develop SSI have twice the mortality and are:</a:t>
            </a:r>
            <a:r>
              <a:rPr lang="en-US" baseline="0" dirty="0" smtClean="0"/>
              <a:t> </a:t>
            </a:r>
            <a:r>
              <a:rPr lang="en-US" dirty="0" smtClean="0"/>
              <a:t>60% more likely to spend time in ICU</a:t>
            </a:r>
            <a:r>
              <a:rPr lang="en-US" baseline="0" dirty="0" smtClean="0"/>
              <a:t> , </a:t>
            </a:r>
            <a:r>
              <a:rPr lang="en-US" dirty="0" smtClean="0"/>
              <a:t>5 times more likely to be readmitted</a:t>
            </a:r>
          </a:p>
          <a:p>
            <a:pPr algn="l" rtl="0"/>
            <a:r>
              <a:rPr lang="en-US" dirty="0" smtClean="0"/>
              <a:t>SSI increases length of stay in hospital by an average of 7.5 days , cost effective</a:t>
            </a:r>
          </a:p>
          <a:p>
            <a:pPr algn="l" rtl="0"/>
            <a:endParaRPr lang="en-US" dirty="0" smtClean="0"/>
          </a:p>
          <a:p>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21</a:t>
            </a:fld>
            <a:endParaRPr lang="ar-SA"/>
          </a:p>
        </p:txBody>
      </p:sp>
    </p:spTree>
    <p:extLst>
      <p:ext uri="{BB962C8B-B14F-4D97-AF65-F5344CB8AC3E}">
        <p14:creationId xmlns:p14="http://schemas.microsoft.com/office/powerpoint/2010/main" val="904297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sz="1200" b="1" dirty="0" smtClean="0">
                <a:solidFill>
                  <a:schemeClr val="tx1"/>
                </a:solidFill>
                <a:effectLst>
                  <a:outerShdw blurRad="38100" dist="38100" dir="2700000" algn="tl">
                    <a:srgbClr val="000000">
                      <a:alpha val="43137"/>
                    </a:srgbClr>
                  </a:outerShdw>
                </a:effectLst>
              </a:rPr>
              <a:t>The majority of surgical site infections are preventable. </a:t>
            </a:r>
            <a:endParaRPr lang="ar-SA" dirty="0"/>
          </a:p>
        </p:txBody>
      </p:sp>
      <p:sp>
        <p:nvSpPr>
          <p:cNvPr id="4" name="عنصر نائب لرقم الشريحة 3"/>
          <p:cNvSpPr>
            <a:spLocks noGrp="1"/>
          </p:cNvSpPr>
          <p:nvPr>
            <p:ph type="sldNum" sz="quarter" idx="10"/>
          </p:nvPr>
        </p:nvSpPr>
        <p:spPr/>
        <p:txBody>
          <a:bodyPr/>
          <a:lstStyle/>
          <a:p>
            <a:fld id="{3CCF9085-1E75-471C-8A8D-2902C19E5DEC}" type="slidenum">
              <a:rPr lang="ar-SA" smtClean="0"/>
              <a:pPr/>
              <a:t>23</a:t>
            </a:fld>
            <a:endParaRPr lang="ar-SA"/>
          </a:p>
        </p:txBody>
      </p:sp>
    </p:spTree>
    <p:extLst>
      <p:ext uri="{BB962C8B-B14F-4D97-AF65-F5344CB8AC3E}">
        <p14:creationId xmlns:p14="http://schemas.microsoft.com/office/powerpoint/2010/main" val="1262963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9E197CF1-4C24-4715-BAAB-A765E6C249BF}" type="slidenum">
              <a:rPr lang="ar-KW" smtClean="0"/>
              <a:pPr/>
              <a:t>25</a:t>
            </a:fld>
            <a:endParaRPr lang="ar-KW"/>
          </a:p>
        </p:txBody>
      </p:sp>
    </p:spTree>
    <p:extLst>
      <p:ext uri="{BB962C8B-B14F-4D97-AF65-F5344CB8AC3E}">
        <p14:creationId xmlns:p14="http://schemas.microsoft.com/office/powerpoint/2010/main" val="2642269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smtClean="0"/>
              <a:t>Click icon to add picture</a:t>
            </a:r>
            <a:endParaRPr lang="ru-RU"/>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dirty="0"/>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dirty="0"/>
          </a:p>
        </p:txBody>
      </p:sp>
    </p:spTree>
    <p:extLst>
      <p:ext uri="{BB962C8B-B14F-4D97-AF65-F5344CB8AC3E}">
        <p14:creationId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a:r>
              <a:rPr lang="en-US" smtClean="0"/>
              <a:t>Click to edit Master subtitle style</a:t>
            </a:r>
            <a:endParaRPr lang="en-US" dirty="0"/>
          </a:p>
        </p:txBody>
      </p:sp>
    </p:spTree>
    <p:extLst>
      <p:ext uri="{BB962C8B-B14F-4D97-AF65-F5344CB8AC3E}">
        <p14:creationId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r>
              <a:rPr lang="ru-RU"/>
              <a:t>MM.DD.20XX</a:t>
            </a:r>
            <a:endParaRPr lang="ru-RU" dirty="0"/>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p:txBody>
          <a:bodyPr/>
          <a:lstStyle/>
          <a:p>
            <a:r>
              <a:rPr lang="en-US"/>
              <a:t>ADD A FOOTER</a:t>
            </a:r>
            <a:endParaRPr lang="ru-RU" dirty="0"/>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4934448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0" y="1825625"/>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88" y="1825624"/>
            <a:ext cx="5157787" cy="42108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88" y="2323458"/>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8"/>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smtClean="0"/>
              <a:t>Click to edit Master title style</a:t>
            </a:r>
            <a:endParaRPr lang="en-US"/>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smtClean="0"/>
              <a:t>Click to edit Master title style</a:t>
            </a:r>
            <a:endParaRPr lang="en-US"/>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Graphic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Tree>
    <p:extLst>
      <p:ext uri="{BB962C8B-B14F-4D97-AF65-F5344CB8AC3E}">
        <p14:creationId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a:lstStyle/>
          <a:p>
            <a:r>
              <a:rPr lang="en-US" dirty="0"/>
              <a:t>ADD A FOOTER</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213970461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شريحة عنوان">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Freeform 9"/>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1319937" y="1016990"/>
            <a:ext cx="9572977"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320801" y="1009651"/>
            <a:ext cx="9572977"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1026029" y="702069"/>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10568399" y="655232"/>
            <a:ext cx="566928" cy="755904"/>
          </a:xfrm>
          <a:prstGeom prst="rect">
            <a:avLst/>
          </a:prstGeom>
          <a:noFill/>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ar-SA" smtClean="0"/>
              <a:t>انقر لتحرير نمط العنوان الرئيسي</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a:xfrm>
            <a:off x="9027569" y="5357593"/>
            <a:ext cx="1618428" cy="365125"/>
          </a:xfrm>
        </p:spPr>
        <p:txBody>
          <a:bodyPr/>
          <a:lstStyle/>
          <a:p>
            <a:fld id="{1B8ABB09-4A1D-463E-8065-109CC2B7EFAA}" type="datetimeFigureOut">
              <a:rPr lang="ar-SA" smtClean="0"/>
              <a:pPr/>
              <a:t>10/03/1445</a:t>
            </a:fld>
            <a:endParaRPr lang="ar-SA"/>
          </a:p>
        </p:txBody>
      </p:sp>
      <p:sp>
        <p:nvSpPr>
          <p:cNvPr id="5" name="Footer Placeholder 4"/>
          <p:cNvSpPr>
            <a:spLocks noGrp="1"/>
          </p:cNvSpPr>
          <p:nvPr>
            <p:ph type="ftr" sz="quarter" idx="11"/>
          </p:nvPr>
        </p:nvSpPr>
        <p:spPr>
          <a:xfrm>
            <a:off x="1565393" y="5357593"/>
            <a:ext cx="6713127" cy="365125"/>
          </a:xfrm>
        </p:spPr>
        <p:txBody>
          <a:bodyPr/>
          <a:lstStyle/>
          <a:p>
            <a:endParaRPr lang="ar-SA"/>
          </a:p>
        </p:txBody>
      </p:sp>
      <p:sp>
        <p:nvSpPr>
          <p:cNvPr id="6" name="Slide Number Placeholder 5"/>
          <p:cNvSpPr>
            <a:spLocks noGrp="1"/>
          </p:cNvSpPr>
          <p:nvPr>
            <p:ph type="sldNum" sz="quarter" idx="12"/>
          </p:nvPr>
        </p:nvSpPr>
        <p:spPr>
          <a:xfrm>
            <a:off x="8285241" y="5357593"/>
            <a:ext cx="738697" cy="365125"/>
          </a:xfrm>
        </p:spPr>
        <p:txBody>
          <a:bodyPr/>
          <a:lstStyle>
            <a:lvl1pPr algn="ctr">
              <a:defRPr/>
            </a:lvl1pPr>
          </a:lstStyle>
          <a:p>
            <a:fld id="{0B34F065-1154-456A-91E3-76DE8E75E17B}" type="slidenum">
              <a:rPr lang="ar-SA" smtClean="0"/>
              <a:pPr/>
              <a:t>‹#›</a:t>
            </a:fld>
            <a:endParaRPr lang="ar-SA"/>
          </a:p>
        </p:txBody>
      </p:sp>
    </p:spTree>
    <p:extLst>
      <p:ext uri="{BB962C8B-B14F-4D97-AF65-F5344CB8AC3E}">
        <p14:creationId xmlns:p14="http://schemas.microsoft.com/office/powerpoint/2010/main" val="3888976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pPr/>
              <a:t>10/03/1445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854670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pPr/>
              <a:t>10/03/1445</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405594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smtClean="0"/>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smtClean="0"/>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extLst>
      <p:ext uri="{BB962C8B-B14F-4D97-AF65-F5344CB8AC3E}">
        <p14:creationId xmlns:p14="http://schemas.microsoft.com/office/powerpoint/2010/main"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7" y="3889184"/>
            <a:ext cx="4548187" cy="1708223"/>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smtClean="0"/>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smtClean="0"/>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anchor="b">
            <a:normAutofit/>
          </a:bodyPr>
          <a:lstStyle>
            <a:lvl1pPr algn="ctr">
              <a:defRPr sz="4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0"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1"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Click to edit Master text styles</a:t>
            </a:r>
          </a:p>
        </p:txBody>
      </p:sp>
      <p:grpSp>
        <p:nvGrpSpPr>
          <p:cNvPr id="41" name="Graphic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anchor="b">
            <a:normAutofit/>
          </a:bodyPr>
          <a:lstStyle>
            <a:lvl1pPr algn="l">
              <a:defRPr sz="4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89" y="2592569"/>
            <a:ext cx="5630885" cy="70167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smtClean="0"/>
              <a:t>Click icon to add chart</a:t>
            </a:r>
            <a:endParaRPr lang="ru-RU" dirty="0"/>
          </a:p>
        </p:txBody>
      </p:sp>
      <p:grpSp>
        <p:nvGrpSpPr>
          <p:cNvPr id="41" name="Graphic 39">
            <a:extLst>
              <a:ext uri="{FF2B5EF4-FFF2-40B4-BE49-F238E27FC236}">
                <a16:creationId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0">
            <a:extLst>
              <a:ext uri="{FF2B5EF4-FFF2-40B4-BE49-F238E27FC236}">
                <a16:creationId xmlns:a16="http://schemas.microsoft.com/office/drawing/2014/main" id="{33AA43FA-C2DC-406C-BFE6-A2A804112236}"/>
              </a:ext>
            </a:extLst>
          </p:cNvPr>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dirty="0"/>
          </a:p>
        </p:txBody>
      </p:sp>
    </p:spTree>
    <p:extLst>
      <p:ext uri="{BB962C8B-B14F-4D97-AF65-F5344CB8AC3E}">
        <p14:creationId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anchor="b">
            <a:normAutofit/>
          </a:bodyPr>
          <a:lstStyle>
            <a:lvl1pPr algn="l">
              <a:defRPr sz="400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5" y="3252275"/>
            <a:ext cx="3396171" cy="1846732"/>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0" y="1493214"/>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smtClean="0"/>
              <a:t>Click icon to add table</a:t>
            </a:r>
            <a:endParaRPr lang="ru-RU" dirty="0"/>
          </a:p>
        </p:txBody>
      </p:sp>
      <p:grpSp>
        <p:nvGrpSpPr>
          <p:cNvPr id="45" name="Graphic 39">
            <a:extLst>
              <a:ext uri="{FF2B5EF4-FFF2-40B4-BE49-F238E27FC236}">
                <a16:creationId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reeform: Shape 45">
              <a:extLst>
                <a:ext uri="{FF2B5EF4-FFF2-40B4-BE49-F238E27FC236}">
                  <a16:creationId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8" name="Freeform: Shape 47">
              <a:extLst>
                <a:ext uri="{FF2B5EF4-FFF2-40B4-BE49-F238E27FC236}">
                  <a16:creationId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9" name="Freeform: Shape 48">
              <a:extLst>
                <a:ext uri="{FF2B5EF4-FFF2-40B4-BE49-F238E27FC236}">
                  <a16:creationId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50" name="Freeform: Shape 49">
              <a:extLst>
                <a:ext uri="{FF2B5EF4-FFF2-40B4-BE49-F238E27FC236}">
                  <a16:creationId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51" name="Freeform: Shape 50">
              <a:extLst>
                <a:ext uri="{FF2B5EF4-FFF2-40B4-BE49-F238E27FC236}">
                  <a16:creationId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4">
            <a:extLst>
              <a:ext uri="{FF2B5EF4-FFF2-40B4-BE49-F238E27FC236}">
                <a16:creationId xmlns:a16="http://schemas.microsoft.com/office/drawing/2014/main" id="{A1820133-6B1B-4297-8A79-2E89B2C7199B}"/>
              </a:ext>
            </a:extLst>
          </p:cNvPr>
          <p:cNvSpPr/>
          <p:nvPr/>
        </p:nvSpPr>
        <p:spPr>
          <a:xfrm>
            <a:off x="895660" y="2912161"/>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dirty="0"/>
          </a:p>
        </p:txBody>
      </p:sp>
    </p:spTree>
    <p:extLst>
      <p:ext uri="{BB962C8B-B14F-4D97-AF65-F5344CB8AC3E}">
        <p14:creationId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smtClean="0"/>
              <a:t>Click icon to add picture</a:t>
            </a:r>
            <a:endParaRPr lang="ru-RU"/>
          </a:p>
        </p:txBody>
      </p:sp>
      <p:sp>
        <p:nvSpPr>
          <p:cNvPr id="46" name="Freeform: Shape 45">
            <a:extLst>
              <a:ext uri="{FF2B5EF4-FFF2-40B4-BE49-F238E27FC236}">
                <a16:creationId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a:p>
        </p:txBody>
      </p:sp>
      <p:sp>
        <p:nvSpPr>
          <p:cNvPr id="24" name="Oval 23">
            <a:extLst>
              <a:ext uri="{FF2B5EF4-FFF2-40B4-BE49-F238E27FC236}">
                <a16:creationId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87" y="5718810"/>
            <a:ext cx="7366026" cy="946532"/>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Click to edit Master text styles</a:t>
            </a:r>
          </a:p>
        </p:txBody>
      </p:sp>
      <p:pic>
        <p:nvPicPr>
          <p:cNvPr id="22" name="Graphic 21">
            <a:extLst>
              <a:ext uri="{FF2B5EF4-FFF2-40B4-BE49-F238E27FC236}">
                <a16:creationId xmlns:a16="http://schemas.microsoft.com/office/drawing/2014/main" id="{B091E01B-B80B-4194-AC2B-41043EC597D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62500" y="5155439"/>
            <a:ext cx="2667000" cy="139903"/>
          </a:xfrm>
          <a:prstGeom prst="rect">
            <a:avLst/>
          </a:prstGeom>
        </p:spPr>
      </p:pic>
      <p:sp>
        <p:nvSpPr>
          <p:cNvPr id="40" name="Freeform: Shape 39">
            <a:extLst>
              <a:ext uri="{FF2B5EF4-FFF2-40B4-BE49-F238E27FC236}">
                <a16:creationId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a:p>
        </p:txBody>
      </p:sp>
      <p:sp>
        <p:nvSpPr>
          <p:cNvPr id="42" name="Freeform: Shape 41">
            <a:extLst>
              <a:ext uri="{FF2B5EF4-FFF2-40B4-BE49-F238E27FC236}">
                <a16:creationId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smtClean="0"/>
              <a:t>Click icon to add media</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dirty="0"/>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dirty="0"/>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dirty="0"/>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86" y="5707145"/>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smtClean="0"/>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a:p>
          </p:txBody>
        </p:sp>
      </p:grpSp>
    </p:spTree>
    <p:extLst>
      <p:ext uri="{BB962C8B-B14F-4D97-AF65-F5344CB8AC3E}">
        <p14:creationId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MM.DD.20XX</a:t>
            </a:r>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pPr/>
              <a:t>‹#›</a:t>
            </a:fld>
            <a:endParaRPr lang="ru-RU" dirty="0"/>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dirty="0"/>
              <a:t>ADD A FOOTER</a:t>
            </a:r>
            <a:endParaRPr lang="ru-RU"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 id="2147483675" r:id="rId20"/>
    <p:sldLayoutId id="2147483676" r:id="rId21"/>
    <p:sldLayoutId id="2147483677" r:id="rId22"/>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30.jf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25.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1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3" Type="http://schemas.openxmlformats.org/officeDocument/2006/relationships/hyperlink" Target="https://www.healthline.com/health/how-to-get-rid-of-old-scars"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2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3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58.jfif"/><Relationship Id="rId2" Type="http://schemas.openxmlformats.org/officeDocument/2006/relationships/hyperlink" Target="http://emedicine.medscape.com/article/1054438-overview" TargetMode="Externa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ctrTitle"/>
          </p:nvPr>
        </p:nvSpPr>
        <p:spPr>
          <a:xfrm>
            <a:off x="1925638" y="881063"/>
            <a:ext cx="8340725" cy="1646237"/>
          </a:xfrm>
        </p:spPr>
        <p:txBody>
          <a:bodyPr/>
          <a:lstStyle/>
          <a:p>
            <a:pPr eaLnBrk="1" hangingPunct="1"/>
            <a:r>
              <a:rPr lang="en-US" altLang="en-US" sz="6000" b="1" smtClean="0"/>
              <a:t>Surgical Site Infection</a:t>
            </a:r>
          </a:p>
        </p:txBody>
      </p:sp>
      <p:sp>
        <p:nvSpPr>
          <p:cNvPr id="3" name="Subtitle 2"/>
          <p:cNvSpPr>
            <a:spLocks noGrp="1"/>
          </p:cNvSpPr>
          <p:nvPr>
            <p:ph type="subTitle" idx="1"/>
          </p:nvPr>
        </p:nvSpPr>
        <p:spPr>
          <a:xfrm>
            <a:off x="2311400" y="2863850"/>
            <a:ext cx="8824913" cy="2935288"/>
          </a:xfrm>
        </p:spPr>
        <p:txBody>
          <a:bodyPr rtlCol="0">
            <a:normAutofit/>
          </a:bodyPr>
          <a:lstStyle/>
          <a:p>
            <a:pPr eaLnBrk="1" fontAlgn="auto" hangingPunct="1">
              <a:spcAft>
                <a:spcPts val="0"/>
              </a:spcAft>
              <a:buFont typeface="Wingdings 3" charset="2"/>
              <a:buNone/>
              <a:defRPr/>
            </a:pPr>
            <a:r>
              <a:rPr lang="en-US" sz="3200" dirty="0"/>
              <a:t>Supervised by: Dr. </a:t>
            </a:r>
            <a:r>
              <a:rPr lang="en-US" sz="3200" dirty="0" smtClean="0"/>
              <a:t>Mahmoud </a:t>
            </a:r>
            <a:r>
              <a:rPr lang="en-US" sz="3200" dirty="0" err="1" smtClean="0"/>
              <a:t>Awaysheh</a:t>
            </a:r>
            <a:r>
              <a:rPr lang="en-US" sz="3200" dirty="0" smtClean="0"/>
              <a:t> </a:t>
            </a:r>
            <a:endParaRPr lang="en-US" sz="3200" dirty="0"/>
          </a:p>
          <a:p>
            <a:pPr eaLnBrk="1" fontAlgn="auto" hangingPunct="1">
              <a:spcAft>
                <a:spcPts val="0"/>
              </a:spcAft>
              <a:buFont typeface="Wingdings 3" charset="2"/>
              <a:buNone/>
              <a:defRPr/>
            </a:pPr>
            <a:r>
              <a:rPr lang="en-US" sz="3200" dirty="0"/>
              <a:t>Presented by</a:t>
            </a:r>
            <a:r>
              <a:rPr lang="en-US" sz="3200" dirty="0" smtClean="0"/>
              <a:t>:</a:t>
            </a:r>
          </a:p>
          <a:p>
            <a:pPr eaLnBrk="1" fontAlgn="auto" hangingPunct="1">
              <a:spcAft>
                <a:spcPts val="0"/>
              </a:spcAft>
              <a:buFont typeface="Wingdings 3" charset="2"/>
              <a:buNone/>
              <a:defRPr/>
            </a:pPr>
            <a:r>
              <a:rPr lang="en-US" sz="3200" dirty="0" smtClean="0"/>
              <a:t> </a:t>
            </a:r>
            <a:r>
              <a:rPr lang="en-US" sz="3200" dirty="0" smtClean="0"/>
              <a:t>Maryam </a:t>
            </a:r>
            <a:r>
              <a:rPr lang="en-US" sz="3200" dirty="0" err="1" smtClean="0"/>
              <a:t>Abutouq</a:t>
            </a:r>
            <a:r>
              <a:rPr lang="en-US" sz="3200" dirty="0" smtClean="0"/>
              <a:t> </a:t>
            </a:r>
            <a:endParaRPr lang="en-US" sz="3200" dirty="0"/>
          </a:p>
          <a:p>
            <a:pPr eaLnBrk="1" fontAlgn="auto" hangingPunct="1">
              <a:spcAft>
                <a:spcPts val="0"/>
              </a:spcAft>
              <a:buFont typeface="Wingdings 3" charset="2"/>
              <a:buNone/>
              <a:defRPr/>
            </a:pPr>
            <a:r>
              <a:rPr lang="en-US" sz="3200" dirty="0" err="1" smtClean="0"/>
              <a:t>Aya</a:t>
            </a:r>
            <a:r>
              <a:rPr lang="en-US" sz="3200" dirty="0" smtClean="0"/>
              <a:t> </a:t>
            </a:r>
            <a:r>
              <a:rPr lang="en-US" sz="3200" dirty="0" err="1" smtClean="0"/>
              <a:t>Ertimat</a:t>
            </a:r>
            <a:r>
              <a:rPr lang="en-US" sz="3200" dirty="0" smtClean="0"/>
              <a:t> </a:t>
            </a:r>
          </a:p>
        </p:txBody>
      </p:sp>
    </p:spTree>
    <p:extLst>
      <p:ext uri="{BB962C8B-B14F-4D97-AF65-F5344CB8AC3E}">
        <p14:creationId xmlns:p14="http://schemas.microsoft.com/office/powerpoint/2010/main" val="30262802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Title 2"/>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143000" y="965200"/>
            <a:ext cx="8775700" cy="711200"/>
          </a:xfrm>
        </p:spPr>
      </p:pic>
      <p:sp>
        <p:nvSpPr>
          <p:cNvPr id="27651" name="Content Placeholder 2"/>
          <p:cNvSpPr>
            <a:spLocks noGrp="1" noChangeArrowheads="1"/>
          </p:cNvSpPr>
          <p:nvPr>
            <p:ph idx="1"/>
          </p:nvPr>
        </p:nvSpPr>
        <p:spPr>
          <a:xfrm>
            <a:off x="517525" y="2332038"/>
            <a:ext cx="10972800" cy="4525962"/>
          </a:xfrm>
        </p:spPr>
        <p:txBody>
          <a:bodyPr/>
          <a:lstStyle/>
          <a:p>
            <a:pPr lvl="1" eaLnBrk="1" hangingPunct="1">
              <a:lnSpc>
                <a:spcPct val="80000"/>
              </a:lnSpc>
            </a:pPr>
            <a:endParaRPr lang="en-US" altLang="en-US" sz="2400" b="1" smtClean="0"/>
          </a:p>
          <a:p>
            <a:pPr lvl="1" eaLnBrk="1" hangingPunct="1">
              <a:lnSpc>
                <a:spcPct val="80000"/>
              </a:lnSpc>
            </a:pPr>
            <a:r>
              <a:rPr lang="en-US" altLang="en-US" sz="2400" b="1" smtClean="0"/>
              <a:t>Infection involves any part of the anatomy in organs and spaces other than the incision, which was opened or manipulated during operation.</a:t>
            </a:r>
          </a:p>
          <a:p>
            <a:pPr lvl="1" eaLnBrk="1" hangingPunct="1">
              <a:lnSpc>
                <a:spcPct val="80000"/>
              </a:lnSpc>
            </a:pPr>
            <a:endParaRPr lang="en-US" altLang="en-US" sz="2400" b="1" smtClean="0"/>
          </a:p>
          <a:p>
            <a:pPr lvl="1" eaLnBrk="1" hangingPunct="1">
              <a:lnSpc>
                <a:spcPct val="80000"/>
              </a:lnSpc>
            </a:pPr>
            <a:r>
              <a:rPr lang="en-US" altLang="en-US" sz="2400" b="1" smtClean="0"/>
              <a:t>At least 1 of the following: </a:t>
            </a:r>
          </a:p>
          <a:p>
            <a:pPr lvl="2" eaLnBrk="1" hangingPunct="1">
              <a:lnSpc>
                <a:spcPct val="80000"/>
              </a:lnSpc>
            </a:pPr>
            <a:r>
              <a:rPr lang="en-US" altLang="en-US" sz="2000" b="1" smtClean="0">
                <a:solidFill>
                  <a:srgbClr val="FF0000"/>
                </a:solidFill>
              </a:rPr>
              <a:t>Purulent drainage </a:t>
            </a:r>
            <a:r>
              <a:rPr lang="en-US" altLang="en-US" sz="2000" b="1" smtClean="0"/>
              <a:t>is present from </a:t>
            </a:r>
            <a:r>
              <a:rPr lang="en-US" altLang="en-US" sz="2000" b="1" smtClean="0">
                <a:solidFill>
                  <a:srgbClr val="FF0000"/>
                </a:solidFill>
              </a:rPr>
              <a:t>a drain </a:t>
            </a:r>
            <a:r>
              <a:rPr lang="en-US" altLang="en-US" sz="2000" b="1" smtClean="0"/>
              <a:t>placed by a stab wound </a:t>
            </a:r>
            <a:r>
              <a:rPr lang="en-US" altLang="en-US" sz="2000" b="1" smtClean="0">
                <a:solidFill>
                  <a:srgbClr val="FF0000"/>
                </a:solidFill>
              </a:rPr>
              <a:t>into the organ/space. </a:t>
            </a:r>
          </a:p>
          <a:p>
            <a:pPr lvl="2" eaLnBrk="1" hangingPunct="1">
              <a:lnSpc>
                <a:spcPct val="80000"/>
              </a:lnSpc>
            </a:pPr>
            <a:r>
              <a:rPr lang="en-US" altLang="en-US" sz="2000" b="1" smtClean="0">
                <a:solidFill>
                  <a:srgbClr val="FF0000"/>
                </a:solidFill>
              </a:rPr>
              <a:t>Organisms are isolated from the organ/space </a:t>
            </a:r>
            <a:r>
              <a:rPr lang="en-US" altLang="en-US" sz="2000" b="1" smtClean="0"/>
              <a:t>by aseptic culturing technique. </a:t>
            </a:r>
          </a:p>
          <a:p>
            <a:pPr lvl="2" eaLnBrk="1" hangingPunct="1">
              <a:lnSpc>
                <a:spcPct val="80000"/>
              </a:lnSpc>
            </a:pPr>
            <a:r>
              <a:rPr lang="en-US" altLang="en-US" sz="2000" b="1" smtClean="0">
                <a:solidFill>
                  <a:srgbClr val="FF0000"/>
                </a:solidFill>
              </a:rPr>
              <a:t>An abscess in the organ/space </a:t>
            </a:r>
            <a:r>
              <a:rPr lang="en-US" altLang="en-US" sz="2000" b="1" smtClean="0"/>
              <a:t>is identified by direct examination, during reoperation, or by histopathologic or radiologic examination. </a:t>
            </a:r>
          </a:p>
          <a:p>
            <a:pPr lvl="2" eaLnBrk="1" hangingPunct="1">
              <a:lnSpc>
                <a:spcPct val="80000"/>
              </a:lnSpc>
              <a:buFont typeface="Wingdings 3" panose="05040102010807070707" pitchFamily="18" charset="2"/>
              <a:buNone/>
            </a:pPr>
            <a:endParaRPr lang="en-US" altLang="en-US" b="1" smtClean="0"/>
          </a:p>
        </p:txBody>
      </p:sp>
      <p:sp>
        <p:nvSpPr>
          <p:cNvPr id="27652" name="Slide Number Placeholder 21"/>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fld id="{ECC35211-0417-48FF-BFAC-6B025D1D3FAC}" type="slidenum">
              <a:rPr lang="ar-SA" altLang="en-US" smtClean="0">
                <a:solidFill>
                  <a:schemeClr val="bg1"/>
                </a:solidFill>
              </a:rPr>
              <a:pPr fontAlgn="base">
                <a:spcBef>
                  <a:spcPct val="0"/>
                </a:spcBef>
                <a:spcAft>
                  <a:spcPct val="0"/>
                </a:spcAft>
                <a:buClrTx/>
                <a:buSzTx/>
                <a:buFontTx/>
                <a:buNone/>
              </a:pPr>
              <a:t>10</a:t>
            </a:fld>
            <a:endParaRPr lang="en-US" altLang="en-US" smtClean="0">
              <a:solidFill>
                <a:schemeClr val="bg1"/>
              </a:solidFill>
            </a:endParaRPr>
          </a:p>
        </p:txBody>
      </p:sp>
    </p:spTree>
    <p:extLst>
      <p:ext uri="{BB962C8B-B14F-4D97-AF65-F5344CB8AC3E}">
        <p14:creationId xmlns:p14="http://schemas.microsoft.com/office/powerpoint/2010/main" val="257082943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a:xfrm>
            <a:off x="815975" y="2582863"/>
            <a:ext cx="2792413" cy="1000125"/>
          </a:xfrm>
        </p:spPr>
        <p:txBody>
          <a:bodyPr>
            <a:normAutofit fontScale="90000"/>
          </a:bodyPr>
          <a:lstStyle/>
          <a:p>
            <a:pPr eaLnBrk="1" hangingPunct="1"/>
            <a:r>
              <a:rPr lang="en-US" altLang="en-US" b="1" smtClean="0"/>
              <a:t>Surgical Wound Classification</a:t>
            </a:r>
          </a:p>
        </p:txBody>
      </p:sp>
      <p:sp>
        <p:nvSpPr>
          <p:cNvPr id="29699" name="Content Placeholder 6"/>
          <p:cNvSpPr>
            <a:spLocks noGrp="1" noChangeArrowheads="1"/>
          </p:cNvSpPr>
          <p:nvPr>
            <p:ph idx="1"/>
          </p:nvPr>
        </p:nvSpPr>
        <p:spPr>
          <a:xfrm>
            <a:off x="5781675" y="1447800"/>
            <a:ext cx="5189538" cy="4572000"/>
          </a:xfrm>
        </p:spPr>
        <p:txBody>
          <a:bodyPr/>
          <a:lstStyle/>
          <a:p>
            <a:pPr eaLnBrk="1" hangingPunct="1"/>
            <a:endParaRPr lang="en-US" altLang="en-US" smtClean="0"/>
          </a:p>
        </p:txBody>
      </p:sp>
      <p:pic>
        <p:nvPicPr>
          <p:cNvPr id="297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938" y="458788"/>
            <a:ext cx="79629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Placeholder 7"/>
          <p:cNvSpPr txBox="1">
            <a:spLocks noChangeArrowheads="1"/>
          </p:cNvSpPr>
          <p:nvPr/>
        </p:nvSpPr>
        <p:spPr bwMode="gray">
          <a:xfrm>
            <a:off x="5487988" y="3195638"/>
            <a:ext cx="34432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buFont typeface="Wingdings 3" panose="05040102010807070707" pitchFamily="18" charset="2"/>
              <a:buNone/>
            </a:pPr>
            <a:r>
              <a:rPr lang="en-US" altLang="en-US" sz="1400" b="1">
                <a:solidFill>
                  <a:schemeClr val="tx1"/>
                </a:solidFill>
              </a:rPr>
              <a:t>Such as : Appendectomy</a:t>
            </a:r>
          </a:p>
        </p:txBody>
      </p:sp>
      <p:sp>
        <p:nvSpPr>
          <p:cNvPr id="8" name="Text Placeholder 7"/>
          <p:cNvSpPr>
            <a:spLocks noGrp="1"/>
          </p:cNvSpPr>
          <p:nvPr>
            <p:ph type="body" sz="half" idx="2"/>
          </p:nvPr>
        </p:nvSpPr>
        <p:spPr>
          <a:xfrm>
            <a:off x="5487988" y="2179638"/>
            <a:ext cx="3933825" cy="387350"/>
          </a:xfrm>
        </p:spPr>
        <p:txBody>
          <a:bodyPr rtlCol="0">
            <a:normAutofit fontScale="77500" lnSpcReduction="20000"/>
          </a:bodyPr>
          <a:lstStyle/>
          <a:p>
            <a:pPr eaLnBrk="1" fontAlgn="auto" hangingPunct="1">
              <a:spcAft>
                <a:spcPts val="0"/>
              </a:spcAft>
              <a:buFont typeface="Wingdings 3" charset="2"/>
              <a:buNone/>
              <a:defRPr/>
            </a:pPr>
            <a:r>
              <a:rPr lang="en-US" b="1" dirty="0">
                <a:solidFill>
                  <a:schemeClr val="tx1"/>
                </a:solidFill>
              </a:rPr>
              <a:t>Such as : </a:t>
            </a:r>
            <a:r>
              <a:rPr lang="en-US" b="1" dirty="0" smtClean="0">
                <a:solidFill>
                  <a:schemeClr val="tx1"/>
                </a:solidFill>
              </a:rPr>
              <a:t>hernia repair, elective cholecystectomy and thyroid </a:t>
            </a:r>
            <a:r>
              <a:rPr lang="en-US" b="1" dirty="0">
                <a:solidFill>
                  <a:schemeClr val="tx1"/>
                </a:solidFill>
              </a:rPr>
              <a:t>surgery </a:t>
            </a:r>
          </a:p>
          <a:p>
            <a:pPr eaLnBrk="1" fontAlgn="auto" hangingPunct="1">
              <a:spcAft>
                <a:spcPts val="0"/>
              </a:spcAft>
              <a:buFont typeface="Wingdings 3" charset="2"/>
              <a:buNone/>
              <a:defRPr/>
            </a:pPr>
            <a:endParaRPr lang="en-US" dirty="0"/>
          </a:p>
        </p:txBody>
      </p:sp>
    </p:spTree>
    <p:extLst>
      <p:ext uri="{BB962C8B-B14F-4D97-AF65-F5344CB8AC3E}">
        <p14:creationId xmlns:p14="http://schemas.microsoft.com/office/powerpoint/2010/main" val="3082622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p:txBody>
          <a:bodyPr/>
          <a:lstStyle/>
          <a:p>
            <a:pPr eaLnBrk="1" hangingPunct="1"/>
            <a:r>
              <a:rPr lang="en-US" altLang="en-US" b="1" smtClean="0"/>
              <a:t>Timing</a:t>
            </a:r>
          </a:p>
        </p:txBody>
      </p:sp>
      <p:sp>
        <p:nvSpPr>
          <p:cNvPr id="30723" name="Content Placeholder 2"/>
          <p:cNvSpPr>
            <a:spLocks noGrp="1" noChangeArrowheads="1"/>
          </p:cNvSpPr>
          <p:nvPr>
            <p:ph idx="1"/>
          </p:nvPr>
        </p:nvSpPr>
        <p:spPr>
          <a:xfrm>
            <a:off x="795338" y="2603500"/>
            <a:ext cx="10110787" cy="3416300"/>
          </a:xfrm>
        </p:spPr>
        <p:txBody>
          <a:bodyPr/>
          <a:lstStyle/>
          <a:p>
            <a:pPr eaLnBrk="1" hangingPunct="1"/>
            <a:r>
              <a:rPr lang="en-US" altLang="en-US" sz="2800" b="1" smtClean="0">
                <a:solidFill>
                  <a:schemeClr val="tx1"/>
                </a:solidFill>
              </a:rPr>
              <a:t>Early: </a:t>
            </a:r>
            <a:r>
              <a:rPr lang="en-US" altLang="en-US" sz="2800" smtClean="0"/>
              <a:t>Infection presents </a:t>
            </a:r>
            <a:r>
              <a:rPr lang="en-US" altLang="en-US" sz="2800" smtClean="0">
                <a:solidFill>
                  <a:srgbClr val="FF0000"/>
                </a:solidFill>
              </a:rPr>
              <a:t>within 30 days </a:t>
            </a:r>
            <a:r>
              <a:rPr lang="en-US" altLang="en-US" sz="2800" smtClean="0"/>
              <a:t>of procedure.</a:t>
            </a:r>
          </a:p>
          <a:p>
            <a:pPr eaLnBrk="1" hangingPunct="1"/>
            <a:r>
              <a:rPr lang="en-US" altLang="en-US" sz="2800" b="1" smtClean="0">
                <a:solidFill>
                  <a:schemeClr val="tx1"/>
                </a:solidFill>
              </a:rPr>
              <a:t>Intermediate: </a:t>
            </a:r>
            <a:r>
              <a:rPr lang="en-US" altLang="en-US" sz="2800" smtClean="0"/>
              <a:t>Occurs </a:t>
            </a:r>
            <a:r>
              <a:rPr lang="en-US" altLang="en-US" sz="2800" smtClean="0">
                <a:solidFill>
                  <a:srgbClr val="FF0000"/>
                </a:solidFill>
              </a:rPr>
              <a:t>between one and three months</a:t>
            </a:r>
            <a:r>
              <a:rPr lang="en-US" altLang="en-US" sz="2800" smtClean="0"/>
              <a:t>.</a:t>
            </a:r>
          </a:p>
          <a:p>
            <a:pPr eaLnBrk="1" hangingPunct="1"/>
            <a:r>
              <a:rPr lang="en-US" altLang="en-US" sz="2800" b="1" smtClean="0">
                <a:solidFill>
                  <a:schemeClr val="tx1"/>
                </a:solidFill>
              </a:rPr>
              <a:t>Late: </a:t>
            </a:r>
            <a:r>
              <a:rPr lang="en-US" altLang="en-US" sz="2800" smtClean="0"/>
              <a:t>Presents </a:t>
            </a:r>
            <a:r>
              <a:rPr lang="en-US" altLang="en-US" sz="2800" smtClean="0">
                <a:solidFill>
                  <a:srgbClr val="FF0000"/>
                </a:solidFill>
              </a:rPr>
              <a:t>more than three months </a:t>
            </a:r>
            <a:r>
              <a:rPr lang="en-US" altLang="en-US" sz="2800" smtClean="0"/>
              <a:t>after surgery.</a:t>
            </a:r>
          </a:p>
        </p:txBody>
      </p:sp>
    </p:spTree>
    <p:extLst>
      <p:ext uri="{BB962C8B-B14F-4D97-AF65-F5344CB8AC3E}">
        <p14:creationId xmlns:p14="http://schemas.microsoft.com/office/powerpoint/2010/main" val="489065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p:txBody>
          <a:bodyPr/>
          <a:lstStyle/>
          <a:p>
            <a:pPr eaLnBrk="1" hangingPunct="1"/>
            <a:r>
              <a:rPr lang="en-US" altLang="en-US" b="1" smtClean="0"/>
              <a:t>Severity</a:t>
            </a:r>
          </a:p>
        </p:txBody>
      </p:sp>
      <p:sp>
        <p:nvSpPr>
          <p:cNvPr id="3" name="Content Placeholder 2"/>
          <p:cNvSpPr>
            <a:spLocks noGrp="1"/>
          </p:cNvSpPr>
          <p:nvPr>
            <p:ph idx="1"/>
          </p:nvPr>
        </p:nvSpPr>
        <p:spPr>
          <a:xfrm>
            <a:off x="908050" y="2630488"/>
            <a:ext cx="10375900" cy="3416300"/>
          </a:xfrm>
        </p:spPr>
        <p:txBody>
          <a:bodyPr rtlCol="0">
            <a:normAutofit/>
          </a:bodyPr>
          <a:lstStyle/>
          <a:p>
            <a:pPr eaLnBrk="1" fontAlgn="auto" hangingPunct="1">
              <a:spcAft>
                <a:spcPts val="0"/>
              </a:spcAft>
              <a:buFont typeface="Wingdings 3" charset="2"/>
              <a:buChar char=""/>
              <a:defRPr/>
            </a:pPr>
            <a:r>
              <a:rPr lang="en-US" sz="2800" b="1" dirty="0">
                <a:solidFill>
                  <a:schemeClr val="tx1"/>
                </a:solidFill>
              </a:rPr>
              <a:t>Minor: </a:t>
            </a:r>
            <a:r>
              <a:rPr lang="en-US" sz="2800" dirty="0">
                <a:solidFill>
                  <a:schemeClr val="tx1">
                    <a:lumMod val="75000"/>
                    <a:lumOff val="25000"/>
                  </a:schemeClr>
                </a:solidFill>
              </a:rPr>
              <a:t>Wound infection is described as minor when there is </a:t>
            </a:r>
            <a:r>
              <a:rPr lang="en-US" sz="2800" b="1" dirty="0">
                <a:solidFill>
                  <a:srgbClr val="FF0000"/>
                </a:solidFill>
              </a:rPr>
              <a:t>discharge</a:t>
            </a:r>
            <a:r>
              <a:rPr lang="en-US" sz="2800" dirty="0">
                <a:solidFill>
                  <a:srgbClr val="FF0000"/>
                </a:solidFill>
              </a:rPr>
              <a:t> without cellulitis or deep tissue destruction and patient is not systemically ill &amp; no discomfort.</a:t>
            </a:r>
          </a:p>
          <a:p>
            <a:pPr eaLnBrk="1" fontAlgn="auto" hangingPunct="1">
              <a:spcAft>
                <a:spcPts val="0"/>
              </a:spcAft>
              <a:buFont typeface="Wingdings 3" charset="2"/>
              <a:buChar char=""/>
              <a:defRPr/>
            </a:pPr>
            <a:r>
              <a:rPr lang="en-US" sz="2800" b="1" dirty="0">
                <a:solidFill>
                  <a:schemeClr val="tx1"/>
                </a:solidFill>
              </a:rPr>
              <a:t>Major: </a:t>
            </a:r>
            <a:r>
              <a:rPr lang="en-US" sz="2800" dirty="0">
                <a:solidFill>
                  <a:schemeClr val="tx1">
                    <a:lumMod val="75000"/>
                    <a:lumOff val="25000"/>
                  </a:schemeClr>
                </a:solidFill>
              </a:rPr>
              <a:t>When there </a:t>
            </a:r>
            <a:r>
              <a:rPr lang="en-US" sz="2800" b="1" dirty="0">
                <a:solidFill>
                  <a:srgbClr val="FF0000"/>
                </a:solidFill>
              </a:rPr>
              <a:t>is pus </a:t>
            </a:r>
            <a:r>
              <a:rPr lang="en-US" sz="2800" dirty="0">
                <a:solidFill>
                  <a:schemeClr val="tx1">
                    <a:lumMod val="75000"/>
                    <a:lumOff val="25000"/>
                  </a:schemeClr>
                </a:solidFill>
              </a:rPr>
              <a:t>discharge spontaneously or needs a secondary procedure to </a:t>
            </a:r>
            <a:r>
              <a:rPr lang="en-US" sz="2800" dirty="0">
                <a:solidFill>
                  <a:srgbClr val="FF0000"/>
                </a:solidFill>
              </a:rPr>
              <a:t>drain</a:t>
            </a:r>
            <a:r>
              <a:rPr lang="en-US" sz="2800" dirty="0">
                <a:solidFill>
                  <a:schemeClr val="tx1">
                    <a:lumMod val="75000"/>
                    <a:lumOff val="25000"/>
                  </a:schemeClr>
                </a:solidFill>
              </a:rPr>
              <a:t> it with tissue breakdown , Partial or total </a:t>
            </a:r>
            <a:r>
              <a:rPr lang="en-US" sz="2800" b="1" dirty="0">
                <a:solidFill>
                  <a:srgbClr val="FF0000"/>
                </a:solidFill>
              </a:rPr>
              <a:t>dehiscence of the deep fascial layers </a:t>
            </a:r>
            <a:r>
              <a:rPr lang="en-US" sz="2800" dirty="0">
                <a:solidFill>
                  <a:schemeClr val="tx1">
                    <a:lumMod val="75000"/>
                    <a:lumOff val="25000"/>
                  </a:schemeClr>
                </a:solidFill>
              </a:rPr>
              <a:t>of wound, patients are systemically ill .. </a:t>
            </a:r>
            <a:r>
              <a:rPr lang="en-US" sz="2800" dirty="0">
                <a:solidFill>
                  <a:srgbClr val="FF0000"/>
                </a:solidFill>
              </a:rPr>
              <a:t>Tachycardia , pyrexia , raised white counts.</a:t>
            </a:r>
            <a:endParaRPr lang="ar-JO" sz="2800" dirty="0">
              <a:solidFill>
                <a:srgbClr val="FF0000"/>
              </a:solidFill>
            </a:endParaRPr>
          </a:p>
        </p:txBody>
      </p:sp>
    </p:spTree>
    <p:extLst>
      <p:ext uri="{BB962C8B-B14F-4D97-AF65-F5344CB8AC3E}">
        <p14:creationId xmlns:p14="http://schemas.microsoft.com/office/powerpoint/2010/main" val="2984912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noChangeArrowheads="1"/>
          </p:cNvSpPr>
          <p:nvPr>
            <p:ph type="title"/>
          </p:nvPr>
        </p:nvSpPr>
        <p:spPr/>
        <p:txBody>
          <a:bodyPr/>
          <a:lstStyle/>
          <a:p>
            <a:pPr eaLnBrk="1" hangingPunct="1"/>
            <a:r>
              <a:rPr lang="en-US" altLang="en-US" b="1" smtClean="0"/>
              <a:t>Source of infection</a:t>
            </a:r>
          </a:p>
        </p:txBody>
      </p:sp>
      <p:sp>
        <p:nvSpPr>
          <p:cNvPr id="3" name="Content Placeholder 2"/>
          <p:cNvSpPr>
            <a:spLocks noGrp="1"/>
          </p:cNvSpPr>
          <p:nvPr>
            <p:ph idx="1"/>
          </p:nvPr>
        </p:nvSpPr>
        <p:spPr>
          <a:xfrm>
            <a:off x="530225" y="2424113"/>
            <a:ext cx="10826750" cy="4202112"/>
          </a:xfrm>
        </p:spPr>
        <p:txBody>
          <a:bodyPr rtlCol="0">
            <a:normAutofit lnSpcReduction="10000"/>
          </a:bodyPr>
          <a:lstStyle/>
          <a:p>
            <a:pPr eaLnBrk="1" fontAlgn="auto" hangingPunct="1">
              <a:spcAft>
                <a:spcPts val="0"/>
              </a:spcAft>
              <a:buFont typeface="Wingdings 3" charset="2"/>
              <a:buChar char=""/>
              <a:defRPr/>
            </a:pPr>
            <a:r>
              <a:rPr lang="en-US" sz="2400" dirty="0">
                <a:solidFill>
                  <a:schemeClr val="tx1">
                    <a:lumMod val="75000"/>
                    <a:lumOff val="25000"/>
                  </a:schemeClr>
                </a:solidFill>
              </a:rPr>
              <a:t>Surgical site infections may be caused by </a:t>
            </a:r>
            <a:r>
              <a:rPr lang="en-US" sz="2400" dirty="0" smtClean="0">
                <a:solidFill>
                  <a:srgbClr val="FF0000"/>
                </a:solidFill>
              </a:rPr>
              <a:t>endogenous (primary) </a:t>
            </a:r>
            <a:r>
              <a:rPr lang="en-US" sz="2400" dirty="0">
                <a:solidFill>
                  <a:schemeClr val="tx1"/>
                </a:solidFill>
              </a:rPr>
              <a:t>or</a:t>
            </a:r>
            <a:r>
              <a:rPr lang="en-US" sz="2400" dirty="0">
                <a:solidFill>
                  <a:srgbClr val="FF0000"/>
                </a:solidFill>
              </a:rPr>
              <a:t> </a:t>
            </a:r>
            <a:r>
              <a:rPr lang="en-US" sz="2400" dirty="0" smtClean="0">
                <a:solidFill>
                  <a:srgbClr val="FF0000"/>
                </a:solidFill>
              </a:rPr>
              <a:t>exogenous (secondary) </a:t>
            </a:r>
            <a:r>
              <a:rPr lang="en-US" sz="2400" dirty="0">
                <a:solidFill>
                  <a:schemeClr val="tx1">
                    <a:lumMod val="75000"/>
                    <a:lumOff val="25000"/>
                  </a:schemeClr>
                </a:solidFill>
              </a:rPr>
              <a:t>microorganisms. Most SSIs are caused by endogenous microorganisms present on the </a:t>
            </a:r>
            <a:r>
              <a:rPr lang="en-US" sz="2400" dirty="0">
                <a:solidFill>
                  <a:srgbClr val="FF0000"/>
                </a:solidFill>
              </a:rPr>
              <a:t>patient’s skin</a:t>
            </a:r>
            <a:r>
              <a:rPr lang="en-US" sz="2400" dirty="0">
                <a:solidFill>
                  <a:schemeClr val="tx1">
                    <a:lumMod val="75000"/>
                    <a:lumOff val="25000"/>
                  </a:schemeClr>
                </a:solidFill>
              </a:rPr>
              <a:t> when the surgical incision is made. </a:t>
            </a:r>
            <a:r>
              <a:rPr lang="en-US" sz="2400" dirty="0">
                <a:solidFill>
                  <a:srgbClr val="FF0000"/>
                </a:solidFill>
              </a:rPr>
              <a:t>Gram-positive bacteria</a:t>
            </a:r>
            <a:r>
              <a:rPr lang="en-US" sz="2400" dirty="0">
                <a:solidFill>
                  <a:schemeClr val="tx1">
                    <a:lumMod val="75000"/>
                    <a:lumOff val="25000"/>
                  </a:schemeClr>
                </a:solidFill>
              </a:rPr>
              <a:t> such as </a:t>
            </a:r>
            <a:r>
              <a:rPr lang="en-US" sz="2400" b="1" dirty="0">
                <a:solidFill>
                  <a:schemeClr val="tx1">
                    <a:lumMod val="75000"/>
                    <a:lumOff val="25000"/>
                  </a:schemeClr>
                </a:solidFill>
              </a:rPr>
              <a:t>Staphylococcus </a:t>
            </a:r>
            <a:r>
              <a:rPr lang="en-US" sz="2400" b="1" dirty="0" smtClean="0">
                <a:solidFill>
                  <a:schemeClr val="tx1">
                    <a:lumMod val="75000"/>
                    <a:lumOff val="25000"/>
                  </a:schemeClr>
                </a:solidFill>
              </a:rPr>
              <a:t>aureus</a:t>
            </a:r>
            <a:r>
              <a:rPr lang="en-US" sz="2400" dirty="0" smtClean="0">
                <a:solidFill>
                  <a:schemeClr val="tx1">
                    <a:lumMod val="75000"/>
                    <a:lumOff val="25000"/>
                  </a:schemeClr>
                </a:solidFill>
              </a:rPr>
              <a:t>. </a:t>
            </a:r>
            <a:r>
              <a:rPr lang="en-US" sz="2400" dirty="0">
                <a:solidFill>
                  <a:schemeClr val="tx1">
                    <a:lumMod val="75000"/>
                    <a:lumOff val="25000"/>
                  </a:schemeClr>
                </a:solidFill>
              </a:rPr>
              <a:t>Surgical site infections may also be caused by organisms </a:t>
            </a:r>
            <a:r>
              <a:rPr lang="en-US" sz="2400" dirty="0">
                <a:solidFill>
                  <a:srgbClr val="FF0000"/>
                </a:solidFill>
              </a:rPr>
              <a:t>within the patient’s body</a:t>
            </a:r>
            <a:r>
              <a:rPr lang="en-US" sz="2400" dirty="0">
                <a:solidFill>
                  <a:schemeClr val="tx1">
                    <a:lumMod val="75000"/>
                    <a:lumOff val="25000"/>
                  </a:schemeClr>
                </a:solidFill>
              </a:rPr>
              <a:t> that are exposed during </a:t>
            </a:r>
            <a:r>
              <a:rPr lang="en-US" sz="2400" dirty="0" smtClean="0">
                <a:solidFill>
                  <a:schemeClr val="tx1">
                    <a:lumMod val="75000"/>
                    <a:lumOff val="25000"/>
                  </a:schemeClr>
                </a:solidFill>
              </a:rPr>
              <a:t>surgery </a:t>
            </a:r>
            <a:r>
              <a:rPr lang="en-US" sz="2400" dirty="0">
                <a:solidFill>
                  <a:srgbClr val="FF0000"/>
                </a:solidFill>
              </a:rPr>
              <a:t>(perforated peptic </a:t>
            </a:r>
            <a:r>
              <a:rPr lang="en-US" sz="2400" dirty="0" smtClean="0">
                <a:solidFill>
                  <a:srgbClr val="FF0000"/>
                </a:solidFill>
              </a:rPr>
              <a:t>ulcer, </a:t>
            </a:r>
            <a:r>
              <a:rPr lang="en-US" sz="2400" dirty="0">
                <a:solidFill>
                  <a:srgbClr val="FF0000"/>
                </a:solidFill>
              </a:rPr>
              <a:t>mucous membranes or </a:t>
            </a:r>
            <a:r>
              <a:rPr lang="en-US" sz="2400" dirty="0" smtClean="0">
                <a:solidFill>
                  <a:srgbClr val="FF0000"/>
                </a:solidFill>
              </a:rPr>
              <a:t>bowel) </a:t>
            </a:r>
            <a:r>
              <a:rPr lang="en-US" sz="2400" dirty="0" smtClean="0">
                <a:solidFill>
                  <a:schemeClr val="tx1">
                    <a:lumMod val="75000"/>
                    <a:lumOff val="25000"/>
                  </a:schemeClr>
                </a:solidFill>
              </a:rPr>
              <a:t>.</a:t>
            </a:r>
          </a:p>
          <a:p>
            <a:pPr eaLnBrk="1" fontAlgn="auto" hangingPunct="1">
              <a:spcAft>
                <a:spcPts val="0"/>
              </a:spcAft>
              <a:buFont typeface="Wingdings 3" charset="2"/>
              <a:buChar char=""/>
              <a:defRPr/>
            </a:pPr>
            <a:r>
              <a:rPr lang="en-US" sz="2400" dirty="0" smtClean="0">
                <a:solidFill>
                  <a:schemeClr val="tx1">
                    <a:lumMod val="75000"/>
                    <a:lumOff val="25000"/>
                  </a:schemeClr>
                </a:solidFill>
              </a:rPr>
              <a:t> </a:t>
            </a:r>
            <a:r>
              <a:rPr lang="en-US" sz="2400" dirty="0">
                <a:solidFill>
                  <a:schemeClr val="tx1">
                    <a:lumMod val="75000"/>
                    <a:lumOff val="25000"/>
                  </a:schemeClr>
                </a:solidFill>
              </a:rPr>
              <a:t>Exogenous sources of microorganisms include </a:t>
            </a:r>
            <a:r>
              <a:rPr lang="en-US" sz="2400" dirty="0">
                <a:solidFill>
                  <a:srgbClr val="FF0000"/>
                </a:solidFill>
              </a:rPr>
              <a:t>surgical instruments, operating room surfaces, the </a:t>
            </a:r>
            <a:r>
              <a:rPr lang="en-US" sz="2400" dirty="0" smtClean="0">
                <a:solidFill>
                  <a:srgbClr val="FF0000"/>
                </a:solidFill>
              </a:rPr>
              <a:t>air </a:t>
            </a:r>
            <a:r>
              <a:rPr lang="en-US" sz="2400" dirty="0">
                <a:solidFill>
                  <a:srgbClr val="FF0000"/>
                </a:solidFill>
              </a:rPr>
              <a:t>and </a:t>
            </a:r>
            <a:r>
              <a:rPr lang="en-US" sz="2400" dirty="0" smtClean="0">
                <a:solidFill>
                  <a:srgbClr val="FF0000"/>
                </a:solidFill>
              </a:rPr>
              <a:t>team.</a:t>
            </a:r>
            <a:endParaRPr lang="en-US" sz="2400" dirty="0">
              <a:solidFill>
                <a:schemeClr val="tx1">
                  <a:lumMod val="75000"/>
                  <a:lumOff val="25000"/>
                </a:schemeClr>
              </a:solidFill>
            </a:endParaRPr>
          </a:p>
          <a:p>
            <a:pPr eaLnBrk="1" fontAlgn="auto" hangingPunct="1">
              <a:spcAft>
                <a:spcPts val="0"/>
              </a:spcAft>
              <a:buFont typeface="Wingdings 3" charset="2"/>
              <a:buChar char=""/>
              <a:defRPr/>
            </a:pPr>
            <a:r>
              <a:rPr lang="en-US" sz="2400" dirty="0">
                <a:solidFill>
                  <a:schemeClr val="tx1">
                    <a:lumMod val="75000"/>
                    <a:lumOff val="25000"/>
                  </a:schemeClr>
                </a:solidFill>
              </a:rPr>
              <a:t>Causative pathogens depend on surgical site; for example, the risk of developing SSI from </a:t>
            </a:r>
            <a:r>
              <a:rPr lang="en-US" sz="2400" dirty="0">
                <a:solidFill>
                  <a:srgbClr val="FF0000"/>
                </a:solidFill>
              </a:rPr>
              <a:t>enteric gram-negative microorganisms </a:t>
            </a:r>
            <a:r>
              <a:rPr lang="en-US" sz="2400" dirty="0">
                <a:solidFill>
                  <a:schemeClr val="tx1">
                    <a:lumMod val="75000"/>
                    <a:lumOff val="25000"/>
                  </a:schemeClr>
                </a:solidFill>
              </a:rPr>
              <a:t>increases with surgery on </a:t>
            </a:r>
            <a:r>
              <a:rPr lang="en-US" sz="2400" dirty="0">
                <a:solidFill>
                  <a:srgbClr val="FF0000"/>
                </a:solidFill>
              </a:rPr>
              <a:t>the gastrointestinal tract</a:t>
            </a:r>
            <a:r>
              <a:rPr lang="en-US" sz="2400" dirty="0">
                <a:solidFill>
                  <a:schemeClr val="tx1">
                    <a:lumMod val="75000"/>
                    <a:lumOff val="25000"/>
                  </a:schemeClr>
                </a:solidFill>
              </a:rPr>
              <a:t>. </a:t>
            </a:r>
            <a:endParaRPr lang="en-US" sz="2400" dirty="0">
              <a:solidFill>
                <a:srgbClr val="FF0000"/>
              </a:solidFill>
            </a:endParaRPr>
          </a:p>
        </p:txBody>
      </p:sp>
    </p:spTree>
    <p:extLst>
      <p:ext uri="{BB962C8B-B14F-4D97-AF65-F5344CB8AC3E}">
        <p14:creationId xmlns:p14="http://schemas.microsoft.com/office/powerpoint/2010/main" val="1368509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noChangeArrowheads="1"/>
          </p:cNvSpPr>
          <p:nvPr>
            <p:ph type="title"/>
          </p:nvPr>
        </p:nvSpPr>
        <p:spPr>
          <a:xfrm>
            <a:off x="569913" y="973138"/>
            <a:ext cx="9899650" cy="708025"/>
          </a:xfrm>
        </p:spPr>
        <p:txBody>
          <a:bodyPr>
            <a:normAutofit fontScale="90000"/>
          </a:bodyPr>
          <a:lstStyle/>
          <a:p>
            <a:pPr eaLnBrk="1" hangingPunct="1"/>
            <a:r>
              <a:rPr lang="en-US" altLang="en-US" sz="3200" b="1" smtClean="0"/>
              <a:t>Most common pathogens responsible for SSI.</a:t>
            </a:r>
            <a:r>
              <a:rPr lang="en-US" altLang="en-US" smtClean="0"/>
              <a:t/>
            </a:r>
            <a:br>
              <a:rPr lang="en-US" altLang="en-US" smtClean="0"/>
            </a:br>
            <a:endParaRPr lang="en-US" altLang="en-US" smtClean="0"/>
          </a:p>
        </p:txBody>
      </p:sp>
      <p:pic>
        <p:nvPicPr>
          <p:cNvPr id="337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3350" y="1884363"/>
            <a:ext cx="6107113"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017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Title 1"/>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965200" y="647700"/>
            <a:ext cx="9169400" cy="1181100"/>
          </a:xfrm>
        </p:spPr>
      </p:pic>
      <p:sp>
        <p:nvSpPr>
          <p:cNvPr id="3" name="Content Placeholder 2"/>
          <p:cNvSpPr>
            <a:spLocks noGrp="1"/>
          </p:cNvSpPr>
          <p:nvPr>
            <p:ph idx="1"/>
          </p:nvPr>
        </p:nvSpPr>
        <p:spPr>
          <a:xfrm>
            <a:off x="542925" y="2425700"/>
            <a:ext cx="10496550" cy="4014788"/>
          </a:xfrm>
        </p:spPr>
        <p:txBody>
          <a:bodyPr rtlCol="0">
            <a:normAutofit/>
          </a:bodyPr>
          <a:lstStyle/>
          <a:p>
            <a:pPr lvl="1" eaLnBrk="1" fontAlgn="auto" hangingPunct="1">
              <a:spcAft>
                <a:spcPts val="0"/>
              </a:spcAft>
              <a:buFont typeface="Wingdings 3" charset="2"/>
              <a:buChar char=""/>
              <a:defRPr/>
            </a:pPr>
            <a:r>
              <a:rPr lang="en-GB" sz="3200" b="1" dirty="0">
                <a:solidFill>
                  <a:srgbClr val="FF0000"/>
                </a:solidFill>
              </a:rPr>
              <a:t>Systemic factors:</a:t>
            </a:r>
            <a:endParaRPr lang="en-GB" sz="3200" b="1" dirty="0">
              <a:solidFill>
                <a:schemeClr val="tx1">
                  <a:lumMod val="75000"/>
                  <a:lumOff val="25000"/>
                </a:schemeClr>
              </a:solidFill>
            </a:endParaRPr>
          </a:p>
          <a:p>
            <a:pPr lvl="2" eaLnBrk="1" fontAlgn="auto" hangingPunct="1">
              <a:spcAft>
                <a:spcPts val="0"/>
              </a:spcAft>
              <a:buFont typeface="Wingdings 3" charset="2"/>
              <a:buChar char=""/>
              <a:defRPr/>
            </a:pPr>
            <a:r>
              <a:rPr lang="en-GB" sz="2800" b="1" dirty="0">
                <a:solidFill>
                  <a:schemeClr val="tx1">
                    <a:lumMod val="75000"/>
                    <a:lumOff val="25000"/>
                  </a:schemeClr>
                </a:solidFill>
              </a:rPr>
              <a:t>Age</a:t>
            </a:r>
          </a:p>
          <a:p>
            <a:pPr lvl="2" eaLnBrk="1" fontAlgn="auto" hangingPunct="1">
              <a:spcAft>
                <a:spcPts val="0"/>
              </a:spcAft>
              <a:buFont typeface="Wingdings 3" charset="2"/>
              <a:buChar char=""/>
              <a:defRPr/>
            </a:pPr>
            <a:r>
              <a:rPr lang="en-GB" sz="2800" b="1" dirty="0">
                <a:solidFill>
                  <a:schemeClr val="tx1">
                    <a:lumMod val="75000"/>
                    <a:lumOff val="25000"/>
                  </a:schemeClr>
                </a:solidFill>
              </a:rPr>
              <a:t>Smoking</a:t>
            </a:r>
          </a:p>
          <a:p>
            <a:pPr lvl="2" eaLnBrk="1" fontAlgn="auto" hangingPunct="1">
              <a:spcAft>
                <a:spcPts val="0"/>
              </a:spcAft>
              <a:buFont typeface="Wingdings 3" charset="2"/>
              <a:buChar char=""/>
              <a:defRPr/>
            </a:pPr>
            <a:r>
              <a:rPr lang="en-GB" sz="2800" b="1" dirty="0" err="1">
                <a:solidFill>
                  <a:schemeClr val="tx1">
                    <a:lumMod val="75000"/>
                    <a:lumOff val="25000"/>
                  </a:schemeClr>
                </a:solidFill>
              </a:rPr>
              <a:t>Hypovolemia</a:t>
            </a:r>
            <a:r>
              <a:rPr lang="en-GB" sz="2800" b="1" dirty="0">
                <a:solidFill>
                  <a:schemeClr val="tx1">
                    <a:lumMod val="75000"/>
                    <a:lumOff val="25000"/>
                  </a:schemeClr>
                </a:solidFill>
              </a:rPr>
              <a:t>, poor tissue perfusion.</a:t>
            </a:r>
          </a:p>
          <a:p>
            <a:pPr lvl="2" eaLnBrk="1" fontAlgn="auto" hangingPunct="1">
              <a:spcAft>
                <a:spcPts val="0"/>
              </a:spcAft>
              <a:buFont typeface="Wingdings 3" charset="2"/>
              <a:buChar char=""/>
              <a:defRPr/>
            </a:pPr>
            <a:r>
              <a:rPr lang="en-GB" sz="2800" b="1" dirty="0">
                <a:solidFill>
                  <a:schemeClr val="tx1">
                    <a:lumMod val="75000"/>
                    <a:lumOff val="25000"/>
                  </a:schemeClr>
                </a:solidFill>
              </a:rPr>
              <a:t>Metabolic: malnutrition (including obesity), diabetes, uraemia, jaundice.</a:t>
            </a:r>
          </a:p>
          <a:p>
            <a:pPr lvl="2" eaLnBrk="1" fontAlgn="auto" hangingPunct="1">
              <a:spcAft>
                <a:spcPts val="0"/>
              </a:spcAft>
              <a:buFont typeface="Wingdings 3" charset="2"/>
              <a:buChar char=""/>
              <a:defRPr/>
            </a:pPr>
            <a:r>
              <a:rPr lang="en-GB" sz="2800" b="1" dirty="0">
                <a:solidFill>
                  <a:schemeClr val="tx1">
                    <a:lumMod val="75000"/>
                    <a:lumOff val="25000"/>
                  </a:schemeClr>
                </a:solidFill>
              </a:rPr>
              <a:t>Disseminated disease: cancer and acquired immunodeficiency syndrome (AIDS) </a:t>
            </a:r>
          </a:p>
          <a:p>
            <a:pPr lvl="2" eaLnBrk="1" fontAlgn="auto" hangingPunct="1">
              <a:spcAft>
                <a:spcPts val="0"/>
              </a:spcAft>
              <a:buFont typeface="Wingdings 3" charset="2"/>
              <a:buChar char=""/>
              <a:defRPr/>
            </a:pPr>
            <a:r>
              <a:rPr lang="en-GB" sz="2800" b="1" dirty="0">
                <a:solidFill>
                  <a:schemeClr val="tx1">
                    <a:lumMod val="75000"/>
                    <a:lumOff val="25000"/>
                  </a:schemeClr>
                </a:solidFill>
              </a:rPr>
              <a:t>Iatrogenic: radiotherapy, chemotherapy, steroids</a:t>
            </a:r>
          </a:p>
          <a:p>
            <a:pPr lvl="1" eaLnBrk="1" fontAlgn="auto" hangingPunct="1">
              <a:spcAft>
                <a:spcPts val="0"/>
              </a:spcAft>
              <a:buFont typeface="Wingdings 3" charset="2"/>
              <a:buChar char=""/>
              <a:defRPr/>
            </a:pPr>
            <a:endParaRPr lang="en-GB" sz="3200" b="1" dirty="0">
              <a:solidFill>
                <a:schemeClr val="tx1">
                  <a:lumMod val="75000"/>
                  <a:lumOff val="25000"/>
                </a:schemeClr>
              </a:solidFill>
            </a:endParaRPr>
          </a:p>
          <a:p>
            <a:pPr eaLnBrk="1" fontAlgn="auto" hangingPunct="1">
              <a:spcAft>
                <a:spcPts val="0"/>
              </a:spcAft>
              <a:buFont typeface="Wingdings 3" charset="2"/>
              <a:buChar char=""/>
              <a:defRPr/>
            </a:pPr>
            <a:endParaRPr lang="en-GB" sz="3600" b="1" dirty="0">
              <a:solidFill>
                <a:schemeClr val="tx1">
                  <a:lumMod val="75000"/>
                  <a:lumOff val="25000"/>
                </a:schemeClr>
              </a:solidFill>
            </a:endParaRPr>
          </a:p>
        </p:txBody>
      </p:sp>
    </p:spTree>
    <p:extLst>
      <p:ext uri="{BB962C8B-B14F-4D97-AF65-F5344CB8AC3E}">
        <p14:creationId xmlns:p14="http://schemas.microsoft.com/office/powerpoint/2010/main" val="1221032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p:txBody>
          <a:bodyPr/>
          <a:lstStyle/>
          <a:p>
            <a:pPr eaLnBrk="1" hangingPunct="1"/>
            <a:endParaRPr lang="en-GB" altLang="en-US" smtClean="0"/>
          </a:p>
        </p:txBody>
      </p:sp>
      <p:sp>
        <p:nvSpPr>
          <p:cNvPr id="3" name="Content Placeholder 2"/>
          <p:cNvSpPr>
            <a:spLocks noGrp="1"/>
          </p:cNvSpPr>
          <p:nvPr>
            <p:ph idx="1"/>
          </p:nvPr>
        </p:nvSpPr>
        <p:spPr>
          <a:xfrm>
            <a:off x="357188" y="2359025"/>
            <a:ext cx="10828337" cy="4022725"/>
          </a:xfrm>
        </p:spPr>
        <p:txBody>
          <a:bodyPr rtlCol="0">
            <a:normAutofit/>
          </a:bodyPr>
          <a:lstStyle/>
          <a:p>
            <a:pPr lvl="1" eaLnBrk="1" fontAlgn="auto" hangingPunct="1">
              <a:spcAft>
                <a:spcPts val="0"/>
              </a:spcAft>
              <a:buFont typeface="Wingdings 3" charset="2"/>
              <a:buChar char=""/>
              <a:defRPr/>
            </a:pPr>
            <a:r>
              <a:rPr lang="en-GB" sz="3600" b="1" dirty="0">
                <a:solidFill>
                  <a:srgbClr val="FF0000"/>
                </a:solidFill>
              </a:rPr>
              <a:t>Wound characteristics:</a:t>
            </a:r>
            <a:endParaRPr lang="en-GB" sz="3600" b="1" dirty="0">
              <a:solidFill>
                <a:schemeClr val="tx1">
                  <a:lumMod val="75000"/>
                  <a:lumOff val="25000"/>
                </a:schemeClr>
              </a:solidFill>
            </a:endParaRPr>
          </a:p>
          <a:p>
            <a:pPr lvl="2" eaLnBrk="1" fontAlgn="auto" hangingPunct="1">
              <a:spcAft>
                <a:spcPts val="0"/>
              </a:spcAft>
              <a:buFont typeface="Wingdings 3" charset="2"/>
              <a:buChar char=""/>
              <a:defRPr/>
            </a:pPr>
            <a:r>
              <a:rPr lang="en-GB" sz="3200" b="1" dirty="0">
                <a:solidFill>
                  <a:schemeClr val="tx1">
                    <a:lumMod val="75000"/>
                    <a:lumOff val="25000"/>
                  </a:schemeClr>
                </a:solidFill>
              </a:rPr>
              <a:t>Wound classification</a:t>
            </a:r>
          </a:p>
          <a:p>
            <a:pPr lvl="2" eaLnBrk="1" fontAlgn="auto" hangingPunct="1">
              <a:spcAft>
                <a:spcPts val="0"/>
              </a:spcAft>
              <a:buFont typeface="Wingdings 3" charset="2"/>
              <a:buChar char=""/>
              <a:defRPr/>
            </a:pPr>
            <a:r>
              <a:rPr lang="en-GB" sz="3200" b="1" dirty="0">
                <a:solidFill>
                  <a:schemeClr val="tx1">
                    <a:lumMod val="75000"/>
                    <a:lumOff val="25000"/>
                  </a:schemeClr>
                </a:solidFill>
              </a:rPr>
              <a:t>Nonviable tissue in </a:t>
            </a:r>
            <a:r>
              <a:rPr lang="en-GB" sz="3200" b="1" dirty="0" smtClean="0">
                <a:solidFill>
                  <a:schemeClr val="tx1">
                    <a:lumMod val="75000"/>
                    <a:lumOff val="25000"/>
                  </a:schemeClr>
                </a:solidFill>
              </a:rPr>
              <a:t>wound; Hematoma</a:t>
            </a:r>
            <a:r>
              <a:rPr lang="en-GB" sz="3200" b="1" dirty="0">
                <a:solidFill>
                  <a:schemeClr val="tx1">
                    <a:lumMod val="75000"/>
                    <a:lumOff val="25000"/>
                  </a:schemeClr>
                </a:solidFill>
              </a:rPr>
              <a:t>.</a:t>
            </a:r>
          </a:p>
          <a:p>
            <a:pPr lvl="2" eaLnBrk="1" fontAlgn="auto" hangingPunct="1">
              <a:spcAft>
                <a:spcPts val="0"/>
              </a:spcAft>
              <a:buFont typeface="Wingdings 3" charset="2"/>
              <a:buChar char=""/>
              <a:defRPr/>
            </a:pPr>
            <a:r>
              <a:rPr lang="en-GB" sz="2800" b="1" dirty="0" smtClean="0">
                <a:solidFill>
                  <a:schemeClr val="tx1">
                    <a:lumMod val="75000"/>
                    <a:lumOff val="25000"/>
                  </a:schemeClr>
                </a:solidFill>
              </a:rPr>
              <a:t>Foreign </a:t>
            </a:r>
            <a:r>
              <a:rPr lang="en-GB" sz="2800" b="1" dirty="0">
                <a:solidFill>
                  <a:schemeClr val="tx1">
                    <a:lumMod val="75000"/>
                    <a:lumOff val="25000"/>
                  </a:schemeClr>
                </a:solidFill>
              </a:rPr>
              <a:t>material, including drains and sutures.</a:t>
            </a:r>
          </a:p>
          <a:p>
            <a:pPr lvl="2" eaLnBrk="1" fontAlgn="auto" hangingPunct="1">
              <a:spcAft>
                <a:spcPts val="0"/>
              </a:spcAft>
              <a:buFont typeface="Wingdings 3" charset="2"/>
              <a:buChar char=""/>
              <a:defRPr/>
            </a:pPr>
            <a:r>
              <a:rPr lang="en-GB" sz="2800" b="1" dirty="0" smtClean="0">
                <a:solidFill>
                  <a:schemeClr val="tx1">
                    <a:lumMod val="75000"/>
                    <a:lumOff val="25000"/>
                  </a:schemeClr>
                </a:solidFill>
              </a:rPr>
              <a:t>Poor </a:t>
            </a:r>
            <a:r>
              <a:rPr lang="en-GB" sz="2800" b="1" dirty="0">
                <a:solidFill>
                  <a:schemeClr val="tx1">
                    <a:lumMod val="75000"/>
                    <a:lumOff val="25000"/>
                  </a:schemeClr>
                </a:solidFill>
              </a:rPr>
              <a:t>skin preparation, including shaving; and </a:t>
            </a:r>
            <a:r>
              <a:rPr lang="en-US" sz="2800" b="1" dirty="0">
                <a:solidFill>
                  <a:schemeClr val="tx1">
                    <a:lumMod val="75000"/>
                    <a:lumOff val="25000"/>
                  </a:schemeClr>
                </a:solidFill>
              </a:rPr>
              <a:t>pre-existing body site infection</a:t>
            </a:r>
            <a:endParaRPr lang="en-GB" sz="2800" b="1" dirty="0">
              <a:solidFill>
                <a:schemeClr val="tx1">
                  <a:lumMod val="75000"/>
                  <a:lumOff val="25000"/>
                </a:schemeClr>
              </a:solidFill>
            </a:endParaRPr>
          </a:p>
          <a:p>
            <a:pPr lvl="3" eaLnBrk="1" fontAlgn="auto" hangingPunct="1">
              <a:spcAft>
                <a:spcPts val="0"/>
              </a:spcAft>
              <a:buFont typeface="Wingdings 3" charset="2"/>
              <a:buNone/>
              <a:defRPr/>
            </a:pPr>
            <a:endParaRPr lang="en-GB" sz="2800" b="1" dirty="0">
              <a:solidFill>
                <a:schemeClr val="tx1">
                  <a:lumMod val="75000"/>
                  <a:lumOff val="25000"/>
                </a:schemeClr>
              </a:solidFill>
            </a:endParaRPr>
          </a:p>
        </p:txBody>
      </p:sp>
    </p:spTree>
    <p:extLst>
      <p:ext uri="{BB962C8B-B14F-4D97-AF65-F5344CB8AC3E}">
        <p14:creationId xmlns:p14="http://schemas.microsoft.com/office/powerpoint/2010/main" val="18788850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p:txBody>
          <a:bodyPr/>
          <a:lstStyle/>
          <a:p>
            <a:pPr eaLnBrk="1" hangingPunct="1"/>
            <a:endParaRPr lang="en-GB" altLang="en-US" smtClean="0"/>
          </a:p>
        </p:txBody>
      </p:sp>
      <p:sp>
        <p:nvSpPr>
          <p:cNvPr id="37891" name="Content Placeholder 2"/>
          <p:cNvSpPr>
            <a:spLocks noGrp="1" noChangeArrowheads="1"/>
          </p:cNvSpPr>
          <p:nvPr>
            <p:ph idx="1"/>
          </p:nvPr>
        </p:nvSpPr>
        <p:spPr>
          <a:xfrm>
            <a:off x="436563" y="2292350"/>
            <a:ext cx="10761662" cy="3727450"/>
          </a:xfrm>
        </p:spPr>
        <p:txBody>
          <a:bodyPr/>
          <a:lstStyle/>
          <a:p>
            <a:pPr lvl="1" eaLnBrk="1" hangingPunct="1"/>
            <a:r>
              <a:rPr lang="en-GB" altLang="en-US" sz="3200" b="1" smtClean="0">
                <a:solidFill>
                  <a:srgbClr val="FF0000"/>
                </a:solidFill>
              </a:rPr>
              <a:t> Operative characteristics:</a:t>
            </a:r>
            <a:endParaRPr lang="en-GB" altLang="en-US" sz="3200" b="1" smtClean="0"/>
          </a:p>
          <a:p>
            <a:pPr lvl="2" eaLnBrk="1" hangingPunct="1"/>
            <a:r>
              <a:rPr lang="en-GB" altLang="en-US" sz="2800" b="1" smtClean="0"/>
              <a:t>lengthy operation (&gt;2 h). </a:t>
            </a:r>
          </a:p>
          <a:p>
            <a:pPr lvl="2" eaLnBrk="1" hangingPunct="1"/>
            <a:r>
              <a:rPr lang="en-GB" altLang="en-US" sz="2800" b="1" smtClean="0"/>
              <a:t>Intraoperative contamination.</a:t>
            </a:r>
          </a:p>
          <a:p>
            <a:pPr lvl="2" eaLnBrk="1" hangingPunct="1"/>
            <a:r>
              <a:rPr lang="en-GB" altLang="en-US" sz="2800" b="1" smtClean="0"/>
              <a:t>Poor surgical technique.</a:t>
            </a:r>
          </a:p>
          <a:p>
            <a:pPr lvl="2" eaLnBrk="1" hangingPunct="1"/>
            <a:r>
              <a:rPr lang="en-GB" altLang="en-US" sz="2800" b="1" smtClean="0"/>
              <a:t>Site of operation.</a:t>
            </a:r>
          </a:p>
          <a:p>
            <a:pPr lvl="2" eaLnBrk="1" hangingPunct="1"/>
            <a:r>
              <a:rPr lang="en-US" altLang="en-US" sz="2800" b="1" smtClean="0"/>
              <a:t>Prolonged duration of hospital stay.</a:t>
            </a:r>
          </a:p>
          <a:p>
            <a:pPr lvl="2" eaLnBrk="1" hangingPunct="1"/>
            <a:r>
              <a:rPr lang="en-US" altLang="en-US" sz="2800" b="1" smtClean="0"/>
              <a:t>Blood transfusion and emergency surgery.</a:t>
            </a:r>
            <a:endParaRPr lang="en-GB" altLang="en-US" sz="2800" b="1" smtClean="0"/>
          </a:p>
          <a:p>
            <a:pPr eaLnBrk="1" hangingPunct="1"/>
            <a:endParaRPr lang="en-GB" altLang="en-US" sz="3600" b="1" smtClean="0"/>
          </a:p>
        </p:txBody>
      </p:sp>
    </p:spTree>
    <p:extLst>
      <p:ext uri="{BB962C8B-B14F-4D97-AF65-F5344CB8AC3E}">
        <p14:creationId xmlns:p14="http://schemas.microsoft.com/office/powerpoint/2010/main" val="3014951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noChangeArrowheads="1"/>
          </p:cNvSpPr>
          <p:nvPr>
            <p:ph type="title"/>
          </p:nvPr>
        </p:nvSpPr>
        <p:spPr/>
        <p:txBody>
          <a:bodyPr/>
          <a:lstStyle/>
          <a:p>
            <a:pPr eaLnBrk="1" hangingPunct="1"/>
            <a:r>
              <a:rPr lang="en-US" altLang="en-US" b="1" smtClean="0"/>
              <a:t>Complications of SSI</a:t>
            </a:r>
          </a:p>
        </p:txBody>
      </p:sp>
      <p:sp>
        <p:nvSpPr>
          <p:cNvPr id="3" name="Content Placeholder 2"/>
          <p:cNvSpPr>
            <a:spLocks noGrp="1"/>
          </p:cNvSpPr>
          <p:nvPr>
            <p:ph idx="1"/>
          </p:nvPr>
        </p:nvSpPr>
        <p:spPr>
          <a:xfrm>
            <a:off x="1387475" y="2247900"/>
            <a:ext cx="9331325" cy="4362450"/>
          </a:xfrm>
        </p:spPr>
        <p:txBody>
          <a:bodyPr rtlCol="0">
            <a:normAutofit/>
          </a:bodyPr>
          <a:lstStyle/>
          <a:p>
            <a:pPr marL="514350" indent="-514350" eaLnBrk="1" fontAlgn="auto" hangingPunct="1">
              <a:spcAft>
                <a:spcPts val="0"/>
              </a:spcAft>
              <a:buFont typeface="+mj-lt"/>
              <a:buAutoNum type="arabicPeriod"/>
              <a:defRPr/>
            </a:pPr>
            <a:r>
              <a:rPr lang="en-US" sz="3200" b="1" dirty="0">
                <a:solidFill>
                  <a:schemeClr val="tx1">
                    <a:lumMod val="75000"/>
                    <a:lumOff val="25000"/>
                  </a:schemeClr>
                </a:solidFill>
                <a:latin typeface="+mj-lt"/>
              </a:rPr>
              <a:t>Wound dehiscence</a:t>
            </a:r>
          </a:p>
          <a:p>
            <a:pPr marL="514350" indent="-514350" eaLnBrk="1" fontAlgn="auto" hangingPunct="1">
              <a:spcAft>
                <a:spcPts val="0"/>
              </a:spcAft>
              <a:buFont typeface="+mj-lt"/>
              <a:buAutoNum type="arabicPeriod"/>
              <a:defRPr/>
            </a:pPr>
            <a:r>
              <a:rPr lang="en-US" sz="3200" b="1" smtClean="0">
                <a:solidFill>
                  <a:schemeClr val="tx1">
                    <a:lumMod val="75000"/>
                    <a:lumOff val="25000"/>
                  </a:schemeClr>
                </a:solidFill>
                <a:latin typeface="+mj-lt"/>
              </a:rPr>
              <a:t>Sepsis</a:t>
            </a:r>
            <a:endParaRPr lang="en-US" sz="3200" b="1" dirty="0" smtClean="0">
              <a:solidFill>
                <a:schemeClr val="tx1">
                  <a:lumMod val="75000"/>
                  <a:lumOff val="25000"/>
                </a:schemeClr>
              </a:solidFill>
              <a:latin typeface="+mj-lt"/>
            </a:endParaRPr>
          </a:p>
          <a:p>
            <a:pPr marL="514350" indent="-514350" eaLnBrk="1" fontAlgn="auto" hangingPunct="1">
              <a:spcAft>
                <a:spcPts val="0"/>
              </a:spcAft>
              <a:buFont typeface="+mj-lt"/>
              <a:buAutoNum type="arabicPeriod"/>
              <a:defRPr/>
            </a:pPr>
            <a:r>
              <a:rPr lang="en-US" sz="3200" b="1" dirty="0">
                <a:solidFill>
                  <a:schemeClr val="tx1">
                    <a:lumMod val="75000"/>
                    <a:lumOff val="25000"/>
                  </a:schemeClr>
                </a:solidFill>
                <a:latin typeface="+mj-lt"/>
              </a:rPr>
              <a:t>Suppressed and delayed wound healing </a:t>
            </a:r>
          </a:p>
          <a:p>
            <a:pPr marL="514350" indent="-514350" eaLnBrk="1" fontAlgn="auto" hangingPunct="1">
              <a:spcAft>
                <a:spcPts val="0"/>
              </a:spcAft>
              <a:buFont typeface="+mj-lt"/>
              <a:buAutoNum type="arabicPeriod"/>
              <a:defRPr/>
            </a:pPr>
            <a:r>
              <a:rPr lang="en-US" sz="3200" b="1" dirty="0" smtClean="0">
                <a:solidFill>
                  <a:schemeClr val="tx1">
                    <a:lumMod val="75000"/>
                    <a:lumOff val="25000"/>
                  </a:schemeClr>
                </a:solidFill>
                <a:latin typeface="+mj-lt"/>
              </a:rPr>
              <a:t>Fistula and Sinus formation</a:t>
            </a:r>
            <a:endParaRPr lang="en-US" sz="3200" b="1" dirty="0">
              <a:solidFill>
                <a:schemeClr val="tx1">
                  <a:lumMod val="75000"/>
                  <a:lumOff val="25000"/>
                </a:schemeClr>
              </a:solidFill>
              <a:latin typeface="+mj-lt"/>
            </a:endParaRPr>
          </a:p>
          <a:p>
            <a:pPr marL="514350" indent="-514350" eaLnBrk="1" fontAlgn="auto" hangingPunct="1">
              <a:spcAft>
                <a:spcPts val="0"/>
              </a:spcAft>
              <a:buFont typeface="+mj-lt"/>
              <a:buAutoNum type="arabicPeriod"/>
              <a:defRPr/>
            </a:pPr>
            <a:r>
              <a:rPr lang="en-US" sz="3200" b="1" dirty="0" smtClean="0">
                <a:solidFill>
                  <a:schemeClr val="tx1">
                    <a:lumMod val="75000"/>
                    <a:lumOff val="25000"/>
                  </a:schemeClr>
                </a:solidFill>
                <a:latin typeface="+mj-lt"/>
              </a:rPr>
              <a:t>Incisional </a:t>
            </a:r>
            <a:r>
              <a:rPr lang="en-US" sz="3200" b="1" dirty="0">
                <a:solidFill>
                  <a:schemeClr val="tx1">
                    <a:lumMod val="75000"/>
                    <a:lumOff val="25000"/>
                  </a:schemeClr>
                </a:solidFill>
                <a:latin typeface="+mj-lt"/>
              </a:rPr>
              <a:t>Hernia </a:t>
            </a:r>
          </a:p>
          <a:p>
            <a:pPr marL="514350" indent="-514350" eaLnBrk="1" fontAlgn="auto" hangingPunct="1">
              <a:spcAft>
                <a:spcPts val="0"/>
              </a:spcAft>
              <a:buFont typeface="+mj-lt"/>
              <a:buAutoNum type="arabicPeriod"/>
              <a:defRPr/>
            </a:pPr>
            <a:r>
              <a:rPr lang="en-US" sz="3200" b="1" dirty="0">
                <a:solidFill>
                  <a:schemeClr val="tx1">
                    <a:lumMod val="75000"/>
                    <a:lumOff val="25000"/>
                  </a:schemeClr>
                </a:solidFill>
                <a:latin typeface="+mj-lt"/>
              </a:rPr>
              <a:t>Poor quality or abnormal scar </a:t>
            </a:r>
            <a:r>
              <a:rPr lang="en-US" sz="3200" b="1" dirty="0" smtClean="0">
                <a:solidFill>
                  <a:schemeClr val="tx1">
                    <a:lumMod val="75000"/>
                    <a:lumOff val="25000"/>
                  </a:schemeClr>
                </a:solidFill>
                <a:latin typeface="+mj-lt"/>
              </a:rPr>
              <a:t>formation (hypertrophic scar)</a:t>
            </a:r>
            <a:endParaRPr lang="ar-JO" sz="3200" b="1" dirty="0">
              <a:solidFill>
                <a:schemeClr val="tx1">
                  <a:lumMod val="75000"/>
                  <a:lumOff val="25000"/>
                </a:schemeClr>
              </a:solidFill>
              <a:latin typeface="+mj-lt"/>
            </a:endParaRPr>
          </a:p>
          <a:p>
            <a:pPr eaLnBrk="1" fontAlgn="auto" hangingPunct="1">
              <a:spcAft>
                <a:spcPts val="0"/>
              </a:spcAft>
              <a:buFont typeface="Wingdings 3" charset="2"/>
              <a:buChar char=""/>
              <a:defRPr/>
            </a:pPr>
            <a:endParaRPr lang="en-US" sz="2400" dirty="0">
              <a:solidFill>
                <a:schemeClr val="tx1">
                  <a:lumMod val="75000"/>
                  <a:lumOff val="25000"/>
                </a:schemeClr>
              </a:solidFill>
              <a:latin typeface="+mj-lt"/>
            </a:endParaRPr>
          </a:p>
        </p:txBody>
      </p:sp>
    </p:spTree>
    <p:extLst>
      <p:ext uri="{BB962C8B-B14F-4D97-AF65-F5344CB8AC3E}">
        <p14:creationId xmlns:p14="http://schemas.microsoft.com/office/powerpoint/2010/main" val="753048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p:txBody>
          <a:bodyPr/>
          <a:lstStyle/>
          <a:p>
            <a:pPr eaLnBrk="1" hangingPunct="1"/>
            <a:r>
              <a:rPr lang="en-US" altLang="en-US" sz="4000" b="1" smtClean="0"/>
              <a:t>Definitions</a:t>
            </a:r>
          </a:p>
        </p:txBody>
      </p:sp>
      <p:sp>
        <p:nvSpPr>
          <p:cNvPr id="17411" name="Content Placeholder 2"/>
          <p:cNvSpPr>
            <a:spLocks noGrp="1" noChangeArrowheads="1"/>
          </p:cNvSpPr>
          <p:nvPr>
            <p:ph idx="1"/>
          </p:nvPr>
        </p:nvSpPr>
        <p:spPr>
          <a:xfrm>
            <a:off x="715963" y="2332038"/>
            <a:ext cx="10574337" cy="1498600"/>
          </a:xfrm>
        </p:spPr>
        <p:txBody>
          <a:bodyPr/>
          <a:lstStyle/>
          <a:p>
            <a:pPr eaLnBrk="1" hangingPunct="1">
              <a:lnSpc>
                <a:spcPct val="150000"/>
              </a:lnSpc>
            </a:pPr>
            <a:r>
              <a:rPr lang="en-US" altLang="en-US" sz="2000" b="1" u="sng" dirty="0" smtClean="0"/>
              <a:t>Surgical Site Infection (SSI): </a:t>
            </a:r>
            <a:r>
              <a:rPr lang="en-US" altLang="en-US" dirty="0" smtClean="0"/>
              <a:t>are</a:t>
            </a:r>
            <a:r>
              <a:rPr lang="en-US" altLang="en-US" dirty="0" smtClean="0">
                <a:solidFill>
                  <a:schemeClr val="tx1"/>
                </a:solidFill>
              </a:rPr>
              <a:t> </a:t>
            </a:r>
            <a:r>
              <a:rPr lang="en-GB" altLang="en-US" dirty="0" smtClean="0"/>
              <a:t>Infections related to the operative procedure that occur at or near the surgical incision </a:t>
            </a:r>
            <a:r>
              <a:rPr lang="en-GB" altLang="en-US" b="1" dirty="0" smtClean="0">
                <a:solidFill>
                  <a:srgbClr val="FF0000"/>
                </a:solidFill>
              </a:rPr>
              <a:t>within 30 days </a:t>
            </a:r>
            <a:r>
              <a:rPr lang="en-GB" altLang="en-US" dirty="0" smtClean="0"/>
              <a:t>of an operative procedure </a:t>
            </a:r>
            <a:r>
              <a:rPr lang="en-GB" altLang="en-US" dirty="0" smtClean="0">
                <a:solidFill>
                  <a:srgbClr val="FF0000"/>
                </a:solidFill>
              </a:rPr>
              <a:t>or within one year </a:t>
            </a:r>
            <a:r>
              <a:rPr lang="en-GB" altLang="en-US" dirty="0" smtClean="0"/>
              <a:t>if an implant is left in place</a:t>
            </a:r>
            <a:r>
              <a:rPr lang="ar-JO" altLang="en-US" dirty="0" smtClean="0"/>
              <a:t>.</a:t>
            </a:r>
            <a:endParaRPr lang="en-US" altLang="en-US" sz="2000" b="1" u="sng" dirty="0" smtClean="0"/>
          </a:p>
        </p:txBody>
      </p:sp>
      <p:sp>
        <p:nvSpPr>
          <p:cNvPr id="2" name="Oval 1"/>
          <p:cNvSpPr/>
          <p:nvPr/>
        </p:nvSpPr>
        <p:spPr>
          <a:xfrm>
            <a:off x="922338" y="3924300"/>
            <a:ext cx="2667000" cy="1476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4752975" y="4008438"/>
            <a:ext cx="2667000" cy="1474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8583613" y="3924300"/>
            <a:ext cx="2667000" cy="1476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5" name="TextBox 2"/>
          <p:cNvSpPr txBox="1">
            <a:spLocks noChangeArrowheads="1"/>
          </p:cNvSpPr>
          <p:nvPr/>
        </p:nvSpPr>
        <p:spPr bwMode="auto">
          <a:xfrm>
            <a:off x="1044575" y="4451350"/>
            <a:ext cx="254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a:solidFill>
                  <a:schemeClr val="bg1"/>
                </a:solidFill>
              </a:rPr>
              <a:t>Nosocomial infection</a:t>
            </a:r>
            <a:endParaRPr lang="en-US" altLang="en-US"/>
          </a:p>
        </p:txBody>
      </p:sp>
      <p:sp>
        <p:nvSpPr>
          <p:cNvPr id="17416" name="TextBox 3"/>
          <p:cNvSpPr txBox="1">
            <a:spLocks noChangeArrowheads="1"/>
          </p:cNvSpPr>
          <p:nvPr/>
        </p:nvSpPr>
        <p:spPr bwMode="auto">
          <a:xfrm>
            <a:off x="4752975" y="4560888"/>
            <a:ext cx="2752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a:solidFill>
                  <a:schemeClr val="bg1"/>
                </a:solidFill>
              </a:rPr>
              <a:t>Surgical Ward Infection</a:t>
            </a:r>
            <a:endParaRPr lang="en-US" altLang="en-US"/>
          </a:p>
        </p:txBody>
      </p:sp>
      <p:sp>
        <p:nvSpPr>
          <p:cNvPr id="17417" name="TextBox 8"/>
          <p:cNvSpPr txBox="1">
            <a:spLocks noChangeArrowheads="1"/>
          </p:cNvSpPr>
          <p:nvPr/>
        </p:nvSpPr>
        <p:spPr bwMode="auto">
          <a:xfrm>
            <a:off x="8583613" y="4560888"/>
            <a:ext cx="2752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a:solidFill>
                  <a:schemeClr val="bg1"/>
                </a:solidFill>
              </a:rPr>
              <a:t>Surgical Site Infection</a:t>
            </a:r>
            <a:endParaRPr lang="en-US" altLang="en-US"/>
          </a:p>
        </p:txBody>
      </p:sp>
    </p:spTree>
    <p:extLst>
      <p:ext uri="{BB962C8B-B14F-4D97-AF65-F5344CB8AC3E}">
        <p14:creationId xmlns:p14="http://schemas.microsoft.com/office/powerpoint/2010/main" val="6702947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Autofit/>
          </a:bodyPr>
          <a:lstStyle/>
          <a:p>
            <a:r>
              <a:rPr lang="en-US" sz="6600" cap="all" dirty="0">
                <a:ln w="9000" cmpd="sng">
                  <a:solidFill>
                    <a:schemeClr val="accent4">
                      <a:shade val="50000"/>
                      <a:satMod val="120000"/>
                    </a:schemeClr>
                  </a:solidFill>
                  <a:prstDash val="solid"/>
                </a:ln>
                <a:solidFill>
                  <a:schemeClr val="bg2">
                    <a:lumMod val="75000"/>
                  </a:schemeClr>
                </a:solidFill>
                <a:effectLst>
                  <a:reflection blurRad="12700" stA="28000" endPos="45000" dist="1000" dir="5400000" sy="-100000" algn="bl" rotWithShape="0"/>
                </a:effectLst>
                <a:latin typeface="Angsana New" panose="02020603050405020304" pitchFamily="18" charset="-34"/>
                <a:cs typeface="Angsana New" panose="02020603050405020304" pitchFamily="18" charset="-34"/>
              </a:rPr>
              <a:t>PREVENTION  of  SSI</a:t>
            </a:r>
            <a:endParaRPr lang="ar-SA" sz="6600" cap="all" dirty="0">
              <a:ln w="9000" cmpd="sng">
                <a:solidFill>
                  <a:schemeClr val="accent4">
                    <a:shade val="50000"/>
                    <a:satMod val="120000"/>
                  </a:schemeClr>
                </a:solidFill>
                <a:prstDash val="solid"/>
              </a:ln>
              <a:solidFill>
                <a:schemeClr val="bg2">
                  <a:lumMod val="75000"/>
                </a:schemeClr>
              </a:solidFill>
              <a:effectLst>
                <a:reflection blurRad="12700" stA="28000" endPos="45000" dist="1000" dir="5400000" sy="-100000" algn="bl" rotWithShape="0"/>
              </a:effectLst>
              <a:latin typeface="Angsana New" panose="02020603050405020304" pitchFamily="18" charset="-34"/>
            </a:endParaRPr>
          </a:p>
        </p:txBody>
      </p:sp>
      <p:sp>
        <p:nvSpPr>
          <p:cNvPr id="3" name="عنصر نائب للمحتوى 2"/>
          <p:cNvSpPr>
            <a:spLocks noGrp="1"/>
          </p:cNvSpPr>
          <p:nvPr>
            <p:ph type="subTitle" idx="1"/>
          </p:nvPr>
        </p:nvSpPr>
        <p:spPr/>
        <p:txBody>
          <a:bodyPr>
            <a:normAutofit/>
          </a:bodyPr>
          <a:lstStyle/>
          <a:p>
            <a:pPr marL="68580"/>
            <a:endParaRPr lang="ar-SA" sz="3600" b="1"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6598102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531604" y="762000"/>
            <a:ext cx="7128792" cy="685880"/>
          </a:xfrm>
        </p:spPr>
        <p:txBody>
          <a:bodyPr>
            <a:noAutofit/>
          </a:bodyPr>
          <a:lstStyle/>
          <a:p>
            <a:r>
              <a:rPr lang="en-US" altLang="ar-SA" b="1" kern="0" cap="all" dirty="0" smtClean="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latin typeface="Arial" pitchFamily="34" charset="0"/>
              </a:rPr>
              <a:t>Why we </a:t>
            </a:r>
            <a:r>
              <a:rPr lang="en-US" altLang="ar-SA" b="1" kern="0" cap="all" dirty="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latin typeface="Arial" pitchFamily="34" charset="0"/>
              </a:rPr>
              <a:t>Prevent </a:t>
            </a:r>
            <a:r>
              <a:rPr lang="en-US" altLang="ar-SA" b="1" kern="0" cap="all" dirty="0" smtClean="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latin typeface="Arial" pitchFamily="34" charset="0"/>
              </a:rPr>
              <a:t>SSI?</a:t>
            </a:r>
            <a:endParaRPr lang="ar-SA" b="1" cap="all" dirty="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752" y="1752600"/>
            <a:ext cx="4464496"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7639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1295401"/>
            <a:ext cx="7315200" cy="4427669"/>
          </a:xfrm>
        </p:spPr>
        <p:txBody>
          <a:bodyPr/>
          <a:lstStyle/>
          <a:p>
            <a:pPr algn="l" rtl="0"/>
            <a:r>
              <a:rPr lang="en-US" dirty="0" smtClean="0"/>
              <a:t>Patients that develop SSI have </a:t>
            </a:r>
            <a:r>
              <a:rPr lang="en-US" b="1" dirty="0" smtClean="0">
                <a:solidFill>
                  <a:srgbClr val="FF0000"/>
                </a:solidFill>
              </a:rPr>
              <a:t>twice</a:t>
            </a:r>
            <a:r>
              <a:rPr lang="en-US" b="1" dirty="0" smtClean="0"/>
              <a:t> the mortality </a:t>
            </a:r>
            <a:r>
              <a:rPr lang="en-US" dirty="0" smtClean="0"/>
              <a:t>and are: </a:t>
            </a:r>
            <a:r>
              <a:rPr lang="en-US" dirty="0" smtClean="0">
                <a:solidFill>
                  <a:srgbClr val="FF0000"/>
                </a:solidFill>
              </a:rPr>
              <a:t>60% </a:t>
            </a:r>
            <a:r>
              <a:rPr lang="en-US" dirty="0" smtClean="0"/>
              <a:t>more likely to spend time in </a:t>
            </a:r>
            <a:r>
              <a:rPr lang="en-US" b="1" dirty="0" smtClean="0"/>
              <a:t>ICU</a:t>
            </a:r>
            <a:r>
              <a:rPr lang="en-US" dirty="0" smtClean="0"/>
              <a:t> , </a:t>
            </a:r>
            <a:r>
              <a:rPr lang="en-US" dirty="0" smtClean="0">
                <a:solidFill>
                  <a:srgbClr val="FF0000"/>
                </a:solidFill>
              </a:rPr>
              <a:t>5</a:t>
            </a:r>
            <a:r>
              <a:rPr lang="en-US" dirty="0" smtClean="0"/>
              <a:t> times more likely to be</a:t>
            </a:r>
            <a:r>
              <a:rPr lang="en-US" b="1" dirty="0" smtClean="0"/>
              <a:t> readmitted</a:t>
            </a:r>
          </a:p>
          <a:p>
            <a:pPr algn="l" rtl="0"/>
            <a:endParaRPr lang="en-US" b="1" dirty="0" smtClean="0"/>
          </a:p>
          <a:p>
            <a:pPr algn="l" rtl="0"/>
            <a:r>
              <a:rPr lang="en-US" dirty="0" smtClean="0"/>
              <a:t>SSI increases</a:t>
            </a:r>
            <a:r>
              <a:rPr lang="en-US" b="1" dirty="0" smtClean="0"/>
              <a:t> length of stay </a:t>
            </a:r>
            <a:r>
              <a:rPr lang="en-US" dirty="0" smtClean="0"/>
              <a:t>in hospital by an average of </a:t>
            </a:r>
            <a:r>
              <a:rPr lang="en-US" dirty="0" smtClean="0">
                <a:solidFill>
                  <a:srgbClr val="FF0000"/>
                </a:solidFill>
              </a:rPr>
              <a:t>7.5 days </a:t>
            </a:r>
            <a:r>
              <a:rPr lang="en-US" dirty="0" smtClean="0"/>
              <a:t>, </a:t>
            </a:r>
          </a:p>
          <a:p>
            <a:pPr algn="l" rtl="0"/>
            <a:endParaRPr lang="en-US" dirty="0" smtClean="0"/>
          </a:p>
          <a:p>
            <a:pPr algn="l" rtl="0"/>
            <a:r>
              <a:rPr lang="en-US" b="1" dirty="0" smtClean="0"/>
              <a:t>cost effective</a:t>
            </a:r>
          </a:p>
          <a:p>
            <a:endParaRPr lang="en-US" dirty="0"/>
          </a:p>
        </p:txBody>
      </p:sp>
    </p:spTree>
    <p:extLst>
      <p:ext uri="{BB962C8B-B14F-4D97-AF65-F5344CB8AC3E}">
        <p14:creationId xmlns:p14="http://schemas.microsoft.com/office/powerpoint/2010/main" val="16738155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711625" y="1556793"/>
            <a:ext cx="6777317" cy="3508977"/>
          </a:xfrm>
        </p:spPr>
        <p:txBody>
          <a:bodyPr>
            <a:normAutofit/>
          </a:bodyPr>
          <a:lstStyle/>
          <a:p>
            <a:pPr marL="273050" indent="-273050" fontAlgn="base">
              <a:spcAft>
                <a:spcPct val="0"/>
              </a:spcAft>
              <a:buClr>
                <a:srgbClr val="0BD0D9"/>
              </a:buClr>
              <a:buSzPct val="95000"/>
              <a:buFont typeface="Wingdings 2" pitchFamily="18" charset="2"/>
              <a:buChar char=""/>
            </a:pPr>
            <a:r>
              <a:rPr lang="en-US" altLang="ar-SA" sz="2600" b="1" dirty="0">
                <a:solidFill>
                  <a:prstClr val="black"/>
                </a:solidFill>
                <a:latin typeface="Constantia"/>
              </a:rPr>
              <a:t>Measures can be taken to prevent the SSIs in </a:t>
            </a:r>
            <a:r>
              <a:rPr lang="en-US" altLang="ar-SA" sz="2600" b="1" dirty="0">
                <a:solidFill>
                  <a:srgbClr val="FF0000"/>
                </a:solidFill>
                <a:latin typeface="Constantia"/>
              </a:rPr>
              <a:t>three</a:t>
            </a:r>
            <a:r>
              <a:rPr lang="en-US" altLang="ar-SA" sz="2600" b="1" dirty="0">
                <a:solidFill>
                  <a:prstClr val="black"/>
                </a:solidFill>
                <a:latin typeface="Constantia"/>
              </a:rPr>
              <a:t> large category:</a:t>
            </a:r>
          </a:p>
          <a:p>
            <a:pPr marL="273050" indent="-273050" fontAlgn="base">
              <a:spcAft>
                <a:spcPct val="0"/>
              </a:spcAft>
              <a:buClr>
                <a:srgbClr val="0BD0D9"/>
              </a:buClr>
              <a:buSzPct val="95000"/>
              <a:buFont typeface="Wingdings 2" pitchFamily="18" charset="2"/>
              <a:buChar char=""/>
            </a:pPr>
            <a:endParaRPr lang="en-US" altLang="ar-SA" sz="2600" b="1" dirty="0">
              <a:solidFill>
                <a:prstClr val="black"/>
              </a:solidFill>
              <a:latin typeface="Constantia"/>
            </a:endParaRPr>
          </a:p>
          <a:p>
            <a:pPr marL="273050" indent="-273050" fontAlgn="base">
              <a:spcAft>
                <a:spcPct val="0"/>
              </a:spcAft>
              <a:buClr>
                <a:srgbClr val="0BD0D9"/>
              </a:buClr>
              <a:buSzPct val="95000"/>
              <a:buFont typeface="Wingdings 2" pitchFamily="18" charset="2"/>
              <a:buChar char=""/>
            </a:pPr>
            <a:r>
              <a:rPr lang="en-US" altLang="ar-SA" sz="2600" dirty="0">
                <a:solidFill>
                  <a:prstClr val="black"/>
                </a:solidFill>
                <a:latin typeface="Constantia"/>
              </a:rPr>
              <a:t>preoperative phase</a:t>
            </a:r>
          </a:p>
          <a:p>
            <a:pPr marL="273050" indent="-273050" fontAlgn="base">
              <a:spcAft>
                <a:spcPct val="0"/>
              </a:spcAft>
              <a:buClr>
                <a:srgbClr val="0BD0D9"/>
              </a:buClr>
              <a:buSzPct val="95000"/>
              <a:buFont typeface="Wingdings 2" pitchFamily="18" charset="2"/>
              <a:buChar char=""/>
            </a:pPr>
            <a:r>
              <a:rPr lang="en-US" altLang="ar-SA" sz="2600" dirty="0">
                <a:solidFill>
                  <a:prstClr val="black"/>
                </a:solidFill>
                <a:latin typeface="Constantia"/>
              </a:rPr>
              <a:t>intraoperative phase </a:t>
            </a:r>
          </a:p>
          <a:p>
            <a:pPr marL="273050" indent="-273050" fontAlgn="base">
              <a:spcAft>
                <a:spcPct val="0"/>
              </a:spcAft>
              <a:buClr>
                <a:srgbClr val="0BD0D9"/>
              </a:buClr>
              <a:buSzPct val="95000"/>
              <a:buFont typeface="Wingdings 2" pitchFamily="18" charset="2"/>
              <a:buChar char=""/>
            </a:pPr>
            <a:r>
              <a:rPr lang="en-US" altLang="ar-SA" sz="2600" dirty="0">
                <a:solidFill>
                  <a:prstClr val="black"/>
                </a:solidFill>
                <a:latin typeface="Constantia"/>
              </a:rPr>
              <a:t>postoperative phase  </a:t>
            </a:r>
            <a:endParaRPr lang="ar-JO" altLang="ar-SA" sz="2600" dirty="0">
              <a:solidFill>
                <a:prstClr val="black"/>
              </a:solidFill>
              <a:latin typeface="Constantia"/>
            </a:endParaRPr>
          </a:p>
          <a:p>
            <a:pPr algn="l" rtl="0"/>
            <a:endParaRPr lang="ar-SA" dirty="0"/>
          </a:p>
        </p:txBody>
      </p:sp>
    </p:spTree>
    <p:extLst>
      <p:ext uri="{BB962C8B-B14F-4D97-AF65-F5344CB8AC3E}">
        <p14:creationId xmlns:p14="http://schemas.microsoft.com/office/powerpoint/2010/main" val="40802457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4294967295"/>
          </p:nvPr>
        </p:nvSpPr>
        <p:spPr>
          <a:xfrm>
            <a:off x="2524126" y="2209801"/>
            <a:ext cx="8143875" cy="3902075"/>
          </a:xfrm>
        </p:spPr>
        <p:txBody>
          <a:bodyPr>
            <a:normAutofit/>
          </a:bodyPr>
          <a:lstStyle/>
          <a:p>
            <a:pPr algn="l" eaLnBrk="1" hangingPunct="1">
              <a:lnSpc>
                <a:spcPct val="80000"/>
              </a:lnSpc>
              <a:buNone/>
            </a:pPr>
            <a:r>
              <a:rPr lang="en-US" dirty="0">
                <a:solidFill>
                  <a:schemeClr val="accent2">
                    <a:lumMod val="50000"/>
                  </a:schemeClr>
                </a:solidFill>
                <a:latin typeface="Times New Roman" pitchFamily="18" charset="0"/>
                <a:cs typeface="Times New Roman" pitchFamily="18" charset="0"/>
              </a:rPr>
              <a:t>1. Short preoperative hospital stay</a:t>
            </a:r>
          </a:p>
          <a:p>
            <a:pPr algn="l" eaLnBrk="1" hangingPunct="1">
              <a:lnSpc>
                <a:spcPct val="80000"/>
              </a:lnSpc>
              <a:buNone/>
            </a:pPr>
            <a:endParaRPr lang="en-US" dirty="0">
              <a:solidFill>
                <a:schemeClr val="accent2">
                  <a:lumMod val="50000"/>
                </a:schemeClr>
              </a:solidFill>
              <a:latin typeface="Times New Roman" pitchFamily="18" charset="0"/>
              <a:cs typeface="Times New Roman" pitchFamily="18" charset="0"/>
            </a:endParaRPr>
          </a:p>
          <a:p>
            <a:pPr algn="l" eaLnBrk="1" hangingPunct="1">
              <a:lnSpc>
                <a:spcPct val="80000"/>
              </a:lnSpc>
              <a:buNone/>
            </a:pPr>
            <a:r>
              <a:rPr lang="en-US" dirty="0">
                <a:solidFill>
                  <a:schemeClr val="accent2">
                    <a:lumMod val="50000"/>
                  </a:schemeClr>
                </a:solidFill>
                <a:latin typeface="Times New Roman" pitchFamily="18" charset="0"/>
                <a:cs typeface="Times New Roman" pitchFamily="18" charset="0"/>
              </a:rPr>
              <a:t>2. Identify &amp; treat all remote infections.</a:t>
            </a:r>
          </a:p>
          <a:p>
            <a:pPr algn="l" eaLnBrk="1" hangingPunct="1">
              <a:lnSpc>
                <a:spcPct val="80000"/>
              </a:lnSpc>
              <a:buNone/>
            </a:pPr>
            <a:endParaRPr lang="en-US" dirty="0">
              <a:solidFill>
                <a:schemeClr val="accent2">
                  <a:lumMod val="50000"/>
                </a:schemeClr>
              </a:solidFill>
              <a:latin typeface="Times New Roman" pitchFamily="18" charset="0"/>
              <a:cs typeface="Times New Roman" pitchFamily="18" charset="0"/>
            </a:endParaRPr>
          </a:p>
          <a:p>
            <a:pPr algn="l" eaLnBrk="1" hangingPunct="1">
              <a:lnSpc>
                <a:spcPct val="80000"/>
              </a:lnSpc>
              <a:buNone/>
            </a:pPr>
            <a:r>
              <a:rPr lang="en-US" dirty="0">
                <a:solidFill>
                  <a:schemeClr val="accent2">
                    <a:lumMod val="50000"/>
                  </a:schemeClr>
                </a:solidFill>
                <a:latin typeface="Times New Roman" pitchFamily="18" charset="0"/>
                <a:cs typeface="Times New Roman" pitchFamily="18" charset="0"/>
              </a:rPr>
              <a:t>3. Patient is advised to take a shower and dressed</a:t>
            </a:r>
            <a:endParaRPr lang="ar-JO" dirty="0">
              <a:solidFill>
                <a:schemeClr val="accent2">
                  <a:lumMod val="50000"/>
                </a:schemeClr>
              </a:solidFill>
              <a:latin typeface="Times New Roman" pitchFamily="18" charset="0"/>
              <a:cs typeface="Times New Roman" pitchFamily="18" charset="0"/>
            </a:endParaRPr>
          </a:p>
          <a:p>
            <a:pPr algn="l" eaLnBrk="1" hangingPunct="1">
              <a:lnSpc>
                <a:spcPct val="80000"/>
              </a:lnSpc>
              <a:buNone/>
            </a:pPr>
            <a:r>
              <a:rPr lang="en-US" dirty="0">
                <a:solidFill>
                  <a:schemeClr val="accent2">
                    <a:lumMod val="50000"/>
                  </a:schemeClr>
                </a:solidFill>
                <a:latin typeface="Times New Roman" pitchFamily="18" charset="0"/>
                <a:cs typeface="Times New Roman" pitchFamily="18" charset="0"/>
              </a:rPr>
              <a:t> with the theatre wear. </a:t>
            </a:r>
          </a:p>
          <a:p>
            <a:pPr algn="l" eaLnBrk="1" hangingPunct="1">
              <a:lnSpc>
                <a:spcPct val="80000"/>
              </a:lnSpc>
            </a:pPr>
            <a:endParaRPr lang="en-US" dirty="0" smtClean="0">
              <a:solidFill>
                <a:srgbClr val="800000"/>
              </a:solidFill>
              <a:latin typeface="Times New Roman" pitchFamily="18" charset="0"/>
              <a:cs typeface="Times New Roman" pitchFamily="18" charset="0"/>
            </a:endParaRPr>
          </a:p>
          <a:p>
            <a:pPr algn="l" eaLnBrk="1" hangingPunct="1">
              <a:lnSpc>
                <a:spcPct val="80000"/>
              </a:lnSpc>
            </a:pPr>
            <a:endParaRPr lang="en-US" altLang="en-US" dirty="0" smtClean="0">
              <a:solidFill>
                <a:srgbClr val="800000"/>
              </a:solidFill>
              <a:latin typeface="Times New Roman" pitchFamily="18" charset="0"/>
              <a:cs typeface="Times New Roman" pitchFamily="18" charset="0"/>
            </a:endParaRPr>
          </a:p>
          <a:p>
            <a:pPr algn="l" eaLnBrk="1" hangingPunct="1">
              <a:lnSpc>
                <a:spcPct val="80000"/>
              </a:lnSpc>
            </a:pPr>
            <a:endParaRPr lang="en-US" dirty="0" smtClean="0">
              <a:solidFill>
                <a:srgbClr val="800000"/>
              </a:solidFill>
              <a:latin typeface="Times New Roman" pitchFamily="18" charset="0"/>
              <a:cs typeface="Times New Roman" pitchFamily="18" charset="0"/>
            </a:endParaRPr>
          </a:p>
        </p:txBody>
      </p:sp>
      <p:sp>
        <p:nvSpPr>
          <p:cNvPr id="4" name="Rectangle 3"/>
          <p:cNvSpPr/>
          <p:nvPr/>
        </p:nvSpPr>
        <p:spPr>
          <a:xfrm>
            <a:off x="2819400" y="838200"/>
            <a:ext cx="6324600" cy="1077218"/>
          </a:xfrm>
          <a:prstGeom prst="rect">
            <a:avLst/>
          </a:prstGeom>
        </p:spPr>
        <p:txBody>
          <a:bodyPr wrap="square">
            <a:spAutoFit/>
          </a:bodyPr>
          <a:lstStyle/>
          <a:p>
            <a:pPr algn="ctr"/>
            <a:r>
              <a:rPr lang="en-US" altLang="ar-SA" sz="3600" b="1" i="1" dirty="0">
                <a:solidFill>
                  <a:schemeClr val="bg2">
                    <a:lumMod val="50000"/>
                  </a:schemeClr>
                </a:solidFill>
                <a:latin typeface="Constantia"/>
              </a:rPr>
              <a:t>preoperative phase</a:t>
            </a:r>
            <a:r>
              <a:rPr lang="en-US" altLang="ar-SA" sz="2800" dirty="0">
                <a:latin typeface="Constantia"/>
              </a:rPr>
              <a:t/>
            </a:r>
            <a:br>
              <a:rPr lang="en-US" altLang="ar-SA" sz="2800" dirty="0">
                <a:latin typeface="Constantia"/>
              </a:rPr>
            </a:br>
            <a:r>
              <a:rPr lang="en-US" altLang="ar-SA" sz="2800" dirty="0">
                <a:solidFill>
                  <a:srgbClr val="FF0000"/>
                </a:solidFill>
                <a:latin typeface="Constantia"/>
              </a:rPr>
              <a:t>1.</a:t>
            </a:r>
            <a:r>
              <a:rPr lang="en-US" sz="2800" b="1" dirty="0">
                <a:solidFill>
                  <a:srgbClr val="FF0000"/>
                </a:solidFill>
                <a:latin typeface="Andalus" panose="02020603050405020304" pitchFamily="18" charset="-78"/>
                <a:cs typeface="Andalus" panose="02020603050405020304" pitchFamily="18" charset="-78"/>
              </a:rPr>
              <a:t>preparation of patient</a:t>
            </a:r>
            <a:endParaRPr lang="en-US" sz="2800" dirty="0">
              <a:solidFill>
                <a:srgbClr val="FF0000"/>
              </a:solidFill>
            </a:endParaRPr>
          </a:p>
        </p:txBody>
      </p:sp>
    </p:spTree>
    <p:extLst>
      <p:ext uri="{BB962C8B-B14F-4D97-AF65-F5344CB8AC3E}">
        <p14:creationId xmlns:p14="http://schemas.microsoft.com/office/powerpoint/2010/main" val="1642557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0"/>
            <a:ext cx="7024744" cy="1143000"/>
          </a:xfrm>
        </p:spPr>
        <p:txBody>
          <a:bodyPr/>
          <a:lstStyle/>
          <a:p>
            <a:r>
              <a:rPr lang="en-US" b="1" dirty="0"/>
              <a:t>Hair removal</a:t>
            </a:r>
            <a:endParaRPr lang="ar-KW" dirty="0"/>
          </a:p>
        </p:txBody>
      </p:sp>
      <p:sp>
        <p:nvSpPr>
          <p:cNvPr id="3" name="Content Placeholder 2"/>
          <p:cNvSpPr>
            <a:spLocks noGrp="1"/>
          </p:cNvSpPr>
          <p:nvPr>
            <p:ph idx="1"/>
          </p:nvPr>
        </p:nvSpPr>
        <p:spPr>
          <a:xfrm>
            <a:off x="2438400" y="1752601"/>
            <a:ext cx="7315200" cy="2133601"/>
          </a:xfrm>
        </p:spPr>
        <p:txBody>
          <a:bodyPr/>
          <a:lstStyle/>
          <a:p>
            <a:pPr algn="l">
              <a:buNone/>
            </a:pPr>
            <a:r>
              <a:rPr lang="en-US" dirty="0" smtClean="0"/>
              <a:t>Patients </a:t>
            </a:r>
            <a:r>
              <a:rPr lang="en-US" dirty="0"/>
              <a:t>undergoing any surgical procedure, hair should either </a:t>
            </a:r>
            <a:r>
              <a:rPr lang="en-US" dirty="0" smtClean="0">
                <a:solidFill>
                  <a:srgbClr val="FF0000"/>
                </a:solidFill>
              </a:rPr>
              <a:t>not be </a:t>
            </a:r>
            <a:r>
              <a:rPr lang="en-US" dirty="0">
                <a:solidFill>
                  <a:srgbClr val="FF0000"/>
                </a:solidFill>
              </a:rPr>
              <a:t>removed </a:t>
            </a:r>
            <a:r>
              <a:rPr lang="en-US" dirty="0"/>
              <a:t>or, if absolutely necessary, it should be </a:t>
            </a:r>
            <a:r>
              <a:rPr lang="en-US" dirty="0" smtClean="0">
                <a:solidFill>
                  <a:srgbClr val="FF0000"/>
                </a:solidFill>
              </a:rPr>
              <a:t>removed</a:t>
            </a:r>
            <a:r>
              <a:rPr lang="en-US" dirty="0" smtClean="0"/>
              <a:t> </a:t>
            </a:r>
            <a:r>
              <a:rPr lang="en-US" dirty="0" smtClean="0">
                <a:solidFill>
                  <a:srgbClr val="FF0000"/>
                </a:solidFill>
              </a:rPr>
              <a:t>only</a:t>
            </a:r>
            <a:r>
              <a:rPr lang="en-US" dirty="0" smtClean="0"/>
              <a:t> </a:t>
            </a:r>
            <a:r>
              <a:rPr lang="en-US" dirty="0"/>
              <a:t>with a </a:t>
            </a:r>
            <a:r>
              <a:rPr lang="en-US" dirty="0">
                <a:solidFill>
                  <a:srgbClr val="FF0000"/>
                </a:solidFill>
              </a:rPr>
              <a:t>clipper</a:t>
            </a:r>
            <a:r>
              <a:rPr lang="en-US" dirty="0"/>
              <a:t>.</a:t>
            </a:r>
            <a:endParaRPr lang="ar-KW" dirty="0"/>
          </a:p>
        </p:txBody>
      </p:sp>
      <p:sp>
        <p:nvSpPr>
          <p:cNvPr id="4" name="TextBox 3"/>
          <p:cNvSpPr txBox="1"/>
          <p:nvPr/>
        </p:nvSpPr>
        <p:spPr>
          <a:xfrm>
            <a:off x="2438400" y="3657600"/>
            <a:ext cx="7391400" cy="1938992"/>
          </a:xfrm>
          <a:prstGeom prst="rect">
            <a:avLst/>
          </a:prstGeom>
          <a:noFill/>
        </p:spPr>
        <p:txBody>
          <a:bodyPr wrap="square" rtlCol="0">
            <a:spAutoFit/>
          </a:bodyPr>
          <a:lstStyle/>
          <a:p>
            <a:pPr algn="l">
              <a:buNone/>
            </a:pPr>
            <a:r>
              <a:rPr lang="en-US" sz="2400" dirty="0"/>
              <a:t>may be necessary to facilitate</a:t>
            </a:r>
          </a:p>
          <a:p>
            <a:pPr algn="l">
              <a:buNone/>
            </a:pPr>
            <a:r>
              <a:rPr lang="en-US" sz="2400" dirty="0"/>
              <a:t>Adequate </a:t>
            </a:r>
            <a:r>
              <a:rPr lang="en-US" sz="2400" dirty="0">
                <a:solidFill>
                  <a:srgbClr val="FF0000"/>
                </a:solidFill>
              </a:rPr>
              <a:t>exposure</a:t>
            </a:r>
            <a:r>
              <a:rPr lang="en-US" sz="2400" dirty="0"/>
              <a:t> and preoperative skin marking.</a:t>
            </a:r>
            <a:r>
              <a:rPr lang="ar-KW" sz="2400" dirty="0"/>
              <a:t>-</a:t>
            </a:r>
            <a:endParaRPr lang="en-US" sz="2400" dirty="0"/>
          </a:p>
          <a:p>
            <a:pPr algn="l">
              <a:buNone/>
            </a:pPr>
            <a:r>
              <a:rPr lang="en-US" sz="2400" dirty="0"/>
              <a:t>-</a:t>
            </a:r>
            <a:r>
              <a:rPr lang="en-US" sz="2400" dirty="0">
                <a:solidFill>
                  <a:srgbClr val="FF0000"/>
                </a:solidFill>
              </a:rPr>
              <a:t>Suturing </a:t>
            </a:r>
          </a:p>
          <a:p>
            <a:pPr algn="l">
              <a:buNone/>
            </a:pPr>
            <a:r>
              <a:rPr lang="en-US" sz="2400" dirty="0"/>
              <a:t>-And the application of wound </a:t>
            </a:r>
            <a:r>
              <a:rPr lang="en-US" sz="2400" dirty="0">
                <a:solidFill>
                  <a:srgbClr val="FF0000"/>
                </a:solidFill>
              </a:rPr>
              <a:t>dressings</a:t>
            </a:r>
            <a:r>
              <a:rPr lang="en-US" sz="2400" dirty="0"/>
              <a:t> can be complicated by the presence of hair</a:t>
            </a:r>
          </a:p>
        </p:txBody>
      </p:sp>
    </p:spTree>
    <p:extLst>
      <p:ext uri="{BB962C8B-B14F-4D97-AF65-F5344CB8AC3E}">
        <p14:creationId xmlns:p14="http://schemas.microsoft.com/office/powerpoint/2010/main" val="4183389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altLang="ar-SA" sz="3600" dirty="0">
                <a:solidFill>
                  <a:prstClr val="black"/>
                </a:solidFill>
                <a:latin typeface="Constantia"/>
              </a:rPr>
              <a:t/>
            </a:r>
            <a:br>
              <a:rPr lang="ar-SA" altLang="ar-SA" sz="3600" dirty="0">
                <a:solidFill>
                  <a:prstClr val="black"/>
                </a:solidFill>
                <a:latin typeface="Constantia"/>
              </a:rPr>
            </a:br>
            <a:r>
              <a:rPr lang="en-US" altLang="ar-SA" sz="3600" dirty="0">
                <a:solidFill>
                  <a:prstClr val="black"/>
                </a:solidFill>
                <a:latin typeface="Constantia"/>
              </a:rPr>
              <a:t>preoperative phase</a:t>
            </a:r>
            <a:br>
              <a:rPr lang="en-US" altLang="ar-SA" sz="3600" dirty="0">
                <a:solidFill>
                  <a:prstClr val="black"/>
                </a:solidFill>
                <a:latin typeface="Constantia"/>
              </a:rPr>
            </a:br>
            <a:r>
              <a:rPr lang="en-US" sz="2200" dirty="0">
                <a:solidFill>
                  <a:srgbClr val="FF0000"/>
                </a:solidFill>
              </a:rPr>
              <a:t>preparation of patient</a:t>
            </a:r>
            <a:r>
              <a:rPr lang="en-US" sz="2200" dirty="0">
                <a:solidFill>
                  <a:prstClr val="black"/>
                </a:solidFill>
              </a:rPr>
              <a:t/>
            </a:r>
            <a:br>
              <a:rPr lang="en-US" sz="2200" dirty="0">
                <a:solidFill>
                  <a:prstClr val="black"/>
                </a:solidFill>
              </a:rPr>
            </a:br>
            <a:endParaRPr lang="ar-SA" dirty="0"/>
          </a:p>
        </p:txBody>
      </p:sp>
      <p:sp>
        <p:nvSpPr>
          <p:cNvPr id="3" name="عنصر نائب للمحتوى 2"/>
          <p:cNvSpPr>
            <a:spLocks noGrp="1"/>
          </p:cNvSpPr>
          <p:nvPr>
            <p:ph idx="1"/>
          </p:nvPr>
        </p:nvSpPr>
        <p:spPr>
          <a:solidFill>
            <a:schemeClr val="bg1"/>
          </a:solidFill>
        </p:spPr>
        <p:txBody>
          <a:bodyPr/>
          <a:lstStyle/>
          <a:p>
            <a:pPr algn="l" rtl="0"/>
            <a:r>
              <a:rPr lang="en-US" b="1" dirty="0">
                <a:latin typeface="Andalus" panose="02020603050405020304" pitchFamily="18" charset="-78"/>
                <a:cs typeface="Andalus" panose="02020603050405020304" pitchFamily="18" charset="-78"/>
              </a:rPr>
              <a:t>Keep the </a:t>
            </a:r>
            <a:r>
              <a:rPr lang="en-GB" b="1" dirty="0" smtClean="0">
                <a:latin typeface="Andalus" panose="02020603050405020304" pitchFamily="18" charset="-78"/>
                <a:cs typeface="Andalus" panose="02020603050405020304" pitchFamily="18" charset="-78"/>
              </a:rPr>
              <a:t>pa</a:t>
            </a:r>
            <a:r>
              <a:rPr lang="en-US" b="1" dirty="0" err="1" smtClean="0">
                <a:latin typeface="Andalus" panose="02020603050405020304" pitchFamily="18" charset="-78"/>
                <a:cs typeface="Andalus" panose="02020603050405020304" pitchFamily="18" charset="-78"/>
              </a:rPr>
              <a:t>tient</a:t>
            </a:r>
            <a:r>
              <a:rPr lang="en-US" b="1" dirty="0" smtClean="0">
                <a:latin typeface="Andalus" panose="02020603050405020304" pitchFamily="18" charset="-78"/>
                <a:cs typeface="Andalus" panose="02020603050405020304" pitchFamily="18" charset="-78"/>
              </a:rPr>
              <a:t> </a:t>
            </a:r>
            <a:r>
              <a:rPr lang="en-US" b="1" dirty="0">
                <a:latin typeface="Andalus" panose="02020603050405020304" pitchFamily="18" charset="-78"/>
                <a:cs typeface="Andalus" panose="02020603050405020304" pitchFamily="18" charset="-78"/>
              </a:rPr>
              <a:t>as short as possible in the hospital </a:t>
            </a:r>
          </a:p>
          <a:p>
            <a:pPr algn="l" rtl="0"/>
            <a:endParaRPr lang="ar-SA" dirty="0"/>
          </a:p>
        </p:txBody>
      </p:sp>
      <p:pic>
        <p:nvPicPr>
          <p:cNvPr id="3074" name="Picture 2" descr="C:\Users\ro2a\Desktop\roro\19.png"/>
          <p:cNvPicPr>
            <a:picLocks noChangeAspect="1" noChangeArrowheads="1"/>
          </p:cNvPicPr>
          <p:nvPr/>
        </p:nvPicPr>
        <p:blipFill rotWithShape="1">
          <a:blip r:embed="rId2">
            <a:extLst>
              <a:ext uri="{28A0092B-C50C-407E-A947-70E740481C1C}">
                <a14:useLocalDpi xmlns:a14="http://schemas.microsoft.com/office/drawing/2010/main" val="0"/>
              </a:ext>
            </a:extLst>
          </a:blip>
          <a:srcRect l="15374" t="16800" r="17462" b="11897"/>
          <a:stretch/>
        </p:blipFill>
        <p:spPr bwMode="auto">
          <a:xfrm>
            <a:off x="3124201" y="2916072"/>
            <a:ext cx="5471967" cy="3137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6025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2438400" y="549276"/>
            <a:ext cx="7543800" cy="5699125"/>
          </a:xfrm>
        </p:spPr>
        <p:txBody>
          <a:bodyPr>
            <a:normAutofit fontScale="92500" lnSpcReduction="20000"/>
          </a:bodyPr>
          <a:lstStyle/>
          <a:p>
            <a:pPr marL="0" indent="0" algn="ctr">
              <a:buNone/>
            </a:pPr>
            <a:r>
              <a:rPr lang="en-US" sz="3300" b="1" dirty="0">
                <a:latin typeface="Times New Roman" pitchFamily="18" charset="0"/>
                <a:cs typeface="Times New Roman" pitchFamily="18" charset="0"/>
              </a:rPr>
              <a:t>Prophylactic antibiotic:</a:t>
            </a:r>
          </a:p>
          <a:p>
            <a:pPr algn="l" eaLnBrk="1" hangingPunct="1">
              <a:buFontTx/>
              <a:buNone/>
            </a:pPr>
            <a:endParaRPr lang="en-US" sz="4000" b="1" dirty="0">
              <a:solidFill>
                <a:srgbClr val="660033"/>
              </a:solidFill>
              <a:latin typeface="Times New Roman" pitchFamily="18" charset="0"/>
              <a:cs typeface="Times New Roman" pitchFamily="18" charset="0"/>
            </a:endParaRPr>
          </a:p>
          <a:p>
            <a:pPr algn="l" eaLnBrk="1" hangingPunct="1">
              <a:buFontTx/>
              <a:buNone/>
            </a:pPr>
            <a:r>
              <a:rPr lang="en-US" sz="4000" b="1" dirty="0">
                <a:solidFill>
                  <a:srgbClr val="FF0000"/>
                </a:solidFill>
                <a:latin typeface="Times New Roman" pitchFamily="18" charset="0"/>
                <a:cs typeface="Times New Roman" pitchFamily="18" charset="0"/>
              </a:rPr>
              <a:t>How</a:t>
            </a:r>
            <a:r>
              <a:rPr lang="en-US" sz="4000" b="1" dirty="0">
                <a:solidFill>
                  <a:srgbClr val="990033"/>
                </a:solidFill>
                <a:latin typeface="Times New Roman" pitchFamily="18" charset="0"/>
                <a:cs typeface="Times New Roman" pitchFamily="18" charset="0"/>
              </a:rPr>
              <a:t>: </a:t>
            </a:r>
            <a:r>
              <a:rPr lang="en-US" dirty="0" smtClean="0">
                <a:solidFill>
                  <a:srgbClr val="990033"/>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Intravenous administration</a:t>
            </a:r>
            <a:endParaRPr lang="en-US" b="1" dirty="0">
              <a:latin typeface="Times New Roman" pitchFamily="18" charset="0"/>
              <a:cs typeface="Times New Roman" pitchFamily="18" charset="0"/>
            </a:endParaRPr>
          </a:p>
          <a:p>
            <a:pPr algn="l" eaLnBrk="1" hangingPunct="1">
              <a:buFontTx/>
              <a:buNone/>
            </a:pPr>
            <a:endParaRPr lang="en-US" sz="4000" b="1" dirty="0">
              <a:solidFill>
                <a:srgbClr val="990033"/>
              </a:solidFill>
              <a:latin typeface="Times New Roman" pitchFamily="18" charset="0"/>
              <a:cs typeface="Times New Roman" pitchFamily="18" charset="0"/>
            </a:endParaRPr>
          </a:p>
          <a:p>
            <a:pPr algn="l" eaLnBrk="1" hangingPunct="1">
              <a:buFontTx/>
              <a:buNone/>
            </a:pPr>
            <a:r>
              <a:rPr lang="en-US" sz="4000" b="1" dirty="0">
                <a:solidFill>
                  <a:srgbClr val="FF0000"/>
                </a:solidFill>
                <a:latin typeface="Times New Roman" pitchFamily="18" charset="0"/>
                <a:cs typeface="Times New Roman" pitchFamily="18" charset="0"/>
              </a:rPr>
              <a:t>When</a:t>
            </a:r>
            <a:r>
              <a:rPr lang="en-US" sz="4000" b="1" dirty="0">
                <a:solidFill>
                  <a:srgbClr val="990033"/>
                </a:solidFill>
                <a:latin typeface="Times New Roman" pitchFamily="18" charset="0"/>
                <a:cs typeface="Times New Roman" pitchFamily="18" charset="0"/>
              </a:rPr>
              <a:t>:</a:t>
            </a:r>
            <a:r>
              <a:rPr lang="en-US" dirty="0" smtClean="0">
                <a:solidFill>
                  <a:srgbClr val="006600"/>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At induction of anesthesia is optimal. </a:t>
            </a:r>
          </a:p>
          <a:p>
            <a:pPr algn="l" eaLnBrk="1" hangingPunct="1">
              <a:buFontTx/>
              <a:buNone/>
            </a:pPr>
            <a:r>
              <a:rPr lang="en-US" b="1" dirty="0" smtClean="0">
                <a:latin typeface="Times New Roman" pitchFamily="18" charset="0"/>
                <a:cs typeface="Times New Roman" pitchFamily="18" charset="0"/>
              </a:rPr>
              <a:t>In long operations, those involving the insertion of a prosthesis, when there is excessive blood loss or when unexpected contamination occurs, antibiotics may be repeated 8 and 16 hours later.</a:t>
            </a:r>
          </a:p>
          <a:p>
            <a:pPr algn="l" eaLnBrk="1" hangingPunct="1">
              <a:buFontTx/>
              <a:buNone/>
            </a:pPr>
            <a:endParaRPr lang="en-US" b="1" dirty="0" smtClean="0">
              <a:latin typeface="Times New Roman" pitchFamily="18" charset="0"/>
              <a:cs typeface="Times New Roman" pitchFamily="18" charset="0"/>
            </a:endParaRPr>
          </a:p>
          <a:p>
            <a:pPr algn="l" eaLnBrk="1" hangingPunct="1">
              <a:buFontTx/>
              <a:buNone/>
            </a:pPr>
            <a:endParaRPr lang="en-US" dirty="0" smtClean="0">
              <a:solidFill>
                <a:srgbClr val="660033"/>
              </a:solidFill>
              <a:latin typeface="Times New Roman" pitchFamily="18" charset="0"/>
              <a:cs typeface="Times New Roman" pitchFamily="18" charset="0"/>
            </a:endParaRPr>
          </a:p>
          <a:p>
            <a:pPr algn="l" eaLnBrk="1" hangingPunct="1">
              <a:buFontTx/>
              <a:buNone/>
            </a:pPr>
            <a:endParaRPr lang="en-US" dirty="0" smtClean="0">
              <a:solidFill>
                <a:srgbClr val="660033"/>
              </a:solidFill>
              <a:latin typeface="Times New Roman" pitchFamily="18" charset="0"/>
              <a:cs typeface="Times New Roman" pitchFamily="18" charset="0"/>
            </a:endParaRPr>
          </a:p>
          <a:p>
            <a:pPr algn="l" eaLnBrk="1" hangingPunct="1">
              <a:buFontTx/>
              <a:buNone/>
            </a:pPr>
            <a:r>
              <a:rPr lang="en-US" dirty="0" smtClean="0">
                <a:solidFill>
                  <a:srgbClr val="660033"/>
                </a:solidFill>
                <a:latin typeface="Times New Roman" pitchFamily="18" charset="0"/>
                <a:cs typeface="Times New Roman" pitchFamily="18" charset="0"/>
              </a:rPr>
              <a:t>.</a:t>
            </a:r>
            <a:endParaRPr lang="en-US" sz="4000" b="1" dirty="0">
              <a:solidFill>
                <a:srgbClr val="660033"/>
              </a:solidFill>
              <a:latin typeface="Times New Roman" pitchFamily="18" charset="0"/>
              <a:cs typeface="Times New Roman" pitchFamily="18" charset="0"/>
            </a:endParaRPr>
          </a:p>
          <a:p>
            <a:pPr algn="l" eaLnBrk="1" hangingPunct="1">
              <a:buFontTx/>
              <a:buNone/>
            </a:pPr>
            <a:endParaRPr lang="en-US" sz="4000" b="1" dirty="0">
              <a:solidFill>
                <a:srgbClr val="660033"/>
              </a:solidFill>
              <a:latin typeface="Times New Roman" pitchFamily="18" charset="0"/>
              <a:cs typeface="Times New Roman" pitchFamily="18" charset="0"/>
            </a:endParaRPr>
          </a:p>
          <a:p>
            <a:pPr algn="l" eaLnBrk="1" hangingPunct="1"/>
            <a:endParaRPr lang="en-US" dirty="0" smtClean="0">
              <a:solidFill>
                <a:srgbClr val="006666"/>
              </a:solidFill>
              <a:latin typeface="Times New Roman" pitchFamily="18" charset="0"/>
              <a:cs typeface="Times New Roman" pitchFamily="18" charset="0"/>
            </a:endParaRPr>
          </a:p>
        </p:txBody>
      </p:sp>
    </p:spTree>
    <p:extLst>
      <p:ext uri="{BB962C8B-B14F-4D97-AF65-F5344CB8AC3E}">
        <p14:creationId xmlns:p14="http://schemas.microsoft.com/office/powerpoint/2010/main" val="3961556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4294967295"/>
          </p:nvPr>
        </p:nvSpPr>
        <p:spPr>
          <a:xfrm>
            <a:off x="2384426" y="1052513"/>
            <a:ext cx="7673975" cy="5195887"/>
          </a:xfrm>
        </p:spPr>
        <p:txBody>
          <a:bodyPr/>
          <a:lstStyle/>
          <a:p>
            <a:pPr algn="l" rtl="0" eaLnBrk="1" hangingPunct="1">
              <a:lnSpc>
                <a:spcPct val="90000"/>
              </a:lnSpc>
              <a:buFontTx/>
              <a:buNone/>
            </a:pPr>
            <a:r>
              <a:rPr lang="en-US" sz="4000" b="1" dirty="0">
                <a:solidFill>
                  <a:srgbClr val="FF0000"/>
                </a:solidFill>
                <a:latin typeface="Times New Roman" pitchFamily="18" charset="0"/>
                <a:cs typeface="Times New Roman" pitchFamily="18" charset="0"/>
              </a:rPr>
              <a:t>Whom</a:t>
            </a:r>
            <a:r>
              <a:rPr lang="en-US" sz="4000" b="1" dirty="0">
                <a:solidFill>
                  <a:srgbClr val="008080"/>
                </a:solidFill>
                <a:latin typeface="Times New Roman" pitchFamily="18" charset="0"/>
                <a:cs typeface="Times New Roman" pitchFamily="18" charset="0"/>
              </a:rPr>
              <a:t>:</a:t>
            </a:r>
            <a:r>
              <a:rPr lang="en-US" b="1" dirty="0">
                <a:solidFill>
                  <a:srgbClr val="008080"/>
                </a:solidFill>
                <a:latin typeface="Times New Roman" pitchFamily="18" charset="0"/>
                <a:cs typeface="Times New Roman" pitchFamily="18" charset="0"/>
              </a:rPr>
              <a:t> </a:t>
            </a:r>
            <a:r>
              <a:rPr lang="en-US" sz="3600" b="1" dirty="0">
                <a:latin typeface="Times New Roman" pitchFamily="18" charset="0"/>
                <a:cs typeface="Times New Roman" pitchFamily="18" charset="0"/>
              </a:rPr>
              <a:t>1.</a:t>
            </a:r>
            <a:r>
              <a:rPr lang="en-US" b="1" dirty="0">
                <a:latin typeface="Times New Roman" pitchFamily="18" charset="0"/>
                <a:cs typeface="Times New Roman" pitchFamily="18" charset="0"/>
              </a:rPr>
              <a:t> </a:t>
            </a:r>
            <a:r>
              <a:rPr lang="en-US" dirty="0" smtClean="0">
                <a:latin typeface="Andalus" pitchFamily="18" charset="-78"/>
                <a:cs typeface="Andalus" pitchFamily="18" charset="-78"/>
              </a:rPr>
              <a:t>clean surgery involving the placement of a </a:t>
            </a:r>
            <a:r>
              <a:rPr lang="ar-JO" dirty="0" smtClean="0">
                <a:latin typeface="Andalus" pitchFamily="18" charset="-78"/>
                <a:cs typeface="Andalus" pitchFamily="18" charset="-78"/>
              </a:rPr>
              <a:t>           </a:t>
            </a:r>
            <a:r>
              <a:rPr lang="en-GB" dirty="0" smtClean="0">
                <a:latin typeface="Andalus" pitchFamily="18" charset="-78"/>
                <a:cs typeface="Andalus" pitchFamily="18" charset="-78"/>
              </a:rPr>
              <a:t>              </a:t>
            </a:r>
            <a:r>
              <a:rPr lang="en-US" dirty="0" smtClean="0">
                <a:latin typeface="Andalus" pitchFamily="18" charset="-78"/>
                <a:cs typeface="Andalus" pitchFamily="18" charset="-78"/>
              </a:rPr>
              <a:t>prosthesis or implant.</a:t>
            </a:r>
          </a:p>
          <a:p>
            <a:pPr algn="l" eaLnBrk="1" hangingPunct="1">
              <a:lnSpc>
                <a:spcPct val="90000"/>
              </a:lnSpc>
              <a:buClr>
                <a:srgbClr val="0BD0D9"/>
              </a:buClr>
              <a:buSzPct val="95000"/>
              <a:buFontTx/>
              <a:buNone/>
            </a:pPr>
            <a:r>
              <a:rPr lang="en-US" dirty="0" smtClean="0">
                <a:latin typeface="Andalus" pitchFamily="18" charset="-78"/>
                <a:cs typeface="Andalus" pitchFamily="18" charset="-78"/>
              </a:rPr>
              <a:t>                       </a:t>
            </a:r>
            <a:r>
              <a:rPr lang="en-US" sz="3600" b="1" dirty="0">
                <a:latin typeface="Andalus" pitchFamily="18" charset="-78"/>
                <a:cs typeface="Andalus" pitchFamily="18" charset="-78"/>
              </a:rPr>
              <a:t>2.</a:t>
            </a:r>
            <a:r>
              <a:rPr lang="en-US" dirty="0" smtClean="0">
                <a:latin typeface="Andalus" pitchFamily="18" charset="-78"/>
                <a:cs typeface="Andalus" pitchFamily="18" charset="-78"/>
              </a:rPr>
              <a:t> clean-contaminated wound </a:t>
            </a:r>
          </a:p>
          <a:p>
            <a:pPr algn="l" eaLnBrk="1" hangingPunct="1">
              <a:lnSpc>
                <a:spcPct val="90000"/>
              </a:lnSpc>
              <a:buClr>
                <a:srgbClr val="0BD0D9"/>
              </a:buClr>
              <a:buSzPct val="95000"/>
              <a:buFontTx/>
              <a:buNone/>
            </a:pPr>
            <a:r>
              <a:rPr lang="en-US" dirty="0" smtClean="0">
                <a:latin typeface="Andalus" pitchFamily="18" charset="-78"/>
                <a:cs typeface="Andalus" pitchFamily="18" charset="-78"/>
              </a:rPr>
              <a:t>                       </a:t>
            </a:r>
            <a:r>
              <a:rPr lang="en-US" sz="4000" b="1" dirty="0">
                <a:latin typeface="Andalus" pitchFamily="18" charset="-78"/>
                <a:cs typeface="Andalus" pitchFamily="18" charset="-78"/>
              </a:rPr>
              <a:t>3.</a:t>
            </a:r>
            <a:r>
              <a:rPr lang="en-US" dirty="0" smtClean="0">
                <a:latin typeface="Andalus" pitchFamily="18" charset="-78"/>
                <a:cs typeface="Andalus" pitchFamily="18" charset="-78"/>
              </a:rPr>
              <a:t> contaminated wound</a:t>
            </a:r>
            <a:endParaRPr lang="en-US" b="1" dirty="0" smtClean="0">
              <a:latin typeface="Times New Roman" pitchFamily="18" charset="0"/>
              <a:cs typeface="Times New Roman" pitchFamily="18" charset="0"/>
            </a:endParaRPr>
          </a:p>
          <a:p>
            <a:pPr algn="l" eaLnBrk="1" hangingPunct="1">
              <a:lnSpc>
                <a:spcPct val="90000"/>
              </a:lnSpc>
              <a:buFontTx/>
              <a:buNone/>
            </a:pPr>
            <a:endParaRPr lang="en-US" b="1" dirty="0">
              <a:solidFill>
                <a:srgbClr val="008080"/>
              </a:solidFill>
              <a:latin typeface="Times New Roman" pitchFamily="18" charset="0"/>
              <a:cs typeface="Times New Roman" pitchFamily="18" charset="0"/>
            </a:endParaRPr>
          </a:p>
          <a:p>
            <a:pPr algn="l" eaLnBrk="1" hangingPunct="1">
              <a:lnSpc>
                <a:spcPct val="90000"/>
              </a:lnSpc>
              <a:buFontTx/>
              <a:buNone/>
            </a:pPr>
            <a:endParaRPr lang="en-US" b="1" dirty="0">
              <a:solidFill>
                <a:srgbClr val="008080"/>
              </a:solidFill>
              <a:latin typeface="Times New Roman" pitchFamily="18" charset="0"/>
              <a:cs typeface="Times New Roman" pitchFamily="18" charset="0"/>
            </a:endParaRPr>
          </a:p>
          <a:p>
            <a:pPr algn="l" eaLnBrk="1" hangingPunct="1">
              <a:lnSpc>
                <a:spcPct val="90000"/>
              </a:lnSpc>
              <a:buFontTx/>
              <a:buNone/>
            </a:pPr>
            <a:r>
              <a:rPr lang="en-US" sz="4000" b="1" dirty="0">
                <a:solidFill>
                  <a:srgbClr val="FF0000"/>
                </a:solidFill>
                <a:latin typeface="Times New Roman" pitchFamily="18" charset="0"/>
                <a:cs typeface="Times New Roman" pitchFamily="18" charset="0"/>
              </a:rPr>
              <a:t>Which</a:t>
            </a:r>
            <a:r>
              <a:rPr lang="en-US" sz="4000" dirty="0">
                <a:solidFill>
                  <a:srgbClr val="663300"/>
                </a:solidFill>
                <a:latin typeface="Times New Roman" pitchFamily="18" charset="0"/>
                <a:cs typeface="Times New Roman" pitchFamily="18" charset="0"/>
              </a:rPr>
              <a:t>:</a:t>
            </a:r>
            <a:r>
              <a:rPr lang="en-US" dirty="0" smtClean="0">
                <a:solidFill>
                  <a:srgbClr val="663300"/>
                </a:solidFill>
                <a:latin typeface="Times New Roman" pitchFamily="18" charset="0"/>
                <a:cs typeface="Times New Roman" pitchFamily="18" charset="0"/>
              </a:rPr>
              <a:t> </a:t>
            </a:r>
            <a:r>
              <a:rPr lang="en-US" dirty="0" smtClean="0">
                <a:latin typeface="Times New Roman" pitchFamily="18" charset="0"/>
                <a:cs typeface="Times New Roman" pitchFamily="18" charset="0"/>
              </a:rPr>
              <a:t>the antibiotic that has activity against the pathogen most likely to be encountered in the procedure. </a:t>
            </a:r>
          </a:p>
        </p:txBody>
      </p:sp>
    </p:spTree>
    <p:extLst>
      <p:ext uri="{BB962C8B-B14F-4D97-AF65-F5344CB8AC3E}">
        <p14:creationId xmlns:p14="http://schemas.microsoft.com/office/powerpoint/2010/main" val="39635352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srcRect/>
          <a:stretch>
            <a:fillRect/>
          </a:stretch>
        </p:blipFill>
        <p:spPr bwMode="auto">
          <a:xfrm>
            <a:off x="1752600" y="476250"/>
            <a:ext cx="8686800" cy="5848350"/>
          </a:xfrm>
          <a:prstGeom prst="rect">
            <a:avLst/>
          </a:prstGeom>
          <a:noFill/>
          <a:ln w="57150">
            <a:solidFill>
              <a:srgbClr val="333333"/>
            </a:solidFill>
            <a:miter lim="800000"/>
            <a:headEnd/>
            <a:tailEnd/>
          </a:ln>
        </p:spPr>
      </p:pic>
    </p:spTree>
    <p:extLst>
      <p:ext uri="{BB962C8B-B14F-4D97-AF65-F5344CB8AC3E}">
        <p14:creationId xmlns:p14="http://schemas.microsoft.com/office/powerpoint/2010/main" val="1522521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noChangeArrowheads="1"/>
          </p:cNvSpPr>
          <p:nvPr>
            <p:ph type="title"/>
          </p:nvPr>
        </p:nvSpPr>
        <p:spPr/>
        <p:txBody>
          <a:bodyPr/>
          <a:lstStyle/>
          <a:p>
            <a:pPr eaLnBrk="1" hangingPunct="1"/>
            <a:r>
              <a:rPr lang="en-US" altLang="en-US" b="1" smtClean="0"/>
              <a:t>Classification</a:t>
            </a:r>
          </a:p>
        </p:txBody>
      </p:sp>
      <p:sp>
        <p:nvSpPr>
          <p:cNvPr id="4" name="Oval 3"/>
          <p:cNvSpPr/>
          <p:nvPr/>
        </p:nvSpPr>
        <p:spPr>
          <a:xfrm>
            <a:off x="3182938" y="2281238"/>
            <a:ext cx="2709862" cy="145732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a:p>
            <a:pPr algn="ctr" eaLnBrk="1" fontAlgn="auto" hangingPunct="1">
              <a:spcBef>
                <a:spcPts val="0"/>
              </a:spcBef>
              <a:spcAft>
                <a:spcPts val="0"/>
              </a:spcAft>
              <a:defRPr/>
            </a:pPr>
            <a:r>
              <a:rPr lang="en-US" sz="2800" b="1" dirty="0"/>
              <a:t>SWC</a:t>
            </a:r>
            <a:endParaRPr lang="en-US" b="1" dirty="0"/>
          </a:p>
          <a:p>
            <a:pPr algn="ctr" eaLnBrk="1" fontAlgn="auto" hangingPunct="1">
              <a:spcBef>
                <a:spcPts val="0"/>
              </a:spcBef>
              <a:spcAft>
                <a:spcPts val="0"/>
              </a:spcAft>
              <a:defRPr/>
            </a:pPr>
            <a:endParaRPr lang="en-US" dirty="0"/>
          </a:p>
        </p:txBody>
      </p:sp>
      <p:sp>
        <p:nvSpPr>
          <p:cNvPr id="5" name="Oval 4"/>
          <p:cNvSpPr/>
          <p:nvPr/>
        </p:nvSpPr>
        <p:spPr>
          <a:xfrm>
            <a:off x="92075" y="2238375"/>
            <a:ext cx="2711450" cy="145732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a:p>
            <a:pPr algn="ctr" eaLnBrk="1" fontAlgn="auto" hangingPunct="1">
              <a:spcBef>
                <a:spcPts val="0"/>
              </a:spcBef>
              <a:spcAft>
                <a:spcPts val="0"/>
              </a:spcAft>
              <a:defRPr/>
            </a:pPr>
            <a:r>
              <a:rPr lang="en-US" sz="2400" b="1" dirty="0"/>
              <a:t>Anatomical</a:t>
            </a:r>
          </a:p>
          <a:p>
            <a:pPr algn="ctr" eaLnBrk="1" fontAlgn="auto" hangingPunct="1">
              <a:spcBef>
                <a:spcPts val="0"/>
              </a:spcBef>
              <a:spcAft>
                <a:spcPts val="0"/>
              </a:spcAft>
              <a:defRPr/>
            </a:pPr>
            <a:endParaRPr lang="en-US" dirty="0"/>
          </a:p>
        </p:txBody>
      </p:sp>
      <p:sp>
        <p:nvSpPr>
          <p:cNvPr id="6" name="Oval 5"/>
          <p:cNvSpPr/>
          <p:nvPr/>
        </p:nvSpPr>
        <p:spPr>
          <a:xfrm>
            <a:off x="6577013" y="2278063"/>
            <a:ext cx="2530475" cy="145732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n-US" sz="2400" b="1" dirty="0">
                <a:ln w="0"/>
                <a:solidFill>
                  <a:schemeClr val="tx1"/>
                </a:solidFill>
                <a:effectLst>
                  <a:outerShdw blurRad="38100" dist="19050" dir="2700000" algn="tl" rotWithShape="0">
                    <a:schemeClr val="dk1">
                      <a:alpha val="40000"/>
                    </a:schemeClr>
                  </a:outerShdw>
                </a:effectLst>
              </a:rPr>
              <a:t>Timing</a:t>
            </a:r>
          </a:p>
        </p:txBody>
      </p:sp>
      <p:sp>
        <p:nvSpPr>
          <p:cNvPr id="7" name="Rectangle 6"/>
          <p:cNvSpPr/>
          <p:nvPr/>
        </p:nvSpPr>
        <p:spPr>
          <a:xfrm>
            <a:off x="92075" y="3962400"/>
            <a:ext cx="2711450" cy="2895600"/>
          </a:xfrm>
          <a:prstGeom prst="rect">
            <a:avLst/>
          </a:prstGeom>
        </p:spPr>
        <p:style>
          <a:lnRef idx="1">
            <a:schemeClr val="accent5"/>
          </a:lnRef>
          <a:fillRef idx="2">
            <a:schemeClr val="accent5"/>
          </a:fillRef>
          <a:effectRef idx="1">
            <a:schemeClr val="accent5"/>
          </a:effectRef>
          <a:fontRef idx="minor">
            <a:schemeClr val="dk1"/>
          </a:fontRef>
        </p:style>
        <p:txBody>
          <a:bodyPr/>
          <a:lstStyle/>
          <a:p>
            <a:pPr marL="342900" indent="-342900" eaLnBrk="1" fontAlgn="auto" hangingPunct="1">
              <a:lnSpc>
                <a:spcPct val="150000"/>
              </a:lnSpc>
              <a:spcBef>
                <a:spcPts val="0"/>
              </a:spcBef>
              <a:spcAft>
                <a:spcPts val="0"/>
              </a:spcAft>
              <a:buFontTx/>
              <a:buAutoNum type="arabicPeriod"/>
              <a:defRPr/>
            </a:pPr>
            <a:r>
              <a:rPr lang="en-US" sz="2000" b="1" dirty="0">
                <a:solidFill>
                  <a:schemeClr val="tx1"/>
                </a:solidFill>
              </a:rPr>
              <a:t>Superficial incisional SSI</a:t>
            </a:r>
          </a:p>
          <a:p>
            <a:pPr marL="342900" indent="-342900" eaLnBrk="1" fontAlgn="auto" hangingPunct="1">
              <a:lnSpc>
                <a:spcPct val="150000"/>
              </a:lnSpc>
              <a:spcBef>
                <a:spcPts val="0"/>
              </a:spcBef>
              <a:spcAft>
                <a:spcPts val="0"/>
              </a:spcAft>
              <a:buFontTx/>
              <a:buAutoNum type="arabicPeriod"/>
              <a:defRPr/>
            </a:pPr>
            <a:r>
              <a:rPr lang="en-US" sz="2000" b="1" dirty="0">
                <a:solidFill>
                  <a:schemeClr val="tx1"/>
                </a:solidFill>
              </a:rPr>
              <a:t>Deep incisional SSI </a:t>
            </a:r>
          </a:p>
          <a:p>
            <a:pPr marL="342900" indent="-342900" eaLnBrk="1" fontAlgn="auto" hangingPunct="1">
              <a:lnSpc>
                <a:spcPct val="150000"/>
              </a:lnSpc>
              <a:spcBef>
                <a:spcPts val="0"/>
              </a:spcBef>
              <a:spcAft>
                <a:spcPts val="0"/>
              </a:spcAft>
              <a:buFontTx/>
              <a:buAutoNum type="arabicPeriod"/>
              <a:defRPr/>
            </a:pPr>
            <a:r>
              <a:rPr lang="en-US" sz="2000" b="1" dirty="0">
                <a:solidFill>
                  <a:schemeClr val="tx1"/>
                </a:solidFill>
              </a:rPr>
              <a:t>Organ/Space SSI</a:t>
            </a:r>
          </a:p>
        </p:txBody>
      </p:sp>
      <p:sp>
        <p:nvSpPr>
          <p:cNvPr id="8" name="Rectangle 7"/>
          <p:cNvSpPr/>
          <p:nvPr/>
        </p:nvSpPr>
        <p:spPr>
          <a:xfrm>
            <a:off x="3033713" y="3951288"/>
            <a:ext cx="3008312" cy="2917825"/>
          </a:xfrm>
          <a:prstGeom prst="rect">
            <a:avLst/>
          </a:prstGeom>
        </p:spPr>
        <p:style>
          <a:lnRef idx="1">
            <a:schemeClr val="accent5"/>
          </a:lnRef>
          <a:fillRef idx="2">
            <a:schemeClr val="accent5"/>
          </a:fillRef>
          <a:effectRef idx="1">
            <a:schemeClr val="accent5"/>
          </a:effectRef>
          <a:fontRef idx="minor">
            <a:schemeClr val="dk1"/>
          </a:fontRef>
        </p:style>
        <p:txBody>
          <a:bodyPr/>
          <a:lstStyle/>
          <a:p>
            <a:pPr marL="400050" indent="-400050" eaLnBrk="1" fontAlgn="auto" hangingPunct="1">
              <a:lnSpc>
                <a:spcPct val="150000"/>
              </a:lnSpc>
              <a:spcBef>
                <a:spcPts val="0"/>
              </a:spcBef>
              <a:spcAft>
                <a:spcPts val="0"/>
              </a:spcAft>
              <a:buFont typeface="+mj-lt"/>
              <a:buAutoNum type="arabicPeriod"/>
              <a:defRPr/>
            </a:pPr>
            <a:r>
              <a:rPr lang="en-US" b="1" dirty="0"/>
              <a:t>Clean</a:t>
            </a:r>
          </a:p>
          <a:p>
            <a:pPr marL="400050" indent="-400050" eaLnBrk="1" fontAlgn="auto" hangingPunct="1">
              <a:lnSpc>
                <a:spcPct val="150000"/>
              </a:lnSpc>
              <a:spcBef>
                <a:spcPts val="0"/>
              </a:spcBef>
              <a:spcAft>
                <a:spcPts val="0"/>
              </a:spcAft>
              <a:buFont typeface="+mj-lt"/>
              <a:buAutoNum type="arabicPeriod"/>
              <a:defRPr/>
            </a:pPr>
            <a:r>
              <a:rPr lang="en-US" b="1" dirty="0"/>
              <a:t>Clean/contaminated</a:t>
            </a:r>
          </a:p>
          <a:p>
            <a:pPr marL="400050" indent="-400050" eaLnBrk="1" fontAlgn="auto" hangingPunct="1">
              <a:lnSpc>
                <a:spcPct val="150000"/>
              </a:lnSpc>
              <a:spcBef>
                <a:spcPts val="0"/>
              </a:spcBef>
              <a:spcAft>
                <a:spcPts val="0"/>
              </a:spcAft>
              <a:buFont typeface="+mj-lt"/>
              <a:buAutoNum type="arabicPeriod"/>
              <a:defRPr/>
            </a:pPr>
            <a:r>
              <a:rPr lang="en-US" b="1" dirty="0"/>
              <a:t>Contaminated</a:t>
            </a:r>
          </a:p>
          <a:p>
            <a:pPr marL="400050" indent="-400050" eaLnBrk="1" fontAlgn="auto" hangingPunct="1">
              <a:lnSpc>
                <a:spcPct val="150000"/>
              </a:lnSpc>
              <a:spcBef>
                <a:spcPts val="0"/>
              </a:spcBef>
              <a:spcAft>
                <a:spcPts val="0"/>
              </a:spcAft>
              <a:buFont typeface="+mj-lt"/>
              <a:buAutoNum type="arabicPeriod"/>
              <a:defRPr/>
            </a:pPr>
            <a:r>
              <a:rPr lang="en-US" b="1" dirty="0"/>
              <a:t>Dirty</a:t>
            </a:r>
          </a:p>
        </p:txBody>
      </p:sp>
      <p:sp>
        <p:nvSpPr>
          <p:cNvPr id="9" name="Rectangle 8"/>
          <p:cNvSpPr/>
          <p:nvPr/>
        </p:nvSpPr>
        <p:spPr>
          <a:xfrm>
            <a:off x="6486525" y="3962400"/>
            <a:ext cx="2709863" cy="28956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8441" name="TextBox 9"/>
          <p:cNvSpPr txBox="1">
            <a:spLocks noChangeArrowheads="1"/>
          </p:cNvSpPr>
          <p:nvPr/>
        </p:nvSpPr>
        <p:spPr bwMode="auto">
          <a:xfrm>
            <a:off x="6486525" y="4003675"/>
            <a:ext cx="270986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Early</a:t>
            </a:r>
          </a:p>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Intermediate</a:t>
            </a:r>
          </a:p>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Late</a:t>
            </a:r>
          </a:p>
        </p:txBody>
      </p:sp>
      <p:sp>
        <p:nvSpPr>
          <p:cNvPr id="11" name="Oval 10"/>
          <p:cNvSpPr/>
          <p:nvPr/>
        </p:nvSpPr>
        <p:spPr>
          <a:xfrm>
            <a:off x="9375775" y="2284413"/>
            <a:ext cx="2532063" cy="145732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n-US" sz="2400" b="1" dirty="0">
                <a:ln w="0"/>
                <a:solidFill>
                  <a:schemeClr val="tx1"/>
                </a:solidFill>
                <a:effectLst>
                  <a:outerShdw blurRad="38100" dist="19050" dir="2700000" algn="tl" rotWithShape="0">
                    <a:schemeClr val="dk1">
                      <a:alpha val="40000"/>
                    </a:schemeClr>
                  </a:outerShdw>
                </a:effectLst>
              </a:rPr>
              <a:t>Severity</a:t>
            </a:r>
          </a:p>
        </p:txBody>
      </p:sp>
      <p:sp>
        <p:nvSpPr>
          <p:cNvPr id="12" name="Rectangle 11"/>
          <p:cNvSpPr/>
          <p:nvPr/>
        </p:nvSpPr>
        <p:spPr>
          <a:xfrm>
            <a:off x="9375775" y="3965575"/>
            <a:ext cx="2709863" cy="28956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8444" name="TextBox 12"/>
          <p:cNvSpPr txBox="1">
            <a:spLocks noChangeArrowheads="1"/>
          </p:cNvSpPr>
          <p:nvPr/>
        </p:nvSpPr>
        <p:spPr bwMode="auto">
          <a:xfrm>
            <a:off x="9375775" y="3983038"/>
            <a:ext cx="270986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Major</a:t>
            </a:r>
          </a:p>
          <a:p>
            <a:pPr eaLnBrk="1" hangingPunct="1">
              <a:lnSpc>
                <a:spcPct val="150000"/>
              </a:lnSpc>
              <a:spcBef>
                <a:spcPct val="0"/>
              </a:spcBef>
              <a:buClrTx/>
              <a:buSzTx/>
              <a:buFont typeface="Century Gothic" panose="020B0502020202020204" pitchFamily="34" charset="0"/>
              <a:buAutoNum type="arabicPeriod"/>
            </a:pPr>
            <a:r>
              <a:rPr lang="en-US" altLang="en-US" sz="2000" b="1">
                <a:solidFill>
                  <a:schemeClr val="tx1"/>
                </a:solidFill>
              </a:rPr>
              <a:t>Minor</a:t>
            </a:r>
          </a:p>
        </p:txBody>
      </p:sp>
    </p:spTree>
    <p:extLst>
      <p:ext uri="{BB962C8B-B14F-4D97-AF65-F5344CB8AC3E}">
        <p14:creationId xmlns:p14="http://schemas.microsoft.com/office/powerpoint/2010/main" val="495886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4294967295"/>
          </p:nvPr>
        </p:nvSpPr>
        <p:spPr>
          <a:xfrm>
            <a:off x="2209801" y="609600"/>
            <a:ext cx="7772400" cy="5638800"/>
          </a:xfrm>
        </p:spPr>
        <p:txBody>
          <a:bodyPr/>
          <a:lstStyle/>
          <a:p>
            <a:pPr algn="l" eaLnBrk="1" hangingPunct="1">
              <a:lnSpc>
                <a:spcPct val="80000"/>
              </a:lnSpc>
              <a:buFontTx/>
              <a:buNone/>
            </a:pPr>
            <a:r>
              <a:rPr lang="en-US" dirty="0">
                <a:solidFill>
                  <a:schemeClr val="accent2"/>
                </a:solidFill>
                <a:latin typeface="Times New Roman" pitchFamily="18" charset="0"/>
                <a:cs typeface="Times New Roman" pitchFamily="18" charset="0"/>
              </a:rPr>
              <a:t> </a:t>
            </a:r>
            <a:endParaRPr lang="ar-JO" dirty="0">
              <a:solidFill>
                <a:schemeClr val="accent2"/>
              </a:solidFill>
              <a:latin typeface="Times New Roman" pitchFamily="18" charset="0"/>
              <a:cs typeface="Times New Roman" pitchFamily="18" charset="0"/>
            </a:endParaRPr>
          </a:p>
          <a:p>
            <a:pPr algn="l" eaLnBrk="1" hangingPunct="1">
              <a:lnSpc>
                <a:spcPct val="80000"/>
              </a:lnSpc>
              <a:buFontTx/>
              <a:buNone/>
            </a:pPr>
            <a:endParaRPr lang="ar-JO" u="sng" dirty="0">
              <a:solidFill>
                <a:schemeClr val="accent2"/>
              </a:solidFill>
              <a:latin typeface="Times New Roman" pitchFamily="18" charset="0"/>
              <a:cs typeface="Times New Roman" pitchFamily="18" charset="0"/>
            </a:endParaRPr>
          </a:p>
          <a:p>
            <a:pPr algn="l" eaLnBrk="1" hangingPunct="1">
              <a:lnSpc>
                <a:spcPct val="80000"/>
              </a:lnSpc>
              <a:buFontTx/>
              <a:buNone/>
            </a:pPr>
            <a:r>
              <a:rPr lang="en-US" u="sng" dirty="0">
                <a:latin typeface="Times New Roman" pitchFamily="18" charset="0"/>
                <a:cs typeface="Times New Roman" pitchFamily="18" charset="0"/>
              </a:rPr>
              <a:t>Lower limb amputation </a:t>
            </a:r>
            <a:r>
              <a:rPr lang="en-US" dirty="0">
                <a:latin typeface="Times New Roman" pitchFamily="18" charset="0"/>
                <a:cs typeface="Times New Roman" pitchFamily="18" charset="0"/>
              </a:rPr>
              <a:t>should be covered against </a:t>
            </a:r>
            <a:r>
              <a:rPr lang="en-US" i="1" dirty="0" err="1">
                <a:solidFill>
                  <a:srgbClr val="FF0000"/>
                </a:solidFill>
                <a:latin typeface="Times New Roman" pitchFamily="18" charset="0"/>
                <a:cs typeface="Times New Roman" pitchFamily="18" charset="0"/>
              </a:rPr>
              <a:t>C.perfringens</a:t>
            </a:r>
            <a:r>
              <a:rPr lang="en-US" i="1" dirty="0">
                <a:latin typeface="Times New Roman" pitchFamily="18" charset="0"/>
                <a:cs typeface="Times New Roman" pitchFamily="18" charset="0"/>
              </a:rPr>
              <a:t> </a:t>
            </a:r>
            <a:r>
              <a:rPr lang="en-US" dirty="0">
                <a:latin typeface="Times New Roman" pitchFamily="18" charset="0"/>
                <a:cs typeface="Times New Roman" pitchFamily="18" charset="0"/>
              </a:rPr>
              <a:t>using 1.2 g of </a:t>
            </a:r>
            <a:r>
              <a:rPr lang="en-US" dirty="0" err="1">
                <a:solidFill>
                  <a:srgbClr val="FF0000"/>
                </a:solidFill>
                <a:latin typeface="Times New Roman" pitchFamily="18" charset="0"/>
                <a:cs typeface="Times New Roman" pitchFamily="18" charset="0"/>
              </a:rPr>
              <a:t>benzylpenicillin</a:t>
            </a:r>
            <a:r>
              <a:rPr lang="en-US" dirty="0">
                <a:latin typeface="Times New Roman" pitchFamily="18" charset="0"/>
                <a:cs typeface="Times New Roman" pitchFamily="18" charset="0"/>
              </a:rPr>
              <a:t> intravenously at induction of </a:t>
            </a:r>
            <a:r>
              <a:rPr lang="en-US" dirty="0" err="1">
                <a:latin typeface="Times New Roman" pitchFamily="18" charset="0"/>
                <a:cs typeface="Times New Roman" pitchFamily="18" charset="0"/>
              </a:rPr>
              <a:t>anaesthesia</a:t>
            </a:r>
            <a:r>
              <a:rPr lang="en-US" dirty="0">
                <a:latin typeface="Times New Roman" pitchFamily="18" charset="0"/>
                <a:cs typeface="Times New Roman" pitchFamily="18" charset="0"/>
              </a:rPr>
              <a:t> and 6</a:t>
            </a:r>
          </a:p>
          <a:p>
            <a:pPr algn="l" eaLnBrk="1" hangingPunct="1">
              <a:lnSpc>
                <a:spcPct val="80000"/>
              </a:lnSpc>
              <a:buFontTx/>
              <a:buNone/>
            </a:pPr>
            <a:r>
              <a:rPr lang="en-US" dirty="0">
                <a:latin typeface="Times New Roman" pitchFamily="18" charset="0"/>
                <a:cs typeface="Times New Roman" pitchFamily="18" charset="0"/>
              </a:rPr>
              <a:t>hourly thereafter for 48 hours</a:t>
            </a:r>
            <a:r>
              <a:rPr lang="en-US" dirty="0" smtClean="0">
                <a:latin typeface="Times New Roman" pitchFamily="18" charset="0"/>
                <a:cs typeface="Times New Roman" pitchFamily="18" charset="0"/>
              </a:rPr>
              <a:t>.</a:t>
            </a:r>
          </a:p>
          <a:p>
            <a:pPr algn="l" eaLnBrk="1" hangingPunct="1">
              <a:lnSpc>
                <a:spcPct val="80000"/>
              </a:lnSpc>
              <a:buFontTx/>
              <a:buNone/>
            </a:pPr>
            <a:endParaRPr lang="en-US" dirty="0" smtClean="0">
              <a:latin typeface="Times New Roman" pitchFamily="18" charset="0"/>
              <a:cs typeface="Times New Roman" pitchFamily="18" charset="0"/>
            </a:endParaRPr>
          </a:p>
          <a:p>
            <a:pPr algn="l" eaLnBrk="1" hangingPunct="1">
              <a:lnSpc>
                <a:spcPct val="80000"/>
              </a:lnSpc>
              <a:buFontTx/>
              <a:buNone/>
            </a:pPr>
            <a:endParaRPr lang="en-US" dirty="0" smtClean="0">
              <a:solidFill>
                <a:schemeClr val="accent2"/>
              </a:solidFill>
              <a:latin typeface="Times New Roman" pitchFamily="18" charset="0"/>
              <a:cs typeface="Times New Roman" pitchFamily="18" charset="0"/>
            </a:endParaRPr>
          </a:p>
          <a:p>
            <a:pPr algn="l">
              <a:lnSpc>
                <a:spcPct val="80000"/>
              </a:lnSpc>
              <a:buNone/>
            </a:pPr>
            <a:r>
              <a:rPr lang="en-US" b="1" dirty="0" smtClean="0">
                <a:solidFill>
                  <a:srgbClr val="FF0000"/>
                </a:solidFill>
                <a:latin typeface="Andalus" panose="02020603050405020304" pitchFamily="18" charset="-78"/>
                <a:cs typeface="Andalus" panose="02020603050405020304" pitchFamily="18" charset="-78"/>
              </a:rPr>
              <a:t>Never continue prophylaxis for more than 48 h</a:t>
            </a:r>
          </a:p>
          <a:p>
            <a:pPr algn="l" eaLnBrk="1" hangingPunct="1">
              <a:lnSpc>
                <a:spcPct val="80000"/>
              </a:lnSpc>
              <a:buFontTx/>
              <a:buNone/>
            </a:pPr>
            <a:endParaRPr lang="en-US" dirty="0" smtClean="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val="41935064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endParaRPr lang="ar-JO"/>
          </a:p>
        </p:txBody>
      </p:sp>
      <p:pic>
        <p:nvPicPr>
          <p:cNvPr id="11266" name="Picture 2"/>
          <p:cNvPicPr>
            <a:picLocks noChangeAspect="1" noChangeArrowheads="1"/>
          </p:cNvPicPr>
          <p:nvPr/>
        </p:nvPicPr>
        <p:blipFill>
          <a:blip r:embed="rId2" cstate="print"/>
          <a:srcRect/>
          <a:stretch>
            <a:fillRect/>
          </a:stretch>
        </p:blipFill>
        <p:spPr bwMode="auto">
          <a:xfrm>
            <a:off x="2135560" y="548680"/>
            <a:ext cx="7920880" cy="5961288"/>
          </a:xfrm>
          <a:prstGeom prst="rect">
            <a:avLst/>
          </a:prstGeom>
          <a:noFill/>
          <a:ln w="9525">
            <a:noFill/>
            <a:miter lim="800000"/>
            <a:headEnd/>
            <a:tailEnd/>
          </a:ln>
        </p:spPr>
      </p:pic>
    </p:spTree>
    <p:extLst>
      <p:ext uri="{BB962C8B-B14F-4D97-AF65-F5344CB8AC3E}">
        <p14:creationId xmlns:p14="http://schemas.microsoft.com/office/powerpoint/2010/main" val="8414708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2362200" y="685800"/>
            <a:ext cx="7024688" cy="1790700"/>
          </a:xfrm>
        </p:spPr>
        <p:txBody>
          <a:bodyPr anchor="b">
            <a:normAutofit/>
          </a:bodyPr>
          <a:lstStyle/>
          <a:p>
            <a:pPr eaLnBrk="1" hangingPunct="1"/>
            <a:r>
              <a:rPr lang="en-US" dirty="0">
                <a:solidFill>
                  <a:srgbClr val="0E58C4"/>
                </a:solidFill>
                <a:latin typeface="Andalus" pitchFamily="18" charset="-78"/>
                <a:cs typeface="Andalus" pitchFamily="18" charset="-78"/>
              </a:rPr>
              <a:t>Prolonged use of </a:t>
            </a:r>
            <a:r>
              <a:rPr lang="en-US" i="1" dirty="0">
                <a:solidFill>
                  <a:srgbClr val="0E58C4"/>
                </a:solidFill>
                <a:latin typeface="Andalus" pitchFamily="18" charset="-78"/>
                <a:cs typeface="Andalus" pitchFamily="18" charset="-78"/>
              </a:rPr>
              <a:t>prophylactic</a:t>
            </a:r>
            <a:r>
              <a:rPr lang="en-US" dirty="0">
                <a:solidFill>
                  <a:srgbClr val="0E58C4"/>
                </a:solidFill>
                <a:latin typeface="Andalus" pitchFamily="18" charset="-78"/>
                <a:cs typeface="Andalus" pitchFamily="18" charset="-78"/>
              </a:rPr>
              <a:t> antibiotics may:</a:t>
            </a:r>
            <a:r>
              <a:rPr lang="en-US" dirty="0">
                <a:solidFill>
                  <a:srgbClr val="0D1569"/>
                </a:solidFill>
              </a:rPr>
              <a:t/>
            </a:r>
            <a:br>
              <a:rPr lang="en-US" dirty="0">
                <a:solidFill>
                  <a:srgbClr val="0D1569"/>
                </a:solidFill>
              </a:rPr>
            </a:br>
            <a:endParaRPr lang="en-US" dirty="0">
              <a:solidFill>
                <a:srgbClr val="0D1569"/>
              </a:solidFill>
            </a:endParaRPr>
          </a:p>
        </p:txBody>
      </p:sp>
      <p:pic>
        <p:nvPicPr>
          <p:cNvPr id="17411" name="Picture 1"/>
          <p:cNvPicPr>
            <a:picLocks noChangeAspect="1" noChangeArrowheads="1"/>
          </p:cNvPicPr>
          <p:nvPr/>
        </p:nvPicPr>
        <p:blipFill>
          <a:blip r:embed="rId2"/>
          <a:srcRect/>
          <a:stretch>
            <a:fillRect/>
          </a:stretch>
        </p:blipFill>
        <p:spPr bwMode="auto">
          <a:xfrm>
            <a:off x="7239000" y="4191000"/>
            <a:ext cx="2209800" cy="1856812"/>
          </a:xfrm>
          <a:prstGeom prst="rect">
            <a:avLst/>
          </a:prstGeom>
          <a:noFill/>
          <a:ln w="9525">
            <a:noFill/>
            <a:miter lim="800000"/>
            <a:headEnd/>
            <a:tailEnd/>
          </a:ln>
        </p:spPr>
      </p:pic>
      <p:sp>
        <p:nvSpPr>
          <p:cNvPr id="17412" name="Rectangle 3"/>
          <p:cNvSpPr>
            <a:spLocks noChangeArrowheads="1"/>
          </p:cNvSpPr>
          <p:nvPr/>
        </p:nvSpPr>
        <p:spPr bwMode="auto">
          <a:xfrm>
            <a:off x="2362200" y="1905001"/>
            <a:ext cx="7281862" cy="3508375"/>
          </a:xfrm>
          <a:prstGeom prst="rect">
            <a:avLst/>
          </a:prstGeom>
          <a:noFill/>
          <a:ln w="9525">
            <a:noFill/>
            <a:miter lim="800000"/>
            <a:headEnd/>
            <a:tailEnd/>
          </a:ln>
        </p:spPr>
        <p:txBody>
          <a:bodyPr/>
          <a:lstStyle/>
          <a:p>
            <a:pPr marL="411163" indent="-273050">
              <a:spcBef>
                <a:spcPct val="20000"/>
              </a:spcBef>
            </a:pPr>
            <a:endParaRPr lang="en-US" sz="3600" dirty="0">
              <a:latin typeface="Arial" charset="0"/>
              <a:cs typeface="Arial" charset="0"/>
            </a:endParaRPr>
          </a:p>
          <a:p>
            <a:pPr marL="739775" lvl="1" indent="-273050">
              <a:spcBef>
                <a:spcPct val="20000"/>
              </a:spcBef>
            </a:pPr>
            <a:r>
              <a:rPr lang="en-US" sz="2900" dirty="0">
                <a:latin typeface="Andalus" pitchFamily="18" charset="-78"/>
                <a:cs typeface="Andalus" pitchFamily="18" charset="-78"/>
              </a:rPr>
              <a:t>- Mask signs of established infection, </a:t>
            </a:r>
            <a:r>
              <a:rPr lang="ar-JO" sz="2900" dirty="0">
                <a:latin typeface="Andalus" pitchFamily="18" charset="-78"/>
                <a:cs typeface="Andalus" pitchFamily="18" charset="-78"/>
              </a:rPr>
              <a:t>  </a:t>
            </a:r>
            <a:r>
              <a:rPr lang="en-US" sz="2900" dirty="0">
                <a:latin typeface="Andalus" pitchFamily="18" charset="-78"/>
                <a:cs typeface="Andalus" pitchFamily="18" charset="-78"/>
              </a:rPr>
              <a:t>making diagnosis difficult.</a:t>
            </a:r>
          </a:p>
          <a:p>
            <a:pPr marL="739775" lvl="1" indent="-273050">
              <a:spcBef>
                <a:spcPct val="20000"/>
              </a:spcBef>
            </a:pPr>
            <a:r>
              <a:rPr lang="en-US" sz="2900" dirty="0">
                <a:latin typeface="Andalus" pitchFamily="18" charset="-78"/>
                <a:cs typeface="Andalus" pitchFamily="18" charset="-78"/>
              </a:rPr>
              <a:t>- Increase number of resistant pathogens </a:t>
            </a:r>
          </a:p>
          <a:p>
            <a:pPr marL="739775" lvl="1" indent="-273050">
              <a:spcBef>
                <a:spcPct val="20000"/>
              </a:spcBef>
            </a:pPr>
            <a:r>
              <a:rPr lang="en-US" sz="2900" dirty="0">
                <a:latin typeface="Andalus" pitchFamily="18" charset="-78"/>
                <a:cs typeface="Andalus" pitchFamily="18" charset="-78"/>
              </a:rPr>
              <a:t>- Serious hypersensitivity </a:t>
            </a:r>
          </a:p>
          <a:p>
            <a:pPr marL="739775" lvl="1" indent="-273050">
              <a:spcBef>
                <a:spcPct val="20000"/>
              </a:spcBef>
              <a:buFont typeface="Wingdings" pitchFamily="2" charset="2"/>
              <a:buChar char=""/>
            </a:pPr>
            <a:endParaRPr lang="en-US" sz="2900" dirty="0">
              <a:latin typeface="Arial" charset="0"/>
              <a:cs typeface="Arial" charset="0"/>
            </a:endParaRPr>
          </a:p>
          <a:p>
            <a:pPr marL="739775" lvl="1" indent="-273050">
              <a:spcBef>
                <a:spcPct val="20000"/>
              </a:spcBef>
              <a:buFont typeface="Wingdings" pitchFamily="2" charset="2"/>
              <a:buChar char=""/>
            </a:pPr>
            <a:endParaRPr lang="en-US" sz="2900" dirty="0">
              <a:latin typeface="Arial" charset="0"/>
              <a:cs typeface="Arial" charset="0"/>
            </a:endParaRPr>
          </a:p>
        </p:txBody>
      </p:sp>
    </p:spTree>
    <p:extLst>
      <p:ext uri="{BB962C8B-B14F-4D97-AF65-F5344CB8AC3E}">
        <p14:creationId xmlns:p14="http://schemas.microsoft.com/office/powerpoint/2010/main" val="2908687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0"/>
            <a:ext cx="7643310" cy="1029736"/>
          </a:xfrm>
        </p:spPr>
        <p:txBody>
          <a:bodyPr>
            <a:normAutofit fontScale="90000"/>
          </a:bodyPr>
          <a:lstStyle/>
          <a:p>
            <a:r>
              <a:rPr lang="en-US" b="1" dirty="0" smtClean="0">
                <a:solidFill>
                  <a:schemeClr val="bg2">
                    <a:lumMod val="50000"/>
                  </a:schemeClr>
                </a:solidFill>
                <a:effectLst>
                  <a:outerShdw blurRad="38100" dist="38100" dir="2700000" algn="tl">
                    <a:srgbClr val="000000">
                      <a:alpha val="43137"/>
                    </a:srgbClr>
                  </a:outerShdw>
                </a:effectLst>
              </a:rPr>
              <a:t>Mechanical  Bowel  Preparation</a:t>
            </a:r>
            <a:r>
              <a:rPr lang="en-US" b="1" dirty="0">
                <a:solidFill>
                  <a:schemeClr val="bg2">
                    <a:lumMod val="50000"/>
                  </a:schemeClr>
                </a:solidFill>
                <a:effectLst>
                  <a:outerShdw blurRad="38100" dist="38100" dir="2700000" algn="tl">
                    <a:srgbClr val="000000">
                      <a:alpha val="43137"/>
                    </a:srgbClr>
                  </a:outerShdw>
                </a:effectLst>
              </a:rPr>
              <a:t> </a:t>
            </a:r>
            <a:endParaRPr lang="ar-KW" b="1"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0" y="2438400"/>
            <a:ext cx="7630344" cy="2895600"/>
          </a:xfrm>
        </p:spPr>
        <p:txBody>
          <a:bodyPr/>
          <a:lstStyle/>
          <a:p>
            <a:pPr algn="l" rtl="0">
              <a:buNone/>
            </a:pPr>
            <a:r>
              <a:rPr lang="en-US" b="1" dirty="0" smtClean="0"/>
              <a:t>   The </a:t>
            </a:r>
            <a:r>
              <a:rPr lang="en-US" b="1" dirty="0"/>
              <a:t>panel suggests that preoperative oral antibiotics combined with mechanical </a:t>
            </a:r>
            <a:r>
              <a:rPr lang="en-US" b="1" dirty="0" smtClean="0"/>
              <a:t>bowel preparation </a:t>
            </a:r>
            <a:r>
              <a:rPr lang="en-US" b="1" dirty="0"/>
              <a:t>(MBP) should be </a:t>
            </a:r>
            <a:r>
              <a:rPr lang="en-US" b="1" dirty="0">
                <a:solidFill>
                  <a:srgbClr val="002060"/>
                </a:solidFill>
              </a:rPr>
              <a:t>used to </a:t>
            </a:r>
            <a:r>
              <a:rPr lang="en-US" b="1" dirty="0">
                <a:solidFill>
                  <a:srgbClr val="FF0000"/>
                </a:solidFill>
              </a:rPr>
              <a:t>reduce the</a:t>
            </a:r>
            <a:r>
              <a:rPr lang="en-US" b="1" dirty="0"/>
              <a:t> </a:t>
            </a:r>
            <a:r>
              <a:rPr lang="en-US" b="1" dirty="0">
                <a:solidFill>
                  <a:srgbClr val="FF0000"/>
                </a:solidFill>
              </a:rPr>
              <a:t>risk of SSI </a:t>
            </a:r>
            <a:r>
              <a:rPr lang="en-US" b="1" dirty="0"/>
              <a:t>in adult patients </a:t>
            </a:r>
            <a:r>
              <a:rPr lang="en-US" b="1" dirty="0" smtClean="0"/>
              <a:t>undergoing </a:t>
            </a:r>
            <a:r>
              <a:rPr lang="en-US" b="1" dirty="0" smtClean="0">
                <a:solidFill>
                  <a:srgbClr val="FF0000"/>
                </a:solidFill>
              </a:rPr>
              <a:t>elective colorectal surgery </a:t>
            </a:r>
            <a:r>
              <a:rPr lang="en-US" b="1" dirty="0" smtClean="0"/>
              <a:t>.</a:t>
            </a:r>
          </a:p>
        </p:txBody>
      </p:sp>
    </p:spTree>
    <p:extLst>
      <p:ext uri="{BB962C8B-B14F-4D97-AF65-F5344CB8AC3E}">
        <p14:creationId xmlns:p14="http://schemas.microsoft.com/office/powerpoint/2010/main" val="16526085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2057401"/>
            <a:ext cx="7109908" cy="3813777"/>
          </a:xfrm>
        </p:spPr>
        <p:txBody>
          <a:bodyPr/>
          <a:lstStyle/>
          <a:p>
            <a:pPr algn="l" rtl="0">
              <a:buNone/>
            </a:pPr>
            <a:r>
              <a:rPr lang="en-US" b="1" dirty="0" smtClean="0"/>
              <a:t>   MBP </a:t>
            </a:r>
            <a:r>
              <a:rPr lang="en-US" b="1" dirty="0"/>
              <a:t>involves the </a:t>
            </a:r>
            <a:r>
              <a:rPr lang="en-US" b="1" dirty="0" smtClean="0"/>
              <a:t>preoperative administration of </a:t>
            </a:r>
            <a:r>
              <a:rPr lang="en-US" b="1" dirty="0" smtClean="0">
                <a:solidFill>
                  <a:srgbClr val="FF0000"/>
                </a:solidFill>
              </a:rPr>
              <a:t>substances </a:t>
            </a:r>
            <a:r>
              <a:rPr lang="en-US" b="1" dirty="0">
                <a:solidFill>
                  <a:srgbClr val="FF0000"/>
                </a:solidFill>
              </a:rPr>
              <a:t>to induce </a:t>
            </a:r>
            <a:r>
              <a:rPr lang="en-US" b="1" dirty="0" smtClean="0">
                <a:solidFill>
                  <a:srgbClr val="FF0000"/>
                </a:solidFill>
              </a:rPr>
              <a:t>voiding </a:t>
            </a:r>
            <a:r>
              <a:rPr lang="en-US" b="1" dirty="0" smtClean="0"/>
              <a:t>of </a:t>
            </a:r>
            <a:r>
              <a:rPr lang="en-US" b="1" dirty="0"/>
              <a:t>the intestinal and colonic contents. </a:t>
            </a:r>
            <a:endParaRPr lang="en-US" b="1" dirty="0" smtClean="0"/>
          </a:p>
          <a:p>
            <a:pPr algn="l" rtl="0">
              <a:buNone/>
            </a:pPr>
            <a:r>
              <a:rPr lang="en-US" b="1" dirty="0" smtClean="0"/>
              <a:t>   The most commonly </a:t>
            </a:r>
            <a:r>
              <a:rPr lang="en-US" b="1" dirty="0"/>
              <a:t>used cathartics for MPB </a:t>
            </a:r>
            <a:r>
              <a:rPr lang="en-US" b="1" dirty="0" smtClean="0"/>
              <a:t>are: </a:t>
            </a:r>
            <a:endParaRPr lang="en-US" b="1" dirty="0"/>
          </a:p>
          <a:p>
            <a:pPr marL="514350" indent="-514350">
              <a:buNone/>
            </a:pPr>
            <a:r>
              <a:rPr lang="en-US" b="1" dirty="0" smtClean="0">
                <a:solidFill>
                  <a:srgbClr val="FF0000"/>
                </a:solidFill>
              </a:rPr>
              <a:t>- polyethylene glycol</a:t>
            </a:r>
          </a:p>
          <a:p>
            <a:pPr algn="l" rtl="0">
              <a:buNone/>
            </a:pPr>
            <a:r>
              <a:rPr lang="en-US" b="1" dirty="0" smtClean="0">
                <a:solidFill>
                  <a:srgbClr val="FF0000"/>
                </a:solidFill>
              </a:rPr>
              <a:t>- sodium phosphate</a:t>
            </a:r>
            <a:endParaRPr lang="ar-KW" b="1" dirty="0">
              <a:solidFill>
                <a:srgbClr val="FF0000"/>
              </a:solidFill>
            </a:endParaRPr>
          </a:p>
        </p:txBody>
      </p:sp>
    </p:spTree>
    <p:extLst>
      <p:ext uri="{BB962C8B-B14F-4D97-AF65-F5344CB8AC3E}">
        <p14:creationId xmlns:p14="http://schemas.microsoft.com/office/powerpoint/2010/main" val="3870355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2">
                    <a:lumMod val="50000"/>
                  </a:schemeClr>
                </a:solidFill>
                <a:effectLst>
                  <a:outerShdw blurRad="38100" dist="38100" dir="2700000" algn="tl">
                    <a:srgbClr val="000000">
                      <a:alpha val="43137"/>
                    </a:srgbClr>
                  </a:outerShdw>
                </a:effectLst>
              </a:rPr>
              <a:t>Enhanced nutritional support</a:t>
            </a:r>
            <a:endParaRPr lang="ar-KW"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987041" y="2819400"/>
            <a:ext cx="6196405" cy="2903669"/>
          </a:xfrm>
        </p:spPr>
        <p:txBody>
          <a:bodyPr/>
          <a:lstStyle/>
          <a:p>
            <a:pPr algn="l">
              <a:buNone/>
            </a:pPr>
            <a:r>
              <a:rPr lang="en-US" b="1" dirty="0"/>
              <a:t>the administration of oral or enteral multiple </a:t>
            </a:r>
            <a:r>
              <a:rPr lang="en-US" b="1" dirty="0" smtClean="0"/>
              <a:t>nutrient-enhanced nutritional </a:t>
            </a:r>
            <a:r>
              <a:rPr lang="en-US" b="1" dirty="0"/>
              <a:t>formulas for the </a:t>
            </a:r>
            <a:r>
              <a:rPr lang="en-US" b="1" dirty="0">
                <a:solidFill>
                  <a:srgbClr val="FF0000"/>
                </a:solidFill>
              </a:rPr>
              <a:t>purpose of preventing </a:t>
            </a:r>
            <a:r>
              <a:rPr lang="en-US" b="1" dirty="0" smtClean="0">
                <a:solidFill>
                  <a:srgbClr val="FF0000"/>
                </a:solidFill>
              </a:rPr>
              <a:t>SSI </a:t>
            </a:r>
            <a:r>
              <a:rPr lang="en-US" b="1" dirty="0">
                <a:solidFill>
                  <a:srgbClr val="FF0000"/>
                </a:solidFill>
              </a:rPr>
              <a:t>in underweight patients </a:t>
            </a:r>
            <a:r>
              <a:rPr lang="en-US" b="1" dirty="0"/>
              <a:t>who </a:t>
            </a:r>
            <a:r>
              <a:rPr lang="en-US" b="1" dirty="0" smtClean="0"/>
              <a:t>undergo major </a:t>
            </a:r>
            <a:r>
              <a:rPr lang="en-US" b="1" dirty="0"/>
              <a:t>surgical operations.</a:t>
            </a:r>
            <a:endParaRPr lang="ar-KW" b="1" dirty="0"/>
          </a:p>
        </p:txBody>
      </p:sp>
    </p:spTree>
    <p:extLst>
      <p:ext uri="{BB962C8B-B14F-4D97-AF65-F5344CB8AC3E}">
        <p14:creationId xmlns:p14="http://schemas.microsoft.com/office/powerpoint/2010/main" val="18770653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752601"/>
            <a:ext cx="7719508" cy="4080029"/>
          </a:xfrm>
        </p:spPr>
        <p:txBody>
          <a:bodyPr>
            <a:normAutofit/>
          </a:bodyPr>
          <a:lstStyle/>
          <a:p>
            <a:pPr algn="l">
              <a:buNone/>
            </a:pPr>
            <a:r>
              <a:rPr lang="en-US" b="1" dirty="0"/>
              <a:t>nutritional formulas </a:t>
            </a:r>
            <a:r>
              <a:rPr lang="en-US" b="1" dirty="0">
                <a:solidFill>
                  <a:srgbClr val="FF0000"/>
                </a:solidFill>
              </a:rPr>
              <a:t>contain</a:t>
            </a:r>
            <a:r>
              <a:rPr lang="en-US" b="1" dirty="0"/>
              <a:t> any combination </a:t>
            </a:r>
            <a:r>
              <a:rPr lang="en-US" b="1" dirty="0" smtClean="0"/>
              <a:t>of </a:t>
            </a:r>
            <a:r>
              <a:rPr lang="en-US" b="1" dirty="0" err="1" smtClean="0"/>
              <a:t>arginine</a:t>
            </a:r>
            <a:r>
              <a:rPr lang="en-US" b="1" dirty="0"/>
              <a:t>, </a:t>
            </a:r>
            <a:r>
              <a:rPr lang="en-US" b="1" dirty="0" smtClean="0"/>
              <a:t>glutamine,omega-3 </a:t>
            </a:r>
            <a:r>
              <a:rPr lang="en-US" b="1" dirty="0"/>
              <a:t>fatty </a:t>
            </a:r>
            <a:r>
              <a:rPr lang="en-US" b="1" dirty="0" smtClean="0"/>
              <a:t>acid </a:t>
            </a:r>
            <a:r>
              <a:rPr lang="en-US" b="1" dirty="0"/>
              <a:t>and </a:t>
            </a:r>
            <a:r>
              <a:rPr lang="en-US" b="1" dirty="0" smtClean="0"/>
              <a:t>nucleotides.</a:t>
            </a:r>
          </a:p>
          <a:p>
            <a:pPr algn="l">
              <a:buNone/>
            </a:pPr>
            <a:endParaRPr lang="en-US" b="1" dirty="0"/>
          </a:p>
          <a:p>
            <a:pPr algn="l">
              <a:buNone/>
            </a:pPr>
            <a:r>
              <a:rPr lang="en-US" b="1" dirty="0"/>
              <a:t>Malnutrition, including </a:t>
            </a:r>
            <a:r>
              <a:rPr lang="en-US" b="1" dirty="0">
                <a:solidFill>
                  <a:srgbClr val="FF0000"/>
                </a:solidFill>
              </a:rPr>
              <a:t>protein-energy</a:t>
            </a:r>
            <a:r>
              <a:rPr lang="en-US" b="1" dirty="0"/>
              <a:t> and</a:t>
            </a:r>
          </a:p>
          <a:p>
            <a:pPr algn="l">
              <a:buNone/>
            </a:pPr>
            <a:r>
              <a:rPr lang="en-US" b="1" dirty="0">
                <a:solidFill>
                  <a:srgbClr val="FF0000"/>
                </a:solidFill>
              </a:rPr>
              <a:t>micronutrient</a:t>
            </a:r>
            <a:r>
              <a:rPr lang="en-US" b="1" dirty="0"/>
              <a:t> deficiencies, continues to be a </a:t>
            </a:r>
            <a:r>
              <a:rPr lang="en-US" b="1" dirty="0" smtClean="0"/>
              <a:t>major public </a:t>
            </a:r>
            <a:r>
              <a:rPr lang="en-US" b="1" dirty="0"/>
              <a:t>health problem, particularly in </a:t>
            </a:r>
            <a:r>
              <a:rPr lang="en-US" b="1" dirty="0" smtClean="0"/>
              <a:t>developing countries</a:t>
            </a:r>
            <a:r>
              <a:rPr lang="en-US" b="1" dirty="0"/>
              <a:t>.</a:t>
            </a:r>
            <a:endParaRPr lang="en-US" b="1" dirty="0" smtClean="0"/>
          </a:p>
        </p:txBody>
      </p:sp>
    </p:spTree>
    <p:extLst>
      <p:ext uri="{BB962C8B-B14F-4D97-AF65-F5344CB8AC3E}">
        <p14:creationId xmlns:p14="http://schemas.microsoft.com/office/powerpoint/2010/main" val="135471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a:buNone/>
            </a:pPr>
            <a:r>
              <a:rPr lang="en-US" b="1" dirty="0"/>
              <a:t>P</a:t>
            </a:r>
            <a:r>
              <a:rPr lang="en-US" b="1" dirty="0" smtClean="0"/>
              <a:t>erioperative </a:t>
            </a:r>
            <a:r>
              <a:rPr lang="en-US" b="1" dirty="0">
                <a:solidFill>
                  <a:schemeClr val="bg2">
                    <a:lumMod val="50000"/>
                  </a:schemeClr>
                </a:solidFill>
              </a:rPr>
              <a:t>fluid therapy </a:t>
            </a:r>
            <a:r>
              <a:rPr lang="en-US" b="1" dirty="0"/>
              <a:t>prevents tissue</a:t>
            </a:r>
          </a:p>
          <a:p>
            <a:pPr algn="l">
              <a:buNone/>
            </a:pPr>
            <a:r>
              <a:rPr lang="en-US" b="1" dirty="0"/>
              <a:t>hypoxia by </a:t>
            </a:r>
            <a:r>
              <a:rPr lang="en-US" b="1" dirty="0">
                <a:solidFill>
                  <a:srgbClr val="FF0000"/>
                </a:solidFill>
              </a:rPr>
              <a:t>maximizing</a:t>
            </a:r>
            <a:r>
              <a:rPr lang="en-US" b="1" dirty="0"/>
              <a:t> the cardiac output </a:t>
            </a:r>
            <a:r>
              <a:rPr lang="en-US" b="1" dirty="0" smtClean="0"/>
              <a:t>and thus </a:t>
            </a:r>
            <a:r>
              <a:rPr lang="en-US" b="1" dirty="0"/>
              <a:t>improving </a:t>
            </a:r>
            <a:r>
              <a:rPr lang="en-US" b="1" dirty="0">
                <a:solidFill>
                  <a:srgbClr val="FF0000"/>
                </a:solidFill>
              </a:rPr>
              <a:t>arterial </a:t>
            </a:r>
            <a:r>
              <a:rPr lang="en-US" b="1" dirty="0" smtClean="0">
                <a:solidFill>
                  <a:srgbClr val="FF0000"/>
                </a:solidFill>
              </a:rPr>
              <a:t>oxygenation</a:t>
            </a:r>
          </a:p>
          <a:p>
            <a:pPr algn="l">
              <a:buNone/>
            </a:pPr>
            <a:endParaRPr lang="en-US" b="1" dirty="0" smtClean="0">
              <a:solidFill>
                <a:srgbClr val="FF0000"/>
              </a:solidFill>
            </a:endParaRPr>
          </a:p>
          <a:p>
            <a:pPr algn="l">
              <a:buNone/>
            </a:pPr>
            <a:r>
              <a:rPr lang="en-US" b="1" dirty="0" smtClean="0"/>
              <a:t>In addition, </a:t>
            </a:r>
            <a:r>
              <a:rPr lang="en-US" b="1" dirty="0" smtClean="0">
                <a:solidFill>
                  <a:srgbClr val="FF0000"/>
                </a:solidFill>
              </a:rPr>
              <a:t>sufficient </a:t>
            </a:r>
            <a:r>
              <a:rPr lang="en-US" b="1" dirty="0">
                <a:solidFill>
                  <a:srgbClr val="FF0000"/>
                </a:solidFill>
              </a:rPr>
              <a:t>tissue oxygenation </a:t>
            </a:r>
            <a:r>
              <a:rPr lang="en-US" b="1" dirty="0"/>
              <a:t>is essential </a:t>
            </a:r>
            <a:r>
              <a:rPr lang="en-US" b="1" dirty="0" smtClean="0"/>
              <a:t>for </a:t>
            </a:r>
            <a:r>
              <a:rPr lang="en-US" b="1" dirty="0" smtClean="0">
                <a:solidFill>
                  <a:srgbClr val="FF0000"/>
                </a:solidFill>
              </a:rPr>
              <a:t>collagen </a:t>
            </a:r>
            <a:r>
              <a:rPr lang="en-US" b="1" dirty="0">
                <a:solidFill>
                  <a:srgbClr val="FF0000"/>
                </a:solidFill>
              </a:rPr>
              <a:t>synthesis </a:t>
            </a:r>
            <a:r>
              <a:rPr lang="en-US" b="1" dirty="0"/>
              <a:t>and wound </a:t>
            </a:r>
            <a:r>
              <a:rPr lang="en-US" b="1" dirty="0" smtClean="0">
                <a:solidFill>
                  <a:srgbClr val="FF0000"/>
                </a:solidFill>
              </a:rPr>
              <a:t>repair</a:t>
            </a:r>
            <a:endParaRPr lang="ar-KW" b="1" dirty="0">
              <a:solidFill>
                <a:srgbClr val="FF0000"/>
              </a:solidFill>
            </a:endParaRPr>
          </a:p>
        </p:txBody>
      </p:sp>
    </p:spTree>
    <p:extLst>
      <p:ext uri="{BB962C8B-B14F-4D97-AF65-F5344CB8AC3E}">
        <p14:creationId xmlns:p14="http://schemas.microsoft.com/office/powerpoint/2010/main" val="31741526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solidFill>
                  <a:schemeClr val="bg2">
                    <a:lumMod val="50000"/>
                  </a:schemeClr>
                </a:solidFill>
                <a:effectLst>
                  <a:outerShdw blurRad="38100" dist="38100" dir="2700000" algn="tl">
                    <a:srgbClr val="000000">
                      <a:alpha val="43137"/>
                    </a:srgbClr>
                  </a:outerShdw>
                </a:effectLst>
              </a:rPr>
              <a:t>perioperative</a:t>
            </a:r>
            <a:r>
              <a:rPr lang="en-US" b="1" dirty="0">
                <a:solidFill>
                  <a:schemeClr val="bg2">
                    <a:lumMod val="50000"/>
                  </a:schemeClr>
                </a:solidFill>
                <a:effectLst>
                  <a:outerShdw blurRad="38100" dist="38100" dir="2700000" algn="tl">
                    <a:srgbClr val="000000">
                      <a:alpha val="43137"/>
                    </a:srgbClr>
                  </a:outerShdw>
                </a:effectLst>
              </a:rPr>
              <a:t> blood glucose control</a:t>
            </a:r>
            <a:endParaRPr lang="ar-KW"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987041" y="2286000"/>
            <a:ext cx="6196405" cy="3437069"/>
          </a:xfrm>
        </p:spPr>
        <p:txBody>
          <a:bodyPr>
            <a:normAutofit fontScale="92500" lnSpcReduction="20000"/>
          </a:bodyPr>
          <a:lstStyle/>
          <a:p>
            <a:pPr algn="l">
              <a:buNone/>
            </a:pPr>
            <a:r>
              <a:rPr lang="en-US" b="1" dirty="0"/>
              <a:t>Blood glucose levels </a:t>
            </a:r>
            <a:r>
              <a:rPr lang="en-US" b="1" dirty="0">
                <a:solidFill>
                  <a:srgbClr val="FF0000"/>
                </a:solidFill>
              </a:rPr>
              <a:t>rise</a:t>
            </a:r>
            <a:r>
              <a:rPr lang="en-US" b="1" dirty="0"/>
              <a:t> during and after </a:t>
            </a:r>
            <a:r>
              <a:rPr lang="en-US" b="1" dirty="0" smtClean="0"/>
              <a:t>surgery due </a:t>
            </a:r>
            <a:r>
              <a:rPr lang="en-US" b="1" dirty="0"/>
              <a:t>to </a:t>
            </a:r>
            <a:r>
              <a:rPr lang="en-US" b="1" dirty="0">
                <a:solidFill>
                  <a:srgbClr val="FF0000"/>
                </a:solidFill>
              </a:rPr>
              <a:t>surgical stress</a:t>
            </a:r>
            <a:r>
              <a:rPr lang="en-US" b="1" dirty="0" smtClean="0"/>
              <a:t>.</a:t>
            </a:r>
          </a:p>
          <a:p>
            <a:pPr algn="l">
              <a:buNone/>
            </a:pPr>
            <a:endParaRPr lang="en-US" b="1" dirty="0"/>
          </a:p>
          <a:p>
            <a:pPr algn="l">
              <a:buNone/>
            </a:pPr>
            <a:endParaRPr lang="en-US" b="1" dirty="0" smtClean="0"/>
          </a:p>
          <a:p>
            <a:pPr algn="l">
              <a:buNone/>
            </a:pPr>
            <a:r>
              <a:rPr lang="en-US" b="1" dirty="0" err="1">
                <a:solidFill>
                  <a:srgbClr val="FF0000"/>
                </a:solidFill>
              </a:rPr>
              <a:t>hyperglycaemia</a:t>
            </a:r>
            <a:r>
              <a:rPr lang="en-US" b="1" dirty="0"/>
              <a:t> is associated with an </a:t>
            </a:r>
            <a:r>
              <a:rPr lang="en-US" b="1" dirty="0">
                <a:solidFill>
                  <a:srgbClr val="FF0000"/>
                </a:solidFill>
              </a:rPr>
              <a:t>increased </a:t>
            </a:r>
            <a:r>
              <a:rPr lang="en-US" b="1" dirty="0" smtClean="0">
                <a:solidFill>
                  <a:srgbClr val="FF0000"/>
                </a:solidFill>
              </a:rPr>
              <a:t>risk of </a:t>
            </a:r>
            <a:r>
              <a:rPr lang="en-US" b="1" dirty="0">
                <a:solidFill>
                  <a:srgbClr val="FF0000"/>
                </a:solidFill>
              </a:rPr>
              <a:t>SSI </a:t>
            </a:r>
            <a:r>
              <a:rPr lang="en-US" b="1" dirty="0"/>
              <a:t>and therefore an increased risk of </a:t>
            </a:r>
            <a:r>
              <a:rPr lang="en-US" b="1" dirty="0" smtClean="0"/>
              <a:t>morbidity, mortality </a:t>
            </a:r>
            <a:r>
              <a:rPr lang="en-US" b="1" dirty="0"/>
              <a:t>and higher health care costs in both</a:t>
            </a:r>
          </a:p>
          <a:p>
            <a:pPr algn="l">
              <a:buNone/>
            </a:pPr>
            <a:r>
              <a:rPr lang="en-US" b="1" dirty="0"/>
              <a:t>diabetic and non-diabetic patients</a:t>
            </a:r>
            <a:endParaRPr lang="ar-KW" b="1" dirty="0"/>
          </a:p>
        </p:txBody>
      </p:sp>
    </p:spTree>
    <p:extLst>
      <p:ext uri="{BB962C8B-B14F-4D97-AF65-F5344CB8AC3E}">
        <p14:creationId xmlns:p14="http://schemas.microsoft.com/office/powerpoint/2010/main" val="4741511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1" y="1066801"/>
            <a:ext cx="6965245" cy="1202485"/>
          </a:xfrm>
        </p:spPr>
        <p:txBody>
          <a:bodyPr>
            <a:normAutofit fontScale="90000"/>
          </a:bodyPr>
          <a:lstStyle/>
          <a:p>
            <a:r>
              <a:rPr lang="en-US" b="1" dirty="0">
                <a:solidFill>
                  <a:schemeClr val="bg2">
                    <a:lumMod val="50000"/>
                  </a:schemeClr>
                </a:solidFill>
                <a:effectLst>
                  <a:outerShdw blurRad="38100" dist="38100" dir="2700000" algn="tl">
                    <a:srgbClr val="000000">
                      <a:alpha val="43137"/>
                    </a:srgbClr>
                  </a:outerShdw>
                </a:effectLst>
              </a:rPr>
              <a:t>Maintaining normal body temperature (</a:t>
            </a:r>
            <a:r>
              <a:rPr lang="en-US" b="1" dirty="0" err="1" smtClean="0">
                <a:solidFill>
                  <a:schemeClr val="bg2">
                    <a:lumMod val="50000"/>
                  </a:schemeClr>
                </a:solidFill>
                <a:effectLst>
                  <a:outerShdw blurRad="38100" dist="38100" dir="2700000" algn="tl">
                    <a:srgbClr val="000000">
                      <a:alpha val="43137"/>
                    </a:srgbClr>
                  </a:outerShdw>
                </a:effectLst>
              </a:rPr>
              <a:t>normothermia</a:t>
            </a:r>
            <a:r>
              <a:rPr lang="en-US" b="1" dirty="0" smtClean="0">
                <a:solidFill>
                  <a:schemeClr val="bg2">
                    <a:lumMod val="50000"/>
                  </a:schemeClr>
                </a:solidFill>
                <a:effectLst>
                  <a:outerShdw blurRad="38100" dist="38100" dir="2700000" algn="tl">
                    <a:srgbClr val="000000">
                      <a:alpha val="43137"/>
                    </a:srgbClr>
                  </a:outerShdw>
                </a:effectLst>
              </a:rPr>
              <a:t>)</a:t>
            </a:r>
            <a:endParaRPr lang="ar-KW"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971801" y="2743200"/>
            <a:ext cx="6196405" cy="2971800"/>
          </a:xfrm>
        </p:spPr>
        <p:txBody>
          <a:bodyPr/>
          <a:lstStyle/>
          <a:p>
            <a:pPr algn="l">
              <a:buNone/>
            </a:pPr>
            <a:r>
              <a:rPr lang="en-US" b="1" dirty="0"/>
              <a:t>the use of </a:t>
            </a:r>
            <a:r>
              <a:rPr lang="en-US" b="1" dirty="0">
                <a:solidFill>
                  <a:srgbClr val="FF0000"/>
                </a:solidFill>
              </a:rPr>
              <a:t>warming devices </a:t>
            </a:r>
            <a:r>
              <a:rPr lang="en-US" b="1" dirty="0"/>
              <a:t>in the operating room and during the </a:t>
            </a:r>
            <a:r>
              <a:rPr lang="en-US" b="1" dirty="0" smtClean="0"/>
              <a:t>surgical procedure </a:t>
            </a:r>
            <a:r>
              <a:rPr lang="en-US" b="1" dirty="0"/>
              <a:t>for patient body warming with the purpose of </a:t>
            </a:r>
            <a:r>
              <a:rPr lang="en-US" b="1" dirty="0">
                <a:solidFill>
                  <a:srgbClr val="FF0000"/>
                </a:solidFill>
              </a:rPr>
              <a:t>reducing SSI</a:t>
            </a:r>
            <a:r>
              <a:rPr lang="en-US" b="1" dirty="0"/>
              <a:t>.</a:t>
            </a:r>
            <a:endParaRPr lang="ar-KW" b="1" dirty="0"/>
          </a:p>
        </p:txBody>
      </p:sp>
    </p:spTree>
    <p:extLst>
      <p:ext uri="{BB962C8B-B14F-4D97-AF65-F5344CB8AC3E}">
        <p14:creationId xmlns:p14="http://schemas.microsoft.com/office/powerpoint/2010/main" val="3135093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1020763" y="954088"/>
            <a:ext cx="3724275" cy="2474912"/>
          </a:xfrm>
        </p:spPr>
        <p:txBody>
          <a:bodyPr/>
          <a:lstStyle/>
          <a:p>
            <a:pPr eaLnBrk="1" hangingPunct="1"/>
            <a:r>
              <a:rPr lang="en-US" altLang="en-US" smtClean="0"/>
              <a:t>CDC* classification of SSI</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388" y="442913"/>
            <a:ext cx="63754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4"/>
          <p:cNvSpPr txBox="1">
            <a:spLocks noChangeArrowheads="1"/>
          </p:cNvSpPr>
          <p:nvPr/>
        </p:nvSpPr>
        <p:spPr bwMode="auto">
          <a:xfrm>
            <a:off x="1020763" y="3617913"/>
            <a:ext cx="3724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SzTx/>
              <a:buFontTx/>
              <a:buNone/>
            </a:pPr>
            <a:r>
              <a:rPr lang="en-US" altLang="en-US">
                <a:solidFill>
                  <a:schemeClr val="bg1"/>
                </a:solidFill>
              </a:rPr>
              <a:t>* The Centers for Disease Control and Prevention</a:t>
            </a:r>
          </a:p>
        </p:txBody>
      </p:sp>
    </p:spTree>
    <p:extLst>
      <p:ext uri="{BB962C8B-B14F-4D97-AF65-F5344CB8AC3E}">
        <p14:creationId xmlns:p14="http://schemas.microsoft.com/office/powerpoint/2010/main" val="24760345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en-US" altLang="ar-SA" sz="3600" dirty="0">
                <a:solidFill>
                  <a:prstClr val="black"/>
                </a:solidFill>
                <a:effectLst>
                  <a:outerShdw blurRad="38100" dist="38100" dir="2700000" algn="tl">
                    <a:srgbClr val="000000">
                      <a:alpha val="43137"/>
                    </a:srgbClr>
                  </a:outerShdw>
                </a:effectLst>
                <a:latin typeface="Constantia"/>
              </a:rPr>
              <a:t>preoperative phase</a:t>
            </a:r>
            <a:br>
              <a:rPr lang="en-US" altLang="ar-SA" sz="3600" dirty="0">
                <a:solidFill>
                  <a:prstClr val="black"/>
                </a:solidFill>
                <a:effectLst>
                  <a:outerShdw blurRad="38100" dist="38100" dir="2700000" algn="tl">
                    <a:srgbClr val="000000">
                      <a:alpha val="43137"/>
                    </a:srgbClr>
                  </a:outerShdw>
                </a:effectLst>
                <a:latin typeface="Constantia"/>
              </a:rPr>
            </a:br>
            <a:r>
              <a:rPr lang="en-US" altLang="ar-SA" sz="3600" dirty="0">
                <a:solidFill>
                  <a:srgbClr val="FF0000"/>
                </a:solidFill>
                <a:effectLst>
                  <a:outerShdw blurRad="38100" dist="38100" dir="2700000" algn="tl">
                    <a:srgbClr val="000000">
                      <a:alpha val="43137"/>
                    </a:srgbClr>
                  </a:outerShdw>
                </a:effectLst>
                <a:latin typeface="Constantia"/>
              </a:rPr>
              <a:t>staff</a:t>
            </a:r>
            <a:endParaRPr lang="ar-SA" b="1" dirty="0">
              <a:solidFill>
                <a:srgbClr val="FF0000"/>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67492" y="2323652"/>
            <a:ext cx="7128908" cy="3841652"/>
          </a:xfrm>
        </p:spPr>
        <p:txBody>
          <a:bodyPr>
            <a:normAutofit fontScale="92500" lnSpcReduction="10000"/>
          </a:bodyPr>
          <a:lstStyle/>
          <a:p>
            <a:pPr algn="l" rtl="0">
              <a:lnSpc>
                <a:spcPct val="80000"/>
              </a:lnSpc>
              <a:buNone/>
            </a:pPr>
            <a:r>
              <a:rPr lang="en-US" b="1" dirty="0" smtClean="0">
                <a:solidFill>
                  <a:schemeClr val="tx1"/>
                </a:solidFill>
                <a:latin typeface="Times New Roman" pitchFamily="18" charset="0"/>
                <a:cs typeface="Times New Roman" pitchFamily="18" charset="0"/>
              </a:rPr>
              <a:t>1. The doctor shall  use aqueous antiseptics, with scrubbing including the nails. Subsequent scrubbing should merely involve washing to the elbows</a:t>
            </a:r>
          </a:p>
          <a:p>
            <a:pPr algn="l" rtl="0">
              <a:lnSpc>
                <a:spcPct val="80000"/>
              </a:lnSpc>
              <a:buNone/>
            </a:pPr>
            <a:endParaRPr lang="en-US" b="1" dirty="0" smtClean="0">
              <a:solidFill>
                <a:schemeClr val="tx1"/>
              </a:solidFill>
              <a:latin typeface="Times New Roman" pitchFamily="18" charset="0"/>
              <a:cs typeface="Times New Roman" pitchFamily="18" charset="0"/>
            </a:endParaRPr>
          </a:p>
          <a:p>
            <a:pPr algn="l" rtl="0">
              <a:lnSpc>
                <a:spcPct val="80000"/>
              </a:lnSpc>
              <a:buNone/>
            </a:pPr>
            <a:r>
              <a:rPr lang="en-US" b="1" dirty="0" smtClean="0">
                <a:solidFill>
                  <a:schemeClr val="tx1"/>
                </a:solidFill>
                <a:latin typeface="Times New Roman" pitchFamily="18" charset="0"/>
                <a:cs typeface="Times New Roman" pitchFamily="18" charset="0"/>
              </a:rPr>
              <a:t>2. Medical staff should always wash their hands </a:t>
            </a:r>
          </a:p>
          <a:p>
            <a:pPr algn="l" rtl="0">
              <a:lnSpc>
                <a:spcPct val="80000"/>
              </a:lnSpc>
              <a:buNone/>
            </a:pPr>
            <a:r>
              <a:rPr lang="en-US" b="1" dirty="0" smtClean="0">
                <a:solidFill>
                  <a:schemeClr val="tx1"/>
                </a:solidFill>
                <a:latin typeface="Times New Roman" pitchFamily="18" charset="0"/>
                <a:cs typeface="Times New Roman" pitchFamily="18" charset="0"/>
              </a:rPr>
              <a:t>between patients.</a:t>
            </a:r>
          </a:p>
          <a:p>
            <a:pPr algn="l" rtl="0">
              <a:lnSpc>
                <a:spcPct val="80000"/>
              </a:lnSpc>
              <a:buNone/>
            </a:pPr>
            <a:r>
              <a:rPr lang="en-US" altLang="ar-SA" sz="2400" b="1" dirty="0">
                <a:solidFill>
                  <a:schemeClr val="tx1"/>
                </a:solidFill>
                <a:latin typeface="Times New Roman" pitchFamily="18" charset="0"/>
                <a:cs typeface="Times New Roman" pitchFamily="18" charset="0"/>
              </a:rPr>
              <a:t>3</a:t>
            </a:r>
            <a:r>
              <a:rPr lang="en-US" altLang="ar-SA" sz="2400" b="1" dirty="0">
                <a:solidFill>
                  <a:srgbClr val="000066"/>
                </a:solidFill>
                <a:latin typeface="Times New Roman" pitchFamily="18" charset="0"/>
                <a:cs typeface="Times New Roman" pitchFamily="18" charset="0"/>
              </a:rPr>
              <a:t>.</a:t>
            </a:r>
            <a:r>
              <a:rPr lang="en-US" altLang="ar-SA" sz="2400" b="1" dirty="0">
                <a:solidFill>
                  <a:schemeClr val="tx1"/>
                </a:solidFill>
                <a:latin typeface="Andalus" panose="02020603050405020304" pitchFamily="18" charset="-78"/>
                <a:cs typeface="Andalus" panose="02020603050405020304" pitchFamily="18" charset="-78"/>
              </a:rPr>
              <a:t>Keep fingernails short; do not wear </a:t>
            </a:r>
            <a:r>
              <a:rPr lang="en-US" altLang="ar-SA" sz="2400" b="1" dirty="0">
                <a:solidFill>
                  <a:schemeClr val="bg2">
                    <a:lumMod val="50000"/>
                  </a:schemeClr>
                </a:solidFill>
                <a:latin typeface="Andalus" panose="02020603050405020304" pitchFamily="18" charset="-78"/>
                <a:cs typeface="Andalus" panose="02020603050405020304" pitchFamily="18" charset="-78"/>
              </a:rPr>
              <a:t>artificial nails.</a:t>
            </a:r>
          </a:p>
          <a:p>
            <a:pPr algn="l" rtl="0">
              <a:lnSpc>
                <a:spcPct val="80000"/>
              </a:lnSpc>
              <a:buNone/>
            </a:pPr>
            <a:endParaRPr lang="en-US" altLang="ar-SA" sz="2400" b="1" dirty="0">
              <a:solidFill>
                <a:schemeClr val="bg2">
                  <a:lumMod val="50000"/>
                </a:schemeClr>
              </a:solidFill>
              <a:latin typeface="Andalus" panose="02020603050405020304" pitchFamily="18" charset="-78"/>
              <a:cs typeface="Andalus" panose="02020603050405020304" pitchFamily="18" charset="-78"/>
            </a:endParaRPr>
          </a:p>
          <a:p>
            <a:pPr algn="l" rtl="0">
              <a:lnSpc>
                <a:spcPct val="80000"/>
              </a:lnSpc>
              <a:buNone/>
            </a:pPr>
            <a:r>
              <a:rPr lang="en-US" altLang="ar-SA" b="1" dirty="0" smtClean="0">
                <a:solidFill>
                  <a:schemeClr val="tx1"/>
                </a:solidFill>
                <a:latin typeface="Andalus" panose="02020603050405020304" pitchFamily="18" charset="-78"/>
                <a:cs typeface="Andalus" panose="02020603050405020304" pitchFamily="18" charset="-78"/>
              </a:rPr>
              <a:t>4. </a:t>
            </a:r>
            <a:r>
              <a:rPr lang="en-US" altLang="ar-SA" sz="2400" b="1" dirty="0">
                <a:solidFill>
                  <a:schemeClr val="tx1"/>
                </a:solidFill>
                <a:latin typeface="Andalus" panose="02020603050405020304" pitchFamily="18" charset="-78"/>
                <a:cs typeface="Andalus" panose="02020603050405020304" pitchFamily="18" charset="-78"/>
              </a:rPr>
              <a:t>Do not wear arm/hand </a:t>
            </a:r>
            <a:r>
              <a:rPr lang="en-US" altLang="ar-SA" sz="2400" b="1" dirty="0">
                <a:solidFill>
                  <a:schemeClr val="bg2">
                    <a:lumMod val="50000"/>
                  </a:schemeClr>
                </a:solidFill>
                <a:latin typeface="Andalus" panose="02020603050405020304" pitchFamily="18" charset="-78"/>
                <a:cs typeface="Andalus" panose="02020603050405020304" pitchFamily="18" charset="-78"/>
              </a:rPr>
              <a:t>jewelry</a:t>
            </a:r>
          </a:p>
          <a:p>
            <a:pPr algn="l" rtl="0"/>
            <a:endParaRPr lang="ar-SA" b="1" dirty="0"/>
          </a:p>
        </p:txBody>
      </p:sp>
    </p:spTree>
    <p:extLst>
      <p:ext uri="{BB962C8B-B14F-4D97-AF65-F5344CB8AC3E}">
        <p14:creationId xmlns:p14="http://schemas.microsoft.com/office/powerpoint/2010/main" val="24215131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495600" y="836712"/>
            <a:ext cx="7024744" cy="1143000"/>
          </a:xfrm>
        </p:spPr>
        <p:txBody>
          <a:bodyPr/>
          <a:lstStyle/>
          <a:p>
            <a:pPr algn="ctr"/>
            <a:r>
              <a:rPr lang="en-US" altLang="ar-SA" sz="3200" dirty="0">
                <a:solidFill>
                  <a:prstClr val="black"/>
                </a:solidFill>
                <a:latin typeface="Constantia"/>
              </a:rPr>
              <a:t>preoperative phase</a:t>
            </a:r>
            <a:br>
              <a:rPr lang="en-US" altLang="ar-SA" sz="3200" dirty="0">
                <a:solidFill>
                  <a:prstClr val="black"/>
                </a:solidFill>
                <a:latin typeface="Constantia"/>
              </a:rPr>
            </a:br>
            <a:r>
              <a:rPr lang="en-US" altLang="ar-SA" sz="3200" dirty="0">
                <a:solidFill>
                  <a:prstClr val="black"/>
                </a:solidFill>
                <a:latin typeface="Constantia"/>
              </a:rPr>
              <a:t>staff</a:t>
            </a:r>
            <a:endParaRPr lang="ar-SA" dirty="0"/>
          </a:p>
        </p:txBody>
      </p:sp>
      <p:pic>
        <p:nvPicPr>
          <p:cNvPr id="4098" name="Picture 2" descr="C:\Users\ro2a\Desktop\roro\15.png"/>
          <p:cNvPicPr>
            <a:picLocks noChangeAspect="1" noChangeArrowheads="1"/>
          </p:cNvPicPr>
          <p:nvPr/>
        </p:nvPicPr>
        <p:blipFill rotWithShape="1">
          <a:blip r:embed="rId3">
            <a:extLst>
              <a:ext uri="{28A0092B-C50C-407E-A947-70E740481C1C}">
                <a14:useLocalDpi xmlns:a14="http://schemas.microsoft.com/office/drawing/2010/main" val="0"/>
              </a:ext>
            </a:extLst>
          </a:blip>
          <a:srcRect l="19333" t="35666" r="15019" b="10265"/>
          <a:stretch/>
        </p:blipFill>
        <p:spPr bwMode="auto">
          <a:xfrm>
            <a:off x="3143673" y="2731214"/>
            <a:ext cx="5973681" cy="3389518"/>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a:off x="3935760" y="2217525"/>
            <a:ext cx="3528392" cy="523220"/>
          </a:xfrm>
          <a:prstGeom prst="rect">
            <a:avLst/>
          </a:prstGeom>
          <a:noFill/>
        </p:spPr>
        <p:txBody>
          <a:bodyPr wrap="square" rtlCol="1">
            <a:spAutoFit/>
          </a:bodyPr>
          <a:lstStyle/>
          <a:p>
            <a:pPr lvl="0"/>
            <a:r>
              <a:rPr lang="en-GB" sz="2800" b="1" dirty="0">
                <a:latin typeface="Andalus" panose="02020603050405020304" pitchFamily="18" charset="-78"/>
                <a:cs typeface="Andalus" panose="02020603050405020304" pitchFamily="18" charset="-78"/>
              </a:rPr>
              <a:t>surgeons scrub hands </a:t>
            </a:r>
            <a:endParaRPr lang="en-US" sz="2800" b="1" dirty="0">
              <a:latin typeface="Andalus" panose="02020603050405020304" pitchFamily="18" charset="-78"/>
              <a:cs typeface="Andalus" panose="02020603050405020304" pitchFamily="18" charset="-78"/>
            </a:endParaRPr>
          </a:p>
        </p:txBody>
      </p:sp>
      <p:pic>
        <p:nvPicPr>
          <p:cNvPr id="9" name="Picture 6" descr="surgical scru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680" y="2649875"/>
            <a:ext cx="5688632" cy="344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مربع نص 4"/>
          <p:cNvSpPr txBox="1"/>
          <p:nvPr/>
        </p:nvSpPr>
        <p:spPr>
          <a:xfrm>
            <a:off x="2711624" y="1986693"/>
            <a:ext cx="7041976" cy="461665"/>
          </a:xfrm>
          <a:prstGeom prst="rect">
            <a:avLst/>
          </a:prstGeom>
          <a:solidFill>
            <a:schemeClr val="bg1"/>
          </a:solidFill>
        </p:spPr>
        <p:txBody>
          <a:bodyPr wrap="square" rtlCol="1">
            <a:spAutoFit/>
          </a:bodyPr>
          <a:lstStyle/>
          <a:p>
            <a:r>
              <a:rPr lang="en-US" sz="2400" b="1" dirty="0">
                <a:latin typeface="Andalus" panose="02020603050405020304" pitchFamily="18" charset="-78"/>
                <a:cs typeface="Andalus" panose="02020603050405020304" pitchFamily="18" charset="-78"/>
              </a:rPr>
              <a:t>Wearing sterile gloves ,masks ,cap ,and  gowns</a:t>
            </a:r>
            <a:endParaRPr lang="ar-SA" sz="2400" b="1"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11588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4294967295"/>
          </p:nvPr>
        </p:nvSpPr>
        <p:spPr>
          <a:xfrm>
            <a:off x="2362200" y="1371601"/>
            <a:ext cx="7772400" cy="4525963"/>
          </a:xfrm>
        </p:spPr>
        <p:txBody>
          <a:bodyPr>
            <a:normAutofit fontScale="92500" lnSpcReduction="10000"/>
          </a:bodyPr>
          <a:lstStyle/>
          <a:p>
            <a:pPr algn="l" rtl="0" eaLnBrk="1" hangingPunct="1">
              <a:buNone/>
            </a:pPr>
            <a:r>
              <a:rPr lang="en-US" sz="2400" b="1" dirty="0">
                <a:latin typeface="Times New Roman" pitchFamily="18" charset="0"/>
                <a:cs typeface="Times New Roman" pitchFamily="18" charset="0"/>
              </a:rPr>
              <a:t>1. application of an alcoholic antiseptic is adequate for skin preparation of the operative site.</a:t>
            </a:r>
          </a:p>
          <a:p>
            <a:pPr algn="l" rtl="0" eaLnBrk="1" hangingPunct="1"/>
            <a:endParaRPr lang="en-US" sz="2400" b="1" dirty="0">
              <a:latin typeface="Times New Roman" pitchFamily="18" charset="0"/>
              <a:cs typeface="Times New Roman" pitchFamily="18" charset="0"/>
            </a:endParaRPr>
          </a:p>
          <a:p>
            <a:pPr algn="l" rtl="0" eaLnBrk="1" hangingPunct="1">
              <a:buNone/>
            </a:pPr>
            <a:r>
              <a:rPr lang="en-US" sz="2400" b="1" dirty="0">
                <a:latin typeface="Times New Roman" pitchFamily="18" charset="0"/>
                <a:cs typeface="Times New Roman" pitchFamily="18" charset="0"/>
              </a:rPr>
              <a:t>2. Numbers of staff in the theatre and movement in and out of theatre should be kept to a minimum</a:t>
            </a:r>
          </a:p>
          <a:p>
            <a:pPr algn="l" rtl="0" eaLnBrk="1" hangingPunct="1"/>
            <a:endParaRPr lang="en-US" sz="2400" b="1" dirty="0">
              <a:latin typeface="Times New Roman" pitchFamily="18" charset="0"/>
              <a:cs typeface="Times New Roman" pitchFamily="18" charset="0"/>
            </a:endParaRPr>
          </a:p>
          <a:p>
            <a:pPr algn="l" rtl="0" eaLnBrk="1" hangingPunct="1">
              <a:buNone/>
            </a:pPr>
            <a:r>
              <a:rPr lang="en-US" sz="2400" b="1" dirty="0">
                <a:latin typeface="Times New Roman" pitchFamily="18" charset="0"/>
                <a:cs typeface="Times New Roman" pitchFamily="18" charset="0"/>
              </a:rPr>
              <a:t>3. Operator skill in gentle manipulation and dissection of tissues to avoid dead spaces and hematomas formation.</a:t>
            </a:r>
          </a:p>
          <a:p>
            <a:pPr algn="l" rtl="0" eaLnBrk="1" hangingPunct="1"/>
            <a:endParaRPr lang="en-US" sz="2400" b="1" dirty="0">
              <a:latin typeface="Times New Roman" pitchFamily="18" charset="0"/>
              <a:cs typeface="Times New Roman" pitchFamily="18" charset="0"/>
            </a:endParaRPr>
          </a:p>
          <a:p>
            <a:pPr algn="l" rtl="0" eaLnBrk="1" hangingPunct="1">
              <a:buNone/>
            </a:pPr>
            <a:r>
              <a:rPr lang="en-US" sz="2400" b="1" dirty="0">
                <a:latin typeface="Times New Roman" pitchFamily="18" charset="0"/>
                <a:cs typeface="Times New Roman" pitchFamily="18" charset="0"/>
              </a:rPr>
              <a:t>4. In severely contaminated wounds, such as an incision made for drainage of an abscess, it is logical to leave the skin open. Delayed primary or secondary suture can be undertaken when the wound is clean and granulating.</a:t>
            </a:r>
          </a:p>
        </p:txBody>
      </p:sp>
      <p:sp>
        <p:nvSpPr>
          <p:cNvPr id="15363" name="Rectangle 4"/>
          <p:cNvSpPr>
            <a:spLocks noGrp="1" noChangeArrowheads="1"/>
          </p:cNvSpPr>
          <p:nvPr>
            <p:ph type="title" idx="4294967295"/>
          </p:nvPr>
        </p:nvSpPr>
        <p:spPr>
          <a:xfrm>
            <a:off x="1828800" y="381000"/>
            <a:ext cx="8229600" cy="1143000"/>
          </a:xfrm>
        </p:spPr>
        <p:txBody>
          <a:bodyPr/>
          <a:lstStyle/>
          <a:p>
            <a:pPr eaLnBrk="1" hangingPunct="1"/>
            <a:r>
              <a:rPr lang="en-US" sz="3600" dirty="0">
                <a:solidFill>
                  <a:schemeClr val="bg2">
                    <a:lumMod val="50000"/>
                  </a:schemeClr>
                </a:solidFill>
                <a:effectLst>
                  <a:outerShdw blurRad="38100" dist="38100" dir="2700000" algn="tl">
                    <a:srgbClr val="000000">
                      <a:alpha val="43137"/>
                    </a:srgbClr>
                  </a:outerShdw>
                </a:effectLst>
              </a:rPr>
              <a:t>Intraoperative stage:</a:t>
            </a:r>
          </a:p>
        </p:txBody>
      </p:sp>
    </p:spTree>
    <p:extLst>
      <p:ext uri="{BB962C8B-B14F-4D97-AF65-F5344CB8AC3E}">
        <p14:creationId xmlns:p14="http://schemas.microsoft.com/office/powerpoint/2010/main" val="5977341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546093" y="908720"/>
            <a:ext cx="7024744" cy="385112"/>
          </a:xfrm>
        </p:spPr>
        <p:txBody>
          <a:bodyPr>
            <a:normAutofit fontScale="90000"/>
          </a:bodyPr>
          <a:lstStyle/>
          <a:p>
            <a:r>
              <a:rPr lang="en-US" b="1" dirty="0">
                <a:solidFill>
                  <a:schemeClr val="bg2">
                    <a:lumMod val="50000"/>
                  </a:schemeClr>
                </a:solidFill>
                <a:latin typeface="Andalus" panose="02020603050405020304" pitchFamily="18" charset="-78"/>
                <a:cs typeface="Andalus" panose="02020603050405020304" pitchFamily="18" charset="-78"/>
              </a:rPr>
              <a:t>Intraoperative phase</a:t>
            </a:r>
            <a:endParaRPr lang="ar-SA" b="1" dirty="0">
              <a:solidFill>
                <a:schemeClr val="bg2">
                  <a:lumMod val="50000"/>
                </a:schemeClr>
              </a:solidFill>
              <a:latin typeface="Andalus" panose="02020603050405020304" pitchFamily="18" charset="-78"/>
              <a:cs typeface="Andalus" panose="02020603050405020304" pitchFamily="18" charset="-78"/>
            </a:endParaRPr>
          </a:p>
        </p:txBody>
      </p:sp>
      <p:sp>
        <p:nvSpPr>
          <p:cNvPr id="3" name="عنصر نائب للمحتوى 2"/>
          <p:cNvSpPr>
            <a:spLocks noGrp="1"/>
          </p:cNvSpPr>
          <p:nvPr>
            <p:ph idx="1"/>
          </p:nvPr>
        </p:nvSpPr>
        <p:spPr>
          <a:xfrm>
            <a:off x="3124201" y="1371601"/>
            <a:ext cx="6777317" cy="3364961"/>
          </a:xfrm>
        </p:spPr>
        <p:txBody>
          <a:bodyPr/>
          <a:lstStyle/>
          <a:p>
            <a:pPr algn="ctr" rtl="0">
              <a:buNone/>
            </a:pPr>
            <a:endParaRPr lang="en-US" b="1" dirty="0" smtClean="0">
              <a:solidFill>
                <a:schemeClr val="tx1"/>
              </a:solidFill>
            </a:endParaRPr>
          </a:p>
          <a:p>
            <a:pPr algn="ctr" rtl="0"/>
            <a:endParaRPr lang="ar-SA" b="1" dirty="0">
              <a:solidFill>
                <a:schemeClr val="tx1"/>
              </a:solidFill>
            </a:endParaRPr>
          </a:p>
        </p:txBody>
      </p:sp>
      <p:pic>
        <p:nvPicPr>
          <p:cNvPr id="5123" name="Picture 3" descr="C:\Users\ro2a\Desktop\roro\3.png"/>
          <p:cNvPicPr>
            <a:picLocks noChangeAspect="1" noChangeArrowheads="1"/>
          </p:cNvPicPr>
          <p:nvPr/>
        </p:nvPicPr>
        <p:blipFill rotWithShape="1">
          <a:blip r:embed="rId3">
            <a:extLst>
              <a:ext uri="{28A0092B-C50C-407E-A947-70E740481C1C}">
                <a14:useLocalDpi xmlns:a14="http://schemas.microsoft.com/office/drawing/2010/main" val="0"/>
              </a:ext>
            </a:extLst>
          </a:blip>
          <a:srcRect l="13881" t="26873" r="13283"/>
          <a:stretch/>
        </p:blipFill>
        <p:spPr bwMode="auto">
          <a:xfrm>
            <a:off x="2362200" y="2209800"/>
            <a:ext cx="7132882" cy="4032448"/>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a:off x="2438400" y="1447801"/>
            <a:ext cx="6660106" cy="1138773"/>
          </a:xfrm>
          <a:prstGeom prst="rect">
            <a:avLst/>
          </a:prstGeom>
          <a:solidFill>
            <a:schemeClr val="bg1"/>
          </a:solidFill>
        </p:spPr>
        <p:txBody>
          <a:bodyPr wrap="square" rtlCol="1">
            <a:spAutoFit/>
          </a:bodyPr>
          <a:lstStyle/>
          <a:p>
            <a:pPr algn="l" rtl="0"/>
            <a:r>
              <a:rPr lang="en-US" altLang="ar-SA" sz="2400" b="1" dirty="0">
                <a:latin typeface="Andalus" panose="02020603050405020304" pitchFamily="18" charset="-78"/>
                <a:cs typeface="Andalus" panose="02020603050405020304" pitchFamily="18" charset="-78"/>
              </a:rPr>
              <a:t>Prepare the skin at the surgical site immediately before incision using an </a:t>
            </a:r>
            <a:r>
              <a:rPr lang="en-US" altLang="ar-SA" sz="2400" b="1" dirty="0">
                <a:solidFill>
                  <a:schemeClr val="bg2">
                    <a:lumMod val="50000"/>
                  </a:schemeClr>
                </a:solidFill>
                <a:latin typeface="Andalus" panose="02020603050405020304" pitchFamily="18" charset="-78"/>
                <a:cs typeface="Andalus" panose="02020603050405020304" pitchFamily="18" charset="-78"/>
              </a:rPr>
              <a:t>antiseptic </a:t>
            </a:r>
            <a:r>
              <a:rPr lang="en-US" altLang="ar-SA" sz="2400" b="1" dirty="0">
                <a:latin typeface="Andalus" panose="02020603050405020304" pitchFamily="18" charset="-78"/>
                <a:cs typeface="Andalus" panose="02020603050405020304" pitchFamily="18" charset="-78"/>
              </a:rPr>
              <a:t>preparation</a:t>
            </a:r>
          </a:p>
          <a:p>
            <a:pPr algn="l" rtl="0"/>
            <a:endParaRPr lang="ar-SA" sz="2000" b="1" dirty="0">
              <a:latin typeface="Andalus" panose="02020603050405020304" pitchFamily="18" charset="-78"/>
              <a:cs typeface="Andalus" panose="02020603050405020304" pitchFamily="18" charset="-78"/>
            </a:endParaRPr>
          </a:p>
        </p:txBody>
      </p:sp>
      <p:pic>
        <p:nvPicPr>
          <p:cNvPr id="5124" name="Picture 4" descr="C:\Users\ro2a\Desktop\roro\5.png"/>
          <p:cNvPicPr>
            <a:picLocks noChangeAspect="1" noChangeArrowheads="1"/>
          </p:cNvPicPr>
          <p:nvPr/>
        </p:nvPicPr>
        <p:blipFill rotWithShape="1">
          <a:blip r:embed="rId4">
            <a:extLst>
              <a:ext uri="{28A0092B-C50C-407E-A947-70E740481C1C}">
                <a14:useLocalDpi xmlns:a14="http://schemas.microsoft.com/office/drawing/2010/main" val="0"/>
              </a:ext>
            </a:extLst>
          </a:blip>
          <a:srcRect l="14118" t="14944" r="14328" b="2620"/>
          <a:stretch/>
        </p:blipFill>
        <p:spPr bwMode="auto">
          <a:xfrm>
            <a:off x="2286001" y="1447801"/>
            <a:ext cx="7067537" cy="40957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ro2a\Desktop\roro\6.png"/>
          <p:cNvPicPr>
            <a:picLocks noChangeAspect="1" noChangeArrowheads="1"/>
          </p:cNvPicPr>
          <p:nvPr/>
        </p:nvPicPr>
        <p:blipFill rotWithShape="1">
          <a:blip r:embed="rId5">
            <a:extLst>
              <a:ext uri="{28A0092B-C50C-407E-A947-70E740481C1C}">
                <a14:useLocalDpi xmlns:a14="http://schemas.microsoft.com/office/drawing/2010/main" val="0"/>
              </a:ext>
            </a:extLst>
          </a:blip>
          <a:srcRect l="14118" t="14150" r="14478" b="11511"/>
          <a:stretch/>
        </p:blipFill>
        <p:spPr bwMode="auto">
          <a:xfrm>
            <a:off x="2362200" y="1447801"/>
            <a:ext cx="6926648" cy="40957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ro2a\Desktop\roro\7.png"/>
          <p:cNvPicPr>
            <a:picLocks noChangeAspect="1" noChangeArrowheads="1"/>
          </p:cNvPicPr>
          <p:nvPr/>
        </p:nvPicPr>
        <p:blipFill rotWithShape="1">
          <a:blip r:embed="rId6">
            <a:extLst>
              <a:ext uri="{28A0092B-C50C-407E-A947-70E740481C1C}">
                <a14:useLocalDpi xmlns:a14="http://schemas.microsoft.com/office/drawing/2010/main" val="0"/>
              </a:ext>
            </a:extLst>
          </a:blip>
          <a:srcRect l="14195" t="13363" r="19586"/>
          <a:stretch/>
        </p:blipFill>
        <p:spPr bwMode="auto">
          <a:xfrm>
            <a:off x="2286001" y="1524000"/>
            <a:ext cx="7050121" cy="40017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ro2a\Desktop\roro\8.png"/>
          <p:cNvPicPr>
            <a:picLocks noChangeAspect="1" noChangeArrowheads="1"/>
          </p:cNvPicPr>
          <p:nvPr/>
        </p:nvPicPr>
        <p:blipFill rotWithShape="1">
          <a:blip r:embed="rId7">
            <a:extLst>
              <a:ext uri="{28A0092B-C50C-407E-A947-70E740481C1C}">
                <a14:useLocalDpi xmlns:a14="http://schemas.microsoft.com/office/drawing/2010/main" val="0"/>
              </a:ext>
            </a:extLst>
          </a:blip>
          <a:srcRect l="14005" t="16066" r="15400" b="3168"/>
          <a:stretch/>
        </p:blipFill>
        <p:spPr bwMode="auto">
          <a:xfrm>
            <a:off x="2514600" y="1447800"/>
            <a:ext cx="6778898" cy="381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56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arn(inVertical)">
                                      <p:cBhvr>
                                        <p:cTn id="7" dur="500"/>
                                        <p:tgtEl>
                                          <p:spTgt spid="51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1752601"/>
            <a:ext cx="7391400" cy="3970469"/>
          </a:xfrm>
        </p:spPr>
        <p:txBody>
          <a:bodyPr>
            <a:normAutofit/>
          </a:bodyPr>
          <a:lstStyle/>
          <a:p>
            <a:pPr algn="l">
              <a:buNone/>
            </a:pPr>
            <a:r>
              <a:rPr lang="en-US" b="1" dirty="0" smtClean="0"/>
              <a:t>Adult </a:t>
            </a:r>
            <a:r>
              <a:rPr lang="en-US" b="1" dirty="0"/>
              <a:t>patients undergoing </a:t>
            </a:r>
            <a:r>
              <a:rPr lang="en-US" b="1" dirty="0">
                <a:solidFill>
                  <a:srgbClr val="FF0000"/>
                </a:solidFill>
              </a:rPr>
              <a:t>general </a:t>
            </a:r>
            <a:r>
              <a:rPr lang="en-US" b="1" dirty="0" smtClean="0">
                <a:solidFill>
                  <a:srgbClr val="FF0000"/>
                </a:solidFill>
              </a:rPr>
              <a:t>anesthesia </a:t>
            </a:r>
            <a:r>
              <a:rPr lang="en-US" b="1" dirty="0"/>
              <a:t>with </a:t>
            </a:r>
            <a:r>
              <a:rPr lang="en-US" b="1" dirty="0" smtClean="0">
                <a:solidFill>
                  <a:srgbClr val="FF0000"/>
                </a:solidFill>
              </a:rPr>
              <a:t>endotracheal intubation </a:t>
            </a:r>
            <a:r>
              <a:rPr lang="en-US" b="1" dirty="0"/>
              <a:t>for surgical procedures should receive an </a:t>
            </a:r>
            <a:r>
              <a:rPr lang="en-US" b="1" dirty="0">
                <a:solidFill>
                  <a:srgbClr val="FF0000"/>
                </a:solidFill>
              </a:rPr>
              <a:t>80% fraction </a:t>
            </a:r>
            <a:r>
              <a:rPr lang="en-US" b="1" dirty="0"/>
              <a:t>of inspired oxygen (</a:t>
            </a:r>
            <a:r>
              <a:rPr lang="en-US" b="1" dirty="0" smtClean="0"/>
              <a:t>FiO2) </a:t>
            </a:r>
            <a:r>
              <a:rPr lang="en-US" b="1" dirty="0" err="1" smtClean="0">
                <a:solidFill>
                  <a:srgbClr val="FF0000"/>
                </a:solidFill>
              </a:rPr>
              <a:t>intraoperatively</a:t>
            </a:r>
            <a:r>
              <a:rPr lang="en-US" b="1" dirty="0" smtClean="0"/>
              <a:t> and, </a:t>
            </a:r>
            <a:r>
              <a:rPr lang="en-US" b="1" dirty="0"/>
              <a:t>in the immediate </a:t>
            </a:r>
            <a:r>
              <a:rPr lang="en-US" b="1" dirty="0">
                <a:solidFill>
                  <a:srgbClr val="FF0000"/>
                </a:solidFill>
              </a:rPr>
              <a:t>postoperative</a:t>
            </a:r>
            <a:r>
              <a:rPr lang="en-US" b="1" dirty="0"/>
              <a:t> period for 2-6 hours to </a:t>
            </a:r>
            <a:r>
              <a:rPr lang="en-US" b="1" dirty="0" smtClean="0"/>
              <a:t>reduce the </a:t>
            </a:r>
            <a:r>
              <a:rPr lang="en-US" b="1" dirty="0"/>
              <a:t>risk of SSI.</a:t>
            </a:r>
            <a:endParaRPr lang="ar-KW" b="1" dirty="0"/>
          </a:p>
        </p:txBody>
      </p:sp>
    </p:spTree>
    <p:extLst>
      <p:ext uri="{BB962C8B-B14F-4D97-AF65-F5344CB8AC3E}">
        <p14:creationId xmlns:p14="http://schemas.microsoft.com/office/powerpoint/2010/main" val="17174550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447801"/>
            <a:ext cx="6781800" cy="4275269"/>
          </a:xfrm>
        </p:spPr>
        <p:txBody>
          <a:bodyPr>
            <a:normAutofit fontScale="77500" lnSpcReduction="20000"/>
          </a:bodyPr>
          <a:lstStyle/>
          <a:p>
            <a:pPr algn="l">
              <a:buNone/>
            </a:pPr>
            <a:r>
              <a:rPr lang="en-US" b="1" dirty="0"/>
              <a:t>There is evidence that an optimized blood flow </a:t>
            </a:r>
            <a:r>
              <a:rPr lang="en-US" b="1" dirty="0" smtClean="0"/>
              <a:t>to the </a:t>
            </a:r>
            <a:r>
              <a:rPr lang="en-US" b="1" dirty="0"/>
              <a:t>surgical incision reduced SSI rates through </a:t>
            </a:r>
            <a:r>
              <a:rPr lang="en-US" b="1" dirty="0" smtClean="0"/>
              <a:t>the avoidance </a:t>
            </a:r>
            <a:r>
              <a:rPr lang="en-US" b="1" dirty="0"/>
              <a:t>of hypothermia, </a:t>
            </a:r>
            <a:r>
              <a:rPr lang="en-US" b="1" dirty="0" smtClean="0"/>
              <a:t>hypoxia </a:t>
            </a:r>
            <a:r>
              <a:rPr lang="en-US" b="1" dirty="0"/>
              <a:t>and </a:t>
            </a:r>
            <a:r>
              <a:rPr lang="en-US" b="1" dirty="0" smtClean="0"/>
              <a:t>decreased perfusion</a:t>
            </a:r>
            <a:endParaRPr lang="en-US" b="1" dirty="0"/>
          </a:p>
          <a:p>
            <a:pPr algn="l">
              <a:buNone/>
            </a:pPr>
            <a:endParaRPr lang="en-US" b="1" dirty="0" smtClean="0"/>
          </a:p>
          <a:p>
            <a:pPr algn="l">
              <a:buNone/>
            </a:pPr>
            <a:r>
              <a:rPr lang="en-US" b="1" dirty="0" smtClean="0"/>
              <a:t>Patients </a:t>
            </a:r>
            <a:r>
              <a:rPr lang="en-US" b="1" dirty="0"/>
              <a:t>are routinely given </a:t>
            </a:r>
            <a:r>
              <a:rPr lang="en-US" b="1" dirty="0">
                <a:solidFill>
                  <a:srgbClr val="FF0000"/>
                </a:solidFill>
              </a:rPr>
              <a:t>100</a:t>
            </a:r>
            <a:r>
              <a:rPr lang="en-US" b="1" dirty="0" smtClean="0"/>
              <a:t>%</a:t>
            </a:r>
            <a:endParaRPr lang="en-US" b="1" dirty="0"/>
          </a:p>
          <a:p>
            <a:pPr algn="l">
              <a:buNone/>
            </a:pPr>
            <a:r>
              <a:rPr lang="en-US" b="1" dirty="0"/>
              <a:t>oxygen for </a:t>
            </a:r>
            <a:r>
              <a:rPr lang="en-US" b="1" dirty="0">
                <a:solidFill>
                  <a:srgbClr val="FF0000"/>
                </a:solidFill>
              </a:rPr>
              <a:t>30 seconds to 2 minutes prior</a:t>
            </a:r>
            <a:r>
              <a:rPr lang="en-US" b="1" dirty="0"/>
              <a:t> to</a:t>
            </a:r>
          </a:p>
          <a:p>
            <a:pPr algn="l">
              <a:buNone/>
            </a:pPr>
            <a:r>
              <a:rPr lang="en-US" b="1" dirty="0"/>
              <a:t>intubation and then </a:t>
            </a:r>
            <a:r>
              <a:rPr lang="en-US" b="1" dirty="0">
                <a:solidFill>
                  <a:srgbClr val="FF0000"/>
                </a:solidFill>
              </a:rPr>
              <a:t>maintained</a:t>
            </a:r>
            <a:r>
              <a:rPr lang="en-US" b="1" dirty="0"/>
              <a:t> on either</a:t>
            </a:r>
          </a:p>
          <a:p>
            <a:pPr algn="l">
              <a:buNone/>
            </a:pPr>
            <a:r>
              <a:rPr lang="en-US" b="1" dirty="0"/>
              <a:t>“</a:t>
            </a:r>
            <a:r>
              <a:rPr lang="en-US" b="1" dirty="0" err="1">
                <a:solidFill>
                  <a:srgbClr val="FF0000"/>
                </a:solidFill>
              </a:rPr>
              <a:t>normoxia</a:t>
            </a:r>
            <a:r>
              <a:rPr lang="en-US" b="1" dirty="0"/>
              <a:t>”, defined as oxygen at 30% or 35%</a:t>
            </a:r>
          </a:p>
          <a:p>
            <a:pPr algn="l">
              <a:buNone/>
            </a:pPr>
            <a:r>
              <a:rPr lang="en-US" b="1" dirty="0"/>
              <a:t>FiO2, or “</a:t>
            </a:r>
            <a:r>
              <a:rPr lang="en-US" b="1" dirty="0" err="1">
                <a:solidFill>
                  <a:srgbClr val="FF0000"/>
                </a:solidFill>
              </a:rPr>
              <a:t>hyperoxia</a:t>
            </a:r>
            <a:r>
              <a:rPr lang="en-US" b="1" dirty="0"/>
              <a:t>”, defined as oxygen at 80%</a:t>
            </a:r>
          </a:p>
          <a:p>
            <a:pPr algn="l">
              <a:buNone/>
            </a:pPr>
            <a:r>
              <a:rPr lang="en-US" b="1" dirty="0"/>
              <a:t>FiO2.</a:t>
            </a:r>
            <a:endParaRPr lang="ar-KW" b="1" dirty="0"/>
          </a:p>
        </p:txBody>
      </p:sp>
    </p:spTree>
    <p:extLst>
      <p:ext uri="{BB962C8B-B14F-4D97-AF65-F5344CB8AC3E}">
        <p14:creationId xmlns:p14="http://schemas.microsoft.com/office/powerpoint/2010/main" val="9328000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marL="273050" indent="-273050" fontAlgn="base">
              <a:spcAft>
                <a:spcPct val="0"/>
              </a:spcAft>
              <a:buClr>
                <a:srgbClr val="0BD0D9"/>
              </a:buClr>
              <a:buSzPct val="95000"/>
              <a:buFont typeface="Wingdings 2" pitchFamily="18" charset="2"/>
              <a:buChar char=""/>
            </a:pPr>
            <a:r>
              <a:rPr lang="en-US" altLang="ar-SA" sz="2600" b="1" dirty="0">
                <a:solidFill>
                  <a:prstClr val="black"/>
                </a:solidFill>
                <a:latin typeface="Constantia"/>
              </a:rPr>
              <a:t>Ventilation of surgical theater</a:t>
            </a:r>
          </a:p>
          <a:p>
            <a:pPr marL="273050" indent="-273050" fontAlgn="base">
              <a:spcAft>
                <a:spcPct val="0"/>
              </a:spcAft>
              <a:buClr>
                <a:srgbClr val="0BD0D9"/>
              </a:buClr>
              <a:buSzPct val="95000"/>
              <a:buNone/>
            </a:pPr>
            <a:r>
              <a:rPr lang="en-US" altLang="ar-SA" sz="2600" dirty="0">
                <a:solidFill>
                  <a:prstClr val="black"/>
                </a:solidFill>
                <a:latin typeface="Constantia"/>
              </a:rPr>
              <a:t>  -Positive pressure to corridors</a:t>
            </a:r>
          </a:p>
          <a:p>
            <a:pPr marL="273050" indent="-273050" fontAlgn="base">
              <a:spcAft>
                <a:spcPct val="0"/>
              </a:spcAft>
              <a:buClr>
                <a:srgbClr val="0BD0D9"/>
              </a:buClr>
              <a:buSzPct val="95000"/>
              <a:buNone/>
            </a:pPr>
            <a:r>
              <a:rPr lang="en-US" altLang="ar-SA" sz="2600" dirty="0">
                <a:solidFill>
                  <a:prstClr val="black"/>
                </a:solidFill>
                <a:latin typeface="Constantia"/>
              </a:rPr>
              <a:t>  -A minimum of 20-25 air exchanges per hour</a:t>
            </a:r>
          </a:p>
          <a:p>
            <a:pPr marL="273050" indent="-273050" fontAlgn="base">
              <a:spcAft>
                <a:spcPct val="0"/>
              </a:spcAft>
              <a:buClr>
                <a:srgbClr val="0BD0D9"/>
              </a:buClr>
              <a:buSzPct val="95000"/>
              <a:buNone/>
            </a:pPr>
            <a:r>
              <a:rPr lang="en-US" altLang="ar-SA" sz="2600" dirty="0">
                <a:solidFill>
                  <a:prstClr val="black"/>
                </a:solidFill>
                <a:latin typeface="Constantia"/>
              </a:rPr>
              <a:t>  -Filter air</a:t>
            </a:r>
          </a:p>
          <a:p>
            <a:pPr algn="l" rtl="0">
              <a:buNone/>
            </a:pPr>
            <a:endParaRPr lang="ar-SA" dirty="0"/>
          </a:p>
        </p:txBody>
      </p:sp>
    </p:spTree>
    <p:extLst>
      <p:ext uri="{BB962C8B-B14F-4D97-AF65-F5344CB8AC3E}">
        <p14:creationId xmlns:p14="http://schemas.microsoft.com/office/powerpoint/2010/main" val="16925800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442028" y="990600"/>
            <a:ext cx="7387772" cy="4114800"/>
          </a:xfrm>
        </p:spPr>
        <p:txBody>
          <a:bodyPr>
            <a:normAutofit lnSpcReduction="10000"/>
          </a:bodyPr>
          <a:lstStyle/>
          <a:p>
            <a:pPr marL="273050" indent="-273050" fontAlgn="base">
              <a:spcAft>
                <a:spcPct val="0"/>
              </a:spcAft>
              <a:buClr>
                <a:srgbClr val="0BD0D9"/>
              </a:buClr>
              <a:buSzPct val="95000"/>
              <a:buFont typeface="Wingdings 2" pitchFamily="18" charset="2"/>
              <a:buChar char=""/>
            </a:pPr>
            <a:r>
              <a:rPr lang="en-US" altLang="ar-SA" sz="2600" b="1" dirty="0">
                <a:solidFill>
                  <a:schemeClr val="bg2">
                    <a:lumMod val="50000"/>
                  </a:schemeClr>
                </a:solidFill>
                <a:latin typeface="Comic Sans MS" pitchFamily="66" charset="0"/>
              </a:rPr>
              <a:t>Asepsis &amp; surgical technique: </a:t>
            </a:r>
          </a:p>
          <a:p>
            <a:pPr marL="273050" indent="-273050" fontAlgn="base">
              <a:spcAft>
                <a:spcPct val="0"/>
              </a:spcAft>
              <a:buClr>
                <a:srgbClr val="0BD0D9"/>
              </a:buClr>
              <a:buSzPct val="95000"/>
              <a:buFont typeface="Wingdings 2" pitchFamily="18" charset="2"/>
              <a:buChar char=""/>
            </a:pPr>
            <a:endParaRPr lang="en-GB" altLang="ar-SA" sz="2600" dirty="0">
              <a:solidFill>
                <a:prstClr val="black"/>
              </a:solidFill>
              <a:latin typeface="Comic Sans MS" pitchFamily="66" charset="0"/>
            </a:endParaRPr>
          </a:p>
          <a:p>
            <a:pPr marL="0" indent="0" fontAlgn="base">
              <a:spcAft>
                <a:spcPct val="0"/>
              </a:spcAft>
              <a:buClr>
                <a:srgbClr val="0BD0D9"/>
              </a:buClr>
              <a:buSzPct val="95000"/>
              <a:buNone/>
            </a:pPr>
            <a:endParaRPr lang="en-US" altLang="ar-SA" sz="2600" dirty="0">
              <a:solidFill>
                <a:prstClr val="black"/>
              </a:solidFill>
              <a:latin typeface="Comic Sans MS" pitchFamily="66" charset="0"/>
            </a:endParaRPr>
          </a:p>
          <a:p>
            <a:pPr marL="639763" lvl="1" indent="-246063" fontAlgn="base">
              <a:spcAft>
                <a:spcPct val="0"/>
              </a:spcAft>
              <a:buClr>
                <a:srgbClr val="0F6FC6"/>
              </a:buClr>
              <a:buSzPct val="85000"/>
              <a:buFont typeface="Wingdings 2" pitchFamily="18" charset="2"/>
              <a:buChar char=""/>
            </a:pPr>
            <a:r>
              <a:rPr lang="en-US" altLang="ar-SA" sz="2600" dirty="0">
                <a:solidFill>
                  <a:prstClr val="black"/>
                </a:solidFill>
                <a:latin typeface="Andalus" panose="02020603050405020304" pitchFamily="18" charset="-78"/>
                <a:cs typeface="Andalus" panose="02020603050405020304" pitchFamily="18" charset="-78"/>
              </a:rPr>
              <a:t>Handle tissue gently</a:t>
            </a:r>
          </a:p>
          <a:p>
            <a:pPr marL="639763" lvl="1" indent="-246063" fontAlgn="base">
              <a:spcAft>
                <a:spcPct val="0"/>
              </a:spcAft>
              <a:buClr>
                <a:srgbClr val="0F6FC6"/>
              </a:buClr>
              <a:buSzPct val="85000"/>
              <a:buFont typeface="Wingdings 2" pitchFamily="18" charset="2"/>
              <a:buChar char=""/>
            </a:pPr>
            <a:r>
              <a:rPr lang="en-US" altLang="ar-SA" sz="2600" dirty="0">
                <a:solidFill>
                  <a:prstClr val="black"/>
                </a:solidFill>
                <a:latin typeface="Andalus" panose="02020603050405020304" pitchFamily="18" charset="-78"/>
                <a:cs typeface="Andalus" panose="02020603050405020304" pitchFamily="18" charset="-78"/>
              </a:rPr>
              <a:t>Maintain effective homeostasis</a:t>
            </a:r>
          </a:p>
          <a:p>
            <a:pPr marL="639763" lvl="1" indent="-246063" fontAlgn="base">
              <a:spcAft>
                <a:spcPct val="0"/>
              </a:spcAft>
              <a:buClr>
                <a:srgbClr val="0F6FC6"/>
              </a:buClr>
              <a:buSzPct val="85000"/>
              <a:buFont typeface="Wingdings 2" pitchFamily="18" charset="2"/>
              <a:buChar char=""/>
            </a:pPr>
            <a:r>
              <a:rPr lang="en-US" altLang="ar-SA" sz="2600" dirty="0">
                <a:solidFill>
                  <a:prstClr val="black"/>
                </a:solidFill>
                <a:latin typeface="Andalus" panose="02020603050405020304" pitchFamily="18" charset="-78"/>
                <a:cs typeface="Andalus" panose="02020603050405020304" pitchFamily="18" charset="-78"/>
              </a:rPr>
              <a:t>Minimize devitalized tissue</a:t>
            </a:r>
          </a:p>
          <a:p>
            <a:pPr marL="639763" lvl="1" indent="-246063" fontAlgn="base">
              <a:spcAft>
                <a:spcPct val="0"/>
              </a:spcAft>
              <a:buClr>
                <a:srgbClr val="0F6FC6"/>
              </a:buClr>
              <a:buSzPct val="85000"/>
              <a:buFont typeface="Wingdings 2" pitchFamily="18" charset="2"/>
              <a:buChar char=""/>
            </a:pPr>
            <a:r>
              <a:rPr lang="en-US" altLang="ar-SA" sz="2600" dirty="0">
                <a:solidFill>
                  <a:prstClr val="black"/>
                </a:solidFill>
                <a:latin typeface="Andalus" panose="02020603050405020304" pitchFamily="18" charset="-78"/>
                <a:cs typeface="Andalus" panose="02020603050405020304" pitchFamily="18" charset="-78"/>
              </a:rPr>
              <a:t>If drainage is necessary use </a:t>
            </a:r>
            <a:r>
              <a:rPr lang="en-US" altLang="ar-SA" sz="2600" u="sng" dirty="0">
                <a:solidFill>
                  <a:prstClr val="black"/>
                </a:solidFill>
                <a:latin typeface="Andalus" panose="02020603050405020304" pitchFamily="18" charset="-78"/>
                <a:cs typeface="Andalus" panose="02020603050405020304" pitchFamily="18" charset="-78"/>
              </a:rPr>
              <a:t>closed suction</a:t>
            </a:r>
            <a:r>
              <a:rPr lang="en-US" altLang="ar-SA" sz="2600" dirty="0">
                <a:solidFill>
                  <a:prstClr val="black"/>
                </a:solidFill>
                <a:latin typeface="Andalus" panose="02020603050405020304" pitchFamily="18" charset="-78"/>
                <a:cs typeface="Andalus" panose="02020603050405020304" pitchFamily="18" charset="-78"/>
              </a:rPr>
              <a:t> drain placed through a </a:t>
            </a:r>
            <a:r>
              <a:rPr lang="en-US" altLang="ar-SA" sz="2600" u="sng" dirty="0">
                <a:solidFill>
                  <a:prstClr val="black"/>
                </a:solidFill>
                <a:latin typeface="Andalus" panose="02020603050405020304" pitchFamily="18" charset="-78"/>
                <a:cs typeface="Andalus" panose="02020603050405020304" pitchFamily="18" charset="-78"/>
              </a:rPr>
              <a:t>separate</a:t>
            </a:r>
            <a:r>
              <a:rPr lang="en-US" altLang="ar-SA" sz="2600" dirty="0">
                <a:solidFill>
                  <a:prstClr val="black"/>
                </a:solidFill>
                <a:latin typeface="Andalus" panose="02020603050405020304" pitchFamily="18" charset="-78"/>
                <a:cs typeface="Andalus" panose="02020603050405020304" pitchFamily="18" charset="-78"/>
              </a:rPr>
              <a:t> incision distant from the operative incision </a:t>
            </a:r>
          </a:p>
          <a:p>
            <a:pPr marL="639763" lvl="1" indent="-246063" fontAlgn="base">
              <a:spcAft>
                <a:spcPct val="0"/>
              </a:spcAft>
              <a:buClr>
                <a:srgbClr val="0F6FC6"/>
              </a:buClr>
              <a:buSzPct val="85000"/>
              <a:buFont typeface="Wingdings 2" pitchFamily="18" charset="2"/>
              <a:buChar char=""/>
            </a:pPr>
            <a:r>
              <a:rPr lang="en-US" altLang="ar-SA" sz="2600" dirty="0">
                <a:solidFill>
                  <a:prstClr val="black"/>
                </a:solidFill>
                <a:latin typeface="Andalus" panose="02020603050405020304" pitchFamily="18" charset="-78"/>
                <a:cs typeface="Andalus" panose="02020603050405020304" pitchFamily="18" charset="-78"/>
              </a:rPr>
              <a:t>Remove the drain as soon as possible </a:t>
            </a:r>
          </a:p>
          <a:p>
            <a:pPr algn="l" rtl="0"/>
            <a:endParaRPr lang="ar-S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295400"/>
            <a:ext cx="2063824" cy="191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3194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2">
                    <a:lumMod val="50000"/>
                  </a:schemeClr>
                </a:solidFill>
              </a:rPr>
              <a:t>Incisional wound irrigation</a:t>
            </a:r>
            <a:endParaRPr lang="ar-KW" dirty="0">
              <a:solidFill>
                <a:schemeClr val="bg2">
                  <a:lumMod val="50000"/>
                </a:schemeClr>
              </a:solidFill>
            </a:endParaRPr>
          </a:p>
        </p:txBody>
      </p:sp>
      <p:sp>
        <p:nvSpPr>
          <p:cNvPr id="3" name="Content Placeholder 2"/>
          <p:cNvSpPr>
            <a:spLocks noGrp="1"/>
          </p:cNvSpPr>
          <p:nvPr>
            <p:ph idx="1"/>
          </p:nvPr>
        </p:nvSpPr>
        <p:spPr/>
        <p:txBody>
          <a:bodyPr>
            <a:normAutofit/>
          </a:bodyPr>
          <a:lstStyle/>
          <a:p>
            <a:pPr algn="l">
              <a:buNone/>
            </a:pPr>
            <a:r>
              <a:rPr lang="en-US" b="1" dirty="0" err="1"/>
              <a:t>Intraoperative</a:t>
            </a:r>
            <a:r>
              <a:rPr lang="en-US" b="1" dirty="0"/>
              <a:t> wound </a:t>
            </a:r>
            <a:r>
              <a:rPr lang="en-US" b="1" dirty="0">
                <a:solidFill>
                  <a:srgbClr val="FF0000"/>
                </a:solidFill>
              </a:rPr>
              <a:t>irrigation</a:t>
            </a:r>
            <a:r>
              <a:rPr lang="en-US" b="1" dirty="0"/>
              <a:t> is the flow of a</a:t>
            </a:r>
          </a:p>
          <a:p>
            <a:pPr algn="l">
              <a:buNone/>
            </a:pPr>
            <a:r>
              <a:rPr lang="en-US" b="1" dirty="0"/>
              <a:t>solution across the </a:t>
            </a:r>
            <a:r>
              <a:rPr lang="en-US" b="1" dirty="0">
                <a:solidFill>
                  <a:srgbClr val="FF0000"/>
                </a:solidFill>
              </a:rPr>
              <a:t>surface of an open wound </a:t>
            </a:r>
            <a:r>
              <a:rPr lang="en-US" b="1" dirty="0" smtClean="0"/>
              <a:t>to achieve </a:t>
            </a:r>
            <a:r>
              <a:rPr lang="en-US" b="1" dirty="0"/>
              <a:t>wound </a:t>
            </a:r>
            <a:r>
              <a:rPr lang="en-US" b="1" dirty="0">
                <a:solidFill>
                  <a:srgbClr val="FF0000"/>
                </a:solidFill>
              </a:rPr>
              <a:t>hydration</a:t>
            </a:r>
            <a:r>
              <a:rPr lang="en-US" b="1" dirty="0"/>
              <a:t> and it is widely </a:t>
            </a:r>
            <a:r>
              <a:rPr lang="en-US" b="1" dirty="0" err="1" smtClean="0"/>
              <a:t>practised</a:t>
            </a:r>
            <a:r>
              <a:rPr lang="en-US" b="1" dirty="0" smtClean="0"/>
              <a:t> to </a:t>
            </a:r>
            <a:r>
              <a:rPr lang="en-US" b="1" dirty="0"/>
              <a:t>help </a:t>
            </a:r>
            <a:r>
              <a:rPr lang="en-US" b="1" dirty="0" smtClean="0"/>
              <a:t>prevent SSI</a:t>
            </a:r>
          </a:p>
          <a:p>
            <a:pPr algn="l">
              <a:buNone/>
            </a:pPr>
            <a:endParaRPr lang="en-US" b="1" dirty="0"/>
          </a:p>
          <a:p>
            <a:pPr algn="l">
              <a:buNone/>
            </a:pPr>
            <a:r>
              <a:rPr lang="en-US" b="1" dirty="0" smtClean="0"/>
              <a:t>Physical clearance : </a:t>
            </a:r>
          </a:p>
          <a:p>
            <a:pPr algn="l">
              <a:buNone/>
            </a:pPr>
            <a:r>
              <a:rPr lang="en-US" b="1" dirty="0" smtClean="0">
                <a:solidFill>
                  <a:srgbClr val="FF0000"/>
                </a:solidFill>
              </a:rPr>
              <a:t>removing</a:t>
            </a:r>
            <a:r>
              <a:rPr lang="en-US" b="1" dirty="0" smtClean="0"/>
              <a:t> </a:t>
            </a:r>
            <a:r>
              <a:rPr lang="en-US" b="1" dirty="0"/>
              <a:t>cellular </a:t>
            </a:r>
            <a:r>
              <a:rPr lang="en-US" b="1" dirty="0" smtClean="0"/>
              <a:t>debris, surface </a:t>
            </a:r>
            <a:r>
              <a:rPr lang="en-US" b="1" dirty="0"/>
              <a:t>bacteria and body </a:t>
            </a:r>
            <a:r>
              <a:rPr lang="en-US" b="1" dirty="0" smtClean="0"/>
              <a:t>fluids</a:t>
            </a:r>
          </a:p>
        </p:txBody>
      </p:sp>
    </p:spTree>
    <p:extLst>
      <p:ext uri="{BB962C8B-B14F-4D97-AF65-F5344CB8AC3E}">
        <p14:creationId xmlns:p14="http://schemas.microsoft.com/office/powerpoint/2010/main" val="37119239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JO" b="1" dirty="0">
                <a:solidFill>
                  <a:schemeClr val="bg2">
                    <a:lumMod val="50000"/>
                  </a:schemeClr>
                </a:solidFill>
                <a:effectLst>
                  <a:outerShdw blurRad="38100" dist="38100" dir="2700000" algn="tl">
                    <a:srgbClr val="000000">
                      <a:alpha val="43137"/>
                    </a:srgbClr>
                  </a:outerShdw>
                </a:effectLst>
              </a:rPr>
              <a:t/>
            </a:r>
            <a:br>
              <a:rPr lang="ar-JO" b="1" dirty="0">
                <a:solidFill>
                  <a:schemeClr val="bg2">
                    <a:lumMod val="50000"/>
                  </a:schemeClr>
                </a:solidFill>
                <a:effectLst>
                  <a:outerShdw blurRad="38100" dist="38100" dir="2700000" algn="tl">
                    <a:srgbClr val="000000">
                      <a:alpha val="43137"/>
                    </a:srgbClr>
                  </a:outerShdw>
                </a:effectLst>
              </a:rPr>
            </a:br>
            <a:r>
              <a:rPr lang="en-US" b="1" i="1" dirty="0">
                <a:solidFill>
                  <a:schemeClr val="bg2">
                    <a:lumMod val="50000"/>
                  </a:schemeClr>
                </a:solidFill>
                <a:effectLst>
                  <a:outerShdw blurRad="38100" dist="38100" dir="2700000" algn="tl">
                    <a:srgbClr val="000000">
                      <a:alpha val="43137"/>
                    </a:srgbClr>
                  </a:outerShdw>
                </a:effectLst>
              </a:rPr>
              <a:t>Postoperative phase </a:t>
            </a:r>
            <a:br>
              <a:rPr lang="en-US" b="1" i="1" dirty="0">
                <a:solidFill>
                  <a:schemeClr val="bg2">
                    <a:lumMod val="50000"/>
                  </a:schemeClr>
                </a:solidFill>
                <a:effectLst>
                  <a:outerShdw blurRad="38100" dist="38100" dir="2700000" algn="tl">
                    <a:srgbClr val="000000">
                      <a:alpha val="43137"/>
                    </a:srgbClr>
                  </a:outerShdw>
                </a:effectLst>
              </a:rPr>
            </a:br>
            <a:endParaRPr lang="ar-SA" b="1" dirty="0">
              <a:solidFill>
                <a:schemeClr val="bg2">
                  <a:lumMod val="50000"/>
                </a:schemeClr>
              </a:solidFill>
              <a:effectLst>
                <a:outerShdw blurRad="38100" dist="38100" dir="2700000" algn="tl">
                  <a:srgbClr val="000000">
                    <a:alpha val="43137"/>
                  </a:srgbClr>
                </a:outerShdw>
              </a:effectLst>
            </a:endParaRPr>
          </a:p>
        </p:txBody>
      </p:sp>
      <p:sp>
        <p:nvSpPr>
          <p:cNvPr id="6" name="Content Placeholder 2"/>
          <p:cNvSpPr>
            <a:spLocks noGrp="1"/>
          </p:cNvSpPr>
          <p:nvPr>
            <p:ph idx="1"/>
          </p:nvPr>
        </p:nvSpPr>
        <p:spPr bwMode="auto">
          <a:xfrm>
            <a:off x="2063552" y="1844824"/>
            <a:ext cx="7613848" cy="402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273050" indent="-273050" algn="r" rtl="1"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ajalla UI"/>
                <a:cs typeface="+mn-cs"/>
              </a:defRPr>
            </a:lvl1pPr>
            <a:lvl2pPr marL="639763" indent="-246063" algn="r" rtl="1"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ajalla UI"/>
                <a:cs typeface="+mn-cs"/>
              </a:defRPr>
            </a:lvl2pPr>
            <a:lvl3pPr marL="914400" indent="-246063" algn="r" rtl="1"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ajalla UI"/>
                <a:cs typeface="+mn-cs"/>
              </a:defRPr>
            </a:lvl3pPr>
            <a:lvl4pPr marL="1187450" indent="-209550" algn="r" rtl="1"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ajalla UI"/>
                <a:cs typeface="+mn-cs"/>
              </a:defRPr>
            </a:lvl4pPr>
            <a:lvl5pPr marL="1462088" indent="-209550" algn="r" rtl="1"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ajalla UI"/>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l" rtl="0" eaLnBrk="1" hangingPunct="1">
              <a:buNone/>
              <a:defRPr/>
            </a:pPr>
            <a:r>
              <a:rPr lang="en-US" altLang="ar-SA" b="1" dirty="0">
                <a:solidFill>
                  <a:sysClr val="windowText" lastClr="000000"/>
                </a:solidFill>
                <a:latin typeface="Comic Sans MS" pitchFamily="66" charset="0"/>
              </a:rPr>
              <a:t> </a:t>
            </a:r>
          </a:p>
          <a:p>
            <a:pPr lvl="1" algn="l" rtl="0" eaLnBrk="1" hangingPunct="1">
              <a:buClr>
                <a:srgbClr val="0F6FC6"/>
              </a:buClr>
              <a:defRPr/>
            </a:pPr>
            <a:r>
              <a:rPr lang="en-US" altLang="ar-SA" sz="2600" b="1" dirty="0">
                <a:solidFill>
                  <a:sysClr val="windowText" lastClr="000000"/>
                </a:solidFill>
                <a:latin typeface="Andalus" panose="02020603050405020304" pitchFamily="18" charset="-78"/>
                <a:cs typeface="Andalus" panose="02020603050405020304" pitchFamily="18" charset="-78"/>
              </a:rPr>
              <a:t>Sterile dressing for 24-48h post. op. </a:t>
            </a:r>
          </a:p>
          <a:p>
            <a:pPr lvl="1" algn="l" rtl="0" eaLnBrk="1" hangingPunct="1">
              <a:buClr>
                <a:srgbClr val="0F6FC6"/>
              </a:buClr>
              <a:defRPr/>
            </a:pPr>
            <a:endParaRPr lang="en-US" altLang="ar-SA" sz="2600" b="1" dirty="0">
              <a:solidFill>
                <a:sysClr val="windowText" lastClr="000000"/>
              </a:solidFill>
              <a:latin typeface="Andalus" panose="02020603050405020304" pitchFamily="18" charset="-78"/>
              <a:cs typeface="Andalus" panose="02020603050405020304" pitchFamily="18" charset="-78"/>
            </a:endParaRPr>
          </a:p>
          <a:p>
            <a:pPr lvl="1" algn="l" rtl="0" eaLnBrk="1" hangingPunct="1">
              <a:buClr>
                <a:srgbClr val="0F6FC6"/>
              </a:buClr>
              <a:defRPr/>
            </a:pPr>
            <a:r>
              <a:rPr lang="en-US" altLang="ar-SA" sz="2600" b="1" dirty="0">
                <a:solidFill>
                  <a:sysClr val="windowText" lastClr="000000"/>
                </a:solidFill>
                <a:latin typeface="Andalus" panose="02020603050405020304" pitchFamily="18" charset="-78"/>
                <a:cs typeface="Andalus" panose="02020603050405020304" pitchFamily="18" charset="-78"/>
              </a:rPr>
              <a:t>Wash hands before &amp; after dressing changes</a:t>
            </a:r>
          </a:p>
          <a:p>
            <a:pPr lvl="1" algn="l" rtl="0" eaLnBrk="1" hangingPunct="1">
              <a:buClr>
                <a:srgbClr val="0F6FC6"/>
              </a:buClr>
              <a:defRPr/>
            </a:pPr>
            <a:endParaRPr lang="en-US" altLang="ar-SA" sz="2600" b="1" dirty="0">
              <a:solidFill>
                <a:sysClr val="windowText" lastClr="000000"/>
              </a:solidFill>
              <a:latin typeface="Andalus" panose="02020603050405020304" pitchFamily="18" charset="-78"/>
              <a:cs typeface="Andalus" panose="02020603050405020304" pitchFamily="18" charset="-78"/>
            </a:endParaRPr>
          </a:p>
          <a:p>
            <a:pPr lvl="1" algn="l" rtl="0" eaLnBrk="1" hangingPunct="1">
              <a:buClr>
                <a:srgbClr val="0F6FC6"/>
              </a:buClr>
              <a:defRPr/>
            </a:pPr>
            <a:r>
              <a:rPr lang="en-US" altLang="ar-SA" sz="2600" b="1" dirty="0">
                <a:solidFill>
                  <a:sysClr val="windowText" lastClr="000000"/>
                </a:solidFill>
                <a:latin typeface="Andalus" panose="02020603050405020304" pitchFamily="18" charset="-78"/>
                <a:cs typeface="Andalus" panose="02020603050405020304" pitchFamily="18" charset="-78"/>
              </a:rPr>
              <a:t>Use sterile technique for dressing changes</a:t>
            </a:r>
          </a:p>
          <a:p>
            <a:pPr lvl="1" algn="l" rtl="0" eaLnBrk="1" hangingPunct="1">
              <a:buClr>
                <a:srgbClr val="0F6FC6"/>
              </a:buClr>
              <a:defRPr/>
            </a:pPr>
            <a:endParaRPr lang="en-US" altLang="ar-SA" sz="2600" b="1" dirty="0">
              <a:solidFill>
                <a:sysClr val="windowText" lastClr="000000"/>
              </a:solidFill>
              <a:latin typeface="Andalus" panose="02020603050405020304" pitchFamily="18" charset="-78"/>
              <a:cs typeface="Andalus" panose="02020603050405020304" pitchFamily="18" charset="-78"/>
            </a:endParaRPr>
          </a:p>
          <a:p>
            <a:pPr lvl="1" algn="l" rtl="0" eaLnBrk="1" hangingPunct="1">
              <a:buClr>
                <a:srgbClr val="0F6FC6"/>
              </a:buClr>
              <a:defRPr/>
            </a:pPr>
            <a:r>
              <a:rPr lang="en-US" altLang="ar-SA" sz="2600" b="1" dirty="0">
                <a:solidFill>
                  <a:sysClr val="windowText" lastClr="000000"/>
                </a:solidFill>
                <a:latin typeface="Andalus" panose="02020603050405020304" pitchFamily="18" charset="-78"/>
                <a:cs typeface="Andalus" panose="02020603050405020304" pitchFamily="18" charset="-78"/>
              </a:rPr>
              <a:t>Educate the patient &amp; family regarding proper incision care , symptoms of infection , &amp; need to report such symptoms  </a:t>
            </a:r>
          </a:p>
          <a:p>
            <a:pPr lvl="1" algn="l" rtl="0" eaLnBrk="1" hangingPunct="1">
              <a:buClr>
                <a:srgbClr val="0F6FC6"/>
              </a:buClr>
              <a:defRPr/>
            </a:pPr>
            <a:endParaRPr lang="en-US" b="1" dirty="0" smtClean="0">
              <a:latin typeface="Times New Roman" pitchFamily="18" charset="0"/>
              <a:cs typeface="Times New Roman" pitchFamily="18" charset="0"/>
            </a:endParaRPr>
          </a:p>
          <a:p>
            <a:pPr lvl="1" algn="l" rtl="0" eaLnBrk="1" hangingPunct="1">
              <a:buClr>
                <a:srgbClr val="0F6FC6"/>
              </a:buClr>
              <a:defRPr/>
            </a:pPr>
            <a:r>
              <a:rPr lang="en-US" b="1" dirty="0" smtClean="0">
                <a:latin typeface="Times New Roman" pitchFamily="18" charset="0"/>
                <a:cs typeface="Times New Roman" pitchFamily="18" charset="0"/>
              </a:rPr>
              <a:t>Prolonged and carefully audited follow-up with primary care doctors after patient’s discharge.</a:t>
            </a:r>
          </a:p>
          <a:p>
            <a:pPr algn="l" rtl="0" eaLnBrk="1" hangingPunct="1">
              <a:lnSpc>
                <a:spcPct val="100000"/>
              </a:lnSpc>
              <a:defRPr/>
            </a:pPr>
            <a:endParaRPr lang="ar-JO" altLang="ar-SA" b="1" dirty="0">
              <a:solidFill>
                <a:sysClr val="windowText" lastClr="000000"/>
              </a:solidFill>
              <a:latin typeface="Constantia"/>
            </a:endParaRPr>
          </a:p>
        </p:txBody>
      </p:sp>
    </p:spTree>
    <p:extLst>
      <p:ext uri="{BB962C8B-B14F-4D97-AF65-F5344CB8AC3E}">
        <p14:creationId xmlns:p14="http://schemas.microsoft.com/office/powerpoint/2010/main" val="2010302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b="1" dirty="0">
                <a:ln w="11430"/>
                <a:solidFill>
                  <a:schemeClr val="bg1"/>
                </a:solidFill>
                <a:effectLst>
                  <a:outerShdw blurRad="50800" dist="39000" dir="5460000" algn="tl">
                    <a:srgbClr val="000000">
                      <a:alpha val="38000"/>
                    </a:srgbClr>
                  </a:outerShdw>
                </a:effectLst>
                <a:latin typeface="Aharoni" pitchFamily="2" charset="-79"/>
                <a:cs typeface="Aharoni" pitchFamily="2" charset="-79"/>
              </a:rPr>
              <a:t>1) Superficial incisional SSI :</a:t>
            </a:r>
            <a:endParaRPr lang="en-US" dirty="0"/>
          </a:p>
        </p:txBody>
      </p:sp>
      <p:pic>
        <p:nvPicPr>
          <p:cNvPr id="2048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063" y="1681163"/>
            <a:ext cx="5753100"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0009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50000"/>
                  </a:schemeClr>
                </a:solidFill>
                <a:effectLst>
                  <a:outerShdw blurRad="38100" dist="38100" dir="2700000" algn="tl">
                    <a:srgbClr val="000000">
                      <a:alpha val="43137"/>
                    </a:srgbClr>
                  </a:outerShdw>
                </a:effectLst>
              </a:rPr>
              <a:t>Advanced dressings</a:t>
            </a:r>
            <a:endParaRPr lang="ar-KW"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l">
              <a:buNone/>
            </a:pPr>
            <a:r>
              <a:rPr lang="en-US" dirty="0"/>
              <a:t>It is common</a:t>
            </a:r>
          </a:p>
          <a:p>
            <a:pPr algn="l">
              <a:buNone/>
            </a:pPr>
            <a:r>
              <a:rPr lang="en-US" dirty="0" smtClean="0"/>
              <a:t>The </a:t>
            </a:r>
            <a:r>
              <a:rPr lang="en-US" dirty="0"/>
              <a:t>dressing acts as a </a:t>
            </a:r>
            <a:r>
              <a:rPr lang="en-US" dirty="0">
                <a:solidFill>
                  <a:srgbClr val="FF0000"/>
                </a:solidFill>
              </a:rPr>
              <a:t>physical</a:t>
            </a:r>
            <a:r>
              <a:rPr lang="en-US" dirty="0"/>
              <a:t> </a:t>
            </a:r>
            <a:r>
              <a:rPr lang="en-US" dirty="0">
                <a:solidFill>
                  <a:srgbClr val="FF0000"/>
                </a:solidFill>
              </a:rPr>
              <a:t>barrier</a:t>
            </a:r>
            <a:r>
              <a:rPr lang="en-US" dirty="0"/>
              <a:t> to </a:t>
            </a:r>
            <a:r>
              <a:rPr lang="en-US" dirty="0" smtClean="0"/>
              <a:t>protect the </a:t>
            </a:r>
            <a:r>
              <a:rPr lang="en-US" dirty="0"/>
              <a:t>wound from contamination from the </a:t>
            </a:r>
            <a:r>
              <a:rPr lang="en-US" dirty="0" smtClean="0"/>
              <a:t>external environment </a:t>
            </a:r>
            <a:r>
              <a:rPr lang="en-US" dirty="0"/>
              <a:t>until the wound becomes </a:t>
            </a:r>
            <a:r>
              <a:rPr lang="en-US" dirty="0" smtClean="0"/>
              <a:t>impermeable to </a:t>
            </a:r>
            <a:r>
              <a:rPr lang="en-US" dirty="0"/>
              <a:t>microorganisms. </a:t>
            </a:r>
            <a:endParaRPr lang="en-US" dirty="0" smtClean="0"/>
          </a:p>
          <a:p>
            <a:pPr algn="l">
              <a:buNone/>
            </a:pPr>
            <a:r>
              <a:rPr lang="en-US" dirty="0" smtClean="0"/>
              <a:t>The </a:t>
            </a:r>
            <a:r>
              <a:rPr lang="en-US" dirty="0"/>
              <a:t>dressing can also </a:t>
            </a:r>
            <a:r>
              <a:rPr lang="en-US" dirty="0" smtClean="0"/>
              <a:t>serve to </a:t>
            </a:r>
            <a:r>
              <a:rPr lang="en-US" dirty="0">
                <a:solidFill>
                  <a:srgbClr val="FF0000"/>
                </a:solidFill>
              </a:rPr>
              <a:t>absorb </a:t>
            </a:r>
            <a:r>
              <a:rPr lang="en-US" dirty="0" err="1">
                <a:solidFill>
                  <a:srgbClr val="FF0000"/>
                </a:solidFill>
              </a:rPr>
              <a:t>exudate</a:t>
            </a:r>
            <a:r>
              <a:rPr lang="en-US" dirty="0">
                <a:solidFill>
                  <a:srgbClr val="FF0000"/>
                </a:solidFill>
              </a:rPr>
              <a:t> </a:t>
            </a:r>
            <a:r>
              <a:rPr lang="en-US" dirty="0"/>
              <a:t>from the wound and keep it </a:t>
            </a:r>
            <a:r>
              <a:rPr lang="en-US" dirty="0">
                <a:solidFill>
                  <a:srgbClr val="FF0000"/>
                </a:solidFill>
              </a:rPr>
              <a:t>dry</a:t>
            </a:r>
            <a:r>
              <a:rPr lang="en-US" dirty="0"/>
              <a:t>.</a:t>
            </a:r>
            <a:endParaRPr lang="ar-KW" dirty="0"/>
          </a:p>
        </p:txBody>
      </p:sp>
    </p:spTree>
    <p:extLst>
      <p:ext uri="{BB962C8B-B14F-4D97-AF65-F5344CB8AC3E}">
        <p14:creationId xmlns:p14="http://schemas.microsoft.com/office/powerpoint/2010/main" val="28870422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C9CC-E38A-467A-8F1C-459375F5EDFF}"/>
              </a:ext>
            </a:extLst>
          </p:cNvPr>
          <p:cNvSpPr>
            <a:spLocks noGrp="1"/>
          </p:cNvSpPr>
          <p:nvPr>
            <p:ph type="title"/>
          </p:nvPr>
        </p:nvSpPr>
        <p:spPr/>
        <p:txBody>
          <a:bodyPr/>
          <a:lstStyle/>
          <a:p>
            <a:r>
              <a:rPr lang="en-US" dirty="0" smtClean="0"/>
              <a:t>Surgical site infection </a:t>
            </a:r>
            <a:endParaRPr lang="ru-RU" dirty="0"/>
          </a:p>
        </p:txBody>
      </p:sp>
      <p:sp>
        <p:nvSpPr>
          <p:cNvPr id="6" name="Text Placeholder 5">
            <a:extLst>
              <a:ext uri="{FF2B5EF4-FFF2-40B4-BE49-F238E27FC236}">
                <a16:creationId xmlns:a16="http://schemas.microsoft.com/office/drawing/2014/main" id="{CDD6760C-D868-43F4-99FB-1B78C91F8FE1}"/>
              </a:ext>
            </a:extLst>
          </p:cNvPr>
          <p:cNvSpPr>
            <a:spLocks noGrp="1"/>
          </p:cNvSpPr>
          <p:nvPr>
            <p:ph type="body" sz="quarter" idx="13"/>
          </p:nvPr>
        </p:nvSpPr>
        <p:spPr/>
        <p:txBody>
          <a:bodyPr>
            <a:normAutofit/>
          </a:bodyPr>
          <a:lstStyle/>
          <a:p>
            <a:r>
              <a:rPr lang="en-US" sz="3200" dirty="0" smtClean="0"/>
              <a:t>Management </a:t>
            </a:r>
            <a:endParaRPr lang="ru-RU" sz="3200" dirty="0"/>
          </a:p>
        </p:txBody>
      </p:sp>
      <p:pic>
        <p:nvPicPr>
          <p:cNvPr id="9" name="Picture Placeholder 8"/>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6243" r="6243"/>
          <a:stretch>
            <a:fillRect/>
          </a:stretch>
        </p:blipFill>
        <p:spPr/>
      </p:pic>
    </p:spTree>
    <p:extLst>
      <p:ext uri="{BB962C8B-B14F-4D97-AF65-F5344CB8AC3E}">
        <p14:creationId xmlns:p14="http://schemas.microsoft.com/office/powerpoint/2010/main" val="16500126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52</a:t>
            </a:fld>
            <a:endParaRPr lang="ru-RU" dirty="0"/>
          </a:p>
        </p:txBody>
      </p:sp>
      <p:sp>
        <p:nvSpPr>
          <p:cNvPr id="4" name="Title 3"/>
          <p:cNvSpPr>
            <a:spLocks noGrp="1"/>
          </p:cNvSpPr>
          <p:nvPr>
            <p:ph type="title"/>
          </p:nvPr>
        </p:nvSpPr>
        <p:spPr/>
        <p:txBody>
          <a:bodyPr>
            <a:normAutofit fontScale="90000"/>
          </a:bodyPr>
          <a:lstStyle/>
          <a:p>
            <a:pPr algn="ctr"/>
            <a:r>
              <a:rPr lang="en-US" dirty="0" smtClean="0"/>
              <a:t>Management of surgical wound infection </a:t>
            </a:r>
            <a:endParaRPr lang="en-US" dirty="0"/>
          </a:p>
        </p:txBody>
      </p:sp>
      <p:graphicFrame>
        <p:nvGraphicFramePr>
          <p:cNvPr id="22" name="Diagram 21"/>
          <p:cNvGraphicFramePr/>
          <p:nvPr>
            <p:extLst>
              <p:ext uri="{D42A27DB-BD31-4B8C-83A1-F6EECF244321}">
                <p14:modId xmlns:p14="http://schemas.microsoft.com/office/powerpoint/2010/main" val="3747947080"/>
              </p:ext>
            </p:extLst>
          </p:nvPr>
        </p:nvGraphicFramePr>
        <p:xfrm>
          <a:off x="-1228725" y="1830474"/>
          <a:ext cx="12192000" cy="3824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p:cNvGrpSpPr/>
          <p:nvPr/>
        </p:nvGrpSpPr>
        <p:grpSpPr>
          <a:xfrm>
            <a:off x="1006015" y="5704073"/>
            <a:ext cx="8107680" cy="1092351"/>
            <a:chOff x="2315247" y="1365906"/>
            <a:chExt cx="8107680" cy="1092351"/>
          </a:xfrm>
        </p:grpSpPr>
        <p:sp>
          <p:nvSpPr>
            <p:cNvPr id="13" name="Pentagon 12"/>
            <p:cNvSpPr/>
            <p:nvPr/>
          </p:nvSpPr>
          <p:spPr>
            <a:xfrm rot="10800000">
              <a:off x="2315247" y="1365906"/>
              <a:ext cx="8107680" cy="1092351"/>
            </a:xfrm>
            <a:prstGeom prst="homePlate">
              <a:avLst/>
            </a:prstGeom>
          </p:spPr>
          <p:style>
            <a:lnRef idx="2">
              <a:schemeClr val="accent5"/>
            </a:lnRef>
            <a:fillRef idx="1">
              <a:schemeClr val="lt1"/>
            </a:fillRef>
            <a:effectRef idx="0">
              <a:schemeClr val="accent5"/>
            </a:effectRef>
            <a:fontRef idx="minor">
              <a:schemeClr val="dk1"/>
            </a:fontRef>
          </p:style>
        </p:sp>
        <p:sp>
          <p:nvSpPr>
            <p:cNvPr id="14" name="Pentagon 4"/>
            <p:cNvSpPr/>
            <p:nvPr/>
          </p:nvSpPr>
          <p:spPr>
            <a:xfrm rot="21600000">
              <a:off x="2588335" y="1365906"/>
              <a:ext cx="7834592" cy="109235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481697" tIns="114300" rIns="213360" bIns="114300" numCol="1" spcCol="1270" anchor="ctr" anchorCtr="0">
              <a:noAutofit/>
            </a:bodyPr>
            <a:lstStyle/>
            <a:p>
              <a:pPr lvl="0" algn="ctr" defTabSz="1333500">
                <a:lnSpc>
                  <a:spcPct val="90000"/>
                </a:lnSpc>
                <a:spcBef>
                  <a:spcPct val="0"/>
                </a:spcBef>
                <a:spcAft>
                  <a:spcPct val="35000"/>
                </a:spcAft>
              </a:pPr>
              <a:endParaRPr lang="en-US" sz="3000" kern="1200" dirty="0"/>
            </a:p>
          </p:txBody>
        </p:sp>
      </p:grpSp>
      <p:sp>
        <p:nvSpPr>
          <p:cNvPr id="7" name="Rectangle 6"/>
          <p:cNvSpPr/>
          <p:nvPr/>
        </p:nvSpPr>
        <p:spPr>
          <a:xfrm>
            <a:off x="1854474" y="5773196"/>
            <a:ext cx="7259221" cy="954107"/>
          </a:xfrm>
          <a:prstGeom prst="rect">
            <a:avLst/>
          </a:prstGeom>
        </p:spPr>
        <p:txBody>
          <a:bodyPr wrap="square">
            <a:spAutoFit/>
          </a:bodyPr>
          <a:lstStyle/>
          <a:p>
            <a:pPr lvl="0">
              <a:defRPr/>
            </a:pPr>
            <a:r>
              <a:rPr lang="en-GB" sz="2800" dirty="0"/>
              <a:t>4.monitor closely for signs of systemic infections or sepsis </a:t>
            </a:r>
            <a:endParaRPr lang="en-US" sz="2800" dirty="0"/>
          </a:p>
        </p:txBody>
      </p:sp>
      <p:sp>
        <p:nvSpPr>
          <p:cNvPr id="18" name="Oval 17"/>
          <p:cNvSpPr/>
          <p:nvPr/>
        </p:nvSpPr>
        <p:spPr>
          <a:xfrm>
            <a:off x="489035" y="5751823"/>
            <a:ext cx="1092351" cy="1092351"/>
          </a:xfrm>
          <a:prstGeom prst="ellipse">
            <a:avLst/>
          </a:prstGeom>
        </p:spPr>
        <p:style>
          <a:lnRef idx="2">
            <a:schemeClr val="accent5"/>
          </a:lnRef>
          <a:fillRef idx="1">
            <a:schemeClr val="lt1"/>
          </a:fillRef>
          <a:effectRef idx="0">
            <a:schemeClr val="accent5"/>
          </a:effectRef>
          <a:fontRef idx="minor">
            <a:schemeClr val="dk1"/>
          </a:fontRef>
        </p:style>
      </p:sp>
    </p:spTree>
    <p:extLst>
      <p:ext uri="{BB962C8B-B14F-4D97-AF65-F5344CB8AC3E}">
        <p14:creationId xmlns:p14="http://schemas.microsoft.com/office/powerpoint/2010/main" val="19768298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53</a:t>
            </a:fld>
            <a:endParaRPr lang="ru-RU" dirty="0"/>
          </a:p>
        </p:txBody>
      </p:sp>
      <p:sp>
        <p:nvSpPr>
          <p:cNvPr id="10" name="Content Placeholder 9"/>
          <p:cNvSpPr>
            <a:spLocks noGrp="1"/>
          </p:cNvSpPr>
          <p:nvPr>
            <p:ph idx="1"/>
          </p:nvPr>
        </p:nvSpPr>
        <p:spPr>
          <a:xfrm>
            <a:off x="744071" y="1825624"/>
            <a:ext cx="10609729" cy="4879975"/>
          </a:xfrm>
        </p:spPr>
        <p:txBody>
          <a:bodyPr/>
          <a:lstStyle/>
          <a:p>
            <a:pPr marL="274320" indent="-274320" fontAlgn="auto">
              <a:spcBef>
                <a:spcPts val="580"/>
              </a:spcBef>
              <a:spcAft>
                <a:spcPts val="0"/>
              </a:spcAft>
              <a:buClr>
                <a:schemeClr val="accent3"/>
              </a:buClr>
              <a:buFont typeface="Wingdings 2"/>
              <a:buChar char=""/>
              <a:defRPr/>
            </a:pPr>
            <a:r>
              <a:rPr lang="en-US" sz="2400" dirty="0"/>
              <a:t>First-line antibiotic therapy (‘empirical’ or ‘blind’ therapy) should cover the most likely infecting pathogens</a:t>
            </a:r>
          </a:p>
          <a:p>
            <a:pPr marL="274320" indent="-274320" fontAlgn="auto">
              <a:spcBef>
                <a:spcPts val="580"/>
              </a:spcBef>
              <a:spcAft>
                <a:spcPts val="0"/>
              </a:spcAft>
              <a:buClr>
                <a:schemeClr val="accent3"/>
              </a:buClr>
              <a:buFont typeface="Wingdings 2"/>
              <a:buChar char=""/>
              <a:defRPr/>
            </a:pPr>
            <a:r>
              <a:rPr lang="en-US" sz="2400" b="1" u="sng" dirty="0">
                <a:solidFill>
                  <a:schemeClr val="accent3"/>
                </a:solidFill>
              </a:rPr>
              <a:t>Uses</a:t>
            </a:r>
            <a:r>
              <a:rPr lang="en-US" sz="2400" b="1" u="sng" dirty="0"/>
              <a:t> :</a:t>
            </a:r>
          </a:p>
          <a:p>
            <a:pPr marL="274320" indent="-274320" fontAlgn="auto">
              <a:spcBef>
                <a:spcPts val="580"/>
              </a:spcBef>
              <a:spcAft>
                <a:spcPts val="0"/>
              </a:spcAft>
              <a:buClr>
                <a:schemeClr val="accent3"/>
              </a:buClr>
              <a:buFont typeface="Wingdings" pitchFamily="2" charset="2"/>
              <a:buChar char="ü"/>
              <a:defRPr/>
            </a:pPr>
            <a:r>
              <a:rPr lang="en-US" sz="2400" b="1" dirty="0"/>
              <a:t>high</a:t>
            </a:r>
            <a:r>
              <a:rPr lang="en-US" sz="2400" dirty="0"/>
              <a:t> </a:t>
            </a:r>
            <a:r>
              <a:rPr lang="en-US" sz="2400" b="1" dirty="0"/>
              <a:t>risk</a:t>
            </a:r>
            <a:r>
              <a:rPr lang="en-US" sz="2400" dirty="0"/>
              <a:t> ….e.g., </a:t>
            </a:r>
            <a:r>
              <a:rPr lang="en-US" sz="2400" u="sng" dirty="0"/>
              <a:t>ruptured</a:t>
            </a:r>
            <a:r>
              <a:rPr lang="en-US" sz="2400" dirty="0"/>
              <a:t> appendicitis)</a:t>
            </a:r>
          </a:p>
          <a:p>
            <a:pPr marL="274320" indent="-274320" fontAlgn="auto">
              <a:spcBef>
                <a:spcPts val="580"/>
              </a:spcBef>
              <a:spcAft>
                <a:spcPts val="0"/>
              </a:spcAft>
              <a:buClr>
                <a:schemeClr val="accent3"/>
              </a:buClr>
              <a:buFont typeface="Wingdings" pitchFamily="2" charset="2"/>
              <a:buChar char="ü"/>
              <a:defRPr/>
            </a:pPr>
            <a:r>
              <a:rPr lang="en-US" sz="2400" b="1" dirty="0"/>
              <a:t>Significant contamination </a:t>
            </a:r>
            <a:r>
              <a:rPr lang="en-GB" sz="2400" dirty="0"/>
              <a:t>has </a:t>
            </a:r>
            <a:r>
              <a:rPr lang="en-GB" sz="2400" dirty="0" err="1"/>
              <a:t>occured</a:t>
            </a:r>
            <a:r>
              <a:rPr lang="en-GB" sz="2400" dirty="0"/>
              <a:t> </a:t>
            </a:r>
            <a:r>
              <a:rPr lang="en-US" sz="2400" dirty="0"/>
              <a:t>during </a:t>
            </a:r>
            <a:r>
              <a:rPr lang="en-US" sz="2400" dirty="0" smtClean="0"/>
              <a:t>surgery(e.g</a:t>
            </a:r>
            <a:r>
              <a:rPr lang="en-US" sz="2400" dirty="0"/>
              <a:t>., </a:t>
            </a:r>
            <a:r>
              <a:rPr lang="en-US" sz="2400" u="sng" dirty="0"/>
              <a:t>spillage</a:t>
            </a:r>
            <a:r>
              <a:rPr lang="en-US" sz="2400" dirty="0"/>
              <a:t> of colon contents).</a:t>
            </a:r>
            <a:endParaRPr lang="en-US" sz="2000" dirty="0"/>
          </a:p>
          <a:p>
            <a:pPr marL="274320" lvl="1" indent="0" fontAlgn="auto">
              <a:spcBef>
                <a:spcPts val="580"/>
              </a:spcBef>
              <a:spcAft>
                <a:spcPts val="0"/>
              </a:spcAft>
              <a:buClr>
                <a:schemeClr val="accent3"/>
              </a:buClr>
              <a:buNone/>
              <a:defRPr/>
            </a:pPr>
            <a:r>
              <a:rPr lang="en-US" sz="2400" b="1" u="sng" dirty="0" smtClean="0">
                <a:solidFill>
                  <a:schemeClr val="accent3"/>
                </a:solidFill>
              </a:rPr>
              <a:t>Duration</a:t>
            </a:r>
            <a:r>
              <a:rPr lang="en-US" sz="2000" dirty="0" smtClean="0"/>
              <a:t> : for </a:t>
            </a:r>
            <a:r>
              <a:rPr lang="en-US" sz="2000" dirty="0"/>
              <a:t>short duration (</a:t>
            </a:r>
            <a:r>
              <a:rPr lang="en-US" sz="2000" b="1" dirty="0"/>
              <a:t>3-5 days)</a:t>
            </a:r>
            <a:r>
              <a:rPr lang="en-US" sz="2000" dirty="0"/>
              <a:t> till we switch to specific therapy after culture &amp; sensitivity</a:t>
            </a:r>
            <a:endParaRPr lang="en-US" dirty="0"/>
          </a:p>
          <a:p>
            <a:endParaRPr lang="en-US" dirty="0"/>
          </a:p>
        </p:txBody>
      </p:sp>
      <p:sp>
        <p:nvSpPr>
          <p:cNvPr id="9" name="Title 8"/>
          <p:cNvSpPr>
            <a:spLocks noGrp="1"/>
          </p:cNvSpPr>
          <p:nvPr>
            <p:ph type="title"/>
          </p:nvPr>
        </p:nvSpPr>
        <p:spPr/>
        <p:txBody>
          <a:bodyPr/>
          <a:lstStyle/>
          <a:p>
            <a:r>
              <a:rPr lang="en-GB" dirty="0"/>
              <a:t>Empirical antibiotics </a:t>
            </a:r>
            <a:endParaRPr lang="en-US" dirty="0"/>
          </a:p>
        </p:txBody>
      </p:sp>
    </p:spTree>
    <p:extLst>
      <p:ext uri="{BB962C8B-B14F-4D97-AF65-F5344CB8AC3E}">
        <p14:creationId xmlns:p14="http://schemas.microsoft.com/office/powerpoint/2010/main" val="3881491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54</a:t>
            </a:fld>
            <a:endParaRPr lang="ru-RU" dirty="0"/>
          </a:p>
        </p:txBody>
      </p:sp>
      <p:sp>
        <p:nvSpPr>
          <p:cNvPr id="4" name="Content Placeholder 3"/>
          <p:cNvSpPr>
            <a:spLocks noGrp="1"/>
          </p:cNvSpPr>
          <p:nvPr>
            <p:ph idx="4294967295"/>
          </p:nvPr>
        </p:nvSpPr>
        <p:spPr>
          <a:xfrm>
            <a:off x="0" y="1825625"/>
            <a:ext cx="10515600" cy="4351338"/>
          </a:xfrm>
        </p:spPr>
        <p:txBody>
          <a:bodyPr/>
          <a:lstStyle/>
          <a:p>
            <a:r>
              <a:rPr lang="en-US" dirty="0">
                <a:solidFill>
                  <a:schemeClr val="tx2">
                    <a:lumMod val="50000"/>
                  </a:schemeClr>
                </a:solidFill>
              </a:rPr>
              <a:t>The empiric choice of drugs must Depends on :	</a:t>
            </a:r>
            <a:endParaRPr lang="en-GB" dirty="0">
              <a:solidFill>
                <a:schemeClr val="tx2">
                  <a:lumMod val="50000"/>
                </a:schemeClr>
              </a:solidFill>
            </a:endParaRPr>
          </a:p>
          <a:p>
            <a:r>
              <a:rPr lang="en-US" dirty="0"/>
              <a:t> the </a:t>
            </a:r>
            <a:r>
              <a:rPr lang="en-US" b="1" u="sng" dirty="0"/>
              <a:t>organisms most often cultured</a:t>
            </a:r>
            <a:r>
              <a:rPr lang="en-US" dirty="0"/>
              <a:t> from similar infections in previous patients,	 </a:t>
            </a:r>
            <a:endParaRPr lang="en-GB" dirty="0"/>
          </a:p>
          <a:p>
            <a:r>
              <a:rPr lang="en-US" dirty="0"/>
              <a:t>Results of </a:t>
            </a:r>
            <a:r>
              <a:rPr lang="en-US" b="1" dirty="0"/>
              <a:t>Gram stains</a:t>
            </a:r>
          </a:p>
          <a:p>
            <a:endParaRPr lang="en-US" dirty="0"/>
          </a:p>
        </p:txBody>
      </p:sp>
    </p:spTree>
    <p:extLst>
      <p:ext uri="{BB962C8B-B14F-4D97-AF65-F5344CB8AC3E}">
        <p14:creationId xmlns:p14="http://schemas.microsoft.com/office/powerpoint/2010/main" val="16901823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55</a:t>
            </a:fld>
            <a:endParaRPr lang="ru-RU" dirty="0"/>
          </a:p>
        </p:txBody>
      </p:sp>
      <p:graphicFrame>
        <p:nvGraphicFramePr>
          <p:cNvPr id="6" name="Diagram 5"/>
          <p:cNvGraphicFramePr/>
          <p:nvPr>
            <p:extLst/>
          </p:nvPr>
        </p:nvGraphicFramePr>
        <p:xfrm>
          <a:off x="170327" y="181784"/>
          <a:ext cx="9989671" cy="1144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nvPr>
        </p:nvGraphicFramePr>
        <p:xfrm>
          <a:off x="170327" y="1742887"/>
          <a:ext cx="9989671" cy="11449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nvPr>
        </p:nvGraphicFramePr>
        <p:xfrm>
          <a:off x="277906" y="3552514"/>
          <a:ext cx="9989671" cy="114499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extLst/>
          </p:nvPr>
        </p:nvGraphicFramePr>
        <p:xfrm>
          <a:off x="277906" y="5337737"/>
          <a:ext cx="9989671" cy="114499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12996050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4CD5-565B-2646-9753-BBF74EA8F4AF}"/>
              </a:ext>
            </a:extLst>
          </p:cNvPr>
          <p:cNvSpPr>
            <a:spLocks noGrp="1"/>
          </p:cNvSpPr>
          <p:nvPr>
            <p:ph type="title"/>
          </p:nvPr>
        </p:nvSpPr>
        <p:spPr/>
        <p:txBody>
          <a:bodyPr/>
          <a:lstStyle/>
          <a:p>
            <a:r>
              <a:rPr lang="en-GB" dirty="0" smtClean="0"/>
              <a:t>Cephalosporin </a:t>
            </a:r>
            <a:endParaRPr lang="en-US" dirty="0"/>
          </a:p>
        </p:txBody>
      </p:sp>
      <p:sp>
        <p:nvSpPr>
          <p:cNvPr id="3" name="Content Placeholder 2">
            <a:extLst>
              <a:ext uri="{FF2B5EF4-FFF2-40B4-BE49-F238E27FC236}">
                <a16:creationId xmlns:a16="http://schemas.microsoft.com/office/drawing/2014/main" id="{A3CBC84B-26E7-624A-B5AD-97EC17D527C6}"/>
              </a:ext>
            </a:extLst>
          </p:cNvPr>
          <p:cNvSpPr>
            <a:spLocks noGrp="1"/>
          </p:cNvSpPr>
          <p:nvPr>
            <p:ph idx="1"/>
          </p:nvPr>
        </p:nvSpPr>
        <p:spPr/>
        <p:txBody>
          <a:bodyPr>
            <a:normAutofit/>
          </a:bodyPr>
          <a:lstStyle/>
          <a:p>
            <a:r>
              <a:rPr lang="en-US" sz="2400" dirty="0">
                <a:solidFill>
                  <a:schemeClr val="tx2">
                    <a:lumMod val="50000"/>
                  </a:schemeClr>
                </a:solidFill>
              </a:rPr>
              <a:t>Cefuroxime , cefotaxime</a:t>
            </a:r>
            <a:endParaRPr lang="en-GB" sz="2400" dirty="0">
              <a:solidFill>
                <a:schemeClr val="tx2">
                  <a:lumMod val="50000"/>
                </a:schemeClr>
              </a:solidFill>
            </a:endParaRPr>
          </a:p>
          <a:p>
            <a:r>
              <a:rPr lang="en-US" sz="2400" dirty="0">
                <a:solidFill>
                  <a:schemeClr val="tx2">
                    <a:lumMod val="50000"/>
                  </a:schemeClr>
                </a:solidFill>
              </a:rPr>
              <a:t>-Effective in intra-abdominal skin and soft-tissue infections, </a:t>
            </a:r>
            <a:endParaRPr lang="en-GB" sz="2400" dirty="0">
              <a:solidFill>
                <a:schemeClr val="tx2">
                  <a:lumMod val="50000"/>
                </a:schemeClr>
              </a:solidFill>
            </a:endParaRPr>
          </a:p>
          <a:p>
            <a:r>
              <a:rPr lang="en-US" sz="2400" dirty="0">
                <a:solidFill>
                  <a:schemeClr val="tx2">
                    <a:lumMod val="50000"/>
                  </a:schemeClr>
                </a:solidFill>
              </a:rPr>
              <a:t>being active against Staphylococcus aureus and most </a:t>
            </a:r>
            <a:r>
              <a:rPr lang="en-US" sz="2400" dirty="0" err="1">
                <a:solidFill>
                  <a:schemeClr val="tx2">
                    <a:lumMod val="50000"/>
                  </a:schemeClr>
                </a:solidFill>
              </a:rPr>
              <a:t>Enterobacteriaceae</a:t>
            </a:r>
            <a:r>
              <a:rPr lang="en-US" sz="2400" dirty="0">
                <a:solidFill>
                  <a:schemeClr val="tx2">
                    <a:lumMod val="50000"/>
                  </a:schemeClr>
                </a:solidFill>
              </a:rPr>
              <a:t>.</a:t>
            </a:r>
            <a:endParaRPr lang="en-GB" sz="2400" dirty="0">
              <a:solidFill>
                <a:schemeClr val="tx2">
                  <a:lumMod val="50000"/>
                </a:schemeClr>
              </a:solidFill>
            </a:endParaRPr>
          </a:p>
          <a:p>
            <a:r>
              <a:rPr lang="en-US" sz="2400" b="1" dirty="0">
                <a:solidFill>
                  <a:schemeClr val="tx2">
                    <a:lumMod val="50000"/>
                  </a:schemeClr>
                </a:solidFill>
              </a:rPr>
              <a:t>-cephalosporins may be combined with </a:t>
            </a:r>
            <a:r>
              <a:rPr lang="en-US" sz="2400" b="1" dirty="0" err="1">
                <a:solidFill>
                  <a:schemeClr val="tx2">
                    <a:lumMod val="50000"/>
                  </a:schemeClr>
                </a:solidFill>
              </a:rPr>
              <a:t>anaminoglycoside</a:t>
            </a:r>
            <a:r>
              <a:rPr lang="en-US" sz="2400" b="1" dirty="0">
                <a:solidFill>
                  <a:schemeClr val="tx2">
                    <a:lumMod val="50000"/>
                  </a:schemeClr>
                </a:solidFill>
              </a:rPr>
              <a:t>, if anaerobic cover is needed.</a:t>
            </a:r>
          </a:p>
        </p:txBody>
      </p:sp>
    </p:spTree>
    <p:extLst>
      <p:ext uri="{BB962C8B-B14F-4D97-AF65-F5344CB8AC3E}">
        <p14:creationId xmlns:p14="http://schemas.microsoft.com/office/powerpoint/2010/main" val="8505260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57</a:t>
            </a:fld>
            <a:endParaRPr lang="ru-RU" dirty="0"/>
          </a:p>
        </p:txBody>
      </p:sp>
      <p:sp>
        <p:nvSpPr>
          <p:cNvPr id="4" name="Content Placeholder 3"/>
          <p:cNvSpPr>
            <a:spLocks noGrp="1"/>
          </p:cNvSpPr>
          <p:nvPr>
            <p:ph idx="1"/>
          </p:nvPr>
        </p:nvSpPr>
        <p:spPr>
          <a:xfrm>
            <a:off x="71718" y="1825624"/>
            <a:ext cx="7404847" cy="5032375"/>
          </a:xfrm>
        </p:spPr>
        <p:txBody>
          <a:bodyPr>
            <a:normAutofit/>
          </a:bodyPr>
          <a:lstStyle/>
          <a:p>
            <a:r>
              <a:rPr lang="en-US" sz="1800" b="1" dirty="0">
                <a:solidFill>
                  <a:srgbClr val="002060"/>
                </a:solidFill>
              </a:rPr>
              <a:t> </a:t>
            </a:r>
            <a:r>
              <a:rPr lang="en-GB" sz="1800" b="1" dirty="0">
                <a:solidFill>
                  <a:srgbClr val="002060"/>
                </a:solidFill>
              </a:rPr>
              <a:t>Decreases the</a:t>
            </a:r>
            <a:r>
              <a:rPr lang="en-US" sz="1800" b="1" dirty="0">
                <a:solidFill>
                  <a:srgbClr val="002060"/>
                </a:solidFill>
              </a:rPr>
              <a:t> </a:t>
            </a:r>
            <a:r>
              <a:rPr lang="en-US" sz="1800" b="1" u="sng" dirty="0">
                <a:solidFill>
                  <a:srgbClr val="002060"/>
                </a:solidFill>
              </a:rPr>
              <a:t>pressure</a:t>
            </a:r>
            <a:r>
              <a:rPr lang="en-US" sz="1800" b="1" dirty="0">
                <a:solidFill>
                  <a:srgbClr val="002060"/>
                </a:solidFill>
              </a:rPr>
              <a:t> &amp;the </a:t>
            </a:r>
            <a:r>
              <a:rPr lang="en-US" sz="1800" b="1" u="sng" dirty="0">
                <a:solidFill>
                  <a:srgbClr val="002060"/>
                </a:solidFill>
              </a:rPr>
              <a:t>number of bacteria</a:t>
            </a:r>
            <a:r>
              <a:rPr lang="en-US" sz="1800" b="1" dirty="0">
                <a:solidFill>
                  <a:srgbClr val="002060"/>
                </a:solidFill>
              </a:rPr>
              <a:t>  </a:t>
            </a:r>
            <a:r>
              <a:rPr lang="en-GB" sz="1800" b="1" dirty="0">
                <a:solidFill>
                  <a:srgbClr val="002060"/>
                </a:solidFill>
              </a:rPr>
              <a:t>and so</a:t>
            </a:r>
            <a:r>
              <a:rPr lang="en-US" sz="1800" b="1" dirty="0">
                <a:solidFill>
                  <a:srgbClr val="002060"/>
                </a:solidFill>
              </a:rPr>
              <a:t>  decreases the spread of toxins and bacteria.</a:t>
            </a:r>
          </a:p>
          <a:p>
            <a:endParaRPr lang="en-US" sz="1800" b="1" dirty="0">
              <a:solidFill>
                <a:srgbClr val="002060"/>
              </a:solidFill>
            </a:endParaRPr>
          </a:p>
          <a:p>
            <a:r>
              <a:rPr lang="en-US" sz="1800" b="1" dirty="0">
                <a:solidFill>
                  <a:srgbClr val="002060"/>
                </a:solidFill>
              </a:rPr>
              <a:t>abscess +systemic manifestations = surgical emergency.</a:t>
            </a:r>
          </a:p>
          <a:p>
            <a:endParaRPr lang="en-US" sz="1800" b="1" dirty="0">
              <a:solidFill>
                <a:srgbClr val="002060"/>
              </a:solidFill>
            </a:endParaRPr>
          </a:p>
          <a:p>
            <a:r>
              <a:rPr lang="en-US" sz="1800" b="1" dirty="0">
                <a:solidFill>
                  <a:srgbClr val="002060"/>
                </a:solidFill>
              </a:rPr>
              <a:t>Fluctuation is a reliable ( but late sign ) of a subcutaneous abscess. </a:t>
            </a:r>
          </a:p>
          <a:p>
            <a:pPr>
              <a:buFont typeface="Wingdings 3" charset="2"/>
              <a:buNone/>
            </a:pPr>
            <a:endParaRPr lang="en-US" sz="1800" b="1" dirty="0">
              <a:solidFill>
                <a:srgbClr val="002060"/>
              </a:solidFill>
            </a:endParaRPr>
          </a:p>
          <a:p>
            <a:pPr>
              <a:buBlip>
                <a:blip r:embed="rId3">
                  <a:extLst/>
                </a:blip>
              </a:buBlip>
            </a:pPr>
            <a:r>
              <a:rPr lang="en-US" sz="1800" b="1" i="1" dirty="0">
                <a:solidFill>
                  <a:srgbClr val="002060"/>
                </a:solidFill>
                <a:effectLst>
                  <a:outerShdw blurRad="38100" dist="38100" dir="2700000" algn="tl">
                    <a:srgbClr val="000000">
                      <a:alpha val="43137"/>
                    </a:srgbClr>
                  </a:outerShdw>
                </a:effectLst>
                <a:latin typeface="Arial Rounded MT Bold" pitchFamily="34" charset="0"/>
                <a:ea typeface="Tahoma" pitchFamily="34" charset="0"/>
                <a:cs typeface="Tahoma" pitchFamily="34" charset="0"/>
              </a:rPr>
              <a:t>Abscesses need drainage with </a:t>
            </a:r>
            <a:r>
              <a:rPr lang="en-US" sz="1800" b="1" i="1" u="sng" dirty="0">
                <a:solidFill>
                  <a:srgbClr val="002060"/>
                </a:solidFill>
                <a:effectLst>
                  <a:outerShdw blurRad="38100" dist="38100" dir="2700000" algn="tl">
                    <a:srgbClr val="000000">
                      <a:alpha val="43137"/>
                    </a:srgbClr>
                  </a:outerShdw>
                </a:effectLst>
                <a:latin typeface="Arial Rounded MT Bold" pitchFamily="34" charset="0"/>
                <a:ea typeface="Tahoma" pitchFamily="34" charset="0"/>
                <a:cs typeface="Tahoma" pitchFamily="34" charset="0"/>
              </a:rPr>
              <a:t>curettage</a:t>
            </a:r>
          </a:p>
          <a:p>
            <a:pPr>
              <a:buNone/>
            </a:pPr>
            <a:r>
              <a:rPr lang="en-US" sz="1800" b="1" i="1" dirty="0">
                <a:solidFill>
                  <a:srgbClr val="002060"/>
                </a:solidFill>
                <a:effectLst>
                  <a:outerShdw blurRad="38100" dist="38100" dir="2700000" algn="tl">
                    <a:srgbClr val="000000">
                      <a:alpha val="43137"/>
                    </a:srgbClr>
                  </a:outerShdw>
                </a:effectLst>
                <a:latin typeface="Arial Rounded MT Bold" pitchFamily="34" charset="0"/>
                <a:ea typeface="Tahoma" pitchFamily="34" charset="0"/>
                <a:cs typeface="Tahoma" pitchFamily="34" charset="0"/>
              </a:rPr>
              <a:t> </a:t>
            </a:r>
            <a:r>
              <a:rPr lang="en-US" sz="1800" b="1" dirty="0">
                <a:solidFill>
                  <a:srgbClr val="002060"/>
                </a:solidFill>
                <a:latin typeface="Arial Rounded MT Bold" pitchFamily="34" charset="0"/>
              </a:rPr>
              <a:t>Deep :may be drained by a </a:t>
            </a:r>
            <a:r>
              <a:rPr lang="en-US" sz="1800" b="1" u="sng" dirty="0">
                <a:solidFill>
                  <a:srgbClr val="002060"/>
                </a:solidFill>
                <a:latin typeface="Arial Rounded MT Bold" pitchFamily="34" charset="0"/>
              </a:rPr>
              <a:t>catheter</a:t>
            </a:r>
            <a:r>
              <a:rPr lang="en-US" sz="1800" b="1" dirty="0">
                <a:solidFill>
                  <a:srgbClr val="002060"/>
                </a:solidFill>
                <a:latin typeface="Arial Rounded MT Bold" pitchFamily="34" charset="0"/>
              </a:rPr>
              <a:t> placed percutaneously under guidance by CT or U/S.</a:t>
            </a:r>
            <a:endParaRPr lang="en-GB" sz="1800" b="1" dirty="0">
              <a:solidFill>
                <a:srgbClr val="002060"/>
              </a:solidFill>
              <a:latin typeface="Arial Rounded MT Bold" pitchFamily="34" charset="0"/>
            </a:endParaRPr>
          </a:p>
          <a:p>
            <a:pPr>
              <a:buNone/>
            </a:pPr>
            <a:r>
              <a:rPr lang="en-US" sz="1800" b="1" dirty="0">
                <a:solidFill>
                  <a:srgbClr val="002060"/>
                </a:solidFill>
              </a:rPr>
              <a:t>If the abscess is inaccessible …</a:t>
            </a:r>
            <a:r>
              <a:rPr lang="en-US" sz="1800" b="1" u="sng" dirty="0">
                <a:solidFill>
                  <a:srgbClr val="002060"/>
                </a:solidFill>
              </a:rPr>
              <a:t>operative</a:t>
            </a:r>
            <a:r>
              <a:rPr lang="en-US" sz="1800" b="1" dirty="0">
                <a:solidFill>
                  <a:srgbClr val="002060"/>
                </a:solidFill>
              </a:rPr>
              <a:t> drainage</a:t>
            </a:r>
          </a:p>
          <a:p>
            <a:endParaRPr lang="en-US" sz="1800" b="1" dirty="0">
              <a:solidFill>
                <a:srgbClr val="002060"/>
              </a:solidFill>
            </a:endParaRPr>
          </a:p>
          <a:p>
            <a:endParaRPr lang="en-US" sz="1800" b="1" dirty="0">
              <a:solidFill>
                <a:srgbClr val="002060"/>
              </a:solidFill>
            </a:endParaRPr>
          </a:p>
          <a:p>
            <a:endParaRPr lang="en-US" sz="1800" b="1" dirty="0">
              <a:solidFill>
                <a:srgbClr val="002060"/>
              </a:solidFill>
            </a:endParaRPr>
          </a:p>
        </p:txBody>
      </p:sp>
      <p:sp>
        <p:nvSpPr>
          <p:cNvPr id="5" name="Title 4"/>
          <p:cNvSpPr>
            <a:spLocks noGrp="1"/>
          </p:cNvSpPr>
          <p:nvPr>
            <p:ph type="title"/>
          </p:nvPr>
        </p:nvSpPr>
        <p:spPr/>
        <p:txBody>
          <a:bodyPr/>
          <a:lstStyle/>
          <a:p>
            <a:r>
              <a:rPr lang="en-GB" dirty="0"/>
              <a:t>Incision and drainage </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037" y="0"/>
            <a:ext cx="4633362" cy="6857999"/>
          </a:xfrm>
          <a:prstGeom prst="rect">
            <a:avLst/>
          </a:prstGeom>
        </p:spPr>
      </p:pic>
    </p:spTree>
    <p:extLst>
      <p:ext uri="{BB962C8B-B14F-4D97-AF65-F5344CB8AC3E}">
        <p14:creationId xmlns:p14="http://schemas.microsoft.com/office/powerpoint/2010/main" val="21662376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58</a:t>
            </a:fld>
            <a:endParaRPr lang="ru-RU" dirty="0"/>
          </a:p>
        </p:txBody>
      </p:sp>
      <p:sp>
        <p:nvSpPr>
          <p:cNvPr id="5" name="Content Placeholder 4"/>
          <p:cNvSpPr>
            <a:spLocks noGrp="1"/>
          </p:cNvSpPr>
          <p:nvPr>
            <p:ph idx="1"/>
          </p:nvPr>
        </p:nvSpPr>
        <p:spPr/>
        <p:txBody>
          <a:bodyPr>
            <a:normAutofit/>
          </a:bodyPr>
          <a:lstStyle/>
          <a:p>
            <a:r>
              <a:rPr lang="en-US" sz="2000" b="1" dirty="0"/>
              <a:t> removal of dead (necrotic) or infected skin </a:t>
            </a:r>
            <a:r>
              <a:rPr lang="en-US" sz="2000" b="1" dirty="0" smtClean="0"/>
              <a:t>tissue </a:t>
            </a:r>
            <a:r>
              <a:rPr lang="en-US" sz="2000" b="1" dirty="0"/>
              <a:t>within a surgical </a:t>
            </a:r>
            <a:r>
              <a:rPr lang="en-US" sz="2000" b="1" dirty="0" smtClean="0"/>
              <a:t>wound.</a:t>
            </a:r>
            <a:endParaRPr lang="en-GB" sz="2000" b="1" dirty="0"/>
          </a:p>
          <a:p>
            <a:endParaRPr lang="en-US" sz="2000" b="1" u="sng" dirty="0" smtClean="0"/>
          </a:p>
          <a:p>
            <a:r>
              <a:rPr lang="en-US" sz="2000" b="1" u="sng" dirty="0" smtClean="0"/>
              <a:t>Wound </a:t>
            </a:r>
            <a:r>
              <a:rPr lang="en-US" sz="2000" b="1" u="sng" dirty="0"/>
              <a:t>debridement can</a:t>
            </a:r>
            <a:r>
              <a:rPr lang="en-US" sz="2000" dirty="0"/>
              <a:t>:</a:t>
            </a:r>
          </a:p>
          <a:p>
            <a:r>
              <a:rPr lang="en-US" sz="2000" dirty="0"/>
              <a:t>help healthy tissue grow</a:t>
            </a:r>
          </a:p>
          <a:p>
            <a:r>
              <a:rPr lang="en-US" sz="2000" dirty="0"/>
              <a:t>minimize </a:t>
            </a:r>
            <a:r>
              <a:rPr lang="en-US" sz="2000" dirty="0">
                <a:hlinkClick r:id="rId3"/>
              </a:rPr>
              <a:t>scarring</a:t>
            </a:r>
            <a:endParaRPr lang="en-US" sz="2000" dirty="0"/>
          </a:p>
          <a:p>
            <a:r>
              <a:rPr lang="en-US" sz="2000" dirty="0"/>
              <a:t>reduce complications of </a:t>
            </a:r>
            <a:r>
              <a:rPr lang="en-US" sz="2000" dirty="0" smtClean="0"/>
              <a:t>infections</a:t>
            </a:r>
          </a:p>
          <a:p>
            <a:endParaRPr lang="en-US" sz="2000" dirty="0"/>
          </a:p>
          <a:p>
            <a:endParaRPr lang="en-US" sz="2000" dirty="0"/>
          </a:p>
        </p:txBody>
      </p:sp>
      <p:sp>
        <p:nvSpPr>
          <p:cNvPr id="4" name="Title 3"/>
          <p:cNvSpPr>
            <a:spLocks noGrp="1"/>
          </p:cNvSpPr>
          <p:nvPr>
            <p:ph type="title"/>
          </p:nvPr>
        </p:nvSpPr>
        <p:spPr/>
        <p:txBody>
          <a:bodyPr/>
          <a:lstStyle/>
          <a:p>
            <a:r>
              <a:rPr lang="en-GB" dirty="0"/>
              <a:t>Debridement </a:t>
            </a:r>
            <a:endParaRPr lang="en-US" dirty="0"/>
          </a:p>
        </p:txBody>
      </p:sp>
    </p:spTree>
    <p:extLst>
      <p:ext uri="{BB962C8B-B14F-4D97-AF65-F5344CB8AC3E}">
        <p14:creationId xmlns:p14="http://schemas.microsoft.com/office/powerpoint/2010/main" val="10778109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59</a:t>
            </a:fld>
            <a:endParaRPr lang="ru-RU"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218162430"/>
              </p:ext>
            </p:extLst>
          </p:nvPr>
        </p:nvGraphicFramePr>
        <p:xfrm>
          <a:off x="0" y="86061"/>
          <a:ext cx="12192000" cy="6771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3123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Title 2"/>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143000" y="965200"/>
            <a:ext cx="8775700" cy="711200"/>
          </a:xfrm>
        </p:spPr>
      </p:pic>
      <p:sp>
        <p:nvSpPr>
          <p:cNvPr id="21507" name="Content Placeholder 2"/>
          <p:cNvSpPr>
            <a:spLocks noGrp="1" noChangeArrowheads="1"/>
          </p:cNvSpPr>
          <p:nvPr>
            <p:ph idx="1"/>
          </p:nvPr>
        </p:nvSpPr>
        <p:spPr>
          <a:xfrm>
            <a:off x="477838" y="2425700"/>
            <a:ext cx="11422062" cy="3935413"/>
          </a:xfrm>
        </p:spPr>
        <p:txBody>
          <a:bodyPr/>
          <a:lstStyle/>
          <a:p>
            <a:pPr lvl="1" eaLnBrk="1" hangingPunct="1">
              <a:lnSpc>
                <a:spcPct val="80000"/>
              </a:lnSpc>
            </a:pPr>
            <a:r>
              <a:rPr lang="en-US" altLang="en-US" sz="2400" b="1" dirty="0" smtClean="0"/>
              <a:t>Infection involves only skin and subcutaneous tissue of incision.</a:t>
            </a:r>
          </a:p>
          <a:p>
            <a:pPr lvl="1" eaLnBrk="1" hangingPunct="1">
              <a:lnSpc>
                <a:spcPct val="80000"/>
              </a:lnSpc>
            </a:pPr>
            <a:endParaRPr lang="en-US" altLang="en-US" sz="2400" b="1" dirty="0" smtClean="0"/>
          </a:p>
          <a:p>
            <a:pPr lvl="1" eaLnBrk="1" hangingPunct="1">
              <a:lnSpc>
                <a:spcPct val="80000"/>
              </a:lnSpc>
            </a:pPr>
            <a:r>
              <a:rPr lang="en-US" altLang="en-US" sz="2400" b="1" dirty="0" smtClean="0"/>
              <a:t>At least 1 of the following: </a:t>
            </a:r>
            <a:endParaRPr lang="en-US" altLang="en-US" sz="2400" b="1" dirty="0" smtClean="0">
              <a:solidFill>
                <a:srgbClr val="FF0000"/>
              </a:solidFill>
            </a:endParaRPr>
          </a:p>
          <a:p>
            <a:pPr lvl="2" eaLnBrk="1" hangingPunct="1">
              <a:lnSpc>
                <a:spcPct val="80000"/>
              </a:lnSpc>
            </a:pPr>
            <a:r>
              <a:rPr lang="en-US" altLang="en-US" sz="2000" b="1" dirty="0" smtClean="0">
                <a:solidFill>
                  <a:srgbClr val="FF0000"/>
                </a:solidFill>
              </a:rPr>
              <a:t>Purulent drainage </a:t>
            </a:r>
            <a:r>
              <a:rPr lang="en-US" altLang="en-US" sz="2000" b="1" dirty="0" smtClean="0"/>
              <a:t>is present (culture documentation not required). </a:t>
            </a:r>
          </a:p>
          <a:p>
            <a:pPr lvl="2" eaLnBrk="1" hangingPunct="1">
              <a:lnSpc>
                <a:spcPct val="80000"/>
              </a:lnSpc>
            </a:pPr>
            <a:r>
              <a:rPr lang="en-US" altLang="en-US" sz="2000" b="1" dirty="0" smtClean="0">
                <a:solidFill>
                  <a:srgbClr val="FF0000"/>
                </a:solidFill>
              </a:rPr>
              <a:t>Organisms are isolated from fluid/tissue of the superficial incision. </a:t>
            </a:r>
          </a:p>
          <a:p>
            <a:pPr lvl="2" eaLnBrk="1" hangingPunct="1">
              <a:lnSpc>
                <a:spcPct val="80000"/>
              </a:lnSpc>
            </a:pPr>
            <a:r>
              <a:rPr lang="en-US" altLang="en-US" sz="2000" b="1" dirty="0" smtClean="0"/>
              <a:t>At least </a:t>
            </a:r>
            <a:r>
              <a:rPr lang="en-US" altLang="en-US" sz="2000" b="1" dirty="0" smtClean="0">
                <a:solidFill>
                  <a:srgbClr val="FF0000"/>
                </a:solidFill>
              </a:rPr>
              <a:t>1 sign of inflammation </a:t>
            </a:r>
            <a:r>
              <a:rPr lang="en-US" altLang="en-US" sz="2000" dirty="0" smtClean="0"/>
              <a:t>(Localized pain or tenderness; localized swelling; erythema; or heat)</a:t>
            </a:r>
            <a:r>
              <a:rPr lang="en-US" altLang="en-US" sz="2000" b="1" dirty="0" smtClean="0">
                <a:solidFill>
                  <a:srgbClr val="FF0000"/>
                </a:solidFill>
              </a:rPr>
              <a:t> </a:t>
            </a:r>
            <a:r>
              <a:rPr lang="en-US" altLang="en-US" sz="2000" b="1" dirty="0" smtClean="0"/>
              <a:t>is present.</a:t>
            </a:r>
          </a:p>
          <a:p>
            <a:pPr lvl="2" eaLnBrk="1" hangingPunct="1">
              <a:lnSpc>
                <a:spcPct val="80000"/>
              </a:lnSpc>
            </a:pPr>
            <a:r>
              <a:rPr lang="en-US" altLang="en-US" sz="2000" b="1" dirty="0" smtClean="0"/>
              <a:t>The wound is </a:t>
            </a:r>
            <a:r>
              <a:rPr lang="en-US" altLang="en-US" sz="2000" b="1" dirty="0" smtClean="0">
                <a:solidFill>
                  <a:srgbClr val="FF0000"/>
                </a:solidFill>
              </a:rPr>
              <a:t>deliberately opened by the surgeon</a:t>
            </a:r>
            <a:r>
              <a:rPr lang="en-US" altLang="en-US" sz="2000" b="1" dirty="0" smtClean="0"/>
              <a:t>. </a:t>
            </a:r>
          </a:p>
        </p:txBody>
      </p:sp>
      <p:sp>
        <p:nvSpPr>
          <p:cNvPr id="21508" name="عنصر نائب لرقم الشريحة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fld id="{FBC31C6A-0881-4C94-B41A-784D6FF9936D}" type="slidenum">
              <a:rPr lang="en-US" altLang="en-US" smtClean="0">
                <a:solidFill>
                  <a:schemeClr val="bg1"/>
                </a:solidFill>
              </a:rPr>
              <a:pPr fontAlgn="base">
                <a:spcBef>
                  <a:spcPct val="0"/>
                </a:spcBef>
                <a:spcAft>
                  <a:spcPct val="0"/>
                </a:spcAft>
                <a:buClrTx/>
                <a:buSzTx/>
                <a:buFontTx/>
                <a:buNone/>
              </a:pPr>
              <a:t>6</a:t>
            </a:fld>
            <a:endParaRPr lang="en-US" altLang="en-US" smtClean="0">
              <a:solidFill>
                <a:schemeClr val="bg1"/>
              </a:solidFill>
            </a:endParaRPr>
          </a:p>
        </p:txBody>
      </p:sp>
      <p:sp>
        <p:nvSpPr>
          <p:cNvPr id="5" name="مستطيل 4"/>
          <p:cNvSpPr/>
          <p:nvPr/>
        </p:nvSpPr>
        <p:spPr>
          <a:xfrm>
            <a:off x="1006475" y="5505450"/>
            <a:ext cx="9661525" cy="757238"/>
          </a:xfrm>
          <a:prstGeom prst="rect">
            <a:avLst/>
          </a:prstGeom>
          <a:solidFill>
            <a:schemeClr val="accent6">
              <a:lumMod val="40000"/>
              <a:lumOff val="60000"/>
            </a:schemeClr>
          </a:solidFill>
        </p:spPr>
        <p:txBody>
          <a:bodyPr>
            <a:spAutoFit/>
          </a:bodyPr>
          <a:lstStyle/>
          <a:p>
            <a:pPr lvl="1" eaLnBrk="1" fontAlgn="auto" hangingPunct="1">
              <a:lnSpc>
                <a:spcPct val="90000"/>
              </a:lnSpc>
              <a:spcBef>
                <a:spcPts val="0"/>
              </a:spcBef>
              <a:spcAft>
                <a:spcPts val="0"/>
              </a:spcAft>
              <a:defRPr/>
            </a:pPr>
            <a:r>
              <a:rPr lang="en-GB" sz="1600" b="1" dirty="0">
                <a:latin typeface="+mn-lt"/>
              </a:rPr>
              <a:t>Note: A wound is </a:t>
            </a:r>
            <a:r>
              <a:rPr lang="en-GB" sz="1600" b="1" dirty="0">
                <a:solidFill>
                  <a:srgbClr val="FF0000"/>
                </a:solidFill>
                <a:latin typeface="+mn-lt"/>
              </a:rPr>
              <a:t>not</a:t>
            </a:r>
            <a:r>
              <a:rPr lang="en-GB" sz="1600" b="1" dirty="0">
                <a:latin typeface="+mn-lt"/>
              </a:rPr>
              <a:t> considered a superficial </a:t>
            </a:r>
            <a:r>
              <a:rPr lang="en-GB" sz="1600" b="1" dirty="0" err="1">
                <a:latin typeface="+mn-lt"/>
              </a:rPr>
              <a:t>incisional</a:t>
            </a:r>
            <a:r>
              <a:rPr lang="en-GB" sz="1600" b="1" dirty="0">
                <a:latin typeface="+mn-lt"/>
              </a:rPr>
              <a:t> SSI if a </a:t>
            </a:r>
            <a:r>
              <a:rPr lang="en-GB" sz="1600" b="1" dirty="0">
                <a:solidFill>
                  <a:srgbClr val="FF0000"/>
                </a:solidFill>
                <a:latin typeface="+mn-lt"/>
              </a:rPr>
              <a:t>stitch abscess </a:t>
            </a:r>
            <a:r>
              <a:rPr lang="en-GB" sz="1600" b="1" dirty="0">
                <a:latin typeface="+mn-lt"/>
              </a:rPr>
              <a:t>is present; if the infection is at an </a:t>
            </a:r>
            <a:r>
              <a:rPr lang="en-GB" sz="1600" b="1" dirty="0">
                <a:solidFill>
                  <a:srgbClr val="FF0000"/>
                </a:solidFill>
                <a:latin typeface="+mn-lt"/>
              </a:rPr>
              <a:t>episiotomy</a:t>
            </a:r>
            <a:r>
              <a:rPr lang="en-GB" sz="1600" b="1" dirty="0">
                <a:latin typeface="+mn-lt"/>
              </a:rPr>
              <a:t>, a </a:t>
            </a:r>
            <a:r>
              <a:rPr lang="en-GB" sz="1600" b="1" dirty="0">
                <a:solidFill>
                  <a:srgbClr val="FF0000"/>
                </a:solidFill>
                <a:latin typeface="+mn-lt"/>
              </a:rPr>
              <a:t>circumcision</a:t>
            </a:r>
            <a:r>
              <a:rPr lang="en-GB" sz="1600" b="1" dirty="0">
                <a:latin typeface="+mn-lt"/>
              </a:rPr>
              <a:t> site, or a </a:t>
            </a:r>
            <a:r>
              <a:rPr lang="en-GB" sz="1600" b="1" dirty="0">
                <a:solidFill>
                  <a:srgbClr val="FF0000"/>
                </a:solidFill>
                <a:latin typeface="+mn-lt"/>
              </a:rPr>
              <a:t>burn</a:t>
            </a:r>
            <a:r>
              <a:rPr lang="en-GB" sz="1600" b="1" dirty="0">
                <a:latin typeface="+mn-lt"/>
              </a:rPr>
              <a:t> wound; or if the SSI extends into fascia or muscle.</a:t>
            </a:r>
          </a:p>
        </p:txBody>
      </p:sp>
    </p:spTree>
    <p:extLst>
      <p:ext uri="{BB962C8B-B14F-4D97-AF65-F5344CB8AC3E}">
        <p14:creationId xmlns:p14="http://schemas.microsoft.com/office/powerpoint/2010/main" val="3693370453"/>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60</a:t>
            </a:fld>
            <a:endParaRPr lang="ru-RU" dirty="0"/>
          </a:p>
        </p:txBody>
      </p:sp>
      <p:sp>
        <p:nvSpPr>
          <p:cNvPr id="4" name="Title 3"/>
          <p:cNvSpPr>
            <a:spLocks noGrp="1"/>
          </p:cNvSpPr>
          <p:nvPr>
            <p:ph type="title"/>
          </p:nvPr>
        </p:nvSpPr>
        <p:spPr/>
        <p:txBody>
          <a:bodyPr/>
          <a:lstStyle/>
          <a:p>
            <a:r>
              <a:rPr lang="en-US" dirty="0"/>
              <a:t>Biologic Debridement</a:t>
            </a:r>
          </a:p>
        </p:txBody>
      </p:sp>
      <p:pic>
        <p:nvPicPr>
          <p:cNvPr id="5" name="The Story of Debridement (EN) 53.3s - 1m3s (o_YJ24O9Ny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304" y="1741273"/>
            <a:ext cx="12116696" cy="5126691"/>
          </a:xfrm>
          <a:prstGeom prst="rect">
            <a:avLst/>
          </a:prstGeom>
        </p:spPr>
      </p:pic>
    </p:spTree>
    <p:extLst>
      <p:ext uri="{BB962C8B-B14F-4D97-AF65-F5344CB8AC3E}">
        <p14:creationId xmlns:p14="http://schemas.microsoft.com/office/powerpoint/2010/main" val="2394930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3"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61</a:t>
            </a:fld>
            <a:endParaRPr lang="ru-RU" dirty="0"/>
          </a:p>
        </p:txBody>
      </p:sp>
      <p:sp>
        <p:nvSpPr>
          <p:cNvPr id="5" name="Content Placeholder 4"/>
          <p:cNvSpPr>
            <a:spLocks noGrp="1"/>
          </p:cNvSpPr>
          <p:nvPr>
            <p:ph idx="1"/>
          </p:nvPr>
        </p:nvSpPr>
        <p:spPr>
          <a:xfrm>
            <a:off x="666078" y="1933202"/>
            <a:ext cx="10515600" cy="4351338"/>
          </a:xfrm>
        </p:spPr>
        <p:txBody>
          <a:bodyPr>
            <a:noAutofit/>
          </a:bodyPr>
          <a:lstStyle/>
          <a:p>
            <a:r>
              <a:rPr lang="en-US" sz="2000" b="1" dirty="0">
                <a:solidFill>
                  <a:schemeClr val="bg2">
                    <a:lumMod val="50000"/>
                  </a:schemeClr>
                </a:solidFill>
              </a:rPr>
              <a:t>uses sterile larvae of the </a:t>
            </a:r>
            <a:r>
              <a:rPr lang="en-US" sz="2000" b="1" i="1" dirty="0">
                <a:solidFill>
                  <a:schemeClr val="accent3">
                    <a:lumMod val="60000"/>
                    <a:lumOff val="40000"/>
                  </a:schemeClr>
                </a:solidFill>
              </a:rPr>
              <a:t>Lucilia </a:t>
            </a:r>
            <a:r>
              <a:rPr lang="en-US" sz="2000" b="1" i="1" dirty="0" err="1">
                <a:solidFill>
                  <a:schemeClr val="accent3">
                    <a:lumMod val="60000"/>
                    <a:lumOff val="40000"/>
                  </a:schemeClr>
                </a:solidFill>
              </a:rPr>
              <a:t>sericata</a:t>
            </a:r>
            <a:r>
              <a:rPr lang="en-US" sz="2000" b="1" dirty="0">
                <a:solidFill>
                  <a:schemeClr val="bg2">
                    <a:lumMod val="50000"/>
                  </a:schemeClr>
                </a:solidFill>
              </a:rPr>
              <a:t> species of the green bottle fly</a:t>
            </a:r>
            <a:r>
              <a:rPr lang="en-US" sz="2000" b="1" dirty="0" smtClean="0">
                <a:solidFill>
                  <a:schemeClr val="bg2">
                    <a:lumMod val="50000"/>
                  </a:schemeClr>
                </a:solidFill>
              </a:rPr>
              <a:t>.</a:t>
            </a:r>
          </a:p>
          <a:p>
            <a:r>
              <a:rPr lang="en-US" sz="2000" b="1" dirty="0">
                <a:solidFill>
                  <a:schemeClr val="bg2">
                    <a:lumMod val="50000"/>
                  </a:schemeClr>
                </a:solidFill>
              </a:rPr>
              <a:t>appropriate in large wounds where a painless removal of necrotic tissue is </a:t>
            </a:r>
            <a:r>
              <a:rPr lang="en-US" sz="2000" b="1" dirty="0" smtClean="0">
                <a:solidFill>
                  <a:schemeClr val="bg2">
                    <a:lumMod val="50000"/>
                  </a:schemeClr>
                </a:solidFill>
              </a:rPr>
              <a:t>needed</a:t>
            </a:r>
          </a:p>
          <a:p>
            <a:r>
              <a:rPr lang="en-US" sz="2000" u="sng" dirty="0">
                <a:ln w="0"/>
                <a:solidFill>
                  <a:schemeClr val="accent1"/>
                </a:solidFill>
                <a:effectLst>
                  <a:outerShdw blurRad="38100" dist="25400" dir="5400000" algn="ctr" rotWithShape="0">
                    <a:srgbClr val="6E747A">
                      <a:alpha val="43000"/>
                    </a:srgbClr>
                  </a:outerShdw>
                </a:effectLst>
              </a:rPr>
              <a:t>The mechanism of action of mega therapy/debridement </a:t>
            </a:r>
            <a:r>
              <a:rPr lang="en-US" sz="2000" u="sng" dirty="0" smtClean="0">
                <a:ln w="0"/>
                <a:solidFill>
                  <a:schemeClr val="accent1"/>
                </a:solidFill>
                <a:effectLst>
                  <a:outerShdw blurRad="38100" dist="25400" dir="5400000" algn="ctr" rotWithShape="0">
                    <a:srgbClr val="6E747A">
                      <a:alpha val="43000"/>
                    </a:srgbClr>
                  </a:outerShdw>
                </a:effectLst>
              </a:rPr>
              <a:t>:</a:t>
            </a:r>
          </a:p>
          <a:p>
            <a:r>
              <a:rPr lang="en-US" sz="2000" b="1" dirty="0" smtClean="0">
                <a:solidFill>
                  <a:schemeClr val="bg2">
                    <a:lumMod val="50000"/>
                  </a:schemeClr>
                </a:solidFill>
              </a:rPr>
              <a:t>3-Bacteriocidal</a:t>
            </a:r>
            <a:r>
              <a:rPr lang="en-US" sz="2000" b="1" dirty="0">
                <a:solidFill>
                  <a:schemeClr val="bg2">
                    <a:lumMod val="50000"/>
                  </a:schemeClr>
                </a:solidFill>
              </a:rPr>
              <a:t>, as the larvae ingest and digest bacteria</a:t>
            </a:r>
          </a:p>
          <a:p>
            <a:r>
              <a:rPr lang="en-US" sz="2000" b="1" dirty="0" smtClean="0">
                <a:solidFill>
                  <a:schemeClr val="bg2">
                    <a:lumMod val="50000"/>
                  </a:schemeClr>
                </a:solidFill>
              </a:rPr>
              <a:t>2-Inhibiting </a:t>
            </a:r>
            <a:r>
              <a:rPr lang="en-US" sz="2000" b="1" dirty="0">
                <a:solidFill>
                  <a:schemeClr val="bg2">
                    <a:lumMod val="50000"/>
                  </a:schemeClr>
                </a:solidFill>
              </a:rPr>
              <a:t>bacterial growth by producing in releasing ammonia into the wound bed which increases the wound pH</a:t>
            </a:r>
          </a:p>
          <a:p>
            <a:r>
              <a:rPr lang="en-US" sz="2000" b="1" dirty="0" smtClean="0">
                <a:solidFill>
                  <a:schemeClr val="bg2">
                    <a:lumMod val="50000"/>
                  </a:schemeClr>
                </a:solidFill>
              </a:rPr>
              <a:t>3-Direct </a:t>
            </a:r>
            <a:r>
              <a:rPr lang="en-US" sz="2000" b="1" dirty="0">
                <a:solidFill>
                  <a:schemeClr val="bg2">
                    <a:lumMod val="50000"/>
                  </a:schemeClr>
                </a:solidFill>
              </a:rPr>
              <a:t>ingestion of necrotic </a:t>
            </a:r>
            <a:r>
              <a:rPr lang="en-US" sz="2000" b="1" dirty="0" smtClean="0">
                <a:solidFill>
                  <a:schemeClr val="bg2">
                    <a:lumMod val="50000"/>
                  </a:schemeClr>
                </a:solidFill>
              </a:rPr>
              <a:t>tissue</a:t>
            </a:r>
          </a:p>
          <a:p>
            <a:endParaRPr lang="en-US" sz="2000" b="1" dirty="0">
              <a:solidFill>
                <a:schemeClr val="bg2">
                  <a:lumMod val="50000"/>
                </a:schemeClr>
              </a:solidFill>
            </a:endParaRPr>
          </a:p>
          <a:p>
            <a:r>
              <a:rPr lang="en-US" sz="2000" u="sng" dirty="0">
                <a:ln w="0"/>
                <a:solidFill>
                  <a:schemeClr val="accent1"/>
                </a:solidFill>
                <a:effectLst>
                  <a:outerShdw blurRad="38100" dist="25400" dir="5400000" algn="ctr" rotWithShape="0">
                    <a:srgbClr val="6E747A">
                      <a:alpha val="43000"/>
                    </a:srgbClr>
                  </a:outerShdw>
                </a:effectLst>
              </a:rPr>
              <a:t>Contraindications to biological debridement </a:t>
            </a:r>
            <a:r>
              <a:rPr lang="en-US" sz="2000" b="1" dirty="0">
                <a:solidFill>
                  <a:schemeClr val="bg2">
                    <a:lumMod val="50000"/>
                  </a:schemeClr>
                </a:solidFill>
              </a:rPr>
              <a:t>are an abdominal wound contiguous with the intraperitoneal cavity, </a:t>
            </a:r>
            <a:r>
              <a:rPr lang="en-US" sz="2000" b="1" dirty="0" smtClean="0">
                <a:solidFill>
                  <a:schemeClr val="bg2">
                    <a:lumMod val="50000"/>
                  </a:schemeClr>
                </a:solidFill>
              </a:rPr>
              <a:t>in </a:t>
            </a:r>
            <a:r>
              <a:rPr lang="en-US" sz="2000" b="1" dirty="0">
                <a:solidFill>
                  <a:schemeClr val="bg2">
                    <a:lumMod val="50000"/>
                  </a:schemeClr>
                </a:solidFill>
              </a:rPr>
              <a:t>patients with immunosuppression therapy, and wounds in proximity to areas afflicted by septic arthritis.</a:t>
            </a:r>
          </a:p>
          <a:p>
            <a:endParaRPr lang="en-US" sz="2000" b="1" dirty="0">
              <a:solidFill>
                <a:schemeClr val="bg2">
                  <a:lumMod val="50000"/>
                </a:schemeClr>
              </a:solidFill>
            </a:endParaRPr>
          </a:p>
        </p:txBody>
      </p:sp>
      <p:sp>
        <p:nvSpPr>
          <p:cNvPr id="4" name="Title 3"/>
          <p:cNvSpPr>
            <a:spLocks noGrp="1"/>
          </p:cNvSpPr>
          <p:nvPr>
            <p:ph type="title"/>
          </p:nvPr>
        </p:nvSpPr>
        <p:spPr/>
        <p:txBody>
          <a:bodyPr/>
          <a:lstStyle/>
          <a:p>
            <a:r>
              <a:rPr lang="en-US" dirty="0"/>
              <a:t>Biologic Debridement</a:t>
            </a:r>
          </a:p>
        </p:txBody>
      </p:sp>
    </p:spTree>
    <p:extLst>
      <p:ext uri="{BB962C8B-B14F-4D97-AF65-F5344CB8AC3E}">
        <p14:creationId xmlns:p14="http://schemas.microsoft.com/office/powerpoint/2010/main" val="27390172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62</a:t>
            </a:fld>
            <a:endParaRPr lang="ru-RU" dirty="0"/>
          </a:p>
        </p:txBody>
      </p:sp>
      <p:pic>
        <p:nvPicPr>
          <p:cNvPr id="6"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61365" y="-2"/>
            <a:ext cx="4852988" cy="685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861" y="-1"/>
            <a:ext cx="5705139" cy="68579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988633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63</a:t>
            </a:fld>
            <a:endParaRPr lang="ru-RU"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43953"/>
            <a:ext cx="12192000" cy="4732813"/>
          </a:xfrm>
        </p:spPr>
      </p:pic>
      <p:sp>
        <p:nvSpPr>
          <p:cNvPr id="5" name="Title 4"/>
          <p:cNvSpPr>
            <a:spLocks noGrp="1"/>
          </p:cNvSpPr>
          <p:nvPr>
            <p:ph type="title"/>
          </p:nvPr>
        </p:nvSpPr>
        <p:spPr/>
        <p:txBody>
          <a:bodyPr/>
          <a:lstStyle/>
          <a:p>
            <a:r>
              <a:rPr lang="en-US" dirty="0"/>
              <a:t>Enzymatic Debridement</a:t>
            </a:r>
          </a:p>
        </p:txBody>
      </p:sp>
    </p:spTree>
    <p:extLst>
      <p:ext uri="{BB962C8B-B14F-4D97-AF65-F5344CB8AC3E}">
        <p14:creationId xmlns:p14="http://schemas.microsoft.com/office/powerpoint/2010/main" val="861820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64</a:t>
            </a:fld>
            <a:endParaRPr lang="ru-RU" dirty="0"/>
          </a:p>
        </p:txBody>
      </p:sp>
      <p:sp>
        <p:nvSpPr>
          <p:cNvPr id="4" name="Content Placeholder 3"/>
          <p:cNvSpPr>
            <a:spLocks noGrp="1"/>
          </p:cNvSpPr>
          <p:nvPr>
            <p:ph idx="1"/>
          </p:nvPr>
        </p:nvSpPr>
        <p:spPr>
          <a:xfrm>
            <a:off x="86061" y="1833705"/>
            <a:ext cx="9187031" cy="4501213"/>
          </a:xfrm>
        </p:spPr>
        <p:txBody>
          <a:bodyPr>
            <a:noAutofit/>
          </a:bodyPr>
          <a:lstStyle/>
          <a:p>
            <a:r>
              <a:rPr lang="en-US" sz="2000" b="1" dirty="0">
                <a:solidFill>
                  <a:schemeClr val="bg2">
                    <a:lumMod val="50000"/>
                  </a:schemeClr>
                </a:solidFill>
              </a:rPr>
              <a:t>This is a selective method for debridement of necrotic tissue using an exogenous proteolytic enzyme, </a:t>
            </a:r>
            <a:r>
              <a:rPr lang="en-US" sz="2000" b="1" dirty="0" smtClean="0">
                <a:solidFill>
                  <a:schemeClr val="bg2">
                    <a:lumMod val="50000"/>
                  </a:schemeClr>
                </a:solidFill>
              </a:rPr>
              <a:t>collagenase. </a:t>
            </a:r>
            <a:r>
              <a:rPr lang="en-US" sz="2000" b="1" dirty="0">
                <a:solidFill>
                  <a:schemeClr val="bg2">
                    <a:lumMod val="50000"/>
                  </a:schemeClr>
                </a:solidFill>
              </a:rPr>
              <a:t>Collagenase digests the collagen in the necrotic tissue allowing it to detach</a:t>
            </a:r>
            <a:r>
              <a:rPr lang="en-US" sz="2000" b="1" dirty="0" smtClean="0">
                <a:solidFill>
                  <a:schemeClr val="bg2">
                    <a:lumMod val="50000"/>
                  </a:schemeClr>
                </a:solidFill>
              </a:rPr>
              <a:t>.</a:t>
            </a:r>
          </a:p>
          <a:p>
            <a:r>
              <a:rPr lang="en-US" sz="2000" u="sng" dirty="0" smtClean="0">
                <a:ln w="0"/>
                <a:solidFill>
                  <a:schemeClr val="accent1"/>
                </a:solidFill>
                <a:effectLst>
                  <a:outerShdw blurRad="38100" dist="25400" dir="5400000" algn="ctr" rotWithShape="0">
                    <a:srgbClr val="6E747A">
                      <a:alpha val="43000"/>
                    </a:srgbClr>
                  </a:outerShdw>
                </a:effectLst>
              </a:rPr>
              <a:t>Advantages</a:t>
            </a:r>
            <a:r>
              <a:rPr lang="en-US" sz="2000" b="1" dirty="0" smtClean="0">
                <a:ln w="0"/>
                <a:solidFill>
                  <a:schemeClr val="bg2">
                    <a:lumMod val="50000"/>
                  </a:schemeClr>
                </a:solidFill>
                <a:effectLst>
                  <a:outerShdw blurRad="38100" dist="25400" dir="5400000" algn="ctr" rotWithShape="0">
                    <a:srgbClr val="6E747A">
                      <a:alpha val="43000"/>
                    </a:srgbClr>
                  </a:outerShdw>
                </a:effectLst>
              </a:rPr>
              <a:t>:</a:t>
            </a:r>
          </a:p>
          <a:p>
            <a:r>
              <a:rPr lang="en-US" sz="2000" b="1" dirty="0" smtClean="0">
                <a:solidFill>
                  <a:schemeClr val="bg2">
                    <a:lumMod val="50000"/>
                  </a:schemeClr>
                </a:solidFill>
              </a:rPr>
              <a:t> 1- </a:t>
            </a:r>
            <a:r>
              <a:rPr lang="en-US" sz="2000" b="1" dirty="0">
                <a:solidFill>
                  <a:schemeClr val="bg2">
                    <a:lumMod val="50000"/>
                  </a:schemeClr>
                </a:solidFill>
              </a:rPr>
              <a:t>Selective </a:t>
            </a:r>
            <a:endParaRPr lang="en-US" sz="2000" b="1" dirty="0" smtClean="0">
              <a:solidFill>
                <a:schemeClr val="bg2">
                  <a:lumMod val="50000"/>
                </a:schemeClr>
              </a:solidFill>
            </a:endParaRPr>
          </a:p>
          <a:p>
            <a:r>
              <a:rPr lang="en-US" sz="2000" b="1" dirty="0" smtClean="0">
                <a:solidFill>
                  <a:schemeClr val="bg2">
                    <a:lumMod val="50000"/>
                  </a:schemeClr>
                </a:solidFill>
              </a:rPr>
              <a:t>2- </a:t>
            </a:r>
            <a:r>
              <a:rPr lang="en-US" sz="2000" b="1" dirty="0">
                <a:solidFill>
                  <a:schemeClr val="bg2">
                    <a:lumMod val="50000"/>
                  </a:schemeClr>
                </a:solidFill>
              </a:rPr>
              <a:t>Effective in combination with other debridement techniques </a:t>
            </a:r>
            <a:endParaRPr lang="en-US" sz="2000" b="1" dirty="0" smtClean="0">
              <a:solidFill>
                <a:schemeClr val="bg2">
                  <a:lumMod val="50000"/>
                </a:schemeClr>
              </a:solidFill>
            </a:endParaRPr>
          </a:p>
          <a:p>
            <a:r>
              <a:rPr lang="en-US" sz="2000" b="1" u="sng" dirty="0" smtClean="0">
                <a:ln w="0"/>
                <a:solidFill>
                  <a:schemeClr val="bg2">
                    <a:lumMod val="50000"/>
                  </a:schemeClr>
                </a:solidFill>
                <a:effectLst>
                  <a:outerShdw blurRad="38100" dist="25400" dir="5400000" algn="ctr" rotWithShape="0">
                    <a:srgbClr val="6E747A">
                      <a:alpha val="43000"/>
                    </a:srgbClr>
                  </a:outerShdw>
                </a:effectLst>
              </a:rPr>
              <a:t> </a:t>
            </a:r>
            <a:r>
              <a:rPr lang="en-US" sz="2000" u="sng" dirty="0">
                <a:ln w="0"/>
                <a:solidFill>
                  <a:schemeClr val="accent1"/>
                </a:solidFill>
                <a:effectLst>
                  <a:outerShdw blurRad="38100" dist="25400" dir="5400000" algn="ctr" rotWithShape="0">
                    <a:srgbClr val="6E747A">
                      <a:alpha val="43000"/>
                    </a:srgbClr>
                  </a:outerShdw>
                </a:effectLst>
              </a:rPr>
              <a:t>Disadvantages</a:t>
            </a:r>
            <a:r>
              <a:rPr lang="en-US" sz="2000" b="1" u="sng" dirty="0">
                <a:ln w="0"/>
                <a:solidFill>
                  <a:schemeClr val="bg2">
                    <a:lumMod val="50000"/>
                  </a:schemeClr>
                </a:solidFill>
                <a:effectLst>
                  <a:outerShdw blurRad="38100" dist="25400" dir="5400000" algn="ctr" rotWithShape="0">
                    <a:srgbClr val="6E747A">
                      <a:alpha val="43000"/>
                    </a:srgbClr>
                  </a:outerShdw>
                </a:effectLst>
              </a:rPr>
              <a:t>: </a:t>
            </a:r>
            <a:endParaRPr lang="en-US" sz="2000" b="1" u="sng" dirty="0" smtClean="0">
              <a:ln w="0"/>
              <a:solidFill>
                <a:schemeClr val="bg2">
                  <a:lumMod val="50000"/>
                </a:schemeClr>
              </a:solidFill>
              <a:effectLst>
                <a:outerShdw blurRad="38100" dist="25400" dir="5400000" algn="ctr" rotWithShape="0">
                  <a:srgbClr val="6E747A">
                    <a:alpha val="43000"/>
                  </a:srgbClr>
                </a:outerShdw>
              </a:effectLst>
            </a:endParaRPr>
          </a:p>
          <a:p>
            <a:r>
              <a:rPr lang="en-US" sz="2000" b="1" dirty="0" smtClean="0">
                <a:solidFill>
                  <a:schemeClr val="bg2">
                    <a:lumMod val="50000"/>
                  </a:schemeClr>
                </a:solidFill>
              </a:rPr>
              <a:t>1- </a:t>
            </a:r>
            <a:r>
              <a:rPr lang="en-US" sz="2000" b="1" dirty="0">
                <a:solidFill>
                  <a:schemeClr val="bg2">
                    <a:lumMod val="50000"/>
                  </a:schemeClr>
                </a:solidFill>
              </a:rPr>
              <a:t>Enzymatic use is prolonged more than necessary, increasing costs </a:t>
            </a:r>
            <a:endParaRPr lang="en-US" sz="2000" b="1" dirty="0" smtClean="0">
              <a:solidFill>
                <a:schemeClr val="bg2">
                  <a:lumMod val="50000"/>
                </a:schemeClr>
              </a:solidFill>
            </a:endParaRPr>
          </a:p>
          <a:p>
            <a:r>
              <a:rPr lang="en-US" sz="2000" b="1" dirty="0" smtClean="0">
                <a:solidFill>
                  <a:schemeClr val="bg2">
                    <a:lumMod val="50000"/>
                  </a:schemeClr>
                </a:solidFill>
              </a:rPr>
              <a:t>2- </a:t>
            </a:r>
            <a:r>
              <a:rPr lang="en-US" sz="2000" b="1" dirty="0">
                <a:solidFill>
                  <a:schemeClr val="bg2">
                    <a:lumMod val="50000"/>
                  </a:schemeClr>
                </a:solidFill>
              </a:rPr>
              <a:t>Can be slow – 3-30 days to achieve a completely clean wound bed (it is faster than autolysis however</a:t>
            </a:r>
            <a:r>
              <a:rPr lang="en-US" sz="2000" b="1" dirty="0" smtClean="0">
                <a:solidFill>
                  <a:schemeClr val="bg2">
                    <a:lumMod val="50000"/>
                  </a:schemeClr>
                </a:solidFill>
              </a:rPr>
              <a:t>)</a:t>
            </a:r>
          </a:p>
          <a:p>
            <a:r>
              <a:rPr lang="en-US" sz="2000" b="1" dirty="0" smtClean="0">
                <a:solidFill>
                  <a:schemeClr val="bg2">
                    <a:lumMod val="50000"/>
                  </a:schemeClr>
                </a:solidFill>
              </a:rPr>
              <a:t>3- </a:t>
            </a:r>
            <a:r>
              <a:rPr lang="en-US" sz="2000" b="1" dirty="0">
                <a:solidFill>
                  <a:schemeClr val="bg2">
                    <a:lumMod val="50000"/>
                  </a:schemeClr>
                </a:solidFill>
              </a:rPr>
              <a:t>May be inactivated by contact with heavy metals (zinc or silver) </a:t>
            </a:r>
            <a:endParaRPr lang="en-US" sz="2000" b="1" dirty="0" smtClean="0">
              <a:solidFill>
                <a:schemeClr val="bg2">
                  <a:lumMod val="50000"/>
                </a:schemeClr>
              </a:solidFill>
            </a:endParaRPr>
          </a:p>
          <a:p>
            <a:r>
              <a:rPr lang="en-US" sz="2000" b="1" dirty="0" smtClean="0">
                <a:solidFill>
                  <a:schemeClr val="bg2">
                    <a:lumMod val="50000"/>
                  </a:schemeClr>
                </a:solidFill>
              </a:rPr>
              <a:t>3- </a:t>
            </a:r>
            <a:r>
              <a:rPr lang="en-US" sz="2000" b="1" dirty="0">
                <a:solidFill>
                  <a:schemeClr val="bg2">
                    <a:lumMod val="50000"/>
                  </a:schemeClr>
                </a:solidFill>
              </a:rPr>
              <a:t>Risk of maceration and </a:t>
            </a:r>
            <a:r>
              <a:rPr lang="en-US" sz="2000" b="1" dirty="0" smtClean="0">
                <a:solidFill>
                  <a:schemeClr val="bg2">
                    <a:lumMod val="50000"/>
                  </a:schemeClr>
                </a:solidFill>
              </a:rPr>
              <a:t>infection</a:t>
            </a:r>
          </a:p>
          <a:p>
            <a:r>
              <a:rPr lang="en-US" sz="2000" b="1" dirty="0" smtClean="0">
                <a:solidFill>
                  <a:schemeClr val="bg2">
                    <a:lumMod val="50000"/>
                  </a:schemeClr>
                </a:solidFill>
              </a:rPr>
              <a:t> 4- </a:t>
            </a:r>
            <a:r>
              <a:rPr lang="en-US" sz="2000" b="1" dirty="0">
                <a:solidFill>
                  <a:schemeClr val="bg2">
                    <a:lumMod val="50000"/>
                  </a:schemeClr>
                </a:solidFill>
              </a:rPr>
              <a:t>Requires frequent dressing changes (1-3 times per day)</a:t>
            </a:r>
            <a:endParaRPr lang="en-US" sz="2000" b="1" dirty="0" smtClean="0">
              <a:solidFill>
                <a:schemeClr val="bg2">
                  <a:lumMod val="50000"/>
                </a:schemeClr>
              </a:solidFill>
            </a:endParaRPr>
          </a:p>
          <a:p>
            <a:endParaRPr lang="en-US" sz="2000" b="1" dirty="0">
              <a:solidFill>
                <a:schemeClr val="bg2">
                  <a:lumMod val="50000"/>
                </a:schemeClr>
              </a:solidFill>
            </a:endParaRPr>
          </a:p>
        </p:txBody>
      </p:sp>
      <p:sp>
        <p:nvSpPr>
          <p:cNvPr id="5" name="Title 4"/>
          <p:cNvSpPr>
            <a:spLocks noGrp="1"/>
          </p:cNvSpPr>
          <p:nvPr>
            <p:ph type="title"/>
          </p:nvPr>
        </p:nvSpPr>
        <p:spPr/>
        <p:txBody>
          <a:bodyPr/>
          <a:lstStyle/>
          <a:p>
            <a:r>
              <a:rPr lang="en-US" dirty="0"/>
              <a:t>Enzymatic Debridement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4909" y="0"/>
            <a:ext cx="3177092" cy="6858000"/>
          </a:xfrm>
          <a:prstGeom prst="rect">
            <a:avLst/>
          </a:prstGeom>
        </p:spPr>
      </p:pic>
    </p:spTree>
    <p:extLst>
      <p:ext uri="{BB962C8B-B14F-4D97-AF65-F5344CB8AC3E}">
        <p14:creationId xmlns:p14="http://schemas.microsoft.com/office/powerpoint/2010/main" val="807744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65</a:t>
            </a:fld>
            <a:endParaRPr lang="ru-RU" dirty="0"/>
          </a:p>
        </p:txBody>
      </p:sp>
      <p:sp>
        <p:nvSpPr>
          <p:cNvPr id="5" name="Title 4"/>
          <p:cNvSpPr>
            <a:spLocks noGrp="1"/>
          </p:cNvSpPr>
          <p:nvPr>
            <p:ph type="title"/>
          </p:nvPr>
        </p:nvSpPr>
        <p:spPr/>
        <p:txBody>
          <a:bodyPr>
            <a:normAutofit fontScale="90000"/>
          </a:bodyPr>
          <a:lstStyle/>
          <a:p>
            <a:r>
              <a:rPr lang="en-US" dirty="0"/>
              <a:t>Autolytic debridement</a:t>
            </a:r>
            <a:br>
              <a:rPr lang="en-US" dirty="0"/>
            </a:br>
            <a:endParaRPr lang="en-US" dirty="0"/>
          </a:p>
        </p:txBody>
      </p:sp>
      <p:pic>
        <p:nvPicPr>
          <p:cNvPr id="8" name="The Story of Debridement (EN) 1m18.4s - 1m29.1s (o_YJ24O9Ny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4395" y="1889437"/>
            <a:ext cx="11790381" cy="4639721"/>
          </a:xfrm>
        </p:spPr>
      </p:pic>
    </p:spTree>
    <p:extLst>
      <p:ext uri="{BB962C8B-B14F-4D97-AF65-F5344CB8AC3E}">
        <p14:creationId xmlns:p14="http://schemas.microsoft.com/office/powerpoint/2010/main" val="2659282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66</a:t>
            </a:fld>
            <a:endParaRPr lang="ru-RU" dirty="0"/>
          </a:p>
        </p:txBody>
      </p:sp>
      <p:sp>
        <p:nvSpPr>
          <p:cNvPr id="4" name="Content Placeholder 3"/>
          <p:cNvSpPr>
            <a:spLocks noGrp="1"/>
          </p:cNvSpPr>
          <p:nvPr>
            <p:ph idx="1"/>
          </p:nvPr>
        </p:nvSpPr>
        <p:spPr>
          <a:xfrm>
            <a:off x="0" y="1825625"/>
            <a:ext cx="11353800" cy="4704267"/>
          </a:xfrm>
        </p:spPr>
        <p:txBody>
          <a:bodyPr>
            <a:normAutofit/>
          </a:bodyPr>
          <a:lstStyle/>
          <a:p>
            <a:r>
              <a:rPr lang="en-US" sz="2400" b="1" dirty="0">
                <a:solidFill>
                  <a:schemeClr val="bg2">
                    <a:lumMod val="50000"/>
                  </a:schemeClr>
                </a:solidFill>
              </a:rPr>
              <a:t>This type of debridement is a natural process by which endogenous phagocytic cells and proteolytic enzymes break down necrotic </a:t>
            </a:r>
            <a:r>
              <a:rPr lang="en-US" sz="2400" b="1" dirty="0" smtClean="0">
                <a:solidFill>
                  <a:schemeClr val="bg2">
                    <a:lumMod val="50000"/>
                  </a:schemeClr>
                </a:solidFill>
              </a:rPr>
              <a:t>tissue</a:t>
            </a:r>
          </a:p>
          <a:p>
            <a:endParaRPr lang="en-US" sz="2400" b="1" dirty="0">
              <a:solidFill>
                <a:schemeClr val="bg2">
                  <a:lumMod val="50000"/>
                </a:schemeClr>
              </a:solidFill>
            </a:endParaRPr>
          </a:p>
          <a:p>
            <a:r>
              <a:rPr lang="en-US" sz="2400" b="1" dirty="0">
                <a:solidFill>
                  <a:schemeClr val="bg2">
                    <a:lumMod val="50000"/>
                  </a:schemeClr>
                </a:solidFill>
              </a:rPr>
              <a:t>May be accomplished by the use of any moisture-retentive dressings, i.e. hydrocolloids, hydrogels, hypertonic dressings/gels, and/or transparent </a:t>
            </a:r>
            <a:r>
              <a:rPr lang="en-US" sz="2400" b="1" dirty="0" smtClean="0">
                <a:solidFill>
                  <a:schemeClr val="bg2">
                    <a:lumMod val="50000"/>
                  </a:schemeClr>
                </a:solidFill>
              </a:rPr>
              <a:t>films</a:t>
            </a:r>
          </a:p>
          <a:p>
            <a:endParaRPr lang="en-US" sz="2400" b="1" dirty="0">
              <a:solidFill>
                <a:schemeClr val="bg2">
                  <a:lumMod val="50000"/>
                </a:schemeClr>
              </a:solidFill>
            </a:endParaRPr>
          </a:p>
          <a:p>
            <a:r>
              <a:rPr lang="en-US" sz="2400" b="1" dirty="0">
                <a:solidFill>
                  <a:schemeClr val="bg2">
                    <a:lumMod val="50000"/>
                  </a:schemeClr>
                </a:solidFill>
              </a:rPr>
              <a:t>It is indicated for </a:t>
            </a:r>
            <a:r>
              <a:rPr lang="en-US" sz="2400" b="1" dirty="0" err="1">
                <a:solidFill>
                  <a:schemeClr val="bg2">
                    <a:lumMod val="50000"/>
                  </a:schemeClr>
                </a:solidFill>
              </a:rPr>
              <a:t>noninfected</a:t>
            </a:r>
            <a:r>
              <a:rPr lang="en-US" sz="2400" b="1" dirty="0">
                <a:solidFill>
                  <a:schemeClr val="bg2">
                    <a:lumMod val="50000"/>
                  </a:schemeClr>
                </a:solidFill>
              </a:rPr>
              <a:t> wounds</a:t>
            </a:r>
          </a:p>
        </p:txBody>
      </p:sp>
      <p:sp>
        <p:nvSpPr>
          <p:cNvPr id="5" name="Title 4"/>
          <p:cNvSpPr>
            <a:spLocks noGrp="1"/>
          </p:cNvSpPr>
          <p:nvPr>
            <p:ph type="title"/>
          </p:nvPr>
        </p:nvSpPr>
        <p:spPr/>
        <p:txBody>
          <a:bodyPr>
            <a:normAutofit fontScale="90000"/>
          </a:bodyPr>
          <a:lstStyle/>
          <a:p>
            <a:r>
              <a:rPr lang="en-US" dirty="0"/>
              <a:t>Autolytic debridement</a:t>
            </a:r>
            <a:br>
              <a:rPr lang="en-US" dirty="0"/>
            </a:br>
            <a:endParaRPr lang="en-US" dirty="0"/>
          </a:p>
        </p:txBody>
      </p:sp>
    </p:spTree>
    <p:extLst>
      <p:ext uri="{BB962C8B-B14F-4D97-AF65-F5344CB8AC3E}">
        <p14:creationId xmlns:p14="http://schemas.microsoft.com/office/powerpoint/2010/main" val="17144081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67</a:t>
            </a:fld>
            <a:endParaRPr lang="ru-RU" dirty="0"/>
          </a:p>
        </p:txBody>
      </p:sp>
      <p:sp>
        <p:nvSpPr>
          <p:cNvPr id="4" name="Content Placeholder 3"/>
          <p:cNvSpPr>
            <a:spLocks noGrp="1"/>
          </p:cNvSpPr>
          <p:nvPr>
            <p:ph idx="4294967295"/>
          </p:nvPr>
        </p:nvSpPr>
        <p:spPr>
          <a:xfrm>
            <a:off x="0" y="398033"/>
            <a:ext cx="8466268" cy="5778930"/>
          </a:xfrm>
        </p:spPr>
        <p:txBody>
          <a:bodyPr>
            <a:normAutofit/>
          </a:bodyPr>
          <a:lstStyle/>
          <a:p>
            <a:r>
              <a:rPr lang="en-US" sz="3200" u="sng" dirty="0">
                <a:ln w="0"/>
                <a:solidFill>
                  <a:schemeClr val="accent1"/>
                </a:solidFill>
                <a:effectLst>
                  <a:outerShdw blurRad="38100" dist="25400" dir="5400000" algn="ctr" rotWithShape="0">
                    <a:srgbClr val="6E747A">
                      <a:alpha val="43000"/>
                    </a:srgbClr>
                  </a:outerShdw>
                </a:effectLst>
              </a:rPr>
              <a:t>Advantages: </a:t>
            </a:r>
            <a:endParaRPr lang="en-US" sz="3200" u="sng" dirty="0" smtClean="0">
              <a:ln w="0"/>
              <a:solidFill>
                <a:schemeClr val="accent1"/>
              </a:solidFill>
              <a:effectLst>
                <a:outerShdw blurRad="38100" dist="25400" dir="5400000" algn="ctr" rotWithShape="0">
                  <a:srgbClr val="6E747A">
                    <a:alpha val="43000"/>
                  </a:srgbClr>
                </a:outerShdw>
              </a:effectLst>
            </a:endParaRPr>
          </a:p>
          <a:p>
            <a:r>
              <a:rPr lang="en-US" sz="3200" dirty="0" smtClean="0">
                <a:solidFill>
                  <a:schemeClr val="bg2">
                    <a:lumMod val="50000"/>
                  </a:schemeClr>
                </a:solidFill>
              </a:rPr>
              <a:t>1- </a:t>
            </a:r>
            <a:r>
              <a:rPr lang="en-US" sz="3200" dirty="0">
                <a:solidFill>
                  <a:schemeClr val="bg2">
                    <a:lumMod val="50000"/>
                  </a:schemeClr>
                </a:solidFill>
              </a:rPr>
              <a:t>Painless in the majority of people with </a:t>
            </a:r>
            <a:r>
              <a:rPr lang="en-US" sz="3200" dirty="0" smtClean="0">
                <a:solidFill>
                  <a:schemeClr val="bg2">
                    <a:lumMod val="50000"/>
                  </a:schemeClr>
                </a:solidFill>
              </a:rPr>
              <a:t>wounds</a:t>
            </a:r>
          </a:p>
          <a:p>
            <a:r>
              <a:rPr lang="en-US" sz="3200" dirty="0" smtClean="0">
                <a:solidFill>
                  <a:schemeClr val="bg2">
                    <a:lumMod val="50000"/>
                  </a:schemeClr>
                </a:solidFill>
              </a:rPr>
              <a:t>2- Effective and </a:t>
            </a:r>
            <a:r>
              <a:rPr lang="en-US" sz="3200" dirty="0">
                <a:solidFill>
                  <a:schemeClr val="bg2">
                    <a:lumMod val="50000"/>
                  </a:schemeClr>
                </a:solidFill>
              </a:rPr>
              <a:t>easy to perform </a:t>
            </a:r>
            <a:endParaRPr lang="en-US" sz="3200" dirty="0" smtClean="0">
              <a:solidFill>
                <a:schemeClr val="bg2">
                  <a:lumMod val="50000"/>
                </a:schemeClr>
              </a:solidFill>
            </a:endParaRPr>
          </a:p>
          <a:p>
            <a:r>
              <a:rPr lang="en-US" sz="3200" dirty="0" smtClean="0">
                <a:solidFill>
                  <a:schemeClr val="bg2">
                    <a:lumMod val="50000"/>
                  </a:schemeClr>
                </a:solidFill>
              </a:rPr>
              <a:t>3- Selective </a:t>
            </a:r>
          </a:p>
          <a:p>
            <a:r>
              <a:rPr lang="en-US" sz="3200" dirty="0" smtClean="0">
                <a:solidFill>
                  <a:schemeClr val="bg2">
                    <a:lumMod val="50000"/>
                  </a:schemeClr>
                </a:solidFill>
              </a:rPr>
              <a:t>4- </a:t>
            </a:r>
            <a:r>
              <a:rPr lang="en-US" sz="3200" dirty="0">
                <a:solidFill>
                  <a:schemeClr val="bg2">
                    <a:lumMod val="50000"/>
                  </a:schemeClr>
                </a:solidFill>
              </a:rPr>
              <a:t>Low cost </a:t>
            </a:r>
            <a:endParaRPr lang="en-US" sz="3200" dirty="0" smtClean="0">
              <a:solidFill>
                <a:schemeClr val="bg2">
                  <a:lumMod val="50000"/>
                </a:schemeClr>
              </a:solidFill>
            </a:endParaRPr>
          </a:p>
          <a:p>
            <a:r>
              <a:rPr lang="en-US" sz="3200" u="sng" dirty="0" smtClean="0">
                <a:ln w="0"/>
                <a:solidFill>
                  <a:schemeClr val="accent1"/>
                </a:solidFill>
                <a:effectLst>
                  <a:outerShdw blurRad="38100" dist="25400" dir="5400000" algn="ctr" rotWithShape="0">
                    <a:srgbClr val="6E747A">
                      <a:alpha val="43000"/>
                    </a:srgbClr>
                  </a:outerShdw>
                </a:effectLst>
              </a:rPr>
              <a:t> </a:t>
            </a:r>
            <a:r>
              <a:rPr lang="en-US" sz="3200" u="sng" dirty="0">
                <a:ln w="0"/>
                <a:solidFill>
                  <a:schemeClr val="accent1"/>
                </a:solidFill>
                <a:effectLst>
                  <a:outerShdw blurRad="38100" dist="25400" dir="5400000" algn="ctr" rotWithShape="0">
                    <a:srgbClr val="6E747A">
                      <a:alpha val="43000"/>
                    </a:srgbClr>
                  </a:outerShdw>
                </a:effectLst>
              </a:rPr>
              <a:t>Disadvantages: </a:t>
            </a:r>
            <a:endParaRPr lang="en-US" sz="3200" u="sng" dirty="0" smtClean="0">
              <a:ln w="0"/>
              <a:solidFill>
                <a:schemeClr val="accent1"/>
              </a:solidFill>
              <a:effectLst>
                <a:outerShdw blurRad="38100" dist="25400" dir="5400000" algn="ctr" rotWithShape="0">
                  <a:srgbClr val="6E747A">
                    <a:alpha val="43000"/>
                  </a:srgbClr>
                </a:outerShdw>
              </a:effectLst>
            </a:endParaRPr>
          </a:p>
          <a:p>
            <a:r>
              <a:rPr lang="en-US" sz="3200" dirty="0" smtClean="0"/>
              <a:t> </a:t>
            </a:r>
            <a:r>
              <a:rPr lang="en-US" sz="3200" dirty="0">
                <a:solidFill>
                  <a:schemeClr val="bg2">
                    <a:lumMod val="50000"/>
                  </a:schemeClr>
                </a:solidFill>
              </a:rPr>
              <a:t>Slow</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4210" y="0"/>
            <a:ext cx="4367790" cy="6858000"/>
          </a:xfrm>
          <a:prstGeom prst="rect">
            <a:avLst/>
          </a:prstGeom>
        </p:spPr>
      </p:pic>
    </p:spTree>
    <p:extLst>
      <p:ext uri="{BB962C8B-B14F-4D97-AF65-F5344CB8AC3E}">
        <p14:creationId xmlns:p14="http://schemas.microsoft.com/office/powerpoint/2010/main" val="597836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68</a:t>
            </a:fld>
            <a:endParaRPr lang="ru-RU" dirty="0"/>
          </a:p>
        </p:txBody>
      </p:sp>
      <p:sp>
        <p:nvSpPr>
          <p:cNvPr id="4" name="Title 3"/>
          <p:cNvSpPr>
            <a:spLocks noGrp="1"/>
          </p:cNvSpPr>
          <p:nvPr>
            <p:ph type="title"/>
          </p:nvPr>
        </p:nvSpPr>
        <p:spPr/>
        <p:txBody>
          <a:bodyPr>
            <a:normAutofit fontScale="90000"/>
          </a:bodyPr>
          <a:lstStyle/>
          <a:p>
            <a:r>
              <a:rPr lang="en-US" dirty="0"/>
              <a:t>Mechanical Debridement</a:t>
            </a:r>
            <a:r>
              <a:rPr lang="en-US" b="0" dirty="0"/>
              <a:t/>
            </a:r>
            <a:br>
              <a:rPr lang="en-US" b="0" dirty="0"/>
            </a:br>
            <a:r>
              <a:rPr lang="en-US" dirty="0"/>
              <a:t/>
            </a:r>
            <a:br>
              <a:rPr lang="en-US" dirty="0"/>
            </a:b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335" y="1914861"/>
            <a:ext cx="11854927" cy="4744123"/>
          </a:xfrm>
        </p:spPr>
      </p:pic>
    </p:spTree>
    <p:extLst>
      <p:ext uri="{BB962C8B-B14F-4D97-AF65-F5344CB8AC3E}">
        <p14:creationId xmlns:p14="http://schemas.microsoft.com/office/powerpoint/2010/main" val="6478421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69</a:t>
            </a:fld>
            <a:endParaRPr lang="ru-RU" dirty="0"/>
          </a:p>
        </p:txBody>
      </p:sp>
      <p:sp>
        <p:nvSpPr>
          <p:cNvPr id="5" name="Content Placeholder 4"/>
          <p:cNvSpPr>
            <a:spLocks noGrp="1"/>
          </p:cNvSpPr>
          <p:nvPr>
            <p:ph idx="1"/>
          </p:nvPr>
        </p:nvSpPr>
        <p:spPr>
          <a:xfrm>
            <a:off x="473337" y="1825624"/>
            <a:ext cx="10880464" cy="4564417"/>
          </a:xfrm>
        </p:spPr>
        <p:txBody>
          <a:bodyPr>
            <a:normAutofit/>
          </a:bodyPr>
          <a:lstStyle/>
          <a:p>
            <a:r>
              <a:rPr lang="en-US" sz="2400" b="1" dirty="0">
                <a:solidFill>
                  <a:srgbClr val="002060"/>
                </a:solidFill>
              </a:rPr>
              <a:t> </a:t>
            </a:r>
            <a:r>
              <a:rPr lang="en-US" sz="2400" b="1" dirty="0">
                <a:solidFill>
                  <a:schemeClr val="accent3">
                    <a:lumMod val="75000"/>
                  </a:schemeClr>
                </a:solidFill>
              </a:rPr>
              <a:t>nonselective</a:t>
            </a:r>
            <a:r>
              <a:rPr lang="en-US" sz="2400" b="1" dirty="0">
                <a:solidFill>
                  <a:srgbClr val="002060"/>
                </a:solidFill>
              </a:rPr>
              <a:t> type of debridement, meaning that it will remove both devitalized tissue and debris as well as viable tissue. </a:t>
            </a:r>
            <a:endParaRPr lang="en-US" sz="2400" b="1" dirty="0" smtClean="0">
              <a:solidFill>
                <a:srgbClr val="002060"/>
              </a:solidFill>
            </a:endParaRPr>
          </a:p>
          <a:p>
            <a:r>
              <a:rPr lang="en-US" sz="2400" b="1" dirty="0" smtClean="0">
                <a:solidFill>
                  <a:srgbClr val="002060"/>
                </a:solidFill>
              </a:rPr>
              <a:t>It </a:t>
            </a:r>
            <a:r>
              <a:rPr lang="en-US" sz="2400" b="1" dirty="0">
                <a:solidFill>
                  <a:srgbClr val="002060"/>
                </a:solidFill>
              </a:rPr>
              <a:t>is usually carried using mechanical force: </a:t>
            </a:r>
            <a:r>
              <a:rPr lang="en-US" sz="2400" b="1" dirty="0">
                <a:solidFill>
                  <a:schemeClr val="accent3">
                    <a:lumMod val="75000"/>
                  </a:schemeClr>
                </a:solidFill>
              </a:rPr>
              <a:t>wet-to-dry</a:t>
            </a:r>
            <a:r>
              <a:rPr lang="en-US" sz="2400" b="1" dirty="0" smtClean="0">
                <a:solidFill>
                  <a:schemeClr val="accent3">
                    <a:lumMod val="75000"/>
                  </a:schemeClr>
                </a:solidFill>
              </a:rPr>
              <a:t>, </a:t>
            </a:r>
            <a:r>
              <a:rPr lang="en-US" sz="2400" b="1" dirty="0">
                <a:solidFill>
                  <a:schemeClr val="accent3">
                    <a:lumMod val="75000"/>
                  </a:schemeClr>
                </a:solidFill>
              </a:rPr>
              <a:t>or wound irrigation</a:t>
            </a:r>
            <a:r>
              <a:rPr lang="en-US" sz="2400" b="1" dirty="0" smtClean="0">
                <a:solidFill>
                  <a:schemeClr val="accent3">
                    <a:lumMod val="75000"/>
                  </a:schemeClr>
                </a:solidFill>
              </a:rPr>
              <a:t>.</a:t>
            </a:r>
          </a:p>
          <a:p>
            <a:r>
              <a:rPr lang="en-US" sz="2400" u="sng" dirty="0" smtClean="0">
                <a:ln w="0"/>
                <a:solidFill>
                  <a:schemeClr val="accent1"/>
                </a:solidFill>
                <a:effectLst>
                  <a:outerShdw blurRad="38100" dist="25400" dir="5400000" algn="ctr" rotWithShape="0">
                    <a:srgbClr val="6E747A">
                      <a:alpha val="43000"/>
                    </a:srgbClr>
                  </a:outerShdw>
                </a:effectLst>
              </a:rPr>
              <a:t>Indication</a:t>
            </a:r>
            <a:r>
              <a:rPr lang="en-US" sz="2400" dirty="0" smtClean="0">
                <a:ln w="0"/>
                <a:solidFill>
                  <a:schemeClr val="accent1"/>
                </a:solidFill>
                <a:effectLst>
                  <a:outerShdw blurRad="38100" dist="25400" dir="5400000" algn="ctr" rotWithShape="0">
                    <a:srgbClr val="6E747A">
                      <a:alpha val="43000"/>
                    </a:srgbClr>
                  </a:outerShdw>
                </a:effectLst>
              </a:rPr>
              <a:t> </a:t>
            </a:r>
            <a:r>
              <a:rPr lang="en-US" sz="2400" b="1" dirty="0" smtClean="0">
                <a:solidFill>
                  <a:srgbClr val="002060"/>
                </a:solidFill>
              </a:rPr>
              <a:t>: acute </a:t>
            </a:r>
            <a:r>
              <a:rPr lang="en-US" sz="2400" b="1" dirty="0">
                <a:solidFill>
                  <a:srgbClr val="002060"/>
                </a:solidFill>
              </a:rPr>
              <a:t>and chronic wounds with moderate to large amounts of necrotic </a:t>
            </a:r>
            <a:r>
              <a:rPr lang="en-US" sz="2400" b="1" dirty="0" smtClean="0">
                <a:solidFill>
                  <a:srgbClr val="002060"/>
                </a:solidFill>
              </a:rPr>
              <a:t>tissue</a:t>
            </a:r>
          </a:p>
          <a:p>
            <a:r>
              <a:rPr lang="en-US" sz="2400" u="sng" dirty="0" smtClean="0">
                <a:ln w="0"/>
                <a:solidFill>
                  <a:schemeClr val="accent1"/>
                </a:solidFill>
                <a:effectLst>
                  <a:outerShdw blurRad="38100" dist="25400" dir="5400000" algn="ctr" rotWithShape="0">
                    <a:srgbClr val="6E747A">
                      <a:alpha val="43000"/>
                    </a:srgbClr>
                  </a:outerShdw>
                </a:effectLst>
              </a:rPr>
              <a:t>contraindications </a:t>
            </a:r>
            <a:r>
              <a:rPr lang="en-US" sz="2400" b="1" u="sng" dirty="0" smtClean="0">
                <a:solidFill>
                  <a:srgbClr val="002060"/>
                </a:solidFill>
              </a:rPr>
              <a:t>: </a:t>
            </a:r>
          </a:p>
          <a:p>
            <a:r>
              <a:rPr lang="en-US" sz="2400" b="1" dirty="0" smtClean="0">
                <a:solidFill>
                  <a:srgbClr val="002060"/>
                </a:solidFill>
              </a:rPr>
              <a:t>1- </a:t>
            </a:r>
            <a:r>
              <a:rPr lang="en-US" sz="2400" b="1" dirty="0">
                <a:solidFill>
                  <a:srgbClr val="002060"/>
                </a:solidFill>
              </a:rPr>
              <a:t>presence of granulation tissue in a higher amount than the devitalized </a:t>
            </a:r>
            <a:r>
              <a:rPr lang="en-US" sz="2400" b="1" dirty="0" smtClean="0">
                <a:solidFill>
                  <a:srgbClr val="002060"/>
                </a:solidFill>
              </a:rPr>
              <a:t>tissue</a:t>
            </a:r>
          </a:p>
          <a:p>
            <a:r>
              <a:rPr lang="en-US" sz="2400" b="1" dirty="0" smtClean="0">
                <a:solidFill>
                  <a:srgbClr val="002060"/>
                </a:solidFill>
              </a:rPr>
              <a:t>2- inability </a:t>
            </a:r>
            <a:r>
              <a:rPr lang="en-US" sz="2400" b="1" dirty="0">
                <a:solidFill>
                  <a:srgbClr val="002060"/>
                </a:solidFill>
              </a:rPr>
              <a:t>to control </a:t>
            </a:r>
            <a:r>
              <a:rPr lang="en-US" sz="2400" b="1" dirty="0" smtClean="0">
                <a:solidFill>
                  <a:srgbClr val="002060"/>
                </a:solidFill>
              </a:rPr>
              <a:t>pain</a:t>
            </a:r>
          </a:p>
          <a:p>
            <a:r>
              <a:rPr lang="en-US" sz="2400" b="1" dirty="0" smtClean="0">
                <a:solidFill>
                  <a:srgbClr val="002060"/>
                </a:solidFill>
              </a:rPr>
              <a:t>3- </a:t>
            </a:r>
            <a:r>
              <a:rPr lang="en-US" sz="2400" b="1" dirty="0">
                <a:solidFill>
                  <a:srgbClr val="002060"/>
                </a:solidFill>
              </a:rPr>
              <a:t>patients with poor </a:t>
            </a:r>
            <a:r>
              <a:rPr lang="en-US" sz="2400" b="1" dirty="0" smtClean="0">
                <a:solidFill>
                  <a:srgbClr val="002060"/>
                </a:solidFill>
              </a:rPr>
              <a:t>perfusion</a:t>
            </a:r>
            <a:endParaRPr lang="en-US" sz="2400" b="1" dirty="0">
              <a:solidFill>
                <a:srgbClr val="002060"/>
              </a:solidFill>
            </a:endParaRPr>
          </a:p>
        </p:txBody>
      </p:sp>
      <p:sp>
        <p:nvSpPr>
          <p:cNvPr id="4" name="Title 3"/>
          <p:cNvSpPr>
            <a:spLocks noGrp="1"/>
          </p:cNvSpPr>
          <p:nvPr>
            <p:ph type="title"/>
          </p:nvPr>
        </p:nvSpPr>
        <p:spPr>
          <a:xfrm>
            <a:off x="473337" y="795431"/>
            <a:ext cx="9050518" cy="945498"/>
          </a:xfrm>
        </p:spPr>
        <p:txBody>
          <a:bodyPr>
            <a:normAutofit fontScale="90000"/>
          </a:bodyPr>
          <a:lstStyle/>
          <a:p>
            <a:r>
              <a:rPr lang="en-US" dirty="0"/>
              <a:t>Mechanical Debridement</a:t>
            </a:r>
            <a:r>
              <a:rPr lang="en-US" b="0" dirty="0"/>
              <a:t/>
            </a:r>
            <a:br>
              <a:rPr lang="en-US" b="0" dirty="0"/>
            </a:br>
            <a:r>
              <a:rPr lang="en-US" dirty="0"/>
              <a:t/>
            </a:r>
            <a:br>
              <a:rPr lang="en-US" dirty="0"/>
            </a:br>
            <a:endParaRPr lang="en-US" dirty="0"/>
          </a:p>
        </p:txBody>
      </p:sp>
    </p:spTree>
    <p:extLst>
      <p:ext uri="{BB962C8B-B14F-4D97-AF65-F5344CB8AC3E}">
        <p14:creationId xmlns:p14="http://schemas.microsoft.com/office/powerpoint/2010/main" val="2612165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Title 2"/>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1143000" y="965200"/>
            <a:ext cx="8775700" cy="711200"/>
          </a:xfrm>
        </p:spPr>
      </p:pic>
      <p:pic>
        <p:nvPicPr>
          <p:cNvPr id="235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2608263"/>
            <a:ext cx="4606925"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2857500"/>
            <a:ext cx="5964238"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91248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70</a:t>
            </a:fld>
            <a:endParaRPr lang="ru-RU" dirty="0"/>
          </a:p>
        </p:txBody>
      </p:sp>
      <p:sp>
        <p:nvSpPr>
          <p:cNvPr id="5" name="Content Placeholder 4"/>
          <p:cNvSpPr>
            <a:spLocks noGrp="1"/>
          </p:cNvSpPr>
          <p:nvPr>
            <p:ph idx="1"/>
          </p:nvPr>
        </p:nvSpPr>
        <p:spPr/>
        <p:txBody>
          <a:bodyPr>
            <a:normAutofit/>
          </a:bodyPr>
          <a:lstStyle/>
          <a:p>
            <a:r>
              <a:rPr lang="en-US" sz="2000" b="1" dirty="0" smtClean="0">
                <a:solidFill>
                  <a:schemeClr val="tx2">
                    <a:lumMod val="50000"/>
                  </a:schemeClr>
                </a:solidFill>
              </a:rPr>
              <a:t>this </a:t>
            </a:r>
            <a:r>
              <a:rPr lang="en-US" sz="2000" b="1" dirty="0">
                <a:solidFill>
                  <a:schemeClr val="tx2">
                    <a:lumMod val="50000"/>
                  </a:schemeClr>
                </a:solidFill>
              </a:rPr>
              <a:t>is a type of debridement where devitalized tissue (slough, necrotic, or eschar) in the presence of underlying infection is removed using sharp instruments such as a scalpel, curettes, scissors, or other sharp </a:t>
            </a:r>
            <a:r>
              <a:rPr lang="en-US" sz="2000" b="1" dirty="0" smtClean="0">
                <a:solidFill>
                  <a:schemeClr val="tx2">
                    <a:lumMod val="50000"/>
                  </a:schemeClr>
                </a:solidFill>
              </a:rPr>
              <a:t>instruments</a:t>
            </a:r>
          </a:p>
          <a:p>
            <a:r>
              <a:rPr lang="en-US" sz="2000" b="1" dirty="0">
                <a:solidFill>
                  <a:schemeClr val="tx2">
                    <a:lumMod val="50000"/>
                  </a:schemeClr>
                </a:solidFill>
              </a:rPr>
              <a:t>Sharp-instrument debridement can be combined with all the other methods of debridement during the perioperative period</a:t>
            </a:r>
            <a:r>
              <a:rPr lang="en-US" sz="2000" b="1" dirty="0" smtClean="0">
                <a:solidFill>
                  <a:schemeClr val="tx2">
                    <a:lumMod val="50000"/>
                  </a:schemeClr>
                </a:solidFill>
              </a:rPr>
              <a:t>.</a:t>
            </a:r>
          </a:p>
          <a:p>
            <a:r>
              <a:rPr lang="en-US" sz="2000" dirty="0">
                <a:ln w="0"/>
                <a:solidFill>
                  <a:schemeClr val="accent1"/>
                </a:solidFill>
                <a:effectLst>
                  <a:outerShdw blurRad="38100" dist="25400" dir="5400000" algn="ctr" rotWithShape="0">
                    <a:srgbClr val="6E747A">
                      <a:alpha val="43000"/>
                    </a:srgbClr>
                  </a:outerShdw>
                </a:effectLst>
              </a:rPr>
              <a:t>Disadvantages of surgical debridement </a:t>
            </a:r>
            <a:r>
              <a:rPr lang="en-US" sz="2000" dirty="0" smtClean="0">
                <a:ln w="0"/>
                <a:solidFill>
                  <a:schemeClr val="accent1"/>
                </a:solidFill>
                <a:effectLst>
                  <a:outerShdw blurRad="38100" dist="25400" dir="5400000" algn="ctr" rotWithShape="0">
                    <a:srgbClr val="6E747A">
                      <a:alpha val="43000"/>
                    </a:srgbClr>
                  </a:outerShdw>
                </a:effectLst>
              </a:rPr>
              <a:t>: </a:t>
            </a:r>
          </a:p>
          <a:p>
            <a:r>
              <a:rPr lang="en-US" sz="2000" b="1" dirty="0" smtClean="0">
                <a:solidFill>
                  <a:schemeClr val="tx2">
                    <a:lumMod val="50000"/>
                  </a:schemeClr>
                </a:solidFill>
              </a:rPr>
              <a:t> </a:t>
            </a:r>
            <a:r>
              <a:rPr lang="en-US" sz="2000" b="1" dirty="0">
                <a:solidFill>
                  <a:schemeClr val="tx2">
                    <a:lumMod val="50000"/>
                  </a:schemeClr>
                </a:solidFill>
              </a:rPr>
              <a:t>bleeding and possible general complications from the anesthesia</a:t>
            </a:r>
            <a:r>
              <a:rPr lang="en-US" sz="2000" b="1" dirty="0" smtClean="0">
                <a:solidFill>
                  <a:schemeClr val="tx2">
                    <a:lumMod val="50000"/>
                  </a:schemeClr>
                </a:solidFill>
              </a:rPr>
              <a:t>.</a:t>
            </a:r>
          </a:p>
          <a:p>
            <a:r>
              <a:rPr lang="en-US" sz="2000" dirty="0" smtClean="0">
                <a:ln w="0"/>
                <a:solidFill>
                  <a:schemeClr val="accent1"/>
                </a:solidFill>
                <a:effectLst>
                  <a:outerShdw blurRad="38100" dist="25400" dir="5400000" algn="ctr" rotWithShape="0">
                    <a:srgbClr val="6E747A">
                      <a:alpha val="43000"/>
                    </a:srgbClr>
                  </a:outerShdw>
                </a:effectLst>
              </a:rPr>
              <a:t>Contraindicated : </a:t>
            </a:r>
          </a:p>
          <a:p>
            <a:r>
              <a:rPr lang="en-US" sz="2000" b="1" dirty="0" smtClean="0">
                <a:solidFill>
                  <a:schemeClr val="tx2">
                    <a:lumMod val="50000"/>
                  </a:schemeClr>
                </a:solidFill>
              </a:rPr>
              <a:t> </a:t>
            </a:r>
            <a:r>
              <a:rPr lang="en-US" sz="2000" b="1" dirty="0">
                <a:solidFill>
                  <a:schemeClr val="tx2">
                    <a:lumMod val="50000"/>
                  </a:schemeClr>
                </a:solidFill>
              </a:rPr>
              <a:t>in patients with an intact eschar and no clinical evidence of an underlying infection</a:t>
            </a:r>
          </a:p>
        </p:txBody>
      </p:sp>
      <p:sp>
        <p:nvSpPr>
          <p:cNvPr id="4" name="Title 3"/>
          <p:cNvSpPr>
            <a:spLocks noGrp="1"/>
          </p:cNvSpPr>
          <p:nvPr>
            <p:ph type="title"/>
          </p:nvPr>
        </p:nvSpPr>
        <p:spPr>
          <a:xfrm>
            <a:off x="838200" y="509386"/>
            <a:ext cx="9050518" cy="945498"/>
          </a:xfrm>
        </p:spPr>
        <p:txBody>
          <a:bodyPr>
            <a:normAutofit fontScale="90000"/>
          </a:bodyPr>
          <a:lstStyle/>
          <a:p>
            <a:r>
              <a:rPr lang="en-US" dirty="0"/>
              <a:t>Surgical Debridement with Sharp Instruments</a:t>
            </a:r>
            <a:r>
              <a:rPr lang="en-US" b="0" dirty="0"/>
              <a:t/>
            </a:r>
            <a:br>
              <a:rPr lang="en-US" b="0" dirty="0"/>
            </a:br>
            <a:r>
              <a:rPr lang="en-US" dirty="0"/>
              <a:t/>
            </a:r>
            <a:br>
              <a:rPr lang="en-US" dirty="0"/>
            </a:br>
            <a:endParaRPr lang="en-US" dirty="0"/>
          </a:p>
        </p:txBody>
      </p:sp>
    </p:spTree>
    <p:extLst>
      <p:ext uri="{BB962C8B-B14F-4D97-AF65-F5344CB8AC3E}">
        <p14:creationId xmlns:p14="http://schemas.microsoft.com/office/powerpoint/2010/main" val="41599573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71</a:t>
            </a:fld>
            <a:endParaRPr lang="ru-RU" dirty="0"/>
          </a:p>
        </p:txBody>
      </p:sp>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070016" y="0"/>
            <a:ext cx="3932238" cy="307975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797" y="3685190"/>
            <a:ext cx="4122777" cy="297442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9535" y="-7411"/>
            <a:ext cx="4109544" cy="308694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232" y="3636580"/>
            <a:ext cx="4237087" cy="3221420"/>
          </a:xfrm>
          <a:prstGeom prst="rect">
            <a:avLst/>
          </a:prstGeom>
        </p:spPr>
      </p:pic>
      <p:sp>
        <p:nvSpPr>
          <p:cNvPr id="12" name="Notched Right Arrow 11"/>
          <p:cNvSpPr/>
          <p:nvPr/>
        </p:nvSpPr>
        <p:spPr>
          <a:xfrm>
            <a:off x="6104882" y="4797973"/>
            <a:ext cx="882869" cy="546537"/>
          </a:xfrm>
          <a:prstGeom prst="notched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en-US" dirty="0"/>
          </a:p>
        </p:txBody>
      </p:sp>
      <p:sp>
        <p:nvSpPr>
          <p:cNvPr id="13" name="Notched Right Arrow 12"/>
          <p:cNvSpPr/>
          <p:nvPr/>
        </p:nvSpPr>
        <p:spPr>
          <a:xfrm>
            <a:off x="994620" y="4625867"/>
            <a:ext cx="882869" cy="546537"/>
          </a:xfrm>
          <a:prstGeom prst="notched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en-US" dirty="0"/>
          </a:p>
        </p:txBody>
      </p:sp>
      <p:sp>
        <p:nvSpPr>
          <p:cNvPr id="14" name="Notched Right Arrow 13"/>
          <p:cNvSpPr/>
          <p:nvPr/>
        </p:nvSpPr>
        <p:spPr>
          <a:xfrm>
            <a:off x="6052574" y="1262791"/>
            <a:ext cx="882869" cy="546537"/>
          </a:xfrm>
          <a:prstGeom prst="notched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26770931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72</a:t>
            </a:fld>
            <a:endParaRPr lang="ru-RU" dirty="0"/>
          </a:p>
        </p:txBody>
      </p:sp>
      <p:sp>
        <p:nvSpPr>
          <p:cNvPr id="4" name="Content Placeholder 3"/>
          <p:cNvSpPr>
            <a:spLocks noGrp="1"/>
          </p:cNvSpPr>
          <p:nvPr>
            <p:ph idx="4294967295"/>
          </p:nvPr>
        </p:nvSpPr>
        <p:spPr>
          <a:xfrm>
            <a:off x="0" y="1825625"/>
            <a:ext cx="10515600" cy="4351338"/>
          </a:xfrm>
        </p:spPr>
        <p:txBody>
          <a:bodyPr>
            <a:normAutofit/>
          </a:bodyPr>
          <a:lstStyle/>
          <a:p>
            <a:r>
              <a:rPr lang="en-US" dirty="0" smtClean="0">
                <a:solidFill>
                  <a:schemeClr val="tx2">
                    <a:lumMod val="50000"/>
                  </a:schemeClr>
                </a:solidFill>
              </a:rPr>
              <a:t>Start </a:t>
            </a:r>
            <a:r>
              <a:rPr lang="en-US" dirty="0">
                <a:solidFill>
                  <a:schemeClr val="tx2">
                    <a:lumMod val="50000"/>
                  </a:schemeClr>
                </a:solidFill>
              </a:rPr>
              <a:t>debriding from the base of the wound </a:t>
            </a:r>
            <a:r>
              <a:rPr lang="en-US" dirty="0" smtClean="0">
                <a:solidFill>
                  <a:schemeClr val="tx2">
                    <a:lumMod val="50000"/>
                  </a:schemeClr>
                </a:solidFill>
              </a:rPr>
              <a:t>(The </a:t>
            </a:r>
            <a:r>
              <a:rPr lang="en-US" dirty="0">
                <a:solidFill>
                  <a:schemeClr val="tx2">
                    <a:lumMod val="50000"/>
                  </a:schemeClr>
                </a:solidFill>
              </a:rPr>
              <a:t>reason for starting from base of the wound is that </a:t>
            </a:r>
            <a:r>
              <a:rPr lang="en-US" dirty="0" smtClean="0">
                <a:solidFill>
                  <a:schemeClr val="tx2">
                    <a:lumMod val="50000"/>
                  </a:schemeClr>
                </a:solidFill>
              </a:rPr>
              <a:t>because the </a:t>
            </a:r>
            <a:r>
              <a:rPr lang="en-US" dirty="0">
                <a:solidFill>
                  <a:schemeClr val="tx2">
                    <a:lumMod val="50000"/>
                  </a:schemeClr>
                </a:solidFill>
              </a:rPr>
              <a:t>blood from upper margins fall into base and give false impression of red bleeding </a:t>
            </a:r>
            <a:r>
              <a:rPr lang="en-US" dirty="0" smtClean="0">
                <a:solidFill>
                  <a:schemeClr val="tx2">
                    <a:lumMod val="50000"/>
                  </a:schemeClr>
                </a:solidFill>
              </a:rPr>
              <a:t>tissue)</a:t>
            </a:r>
          </a:p>
          <a:p>
            <a:r>
              <a:rPr lang="en-US" dirty="0" smtClean="0">
                <a:solidFill>
                  <a:schemeClr val="tx2">
                    <a:lumMod val="50000"/>
                  </a:schemeClr>
                </a:solidFill>
              </a:rPr>
              <a:t>Debride </a:t>
            </a:r>
            <a:r>
              <a:rPr lang="en-US" dirty="0">
                <a:solidFill>
                  <a:schemeClr val="tx2">
                    <a:lumMod val="50000"/>
                  </a:schemeClr>
                </a:solidFill>
              </a:rPr>
              <a:t>tissues until red bleeding margins are </a:t>
            </a:r>
            <a:r>
              <a:rPr lang="en-US" dirty="0" smtClean="0">
                <a:solidFill>
                  <a:schemeClr val="tx2">
                    <a:lumMod val="50000"/>
                  </a:schemeClr>
                </a:solidFill>
              </a:rPr>
              <a:t>seen</a:t>
            </a:r>
          </a:p>
          <a:p>
            <a:r>
              <a:rPr lang="en-US" dirty="0" smtClean="0">
                <a:solidFill>
                  <a:schemeClr val="tx2">
                    <a:lumMod val="50000"/>
                  </a:schemeClr>
                </a:solidFill>
              </a:rPr>
              <a:t> </a:t>
            </a:r>
            <a:r>
              <a:rPr lang="en-US" dirty="0">
                <a:solidFill>
                  <a:schemeClr val="tx2">
                    <a:lumMod val="50000"/>
                  </a:schemeClr>
                </a:solidFill>
              </a:rPr>
              <a:t>Irrigate the area with normal saline and bactericidal agent such as hydrogen peroxide </a:t>
            </a:r>
            <a:endParaRPr lang="en-US" dirty="0" smtClean="0">
              <a:solidFill>
                <a:schemeClr val="tx2">
                  <a:lumMod val="50000"/>
                </a:schemeClr>
              </a:solidFill>
            </a:endParaRPr>
          </a:p>
          <a:p>
            <a:r>
              <a:rPr lang="en-US" dirty="0" smtClean="0">
                <a:solidFill>
                  <a:schemeClr val="tx2">
                    <a:lumMod val="50000"/>
                  </a:schemeClr>
                </a:solidFill>
              </a:rPr>
              <a:t>Dry </a:t>
            </a:r>
            <a:r>
              <a:rPr lang="en-US" dirty="0">
                <a:solidFill>
                  <a:schemeClr val="tx2">
                    <a:lumMod val="50000"/>
                  </a:schemeClr>
                </a:solidFill>
              </a:rPr>
              <a:t>the area with clean sponge and do dressing</a:t>
            </a:r>
          </a:p>
        </p:txBody>
      </p:sp>
    </p:spTree>
    <p:extLst>
      <p:ext uri="{BB962C8B-B14F-4D97-AF65-F5344CB8AC3E}">
        <p14:creationId xmlns:p14="http://schemas.microsoft.com/office/powerpoint/2010/main" val="7232473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73</a:t>
            </a:fld>
            <a:endParaRPr lang="ru-RU" dirty="0"/>
          </a:p>
        </p:txBody>
      </p:sp>
      <p:sp>
        <p:nvSpPr>
          <p:cNvPr id="4" name="Content Placeholder 3"/>
          <p:cNvSpPr>
            <a:spLocks noGrp="1"/>
          </p:cNvSpPr>
          <p:nvPr>
            <p:ph idx="1"/>
          </p:nvPr>
        </p:nvSpPr>
        <p:spPr/>
        <p:txBody>
          <a:bodyPr>
            <a:normAutofit/>
          </a:bodyPr>
          <a:lstStyle/>
          <a:p>
            <a:r>
              <a:rPr lang="en-US" sz="3200" dirty="0" smtClean="0"/>
              <a:t>The </a:t>
            </a:r>
            <a:r>
              <a:rPr lang="en-US" sz="3200" dirty="0"/>
              <a:t>open wound often is allowed to heal by secondary intention, with dressings being changed twice a </a:t>
            </a:r>
            <a:r>
              <a:rPr lang="en-US" sz="3200" dirty="0" smtClean="0"/>
              <a:t>day.</a:t>
            </a:r>
          </a:p>
          <a:p>
            <a:pPr marL="0" indent="0">
              <a:buNone/>
            </a:pPr>
            <a:endParaRPr lang="en-US" sz="3600" dirty="0" smtClean="0"/>
          </a:p>
        </p:txBody>
      </p:sp>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4559818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l="19465" r="19465"/>
          <a:stretch>
            <a:fillRect/>
          </a:stretch>
        </p:blipFill>
        <p:spPr/>
      </p:pic>
      <p:sp>
        <p:nvSpPr>
          <p:cNvPr id="2" name="Title 1">
            <a:extLst>
              <a:ext uri="{FF2B5EF4-FFF2-40B4-BE49-F238E27FC236}">
                <a16:creationId xmlns:a16="http://schemas.microsoft.com/office/drawing/2014/main" id="{97535763-EA33-2245-9605-AD9D8A720948}"/>
              </a:ext>
            </a:extLst>
          </p:cNvPr>
          <p:cNvSpPr>
            <a:spLocks noGrp="1"/>
          </p:cNvSpPr>
          <p:nvPr>
            <p:ph type="title"/>
          </p:nvPr>
        </p:nvSpPr>
        <p:spPr/>
        <p:txBody>
          <a:bodyPr>
            <a:normAutofit/>
          </a:bodyPr>
          <a:lstStyle/>
          <a:p>
            <a:r>
              <a:rPr lang="en-GB" sz="3600" dirty="0"/>
              <a:t>Specific therapy</a:t>
            </a:r>
            <a:endParaRPr lang="en-US" sz="3600" dirty="0"/>
          </a:p>
        </p:txBody>
      </p:sp>
    </p:spTree>
    <p:extLst>
      <p:ext uri="{BB962C8B-B14F-4D97-AF65-F5344CB8AC3E}">
        <p14:creationId xmlns:p14="http://schemas.microsoft.com/office/powerpoint/2010/main" val="14381855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75</a:t>
            </a:fld>
            <a:endParaRPr lang="ru-R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96275149"/>
              </p:ext>
            </p:extLst>
          </p:nvPr>
        </p:nvGraphicFramePr>
        <p:xfrm>
          <a:off x="146000" y="1637569"/>
          <a:ext cx="10434918" cy="5779370"/>
        </p:xfrm>
        <a:graphic>
          <a:graphicData uri="http://schemas.openxmlformats.org/drawingml/2006/table">
            <a:tbl>
              <a:tblPr firstRow="1" bandRow="1">
                <a:tableStyleId>{5940675A-B579-460E-94D1-54222C63F5DA}</a:tableStyleId>
              </a:tblPr>
              <a:tblGrid>
                <a:gridCol w="5217459">
                  <a:extLst>
                    <a:ext uri="{9D8B030D-6E8A-4147-A177-3AD203B41FA5}">
                      <a16:colId xmlns:a16="http://schemas.microsoft.com/office/drawing/2014/main" val="20000"/>
                    </a:ext>
                  </a:extLst>
                </a:gridCol>
                <a:gridCol w="5217459">
                  <a:extLst>
                    <a:ext uri="{9D8B030D-6E8A-4147-A177-3AD203B41FA5}">
                      <a16:colId xmlns:a16="http://schemas.microsoft.com/office/drawing/2014/main" val="20001"/>
                    </a:ext>
                  </a:extLst>
                </a:gridCol>
              </a:tblGrid>
              <a:tr h="479283">
                <a:tc>
                  <a:txBody>
                    <a:bodyPr/>
                    <a:lstStyle/>
                    <a:p>
                      <a:r>
                        <a:rPr lang="en-US" dirty="0" smtClean="0">
                          <a:solidFill>
                            <a:schemeClr val="accent3"/>
                          </a:solidFill>
                        </a:rPr>
                        <a:t>Antibiotic</a:t>
                      </a:r>
                      <a:r>
                        <a:rPr lang="en-US" baseline="0" dirty="0" smtClean="0">
                          <a:solidFill>
                            <a:schemeClr val="accent3"/>
                          </a:solidFill>
                        </a:rPr>
                        <a:t> </a:t>
                      </a:r>
                      <a:r>
                        <a:rPr lang="en-US" dirty="0" smtClean="0">
                          <a:solidFill>
                            <a:schemeClr val="accent3"/>
                          </a:solidFill>
                        </a:rPr>
                        <a:t>Class</a:t>
                      </a:r>
                      <a:endParaRPr lang="en-US" dirty="0">
                        <a:solidFill>
                          <a:schemeClr val="accent3"/>
                        </a:solidFill>
                      </a:endParaRPr>
                    </a:p>
                  </a:txBody>
                  <a:tcPr/>
                </a:tc>
                <a:tc>
                  <a:txBody>
                    <a:bodyPr/>
                    <a:lstStyle/>
                    <a:p>
                      <a:r>
                        <a:rPr lang="en-US" dirty="0" smtClean="0">
                          <a:solidFill>
                            <a:schemeClr val="accent3"/>
                          </a:solidFill>
                        </a:rPr>
                        <a:t>mechanism of</a:t>
                      </a:r>
                      <a:r>
                        <a:rPr lang="en-US" baseline="0" dirty="0" smtClean="0">
                          <a:solidFill>
                            <a:schemeClr val="accent3"/>
                          </a:solidFill>
                        </a:rPr>
                        <a:t> action </a:t>
                      </a:r>
                      <a:endParaRPr lang="en-US" dirty="0">
                        <a:solidFill>
                          <a:schemeClr val="accent3"/>
                        </a:solidFill>
                      </a:endParaRPr>
                    </a:p>
                  </a:txBody>
                  <a:tcPr/>
                </a:tc>
                <a:extLst>
                  <a:ext uri="{0D108BD9-81ED-4DB2-BD59-A6C34878D82A}">
                    <a16:rowId xmlns:a16="http://schemas.microsoft.com/office/drawing/2014/main" val="10000"/>
                  </a:ext>
                </a:extLst>
              </a:tr>
              <a:tr h="545207">
                <a:tc>
                  <a:txBody>
                    <a:bodyPr/>
                    <a:lstStyle/>
                    <a:p>
                      <a:r>
                        <a:rPr lang="en-US" dirty="0" err="1" smtClean="0"/>
                        <a:t>Penicillins</a:t>
                      </a:r>
                      <a:r>
                        <a:rPr lang="en-US" baseline="0" dirty="0" smtClean="0"/>
                        <a:t> </a:t>
                      </a:r>
                      <a:r>
                        <a:rPr lang="en-US" baseline="0" dirty="0" smtClean="0">
                          <a:solidFill>
                            <a:schemeClr val="tx2">
                              <a:lumMod val="60000"/>
                              <a:lumOff val="40000"/>
                            </a:schemeClr>
                          </a:solidFill>
                        </a:rPr>
                        <a:t>(Piperacillin)</a:t>
                      </a:r>
                      <a:endParaRPr lang="en-US" dirty="0">
                        <a:solidFill>
                          <a:schemeClr val="tx2">
                            <a:lumMod val="60000"/>
                            <a:lumOff val="40000"/>
                          </a:schemeClr>
                        </a:solidFill>
                      </a:endParaRPr>
                    </a:p>
                  </a:txBody>
                  <a:tcPr/>
                </a:tc>
                <a:tc>
                  <a:txBody>
                    <a:bodyPr/>
                    <a:lstStyle/>
                    <a:p>
                      <a:r>
                        <a:rPr lang="en-US" dirty="0" smtClean="0"/>
                        <a:t>Cell wall synthesis inhibitors (bind penicillin-binding protein)</a:t>
                      </a:r>
                      <a:endParaRPr lang="en-US" dirty="0"/>
                    </a:p>
                  </a:txBody>
                  <a:tcPr/>
                </a:tc>
                <a:extLst>
                  <a:ext uri="{0D108BD9-81ED-4DB2-BD59-A6C34878D82A}">
                    <a16:rowId xmlns:a16="http://schemas.microsoft.com/office/drawing/2014/main" val="10001"/>
                  </a:ext>
                </a:extLst>
              </a:tr>
              <a:tr h="545207">
                <a:tc>
                  <a:txBody>
                    <a:bodyPr/>
                    <a:lstStyle/>
                    <a:p>
                      <a:r>
                        <a:rPr lang="en-US" dirty="0" smtClean="0"/>
                        <a:t>Penicillin/beta lactamase inhibitor combinations</a:t>
                      </a:r>
                    </a:p>
                    <a:p>
                      <a:r>
                        <a:rPr lang="en-US" dirty="0" smtClean="0"/>
                        <a:t>(</a:t>
                      </a:r>
                      <a:r>
                        <a:rPr lang="en-US" dirty="0" smtClean="0">
                          <a:solidFill>
                            <a:schemeClr val="tx2">
                              <a:lumMod val="60000"/>
                              <a:lumOff val="40000"/>
                            </a:schemeClr>
                          </a:solidFill>
                        </a:rPr>
                        <a:t>Ampicillin-</a:t>
                      </a:r>
                      <a:r>
                        <a:rPr lang="en-US" dirty="0" err="1" smtClean="0">
                          <a:solidFill>
                            <a:schemeClr val="tx2">
                              <a:lumMod val="60000"/>
                              <a:lumOff val="40000"/>
                            </a:schemeClr>
                          </a:solidFill>
                        </a:rPr>
                        <a:t>sulbactam</a:t>
                      </a:r>
                      <a:r>
                        <a:rPr lang="en-US" dirty="0" smtClean="0">
                          <a:solidFill>
                            <a:schemeClr val="tx2">
                              <a:lumMod val="60000"/>
                              <a:lumOff val="40000"/>
                            </a:schemeClr>
                          </a:solidFill>
                        </a:rPr>
                        <a:t>)</a:t>
                      </a:r>
                      <a:endParaRPr lang="en-US" dirty="0">
                        <a:solidFill>
                          <a:schemeClr val="tx2">
                            <a:lumMod val="60000"/>
                            <a:lumOff val="40000"/>
                          </a:schemeClr>
                        </a:solidFill>
                      </a:endParaRPr>
                    </a:p>
                  </a:txBody>
                  <a:tcPr/>
                </a:tc>
                <a:tc>
                  <a:txBody>
                    <a:bodyPr/>
                    <a:lstStyle/>
                    <a:p>
                      <a:r>
                        <a:rPr lang="en-US" dirty="0" smtClean="0"/>
                        <a:t>Cell wall synthesis inhibitors/beta lactamase inhibitors </a:t>
                      </a:r>
                      <a:endParaRPr lang="en-US" dirty="0"/>
                    </a:p>
                  </a:txBody>
                  <a:tcPr/>
                </a:tc>
                <a:extLst>
                  <a:ext uri="{0D108BD9-81ED-4DB2-BD59-A6C34878D82A}">
                    <a16:rowId xmlns:a16="http://schemas.microsoft.com/office/drawing/2014/main" val="10002"/>
                  </a:ext>
                </a:extLst>
              </a:tr>
              <a:tr h="545207">
                <a:tc>
                  <a:txBody>
                    <a:bodyPr/>
                    <a:lstStyle/>
                    <a:p>
                      <a:r>
                        <a:rPr lang="en-US" dirty="0" smtClean="0"/>
                        <a:t>First-generation cephalosporins</a:t>
                      </a:r>
                    </a:p>
                    <a:p>
                      <a:r>
                        <a:rPr lang="en-US" dirty="0" smtClean="0"/>
                        <a:t> (</a:t>
                      </a:r>
                      <a:r>
                        <a:rPr lang="en-US" dirty="0" smtClean="0">
                          <a:solidFill>
                            <a:schemeClr val="tx2">
                              <a:lumMod val="60000"/>
                              <a:lumOff val="40000"/>
                            </a:schemeClr>
                          </a:solidFill>
                        </a:rPr>
                        <a:t>Cefazolin</a:t>
                      </a:r>
                      <a:r>
                        <a:rPr lang="en-US" dirty="0" smtClean="0"/>
                        <a:t>)</a:t>
                      </a:r>
                      <a:endParaRPr lang="en-US" dirty="0"/>
                    </a:p>
                  </a:txBody>
                  <a:tcPr/>
                </a:tc>
                <a:tc>
                  <a:txBody>
                    <a:bodyPr/>
                    <a:lstStyle/>
                    <a:p>
                      <a:r>
                        <a:rPr lang="en-US" dirty="0" smtClean="0"/>
                        <a:t>Cell wall synthesis inhibitors (bind penicillin-binding protein)</a:t>
                      </a:r>
                      <a:endParaRPr lang="en-US" dirty="0"/>
                    </a:p>
                  </a:txBody>
                  <a:tcPr/>
                </a:tc>
                <a:extLst>
                  <a:ext uri="{0D108BD9-81ED-4DB2-BD59-A6C34878D82A}">
                    <a16:rowId xmlns:a16="http://schemas.microsoft.com/office/drawing/2014/main" val="10003"/>
                  </a:ext>
                </a:extLst>
              </a:tr>
              <a:tr h="545207">
                <a:tc>
                  <a:txBody>
                    <a:bodyPr/>
                    <a:lstStyle/>
                    <a:p>
                      <a:r>
                        <a:rPr lang="en-US" dirty="0" smtClean="0"/>
                        <a:t>Second-generation cephalosporins</a:t>
                      </a:r>
                    </a:p>
                    <a:p>
                      <a:r>
                        <a:rPr lang="en-US" dirty="0" err="1" smtClean="0">
                          <a:solidFill>
                            <a:schemeClr val="tx2">
                              <a:lumMod val="60000"/>
                              <a:lumOff val="40000"/>
                            </a:schemeClr>
                          </a:solidFill>
                        </a:rPr>
                        <a:t>Cefoxitin</a:t>
                      </a:r>
                      <a:r>
                        <a:rPr lang="en-US" dirty="0" smtClean="0">
                          <a:solidFill>
                            <a:schemeClr val="tx2">
                              <a:lumMod val="60000"/>
                              <a:lumOff val="40000"/>
                            </a:schemeClr>
                          </a:solidFill>
                        </a:rPr>
                        <a:t>,</a:t>
                      </a:r>
                      <a:r>
                        <a:rPr lang="en-US" baseline="0" dirty="0" smtClean="0">
                          <a:solidFill>
                            <a:schemeClr val="tx2">
                              <a:lumMod val="60000"/>
                              <a:lumOff val="40000"/>
                            </a:schemeClr>
                          </a:solidFill>
                        </a:rPr>
                        <a:t> </a:t>
                      </a:r>
                      <a:r>
                        <a:rPr lang="en-US" dirty="0" err="1" smtClean="0">
                          <a:solidFill>
                            <a:schemeClr val="tx2">
                              <a:lumMod val="60000"/>
                              <a:lumOff val="40000"/>
                            </a:schemeClr>
                          </a:solidFill>
                        </a:rPr>
                        <a:t>Cefotetan</a:t>
                      </a:r>
                      <a:r>
                        <a:rPr lang="en-US" dirty="0" smtClean="0">
                          <a:solidFill>
                            <a:schemeClr val="tx2">
                              <a:lumMod val="60000"/>
                              <a:lumOff val="40000"/>
                            </a:schemeClr>
                          </a:solidFill>
                        </a:rPr>
                        <a:t>,</a:t>
                      </a:r>
                      <a:r>
                        <a:rPr lang="en-US" baseline="0" dirty="0" smtClean="0">
                          <a:solidFill>
                            <a:schemeClr val="tx2">
                              <a:lumMod val="60000"/>
                              <a:lumOff val="40000"/>
                            </a:schemeClr>
                          </a:solidFill>
                        </a:rPr>
                        <a:t> </a:t>
                      </a:r>
                      <a:r>
                        <a:rPr lang="en-US" dirty="0" smtClean="0">
                          <a:solidFill>
                            <a:schemeClr val="tx2">
                              <a:lumMod val="60000"/>
                              <a:lumOff val="40000"/>
                            </a:schemeClr>
                          </a:solidFill>
                        </a:rPr>
                        <a:t>Cefuroxime</a:t>
                      </a:r>
                      <a:endParaRPr lang="en-US" dirty="0">
                        <a:solidFill>
                          <a:schemeClr val="tx2">
                            <a:lumMod val="60000"/>
                            <a:lumOff val="40000"/>
                          </a:schemeClr>
                        </a:solidFill>
                      </a:endParaRPr>
                    </a:p>
                  </a:txBody>
                  <a:tcPr/>
                </a:tc>
                <a:tc>
                  <a:txBody>
                    <a:bodyPr/>
                    <a:lstStyle/>
                    <a:p>
                      <a:r>
                        <a:rPr lang="en-US" dirty="0" smtClean="0"/>
                        <a:t>Cell wall synthesis inhibitors (bind penicillin-binding protein) </a:t>
                      </a:r>
                      <a:endParaRPr lang="en-US" dirty="0"/>
                    </a:p>
                  </a:txBody>
                  <a:tcPr/>
                </a:tc>
                <a:extLst>
                  <a:ext uri="{0D108BD9-81ED-4DB2-BD59-A6C34878D82A}">
                    <a16:rowId xmlns:a16="http://schemas.microsoft.com/office/drawing/2014/main" val="10004"/>
                  </a:ext>
                </a:extLst>
              </a:tr>
              <a:tr h="545207">
                <a:tc>
                  <a:txBody>
                    <a:bodyPr/>
                    <a:lstStyle/>
                    <a:p>
                      <a:r>
                        <a:rPr lang="en-US" dirty="0" smtClean="0"/>
                        <a:t>Third- and fourth-generation cephalosporins</a:t>
                      </a:r>
                    </a:p>
                    <a:p>
                      <a:r>
                        <a:rPr lang="en-US" dirty="0" smtClean="0">
                          <a:solidFill>
                            <a:schemeClr val="tx2">
                              <a:lumMod val="60000"/>
                              <a:lumOff val="40000"/>
                            </a:schemeClr>
                          </a:solidFill>
                        </a:rPr>
                        <a:t>Ceftriaxone,</a:t>
                      </a:r>
                      <a:r>
                        <a:rPr lang="en-US" baseline="0" dirty="0" smtClean="0">
                          <a:solidFill>
                            <a:schemeClr val="tx2">
                              <a:lumMod val="60000"/>
                              <a:lumOff val="40000"/>
                            </a:schemeClr>
                          </a:solidFill>
                        </a:rPr>
                        <a:t> </a:t>
                      </a:r>
                      <a:r>
                        <a:rPr lang="en-US" dirty="0" smtClean="0">
                          <a:solidFill>
                            <a:schemeClr val="tx2">
                              <a:lumMod val="60000"/>
                              <a:lumOff val="40000"/>
                            </a:schemeClr>
                          </a:solidFill>
                        </a:rPr>
                        <a:t>Ceftazidime,</a:t>
                      </a:r>
                      <a:r>
                        <a:rPr lang="en-US" baseline="0" dirty="0" smtClean="0">
                          <a:solidFill>
                            <a:schemeClr val="tx2">
                              <a:lumMod val="60000"/>
                              <a:lumOff val="40000"/>
                            </a:schemeClr>
                          </a:solidFill>
                        </a:rPr>
                        <a:t> </a:t>
                      </a:r>
                      <a:r>
                        <a:rPr lang="en-US" dirty="0" smtClean="0">
                          <a:solidFill>
                            <a:schemeClr val="tx2">
                              <a:lumMod val="60000"/>
                              <a:lumOff val="40000"/>
                            </a:schemeClr>
                          </a:solidFill>
                        </a:rPr>
                        <a:t> </a:t>
                      </a:r>
                      <a:r>
                        <a:rPr lang="en-US" dirty="0" err="1" smtClean="0">
                          <a:solidFill>
                            <a:schemeClr val="tx2">
                              <a:lumMod val="60000"/>
                              <a:lumOff val="40000"/>
                            </a:schemeClr>
                          </a:solidFill>
                        </a:rPr>
                        <a:t>Cefepime</a:t>
                      </a:r>
                      <a:r>
                        <a:rPr lang="en-US" dirty="0" smtClean="0">
                          <a:solidFill>
                            <a:schemeClr val="tx2">
                              <a:lumMod val="60000"/>
                              <a:lumOff val="40000"/>
                            </a:schemeClr>
                          </a:solidFill>
                        </a:rPr>
                        <a:t>, Cefotaxime </a:t>
                      </a:r>
                      <a:endParaRPr lang="en-US" dirty="0">
                        <a:solidFill>
                          <a:schemeClr val="tx2">
                            <a:lumMod val="60000"/>
                            <a:lumOff val="4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Cell wall synthesis inhibitors (bind penicillin-binding protein)</a:t>
                      </a:r>
                    </a:p>
                    <a:p>
                      <a:endParaRPr lang="en-US" dirty="0"/>
                    </a:p>
                  </a:txBody>
                  <a:tcPr/>
                </a:tc>
                <a:extLst>
                  <a:ext uri="{0D108BD9-81ED-4DB2-BD59-A6C34878D82A}">
                    <a16:rowId xmlns:a16="http://schemas.microsoft.com/office/drawing/2014/main" val="10005"/>
                  </a:ext>
                </a:extLst>
              </a:tr>
              <a:tr h="545207">
                <a:tc>
                  <a:txBody>
                    <a:bodyPr/>
                    <a:lstStyle/>
                    <a:p>
                      <a:r>
                        <a:rPr lang="en-US" dirty="0" smtClean="0"/>
                        <a:t>Aminoglycosides (</a:t>
                      </a:r>
                      <a:r>
                        <a:rPr lang="en-US" dirty="0" smtClean="0">
                          <a:solidFill>
                            <a:schemeClr val="tx2">
                              <a:lumMod val="60000"/>
                              <a:lumOff val="40000"/>
                            </a:schemeClr>
                          </a:solidFill>
                        </a:rPr>
                        <a:t>Gentamicin)</a:t>
                      </a:r>
                      <a:endParaRPr lang="en-US" dirty="0">
                        <a:solidFill>
                          <a:schemeClr val="tx2">
                            <a:lumMod val="60000"/>
                            <a:lumOff val="40000"/>
                          </a:schemeClr>
                        </a:solidFill>
                      </a:endParaRPr>
                    </a:p>
                  </a:txBody>
                  <a:tcPr/>
                </a:tc>
                <a:tc>
                  <a:txBody>
                    <a:bodyPr/>
                    <a:lstStyle/>
                    <a:p>
                      <a:r>
                        <a:rPr lang="en-US" dirty="0" smtClean="0"/>
                        <a:t>Alteration of cell membrane, binding and inhibition of 30S ribosomal unit </a:t>
                      </a:r>
                      <a:endParaRPr lang="en-US" dirty="0"/>
                    </a:p>
                  </a:txBody>
                  <a:tcPr/>
                </a:tc>
                <a:extLst>
                  <a:ext uri="{0D108BD9-81ED-4DB2-BD59-A6C34878D82A}">
                    <a16:rowId xmlns:a16="http://schemas.microsoft.com/office/drawing/2014/main" val="10006"/>
                  </a:ext>
                </a:extLst>
              </a:tr>
              <a:tr h="545207">
                <a:tc>
                  <a:txBody>
                    <a:bodyPr/>
                    <a:lstStyle/>
                    <a:p>
                      <a:r>
                        <a:rPr lang="en-US" dirty="0" smtClean="0"/>
                        <a:t>Fluoroquinolones </a:t>
                      </a:r>
                      <a:r>
                        <a:rPr lang="en-US" dirty="0" smtClean="0">
                          <a:solidFill>
                            <a:schemeClr val="tx2">
                              <a:lumMod val="60000"/>
                              <a:lumOff val="40000"/>
                            </a:schemeClr>
                          </a:solidFill>
                        </a:rPr>
                        <a:t>Ciprofloxacin</a:t>
                      </a:r>
                      <a:endParaRPr lang="en-US" dirty="0">
                        <a:solidFill>
                          <a:schemeClr val="tx2">
                            <a:lumMod val="60000"/>
                            <a:lumOff val="40000"/>
                          </a:schemeClr>
                        </a:solidFill>
                      </a:endParaRPr>
                    </a:p>
                  </a:txBody>
                  <a:tcPr/>
                </a:tc>
                <a:tc>
                  <a:txBody>
                    <a:bodyPr/>
                    <a:lstStyle/>
                    <a:p>
                      <a:r>
                        <a:rPr lang="en-US" dirty="0" smtClean="0"/>
                        <a:t>Inhibit topoisomerase II and IV (DNA synthesis inhibition)</a:t>
                      </a:r>
                      <a:endParaRPr lang="en-US" dirty="0"/>
                    </a:p>
                  </a:txBody>
                  <a:tcPr/>
                </a:tc>
                <a:extLst>
                  <a:ext uri="{0D108BD9-81ED-4DB2-BD59-A6C34878D82A}">
                    <a16:rowId xmlns:a16="http://schemas.microsoft.com/office/drawing/2014/main" val="10007"/>
                  </a:ext>
                </a:extLst>
              </a:tr>
              <a:tr h="54520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
        <p:nvSpPr>
          <p:cNvPr id="5" name="Title 4"/>
          <p:cNvSpPr>
            <a:spLocks noGrp="1"/>
          </p:cNvSpPr>
          <p:nvPr>
            <p:ph type="title"/>
          </p:nvPr>
        </p:nvSpPr>
        <p:spPr/>
        <p:txBody>
          <a:bodyPr/>
          <a:lstStyle/>
          <a:p>
            <a:r>
              <a:rPr lang="en-US" dirty="0"/>
              <a:t>Escherichia coli</a:t>
            </a:r>
            <a:r>
              <a:rPr lang="en-US" b="0" dirty="0"/>
              <a:t> </a:t>
            </a:r>
            <a:endParaRPr lang="en-US" dirty="0"/>
          </a:p>
        </p:txBody>
      </p:sp>
    </p:spTree>
    <p:extLst>
      <p:ext uri="{BB962C8B-B14F-4D97-AF65-F5344CB8AC3E}">
        <p14:creationId xmlns:p14="http://schemas.microsoft.com/office/powerpoint/2010/main" val="27433570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CD564-9662-6E49-A88B-AF15E102F55B}"/>
              </a:ext>
            </a:extLst>
          </p:cNvPr>
          <p:cNvSpPr>
            <a:spLocks noGrp="1"/>
          </p:cNvSpPr>
          <p:nvPr>
            <p:ph type="title"/>
          </p:nvPr>
        </p:nvSpPr>
        <p:spPr/>
        <p:txBody>
          <a:bodyPr>
            <a:normAutofit fontScale="90000"/>
          </a:bodyPr>
          <a:lstStyle/>
          <a:p>
            <a:r>
              <a:rPr lang="en-US" dirty="0"/>
              <a:t>MRSA </a:t>
            </a:r>
            <a:r>
              <a:rPr lang="en-US" dirty="0" smtClean="0"/>
              <a:t>(</a:t>
            </a:r>
            <a:r>
              <a:rPr lang="en-US" dirty="0"/>
              <a:t>methicillin-resistant </a:t>
            </a:r>
            <a:r>
              <a:rPr lang="en-US" dirty="0" err="1"/>
              <a:t>Staph.aureus</a:t>
            </a:r>
            <a:r>
              <a:rPr lang="en-US" dirty="0"/>
              <a:t>)	</a:t>
            </a:r>
          </a:p>
        </p:txBody>
      </p:sp>
      <p:sp>
        <p:nvSpPr>
          <p:cNvPr id="3" name="Content Placeholder 2">
            <a:extLst>
              <a:ext uri="{FF2B5EF4-FFF2-40B4-BE49-F238E27FC236}">
                <a16:creationId xmlns:a16="http://schemas.microsoft.com/office/drawing/2014/main" id="{0A1EA48F-20D0-444A-9CDC-C360D9C592B3}"/>
              </a:ext>
            </a:extLst>
          </p:cNvPr>
          <p:cNvSpPr>
            <a:spLocks noGrp="1"/>
          </p:cNvSpPr>
          <p:nvPr>
            <p:ph idx="1"/>
          </p:nvPr>
        </p:nvSpPr>
        <p:spPr/>
        <p:txBody>
          <a:bodyPr>
            <a:normAutofit/>
          </a:bodyPr>
          <a:lstStyle/>
          <a:p>
            <a:pPr marL="0" indent="0">
              <a:buNone/>
            </a:pPr>
            <a:r>
              <a:rPr lang="en-US" sz="3200" dirty="0"/>
              <a:t>	</a:t>
            </a:r>
            <a:endParaRPr lang="en-GB" sz="3200" dirty="0"/>
          </a:p>
          <a:p>
            <a:r>
              <a:rPr lang="en-US" sz="3200" dirty="0" err="1"/>
              <a:t>Glycopeptides</a:t>
            </a:r>
            <a:r>
              <a:rPr lang="en-US" sz="3200" dirty="0"/>
              <a:t>  (</a:t>
            </a:r>
            <a:r>
              <a:rPr lang="en-US" sz="3200" b="1" dirty="0" smtClean="0">
                <a:solidFill>
                  <a:schemeClr val="tx2">
                    <a:lumMod val="60000"/>
                    <a:lumOff val="40000"/>
                  </a:schemeClr>
                </a:solidFill>
              </a:rPr>
              <a:t>Vancomycin) </a:t>
            </a:r>
            <a:r>
              <a:rPr lang="en-US" sz="3200" dirty="0"/>
              <a:t>	</a:t>
            </a:r>
            <a:endParaRPr lang="en-GB" sz="3200" dirty="0"/>
          </a:p>
          <a:p>
            <a:r>
              <a:rPr lang="en-US" sz="3200" dirty="0"/>
              <a:t>Daptomycin	</a:t>
            </a:r>
            <a:endParaRPr lang="en-GB" sz="3200" dirty="0"/>
          </a:p>
          <a:p>
            <a:r>
              <a:rPr lang="en-US" sz="3200" dirty="0"/>
              <a:t>Clindamycin	</a:t>
            </a:r>
            <a:endParaRPr lang="en-GB" sz="3200" dirty="0"/>
          </a:p>
        </p:txBody>
      </p:sp>
      <p:pic>
        <p:nvPicPr>
          <p:cNvPr id="4" name="Picture 4">
            <a:extLst>
              <a:ext uri="{FF2B5EF4-FFF2-40B4-BE49-F238E27FC236}">
                <a16:creationId xmlns:a16="http://schemas.microsoft.com/office/drawing/2014/main" id="{66461753-6A5E-1142-BC04-21F263C08638}"/>
              </a:ext>
            </a:extLst>
          </p:cNvPr>
          <p:cNvPicPr>
            <a:picLocks noChangeAspect="1"/>
          </p:cNvPicPr>
          <p:nvPr/>
        </p:nvPicPr>
        <p:blipFill>
          <a:blip r:embed="rId3"/>
          <a:stretch>
            <a:fillRect/>
          </a:stretch>
        </p:blipFill>
        <p:spPr>
          <a:xfrm>
            <a:off x="8573857" y="2101500"/>
            <a:ext cx="2629721" cy="3550439"/>
          </a:xfrm>
          <a:prstGeom prst="ellipse">
            <a:avLst/>
          </a:prstGeom>
          <a:ln>
            <a:noFill/>
          </a:ln>
          <a:effectLst>
            <a:softEdge rad="112500"/>
          </a:effectLst>
        </p:spPr>
      </p:pic>
    </p:spTree>
    <p:extLst>
      <p:ext uri="{BB962C8B-B14F-4D97-AF65-F5344CB8AC3E}">
        <p14:creationId xmlns:p14="http://schemas.microsoft.com/office/powerpoint/2010/main" val="2252108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49A4-CB86-EA4D-A3E9-AD368A461B8D}"/>
              </a:ext>
            </a:extLst>
          </p:cNvPr>
          <p:cNvSpPr>
            <a:spLocks noGrp="1"/>
          </p:cNvSpPr>
          <p:nvPr>
            <p:ph type="title"/>
          </p:nvPr>
        </p:nvSpPr>
        <p:spPr/>
        <p:txBody>
          <a:bodyPr>
            <a:normAutofit fontScale="90000"/>
          </a:bodyPr>
          <a:lstStyle/>
          <a:p>
            <a:r>
              <a:rPr lang="en-US"/>
              <a:t>MSSA = methicillin-sensitive Staph. aureus)</a:t>
            </a:r>
          </a:p>
        </p:txBody>
      </p:sp>
      <p:sp>
        <p:nvSpPr>
          <p:cNvPr id="3" name="Content Placeholder 2">
            <a:extLst>
              <a:ext uri="{FF2B5EF4-FFF2-40B4-BE49-F238E27FC236}">
                <a16:creationId xmlns:a16="http://schemas.microsoft.com/office/drawing/2014/main" id="{46297CCE-ABF1-2C49-A0A7-F77680391737}"/>
              </a:ext>
            </a:extLst>
          </p:cNvPr>
          <p:cNvSpPr>
            <a:spLocks noGrp="1"/>
          </p:cNvSpPr>
          <p:nvPr>
            <p:ph idx="1"/>
          </p:nvPr>
        </p:nvSpPr>
        <p:spPr/>
        <p:txBody>
          <a:bodyPr>
            <a:normAutofit/>
          </a:bodyPr>
          <a:lstStyle/>
          <a:p>
            <a:r>
              <a:rPr lang="en-US" sz="2800" b="1" dirty="0" smtClean="0"/>
              <a:t>Penicillin/beta </a:t>
            </a:r>
            <a:r>
              <a:rPr lang="en-US" sz="2800" b="1" dirty="0"/>
              <a:t>lactamase inhibitor combinations</a:t>
            </a:r>
            <a:r>
              <a:rPr lang="en-US" sz="2800" dirty="0"/>
              <a:t>  </a:t>
            </a:r>
            <a:endParaRPr lang="en-GB" sz="2800" dirty="0"/>
          </a:p>
          <a:p>
            <a:r>
              <a:rPr lang="en-GB" sz="2800" dirty="0" smtClean="0"/>
              <a:t>*</a:t>
            </a:r>
            <a:r>
              <a:rPr lang="en-US" sz="2800" dirty="0" smtClean="0">
                <a:solidFill>
                  <a:schemeClr val="accent1"/>
                </a:solidFill>
              </a:rPr>
              <a:t>Ampicillin-</a:t>
            </a:r>
            <a:r>
              <a:rPr lang="en-US" sz="2800" dirty="0" err="1" smtClean="0">
                <a:solidFill>
                  <a:schemeClr val="accent1"/>
                </a:solidFill>
              </a:rPr>
              <a:t>sulbactam</a:t>
            </a:r>
            <a:r>
              <a:rPr lang="en-US" sz="2800" dirty="0" smtClean="0">
                <a:solidFill>
                  <a:schemeClr val="accent1"/>
                </a:solidFill>
              </a:rPr>
              <a:t> </a:t>
            </a:r>
            <a:r>
              <a:rPr lang="en-US" sz="2800" dirty="0">
                <a:solidFill>
                  <a:schemeClr val="accent1"/>
                </a:solidFill>
              </a:rPr>
              <a:t>	</a:t>
            </a:r>
            <a:endParaRPr lang="en-GB" sz="2800" dirty="0">
              <a:solidFill>
                <a:schemeClr val="accent1"/>
              </a:solidFill>
            </a:endParaRPr>
          </a:p>
          <a:p>
            <a:r>
              <a:rPr lang="en-GB" sz="2800" dirty="0">
                <a:solidFill>
                  <a:schemeClr val="accent1"/>
                </a:solidFill>
              </a:rPr>
              <a:t>*</a:t>
            </a:r>
            <a:r>
              <a:rPr lang="en-US" sz="2800" dirty="0" err="1">
                <a:solidFill>
                  <a:schemeClr val="accent1"/>
                </a:solidFill>
              </a:rPr>
              <a:t>Ticarcillin-clavulanate</a:t>
            </a:r>
            <a:r>
              <a:rPr lang="en-US" sz="2800" dirty="0">
                <a:solidFill>
                  <a:schemeClr val="accent1"/>
                </a:solidFill>
              </a:rPr>
              <a:t> </a:t>
            </a:r>
            <a:endParaRPr lang="en-GB" sz="2800" dirty="0">
              <a:solidFill>
                <a:schemeClr val="accent1"/>
              </a:solidFill>
            </a:endParaRPr>
          </a:p>
          <a:p>
            <a:r>
              <a:rPr lang="en-GB" sz="2800" dirty="0" smtClean="0">
                <a:solidFill>
                  <a:schemeClr val="accent1"/>
                </a:solidFill>
              </a:rPr>
              <a:t>*</a:t>
            </a:r>
            <a:r>
              <a:rPr lang="en-US" sz="2800" dirty="0" smtClean="0">
                <a:solidFill>
                  <a:schemeClr val="accent1"/>
                </a:solidFill>
              </a:rPr>
              <a:t>Piperacillin-</a:t>
            </a:r>
            <a:r>
              <a:rPr lang="en-US" sz="2800" dirty="0" err="1" smtClean="0">
                <a:solidFill>
                  <a:schemeClr val="accent1"/>
                </a:solidFill>
              </a:rPr>
              <a:t>tazobactam</a:t>
            </a:r>
            <a:endParaRPr lang="en-GB" sz="2800" dirty="0">
              <a:solidFill>
                <a:schemeClr val="accent1"/>
              </a:solidFill>
            </a:endParaRPr>
          </a:p>
          <a:p>
            <a:r>
              <a:rPr lang="en-US" sz="2800" dirty="0"/>
              <a:t> </a:t>
            </a:r>
            <a:r>
              <a:rPr lang="en-US" sz="2800" b="1" dirty="0" smtClean="0"/>
              <a:t>1st </a:t>
            </a:r>
            <a:r>
              <a:rPr lang="en-US" sz="2800" b="1" dirty="0"/>
              <a:t>– 4th Generation cephalosporins +5th CS</a:t>
            </a:r>
            <a:endParaRPr lang="en-GB" sz="2800" b="1" dirty="0"/>
          </a:p>
          <a:p>
            <a:r>
              <a:rPr lang="en-US" sz="2800" b="1" dirty="0"/>
              <a:t>Fluoroquinolones  (</a:t>
            </a:r>
            <a:r>
              <a:rPr lang="en-US" sz="2800" b="1" dirty="0">
                <a:solidFill>
                  <a:schemeClr val="accent1"/>
                </a:solidFill>
              </a:rPr>
              <a:t>ciprofloxacin</a:t>
            </a:r>
            <a:r>
              <a:rPr lang="en-US" sz="2800" b="1" dirty="0"/>
              <a:t>)</a:t>
            </a:r>
          </a:p>
        </p:txBody>
      </p:sp>
    </p:spTree>
    <p:extLst>
      <p:ext uri="{BB962C8B-B14F-4D97-AF65-F5344CB8AC3E}">
        <p14:creationId xmlns:p14="http://schemas.microsoft.com/office/powerpoint/2010/main" val="17721536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B05EA-16BB-1E4C-8C1E-A372E2AE047E}"/>
              </a:ext>
            </a:extLst>
          </p:cNvPr>
          <p:cNvSpPr>
            <a:spLocks noGrp="1"/>
          </p:cNvSpPr>
          <p:nvPr>
            <p:ph type="title"/>
          </p:nvPr>
        </p:nvSpPr>
        <p:spPr/>
        <p:txBody>
          <a:bodyPr/>
          <a:lstStyle/>
          <a:p>
            <a:r>
              <a:rPr lang="en-US"/>
              <a:t>Strep. Pyogenes</a:t>
            </a:r>
          </a:p>
        </p:txBody>
      </p:sp>
      <p:sp>
        <p:nvSpPr>
          <p:cNvPr id="3" name="Content Placeholder 2">
            <a:extLst>
              <a:ext uri="{FF2B5EF4-FFF2-40B4-BE49-F238E27FC236}">
                <a16:creationId xmlns:a16="http://schemas.microsoft.com/office/drawing/2014/main" id="{CFC6C74C-4EA3-B343-B898-37C1227D4276}"/>
              </a:ext>
            </a:extLst>
          </p:cNvPr>
          <p:cNvSpPr>
            <a:spLocks noGrp="1"/>
          </p:cNvSpPr>
          <p:nvPr>
            <p:ph idx="1"/>
          </p:nvPr>
        </p:nvSpPr>
        <p:spPr/>
        <p:txBody>
          <a:bodyPr>
            <a:normAutofit/>
          </a:bodyPr>
          <a:lstStyle/>
          <a:p>
            <a:pPr marL="0" indent="0">
              <a:buNone/>
            </a:pPr>
            <a:r>
              <a:rPr lang="en-US" sz="3200" dirty="0" err="1"/>
              <a:t>Penicillins</a:t>
            </a:r>
            <a:r>
              <a:rPr lang="en-US" sz="3200" dirty="0"/>
              <a:t>:  (</a:t>
            </a:r>
            <a:r>
              <a:rPr lang="en-US" sz="3200" dirty="0">
                <a:solidFill>
                  <a:schemeClr val="tx2">
                    <a:lumMod val="60000"/>
                    <a:lumOff val="40000"/>
                  </a:schemeClr>
                </a:solidFill>
              </a:rPr>
              <a:t>Penicillin G, </a:t>
            </a:r>
            <a:r>
              <a:rPr lang="en-US" sz="3200" dirty="0" err="1">
                <a:solidFill>
                  <a:schemeClr val="tx2">
                    <a:lumMod val="60000"/>
                    <a:lumOff val="40000"/>
                  </a:schemeClr>
                </a:solidFill>
              </a:rPr>
              <a:t>Nafcillin</a:t>
            </a:r>
            <a:r>
              <a:rPr lang="en-US" sz="3200" dirty="0">
                <a:solidFill>
                  <a:schemeClr val="tx2">
                    <a:lumMod val="60000"/>
                    <a:lumOff val="40000"/>
                  </a:schemeClr>
                </a:solidFill>
              </a:rPr>
              <a:t>, Piperacillin</a:t>
            </a:r>
            <a:r>
              <a:rPr lang="en-US" sz="3200" dirty="0"/>
              <a:t>)</a:t>
            </a:r>
            <a:endParaRPr lang="en-GB" sz="3200" dirty="0"/>
          </a:p>
          <a:p>
            <a:pPr marL="0" indent="0">
              <a:buNone/>
            </a:pPr>
            <a:r>
              <a:rPr lang="en-US" sz="3200" dirty="0"/>
              <a:t>1st CS (</a:t>
            </a:r>
            <a:r>
              <a:rPr lang="en-US" sz="3200" dirty="0" err="1">
                <a:solidFill>
                  <a:schemeClr val="tx2">
                    <a:lumMod val="60000"/>
                    <a:lumOff val="40000"/>
                  </a:schemeClr>
                </a:solidFill>
              </a:rPr>
              <a:t>cephazolin</a:t>
            </a:r>
            <a:r>
              <a:rPr lang="en-US" sz="3200" dirty="0"/>
              <a:t>)	</a:t>
            </a:r>
            <a:endParaRPr lang="en-GB" sz="3200" dirty="0"/>
          </a:p>
          <a:p>
            <a:pPr marL="0" indent="0">
              <a:buNone/>
            </a:pPr>
            <a:r>
              <a:rPr lang="en-US" sz="3200" dirty="0"/>
              <a:t>2nd CS (</a:t>
            </a:r>
            <a:r>
              <a:rPr lang="en-US" sz="3200" dirty="0" err="1">
                <a:solidFill>
                  <a:schemeClr val="tx2">
                    <a:lumMod val="60000"/>
                    <a:lumOff val="40000"/>
                  </a:schemeClr>
                </a:solidFill>
              </a:rPr>
              <a:t>cefoxitin</a:t>
            </a:r>
            <a:r>
              <a:rPr lang="en-US" sz="3200" dirty="0"/>
              <a:t>)	</a:t>
            </a:r>
            <a:endParaRPr lang="en-GB" sz="3200" dirty="0"/>
          </a:p>
          <a:p>
            <a:pPr marL="0" indent="0">
              <a:buNone/>
            </a:pPr>
            <a:r>
              <a:rPr lang="en-US" sz="3200" dirty="0"/>
              <a:t>3rd (</a:t>
            </a:r>
            <a:r>
              <a:rPr lang="en-US" sz="3200" dirty="0">
                <a:solidFill>
                  <a:schemeClr val="tx2">
                    <a:lumMod val="60000"/>
                    <a:lumOff val="40000"/>
                  </a:schemeClr>
                </a:solidFill>
              </a:rPr>
              <a:t>ceftriaxone</a:t>
            </a:r>
            <a:r>
              <a:rPr lang="en-US" sz="3200" dirty="0"/>
              <a:t>)	</a:t>
            </a:r>
            <a:endParaRPr lang="en-GB" sz="3200" dirty="0"/>
          </a:p>
          <a:p>
            <a:pPr marL="0" indent="0">
              <a:buNone/>
            </a:pPr>
            <a:r>
              <a:rPr lang="en-US" sz="3200" dirty="0" err="1"/>
              <a:t>Tetracyclines</a:t>
            </a:r>
            <a:r>
              <a:rPr lang="en-US" sz="3200" dirty="0"/>
              <a:t>  (</a:t>
            </a:r>
            <a:r>
              <a:rPr lang="en-US" sz="3200" dirty="0" err="1">
                <a:solidFill>
                  <a:schemeClr val="tx2">
                    <a:lumMod val="60000"/>
                    <a:lumOff val="40000"/>
                  </a:schemeClr>
                </a:solidFill>
              </a:rPr>
              <a:t>Monocycline</a:t>
            </a:r>
            <a:r>
              <a:rPr lang="en-US" sz="3200" dirty="0">
                <a:solidFill>
                  <a:schemeClr val="tx2">
                    <a:lumMod val="60000"/>
                    <a:lumOff val="40000"/>
                  </a:schemeClr>
                </a:solidFill>
              </a:rPr>
              <a:t>, Doxycycline</a:t>
            </a:r>
            <a:r>
              <a:rPr lang="en-US" sz="3200" dirty="0"/>
              <a:t>)</a:t>
            </a:r>
          </a:p>
        </p:txBody>
      </p:sp>
      <p:pic>
        <p:nvPicPr>
          <p:cNvPr id="4" name="Picture 4">
            <a:extLst>
              <a:ext uri="{FF2B5EF4-FFF2-40B4-BE49-F238E27FC236}">
                <a16:creationId xmlns:a16="http://schemas.microsoft.com/office/drawing/2014/main" id="{5EF4C94F-5F08-B84E-B31C-C9B78F08558F}"/>
              </a:ext>
            </a:extLst>
          </p:cNvPr>
          <p:cNvPicPr>
            <a:picLocks noChangeAspect="1"/>
          </p:cNvPicPr>
          <p:nvPr/>
        </p:nvPicPr>
        <p:blipFill>
          <a:blip r:embed="rId3"/>
          <a:stretch>
            <a:fillRect/>
          </a:stretch>
        </p:blipFill>
        <p:spPr>
          <a:xfrm>
            <a:off x="8671308" y="2364162"/>
            <a:ext cx="3257444" cy="3274264"/>
          </a:xfrm>
          <a:prstGeom prst="ellipse">
            <a:avLst/>
          </a:prstGeom>
          <a:ln>
            <a:noFill/>
          </a:ln>
          <a:effectLst>
            <a:softEdge rad="112500"/>
          </a:effectLst>
        </p:spPr>
      </p:pic>
    </p:spTree>
    <p:extLst>
      <p:ext uri="{BB962C8B-B14F-4D97-AF65-F5344CB8AC3E}">
        <p14:creationId xmlns:p14="http://schemas.microsoft.com/office/powerpoint/2010/main" val="37019163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79</a:t>
            </a:fld>
            <a:endParaRPr lang="ru-RU" dirty="0"/>
          </a:p>
        </p:txBody>
      </p:sp>
      <p:sp>
        <p:nvSpPr>
          <p:cNvPr id="4" name="Content Placeholder 3"/>
          <p:cNvSpPr>
            <a:spLocks noGrp="1"/>
          </p:cNvSpPr>
          <p:nvPr>
            <p:ph idx="1"/>
          </p:nvPr>
        </p:nvSpPr>
        <p:spPr/>
        <p:txBody>
          <a:bodyPr>
            <a:normAutofit/>
          </a:bodyPr>
          <a:lstStyle/>
          <a:p>
            <a:r>
              <a:rPr lang="en-US" sz="3600" dirty="0" smtClean="0"/>
              <a:t>Vancomycin</a:t>
            </a:r>
          </a:p>
          <a:p>
            <a:r>
              <a:rPr lang="en-US" sz="3600" dirty="0" err="1" smtClean="0"/>
              <a:t>Ceftaroline</a:t>
            </a:r>
            <a:r>
              <a:rPr lang="en-US" sz="3600" dirty="0" smtClean="0"/>
              <a:t> </a:t>
            </a:r>
          </a:p>
          <a:p>
            <a:r>
              <a:rPr lang="en-US" sz="3600" dirty="0" smtClean="0"/>
              <a:t>Ciprofloxacin</a:t>
            </a:r>
          </a:p>
          <a:p>
            <a:r>
              <a:rPr lang="en-US" sz="3600" dirty="0" smtClean="0"/>
              <a:t>Piperacillin-</a:t>
            </a:r>
            <a:r>
              <a:rPr lang="en-US" sz="3600" dirty="0" err="1" smtClean="0"/>
              <a:t>tazobactam</a:t>
            </a:r>
            <a:endParaRPr lang="en-US" sz="3600" dirty="0"/>
          </a:p>
        </p:txBody>
      </p:sp>
      <p:sp>
        <p:nvSpPr>
          <p:cNvPr id="5" name="Title 4"/>
          <p:cNvSpPr>
            <a:spLocks noGrp="1"/>
          </p:cNvSpPr>
          <p:nvPr>
            <p:ph type="title"/>
          </p:nvPr>
        </p:nvSpPr>
        <p:spPr/>
        <p:txBody>
          <a:bodyPr/>
          <a:lstStyle/>
          <a:p>
            <a:r>
              <a:rPr lang="en-US" dirty="0"/>
              <a:t>staph epidermidis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413" y="1920985"/>
            <a:ext cx="4953000" cy="3800475"/>
          </a:xfrm>
          <a:prstGeom prst="ellipse">
            <a:avLst/>
          </a:prstGeom>
          <a:ln>
            <a:noFill/>
          </a:ln>
          <a:effectLst>
            <a:softEdge rad="112500"/>
          </a:effectLst>
        </p:spPr>
      </p:pic>
    </p:spTree>
    <p:extLst>
      <p:ext uri="{BB962C8B-B14F-4D97-AF65-F5344CB8AC3E}">
        <p14:creationId xmlns:p14="http://schemas.microsoft.com/office/powerpoint/2010/main" val="1959285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Title 2"/>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143000" y="965200"/>
            <a:ext cx="8775700" cy="711200"/>
          </a:xfrm>
        </p:spPr>
      </p:pic>
      <p:sp>
        <p:nvSpPr>
          <p:cNvPr id="24579" name="Content Placeholder 2"/>
          <p:cNvSpPr>
            <a:spLocks noGrp="1" noChangeArrowheads="1"/>
          </p:cNvSpPr>
          <p:nvPr>
            <p:ph idx="1"/>
          </p:nvPr>
        </p:nvSpPr>
        <p:spPr>
          <a:xfrm>
            <a:off x="554038" y="2093913"/>
            <a:ext cx="9963150" cy="4068762"/>
          </a:xfrm>
        </p:spPr>
        <p:txBody>
          <a:bodyPr/>
          <a:lstStyle/>
          <a:p>
            <a:pPr lvl="1" eaLnBrk="1" hangingPunct="1">
              <a:lnSpc>
                <a:spcPct val="80000"/>
              </a:lnSpc>
            </a:pPr>
            <a:endParaRPr lang="en-US" altLang="en-US" sz="2400" b="1" smtClean="0"/>
          </a:p>
          <a:p>
            <a:pPr lvl="1" eaLnBrk="1" hangingPunct="1">
              <a:lnSpc>
                <a:spcPct val="80000"/>
              </a:lnSpc>
            </a:pPr>
            <a:r>
              <a:rPr lang="en-US" altLang="en-US" sz="2400" b="1" smtClean="0"/>
              <a:t>Involves deep soft tissues (eg, fascia and/or muscle) </a:t>
            </a:r>
          </a:p>
          <a:p>
            <a:pPr lvl="1" eaLnBrk="1" hangingPunct="1">
              <a:lnSpc>
                <a:spcPct val="80000"/>
              </a:lnSpc>
            </a:pPr>
            <a:endParaRPr lang="en-US" altLang="en-US" sz="2400" b="1" smtClean="0"/>
          </a:p>
          <a:p>
            <a:pPr lvl="1" eaLnBrk="1" hangingPunct="1">
              <a:lnSpc>
                <a:spcPct val="80000"/>
              </a:lnSpc>
            </a:pPr>
            <a:r>
              <a:rPr lang="en-US" altLang="en-US" sz="2400" b="1" smtClean="0"/>
              <a:t>At least 1 of the following: </a:t>
            </a:r>
          </a:p>
          <a:p>
            <a:pPr lvl="2" eaLnBrk="1" hangingPunct="1">
              <a:lnSpc>
                <a:spcPct val="80000"/>
              </a:lnSpc>
            </a:pPr>
            <a:r>
              <a:rPr lang="en-US" altLang="en-US" sz="2000" b="1" smtClean="0">
                <a:solidFill>
                  <a:srgbClr val="FF0000"/>
                </a:solidFill>
              </a:rPr>
              <a:t>Purulent drainage </a:t>
            </a:r>
            <a:r>
              <a:rPr lang="en-US" altLang="en-US" sz="2000" b="1" smtClean="0"/>
              <a:t>is present from the</a:t>
            </a:r>
            <a:r>
              <a:rPr lang="en-US" altLang="en-US" sz="2000" b="1" smtClean="0">
                <a:solidFill>
                  <a:srgbClr val="FF0000"/>
                </a:solidFill>
              </a:rPr>
              <a:t> deep incision </a:t>
            </a:r>
            <a:r>
              <a:rPr lang="en-US" altLang="en-US" sz="2000" b="1" smtClean="0"/>
              <a:t>but </a:t>
            </a:r>
            <a:r>
              <a:rPr lang="en-US" altLang="en-US" sz="2000" b="1" smtClean="0">
                <a:solidFill>
                  <a:srgbClr val="FF0000"/>
                </a:solidFill>
              </a:rPr>
              <a:t>without organ/space </a:t>
            </a:r>
            <a:r>
              <a:rPr lang="en-US" altLang="en-US" sz="2000" b="1" smtClean="0"/>
              <a:t>involvement. </a:t>
            </a:r>
          </a:p>
          <a:p>
            <a:pPr lvl="2" eaLnBrk="1" hangingPunct="1">
              <a:lnSpc>
                <a:spcPct val="80000"/>
              </a:lnSpc>
            </a:pPr>
            <a:r>
              <a:rPr lang="en-US" altLang="en-US" sz="2000" b="1" smtClean="0">
                <a:solidFill>
                  <a:srgbClr val="FF0000"/>
                </a:solidFill>
              </a:rPr>
              <a:t>Fascial dehiscence </a:t>
            </a:r>
            <a:r>
              <a:rPr lang="en-US" altLang="en-US" sz="2000" b="1" smtClean="0"/>
              <a:t>or fascia is deliberately separated by the surgeon because of signs of inflammation. </a:t>
            </a:r>
          </a:p>
          <a:p>
            <a:pPr lvl="2" eaLnBrk="1" hangingPunct="1">
              <a:lnSpc>
                <a:spcPct val="80000"/>
              </a:lnSpc>
            </a:pPr>
            <a:r>
              <a:rPr lang="en-US" altLang="en-US" sz="2000" b="1" smtClean="0">
                <a:solidFill>
                  <a:srgbClr val="FF0000"/>
                </a:solidFill>
              </a:rPr>
              <a:t>A deep abscess is identified </a:t>
            </a:r>
            <a:r>
              <a:rPr lang="en-US" altLang="en-US" sz="2000" b="1" smtClean="0"/>
              <a:t>by direct examination or during reoperation, by histopathology, or by radiologic examination</a:t>
            </a:r>
            <a:r>
              <a:rPr lang="en-US" altLang="en-US" b="1" smtClean="0"/>
              <a:t>. </a:t>
            </a:r>
          </a:p>
          <a:p>
            <a:pPr lvl="2" eaLnBrk="1" hangingPunct="1">
              <a:lnSpc>
                <a:spcPct val="80000"/>
              </a:lnSpc>
            </a:pPr>
            <a:r>
              <a:rPr lang="en-US" altLang="en-US" sz="2000" b="1" smtClean="0"/>
              <a:t>patient has at least one of the following signs or symptoms: </a:t>
            </a:r>
            <a:r>
              <a:rPr lang="en-US" altLang="en-US" sz="2000" b="1" smtClean="0">
                <a:solidFill>
                  <a:srgbClr val="FF0000"/>
                </a:solidFill>
              </a:rPr>
              <a:t>fever (&gt;38°C); localized pain or tenderness.</a:t>
            </a:r>
          </a:p>
        </p:txBody>
      </p:sp>
      <p:sp>
        <p:nvSpPr>
          <p:cNvPr id="24580" name="Slide Number Placeholder 21"/>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fld id="{C0F90681-87BC-4E68-A106-EDD038BAE872}" type="slidenum">
              <a:rPr lang="ar-SA" altLang="en-US" smtClean="0">
                <a:solidFill>
                  <a:schemeClr val="bg1"/>
                </a:solidFill>
              </a:rPr>
              <a:pPr fontAlgn="base">
                <a:spcBef>
                  <a:spcPct val="0"/>
                </a:spcBef>
                <a:spcAft>
                  <a:spcPct val="0"/>
                </a:spcAft>
                <a:buClrTx/>
                <a:buSzTx/>
                <a:buFontTx/>
                <a:buNone/>
              </a:pPr>
              <a:t>8</a:t>
            </a:fld>
            <a:endParaRPr lang="en-US" altLang="en-US" smtClean="0">
              <a:solidFill>
                <a:schemeClr val="bg1"/>
              </a:solidFill>
            </a:endParaRPr>
          </a:p>
        </p:txBody>
      </p:sp>
    </p:spTree>
    <p:extLst>
      <p:ext uri="{BB962C8B-B14F-4D97-AF65-F5344CB8AC3E}">
        <p14:creationId xmlns:p14="http://schemas.microsoft.com/office/powerpoint/2010/main" val="34656495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80</a:t>
            </a:fld>
            <a:endParaRPr lang="ru-RU" dirty="0"/>
          </a:p>
        </p:txBody>
      </p:sp>
      <p:sp>
        <p:nvSpPr>
          <p:cNvPr id="4" name="Content Placeholder 3"/>
          <p:cNvSpPr>
            <a:spLocks noGrp="1"/>
          </p:cNvSpPr>
          <p:nvPr>
            <p:ph idx="1"/>
          </p:nvPr>
        </p:nvSpPr>
        <p:spPr/>
        <p:txBody>
          <a:bodyPr>
            <a:normAutofit/>
          </a:bodyPr>
          <a:lstStyle/>
          <a:p>
            <a:r>
              <a:rPr lang="en-US" sz="3600" dirty="0" smtClean="0"/>
              <a:t>Vancomycin </a:t>
            </a:r>
          </a:p>
          <a:p>
            <a:r>
              <a:rPr lang="en-US" sz="3600" dirty="0" smtClean="0"/>
              <a:t>Gentamicin </a:t>
            </a:r>
            <a:endParaRPr lang="en-US" sz="3600" dirty="0"/>
          </a:p>
        </p:txBody>
      </p:sp>
      <p:sp>
        <p:nvSpPr>
          <p:cNvPr id="5" name="Title 4"/>
          <p:cNvSpPr>
            <a:spLocks noGrp="1"/>
          </p:cNvSpPr>
          <p:nvPr>
            <p:ph type="title"/>
          </p:nvPr>
        </p:nvSpPr>
        <p:spPr/>
        <p:txBody>
          <a:bodyPr/>
          <a:lstStyle/>
          <a:p>
            <a:r>
              <a:rPr lang="en-US" dirty="0"/>
              <a:t>E</a:t>
            </a:r>
            <a:r>
              <a:rPr lang="en-US" dirty="0" smtClean="0"/>
              <a:t>NTEROCOCCUS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4488" y="2035285"/>
            <a:ext cx="4762500" cy="3571875"/>
          </a:xfrm>
          <a:prstGeom prst="ellipse">
            <a:avLst/>
          </a:prstGeom>
          <a:ln>
            <a:noFill/>
          </a:ln>
          <a:effectLst>
            <a:softEdge rad="112500"/>
          </a:effectLst>
        </p:spPr>
      </p:pic>
    </p:spTree>
    <p:extLst>
      <p:ext uri="{BB962C8B-B14F-4D97-AF65-F5344CB8AC3E}">
        <p14:creationId xmlns:p14="http://schemas.microsoft.com/office/powerpoint/2010/main" val="27096816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81</a:t>
            </a:fld>
            <a:endParaRPr lang="ru-RU" dirty="0"/>
          </a:p>
        </p:txBody>
      </p:sp>
      <p:sp>
        <p:nvSpPr>
          <p:cNvPr id="4" name="Content Placeholder 3"/>
          <p:cNvSpPr>
            <a:spLocks noGrp="1"/>
          </p:cNvSpPr>
          <p:nvPr>
            <p:ph idx="1"/>
          </p:nvPr>
        </p:nvSpPr>
        <p:spPr/>
        <p:txBody>
          <a:bodyPr>
            <a:normAutofit/>
          </a:bodyPr>
          <a:lstStyle/>
          <a:p>
            <a:r>
              <a:rPr lang="en-US" sz="3600" dirty="0" smtClean="0"/>
              <a:t>Piperacillin </a:t>
            </a:r>
          </a:p>
          <a:p>
            <a:r>
              <a:rPr lang="en-US" sz="3600" dirty="0" smtClean="0"/>
              <a:t>Piperacillin-</a:t>
            </a:r>
            <a:r>
              <a:rPr lang="en-US" sz="3600" dirty="0" err="1" smtClean="0"/>
              <a:t>tazobactam</a:t>
            </a:r>
            <a:endParaRPr lang="en-US" sz="3600" dirty="0" smtClean="0"/>
          </a:p>
          <a:p>
            <a:r>
              <a:rPr lang="en-US" sz="3600" dirty="0" smtClean="0"/>
              <a:t>Ceftazidime</a:t>
            </a:r>
          </a:p>
          <a:p>
            <a:r>
              <a:rPr lang="en-US" sz="3600" dirty="0" err="1" smtClean="0"/>
              <a:t>Cefepime</a:t>
            </a:r>
            <a:r>
              <a:rPr lang="en-US" sz="3600" dirty="0" smtClean="0"/>
              <a:t> </a:t>
            </a:r>
          </a:p>
          <a:p>
            <a:r>
              <a:rPr lang="en-US" sz="3600" dirty="0" smtClean="0"/>
              <a:t>Gentamicin</a:t>
            </a:r>
          </a:p>
          <a:p>
            <a:r>
              <a:rPr lang="en-US" sz="3600" dirty="0" smtClean="0"/>
              <a:t>Ciprofloxacin</a:t>
            </a:r>
            <a:endParaRPr lang="en-US" sz="3600" dirty="0"/>
          </a:p>
        </p:txBody>
      </p:sp>
      <p:sp>
        <p:nvSpPr>
          <p:cNvPr id="5" name="Title 4"/>
          <p:cNvSpPr>
            <a:spLocks noGrp="1"/>
          </p:cNvSpPr>
          <p:nvPr>
            <p:ph type="title"/>
          </p:nvPr>
        </p:nvSpPr>
        <p:spPr/>
        <p:txBody>
          <a:bodyPr/>
          <a:lstStyle/>
          <a:p>
            <a:r>
              <a:rPr lang="en-US" dirty="0"/>
              <a:t>pseudomonas aeruginosa</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847" y="1786859"/>
            <a:ext cx="4266337" cy="4428870"/>
          </a:xfrm>
          <a:prstGeom prst="ellipse">
            <a:avLst/>
          </a:prstGeom>
          <a:ln>
            <a:noFill/>
          </a:ln>
          <a:effectLst>
            <a:softEdge rad="112500"/>
          </a:effectLst>
        </p:spPr>
      </p:pic>
    </p:spTree>
    <p:extLst>
      <p:ext uri="{BB962C8B-B14F-4D97-AF65-F5344CB8AC3E}">
        <p14:creationId xmlns:p14="http://schemas.microsoft.com/office/powerpoint/2010/main" val="39374187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82</a:t>
            </a:fld>
            <a:endParaRPr lang="ru-RU" dirty="0"/>
          </a:p>
        </p:txBody>
      </p:sp>
      <p:sp>
        <p:nvSpPr>
          <p:cNvPr id="7" name="Rectangle 6"/>
          <p:cNvSpPr/>
          <p:nvPr/>
        </p:nvSpPr>
        <p:spPr>
          <a:xfrm>
            <a:off x="935420" y="203114"/>
            <a:ext cx="9301655" cy="8679299"/>
          </a:xfrm>
          <a:prstGeom prst="rect">
            <a:avLst/>
          </a:prstGeom>
        </p:spPr>
        <p:txBody>
          <a:bodyPr wrap="square">
            <a:spAutoFit/>
          </a:bodyPr>
          <a:lstStyle/>
          <a:p>
            <a:r>
              <a:rPr lang="en-US" b="1" u="sng" dirty="0">
                <a:solidFill>
                  <a:schemeClr val="accent3">
                    <a:lumMod val="60000"/>
                    <a:lumOff val="40000"/>
                  </a:schemeClr>
                </a:solidFill>
              </a:rPr>
              <a:t>.</a:t>
            </a:r>
            <a:r>
              <a:rPr lang="en-US" b="1" u="sng" dirty="0" err="1">
                <a:solidFill>
                  <a:schemeClr val="accent3">
                    <a:lumMod val="60000"/>
                    <a:lumOff val="40000"/>
                  </a:schemeClr>
                </a:solidFill>
              </a:rPr>
              <a:t>Penicillins</a:t>
            </a:r>
            <a:r>
              <a:rPr lang="en-US" b="1" u="sng" dirty="0" smtClean="0">
                <a:solidFill>
                  <a:schemeClr val="accent3">
                    <a:lumMod val="60000"/>
                    <a:lumOff val="40000"/>
                  </a:schemeClr>
                </a:solidFill>
              </a:rPr>
              <a:t>:</a:t>
            </a:r>
          </a:p>
          <a:p>
            <a:r>
              <a:rPr lang="en-US" dirty="0" smtClean="0"/>
              <a:t> </a:t>
            </a:r>
            <a:r>
              <a:rPr lang="en-US" dirty="0"/>
              <a:t>- Common agents: Penicillin G, Penicillin V, Ampicillin, Amoxicillin and Methicillin. </a:t>
            </a:r>
            <a:endParaRPr lang="en-US" dirty="0" smtClean="0"/>
          </a:p>
          <a:p>
            <a:pPr marL="285750" indent="-285750">
              <a:buFontTx/>
              <a:buChar char="-"/>
            </a:pPr>
            <a:r>
              <a:rPr lang="en-US" dirty="0" smtClean="0"/>
              <a:t>Spectrum</a:t>
            </a:r>
            <a:r>
              <a:rPr lang="en-US" dirty="0"/>
              <a:t>: Gm +</a:t>
            </a:r>
            <a:r>
              <a:rPr lang="en-US" dirty="0" err="1"/>
              <a:t>ve</a:t>
            </a:r>
            <a:r>
              <a:rPr lang="en-US" dirty="0"/>
              <a:t> (mainly) e.g. staph &amp; streptococci &amp; Gm-</a:t>
            </a:r>
            <a:r>
              <a:rPr lang="en-US" dirty="0" err="1"/>
              <a:t>ve</a:t>
            </a:r>
            <a:r>
              <a:rPr lang="en-US" dirty="0"/>
              <a:t> </a:t>
            </a:r>
            <a:r>
              <a:rPr lang="en-US" dirty="0" smtClean="0"/>
              <a:t>bacteria</a:t>
            </a:r>
          </a:p>
          <a:p>
            <a:pPr marL="285750" indent="-285750">
              <a:buFontTx/>
              <a:buChar char="-"/>
            </a:pPr>
            <a:endParaRPr lang="en-US" dirty="0"/>
          </a:p>
          <a:p>
            <a:pPr marL="285750" indent="-285750">
              <a:buFontTx/>
              <a:buChar char="-"/>
            </a:pPr>
            <a:r>
              <a:rPr lang="en-US" b="1" u="sng" dirty="0">
                <a:solidFill>
                  <a:schemeClr val="accent3">
                    <a:lumMod val="60000"/>
                    <a:lumOff val="40000"/>
                  </a:schemeClr>
                </a:solidFill>
              </a:rPr>
              <a:t>.</a:t>
            </a:r>
            <a:r>
              <a:rPr lang="en-US" b="1" u="sng" dirty="0" smtClean="0">
                <a:solidFill>
                  <a:schemeClr val="accent3">
                    <a:lumMod val="60000"/>
                    <a:lumOff val="40000"/>
                  </a:schemeClr>
                </a:solidFill>
              </a:rPr>
              <a:t>Cephalosporins</a:t>
            </a:r>
            <a:r>
              <a:rPr lang="en-US" b="1" u="sng" dirty="0">
                <a:solidFill>
                  <a:schemeClr val="accent3">
                    <a:lumMod val="60000"/>
                    <a:lumOff val="40000"/>
                  </a:schemeClr>
                </a:solidFill>
              </a:rPr>
              <a:t> </a:t>
            </a:r>
            <a:r>
              <a:rPr lang="en-US" b="1" u="sng" dirty="0" smtClean="0">
                <a:solidFill>
                  <a:schemeClr val="accent3">
                    <a:lumMod val="60000"/>
                    <a:lumOff val="40000"/>
                  </a:schemeClr>
                </a:solidFill>
              </a:rPr>
              <a:t>: </a:t>
            </a:r>
          </a:p>
          <a:p>
            <a:pPr marL="285750" indent="-285750">
              <a:buFontTx/>
              <a:buChar char="-"/>
            </a:pPr>
            <a:r>
              <a:rPr lang="en-US" dirty="0" smtClean="0"/>
              <a:t>-1</a:t>
            </a:r>
            <a:r>
              <a:rPr lang="en-US" baseline="30000" dirty="0" smtClean="0"/>
              <a:t>st</a:t>
            </a:r>
            <a:r>
              <a:rPr lang="en-US" dirty="0" smtClean="0"/>
              <a:t> </a:t>
            </a:r>
            <a:r>
              <a:rPr lang="en-US" dirty="0" err="1" smtClean="0"/>
              <a:t>Gephalosporins</a:t>
            </a:r>
            <a:r>
              <a:rPr lang="en-US" dirty="0" smtClean="0"/>
              <a:t> </a:t>
            </a:r>
            <a:r>
              <a:rPr lang="en-US" dirty="0"/>
              <a:t>e.g. </a:t>
            </a:r>
            <a:r>
              <a:rPr lang="en-US" dirty="0" err="1"/>
              <a:t>cephalothin</a:t>
            </a:r>
            <a:r>
              <a:rPr lang="en-US" dirty="0"/>
              <a:t> ) active against </a:t>
            </a:r>
            <a:r>
              <a:rPr lang="en-US" dirty="0" err="1"/>
              <a:t>Gm+ve</a:t>
            </a:r>
            <a:r>
              <a:rPr lang="en-US" dirty="0"/>
              <a:t> bacteria but not MRSA. </a:t>
            </a:r>
            <a:endParaRPr lang="en-US" dirty="0" smtClean="0"/>
          </a:p>
          <a:p>
            <a:pPr marL="285750" indent="-285750">
              <a:buFontTx/>
              <a:buChar char="-"/>
            </a:pPr>
            <a:r>
              <a:rPr lang="en-US" dirty="0" smtClean="0"/>
              <a:t>- </a:t>
            </a:r>
            <a:r>
              <a:rPr lang="en-US" dirty="0"/>
              <a:t>2nd generation Cephalosporins e.g. </a:t>
            </a:r>
            <a:r>
              <a:rPr lang="en-US" dirty="0" err="1"/>
              <a:t>cefamandole</a:t>
            </a:r>
            <a:r>
              <a:rPr lang="en-US" dirty="0"/>
              <a:t> ) active against Gm-</a:t>
            </a:r>
            <a:r>
              <a:rPr lang="en-US" dirty="0" err="1"/>
              <a:t>ve</a:t>
            </a:r>
            <a:r>
              <a:rPr lang="en-US" dirty="0"/>
              <a:t> but less active against Gm +</a:t>
            </a:r>
            <a:r>
              <a:rPr lang="en-US" dirty="0" err="1"/>
              <a:t>ve</a:t>
            </a:r>
            <a:r>
              <a:rPr lang="en-US" dirty="0" smtClean="0"/>
              <a:t>.</a:t>
            </a:r>
          </a:p>
          <a:p>
            <a:pPr marL="285750" indent="-285750">
              <a:buFontTx/>
              <a:buChar char="-"/>
            </a:pPr>
            <a:r>
              <a:rPr lang="en-US" dirty="0" smtClean="0"/>
              <a:t> </a:t>
            </a:r>
            <a:r>
              <a:rPr lang="en-US" dirty="0"/>
              <a:t>- 3'd generation </a:t>
            </a:r>
            <a:r>
              <a:rPr lang="en-US" dirty="0" err="1"/>
              <a:t>Cephatosporins</a:t>
            </a:r>
            <a:r>
              <a:rPr lang="en-US" dirty="0"/>
              <a:t>: very effective against Gm-</a:t>
            </a:r>
            <a:r>
              <a:rPr lang="en-US" dirty="0" err="1"/>
              <a:t>ve</a:t>
            </a:r>
            <a:r>
              <a:rPr lang="en-US" dirty="0"/>
              <a:t> but less against </a:t>
            </a:r>
            <a:r>
              <a:rPr lang="en-US" dirty="0" err="1"/>
              <a:t>Gm+ve</a:t>
            </a:r>
            <a:r>
              <a:rPr lang="en-US" dirty="0"/>
              <a:t> infection. </a:t>
            </a:r>
            <a:endParaRPr lang="en-US" dirty="0" smtClean="0"/>
          </a:p>
          <a:p>
            <a:pPr marL="285750" indent="-285750">
              <a:buFontTx/>
              <a:buChar char="-"/>
            </a:pPr>
            <a:r>
              <a:rPr lang="en-US" dirty="0" smtClean="0"/>
              <a:t>- </a:t>
            </a:r>
            <a:r>
              <a:rPr lang="en-US" dirty="0"/>
              <a:t>Some agents in 2nd and 3'd generations are effective against </a:t>
            </a:r>
            <a:r>
              <a:rPr lang="en-US" dirty="0" smtClean="0"/>
              <a:t>anaerobes</a:t>
            </a:r>
          </a:p>
          <a:p>
            <a:endParaRPr lang="en-US" dirty="0"/>
          </a:p>
          <a:p>
            <a:pPr marL="285750" indent="-285750">
              <a:buFontTx/>
              <a:buChar char="-"/>
            </a:pPr>
            <a:r>
              <a:rPr lang="en-US" b="1" u="sng" dirty="0">
                <a:solidFill>
                  <a:schemeClr val="accent3">
                    <a:lumMod val="60000"/>
                    <a:lumOff val="40000"/>
                  </a:schemeClr>
                </a:solidFill>
              </a:rPr>
              <a:t> Aminoglycosides</a:t>
            </a:r>
            <a:r>
              <a:rPr lang="en-US" b="1" u="sng" dirty="0" smtClean="0">
                <a:solidFill>
                  <a:schemeClr val="accent3">
                    <a:lumMod val="60000"/>
                    <a:lumOff val="40000"/>
                  </a:schemeClr>
                </a:solidFill>
              </a:rPr>
              <a:t>:</a:t>
            </a:r>
          </a:p>
          <a:p>
            <a:pPr marL="285750" indent="-285750">
              <a:buFontTx/>
              <a:buChar char="-"/>
            </a:pPr>
            <a:r>
              <a:rPr lang="en-US" dirty="0" smtClean="0"/>
              <a:t> </a:t>
            </a:r>
            <a:r>
              <a:rPr lang="en-US" dirty="0"/>
              <a:t>- Mode of action: interferes with bacterial protein synthesis. </a:t>
            </a:r>
            <a:endParaRPr lang="en-US" dirty="0" smtClean="0"/>
          </a:p>
          <a:p>
            <a:pPr marL="285750" indent="-285750">
              <a:buFontTx/>
              <a:buChar char="-"/>
            </a:pPr>
            <a:r>
              <a:rPr lang="en-US" dirty="0" smtClean="0"/>
              <a:t>- </a:t>
            </a:r>
            <a:r>
              <a:rPr lang="en-US" dirty="0"/>
              <a:t>Common agents: Gentamycin, Tobramycin &amp; Amikacin. </a:t>
            </a:r>
            <a:endParaRPr lang="en-US" dirty="0" smtClean="0"/>
          </a:p>
          <a:p>
            <a:pPr marL="285750" indent="-285750">
              <a:buFontTx/>
              <a:buChar char="-"/>
            </a:pPr>
            <a:r>
              <a:rPr lang="en-US" dirty="0" smtClean="0"/>
              <a:t>- </a:t>
            </a:r>
            <a:r>
              <a:rPr lang="en-US" dirty="0"/>
              <a:t>Spectrum: Gm-</a:t>
            </a:r>
            <a:r>
              <a:rPr lang="en-US" dirty="0" err="1"/>
              <a:t>ve</a:t>
            </a:r>
            <a:r>
              <a:rPr lang="en-US" dirty="0"/>
              <a:t> aerobic organisms (mainly) with little activity against </a:t>
            </a:r>
            <a:r>
              <a:rPr lang="en-US" dirty="0" err="1"/>
              <a:t>Gm+ve</a:t>
            </a:r>
            <a:r>
              <a:rPr lang="en-US" dirty="0"/>
              <a:t> and anaerobic organisms. </a:t>
            </a:r>
            <a:endParaRPr lang="en-US" dirty="0" smtClean="0"/>
          </a:p>
          <a:p>
            <a:pPr marL="285750" indent="-285750">
              <a:buFontTx/>
              <a:buChar char="-"/>
            </a:pPr>
            <a:endParaRPr lang="en-US" dirty="0"/>
          </a:p>
          <a:p>
            <a:pPr marL="285750" indent="-285750">
              <a:buFontTx/>
              <a:buChar char="-"/>
            </a:pPr>
            <a:r>
              <a:rPr lang="en-US" dirty="0"/>
              <a:t> </a:t>
            </a:r>
            <a:r>
              <a:rPr lang="en-US" b="1" u="sng" dirty="0">
                <a:solidFill>
                  <a:schemeClr val="accent3">
                    <a:lumMod val="60000"/>
                    <a:lumOff val="40000"/>
                  </a:schemeClr>
                </a:solidFill>
              </a:rPr>
              <a:t>Quinolones</a:t>
            </a:r>
            <a:r>
              <a:rPr lang="en-US" dirty="0"/>
              <a:t>: </a:t>
            </a:r>
            <a:endParaRPr lang="en-US" dirty="0" smtClean="0"/>
          </a:p>
          <a:p>
            <a:pPr marL="285750" indent="-285750">
              <a:buFontTx/>
              <a:buChar char="-"/>
            </a:pPr>
            <a:r>
              <a:rPr lang="en-US" dirty="0" smtClean="0"/>
              <a:t>- </a:t>
            </a:r>
            <a:r>
              <a:rPr lang="en-US" dirty="0"/>
              <a:t>Common agents: </a:t>
            </a:r>
            <a:r>
              <a:rPr lang="en-US" dirty="0" err="1"/>
              <a:t>Naldixic</a:t>
            </a:r>
            <a:r>
              <a:rPr lang="en-US" dirty="0"/>
              <a:t> Acid, </a:t>
            </a:r>
            <a:r>
              <a:rPr lang="en-US" dirty="0" err="1"/>
              <a:t>Norfloxacin</a:t>
            </a:r>
            <a:r>
              <a:rPr lang="en-US" dirty="0"/>
              <a:t> &amp; Ciprofloxacin (</a:t>
            </a:r>
            <a:r>
              <a:rPr lang="en-US" dirty="0" err="1"/>
              <a:t>fluroquinolone</a:t>
            </a:r>
            <a:r>
              <a:rPr lang="en-US" dirty="0" smtClean="0"/>
              <a:t>).</a:t>
            </a:r>
          </a:p>
          <a:p>
            <a:r>
              <a:rPr lang="en-US" dirty="0" smtClean="0"/>
              <a:t> </a:t>
            </a:r>
            <a:r>
              <a:rPr lang="en-US" dirty="0"/>
              <a:t>- Spectrum: Gm-</a:t>
            </a:r>
            <a:r>
              <a:rPr lang="en-US" dirty="0" err="1"/>
              <a:t>ve</a:t>
            </a:r>
            <a:r>
              <a:rPr lang="en-US" dirty="0"/>
              <a:t> aerobic bacteria</a:t>
            </a:r>
            <a:endParaRPr lang="en-US" dirty="0" smtClean="0"/>
          </a:p>
          <a:p>
            <a:pPr marL="285750" indent="-285750">
              <a:buFontTx/>
              <a:buChar char="-"/>
            </a:pPr>
            <a:endParaRPr lang="en-US" dirty="0"/>
          </a:p>
          <a:p>
            <a:pPr marL="285750" indent="-285750">
              <a:buFontTx/>
              <a:buChar char="-"/>
            </a:pPr>
            <a:endParaRPr lang="en-US" dirty="0" smtClean="0"/>
          </a:p>
          <a:p>
            <a:pPr marL="285750" indent="-285750">
              <a:buFontTx/>
              <a:buChar char="-"/>
            </a:pPr>
            <a:endParaRPr lang="en-US" dirty="0"/>
          </a:p>
          <a:p>
            <a:pPr marL="285750" indent="-285750">
              <a:buFontTx/>
              <a:buChar char="-"/>
            </a:pPr>
            <a:endParaRPr lang="en-US" dirty="0" smtClean="0"/>
          </a:p>
          <a:p>
            <a:pPr marL="285750" indent="-285750">
              <a:buFontTx/>
              <a:buChar char="-"/>
            </a:pPr>
            <a:endParaRPr lang="en-US" dirty="0"/>
          </a:p>
          <a:p>
            <a:pPr marL="285750" indent="-285750">
              <a:buFontTx/>
              <a:buChar char="-"/>
            </a:pPr>
            <a:endParaRPr lang="en-US" dirty="0" smtClean="0"/>
          </a:p>
          <a:p>
            <a:pPr marL="285750" indent="-285750">
              <a:buFontTx/>
              <a:buChar char="-"/>
            </a:pPr>
            <a:endParaRPr lang="en-US" dirty="0"/>
          </a:p>
          <a:p>
            <a:pPr marL="285750" indent="-285750">
              <a:buFontTx/>
              <a:buChar char="-"/>
            </a:pPr>
            <a:endParaRPr lang="en-US" dirty="0" smtClean="0"/>
          </a:p>
          <a:p>
            <a:pPr marL="285750" indent="-285750">
              <a:buFontTx/>
              <a:buChar char="-"/>
            </a:pPr>
            <a:endParaRPr lang="en-US" dirty="0"/>
          </a:p>
          <a:p>
            <a:pPr marL="285750" indent="-285750">
              <a:buFontTx/>
              <a:buChar char="-"/>
            </a:pPr>
            <a:endParaRPr lang="en-US" dirty="0"/>
          </a:p>
        </p:txBody>
      </p:sp>
    </p:spTree>
    <p:extLst>
      <p:ext uri="{BB962C8B-B14F-4D97-AF65-F5344CB8AC3E}">
        <p14:creationId xmlns:p14="http://schemas.microsoft.com/office/powerpoint/2010/main" val="10977454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83</a:t>
            </a:fld>
            <a:endParaRPr lang="ru-RU" dirty="0"/>
          </a:p>
        </p:txBody>
      </p:sp>
      <p:sp>
        <p:nvSpPr>
          <p:cNvPr id="4" name="Rectangle 3"/>
          <p:cNvSpPr/>
          <p:nvPr/>
        </p:nvSpPr>
        <p:spPr>
          <a:xfrm>
            <a:off x="210207" y="420415"/>
            <a:ext cx="9743090" cy="5632311"/>
          </a:xfrm>
          <a:prstGeom prst="rect">
            <a:avLst/>
          </a:prstGeom>
        </p:spPr>
        <p:txBody>
          <a:bodyPr wrap="square">
            <a:spAutoFit/>
          </a:bodyPr>
          <a:lstStyle/>
          <a:p>
            <a:r>
              <a:rPr lang="en-US" sz="2000" b="1" u="sng" dirty="0" err="1">
                <a:solidFill>
                  <a:schemeClr val="accent3">
                    <a:lumMod val="60000"/>
                    <a:lumOff val="40000"/>
                  </a:schemeClr>
                </a:solidFill>
              </a:rPr>
              <a:t>Glycopeptides</a:t>
            </a:r>
            <a:r>
              <a:rPr lang="en-US" sz="2000" b="1" u="sng" dirty="0">
                <a:solidFill>
                  <a:schemeClr val="accent3">
                    <a:lumMod val="60000"/>
                    <a:lumOff val="40000"/>
                  </a:schemeClr>
                </a:solidFill>
              </a:rPr>
              <a:t>: </a:t>
            </a:r>
            <a:endParaRPr lang="en-US" sz="2000" b="1" u="sng" dirty="0" smtClean="0">
              <a:solidFill>
                <a:schemeClr val="accent3">
                  <a:lumMod val="60000"/>
                  <a:lumOff val="40000"/>
                </a:schemeClr>
              </a:solidFill>
            </a:endParaRPr>
          </a:p>
          <a:p>
            <a:pPr marL="285750" indent="-285750">
              <a:buFontTx/>
              <a:buChar char="-"/>
            </a:pPr>
            <a:r>
              <a:rPr lang="en-US" sz="2000" dirty="0" smtClean="0"/>
              <a:t>Mode </a:t>
            </a:r>
            <a:r>
              <a:rPr lang="en-US" sz="2000" dirty="0"/>
              <a:t>of action: interferes with bacterial cell wall synthesis. </a:t>
            </a:r>
            <a:endParaRPr lang="en-US" sz="2000" dirty="0" smtClean="0"/>
          </a:p>
          <a:p>
            <a:pPr marL="285750" indent="-285750">
              <a:buFontTx/>
              <a:buChar char="-"/>
            </a:pPr>
            <a:r>
              <a:rPr lang="en-US" sz="2000" dirty="0" smtClean="0"/>
              <a:t>- </a:t>
            </a:r>
            <a:r>
              <a:rPr lang="en-US" sz="2000" dirty="0" err="1"/>
              <a:t>Gommon</a:t>
            </a:r>
            <a:r>
              <a:rPr lang="en-US" sz="2000" dirty="0"/>
              <a:t> agents: </a:t>
            </a:r>
            <a:r>
              <a:rPr lang="en-US" sz="2000" dirty="0" smtClean="0"/>
              <a:t>Vancomycin</a:t>
            </a:r>
          </a:p>
          <a:p>
            <a:pPr marL="285750" indent="-285750">
              <a:buFontTx/>
              <a:buChar char="-"/>
            </a:pPr>
            <a:endParaRPr lang="en-US" sz="2000" dirty="0"/>
          </a:p>
          <a:p>
            <a:pPr marL="285750" indent="-285750">
              <a:buFontTx/>
              <a:buChar char="-"/>
            </a:pPr>
            <a:r>
              <a:rPr lang="en-US" sz="2000" dirty="0"/>
              <a:t> </a:t>
            </a:r>
            <a:r>
              <a:rPr lang="en-US" sz="2000" b="1" u="sng" dirty="0">
                <a:solidFill>
                  <a:schemeClr val="accent3">
                    <a:lumMod val="60000"/>
                    <a:lumOff val="40000"/>
                  </a:schemeClr>
                </a:solidFill>
              </a:rPr>
              <a:t>Tetracycline &amp; </a:t>
            </a:r>
            <a:r>
              <a:rPr lang="en-US" sz="2000" b="1" u="sng" dirty="0" err="1">
                <a:solidFill>
                  <a:schemeClr val="accent3">
                    <a:lumMod val="60000"/>
                    <a:lumOff val="40000"/>
                  </a:schemeClr>
                </a:solidFill>
              </a:rPr>
              <a:t>Ghloramphenicol</a:t>
            </a:r>
            <a:r>
              <a:rPr lang="en-US" sz="2000" dirty="0" smtClean="0"/>
              <a:t>:</a:t>
            </a:r>
          </a:p>
          <a:p>
            <a:pPr marL="285750" indent="-285750">
              <a:buFontTx/>
              <a:buChar char="-"/>
            </a:pPr>
            <a:r>
              <a:rPr lang="en-US" sz="2000" dirty="0" smtClean="0"/>
              <a:t> </a:t>
            </a:r>
            <a:r>
              <a:rPr lang="en-US" sz="2000" dirty="0"/>
              <a:t>- More active against anaerobic organisms. </a:t>
            </a:r>
            <a:endParaRPr lang="en-US" sz="2000" dirty="0" smtClean="0"/>
          </a:p>
          <a:p>
            <a:pPr marL="285750" indent="-285750">
              <a:buFontTx/>
              <a:buChar char="-"/>
            </a:pPr>
            <a:r>
              <a:rPr lang="en-US" sz="2000" dirty="0" smtClean="0"/>
              <a:t>- </a:t>
            </a:r>
            <a:r>
              <a:rPr lang="en-US" sz="2000" dirty="0"/>
              <a:t>Their use in surgical patients has been replaced by more effective drugs.</a:t>
            </a:r>
          </a:p>
          <a:p>
            <a:pPr marL="285750" indent="-285750">
              <a:buFontTx/>
              <a:buChar char="-"/>
            </a:pPr>
            <a:r>
              <a:rPr lang="en-US" sz="2000" dirty="0" smtClean="0"/>
              <a:t> </a:t>
            </a:r>
            <a:r>
              <a:rPr lang="en-US" sz="2000" b="1" u="sng" dirty="0">
                <a:solidFill>
                  <a:schemeClr val="accent3">
                    <a:lumMod val="60000"/>
                    <a:lumOff val="40000"/>
                  </a:schemeClr>
                </a:solidFill>
              </a:rPr>
              <a:t>Co-</a:t>
            </a:r>
            <a:r>
              <a:rPr lang="en-US" sz="2000" b="1" u="sng" dirty="0" err="1">
                <a:solidFill>
                  <a:schemeClr val="accent3">
                    <a:lumMod val="60000"/>
                    <a:lumOff val="40000"/>
                  </a:schemeClr>
                </a:solidFill>
              </a:rPr>
              <a:t>trimoxazole</a:t>
            </a:r>
            <a:r>
              <a:rPr lang="en-US" sz="2000" dirty="0"/>
              <a:t>: </a:t>
            </a:r>
            <a:endParaRPr lang="en-US" sz="2000" dirty="0" smtClean="0"/>
          </a:p>
          <a:p>
            <a:pPr marL="285750" indent="-285750">
              <a:buFontTx/>
              <a:buChar char="-"/>
            </a:pPr>
            <a:r>
              <a:rPr lang="en-US" sz="2000" dirty="0" smtClean="0"/>
              <a:t>- </a:t>
            </a:r>
            <a:r>
              <a:rPr lang="en-US" sz="2000" dirty="0"/>
              <a:t>Effective against a variety of Gm-</a:t>
            </a:r>
            <a:r>
              <a:rPr lang="en-US" sz="2000" dirty="0" err="1"/>
              <a:t>ve</a:t>
            </a:r>
            <a:r>
              <a:rPr lang="en-US" sz="2000" dirty="0"/>
              <a:t> aerobic bacteria &amp; some unusual infections in the immunosuppressed patients as those caused by pneumocystis </a:t>
            </a:r>
            <a:r>
              <a:rPr lang="en-US" sz="2000" dirty="0" err="1"/>
              <a:t>carinii</a:t>
            </a:r>
            <a:r>
              <a:rPr lang="en-US" sz="2000" dirty="0"/>
              <a:t> &amp; </a:t>
            </a:r>
            <a:r>
              <a:rPr lang="en-US" sz="2000" dirty="0" err="1"/>
              <a:t>nocardia</a:t>
            </a:r>
            <a:r>
              <a:rPr lang="en-US" sz="2000" dirty="0"/>
              <a:t> asteroids</a:t>
            </a:r>
            <a:r>
              <a:rPr lang="en-US" sz="2000" dirty="0" smtClean="0"/>
              <a:t>.</a:t>
            </a:r>
          </a:p>
          <a:p>
            <a:pPr marL="285750" indent="-285750">
              <a:buFontTx/>
              <a:buChar char="-"/>
            </a:pPr>
            <a:r>
              <a:rPr lang="en-US" sz="2000" dirty="0" smtClean="0"/>
              <a:t> </a:t>
            </a:r>
            <a:r>
              <a:rPr lang="en-US" sz="2000" b="1" u="sng" dirty="0">
                <a:solidFill>
                  <a:schemeClr val="accent3">
                    <a:lumMod val="60000"/>
                    <a:lumOff val="40000"/>
                  </a:schemeClr>
                </a:solidFill>
              </a:rPr>
              <a:t>Metronidazole</a:t>
            </a:r>
            <a:r>
              <a:rPr lang="en-US" sz="2000" dirty="0"/>
              <a:t>: - Excellent anaerobic activity but no effect against aerobic organisms. </a:t>
            </a:r>
            <a:endParaRPr lang="en-US" sz="2000" dirty="0" smtClean="0"/>
          </a:p>
          <a:p>
            <a:pPr marL="285750" indent="-285750">
              <a:buFontTx/>
              <a:buChar char="-"/>
            </a:pPr>
            <a:r>
              <a:rPr lang="en-US" sz="2000" b="1" u="sng" dirty="0" err="1" smtClean="0">
                <a:solidFill>
                  <a:schemeClr val="accent3">
                    <a:lumMod val="60000"/>
                    <a:lumOff val="40000"/>
                  </a:schemeClr>
                </a:solidFill>
              </a:rPr>
              <a:t>Ervthromvcin</a:t>
            </a:r>
            <a:r>
              <a:rPr lang="en-US" sz="2000" b="1" u="sng" dirty="0" smtClean="0">
                <a:solidFill>
                  <a:schemeClr val="accent3">
                    <a:lumMod val="60000"/>
                    <a:lumOff val="40000"/>
                  </a:schemeClr>
                </a:solidFill>
              </a:rPr>
              <a:t> </a:t>
            </a:r>
            <a:r>
              <a:rPr lang="en-US" sz="2000" b="1" u="sng" dirty="0">
                <a:solidFill>
                  <a:schemeClr val="accent3">
                    <a:lumMod val="60000"/>
                    <a:lumOff val="40000"/>
                  </a:schemeClr>
                </a:solidFill>
              </a:rPr>
              <a:t>(Macrolides): </a:t>
            </a:r>
            <a:endParaRPr lang="en-US" sz="2000" b="1" u="sng" dirty="0" smtClean="0">
              <a:solidFill>
                <a:schemeClr val="accent3">
                  <a:lumMod val="60000"/>
                  <a:lumOff val="40000"/>
                </a:schemeClr>
              </a:solidFill>
            </a:endParaRPr>
          </a:p>
          <a:p>
            <a:pPr marL="285750" indent="-285750">
              <a:buFontTx/>
              <a:buChar char="-"/>
            </a:pPr>
            <a:r>
              <a:rPr lang="en-US" sz="2000" dirty="0" smtClean="0"/>
              <a:t>- </a:t>
            </a:r>
            <a:r>
              <a:rPr lang="en-US" sz="2000" dirty="0"/>
              <a:t>Active mainly against Gm +</a:t>
            </a:r>
            <a:r>
              <a:rPr lang="en-US" sz="2000" dirty="0" err="1"/>
              <a:t>ve</a:t>
            </a:r>
            <a:r>
              <a:rPr lang="en-US" sz="2000" dirty="0"/>
              <a:t> bacteria &amp; is usually used in patients sensitive to B-lactam agents. </a:t>
            </a:r>
            <a:endParaRPr lang="en-US" sz="2000" dirty="0" smtClean="0"/>
          </a:p>
          <a:p>
            <a:pPr marL="285750" indent="-285750">
              <a:buFontTx/>
              <a:buChar char="-"/>
            </a:pPr>
            <a:r>
              <a:rPr lang="en-US" sz="2000" b="1" u="sng" dirty="0" err="1" smtClean="0">
                <a:solidFill>
                  <a:schemeClr val="accent3">
                    <a:lumMod val="60000"/>
                    <a:lumOff val="40000"/>
                  </a:schemeClr>
                </a:solidFill>
              </a:rPr>
              <a:t>Glindamycin</a:t>
            </a:r>
            <a:r>
              <a:rPr lang="en-US" sz="2000" b="1" u="sng" dirty="0">
                <a:solidFill>
                  <a:schemeClr val="accent3">
                    <a:lumMod val="60000"/>
                    <a:lumOff val="40000"/>
                  </a:schemeClr>
                </a:solidFill>
              </a:rPr>
              <a:t>: </a:t>
            </a:r>
            <a:endParaRPr lang="en-US" sz="2000" b="1" u="sng" dirty="0" smtClean="0">
              <a:solidFill>
                <a:schemeClr val="accent3">
                  <a:lumMod val="60000"/>
                  <a:lumOff val="40000"/>
                </a:schemeClr>
              </a:solidFill>
            </a:endParaRPr>
          </a:p>
          <a:p>
            <a:pPr marL="285750" indent="-285750">
              <a:buFontTx/>
              <a:buChar char="-"/>
            </a:pPr>
            <a:r>
              <a:rPr lang="en-US" sz="2000" dirty="0" smtClean="0"/>
              <a:t>- </a:t>
            </a:r>
            <a:r>
              <a:rPr lang="en-US" sz="2000" dirty="0"/>
              <a:t>Very effective against anaerobes &amp; has some Gm +</a:t>
            </a:r>
            <a:r>
              <a:rPr lang="en-US" sz="2000" dirty="0" err="1"/>
              <a:t>ve</a:t>
            </a:r>
            <a:r>
              <a:rPr lang="en-US" sz="2000" dirty="0"/>
              <a:t> activity. </a:t>
            </a:r>
          </a:p>
        </p:txBody>
      </p:sp>
    </p:spTree>
    <p:extLst>
      <p:ext uri="{BB962C8B-B14F-4D97-AF65-F5344CB8AC3E}">
        <p14:creationId xmlns:p14="http://schemas.microsoft.com/office/powerpoint/2010/main" val="34093780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8FE5-19DD-AB48-B76D-A14D7EF0FC4B}"/>
              </a:ext>
            </a:extLst>
          </p:cNvPr>
          <p:cNvSpPr>
            <a:spLocks noGrp="1"/>
          </p:cNvSpPr>
          <p:nvPr>
            <p:ph type="title"/>
          </p:nvPr>
        </p:nvSpPr>
        <p:spPr/>
        <p:txBody>
          <a:bodyPr/>
          <a:lstStyle/>
          <a:p>
            <a:r>
              <a:rPr lang="en-US"/>
              <a:t>When to stop? </a:t>
            </a:r>
          </a:p>
        </p:txBody>
      </p:sp>
      <p:sp>
        <p:nvSpPr>
          <p:cNvPr id="3" name="Content Placeholder 2">
            <a:extLst>
              <a:ext uri="{FF2B5EF4-FFF2-40B4-BE49-F238E27FC236}">
                <a16:creationId xmlns:a16="http://schemas.microsoft.com/office/drawing/2014/main" id="{80BA4F17-E4E8-9A4A-9B0F-EF856531D5F2}"/>
              </a:ext>
            </a:extLst>
          </p:cNvPr>
          <p:cNvSpPr>
            <a:spLocks noGrp="1"/>
          </p:cNvSpPr>
          <p:nvPr>
            <p:ph idx="1"/>
          </p:nvPr>
        </p:nvSpPr>
        <p:spPr/>
        <p:txBody>
          <a:bodyPr>
            <a:normAutofit/>
          </a:bodyPr>
          <a:lstStyle/>
          <a:p>
            <a:r>
              <a:rPr lang="en-US" sz="3600" dirty="0"/>
              <a:t>	When complete assurance that </a:t>
            </a:r>
            <a:r>
              <a:rPr lang="en-US" sz="3600" b="1" dirty="0"/>
              <a:t>infection has been eradicated</a:t>
            </a:r>
            <a:r>
              <a:rPr lang="en-US" sz="3600" dirty="0"/>
              <a:t> 	</a:t>
            </a:r>
            <a:endParaRPr lang="en-GB" sz="3600" dirty="0"/>
          </a:p>
          <a:p>
            <a:r>
              <a:rPr lang="en-US" sz="3600" dirty="0"/>
              <a:t>	</a:t>
            </a:r>
            <a:r>
              <a:rPr lang="en-GB" sz="3600" dirty="0"/>
              <a:t>Normal</a:t>
            </a:r>
            <a:r>
              <a:rPr lang="en-US" sz="3600" dirty="0"/>
              <a:t>  </a:t>
            </a:r>
            <a:r>
              <a:rPr lang="en-US" sz="3600" b="1" dirty="0"/>
              <a:t>WBC</a:t>
            </a:r>
            <a:r>
              <a:rPr lang="en-GB" sz="3600" dirty="0"/>
              <a:t> count</a:t>
            </a:r>
          </a:p>
          <a:p>
            <a:r>
              <a:rPr lang="en-US" sz="3600" dirty="0"/>
              <a:t>	No more  of </a:t>
            </a:r>
            <a:r>
              <a:rPr lang="en-US" sz="3600" b="1" dirty="0"/>
              <a:t>bands of PMNs</a:t>
            </a:r>
            <a:endParaRPr lang="en-GB" sz="3600" b="1" dirty="0"/>
          </a:p>
          <a:p>
            <a:r>
              <a:rPr lang="en-US" sz="3600" dirty="0"/>
              <a:t>	No </a:t>
            </a:r>
            <a:r>
              <a:rPr lang="en-US" sz="3600" b="1" dirty="0"/>
              <a:t>fever</a:t>
            </a:r>
            <a:r>
              <a:rPr lang="en-US" sz="3600" dirty="0"/>
              <a:t> (&lt;38°C) </a:t>
            </a:r>
          </a:p>
        </p:txBody>
      </p:sp>
    </p:spTree>
    <p:extLst>
      <p:ext uri="{BB962C8B-B14F-4D97-AF65-F5344CB8AC3E}">
        <p14:creationId xmlns:p14="http://schemas.microsoft.com/office/powerpoint/2010/main" val="4695943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85</a:t>
            </a:fld>
            <a:endParaRPr lang="ru-RU" dirty="0"/>
          </a:p>
        </p:txBody>
      </p:sp>
      <p:graphicFrame>
        <p:nvGraphicFramePr>
          <p:cNvPr id="6" name="Diagram 5"/>
          <p:cNvGraphicFramePr/>
          <p:nvPr>
            <p:extLst>
              <p:ext uri="{D42A27DB-BD31-4B8C-83A1-F6EECF244321}">
                <p14:modId xmlns:p14="http://schemas.microsoft.com/office/powerpoint/2010/main" val="3684439232"/>
              </p:ext>
            </p:extLst>
          </p:nvPr>
        </p:nvGraphicFramePr>
        <p:xfrm>
          <a:off x="812290" y="94593"/>
          <a:ext cx="9445297" cy="6274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12068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86</a:t>
            </a:fld>
            <a:endParaRPr lang="ru-RU" dirty="0"/>
          </a:p>
        </p:txBody>
      </p:sp>
      <p:sp>
        <p:nvSpPr>
          <p:cNvPr id="5" name="Content Placeholder 4"/>
          <p:cNvSpPr>
            <a:spLocks noGrp="1"/>
          </p:cNvSpPr>
          <p:nvPr>
            <p:ph idx="1"/>
          </p:nvPr>
        </p:nvSpPr>
        <p:spPr/>
        <p:txBody>
          <a:bodyPr>
            <a:normAutofit/>
          </a:bodyPr>
          <a:lstStyle/>
          <a:p>
            <a:r>
              <a:rPr lang="en-US" sz="2400" dirty="0">
                <a:solidFill>
                  <a:schemeClr val="tx2">
                    <a:lumMod val="50000"/>
                  </a:schemeClr>
                </a:solidFill>
              </a:rPr>
              <a:t>Tetanus is caused by the </a:t>
            </a:r>
            <a:r>
              <a:rPr lang="en-US" sz="2400" i="1" dirty="0">
                <a:solidFill>
                  <a:schemeClr val="tx2">
                    <a:lumMod val="50000"/>
                  </a:schemeClr>
                </a:solidFill>
              </a:rPr>
              <a:t>Clostridium </a:t>
            </a:r>
            <a:r>
              <a:rPr lang="en-US" sz="2400" i="1" dirty="0" err="1">
                <a:solidFill>
                  <a:schemeClr val="tx2">
                    <a:lumMod val="50000"/>
                  </a:schemeClr>
                </a:solidFill>
              </a:rPr>
              <a:t>tetani</a:t>
            </a:r>
            <a:r>
              <a:rPr lang="en-US" sz="2400" dirty="0">
                <a:solidFill>
                  <a:schemeClr val="tx2">
                    <a:lumMod val="50000"/>
                  </a:schemeClr>
                </a:solidFill>
              </a:rPr>
              <a:t> </a:t>
            </a:r>
            <a:r>
              <a:rPr lang="en-US" sz="2400" dirty="0" smtClean="0">
                <a:solidFill>
                  <a:schemeClr val="tx2">
                    <a:lumMod val="50000"/>
                  </a:schemeClr>
                </a:solidFill>
              </a:rPr>
              <a:t>bacterium</a:t>
            </a:r>
          </a:p>
          <a:p>
            <a:r>
              <a:rPr lang="en-US" sz="2400" dirty="0">
                <a:ln w="0"/>
                <a:solidFill>
                  <a:schemeClr val="accent1"/>
                </a:solidFill>
                <a:effectLst>
                  <a:outerShdw blurRad="38100" dist="25400" dir="5400000" algn="ctr" rotWithShape="0">
                    <a:srgbClr val="6E747A">
                      <a:alpha val="43000"/>
                    </a:srgbClr>
                  </a:outerShdw>
                </a:effectLst>
              </a:rPr>
              <a:t/>
            </a:r>
            <a:br>
              <a:rPr lang="en-US" sz="2400" dirty="0">
                <a:ln w="0"/>
                <a:solidFill>
                  <a:schemeClr val="accent1"/>
                </a:solidFill>
                <a:effectLst>
                  <a:outerShdw blurRad="38100" dist="25400" dir="5400000" algn="ctr" rotWithShape="0">
                    <a:srgbClr val="6E747A">
                      <a:alpha val="43000"/>
                    </a:srgbClr>
                  </a:outerShdw>
                </a:effectLst>
              </a:rPr>
            </a:br>
            <a:r>
              <a:rPr lang="en-US" sz="2400" dirty="0" smtClean="0">
                <a:ln w="0"/>
                <a:solidFill>
                  <a:schemeClr val="accent1"/>
                </a:solidFill>
                <a:effectLst>
                  <a:outerShdw blurRad="38100" dist="25400" dir="5400000" algn="ctr" rotWithShape="0">
                    <a:srgbClr val="6E747A">
                      <a:alpha val="43000"/>
                    </a:srgbClr>
                  </a:outerShdw>
                </a:effectLst>
              </a:rPr>
              <a:t>predisposing factor : </a:t>
            </a:r>
          </a:p>
          <a:p>
            <a:r>
              <a:rPr lang="en-US" sz="2400" dirty="0" smtClean="0">
                <a:solidFill>
                  <a:schemeClr val="tx2">
                    <a:lumMod val="50000"/>
                  </a:schemeClr>
                </a:solidFill>
              </a:rPr>
              <a:t>The anaerobes </a:t>
            </a:r>
            <a:r>
              <a:rPr lang="en-US" sz="2400" dirty="0">
                <a:solidFill>
                  <a:schemeClr val="tx2">
                    <a:lumMod val="50000"/>
                  </a:schemeClr>
                </a:solidFill>
              </a:rPr>
              <a:t>o</a:t>
            </a:r>
            <a:r>
              <a:rPr lang="en-US" sz="2400" dirty="0" smtClean="0">
                <a:solidFill>
                  <a:schemeClr val="tx2">
                    <a:lumMod val="50000"/>
                  </a:schemeClr>
                </a:solidFill>
              </a:rPr>
              <a:t>rganisms flourish more in wounds with low oxygen tension as : </a:t>
            </a:r>
          </a:p>
          <a:p>
            <a:r>
              <a:rPr lang="en-US" sz="2400" dirty="0" smtClean="0">
                <a:solidFill>
                  <a:schemeClr val="tx2">
                    <a:lumMod val="50000"/>
                  </a:schemeClr>
                </a:solidFill>
              </a:rPr>
              <a:t>1- deep wound &gt;1cm </a:t>
            </a:r>
          </a:p>
          <a:p>
            <a:r>
              <a:rPr lang="en-US" sz="2400" dirty="0" smtClean="0">
                <a:solidFill>
                  <a:schemeClr val="tx2">
                    <a:lumMod val="50000"/>
                  </a:schemeClr>
                </a:solidFill>
              </a:rPr>
              <a:t>2- tissue anoxia from </a:t>
            </a:r>
            <a:r>
              <a:rPr lang="en-US" sz="2400" dirty="0" err="1" smtClean="0">
                <a:solidFill>
                  <a:schemeClr val="tx2">
                    <a:lumMod val="50000"/>
                  </a:schemeClr>
                </a:solidFill>
              </a:rPr>
              <a:t>haemorrhage</a:t>
            </a:r>
            <a:r>
              <a:rPr lang="en-US" sz="2400" dirty="0" smtClean="0">
                <a:solidFill>
                  <a:schemeClr val="tx2">
                    <a:lumMod val="50000"/>
                  </a:schemeClr>
                </a:solidFill>
              </a:rPr>
              <a:t> and shock </a:t>
            </a:r>
          </a:p>
          <a:p>
            <a:r>
              <a:rPr lang="en-US" sz="2400" dirty="0" smtClean="0">
                <a:solidFill>
                  <a:schemeClr val="tx2">
                    <a:lumMod val="50000"/>
                  </a:schemeClr>
                </a:solidFill>
              </a:rPr>
              <a:t>3- associated with pyogenic infection (which consumes local oxygen ) </a:t>
            </a:r>
            <a:endParaRPr lang="en-US" sz="2400" dirty="0">
              <a:solidFill>
                <a:schemeClr val="tx2">
                  <a:lumMod val="50000"/>
                </a:schemeClr>
              </a:solidFill>
            </a:endParaRPr>
          </a:p>
        </p:txBody>
      </p:sp>
      <p:sp>
        <p:nvSpPr>
          <p:cNvPr id="4" name="Title 3"/>
          <p:cNvSpPr>
            <a:spLocks noGrp="1"/>
          </p:cNvSpPr>
          <p:nvPr>
            <p:ph type="title"/>
          </p:nvPr>
        </p:nvSpPr>
        <p:spPr/>
        <p:txBody>
          <a:bodyPr>
            <a:normAutofit/>
          </a:bodyPr>
          <a:lstStyle/>
          <a:p>
            <a:r>
              <a:rPr lang="en-US" dirty="0" smtClean="0"/>
              <a:t>Tetanus </a:t>
            </a:r>
            <a:endParaRPr lang="en-US" dirty="0"/>
          </a:p>
        </p:txBody>
      </p:sp>
    </p:spTree>
    <p:extLst>
      <p:ext uri="{BB962C8B-B14F-4D97-AF65-F5344CB8AC3E}">
        <p14:creationId xmlns:p14="http://schemas.microsoft.com/office/powerpoint/2010/main" val="32432554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87</a:t>
            </a:fld>
            <a:endParaRPr lang="ru-RU"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573" y="4981"/>
            <a:ext cx="12118427" cy="6853019"/>
          </a:xfrm>
        </p:spPr>
      </p:pic>
    </p:spTree>
    <p:extLst>
      <p:ext uri="{BB962C8B-B14F-4D97-AF65-F5344CB8AC3E}">
        <p14:creationId xmlns:p14="http://schemas.microsoft.com/office/powerpoint/2010/main" val="36079054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88</a:t>
            </a:fld>
            <a:endParaRPr lang="ru-RU" dirty="0"/>
          </a:p>
        </p:txBody>
      </p:sp>
      <p:sp>
        <p:nvSpPr>
          <p:cNvPr id="5" name="Content Placeholder 4"/>
          <p:cNvSpPr>
            <a:spLocks noGrp="1"/>
          </p:cNvSpPr>
          <p:nvPr>
            <p:ph idx="1"/>
          </p:nvPr>
        </p:nvSpPr>
        <p:spPr/>
        <p:txBody>
          <a:bodyPr>
            <a:normAutofit/>
          </a:bodyPr>
          <a:lstStyle/>
          <a:p>
            <a:r>
              <a:rPr lang="en-US" sz="2400" b="1" u="sng" dirty="0">
                <a:solidFill>
                  <a:schemeClr val="tx2">
                    <a:lumMod val="75000"/>
                  </a:schemeClr>
                </a:solidFill>
              </a:rPr>
              <a:t>preventative </a:t>
            </a:r>
            <a:r>
              <a:rPr lang="en-US" sz="2400" b="1" u="sng" dirty="0" smtClean="0">
                <a:solidFill>
                  <a:schemeClr val="tx2">
                    <a:lumMod val="75000"/>
                  </a:schemeClr>
                </a:solidFill>
              </a:rPr>
              <a:t>treatment </a:t>
            </a:r>
            <a:r>
              <a:rPr lang="en-US" sz="2400" b="1" u="sng" dirty="0">
                <a:solidFill>
                  <a:schemeClr val="tx2">
                    <a:lumMod val="75000"/>
                  </a:schemeClr>
                </a:solidFill>
              </a:rPr>
              <a:t>:  </a:t>
            </a:r>
            <a:r>
              <a:rPr lang="en-US" sz="2400" dirty="0"/>
              <a:t>Prophylaxis with tetanus toxoid is the best preventative </a:t>
            </a:r>
            <a:r>
              <a:rPr lang="en-US" sz="2400" dirty="0" smtClean="0"/>
              <a:t>treatment.</a:t>
            </a:r>
          </a:p>
          <a:p>
            <a:r>
              <a:rPr lang="en-US" sz="2400" b="1" u="sng" dirty="0" smtClean="0">
                <a:solidFill>
                  <a:schemeClr val="tx2">
                    <a:lumMod val="75000"/>
                  </a:schemeClr>
                </a:solidFill>
              </a:rPr>
              <a:t>Treatment : </a:t>
            </a:r>
          </a:p>
          <a:p>
            <a:r>
              <a:rPr lang="en-US" sz="2400" b="1" dirty="0"/>
              <a:t>Neutralize toxins with tetanus </a:t>
            </a:r>
            <a:r>
              <a:rPr lang="en-US" sz="2400" b="1" dirty="0" smtClean="0"/>
              <a:t>immunoglobulin </a:t>
            </a:r>
          </a:p>
          <a:p>
            <a:r>
              <a:rPr lang="en-US" sz="2400" b="1" dirty="0" smtClean="0"/>
              <a:t>minor </a:t>
            </a:r>
            <a:r>
              <a:rPr lang="en-US" sz="2400" b="1" dirty="0"/>
              <a:t>debridement of the </a:t>
            </a:r>
            <a:r>
              <a:rPr lang="en-US" sz="2400" b="1" dirty="0" smtClean="0"/>
              <a:t>wound</a:t>
            </a:r>
          </a:p>
          <a:p>
            <a:r>
              <a:rPr lang="en-US" sz="2400" b="1" dirty="0"/>
              <a:t>antibiotic treatment with </a:t>
            </a:r>
            <a:r>
              <a:rPr lang="en-US" sz="2400" b="1" dirty="0" err="1" smtClean="0">
                <a:solidFill>
                  <a:schemeClr val="tx2">
                    <a:lumMod val="60000"/>
                    <a:lumOff val="40000"/>
                  </a:schemeClr>
                </a:solidFill>
              </a:rPr>
              <a:t>benzylpenicillin</a:t>
            </a:r>
            <a:r>
              <a:rPr lang="en-US" sz="2400" b="1" dirty="0">
                <a:solidFill>
                  <a:schemeClr val="tx2">
                    <a:lumMod val="60000"/>
                    <a:lumOff val="40000"/>
                  </a:schemeClr>
                </a:solidFill>
              </a:rPr>
              <a:t> </a:t>
            </a:r>
            <a:endParaRPr lang="en-US" sz="2400" b="1" dirty="0" smtClean="0">
              <a:solidFill>
                <a:schemeClr val="tx2">
                  <a:lumMod val="60000"/>
                  <a:lumOff val="40000"/>
                </a:schemeClr>
              </a:solidFill>
            </a:endParaRPr>
          </a:p>
          <a:p>
            <a:r>
              <a:rPr lang="en-US" sz="2400" b="1" dirty="0" smtClean="0"/>
              <a:t> </a:t>
            </a:r>
            <a:r>
              <a:rPr lang="en-US" sz="2400" b="1" dirty="0"/>
              <a:t>Relaxants may </a:t>
            </a:r>
            <a:r>
              <a:rPr lang="en-US" sz="2400" b="1" dirty="0" smtClean="0"/>
              <a:t>be required</a:t>
            </a:r>
          </a:p>
          <a:p>
            <a:r>
              <a:rPr lang="en-US" sz="2400" b="1" dirty="0"/>
              <a:t>ventilation in severe </a:t>
            </a:r>
            <a:r>
              <a:rPr lang="en-US" sz="2400" b="1" dirty="0" smtClean="0"/>
              <a:t>forms</a:t>
            </a:r>
          </a:p>
          <a:p>
            <a:pPr marL="0" indent="0">
              <a:buNone/>
            </a:pPr>
            <a:endParaRPr lang="en-US" sz="2400" dirty="0" smtClean="0"/>
          </a:p>
          <a:p>
            <a:pPr marL="0" indent="0">
              <a:buNone/>
            </a:pPr>
            <a:endParaRPr lang="en-US" sz="2400" dirty="0" smtClean="0"/>
          </a:p>
          <a:p>
            <a:endParaRPr lang="en-US" sz="2400" dirty="0"/>
          </a:p>
        </p:txBody>
      </p:sp>
      <p:sp>
        <p:nvSpPr>
          <p:cNvPr id="4" name="Title 3"/>
          <p:cNvSpPr>
            <a:spLocks noGrp="1"/>
          </p:cNvSpPr>
          <p:nvPr>
            <p:ph type="title"/>
          </p:nvPr>
        </p:nvSpPr>
        <p:spPr/>
        <p:txBody>
          <a:bodyPr>
            <a:normAutofit fontScale="90000"/>
          </a:bodyPr>
          <a:lstStyle/>
          <a:p>
            <a:r>
              <a:rPr lang="en-US" dirty="0"/>
              <a:t>CLOSTRIDIUM TETANI </a:t>
            </a:r>
            <a:br>
              <a:rPr lang="en-US" dirty="0"/>
            </a:b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9128" y="11516"/>
            <a:ext cx="2742872" cy="1809128"/>
          </a:xfrm>
          <a:prstGeom prst="rect">
            <a:avLst/>
          </a:prstGeom>
        </p:spPr>
      </p:pic>
    </p:spTree>
    <p:extLst>
      <p:ext uri="{BB962C8B-B14F-4D97-AF65-F5344CB8AC3E}">
        <p14:creationId xmlns:p14="http://schemas.microsoft.com/office/powerpoint/2010/main" val="27065799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89</a:t>
            </a:fld>
            <a:endParaRPr lang="ru-RU" dirty="0"/>
          </a:p>
        </p:txBody>
      </p:sp>
      <p:sp>
        <p:nvSpPr>
          <p:cNvPr id="4" name="Content Placeholder 3"/>
          <p:cNvSpPr>
            <a:spLocks noGrp="1"/>
          </p:cNvSpPr>
          <p:nvPr>
            <p:ph idx="1"/>
          </p:nvPr>
        </p:nvSpPr>
        <p:spPr/>
        <p:txBody>
          <a:bodyPr>
            <a:normAutofit/>
          </a:bodyPr>
          <a:lstStyle/>
          <a:p>
            <a:r>
              <a:rPr lang="en-US" sz="2400" dirty="0">
                <a:solidFill>
                  <a:schemeClr val="tx2">
                    <a:lumMod val="50000"/>
                  </a:schemeClr>
                </a:solidFill>
              </a:rPr>
              <a:t>organism </a:t>
            </a:r>
            <a:r>
              <a:rPr lang="en-US" sz="2400" dirty="0" smtClean="0">
                <a:solidFill>
                  <a:schemeClr val="tx2">
                    <a:lumMod val="50000"/>
                  </a:schemeClr>
                </a:solidFill>
              </a:rPr>
              <a:t>is</a:t>
            </a:r>
            <a:r>
              <a:rPr lang="en-US" sz="2400" dirty="0">
                <a:solidFill>
                  <a:schemeClr val="tx2">
                    <a:lumMod val="50000"/>
                  </a:schemeClr>
                </a:solidFill>
              </a:rPr>
              <a:t> </a:t>
            </a:r>
            <a:r>
              <a:rPr lang="en-US" sz="2400" i="1" dirty="0">
                <a:solidFill>
                  <a:schemeClr val="tx2">
                    <a:lumMod val="50000"/>
                  </a:schemeClr>
                </a:solidFill>
              </a:rPr>
              <a:t>Clostridium perfringens</a:t>
            </a:r>
            <a:r>
              <a:rPr lang="en-US" sz="2400" dirty="0" smtClean="0">
                <a:solidFill>
                  <a:schemeClr val="tx2">
                    <a:lumMod val="50000"/>
                  </a:schemeClr>
                </a:solidFill>
              </a:rPr>
              <a:t>.</a:t>
            </a:r>
          </a:p>
          <a:p>
            <a:r>
              <a:rPr lang="en-US" sz="2400" dirty="0" smtClean="0">
                <a:ln w="0"/>
                <a:solidFill>
                  <a:schemeClr val="accent1"/>
                </a:solidFill>
                <a:effectLst>
                  <a:outerShdw blurRad="38100" dist="25400" dir="5400000" algn="ctr" rotWithShape="0">
                    <a:srgbClr val="6E747A">
                      <a:alpha val="43000"/>
                    </a:srgbClr>
                  </a:outerShdw>
                </a:effectLst>
              </a:rPr>
              <a:t>Predisposing factor : </a:t>
            </a:r>
          </a:p>
          <a:p>
            <a:r>
              <a:rPr lang="en-US" sz="2400" dirty="0">
                <a:solidFill>
                  <a:schemeClr val="tx2">
                    <a:lumMod val="50000"/>
                  </a:schemeClr>
                </a:solidFill>
              </a:rPr>
              <a:t>The anaerobes organisms flourish more in wounds with low oxygen tension as : </a:t>
            </a:r>
          </a:p>
          <a:p>
            <a:r>
              <a:rPr lang="en-US" sz="2400" dirty="0" smtClean="0">
                <a:solidFill>
                  <a:schemeClr val="tx2">
                    <a:lumMod val="50000"/>
                  </a:schemeClr>
                </a:solidFill>
              </a:rPr>
              <a:t>1- lacerated wounds involving bulky muscle </a:t>
            </a:r>
          </a:p>
          <a:p>
            <a:r>
              <a:rPr lang="en-US" sz="2400" dirty="0" smtClean="0">
                <a:solidFill>
                  <a:schemeClr val="tx2">
                    <a:lumMod val="50000"/>
                  </a:schemeClr>
                </a:solidFill>
              </a:rPr>
              <a:t>2- ischemia of muscles or devitalized tissue </a:t>
            </a:r>
          </a:p>
          <a:p>
            <a:r>
              <a:rPr lang="en-US" sz="2400" dirty="0" smtClean="0">
                <a:solidFill>
                  <a:schemeClr val="tx2">
                    <a:lumMod val="50000"/>
                  </a:schemeClr>
                </a:solidFill>
              </a:rPr>
              <a:t>3- contaminated above knee stump by stool if patient suffer from </a:t>
            </a:r>
            <a:r>
              <a:rPr lang="en-US" sz="2400" dirty="0" err="1" smtClean="0">
                <a:solidFill>
                  <a:schemeClr val="tx2">
                    <a:lumMod val="50000"/>
                  </a:schemeClr>
                </a:solidFill>
              </a:rPr>
              <a:t>faecal</a:t>
            </a:r>
            <a:r>
              <a:rPr lang="en-US" sz="2400" dirty="0" smtClean="0">
                <a:solidFill>
                  <a:schemeClr val="tx2">
                    <a:lumMod val="50000"/>
                  </a:schemeClr>
                </a:solidFill>
              </a:rPr>
              <a:t> incontinence </a:t>
            </a:r>
            <a:endParaRPr lang="en-US" sz="2400" dirty="0">
              <a:solidFill>
                <a:schemeClr val="tx2">
                  <a:lumMod val="50000"/>
                </a:schemeClr>
              </a:solidFill>
            </a:endParaRPr>
          </a:p>
        </p:txBody>
      </p:sp>
      <p:sp>
        <p:nvSpPr>
          <p:cNvPr id="5" name="Title 4"/>
          <p:cNvSpPr>
            <a:spLocks noGrp="1"/>
          </p:cNvSpPr>
          <p:nvPr>
            <p:ph type="title"/>
          </p:nvPr>
        </p:nvSpPr>
        <p:spPr/>
        <p:txBody>
          <a:bodyPr/>
          <a:lstStyle/>
          <a:p>
            <a:r>
              <a:rPr lang="en-US" dirty="0"/>
              <a:t>	Gas gangrene</a:t>
            </a:r>
          </a:p>
        </p:txBody>
      </p:sp>
    </p:spTree>
    <p:extLst>
      <p:ext uri="{BB962C8B-B14F-4D97-AF65-F5344CB8AC3E}">
        <p14:creationId xmlns:p14="http://schemas.microsoft.com/office/powerpoint/2010/main" val="787647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Title 2"/>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1143000" y="965200"/>
            <a:ext cx="8775700" cy="711200"/>
          </a:xfrm>
        </p:spPr>
      </p:pic>
      <p:pic>
        <p:nvPicPr>
          <p:cNvPr id="266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913" y="2711450"/>
            <a:ext cx="477520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9400" y="1682750"/>
            <a:ext cx="41021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4520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90</a:t>
            </a:fld>
            <a:endParaRPr lang="ru-RU" dirty="0"/>
          </a:p>
        </p:txBody>
      </p:sp>
      <p:sp>
        <p:nvSpPr>
          <p:cNvPr id="4" name="Content Placeholder 3"/>
          <p:cNvSpPr>
            <a:spLocks noGrp="1"/>
          </p:cNvSpPr>
          <p:nvPr>
            <p:ph idx="1"/>
          </p:nvPr>
        </p:nvSpPr>
        <p:spPr>
          <a:xfrm>
            <a:off x="838200" y="1825625"/>
            <a:ext cx="5972503" cy="4351338"/>
          </a:xfrm>
        </p:spPr>
        <p:txBody>
          <a:bodyPr>
            <a:normAutofit/>
          </a:bodyPr>
          <a:lstStyle/>
          <a:p>
            <a:r>
              <a:rPr lang="en-US" sz="2800" dirty="0"/>
              <a:t>large doses of IV penicillin</a:t>
            </a:r>
            <a:endParaRPr lang="en-GB" sz="2800" dirty="0"/>
          </a:p>
          <a:p>
            <a:r>
              <a:rPr lang="en-US" sz="2800" dirty="0"/>
              <a:t>aggressive debridement</a:t>
            </a:r>
            <a:endParaRPr lang="en-GB" sz="2800" dirty="0"/>
          </a:p>
          <a:p>
            <a:r>
              <a:rPr lang="en-US" sz="2800" dirty="0" smtClean="0"/>
              <a:t>amputation </a:t>
            </a:r>
            <a:r>
              <a:rPr lang="en-US" sz="2800" dirty="0"/>
              <a:t>of the infected limb 	 </a:t>
            </a:r>
            <a:endParaRPr lang="en-GB" sz="2800" dirty="0"/>
          </a:p>
          <a:p>
            <a:r>
              <a:rPr lang="en-US" sz="2800" dirty="0"/>
              <a:t>Hyperbaric oxygen (HBO) therapy</a:t>
            </a:r>
          </a:p>
          <a:p>
            <a:r>
              <a:rPr lang="en-US" sz="2800" dirty="0"/>
              <a:t/>
            </a:r>
            <a:br>
              <a:rPr lang="en-US" sz="2800" dirty="0"/>
            </a:br>
            <a:endParaRPr lang="en-US" sz="2800" dirty="0"/>
          </a:p>
        </p:txBody>
      </p:sp>
      <p:sp>
        <p:nvSpPr>
          <p:cNvPr id="5" name="Title 4"/>
          <p:cNvSpPr>
            <a:spLocks noGrp="1"/>
          </p:cNvSpPr>
          <p:nvPr>
            <p:ph type="title"/>
          </p:nvPr>
        </p:nvSpPr>
        <p:spPr/>
        <p:txBody>
          <a:bodyPr/>
          <a:lstStyle/>
          <a:p>
            <a:r>
              <a:rPr lang="en-US" dirty="0"/>
              <a:t>	Gas gangrene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0607" y="1945837"/>
            <a:ext cx="4834758" cy="3870982"/>
          </a:xfrm>
          <a:prstGeom prst="rect">
            <a:avLst/>
          </a:prstGeom>
        </p:spPr>
      </p:pic>
    </p:spTree>
    <p:extLst>
      <p:ext uri="{BB962C8B-B14F-4D97-AF65-F5344CB8AC3E}">
        <p14:creationId xmlns:p14="http://schemas.microsoft.com/office/powerpoint/2010/main" val="8704606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91</a:t>
            </a:fld>
            <a:endParaRPr lang="ru-RU" dirty="0"/>
          </a:p>
        </p:txBody>
      </p:sp>
      <p:sp>
        <p:nvSpPr>
          <p:cNvPr id="4" name="Content Placeholder 3"/>
          <p:cNvSpPr>
            <a:spLocks noGrp="1"/>
          </p:cNvSpPr>
          <p:nvPr>
            <p:ph idx="1"/>
          </p:nvPr>
        </p:nvSpPr>
        <p:spPr/>
        <p:txBody>
          <a:bodyPr>
            <a:normAutofit/>
          </a:bodyPr>
          <a:lstStyle/>
          <a:p>
            <a:r>
              <a:rPr lang="en-US" sz="2400" dirty="0" smtClean="0">
                <a:solidFill>
                  <a:schemeClr val="tx2">
                    <a:lumMod val="50000"/>
                  </a:schemeClr>
                </a:solidFill>
              </a:rPr>
              <a:t>Organisms : mixed microbial flora </a:t>
            </a:r>
          </a:p>
          <a:p>
            <a:r>
              <a:rPr lang="en-US" sz="2400" dirty="0" err="1" smtClean="0">
                <a:solidFill>
                  <a:schemeClr val="tx2">
                    <a:lumMod val="50000"/>
                  </a:schemeClr>
                </a:solidFill>
              </a:rPr>
              <a:t>Perdisposing</a:t>
            </a:r>
            <a:r>
              <a:rPr lang="en-US" sz="2400" dirty="0" smtClean="0">
                <a:solidFill>
                  <a:schemeClr val="tx2">
                    <a:lumMod val="50000"/>
                  </a:schemeClr>
                </a:solidFill>
              </a:rPr>
              <a:t> factor : </a:t>
            </a:r>
            <a:r>
              <a:rPr lang="en-US" sz="2400" dirty="0" err="1" smtClean="0">
                <a:solidFill>
                  <a:schemeClr val="tx2">
                    <a:lumMod val="50000"/>
                  </a:schemeClr>
                </a:solidFill>
              </a:rPr>
              <a:t>immunocopramised</a:t>
            </a:r>
            <a:r>
              <a:rPr lang="en-US" sz="2400" dirty="0" smtClean="0">
                <a:solidFill>
                  <a:schemeClr val="tx2">
                    <a:lumMod val="50000"/>
                  </a:schemeClr>
                </a:solidFill>
              </a:rPr>
              <a:t> patient e.g. diabetic patient </a:t>
            </a:r>
          </a:p>
          <a:p>
            <a:endParaRPr lang="en-US" sz="2400" dirty="0">
              <a:solidFill>
                <a:schemeClr val="tx2">
                  <a:lumMod val="50000"/>
                </a:schemeClr>
              </a:solidFill>
            </a:endParaRPr>
          </a:p>
        </p:txBody>
      </p:sp>
      <p:sp>
        <p:nvSpPr>
          <p:cNvPr id="5" name="Title 4"/>
          <p:cNvSpPr>
            <a:spLocks noGrp="1"/>
          </p:cNvSpPr>
          <p:nvPr>
            <p:ph type="title"/>
          </p:nvPr>
        </p:nvSpPr>
        <p:spPr/>
        <p:txBody>
          <a:bodyPr/>
          <a:lstStyle/>
          <a:p>
            <a:r>
              <a:rPr lang="en-US" dirty="0"/>
              <a:t>Necrotizing fasciitis</a:t>
            </a:r>
          </a:p>
        </p:txBody>
      </p:sp>
    </p:spTree>
    <p:extLst>
      <p:ext uri="{BB962C8B-B14F-4D97-AF65-F5344CB8AC3E}">
        <p14:creationId xmlns:p14="http://schemas.microsoft.com/office/powerpoint/2010/main" val="20743758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92</a:t>
            </a:fld>
            <a:endParaRPr lang="ru-RU" dirty="0"/>
          </a:p>
        </p:txBody>
      </p:sp>
      <p:sp>
        <p:nvSpPr>
          <p:cNvPr id="4" name="Content Placeholder 3"/>
          <p:cNvSpPr>
            <a:spLocks noGrp="1"/>
          </p:cNvSpPr>
          <p:nvPr>
            <p:ph idx="1"/>
          </p:nvPr>
        </p:nvSpPr>
        <p:spPr>
          <a:xfrm>
            <a:off x="838200" y="1825625"/>
            <a:ext cx="7717221" cy="4351338"/>
          </a:xfrm>
        </p:spPr>
        <p:txBody>
          <a:bodyPr>
            <a:normAutofit/>
          </a:bodyPr>
          <a:lstStyle/>
          <a:p>
            <a:r>
              <a:rPr lang="en-US" sz="2400" dirty="0"/>
              <a:t>Broad-spectrum antibiotic therapy must be combined with aggressive circulatory support</a:t>
            </a:r>
            <a:r>
              <a:rPr lang="en-US" sz="2400" dirty="0" smtClean="0"/>
              <a:t>.</a:t>
            </a:r>
          </a:p>
          <a:p>
            <a:r>
              <a:rPr lang="en-US" sz="2400" dirty="0" smtClean="0"/>
              <a:t> </a:t>
            </a:r>
            <a:r>
              <a:rPr lang="en-US" sz="2400" dirty="0"/>
              <a:t>Locally, there should be wide excision of necrotic tissue and laying open of affected areas</a:t>
            </a:r>
            <a:r>
              <a:rPr lang="en-US" sz="2400" dirty="0" smtClean="0"/>
              <a:t>.</a:t>
            </a:r>
          </a:p>
          <a:p>
            <a:r>
              <a:rPr lang="en-US" sz="2400" dirty="0" smtClean="0"/>
              <a:t> </a:t>
            </a:r>
            <a:r>
              <a:rPr lang="en-US" sz="2400" dirty="0"/>
              <a:t>The debridement may need to be extensive, and patients who survive may need large areas of skin grafting</a:t>
            </a:r>
          </a:p>
        </p:txBody>
      </p:sp>
      <p:sp>
        <p:nvSpPr>
          <p:cNvPr id="5" name="Title 4"/>
          <p:cNvSpPr>
            <a:spLocks noGrp="1"/>
          </p:cNvSpPr>
          <p:nvPr>
            <p:ph type="title"/>
          </p:nvPr>
        </p:nvSpPr>
        <p:spPr/>
        <p:txBody>
          <a:bodyPr>
            <a:normAutofit fontScale="90000"/>
          </a:bodyPr>
          <a:lstStyle/>
          <a:p>
            <a:r>
              <a:rPr lang="en-US" dirty="0"/>
              <a:t>Necrotizing fasciitis</a:t>
            </a:r>
            <a:r>
              <a:rPr lang="en-GB" dirty="0"/>
              <a:t/>
            </a:r>
            <a:br>
              <a:rPr lang="en-GB" dirty="0"/>
            </a:b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6745" y="2124912"/>
            <a:ext cx="3815255" cy="3672857"/>
          </a:xfrm>
          <a:prstGeom prst="rect">
            <a:avLst/>
          </a:prstGeom>
        </p:spPr>
      </p:pic>
    </p:spTree>
    <p:extLst>
      <p:ext uri="{BB962C8B-B14F-4D97-AF65-F5344CB8AC3E}">
        <p14:creationId xmlns:p14="http://schemas.microsoft.com/office/powerpoint/2010/main" val="21893503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93</a:t>
            </a:fld>
            <a:endParaRPr lang="ru-RU" dirty="0"/>
          </a:p>
        </p:txBody>
      </p:sp>
      <p:sp>
        <p:nvSpPr>
          <p:cNvPr id="4" name="Content Placeholder 3"/>
          <p:cNvSpPr>
            <a:spLocks noGrp="1"/>
          </p:cNvSpPr>
          <p:nvPr>
            <p:ph idx="1"/>
          </p:nvPr>
        </p:nvSpPr>
        <p:spPr>
          <a:xfrm>
            <a:off x="838200" y="1825625"/>
            <a:ext cx="8176708" cy="4351338"/>
          </a:xfrm>
        </p:spPr>
        <p:txBody>
          <a:bodyPr>
            <a:normAutofit fontScale="92500" lnSpcReduction="20000"/>
          </a:bodyPr>
          <a:lstStyle/>
          <a:p>
            <a:r>
              <a:rPr lang="en-US" sz="2400" dirty="0" err="1"/>
              <a:t>polymicrobial</a:t>
            </a:r>
            <a:r>
              <a:rPr lang="en-US" sz="2400" dirty="0"/>
              <a:t> </a:t>
            </a:r>
            <a:r>
              <a:rPr lang="en-US" sz="2400" dirty="0">
                <a:hlinkClick r:id="rId2"/>
              </a:rPr>
              <a:t>necrotizing fasciitis</a:t>
            </a:r>
            <a:r>
              <a:rPr lang="en-US" sz="2400" dirty="0"/>
              <a:t> of the perineal, perianal, or genital </a:t>
            </a:r>
            <a:r>
              <a:rPr lang="en-US" sz="2400" dirty="0" smtClean="0"/>
              <a:t>areas.</a:t>
            </a:r>
          </a:p>
          <a:p>
            <a:pPr marL="0" indent="0">
              <a:buNone/>
            </a:pPr>
            <a:endParaRPr lang="en-US" sz="2400" dirty="0" smtClean="0"/>
          </a:p>
          <a:p>
            <a:r>
              <a:rPr lang="en-US" sz="2800" b="1" u="sng" dirty="0">
                <a:solidFill>
                  <a:schemeClr val="accent3">
                    <a:lumMod val="60000"/>
                    <a:lumOff val="40000"/>
                  </a:schemeClr>
                </a:solidFill>
              </a:rPr>
              <a:t>Comorbid </a:t>
            </a:r>
            <a:r>
              <a:rPr lang="en-US" sz="2800" b="1" u="sng" dirty="0" smtClean="0">
                <a:solidFill>
                  <a:schemeClr val="accent3">
                    <a:lumMod val="60000"/>
                    <a:lumOff val="40000"/>
                  </a:schemeClr>
                </a:solidFill>
              </a:rPr>
              <a:t>risk</a:t>
            </a:r>
          </a:p>
          <a:p>
            <a:r>
              <a:rPr lang="en-US" sz="2800" dirty="0" smtClean="0"/>
              <a:t> </a:t>
            </a:r>
            <a:r>
              <a:rPr lang="en-US" sz="2800" dirty="0"/>
              <a:t>Diabetes</a:t>
            </a:r>
          </a:p>
          <a:p>
            <a:r>
              <a:rPr lang="en-US" sz="2400" dirty="0"/>
              <a:t>-Alcohol misuse</a:t>
            </a:r>
          </a:p>
          <a:p>
            <a:r>
              <a:rPr lang="en-US" sz="2400" dirty="0"/>
              <a:t>-Immunosuppression</a:t>
            </a:r>
          </a:p>
          <a:p>
            <a:r>
              <a:rPr lang="en-US" sz="2400" dirty="0"/>
              <a:t>-Chemotherapy</a:t>
            </a:r>
          </a:p>
          <a:p>
            <a:r>
              <a:rPr lang="en-US" sz="2400" dirty="0"/>
              <a:t>-Chronic </a:t>
            </a:r>
            <a:r>
              <a:rPr lang="en-US" sz="2400" dirty="0" err="1"/>
              <a:t>cortiosteroid</a:t>
            </a:r>
            <a:r>
              <a:rPr lang="en-US" sz="2400" dirty="0"/>
              <a:t> use</a:t>
            </a:r>
          </a:p>
          <a:p>
            <a:r>
              <a:rPr lang="en-US" sz="2400" dirty="0"/>
              <a:t>-HIV</a:t>
            </a:r>
          </a:p>
          <a:p>
            <a:r>
              <a:rPr lang="en-US" sz="2400" dirty="0"/>
              <a:t>-</a:t>
            </a:r>
            <a:r>
              <a:rPr lang="en-US" sz="2400" dirty="0" err="1"/>
              <a:t>Leukaemia</a:t>
            </a:r>
            <a:endParaRPr lang="en-US" sz="2400" dirty="0"/>
          </a:p>
          <a:p>
            <a:r>
              <a:rPr lang="en-US" sz="2400" dirty="0"/>
              <a:t>-Liver disease</a:t>
            </a:r>
          </a:p>
          <a:p>
            <a:endParaRPr lang="en-US" sz="2400" dirty="0" smtClean="0"/>
          </a:p>
        </p:txBody>
      </p:sp>
      <p:sp>
        <p:nvSpPr>
          <p:cNvPr id="5" name="Title 4"/>
          <p:cNvSpPr>
            <a:spLocks noGrp="1"/>
          </p:cNvSpPr>
          <p:nvPr>
            <p:ph type="title"/>
          </p:nvPr>
        </p:nvSpPr>
        <p:spPr>
          <a:xfrm>
            <a:off x="838200" y="854355"/>
            <a:ext cx="9050518" cy="945498"/>
          </a:xfrm>
        </p:spPr>
        <p:txBody>
          <a:bodyPr>
            <a:normAutofit fontScale="90000"/>
          </a:bodyPr>
          <a:lstStyle/>
          <a:p>
            <a:r>
              <a:rPr lang="en-US" b="0" dirty="0"/>
              <a:t>Fournier Gangrene</a:t>
            </a:r>
            <a:br>
              <a:rPr lang="en-US" b="0" dirty="0"/>
            </a:br>
            <a:r>
              <a:rPr lang="en-US" b="0" dirty="0"/>
              <a:t/>
            </a:r>
            <a:br>
              <a:rPr lang="en-US" b="0"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296" y="2675796"/>
            <a:ext cx="4037704" cy="3735762"/>
          </a:xfrm>
          <a:prstGeom prst="rect">
            <a:avLst/>
          </a:prstGeom>
        </p:spPr>
      </p:pic>
    </p:spTree>
    <p:extLst>
      <p:ext uri="{BB962C8B-B14F-4D97-AF65-F5344CB8AC3E}">
        <p14:creationId xmlns:p14="http://schemas.microsoft.com/office/powerpoint/2010/main" val="25589280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94</a:t>
            </a:fld>
            <a:endParaRPr lang="ru-RU" dirty="0"/>
          </a:p>
        </p:txBody>
      </p:sp>
      <p:sp>
        <p:nvSpPr>
          <p:cNvPr id="5" name="Title 4"/>
          <p:cNvSpPr>
            <a:spLocks noGrp="1"/>
          </p:cNvSpPr>
          <p:nvPr>
            <p:ph type="title"/>
          </p:nvPr>
        </p:nvSpPr>
        <p:spPr/>
        <p:txBody>
          <a:bodyPr>
            <a:normAutofit fontScale="90000"/>
          </a:bodyPr>
          <a:lstStyle/>
          <a:p>
            <a:r>
              <a:rPr lang="en-US" dirty="0"/>
              <a:t> </a:t>
            </a:r>
            <a:r>
              <a:rPr lang="en-US" dirty="0" err="1"/>
              <a:t>Aetiology</a:t>
            </a:r>
            <a:r>
              <a:rPr lang="en-US" dirty="0"/>
              <a:t> of Fournier's gangrene</a:t>
            </a:r>
            <a:br>
              <a:rPr lang="en-US" dirty="0"/>
            </a:br>
            <a:endParaRPr lang="en-US" dirty="0"/>
          </a:p>
        </p:txBody>
      </p:sp>
      <p:sp>
        <p:nvSpPr>
          <p:cNvPr id="6" name="Rounded Rectangle 5"/>
          <p:cNvSpPr/>
          <p:nvPr/>
        </p:nvSpPr>
        <p:spPr>
          <a:xfrm>
            <a:off x="134557" y="1825624"/>
            <a:ext cx="3200313" cy="4641925"/>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chemeClr val="accent3">
                    <a:lumMod val="60000"/>
                    <a:lumOff val="40000"/>
                  </a:schemeClr>
                </a:solidFill>
              </a:rPr>
              <a:t>Urogenital: </a:t>
            </a:r>
          </a:p>
          <a:p>
            <a:r>
              <a:rPr lang="en-US" sz="2800" dirty="0"/>
              <a:t>Urethral stricture</a:t>
            </a:r>
          </a:p>
          <a:p>
            <a:r>
              <a:rPr lang="en-US" sz="2800" dirty="0"/>
              <a:t>Indwelling catheter</a:t>
            </a:r>
          </a:p>
          <a:p>
            <a:r>
              <a:rPr lang="en-US" sz="2800" dirty="0"/>
              <a:t>Traumatic </a:t>
            </a:r>
            <a:r>
              <a:rPr lang="en-US" sz="2800" dirty="0" err="1"/>
              <a:t>catheterisation</a:t>
            </a:r>
            <a:endParaRPr lang="en-US" sz="2800" dirty="0"/>
          </a:p>
          <a:p>
            <a:r>
              <a:rPr lang="en-US" sz="2800" dirty="0"/>
              <a:t>Urethral calculi</a:t>
            </a:r>
          </a:p>
          <a:p>
            <a:r>
              <a:rPr lang="en-US" sz="2800" dirty="0"/>
              <a:t>Prostatic biopsy</a:t>
            </a:r>
          </a:p>
          <a:p>
            <a:r>
              <a:rPr lang="en-US" sz="2800" dirty="0"/>
              <a:t>Vasectomy</a:t>
            </a:r>
          </a:p>
        </p:txBody>
      </p:sp>
      <p:sp>
        <p:nvSpPr>
          <p:cNvPr id="7" name="Rounded Rectangle 6"/>
          <p:cNvSpPr/>
          <p:nvPr/>
        </p:nvSpPr>
        <p:spPr>
          <a:xfrm>
            <a:off x="3915785" y="1825624"/>
            <a:ext cx="3808206" cy="4641925"/>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chemeClr val="accent3">
                    <a:lumMod val="60000"/>
                    <a:lumOff val="40000"/>
                  </a:schemeClr>
                </a:solidFill>
              </a:rPr>
              <a:t>Anorectal</a:t>
            </a:r>
          </a:p>
          <a:p>
            <a:r>
              <a:rPr lang="en-US" sz="2800" dirty="0"/>
              <a:t>Perianal abscess</a:t>
            </a:r>
          </a:p>
          <a:p>
            <a:r>
              <a:rPr lang="en-US" sz="2800" dirty="0"/>
              <a:t>Rectal biopsy</a:t>
            </a:r>
          </a:p>
          <a:p>
            <a:r>
              <a:rPr lang="en-US" sz="2800" dirty="0"/>
              <a:t>Anal dilatation</a:t>
            </a:r>
          </a:p>
          <a:p>
            <a:r>
              <a:rPr lang="en-US" sz="2800" dirty="0" err="1"/>
              <a:t>Haemorrhoidectomy</a:t>
            </a:r>
            <a:endParaRPr lang="en-US" sz="2800" dirty="0"/>
          </a:p>
          <a:p>
            <a:r>
              <a:rPr lang="en-US" sz="2800" dirty="0" err="1"/>
              <a:t>Rectosigmoid</a:t>
            </a:r>
            <a:r>
              <a:rPr lang="en-US" sz="2800" dirty="0"/>
              <a:t> malignancy</a:t>
            </a:r>
          </a:p>
          <a:p>
            <a:r>
              <a:rPr lang="en-US" sz="2800" dirty="0"/>
              <a:t>Appendicitis</a:t>
            </a:r>
          </a:p>
          <a:p>
            <a:r>
              <a:rPr lang="en-US" sz="2800" dirty="0"/>
              <a:t>Diverticulitis</a:t>
            </a:r>
          </a:p>
        </p:txBody>
      </p:sp>
      <p:sp>
        <p:nvSpPr>
          <p:cNvPr id="8" name="Rounded Rectangle 7"/>
          <p:cNvSpPr/>
          <p:nvPr/>
        </p:nvSpPr>
        <p:spPr>
          <a:xfrm>
            <a:off x="8304906" y="1771835"/>
            <a:ext cx="3345626" cy="469571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chemeClr val="accent3">
                    <a:lumMod val="60000"/>
                    <a:lumOff val="40000"/>
                  </a:schemeClr>
                </a:solidFill>
              </a:rPr>
              <a:t>Gynaecological</a:t>
            </a:r>
          </a:p>
          <a:p>
            <a:r>
              <a:rPr lang="en-US" sz="2800" dirty="0"/>
              <a:t>Infected Bartholin's gland</a:t>
            </a:r>
          </a:p>
          <a:p>
            <a:r>
              <a:rPr lang="en-US" sz="2800" dirty="0"/>
              <a:t>Septic abortion</a:t>
            </a:r>
          </a:p>
          <a:p>
            <a:r>
              <a:rPr lang="en-US" sz="2800" dirty="0"/>
              <a:t>Episiotomy wound</a:t>
            </a:r>
          </a:p>
          <a:p>
            <a:r>
              <a:rPr lang="en-US" sz="2800" dirty="0"/>
              <a:t>Coital injury</a:t>
            </a:r>
          </a:p>
          <a:p>
            <a:r>
              <a:rPr lang="en-US" sz="2800" dirty="0"/>
              <a:t>Genital mutilation</a:t>
            </a:r>
          </a:p>
          <a:p>
            <a:endParaRPr lang="en-US" sz="2800" dirty="0"/>
          </a:p>
        </p:txBody>
      </p:sp>
    </p:spTree>
    <p:extLst>
      <p:ext uri="{BB962C8B-B14F-4D97-AF65-F5344CB8AC3E}">
        <p14:creationId xmlns:p14="http://schemas.microsoft.com/office/powerpoint/2010/main" val="24041956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95</a:t>
            </a:fld>
            <a:endParaRPr lang="ru-RU" dirty="0"/>
          </a:p>
        </p:txBody>
      </p:sp>
      <p:sp>
        <p:nvSpPr>
          <p:cNvPr id="4" name="Content Placeholder 3"/>
          <p:cNvSpPr>
            <a:spLocks noGrp="1"/>
          </p:cNvSpPr>
          <p:nvPr>
            <p:ph idx="1"/>
          </p:nvPr>
        </p:nvSpPr>
        <p:spPr/>
        <p:txBody>
          <a:bodyPr>
            <a:normAutofit/>
          </a:bodyPr>
          <a:lstStyle/>
          <a:p>
            <a:pPr algn="ctr"/>
            <a:r>
              <a:rPr lang="en-US" sz="2400" u="sng" dirty="0">
                <a:solidFill>
                  <a:schemeClr val="accent3">
                    <a:lumMod val="60000"/>
                    <a:lumOff val="40000"/>
                  </a:schemeClr>
                </a:solidFill>
              </a:rPr>
              <a:t>History</a:t>
            </a:r>
          </a:p>
          <a:p>
            <a:r>
              <a:rPr lang="en-US" sz="2400" dirty="0"/>
              <a:t>- fever </a:t>
            </a:r>
          </a:p>
          <a:p>
            <a:r>
              <a:rPr lang="en-US" sz="2400" dirty="0"/>
              <a:t>- Intense genital pain and tenderness that is usually associated with edema of the overlying skin; pruritus may also be present</a:t>
            </a:r>
          </a:p>
          <a:p>
            <a:r>
              <a:rPr lang="en-US" sz="2400" dirty="0"/>
              <a:t>- erythema of the overlying skin</a:t>
            </a:r>
          </a:p>
          <a:p>
            <a:r>
              <a:rPr lang="en-US" sz="2400" dirty="0"/>
              <a:t>- Dusky appearance of the overlying skin; subcutaneous crepitation</a:t>
            </a:r>
          </a:p>
          <a:p>
            <a:r>
              <a:rPr lang="en-US" sz="2400" dirty="0"/>
              <a:t>- Obvious gangrene of a portion of the genitalia; purulent drainage from wounds</a:t>
            </a:r>
          </a:p>
          <a:p>
            <a:pPr marL="0" indent="0">
              <a:buNone/>
            </a:pPr>
            <a:endParaRPr lang="en-US" sz="2400" dirty="0"/>
          </a:p>
        </p:txBody>
      </p:sp>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352189450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96</a:t>
            </a:fld>
            <a:endParaRPr lang="ru-RU" dirty="0"/>
          </a:p>
        </p:txBody>
      </p:sp>
      <p:sp>
        <p:nvSpPr>
          <p:cNvPr id="4" name="Content Placeholder 3"/>
          <p:cNvSpPr>
            <a:spLocks noGrp="1"/>
          </p:cNvSpPr>
          <p:nvPr>
            <p:ph idx="1"/>
          </p:nvPr>
        </p:nvSpPr>
        <p:spPr/>
        <p:txBody>
          <a:bodyPr>
            <a:normAutofit/>
          </a:bodyPr>
          <a:lstStyle/>
          <a:p>
            <a:r>
              <a:rPr lang="en-US" sz="2800" dirty="0"/>
              <a:t>the definitive diagnosis of Fournier gangrene is provided by examination with the patient under anesthesia followed by incision into the area of greatest clinical concern. If frankly gangrenous tissue is found or purulence is drained, the diagnosis of Fournier gangrene is established</a:t>
            </a: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523177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97</a:t>
            </a:fld>
            <a:endParaRPr lang="ru-RU" dirty="0"/>
          </a:p>
        </p:txBody>
      </p:sp>
      <p:sp>
        <p:nvSpPr>
          <p:cNvPr id="4" name="Content Placeholder 3"/>
          <p:cNvSpPr>
            <a:spLocks noGrp="1"/>
          </p:cNvSpPr>
          <p:nvPr>
            <p:ph idx="1"/>
          </p:nvPr>
        </p:nvSpPr>
        <p:spPr/>
        <p:txBody>
          <a:bodyPr>
            <a:noAutofit/>
          </a:bodyPr>
          <a:lstStyle/>
          <a:p>
            <a:r>
              <a:rPr lang="en-US" sz="2000" dirty="0"/>
              <a:t>aggressive </a:t>
            </a:r>
            <a:r>
              <a:rPr lang="en-US" sz="2000" dirty="0" smtClean="0"/>
              <a:t>resuscitation</a:t>
            </a:r>
          </a:p>
          <a:p>
            <a:r>
              <a:rPr lang="en-US" sz="2000" dirty="0"/>
              <a:t>Provide airway management if indicated, give supplemental </a:t>
            </a:r>
            <a:r>
              <a:rPr lang="en-US" sz="2000" dirty="0" smtClean="0"/>
              <a:t>oxygen.</a:t>
            </a:r>
          </a:p>
          <a:p>
            <a:r>
              <a:rPr lang="en-US" sz="2000" dirty="0"/>
              <a:t>broad-spectrum </a:t>
            </a:r>
            <a:r>
              <a:rPr lang="en-US" sz="2000" dirty="0" smtClean="0"/>
              <a:t>antibiotics</a:t>
            </a:r>
          </a:p>
          <a:p>
            <a:r>
              <a:rPr lang="en-US" sz="2000" dirty="0" smtClean="0"/>
              <a:t>Surgery </a:t>
            </a:r>
            <a:r>
              <a:rPr lang="en-US" sz="2000" dirty="0"/>
              <a:t>to remove the dead and dying tissue and to confirm the diagnosis.</a:t>
            </a:r>
          </a:p>
          <a:p>
            <a:r>
              <a:rPr lang="en-US" sz="2000" dirty="0" smtClean="0"/>
              <a:t>Reconstruction : </a:t>
            </a:r>
            <a:r>
              <a:rPr lang="en-US" sz="2000" dirty="0"/>
              <a:t>Primary closure of the skin, if possible</a:t>
            </a:r>
          </a:p>
          <a:p>
            <a:pPr marL="0" indent="0">
              <a:buNone/>
            </a:pPr>
            <a:r>
              <a:rPr lang="en-US" sz="2000" dirty="0"/>
              <a:t> </a:t>
            </a:r>
            <a:r>
              <a:rPr lang="en-US" sz="2000" dirty="0" smtClean="0"/>
              <a:t>                             Local </a:t>
            </a:r>
            <a:r>
              <a:rPr lang="en-US" sz="2000" dirty="0"/>
              <a:t>skin flap coverage</a:t>
            </a:r>
          </a:p>
          <a:p>
            <a:r>
              <a:rPr lang="en-US" sz="2000" dirty="0" smtClean="0"/>
              <a:t>                          Split-thickness </a:t>
            </a:r>
            <a:r>
              <a:rPr lang="en-US" sz="2000" dirty="0"/>
              <a:t>skin </a:t>
            </a:r>
            <a:r>
              <a:rPr lang="en-US" sz="2000" dirty="0" smtClean="0"/>
              <a:t>graft</a:t>
            </a:r>
          </a:p>
          <a:p>
            <a:r>
              <a:rPr lang="en-US" sz="2000" dirty="0"/>
              <a:t> </a:t>
            </a:r>
            <a:r>
              <a:rPr lang="en-US" sz="2000" dirty="0" smtClean="0"/>
              <a:t>                          Muscular </a:t>
            </a:r>
            <a:r>
              <a:rPr lang="en-US" sz="2000" dirty="0"/>
              <a:t>flaps, which are used to fill a cavity (</a:t>
            </a:r>
            <a:r>
              <a:rPr lang="en-US" sz="2000" dirty="0" err="1"/>
              <a:t>eg</a:t>
            </a:r>
            <a:r>
              <a:rPr lang="en-US" sz="2000" dirty="0"/>
              <a:t>, </a:t>
            </a:r>
            <a:r>
              <a:rPr lang="en-US" sz="2000" dirty="0" err="1"/>
              <a:t>ischiorectal</a:t>
            </a:r>
            <a:r>
              <a:rPr lang="en-US" sz="2000" dirty="0"/>
              <a:t> space)</a:t>
            </a:r>
          </a:p>
          <a:p>
            <a:endParaRPr lang="en-US" sz="2000" dirty="0"/>
          </a:p>
          <a:p>
            <a:r>
              <a:rPr lang="en-US" sz="2000" dirty="0"/>
              <a:t/>
            </a:r>
            <a:br>
              <a:rPr lang="en-US" sz="2000" dirty="0"/>
            </a:br>
            <a:r>
              <a:rPr lang="en-US" sz="2000" dirty="0"/>
              <a:t/>
            </a:r>
            <a:br>
              <a:rPr lang="en-US" sz="2000" dirty="0"/>
            </a:br>
            <a:endParaRPr lang="en-US" sz="2000" dirty="0" smtClean="0"/>
          </a:p>
        </p:txBody>
      </p:sp>
      <p:sp>
        <p:nvSpPr>
          <p:cNvPr id="5" name="Title 4"/>
          <p:cNvSpPr>
            <a:spLocks noGrp="1"/>
          </p:cNvSpPr>
          <p:nvPr>
            <p:ph type="title"/>
          </p:nvPr>
        </p:nvSpPr>
        <p:spPr/>
        <p:txBody>
          <a:bodyPr/>
          <a:lstStyle/>
          <a:p>
            <a:r>
              <a:rPr lang="en-US" dirty="0" smtClean="0"/>
              <a:t>Treatment </a:t>
            </a:r>
            <a:endParaRPr lang="en-US" dirty="0"/>
          </a:p>
        </p:txBody>
      </p:sp>
    </p:spTree>
    <p:extLst>
      <p:ext uri="{BB962C8B-B14F-4D97-AF65-F5344CB8AC3E}">
        <p14:creationId xmlns:p14="http://schemas.microsoft.com/office/powerpoint/2010/main" val="42157462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98</a:t>
            </a:fld>
            <a:endParaRPr lang="ru-RU" dirty="0"/>
          </a:p>
        </p:txBody>
      </p:sp>
      <p:sp>
        <p:nvSpPr>
          <p:cNvPr id="4" name="Content Placeholder 3"/>
          <p:cNvSpPr>
            <a:spLocks noGrp="1"/>
          </p:cNvSpPr>
          <p:nvPr>
            <p:ph idx="1"/>
          </p:nvPr>
        </p:nvSpPr>
        <p:spPr/>
        <p:txBody>
          <a:bodyPr>
            <a:normAutofit/>
          </a:bodyPr>
          <a:lstStyle/>
          <a:p>
            <a:r>
              <a:rPr lang="en-US" sz="3200" dirty="0"/>
              <a:t>Bailey &amp; </a:t>
            </a:r>
            <a:r>
              <a:rPr lang="en-US" sz="3200" dirty="0" smtClean="0"/>
              <a:t>Love’s , 27th EDITION</a:t>
            </a:r>
          </a:p>
          <a:p>
            <a:endParaRPr lang="en-US" sz="3200" dirty="0"/>
          </a:p>
          <a:p>
            <a:r>
              <a:rPr lang="en-US" sz="3200" dirty="0" err="1"/>
              <a:t>Schwartzs</a:t>
            </a:r>
            <a:r>
              <a:rPr lang="en-US" sz="3200" dirty="0"/>
              <a:t>-Principles-of-Surgery-Tenth-Edition.</a:t>
            </a:r>
          </a:p>
        </p:txBody>
      </p:sp>
      <p:sp>
        <p:nvSpPr>
          <p:cNvPr id="5" name="Title 4"/>
          <p:cNvSpPr>
            <a:spLocks noGrp="1"/>
          </p:cNvSpPr>
          <p:nvPr>
            <p:ph type="title"/>
          </p:nvPr>
        </p:nvSpPr>
        <p:spPr/>
        <p:txBody>
          <a:bodyPr/>
          <a:lstStyle/>
          <a:p>
            <a:r>
              <a:rPr lang="en-US" dirty="0" smtClean="0"/>
              <a:t>references </a:t>
            </a:r>
            <a:endParaRPr lang="en-US" dirty="0"/>
          </a:p>
        </p:txBody>
      </p:sp>
    </p:spTree>
    <p:extLst>
      <p:ext uri="{BB962C8B-B14F-4D97-AF65-F5344CB8AC3E}">
        <p14:creationId xmlns:p14="http://schemas.microsoft.com/office/powerpoint/2010/main" val="565975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99</a:t>
            </a:fld>
            <a:endParaRPr lang="ru-RU" dirty="0"/>
          </a:p>
        </p:txBody>
      </p:sp>
      <p:sp>
        <p:nvSpPr>
          <p:cNvPr id="10" name="Title 9"/>
          <p:cNvSpPr>
            <a:spLocks noGrp="1"/>
          </p:cNvSpPr>
          <p:nvPr>
            <p:ph type="title"/>
          </p:nvPr>
        </p:nvSpPr>
        <p:spPr/>
        <p:txBody>
          <a:bodyPr/>
          <a:lstStyle/>
          <a:p>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572" cy="6858000"/>
          </a:xfrm>
          <a:prstGeom prst="rect">
            <a:avLst/>
          </a:prstGeom>
        </p:spPr>
      </p:pic>
    </p:spTree>
    <p:extLst>
      <p:ext uri="{BB962C8B-B14F-4D97-AF65-F5344CB8AC3E}">
        <p14:creationId xmlns:p14="http://schemas.microsoft.com/office/powerpoint/2010/main" val="3112368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393BED-762D-4FA3-96CF-866F426A0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024DF7-0783-4549-86B7-A48B29FBA9C2}">
  <ds:schemaRefs>
    <ds:schemaRef ds:uri="http://schemas.microsoft.com/sharepoint/v3"/>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fb0879af-3eba-417a-a55a-ffe6dcd6ca77"/>
    <ds:schemaRef ds:uri="http://purl.org/dc/elements/1.1/"/>
    <ds:schemaRef ds:uri="http://schemas.microsoft.com/office/2006/metadata/properties"/>
    <ds:schemaRef ds:uri="6dc4bcd6-49db-4c07-9060-8acfc67cef9f"/>
    <ds:schemaRef ds:uri="http://www.w3.org/XML/1998/namespace"/>
  </ds:schemaRefs>
</ds:datastoreItem>
</file>

<file path=customXml/itemProps3.xml><?xml version="1.0" encoding="utf-8"?>
<ds:datastoreItem xmlns:ds="http://schemas.openxmlformats.org/officeDocument/2006/customXml" ds:itemID="{750F309C-DE10-4641-9043-BB7E781AC4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Badge</Template>
  <TotalTime>0</TotalTime>
  <Words>4266</Words>
  <Application>Microsoft Office PowerPoint</Application>
  <PresentationFormat>Widescreen</PresentationFormat>
  <Paragraphs>731</Paragraphs>
  <Slides>99</Slides>
  <Notes>45</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99</vt:i4>
      </vt:variant>
    </vt:vector>
  </HeadingPairs>
  <TitlesOfParts>
    <vt:vector size="116" baseType="lpstr">
      <vt:lpstr>Agency FB</vt:lpstr>
      <vt:lpstr>Aharoni</vt:lpstr>
      <vt:lpstr>Andalus</vt:lpstr>
      <vt:lpstr>Angsana New</vt:lpstr>
      <vt:lpstr>Arial</vt:lpstr>
      <vt:lpstr>Arial Rounded MT Bold</vt:lpstr>
      <vt:lpstr>Calibri</vt:lpstr>
      <vt:lpstr>Century Gothic</vt:lpstr>
      <vt:lpstr>Comic Sans MS</vt:lpstr>
      <vt:lpstr>Constantia</vt:lpstr>
      <vt:lpstr>Majalla UI</vt:lpstr>
      <vt:lpstr>Tahoma</vt:lpstr>
      <vt:lpstr>Times New Roman</vt:lpstr>
      <vt:lpstr>Wingdings</vt:lpstr>
      <vt:lpstr>Wingdings 2</vt:lpstr>
      <vt:lpstr>Wingdings 3</vt:lpstr>
      <vt:lpstr>Office Theme</vt:lpstr>
      <vt:lpstr>Surgical Site Infection</vt:lpstr>
      <vt:lpstr>Definitions</vt:lpstr>
      <vt:lpstr>Classification</vt:lpstr>
      <vt:lpstr>CDC* classification of SSI</vt:lpstr>
      <vt:lpstr>1) Superficial incisional SSI :</vt:lpstr>
      <vt:lpstr>PowerPoint Presentation</vt:lpstr>
      <vt:lpstr>PowerPoint Presentation</vt:lpstr>
      <vt:lpstr>PowerPoint Presentation</vt:lpstr>
      <vt:lpstr>PowerPoint Presentation</vt:lpstr>
      <vt:lpstr>PowerPoint Presentation</vt:lpstr>
      <vt:lpstr>Surgical Wound Classification</vt:lpstr>
      <vt:lpstr>Timing</vt:lpstr>
      <vt:lpstr>Severity</vt:lpstr>
      <vt:lpstr>Source of infection</vt:lpstr>
      <vt:lpstr>Most common pathogens responsible for SSI. </vt:lpstr>
      <vt:lpstr>PowerPoint Presentation</vt:lpstr>
      <vt:lpstr>PowerPoint Presentation</vt:lpstr>
      <vt:lpstr>PowerPoint Presentation</vt:lpstr>
      <vt:lpstr>Complications of SSI</vt:lpstr>
      <vt:lpstr>PREVENTION  of  SSI</vt:lpstr>
      <vt:lpstr>Why we Prevent SSI?</vt:lpstr>
      <vt:lpstr>PowerPoint Presentation</vt:lpstr>
      <vt:lpstr>PowerPoint Presentation</vt:lpstr>
      <vt:lpstr>PowerPoint Presentation</vt:lpstr>
      <vt:lpstr>Hair removal</vt:lpstr>
      <vt:lpstr> preoperative phase preparation of patient </vt:lpstr>
      <vt:lpstr>PowerPoint Presentation</vt:lpstr>
      <vt:lpstr>PowerPoint Presentation</vt:lpstr>
      <vt:lpstr>PowerPoint Presentation</vt:lpstr>
      <vt:lpstr>PowerPoint Presentation</vt:lpstr>
      <vt:lpstr>PowerPoint Presentation</vt:lpstr>
      <vt:lpstr>Prolonged use of prophylactic antibiotics may: </vt:lpstr>
      <vt:lpstr>Mechanical  Bowel  Preparation </vt:lpstr>
      <vt:lpstr>PowerPoint Presentation</vt:lpstr>
      <vt:lpstr>Enhanced nutritional support</vt:lpstr>
      <vt:lpstr>PowerPoint Presentation</vt:lpstr>
      <vt:lpstr>PowerPoint Presentation</vt:lpstr>
      <vt:lpstr>perioperative blood glucose control</vt:lpstr>
      <vt:lpstr>Maintaining normal body temperature (normothermia)</vt:lpstr>
      <vt:lpstr>preoperative phase staff</vt:lpstr>
      <vt:lpstr>preoperative phase staff</vt:lpstr>
      <vt:lpstr>Intraoperative stage:</vt:lpstr>
      <vt:lpstr>Intraoperative phase</vt:lpstr>
      <vt:lpstr>PowerPoint Presentation</vt:lpstr>
      <vt:lpstr>PowerPoint Presentation</vt:lpstr>
      <vt:lpstr>PowerPoint Presentation</vt:lpstr>
      <vt:lpstr>PowerPoint Presentation</vt:lpstr>
      <vt:lpstr>Incisional wound irrigation</vt:lpstr>
      <vt:lpstr> Postoperative phase  </vt:lpstr>
      <vt:lpstr>Advanced dressings</vt:lpstr>
      <vt:lpstr>Surgical site infection </vt:lpstr>
      <vt:lpstr>Management of surgical wound infection </vt:lpstr>
      <vt:lpstr>Empirical antibiotics </vt:lpstr>
      <vt:lpstr>PowerPoint Presentation</vt:lpstr>
      <vt:lpstr>PowerPoint Presentation</vt:lpstr>
      <vt:lpstr>Cephalosporin </vt:lpstr>
      <vt:lpstr>Incision and drainage </vt:lpstr>
      <vt:lpstr>Debridement </vt:lpstr>
      <vt:lpstr>PowerPoint Presentation</vt:lpstr>
      <vt:lpstr>Biologic Debridement</vt:lpstr>
      <vt:lpstr>Biologic Debridement</vt:lpstr>
      <vt:lpstr>PowerPoint Presentation</vt:lpstr>
      <vt:lpstr>Enzymatic Debridement</vt:lpstr>
      <vt:lpstr>Enzymatic Debridement</vt:lpstr>
      <vt:lpstr>Autolytic debridement </vt:lpstr>
      <vt:lpstr>Autolytic debridement </vt:lpstr>
      <vt:lpstr>PowerPoint Presentation</vt:lpstr>
      <vt:lpstr>Mechanical Debridement  </vt:lpstr>
      <vt:lpstr>Mechanical Debridement  </vt:lpstr>
      <vt:lpstr>Surgical Debridement with Sharp Instruments  </vt:lpstr>
      <vt:lpstr>PowerPoint Presentation</vt:lpstr>
      <vt:lpstr>PowerPoint Presentation</vt:lpstr>
      <vt:lpstr>PowerPoint Presentation</vt:lpstr>
      <vt:lpstr>Specific therapy</vt:lpstr>
      <vt:lpstr>Escherichia coli </vt:lpstr>
      <vt:lpstr>MRSA (methicillin-resistant Staph.aureus) </vt:lpstr>
      <vt:lpstr>MSSA = methicillin-sensitive Staph. aureus)</vt:lpstr>
      <vt:lpstr>Strep. Pyogenes</vt:lpstr>
      <vt:lpstr>staph epidermidis</vt:lpstr>
      <vt:lpstr>ENTEROCOCCUS</vt:lpstr>
      <vt:lpstr>pseudomonas aeruginosa</vt:lpstr>
      <vt:lpstr>PowerPoint Presentation</vt:lpstr>
      <vt:lpstr>PowerPoint Presentation</vt:lpstr>
      <vt:lpstr>When to stop? </vt:lpstr>
      <vt:lpstr>PowerPoint Presentation</vt:lpstr>
      <vt:lpstr>Tetanus </vt:lpstr>
      <vt:lpstr>PowerPoint Presentation</vt:lpstr>
      <vt:lpstr>CLOSTRIDIUM TETANI  </vt:lpstr>
      <vt:lpstr> Gas gangrene</vt:lpstr>
      <vt:lpstr> Gas gangrene</vt:lpstr>
      <vt:lpstr>Necrotizing fasciitis</vt:lpstr>
      <vt:lpstr>Necrotizing fasciitis </vt:lpstr>
      <vt:lpstr>Fournier Gangrene  </vt:lpstr>
      <vt:lpstr> Aetiology of Fournier's gangrene </vt:lpstr>
      <vt:lpstr>PowerPoint Presentation</vt:lpstr>
      <vt:lpstr>PowerPoint Presentation</vt:lpstr>
      <vt:lpstr>Treatment </vt:lpstr>
      <vt:lpstr>references </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2019-11-16T07:20:08Z</dcterms:created>
  <dcterms:modified xsi:type="dcterms:W3CDTF">2023-09-26T08:22:35Z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