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87" r:id="rId6"/>
    <p:sldId id="288" r:id="rId7"/>
    <p:sldId id="289" r:id="rId8"/>
    <p:sldId id="260" r:id="rId9"/>
    <p:sldId id="261" r:id="rId10"/>
    <p:sldId id="290" r:id="rId11"/>
    <p:sldId id="262" r:id="rId12"/>
    <p:sldId id="334" r:id="rId13"/>
    <p:sldId id="263" r:id="rId14"/>
    <p:sldId id="293" r:id="rId15"/>
    <p:sldId id="264" r:id="rId16"/>
    <p:sldId id="294" r:id="rId17"/>
    <p:sldId id="265" r:id="rId18"/>
    <p:sldId id="295" r:id="rId19"/>
    <p:sldId id="298" r:id="rId20"/>
    <p:sldId id="296" r:id="rId21"/>
    <p:sldId id="266" r:id="rId22"/>
    <p:sldId id="297" r:id="rId23"/>
    <p:sldId id="267" r:id="rId24"/>
    <p:sldId id="313" r:id="rId25"/>
    <p:sldId id="268" r:id="rId26"/>
    <p:sldId id="300" r:id="rId27"/>
    <p:sldId id="269" r:id="rId28"/>
    <p:sldId id="316" r:id="rId29"/>
    <p:sldId id="317" r:id="rId30"/>
    <p:sldId id="318" r:id="rId31"/>
    <p:sldId id="319" r:id="rId32"/>
    <p:sldId id="320" r:id="rId33"/>
    <p:sldId id="270" r:id="rId34"/>
    <p:sldId id="314" r:id="rId35"/>
    <p:sldId id="271" r:id="rId36"/>
    <p:sldId id="272" r:id="rId37"/>
    <p:sldId id="301" r:id="rId38"/>
    <p:sldId id="303" r:id="rId39"/>
    <p:sldId id="273" r:id="rId40"/>
    <p:sldId id="304" r:id="rId41"/>
    <p:sldId id="305" r:id="rId42"/>
    <p:sldId id="308" r:id="rId43"/>
    <p:sldId id="306" r:id="rId44"/>
    <p:sldId id="274" r:id="rId45"/>
    <p:sldId id="307" r:id="rId46"/>
    <p:sldId id="275" r:id="rId47"/>
    <p:sldId id="315" r:id="rId48"/>
    <p:sldId id="276" r:id="rId49"/>
    <p:sldId id="309" r:id="rId50"/>
    <p:sldId id="277" r:id="rId51"/>
    <p:sldId id="278" r:id="rId52"/>
    <p:sldId id="279" r:id="rId53"/>
    <p:sldId id="280" r:id="rId54"/>
    <p:sldId id="281" r:id="rId55"/>
    <p:sldId id="282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283" r:id="rId66"/>
    <p:sldId id="330" r:id="rId67"/>
    <p:sldId id="332" r:id="rId68"/>
    <p:sldId id="333" r:id="rId69"/>
    <p:sldId id="284" r:id="rId70"/>
    <p:sldId id="285" r:id="rId71"/>
    <p:sldId id="286" r:id="rId7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97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D72DF8-BFD6-40BF-BD53-59A10612AFD8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8CCD96-FCD0-4EFC-896A-C125EF7BEEE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CD96-FCD0-4EFC-896A-C125EF7BEEEB}" type="slidenum">
              <a:rPr lang="ar-SA" smtClean="0"/>
              <a:pPr/>
              <a:t>54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F1876-7A7F-46B5-B2D0-8482DB179431}" type="datetimeFigureOut">
              <a:rPr lang="ar-SA" smtClean="0"/>
              <a:pPr/>
              <a:t>22/08/1441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B37CB-CADB-4B48-B5C0-7400C3B385A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9501254" cy="3900502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Papulosquamous</a:t>
            </a:r>
            <a:r>
              <a:rPr lang="en-US" sz="4800" dirty="0" smtClean="0">
                <a:solidFill>
                  <a:schemeClr val="tx1"/>
                </a:solidFill>
              </a:rPr>
              <a:t> diseases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Lichen </a:t>
            </a:r>
            <a:r>
              <a:rPr lang="en-US" sz="4800" dirty="0" err="1" smtClean="0">
                <a:solidFill>
                  <a:schemeClr val="tx1"/>
                </a:solidFill>
              </a:rPr>
              <a:t>planus</a:t>
            </a:r>
            <a:r>
              <a:rPr lang="en-US" sz="4800" dirty="0" smtClean="0">
                <a:solidFill>
                  <a:schemeClr val="tx1"/>
                </a:solidFill>
              </a:rPr>
              <a:t> and </a:t>
            </a:r>
            <a:r>
              <a:rPr lang="en-US" sz="4800" dirty="0" err="1" smtClean="0">
                <a:solidFill>
                  <a:schemeClr val="tx1"/>
                </a:solidFill>
              </a:rPr>
              <a:t>pityriasis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Rosea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 err="1" smtClean="0"/>
              <a:t>Dr.Awad</a:t>
            </a:r>
            <a:r>
              <a:rPr lang="en-US" sz="4400" dirty="0" smtClean="0"/>
              <a:t> Al-</a:t>
            </a:r>
            <a:r>
              <a:rPr lang="en-US" sz="4400" dirty="0" err="1" smtClean="0"/>
              <a:t>Tarawneh</a:t>
            </a:r>
            <a:r>
              <a:rPr lang="en-US" sz="4400" dirty="0" smtClean="0"/>
              <a:t>  , MD </a:t>
            </a:r>
            <a:br>
              <a:rPr lang="en-US" sz="4400" dirty="0" smtClean="0"/>
            </a:br>
            <a:r>
              <a:rPr lang="en-US" sz="4400" dirty="0" smtClean="0"/>
              <a:t>Consultant Dermatologist and Dermatopathologist  </a:t>
            </a:r>
            <a:endParaRPr lang="ar-SA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Associate professor, </a:t>
            </a:r>
            <a:r>
              <a:rPr lang="en-US" dirty="0" err="1" smtClean="0"/>
              <a:t>Mu`tah</a:t>
            </a:r>
            <a:r>
              <a:rPr lang="en-US" smtClean="0"/>
              <a:t> University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7" y="2143116"/>
            <a:ext cx="400052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572560" cy="4214834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Acute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exanthematous</a:t>
            </a:r>
            <a:r>
              <a:rPr lang="en-US" dirty="0" smtClean="0"/>
              <a:t> or eruptive LP</a:t>
            </a:r>
            <a:br>
              <a:rPr lang="en-US" dirty="0" smtClean="0"/>
            </a:br>
            <a:r>
              <a:rPr lang="en-US" dirty="0" smtClean="0"/>
              <a:t>- Trunk , wrist , feet </a:t>
            </a:r>
            <a:br>
              <a:rPr lang="en-US" dirty="0" smtClean="0"/>
            </a:br>
            <a:r>
              <a:rPr lang="en-US" dirty="0" smtClean="0"/>
              <a:t>- Rapidly disseminate</a:t>
            </a:r>
            <a:br>
              <a:rPr lang="en-US" dirty="0" smtClean="0"/>
            </a:br>
            <a:r>
              <a:rPr lang="en-US" dirty="0" smtClean="0"/>
              <a:t>- Self-limited course within 3-9 months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-Plan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9" y="2000240"/>
            <a:ext cx="428628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305800" cy="4000520"/>
          </a:xfrm>
        </p:spPr>
        <p:txBody>
          <a:bodyPr>
            <a:normAutofit fontScale="90000"/>
          </a:bodyPr>
          <a:lstStyle/>
          <a:p>
            <a:r>
              <a:rPr lang="en-US" sz="7300" b="1" dirty="0" err="1" smtClean="0"/>
              <a:t>Anular</a:t>
            </a:r>
            <a:r>
              <a:rPr lang="en-US" sz="7300" b="1" dirty="0" smtClean="0"/>
              <a:t>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Annular scaly plaques with </a:t>
            </a:r>
            <a:r>
              <a:rPr lang="en-US" dirty="0" err="1" smtClean="0"/>
              <a:t>hyperpigmented</a:t>
            </a:r>
            <a:r>
              <a:rPr lang="en-US" dirty="0" smtClean="0"/>
              <a:t> center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Axillae</a:t>
            </a:r>
            <a:r>
              <a:rPr lang="en-US" dirty="0" smtClean="0"/>
              <a:t> , penis </a:t>
            </a:r>
            <a:br>
              <a:rPr lang="en-US" dirty="0" smtClean="0"/>
            </a:br>
            <a:r>
              <a:rPr lang="en-US" dirty="0" smtClean="0"/>
              <a:t>- Most </a:t>
            </a:r>
            <a:r>
              <a:rPr lang="en-US" dirty="0" err="1" smtClean="0"/>
              <a:t>palient</a:t>
            </a:r>
            <a:r>
              <a:rPr lang="en-US" dirty="0" smtClean="0"/>
              <a:t> asymptomatic , but some have </a:t>
            </a:r>
            <a:r>
              <a:rPr lang="en-US" dirty="0" err="1" smtClean="0"/>
              <a:t>pruritus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3-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585791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72560" cy="442914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Atrophic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May represent a resolving LP</a:t>
            </a:r>
            <a:br>
              <a:rPr lang="en-US" dirty="0" smtClean="0"/>
            </a:br>
            <a:r>
              <a:rPr lang="en-US" dirty="0" smtClean="0"/>
              <a:t>- Lower extremities </a:t>
            </a:r>
            <a:br>
              <a:rPr lang="en-US" dirty="0" smtClean="0"/>
            </a:br>
            <a:r>
              <a:rPr lang="en-US" dirty="0" smtClean="0"/>
              <a:t>- Differential </a:t>
            </a:r>
            <a:r>
              <a:rPr lang="en-US" dirty="0" smtClean="0"/>
              <a:t>diagnosis; </a:t>
            </a:r>
            <a:r>
              <a:rPr lang="en-US" dirty="0" smtClean="0"/>
              <a:t>lichen sclerosis </a:t>
            </a:r>
            <a:r>
              <a:rPr lang="en-US" dirty="0" smtClean="0"/>
              <a:t>et </a:t>
            </a:r>
            <a:r>
              <a:rPr lang="en-US" dirty="0" err="1" smtClean="0"/>
              <a:t>Atrophicans</a:t>
            </a:r>
            <a:r>
              <a:rPr lang="en-US" dirty="0" smtClean="0"/>
              <a:t> and </a:t>
            </a:r>
            <a:r>
              <a:rPr lang="en-US" dirty="0" err="1" smtClean="0"/>
              <a:t>Morphea</a:t>
            </a:r>
            <a:r>
              <a:rPr lang="en-US" dirty="0" smtClean="0"/>
              <a:t> (because of atrophy 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trophic_lichen_plan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98" y="1935163"/>
            <a:ext cx="679120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401080" cy="4929214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Bullous</a:t>
            </a:r>
            <a:r>
              <a:rPr lang="en-US" sz="4800" b="1" dirty="0" smtClean="0"/>
              <a:t> LP  and LP </a:t>
            </a:r>
            <a:r>
              <a:rPr lang="en-US" sz="4800" b="1" dirty="0" err="1" smtClean="0"/>
              <a:t>pemphigoides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Bullous</a:t>
            </a:r>
            <a:r>
              <a:rPr lang="en-US" sz="4000" dirty="0" smtClean="0"/>
              <a:t> or </a:t>
            </a:r>
            <a:r>
              <a:rPr lang="en-US" sz="4000" dirty="0" err="1" smtClean="0"/>
              <a:t>vesiculobullous</a:t>
            </a:r>
            <a:r>
              <a:rPr lang="en-US" sz="4000" dirty="0" smtClean="0"/>
              <a:t> lesions develop within pre-existing LP lesions </a:t>
            </a:r>
            <a:br>
              <a:rPr lang="en-US" sz="4000" dirty="0" smtClean="0"/>
            </a:br>
            <a:r>
              <a:rPr lang="en-US" sz="4000" dirty="0" smtClean="0"/>
              <a:t>- Some authors separate these two variant </a:t>
            </a:r>
            <a:br>
              <a:rPr lang="en-US" sz="4000" dirty="0" smtClean="0"/>
            </a:br>
            <a:r>
              <a:rPr lang="en-US" sz="4000" dirty="0" smtClean="0"/>
              <a:t>- First (exaggerated </a:t>
            </a:r>
            <a:r>
              <a:rPr lang="en-US" sz="4000" dirty="0" err="1" smtClean="0"/>
              <a:t>Max.Josef</a:t>
            </a:r>
            <a:r>
              <a:rPr lang="en-US" sz="4000" dirty="0" smtClean="0"/>
              <a:t> space) , second true sub epidermal blister due to circulating </a:t>
            </a:r>
            <a:r>
              <a:rPr lang="en-US" sz="4000" dirty="0" err="1" smtClean="0"/>
              <a:t>IgG</a:t>
            </a:r>
            <a:r>
              <a:rPr lang="en-US" sz="4000" dirty="0" smtClean="0"/>
              <a:t> </a:t>
            </a:r>
            <a:r>
              <a:rPr lang="en-US" sz="4000" dirty="0" err="1" smtClean="0"/>
              <a:t>autoantibodies</a:t>
            </a:r>
            <a:r>
              <a:rPr lang="en-US" sz="4000" dirty="0" smtClean="0"/>
              <a:t>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ullous_lichen_planus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282030"/>
            <a:ext cx="4500594" cy="4290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607222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Lichen </a:t>
            </a:r>
            <a:r>
              <a:rPr lang="en-US" sz="6000" b="1" dirty="0" err="1" smtClean="0"/>
              <a:t>planus</a:t>
            </a:r>
            <a:r>
              <a:rPr lang="en-US" sz="6000" b="1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Idiopathic inflammatory autoimmune disease of skin , nails , hair and mucous membrane in middle aged adults </a:t>
            </a:r>
            <a:r>
              <a:rPr lang="en-US" sz="4000" smtClean="0"/>
              <a:t>with characteristic </a:t>
            </a:r>
            <a:r>
              <a:rPr lang="en-US" sz="4000" dirty="0" smtClean="0"/>
              <a:t>clinical and </a:t>
            </a:r>
            <a:r>
              <a:rPr lang="en-US" sz="4000" dirty="0" err="1" smtClean="0"/>
              <a:t>histopathological</a:t>
            </a:r>
            <a:r>
              <a:rPr lang="en-US" sz="4000" dirty="0" smtClean="0"/>
              <a:t> features </a:t>
            </a:r>
            <a:br>
              <a:rPr lang="en-US" sz="4000" dirty="0" smtClean="0"/>
            </a:br>
            <a:r>
              <a:rPr lang="en-US" sz="4000" dirty="0" smtClean="0"/>
              <a:t>- 0,2% - 1% of adults – incidence </a:t>
            </a:r>
            <a:br>
              <a:rPr lang="en-US" sz="4000" dirty="0" smtClean="0"/>
            </a:br>
            <a:r>
              <a:rPr lang="en-US" sz="4000" dirty="0" smtClean="0"/>
              <a:t>- rare in children and elderly </a:t>
            </a:r>
            <a:br>
              <a:rPr lang="en-US" sz="4000" dirty="0" smtClean="0"/>
            </a:br>
            <a:r>
              <a:rPr lang="en-US" sz="4000" dirty="0" smtClean="0"/>
              <a:t>- Mucosal involvement in 75% of patients </a:t>
            </a:r>
            <a:br>
              <a:rPr lang="en-US" sz="4000" dirty="0" smtClean="0"/>
            </a:br>
            <a:r>
              <a:rPr lang="en-US" sz="4000" dirty="0" smtClean="0"/>
              <a:t>- Familial LP have been reported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_planus_pemphigoides_6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05800" cy="5715032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Hypertrophic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Verrucous</a:t>
            </a:r>
            <a:r>
              <a:rPr lang="en-US" dirty="0" smtClean="0"/>
              <a:t> LP</a:t>
            </a:r>
            <a:br>
              <a:rPr lang="en-US" dirty="0" smtClean="0"/>
            </a:br>
            <a:r>
              <a:rPr lang="en-US" dirty="0" smtClean="0"/>
              <a:t>- Extremely </a:t>
            </a:r>
            <a:r>
              <a:rPr lang="en-US" dirty="0" err="1" smtClean="0"/>
              <a:t>pruritic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Shins or dorsum of feet </a:t>
            </a:r>
            <a:br>
              <a:rPr lang="en-US" dirty="0" smtClean="0"/>
            </a:br>
            <a:r>
              <a:rPr lang="en-US" dirty="0" smtClean="0"/>
              <a:t>- Symmetrical </a:t>
            </a:r>
            <a:br>
              <a:rPr lang="en-US" dirty="0" smtClean="0"/>
            </a:br>
            <a:r>
              <a:rPr lang="en-US" dirty="0" smtClean="0"/>
              <a:t>- Duration </a:t>
            </a:r>
            <a:r>
              <a:rPr lang="en-US" dirty="0" err="1" smtClean="0"/>
              <a:t>prlonged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SCC can develop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-Planus-Hypertrophic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124" y="1935163"/>
            <a:ext cx="669575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05800" cy="4857776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Inverse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Lesions in </a:t>
            </a:r>
            <a:r>
              <a:rPr lang="en-US" dirty="0" err="1" smtClean="0"/>
              <a:t>intertriginous</a:t>
            </a:r>
            <a:r>
              <a:rPr lang="en-US" dirty="0" smtClean="0"/>
              <a:t> zones (</a:t>
            </a:r>
            <a:r>
              <a:rPr lang="en-US" dirty="0" err="1" smtClean="0"/>
              <a:t>axillae</a:t>
            </a:r>
            <a:r>
              <a:rPr lang="en-US" dirty="0" smtClean="0"/>
              <a:t> , inguinal , </a:t>
            </a:r>
            <a:r>
              <a:rPr lang="en-US" dirty="0" err="1" smtClean="0"/>
              <a:t>inframammary</a:t>
            </a:r>
            <a:r>
              <a:rPr lang="en-US" dirty="0" smtClean="0"/>
              <a:t> folds ) </a:t>
            </a:r>
            <a:br>
              <a:rPr lang="en-US" dirty="0" smtClean="0"/>
            </a:br>
            <a:r>
              <a:rPr lang="en-US" dirty="0" smtClean="0"/>
              <a:t>- May present as </a:t>
            </a:r>
            <a:r>
              <a:rPr lang="en-US" dirty="0" err="1" smtClean="0"/>
              <a:t>hyperpigmentation</a:t>
            </a:r>
            <a:r>
              <a:rPr lang="en-US" dirty="0" smtClean="0"/>
              <a:t> or as </a:t>
            </a:r>
            <a:r>
              <a:rPr lang="en-US" dirty="0" err="1" smtClean="0"/>
              <a:t>violaceous</a:t>
            </a:r>
            <a:r>
              <a:rPr lang="en-US" dirty="0" smtClean="0"/>
              <a:t> papules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624-8_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2643175" y="2000240"/>
            <a:ext cx="4572032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396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LP </a:t>
            </a:r>
            <a:r>
              <a:rPr lang="en-US" sz="6000" b="1" dirty="0" err="1" smtClean="0"/>
              <a:t>pigmentosus</a:t>
            </a:r>
            <a:r>
              <a:rPr lang="en-US" sz="6000" b="1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Brown to gray-brown </a:t>
            </a:r>
            <a:r>
              <a:rPr lang="en-US" sz="4000" dirty="0" err="1" smtClean="0"/>
              <a:t>macules</a:t>
            </a:r>
            <a:r>
              <a:rPr lang="en-US" sz="4000" dirty="0" smtClean="0"/>
              <a:t> on sun exposed areas </a:t>
            </a:r>
            <a:br>
              <a:rPr lang="en-US" sz="4000" dirty="0" smtClean="0"/>
            </a:br>
            <a:r>
              <a:rPr lang="en-US" sz="4000" dirty="0" smtClean="0"/>
              <a:t>- Evolving into diffuse reticulate pigmentation </a:t>
            </a:r>
            <a:br>
              <a:rPr lang="en-US" sz="4000" dirty="0" smtClean="0"/>
            </a:br>
            <a:r>
              <a:rPr lang="en-US" sz="4000" dirty="0" smtClean="0"/>
              <a:t>- In type IV- III skin </a:t>
            </a:r>
            <a:br>
              <a:rPr lang="en-US" sz="4000" dirty="0" smtClean="0"/>
            </a:br>
            <a:r>
              <a:rPr lang="en-US" sz="4000" dirty="0" smtClean="0"/>
              <a:t>- Flexural involvement can occur </a:t>
            </a:r>
            <a:br>
              <a:rPr lang="en-US" sz="4000" dirty="0" smtClean="0"/>
            </a:br>
            <a:r>
              <a:rPr lang="en-US" sz="4000" dirty="0" smtClean="0"/>
              <a:t>- Should be differentiated from </a:t>
            </a:r>
            <a:r>
              <a:rPr lang="en-US" sz="4000" dirty="0" err="1" smtClean="0"/>
              <a:t>erythema</a:t>
            </a:r>
            <a:r>
              <a:rPr lang="en-US" sz="4000" dirty="0" smtClean="0"/>
              <a:t>  </a:t>
            </a:r>
            <a:r>
              <a:rPr lang="en-US" sz="4000" dirty="0" err="1" smtClean="0"/>
              <a:t>dyschromicum</a:t>
            </a:r>
            <a:r>
              <a:rPr lang="en-US" sz="4000" dirty="0" smtClean="0"/>
              <a:t> </a:t>
            </a:r>
            <a:r>
              <a:rPr lang="en-US" sz="4000" dirty="0" err="1" smtClean="0"/>
              <a:t>perstans</a:t>
            </a:r>
            <a:r>
              <a:rPr lang="en-US" sz="4000" dirty="0" smtClean="0"/>
              <a:t> (Ashy </a:t>
            </a:r>
            <a:r>
              <a:rPr lang="en-US" sz="4000" dirty="0" err="1" smtClean="0"/>
              <a:t>dermatosis</a:t>
            </a:r>
            <a:r>
              <a:rPr lang="en-US" sz="4000" dirty="0" smtClean="0"/>
              <a:t>)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_planus_pigmentosa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364" y="1935163"/>
            <a:ext cx="425127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614366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Lichen </a:t>
            </a:r>
            <a:r>
              <a:rPr lang="en-US" sz="5400" b="1" dirty="0" err="1" smtClean="0"/>
              <a:t>plano-pilaris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(lichen </a:t>
            </a:r>
            <a:r>
              <a:rPr lang="en-US" sz="5400" b="1" dirty="0" err="1" smtClean="0"/>
              <a:t>planus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acuminatus</a:t>
            </a:r>
            <a:r>
              <a:rPr lang="en-US" sz="5400" b="1" dirty="0" smtClean="0"/>
              <a:t>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Involvement of hair follicle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Keratotic</a:t>
            </a:r>
            <a:r>
              <a:rPr lang="en-US" sz="3200" dirty="0" smtClean="0"/>
              <a:t> plugs </a:t>
            </a:r>
            <a:r>
              <a:rPr lang="en-US" sz="3200" dirty="0" err="1" smtClean="0"/>
              <a:t>sorrounded</a:t>
            </a:r>
            <a:r>
              <a:rPr lang="en-US" sz="3200" dirty="0" smtClean="0"/>
              <a:t> by a narrow </a:t>
            </a:r>
            <a:r>
              <a:rPr lang="en-US" sz="3200" dirty="0" err="1" smtClean="0"/>
              <a:t>violaceous</a:t>
            </a:r>
            <a:r>
              <a:rPr lang="en-US" sz="3200" dirty="0" smtClean="0"/>
              <a:t> rim on the scalp or other hairy areas </a:t>
            </a:r>
            <a:br>
              <a:rPr lang="en-US" sz="3200" dirty="0" smtClean="0"/>
            </a:br>
            <a:r>
              <a:rPr lang="en-US" sz="3200" dirty="0" smtClean="0"/>
              <a:t>- Scarring alopecia </a:t>
            </a:r>
            <a:br>
              <a:rPr lang="en-US" sz="3200" dirty="0" smtClean="0"/>
            </a:br>
            <a:r>
              <a:rPr lang="en-US" sz="3200" dirty="0" smtClean="0"/>
              <a:t>- Women &gt; Men </a:t>
            </a:r>
            <a:br>
              <a:rPr lang="en-US" sz="3200" dirty="0" smtClean="0"/>
            </a:br>
            <a:r>
              <a:rPr lang="en-US" sz="3200" dirty="0" smtClean="0"/>
              <a:t>- A variant of lichen </a:t>
            </a:r>
            <a:r>
              <a:rPr lang="en-US" sz="3200" dirty="0" err="1" smtClean="0"/>
              <a:t>planopilaris</a:t>
            </a:r>
            <a:r>
              <a:rPr lang="en-US" sz="3200" dirty="0" smtClean="0"/>
              <a:t> is Graham little – </a:t>
            </a:r>
            <a:r>
              <a:rPr lang="en-US" sz="3200" dirty="0" err="1" smtClean="0"/>
              <a:t>Piccardi</a:t>
            </a:r>
            <a:r>
              <a:rPr lang="en-US" sz="3200" dirty="0" smtClean="0"/>
              <a:t> syndrome (non-scarring ) </a:t>
            </a:r>
            <a:r>
              <a:rPr lang="en-US" sz="3200" dirty="0" err="1" smtClean="0"/>
              <a:t>axillary</a:t>
            </a:r>
            <a:r>
              <a:rPr lang="en-US" sz="3200" dirty="0" smtClean="0"/>
              <a:t> and pubic hair loss + scalp scarring alopecia + typical lesions of LP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143116"/>
            <a:ext cx="464347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143116"/>
            <a:ext cx="478634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929718" cy="592933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Pathogenesis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2800" dirty="0" smtClean="0"/>
              <a:t>Exogenous antigen , virus(HCV , transfusion transmitted virus-TTV , HHV-6), vaccines (HBV vaccine) , bacteria (Helicobacter pylori ) , contact allergens (allergy to metals like dental amalgam – mercury ) , drugs , </a:t>
            </a:r>
            <a:r>
              <a:rPr lang="en-US" sz="2800" dirty="0" err="1" smtClean="0"/>
              <a:t>autoantigens</a:t>
            </a:r>
            <a:r>
              <a:rPr lang="en-US" sz="2800" dirty="0" smtClean="0"/>
              <a:t> ( triggered by an underlying neoplasm</a:t>
            </a:r>
            <a:br>
              <a:rPr lang="en-US" sz="2800" dirty="0" smtClean="0"/>
            </a:br>
            <a:r>
              <a:rPr lang="en-US" sz="2800" dirty="0" smtClean="0"/>
              <a:t> -  Lichen </a:t>
            </a:r>
            <a:r>
              <a:rPr lang="en-US" sz="2800" dirty="0" err="1" smtClean="0"/>
              <a:t>Planus</a:t>
            </a:r>
            <a:r>
              <a:rPr lang="en-US" sz="2800" dirty="0" smtClean="0"/>
              <a:t> is a  T-cell mediated autoimmune disease in which the auto-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CD8 + T cells trigger apoptosis of the basal cells of the skin and oral epithelium.T4-cells also play a role  </a:t>
            </a:r>
            <a:br>
              <a:rPr lang="en-US" sz="2800" dirty="0" smtClean="0"/>
            </a:br>
            <a:r>
              <a:rPr lang="en-US" sz="2800" dirty="0" smtClean="0"/>
              <a:t>- Role for </a:t>
            </a:r>
            <a:r>
              <a:rPr lang="en-US" sz="2800" dirty="0" err="1" smtClean="0"/>
              <a:t>Fas</a:t>
            </a:r>
            <a:r>
              <a:rPr lang="en-US" sz="2800" dirty="0" smtClean="0"/>
              <a:t> \ Fast system and granule </a:t>
            </a:r>
            <a:r>
              <a:rPr lang="en-US" sz="2800" dirty="0" err="1" smtClean="0"/>
              <a:t>exocytosis</a:t>
            </a:r>
            <a:r>
              <a:rPr lang="en-US" sz="2800" dirty="0" smtClean="0"/>
              <a:t> (containing </a:t>
            </a:r>
            <a:r>
              <a:rPr lang="en-US" sz="2800" dirty="0" err="1" smtClean="0"/>
              <a:t>perforin</a:t>
            </a:r>
            <a:r>
              <a:rPr lang="en-US" sz="2800" dirty="0" smtClean="0"/>
              <a:t> and </a:t>
            </a:r>
            <a:r>
              <a:rPr lang="en-US" sz="2800" dirty="0" err="1" smtClean="0"/>
              <a:t>granzymes</a:t>
            </a:r>
            <a:r>
              <a:rPr lang="en-US" sz="2800" dirty="0" smtClean="0"/>
              <a:t>)--apoptosis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624-11_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2714612" y="1785925"/>
            <a:ext cx="3929090" cy="4786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P15_DW_598_389_http-www.pcds.org.ukeeassetsimgwatermark.gif_0_0_80_r_b_-5_-5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025" y="2277269"/>
            <a:ext cx="5695950" cy="3705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-planopilar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85992"/>
            <a:ext cx="478634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305800" cy="250032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Linear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Linear distribution of lesions within the lines of </a:t>
            </a:r>
            <a:r>
              <a:rPr lang="en-US" dirty="0" err="1" smtClean="0"/>
              <a:t>Blaschko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-Planus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4833961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43998" cy="3500454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LP-Lupus </a:t>
            </a:r>
            <a:r>
              <a:rPr lang="en-US" sz="6700" b="1" dirty="0" err="1" smtClean="0"/>
              <a:t>Erythematosus</a:t>
            </a:r>
            <a:r>
              <a:rPr lang="en-US" sz="6700" b="1" dirty="0" smtClean="0"/>
              <a:t> overlap syndrome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Acral</a:t>
            </a:r>
            <a:r>
              <a:rPr lang="en-US" dirty="0" smtClean="0"/>
              <a:t> lesion</a:t>
            </a:r>
            <a:br>
              <a:rPr lang="en-US" dirty="0" smtClean="0"/>
            </a:br>
            <a:r>
              <a:rPr lang="en-US" dirty="0" smtClean="0"/>
              <a:t>- Histological and IF features of both LP and LE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43956" cy="607222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Nail LP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- Nail </a:t>
            </a:r>
            <a:r>
              <a:rPr lang="en-US" sz="3600" dirty="0" err="1" smtClean="0"/>
              <a:t>metrix</a:t>
            </a:r>
            <a:r>
              <a:rPr lang="en-US" sz="3600" dirty="0" smtClean="0"/>
              <a:t> damage </a:t>
            </a:r>
            <a:br>
              <a:rPr lang="en-US" sz="3600" dirty="0" smtClean="0"/>
            </a:br>
            <a:r>
              <a:rPr lang="en-US" sz="3600" dirty="0" smtClean="0"/>
              <a:t>- Affected in 10% of cases </a:t>
            </a:r>
            <a:br>
              <a:rPr lang="en-US" sz="3600" dirty="0" smtClean="0"/>
            </a:br>
            <a:r>
              <a:rPr lang="en-US" sz="3600" dirty="0" smtClean="0"/>
              <a:t>- Lateral thinning </a:t>
            </a:r>
            <a:br>
              <a:rPr lang="en-US" sz="3600" dirty="0" smtClean="0"/>
            </a:br>
            <a:r>
              <a:rPr lang="en-US" sz="3600" dirty="0" smtClean="0"/>
              <a:t>- Longitudinal ridging </a:t>
            </a:r>
            <a:br>
              <a:rPr lang="en-US" sz="3600" dirty="0" smtClean="0"/>
            </a:br>
            <a:r>
              <a:rPr lang="en-US" sz="3600" dirty="0" smtClean="0"/>
              <a:t>- Fissuring 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Pterygium</a:t>
            </a:r>
            <a:r>
              <a:rPr lang="en-US" sz="3600" dirty="0" smtClean="0"/>
              <a:t> formation </a:t>
            </a:r>
            <a:br>
              <a:rPr lang="en-US" sz="3600" dirty="0" smtClean="0"/>
            </a:br>
            <a:r>
              <a:rPr lang="en-US" sz="3600" dirty="0" smtClean="0"/>
              <a:t>- Twenty nail dystrophy 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Onycholysis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Subungual</a:t>
            </a:r>
            <a:r>
              <a:rPr lang="en-US" sz="3600" dirty="0" smtClean="0"/>
              <a:t> hyperkeratosis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85791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35163"/>
            <a:ext cx="6500858" cy="4565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29684" cy="628652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Oral LP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Different forms and can come in combinations </a:t>
            </a:r>
            <a:br>
              <a:rPr lang="en-US" sz="2800" dirty="0" smtClean="0"/>
            </a:br>
            <a:r>
              <a:rPr lang="en-US" sz="2800" dirty="0" smtClean="0"/>
              <a:t>- Atrophic – symptomatic 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Bullous</a:t>
            </a:r>
            <a:r>
              <a:rPr lang="en-US" sz="2800" dirty="0" smtClean="0"/>
              <a:t> – </a:t>
            </a:r>
            <a:r>
              <a:rPr lang="en-US" sz="2800" dirty="0" err="1" smtClean="0"/>
              <a:t>smptomatic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 Erosive – symptomatic 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Papular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 Pigmented </a:t>
            </a:r>
            <a:br>
              <a:rPr lang="en-US" sz="2800" dirty="0" smtClean="0"/>
            </a:br>
            <a:r>
              <a:rPr lang="en-US" sz="2800" dirty="0" smtClean="0"/>
              <a:t>- Plaque – like – among smokers </a:t>
            </a:r>
            <a:br>
              <a:rPr lang="en-US" sz="2800" dirty="0" smtClean="0"/>
            </a:br>
            <a:r>
              <a:rPr lang="en-US" sz="2800" dirty="0" smtClean="0"/>
              <a:t>- Reticular – the most common as lace – like pattern , asymptomatic , symmetrical 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smtClean="0"/>
              <a:t>Uncommon </a:t>
            </a:r>
            <a:r>
              <a:rPr lang="en-US" sz="2800" dirty="0" smtClean="0"/>
              <a:t>in young patients </a:t>
            </a:r>
            <a:br>
              <a:rPr lang="en-US" sz="2800" dirty="0" smtClean="0"/>
            </a:br>
            <a:r>
              <a:rPr lang="en-US" sz="2800" dirty="0" smtClean="0"/>
              <a:t>- Women &gt; Men </a:t>
            </a:r>
            <a:br>
              <a:rPr lang="en-US" sz="2800" dirty="0" smtClean="0"/>
            </a:br>
            <a:r>
              <a:rPr lang="en-US" sz="2800" dirty="0" smtClean="0"/>
              <a:t>- All mucous membranes should be examined </a:t>
            </a:r>
            <a:br>
              <a:rPr lang="en-US" sz="2800" dirty="0" smtClean="0"/>
            </a:b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02" y="714356"/>
            <a:ext cx="8643998" cy="585790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Clinical features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small polygonal flat-topped </a:t>
            </a:r>
            <a:r>
              <a:rPr lang="en-US" sz="3200" dirty="0" err="1" smtClean="0"/>
              <a:t>violaceous</a:t>
            </a:r>
            <a:r>
              <a:rPr lang="en-US" sz="3200" dirty="0" smtClean="0"/>
              <a:t> papules , shiny surface </a:t>
            </a:r>
            <a:br>
              <a:rPr lang="en-US" sz="3200" dirty="0" smtClean="0"/>
            </a:br>
            <a:r>
              <a:rPr lang="en-US" sz="3200" dirty="0" smtClean="0"/>
              <a:t>- Wickham`s </a:t>
            </a:r>
            <a:r>
              <a:rPr lang="en-US" sz="3200" dirty="0" err="1" smtClean="0"/>
              <a:t>striae</a:t>
            </a:r>
            <a:r>
              <a:rPr lang="en-US" sz="3200" dirty="0" smtClean="0"/>
              <a:t> on the surface (fine white lines)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Pruritic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Koebner</a:t>
            </a:r>
            <a:r>
              <a:rPr lang="en-US" sz="3200" dirty="0" smtClean="0"/>
              <a:t> phenomenon </a:t>
            </a:r>
            <a:br>
              <a:rPr lang="en-US" sz="3200" dirty="0" smtClean="0"/>
            </a:br>
            <a:r>
              <a:rPr lang="en-US" sz="3200" dirty="0" smtClean="0"/>
              <a:t>- No excoriation </a:t>
            </a:r>
            <a:br>
              <a:rPr lang="en-US" sz="3200" dirty="0" smtClean="0"/>
            </a:br>
            <a:r>
              <a:rPr lang="en-US" sz="3200" dirty="0" smtClean="0"/>
              <a:t>- Site , flexural surface of wrist , forearm , ant.leg , neck , </a:t>
            </a:r>
            <a:r>
              <a:rPr lang="en-US" sz="3200" dirty="0" err="1" smtClean="0"/>
              <a:t>presacral</a:t>
            </a:r>
            <a:r>
              <a:rPr lang="en-US" sz="3200" dirty="0" smtClean="0"/>
              <a:t> area and </a:t>
            </a:r>
            <a:r>
              <a:rPr lang="en-US" sz="3200" dirty="0" err="1" smtClean="0"/>
              <a:t>glans</a:t>
            </a:r>
            <a:r>
              <a:rPr lang="en-US" sz="3200" dirty="0" smtClean="0"/>
              <a:t> penis . </a:t>
            </a:r>
            <a:br>
              <a:rPr lang="en-US" sz="3200" dirty="0" smtClean="0"/>
            </a:br>
            <a:r>
              <a:rPr lang="en-US" sz="3200" dirty="0" smtClean="0"/>
              <a:t>- Duration depends on the variant of LP , </a:t>
            </a:r>
            <a:r>
              <a:rPr lang="en-US" sz="3200" dirty="0" err="1" smtClean="0"/>
              <a:t>exanthematous</a:t>
            </a:r>
            <a:r>
              <a:rPr lang="en-US" sz="3200" dirty="0" smtClean="0"/>
              <a:t> LP up to one yr. other variant like hypertrophic and  mucosa - more 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285992"/>
            <a:ext cx="4500594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lip_image006_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1" y="2071678"/>
            <a:ext cx="464347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Ulcerative_lichen_planu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143116"/>
            <a:ext cx="4286280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328614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Ulcerative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Palmoplantar</a:t>
            </a:r>
            <a:r>
              <a:rPr lang="en-US" dirty="0" smtClean="0"/>
              <a:t> lesions </a:t>
            </a:r>
            <a:br>
              <a:rPr lang="en-US" dirty="0" smtClean="0"/>
            </a:br>
            <a:r>
              <a:rPr lang="en-US" dirty="0" smtClean="0"/>
              <a:t>- 30-40 yrs of age </a:t>
            </a:r>
            <a:br>
              <a:rPr lang="en-US" dirty="0" smtClean="0"/>
            </a:br>
            <a:r>
              <a:rPr lang="en-US" dirty="0" smtClean="0"/>
              <a:t>- Painful ulcers </a:t>
            </a:r>
            <a:br>
              <a:rPr lang="en-US" dirty="0" smtClean="0"/>
            </a:br>
            <a:r>
              <a:rPr lang="en-US" dirty="0" smtClean="0"/>
              <a:t>- Risk for SCC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357430"/>
            <a:ext cx="564360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15404" cy="2714636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/>
              <a:t>Vulvovaginal</a:t>
            </a:r>
            <a:r>
              <a:rPr lang="en-US" sz="6700" b="1" dirty="0" smtClean="0"/>
              <a:t>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Commonly erosive </a:t>
            </a:r>
            <a:br>
              <a:rPr lang="en-US" dirty="0" smtClean="0"/>
            </a:br>
            <a:r>
              <a:rPr lang="en-US" dirty="0" smtClean="0"/>
              <a:t>- Differential diagnosis lichen sclerosis and blistering diseases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-planus-vaginal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935163"/>
            <a:ext cx="4143404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591552" cy="5000652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Lichenoid</a:t>
            </a:r>
            <a:r>
              <a:rPr lang="en-US" sz="5400" b="1" dirty="0" smtClean="0"/>
              <a:t> drug eruption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Older age group </a:t>
            </a:r>
            <a:br>
              <a:rPr lang="en-US" sz="3600" dirty="0" smtClean="0"/>
            </a:br>
            <a:r>
              <a:rPr lang="en-US" sz="3600" dirty="0" smtClean="0"/>
              <a:t>- More eczematous and </a:t>
            </a:r>
            <a:r>
              <a:rPr lang="en-US" sz="3600" dirty="0" err="1" smtClean="0"/>
              <a:t>psoriasiform</a:t>
            </a:r>
            <a:r>
              <a:rPr lang="en-US" sz="3600" dirty="0" smtClean="0"/>
              <a:t> lesions </a:t>
            </a:r>
            <a:br>
              <a:rPr lang="en-US" sz="3600" dirty="0" smtClean="0"/>
            </a:br>
            <a:r>
              <a:rPr lang="en-US" sz="3600" dirty="0" smtClean="0"/>
              <a:t>- Uncommon </a:t>
            </a:r>
            <a:r>
              <a:rPr lang="en-US" sz="3600" dirty="0" err="1" smtClean="0"/>
              <a:t>Wikham`s</a:t>
            </a:r>
            <a:r>
              <a:rPr lang="en-US" sz="3600" dirty="0" smtClean="0"/>
              <a:t> </a:t>
            </a:r>
            <a:r>
              <a:rPr lang="en-US" sz="3600" dirty="0" err="1" smtClean="0"/>
              <a:t>striae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- Spared mucosal membranes </a:t>
            </a:r>
            <a:br>
              <a:rPr lang="en-US" sz="3600" dirty="0" smtClean="0"/>
            </a:br>
            <a:r>
              <a:rPr lang="en-US" sz="3600" dirty="0" smtClean="0"/>
              <a:t>- Usually latent period of several months from intake to the appearance of rash </a:t>
            </a:r>
            <a:br>
              <a:rPr lang="en-US" sz="3600" dirty="0" smtClean="0"/>
            </a:br>
            <a:r>
              <a:rPr lang="en-US" sz="3600" dirty="0" smtClean="0"/>
              <a:t>- Antibiotics , ACE , B-Blockers , NSAID , lipid lowering agents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921" y="1935163"/>
            <a:ext cx="637015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-plan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678661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Pathology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عنصر نائب للمحتوى 3" descr="تنزيل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786058"/>
            <a:ext cx="4286280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305800" cy="200025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Treatment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Topical , </a:t>
            </a:r>
            <a:r>
              <a:rPr lang="en-US" dirty="0" err="1" smtClean="0"/>
              <a:t>intralesional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Systemic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4214834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Topical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Steroid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Intralesional</a:t>
            </a:r>
            <a:r>
              <a:rPr lang="en-US" dirty="0" smtClean="0"/>
              <a:t> steroids </a:t>
            </a:r>
            <a:br>
              <a:rPr lang="en-US" dirty="0" smtClean="0"/>
            </a:br>
            <a:r>
              <a:rPr lang="en-US" dirty="0" smtClean="0"/>
              <a:t>- Topical </a:t>
            </a:r>
            <a:r>
              <a:rPr lang="en-US" dirty="0" err="1" smtClean="0"/>
              <a:t>calcineurin</a:t>
            </a:r>
            <a:r>
              <a:rPr lang="en-US" dirty="0" smtClean="0"/>
              <a:t> inhibitors (</a:t>
            </a:r>
            <a:r>
              <a:rPr lang="en-US" dirty="0" err="1" smtClean="0"/>
              <a:t>tacrolimus</a:t>
            </a:r>
            <a:r>
              <a:rPr lang="en-US" dirty="0" smtClean="0"/>
              <a:t> 0,1%) </a:t>
            </a:r>
            <a:br>
              <a:rPr lang="en-US" dirty="0" smtClean="0"/>
            </a:br>
            <a:r>
              <a:rPr lang="en-US" dirty="0" smtClean="0"/>
              <a:t>- NBUVB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9358346" cy="4000520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Systemic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- Steroids – low dose 15-20mg x 2-6wk,then taper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Acitretin</a:t>
            </a:r>
            <a:r>
              <a:rPr lang="en-US" sz="4000" dirty="0" smtClean="0"/>
              <a:t> (</a:t>
            </a:r>
            <a:r>
              <a:rPr lang="en-US" sz="4000" dirty="0" err="1" smtClean="0"/>
              <a:t>Retinoids</a:t>
            </a:r>
            <a:r>
              <a:rPr lang="en-US" sz="4000" dirty="0" smtClean="0"/>
              <a:t>) 30mg 1day x 8wks </a:t>
            </a:r>
            <a:br>
              <a:rPr lang="en-US" sz="4000" dirty="0" smtClean="0"/>
            </a:br>
            <a:r>
              <a:rPr lang="en-US" sz="4000" dirty="0" smtClean="0"/>
              <a:t>- Cyclosporine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715436" cy="5786470"/>
          </a:xfrm>
        </p:spPr>
        <p:txBody>
          <a:bodyPr>
            <a:noAutofit/>
          </a:bodyPr>
          <a:lstStyle/>
          <a:p>
            <a:r>
              <a:rPr lang="en-US" sz="6000" b="1" dirty="0" err="1" smtClean="0"/>
              <a:t>Pityriasis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Rosea</a:t>
            </a:r>
            <a:r>
              <a:rPr lang="en-US" sz="60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smtClean="0"/>
              <a:t>Relatively common</a:t>
            </a:r>
            <a:r>
              <a:rPr lang="en-US" sz="3200" dirty="0" smtClean="0"/>
              <a:t> </a:t>
            </a:r>
            <a:r>
              <a:rPr lang="en-US" sz="3200" dirty="0" smtClean="0"/>
              <a:t>acute , self limited </a:t>
            </a:r>
            <a:r>
              <a:rPr lang="en-US" sz="3200" dirty="0" err="1" smtClean="0"/>
              <a:t>papulosquamous</a:t>
            </a:r>
            <a:r>
              <a:rPr lang="en-US" sz="3200" dirty="0" smtClean="0"/>
              <a:t> eruption mainly in healthy </a:t>
            </a:r>
            <a:r>
              <a:rPr lang="en-US" sz="3200" dirty="0" err="1" smtClean="0"/>
              <a:t>a</a:t>
            </a:r>
            <a:r>
              <a:rPr lang="en-US" sz="3200" dirty="0" err="1" smtClean="0"/>
              <a:t>ldescent</a:t>
            </a:r>
            <a:r>
              <a:rPr lang="en-US" sz="3200" dirty="0" smtClean="0"/>
              <a:t> </a:t>
            </a:r>
            <a:r>
              <a:rPr lang="en-US" sz="3200" dirty="0" smtClean="0"/>
              <a:t>and young </a:t>
            </a:r>
            <a:r>
              <a:rPr lang="en-US" sz="3200" dirty="0" smtClean="0"/>
              <a:t>adults</a:t>
            </a:r>
            <a:br>
              <a:rPr lang="en-US" sz="3200" dirty="0" smtClean="0"/>
            </a:br>
            <a:r>
              <a:rPr lang="en-US" sz="3200" dirty="0" smtClean="0"/>
              <a:t>-Incidence:0.5-1%</a:t>
            </a: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- 10-35 yrs old age </a:t>
            </a:r>
            <a:br>
              <a:rPr lang="en-US" sz="3200" dirty="0" smtClean="0"/>
            </a:br>
            <a:r>
              <a:rPr lang="en-US" sz="3200" dirty="0" smtClean="0"/>
              <a:t>- F&gt;M</a:t>
            </a:r>
            <a:br>
              <a:rPr lang="en-US" sz="3200" dirty="0" smtClean="0"/>
            </a:br>
            <a:r>
              <a:rPr lang="en-US" sz="3200" dirty="0" smtClean="0"/>
              <a:t>- Duration 6-8 wks may be up to 5 months or more rarely </a:t>
            </a:r>
            <a:br>
              <a:rPr lang="en-US" sz="3200" dirty="0" smtClean="0"/>
            </a:br>
            <a:r>
              <a:rPr lang="en-US" sz="3200" dirty="0" smtClean="0"/>
              <a:t>- Recently a role for HHV-7 was suggested but PCR studied failed to support this </a:t>
            </a:r>
            <a:br>
              <a:rPr lang="en-US" sz="3200" dirty="0" smtClean="0"/>
            </a:br>
            <a:r>
              <a:rPr lang="en-US" sz="3200" dirty="0" smtClean="0"/>
              <a:t>- Immunologic defense against an infectious agent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86800" cy="550071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Clinical features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Herald patch , on trunk or neck , seen in 55% of cases </a:t>
            </a:r>
            <a:br>
              <a:rPr lang="en-US" sz="3600" dirty="0" smtClean="0"/>
            </a:br>
            <a:r>
              <a:rPr lang="en-US" sz="3600" dirty="0" smtClean="0"/>
              <a:t>- Pink patch or plaque with raised advancing edge 1-4cm in diameter </a:t>
            </a:r>
            <a:br>
              <a:rPr lang="en-US" sz="3600" dirty="0" smtClean="0"/>
            </a:br>
            <a:r>
              <a:rPr lang="en-US" sz="3600" dirty="0" smtClean="0"/>
              <a:t>- After 2-3 day numerous scaly small oval plaques and papules appear along the trunk and proximal extremities </a:t>
            </a:r>
            <a:br>
              <a:rPr lang="en-US" sz="3600" dirty="0" smtClean="0"/>
            </a:br>
            <a:r>
              <a:rPr lang="en-US" sz="3600" dirty="0" smtClean="0"/>
              <a:t>- Collaret scale , free edge points inward </a:t>
            </a:r>
            <a:br>
              <a:rPr lang="en-US" sz="3600" dirty="0" smtClean="0"/>
            </a:br>
            <a:r>
              <a:rPr lang="en-US" sz="3600" dirty="0" smtClean="0"/>
              <a:t>- Christmas tree distribution on the back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tyriasis_ros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143116"/>
            <a:ext cx="535785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tyriasis-ros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305" y="1935163"/>
            <a:ext cx="569138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tyriasis-rosea-1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124" y="1935163"/>
            <a:ext cx="669575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t-rosea1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85992"/>
            <a:ext cx="514353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_planus_diagnosis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464" y="1935163"/>
            <a:ext cx="590507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3116"/>
            <a:ext cx="457203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6000791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928802"/>
            <a:ext cx="4572032" cy="471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tyri_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453" y="1935163"/>
            <a:ext cx="3603094" cy="4389437"/>
          </a:xfrm>
        </p:spPr>
      </p:pic>
      <p:pic>
        <p:nvPicPr>
          <p:cNvPr id="5" name="صورة 4" descr="pityri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1054100"/>
            <a:ext cx="3898900" cy="474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714488"/>
            <a:ext cx="4057671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501122" cy="4643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 If persists &gt; 5 months PLC should be </a:t>
            </a:r>
            <a:r>
              <a:rPr lang="en-US" dirty="0" err="1" smtClean="0"/>
              <a:t>considord</a:t>
            </a:r>
            <a:r>
              <a:rPr lang="en-US" dirty="0" smtClean="0"/>
              <a:t> and skin biopsy should performed </a:t>
            </a:r>
            <a:br>
              <a:rPr lang="en-US" dirty="0" smtClean="0"/>
            </a:br>
            <a:r>
              <a:rPr lang="en-US" dirty="0" smtClean="0"/>
              <a:t>- Atypical forms : Inverse (common in children), </a:t>
            </a:r>
            <a:r>
              <a:rPr lang="en-US" dirty="0" err="1" smtClean="0"/>
              <a:t>urticarial</a:t>
            </a:r>
            <a:r>
              <a:rPr lang="en-US" dirty="0" smtClean="0"/>
              <a:t> , 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 – like , vesicular , </a:t>
            </a:r>
            <a:r>
              <a:rPr lang="en-US" dirty="0" err="1" smtClean="0"/>
              <a:t>pustular</a:t>
            </a:r>
            <a:r>
              <a:rPr lang="en-US" dirty="0" smtClean="0"/>
              <a:t> and </a:t>
            </a:r>
            <a:r>
              <a:rPr lang="en-US" dirty="0" err="1" smtClean="0"/>
              <a:t>pruritic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tyriasis-rosea-1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124" y="1935163"/>
            <a:ext cx="669575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ndianDermatolOnlineJ_2010_1_1_21_73253_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004" y="1999329"/>
            <a:ext cx="6793992" cy="4261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5072098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05800" cy="571503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Differential diagnosis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Secondary syphilis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LP</a:t>
            </a:r>
            <a:br>
              <a:rPr lang="en-US" dirty="0" smtClean="0"/>
            </a:br>
            <a:r>
              <a:rPr lang="en-US" dirty="0" smtClean="0"/>
              <a:t>- MF </a:t>
            </a:r>
            <a:br>
              <a:rPr lang="en-US" dirty="0" smtClean="0"/>
            </a:br>
            <a:r>
              <a:rPr lang="en-US" dirty="0" smtClean="0"/>
              <a:t>- Drug eruption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Guttate</a:t>
            </a:r>
            <a:r>
              <a:rPr lang="en-US" dirty="0" smtClean="0"/>
              <a:t> psoriasis </a:t>
            </a:r>
            <a:br>
              <a:rPr lang="en-US" dirty="0" smtClean="0"/>
            </a:br>
            <a:r>
              <a:rPr lang="en-US" dirty="0" smtClean="0"/>
              <a:t>- PLC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ich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285992"/>
            <a:ext cx="335758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3071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 Reassurance </a:t>
            </a:r>
            <a:br>
              <a:rPr lang="en-US" dirty="0" smtClean="0"/>
            </a:br>
            <a:r>
              <a:rPr lang="en-US" dirty="0" smtClean="0"/>
              <a:t>- Symptomatic </a:t>
            </a:r>
            <a:br>
              <a:rPr lang="en-US" dirty="0" smtClean="0"/>
            </a:br>
            <a:r>
              <a:rPr lang="en-US" dirty="0" smtClean="0"/>
              <a:t>- Phototherapy – Narrow band – UVB</a:t>
            </a:r>
            <a:br>
              <a:rPr lang="en-US" dirty="0" smtClean="0"/>
            </a:br>
            <a:r>
              <a:rPr lang="en-US" dirty="0" smtClean="0"/>
              <a:t>- Erythromycin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Thank You</a:t>
            </a:r>
            <a:endParaRPr lang="ar-SA" sz="9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Lichen </a:t>
            </a:r>
            <a:r>
              <a:rPr lang="en-US" sz="7200" b="1" dirty="0" err="1" smtClean="0"/>
              <a:t>planus</a:t>
            </a:r>
            <a:r>
              <a:rPr lang="en-US" sz="7200" b="1" dirty="0" smtClean="0"/>
              <a:t> variant 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715404" cy="492921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Actinic LP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Common in middle East </a:t>
            </a:r>
            <a:br>
              <a:rPr lang="en-US" dirty="0" smtClean="0"/>
            </a:br>
            <a:r>
              <a:rPr lang="en-US" dirty="0" smtClean="0"/>
              <a:t>- Onset during </a:t>
            </a:r>
            <a:r>
              <a:rPr lang="en-US" dirty="0" err="1" smtClean="0"/>
              <a:t>summur</a:t>
            </a:r>
            <a:r>
              <a:rPr lang="en-US" dirty="0" smtClean="0"/>
              <a:t> and spring </a:t>
            </a:r>
            <a:br>
              <a:rPr lang="en-US" dirty="0" smtClean="0"/>
            </a:br>
            <a:r>
              <a:rPr lang="en-US" dirty="0" smtClean="0"/>
              <a:t>- Young adults and children </a:t>
            </a:r>
            <a:br>
              <a:rPr lang="en-US" dirty="0" smtClean="0"/>
            </a:br>
            <a:r>
              <a:rPr lang="en-US" dirty="0" smtClean="0"/>
              <a:t>- Red – brown annular plaques on sun exposed areas </a:t>
            </a:r>
            <a:br>
              <a:rPr lang="en-US" dirty="0" smtClean="0"/>
            </a:br>
            <a:r>
              <a:rPr lang="en-US" dirty="0" smtClean="0"/>
              <a:t>- Common site fore head and face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459</TotalTime>
  <Words>82</Words>
  <Application>Microsoft Office PowerPoint</Application>
  <PresentationFormat>On-screen Show (4:3)</PresentationFormat>
  <Paragraphs>35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تدفق</vt:lpstr>
      <vt:lpstr>Papulosquamous diseases  Lichen planus and pityriasis Rosea  Dr.Awad Al-Tarawneh  , MD  Consultant Dermatologist and Dermatopathologist  </vt:lpstr>
      <vt:lpstr>Lichen planus  - Idiopathic inflammatory autoimmune disease of skin , nails , hair and mucous membrane in middle aged adults with characteristic clinical and histopathological features  - 0,2% - 1% of adults – incidence  - rare in children and elderly  - Mucosal involvement in 75% of patients  - Familial LP have been reported </vt:lpstr>
      <vt:lpstr>Pathogenesis  - Exogenous antigen , virus(HCV , transfusion transmitted virus-TTV , HHV-6), vaccines (HBV vaccine) , bacteria (Helicobacter pylori ) , contact allergens (allergy to metals like dental amalgam – mercury ) , drugs , autoantigens ( triggered by an underlying neoplasm  -  Lichen Planus is a  T-cell mediated autoimmune disease in which the auto-cytotoxic CD8 + T cells trigger apoptosis of the basal cells of the skin and oral epithelium.T4-cells also play a role   - Role for Fas \ Fast system and granule exocytosis (containing perforin and granzymes)--apoptosis </vt:lpstr>
      <vt:lpstr>Clinical features  - small polygonal flat-topped violaceous papules , shiny surface  - Wickham`s striae on the surface (fine white lines)  - Pruritic  - Koebner phenomenon  - No excoriation  - Site , flexural surface of wrist , forearm , ant.leg , neck , presacral area and glans penis .  - Duration depends on the variant of LP , exanthematous LP up to one yr. other variant like hypertrophic and  mucosa - more  </vt:lpstr>
      <vt:lpstr>Slide 5</vt:lpstr>
      <vt:lpstr>Slide 6</vt:lpstr>
      <vt:lpstr>Slide 7</vt:lpstr>
      <vt:lpstr>Lichen planus variant </vt:lpstr>
      <vt:lpstr>Actinic LP  - Common in middle East  - Onset during summur and spring  - Young adults and children  - Red – brown annular plaques on sun exposed areas  - Common site fore head and face </vt:lpstr>
      <vt:lpstr>Slide 10</vt:lpstr>
      <vt:lpstr>Acute LP  - exanthematous or eruptive LP - Trunk , wrist , feet  - Rapidly disseminate - Self-limited course within 3-9 months  </vt:lpstr>
      <vt:lpstr>Slide 12</vt:lpstr>
      <vt:lpstr>Anular LP  - Annular scaly plaques with hyperpigmented center  - Axillae , penis  - Most palient asymptomatic , but some have pruritus </vt:lpstr>
      <vt:lpstr>Slide 14</vt:lpstr>
      <vt:lpstr>Atrophic LP  - May represent a resolving LP - Lower extremities  - Differential diagnosis; lichen sclerosis et Atrophicans and Morphea (because of atrophy ) </vt:lpstr>
      <vt:lpstr>Slide 16</vt:lpstr>
      <vt:lpstr>Bullous LP  and LP pemphigoides - Bullous or vesiculobullous lesions develop within pre-existing LP lesions  - Some authors separate these two variant  - First (exaggerated Max.Josef space) , second true sub epidermal blister due to circulating IgG autoantibodies </vt:lpstr>
      <vt:lpstr>Slide 18</vt:lpstr>
      <vt:lpstr>Slide 19</vt:lpstr>
      <vt:lpstr>Slide 20</vt:lpstr>
      <vt:lpstr>Hypertrophic LP  - Verrucous LP - Extremely pruritic  - Shins or dorsum of feet  - Symmetrical  - Duration prlonged  - SCC can develop </vt:lpstr>
      <vt:lpstr>Slide 22</vt:lpstr>
      <vt:lpstr> Inverse LP  - Lesions in intertriginous zones (axillae , inguinal , inframammary folds )  - May present as hyperpigmentation or as violaceous papules </vt:lpstr>
      <vt:lpstr>Slide 24</vt:lpstr>
      <vt:lpstr>LP pigmentosus  - Brown to gray-brown macules on sun exposed areas  - Evolving into diffuse reticulate pigmentation  - In type IV- III skin  - Flexural involvement can occur  - Should be differentiated from erythema  dyschromicum perstans (Ashy dermatosis)</vt:lpstr>
      <vt:lpstr>Slide 26</vt:lpstr>
      <vt:lpstr>Lichen plano-pilaris  (lichen planus acuminatus) - Involvement of hair follicle  - Keratotic plugs sorrounded by a narrow violaceous rim on the scalp or other hairy areas  - Scarring alopecia  - Women &gt; Men  - A variant of lichen planopilaris is Graham little – Piccardi syndrome (non-scarring ) axillary and pubic hair loss + scalp scarring alopecia + typical lesions of LP </vt:lpstr>
      <vt:lpstr>Slide 28</vt:lpstr>
      <vt:lpstr>Slide 29</vt:lpstr>
      <vt:lpstr>Slide 30</vt:lpstr>
      <vt:lpstr>Slide 31</vt:lpstr>
      <vt:lpstr>Slide 32</vt:lpstr>
      <vt:lpstr>Linear LP  - Linear distribution of lesions within the lines of Blaschko </vt:lpstr>
      <vt:lpstr>Slide 34</vt:lpstr>
      <vt:lpstr>LP-Lupus Erythematosus overlap syndrome  - Acral lesion - Histological and IF features of both LP and LE </vt:lpstr>
      <vt:lpstr>Nail LP  - Nail metrix damage  - Affected in 10% of cases  - Lateral thinning  - Longitudinal ridging  - Fissuring  - Pterygium formation  - Twenty nail dystrophy  - Onycholysis  - Subungual hyperkeratosis </vt:lpstr>
      <vt:lpstr>Slide 37</vt:lpstr>
      <vt:lpstr>Slide 38</vt:lpstr>
      <vt:lpstr>Oral LP  - Different forms and can come in combinations  - Atrophic – symptomatic  - Bullous – smptomatic  - Erosive – symptomatic  - Papular  - Pigmented  - Plaque – like – among smokers  - Reticular – the most common as lace – like pattern , asymptomatic , symmetrical  - Uncommon in young patients  - Women &gt; Men  - All mucous membranes should be examined  </vt:lpstr>
      <vt:lpstr>Slide 40</vt:lpstr>
      <vt:lpstr>Slide 41</vt:lpstr>
      <vt:lpstr>Slide 42</vt:lpstr>
      <vt:lpstr>Slide 43</vt:lpstr>
      <vt:lpstr>Ulcerative LP  - Palmoplantar lesions  - 30-40 yrs of age  - Painful ulcers  - Risk for SCC </vt:lpstr>
      <vt:lpstr>Slide 45</vt:lpstr>
      <vt:lpstr>Vulvovaginal LP  - Commonly erosive  - Differential diagnosis lichen sclerosis and blistering diseases </vt:lpstr>
      <vt:lpstr>Slide 47</vt:lpstr>
      <vt:lpstr>Lichenoid drug eruption  - Older age group  - More eczematous and psoriasiform lesions  - Uncommon Wikham`s striae  - Spared mucosal membranes  - Usually latent period of several months from intake to the appearance of rash  - Antibiotics , ACE , B-Blockers , NSAID , lipid lowering agents </vt:lpstr>
      <vt:lpstr>Slide 49</vt:lpstr>
      <vt:lpstr>Pathology </vt:lpstr>
      <vt:lpstr>Treatment  - Topical , intralesional  - Systemic </vt:lpstr>
      <vt:lpstr>Topical  - Steroid  - Intralesional steroids  - Topical calcineurin inhibitors (tacrolimus 0,1%)  - NBUVB </vt:lpstr>
      <vt:lpstr>Systemic  - Steroids – low dose 15-20mg x 2-6wk,then taper - Acitretin (Retinoids) 30mg 1day x 8wks  - Cyclosporine </vt:lpstr>
      <vt:lpstr>Pityriasis Rosea  - Relatively common acute , self limited papulosquamous eruption mainly in healthy aldescent and young adults -Incidence:0.5-1%  - 10-35 yrs old age  - F&gt;M - Duration 6-8 wks may be up to 5 months or more rarely  - Recently a role for HHV-7 was suggested but PCR studied failed to support this  - Immunologic defense against an infectious agent </vt:lpstr>
      <vt:lpstr>Clinical features  - Herald patch , on trunk or neck , seen in 55% of cases  - Pink patch or plaque with raised advancing edge 1-4cm in diameter  - After 2-3 day numerous scaly small oval plaques and papules appear along the trunk and proximal extremities  - Collaret scale , free edge points inward  - Christmas tree distribution on the back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- If persists &gt; 5 months PLC should be considord and skin biopsy should performed  - Atypical forms : Inverse (common in children), urticarial , erythema multiforme – like , vesicular , pustular and pruritic </vt:lpstr>
      <vt:lpstr>Slide 66</vt:lpstr>
      <vt:lpstr>Slide 67</vt:lpstr>
      <vt:lpstr>Slide 68</vt:lpstr>
      <vt:lpstr>Differential diagnosis  - Secondary syphilis  - Tinea corporis  - LP - MF  - Drug eruption  - Guttate psoriasis  - PLC </vt:lpstr>
      <vt:lpstr>- Reassurance  - Symptomatic  - Phototherapy – Narrow band – UVB - Erythromycin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Papulosquamous diseases  Lichen planus and pityriasis Roses  Dr.Awad Al-Tarawneh  , MD  Dermatologist and Dermatopathologist</dc:title>
  <dc:creator>HP PROBOOK</dc:creator>
  <cp:lastModifiedBy>User</cp:lastModifiedBy>
  <cp:revision>51</cp:revision>
  <dcterms:created xsi:type="dcterms:W3CDTF">2013-10-18T11:22:56Z</dcterms:created>
  <dcterms:modified xsi:type="dcterms:W3CDTF">2020-04-14T21:57:01Z</dcterms:modified>
</cp:coreProperties>
</file>