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0" r:id="rId4"/>
    <p:sldId id="259" r:id="rId5"/>
    <p:sldId id="261" r:id="rId6"/>
    <p:sldId id="260" r:id="rId7"/>
    <p:sldId id="265" r:id="rId8"/>
    <p:sldId id="262" r:id="rId9"/>
    <p:sldId id="270" r:id="rId10"/>
    <p:sldId id="271" r:id="rId11"/>
    <p:sldId id="263" r:id="rId12"/>
    <p:sldId id="273" r:id="rId13"/>
    <p:sldId id="272" r:id="rId14"/>
    <p:sldId id="274" r:id="rId15"/>
    <p:sldId id="266" r:id="rId16"/>
    <p:sldId id="281" r:id="rId17"/>
    <p:sldId id="267" r:id="rId18"/>
    <p:sldId id="258" r:id="rId19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7774" autoAdjust="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15DF53B-237F-4814-BDF9-FEBD38866B4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6D1F8F91-D443-485C-97F6-523B3C1EE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2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E9EB57-6B6C-4211-BDF3-3342EEAE0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2F70A3C-6E17-4AD2-AAE2-BD8B01256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BB3890-376B-4183-AC1F-E7A68BD9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DA02-223B-436B-8233-7D4A56C6D9D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42A655-7969-47DB-BCE2-63BF1A624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A82B29-C4D6-4BE0-80D3-5D28FAA7B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C6A4-C3D5-40E6-B0AB-69B3B7A9C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8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D0E2BE-47B8-4C98-9DF5-BCA1DC775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7D2CA05-9A4C-4587-87D1-A91772275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3C9828-656A-4AAC-9670-7F0010D6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DA02-223B-436B-8233-7D4A56C6D9D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E047C47-EED6-46B1-A284-C109F5629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33242BA-E3CD-4015-BB81-C2424070C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C6A4-C3D5-40E6-B0AB-69B3B7A9C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4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0D2E4CA-E0F5-4815-B929-FBBDAEFB51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DEB7546-1240-40FF-88E0-EE1ECEFEA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663BB2-7D0B-4CDC-AF23-CEBDDF562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DA02-223B-436B-8233-7D4A56C6D9D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0779BC-187C-4FFB-AEAB-76D00977B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9B5DB89-23C5-4C30-9261-EEB7A4C8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C6A4-C3D5-40E6-B0AB-69B3B7A9C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8A0578-7D22-4DAB-AE83-ECA633B6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3F3687-D3BC-4E40-BCB4-4147DD196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9D53168-A0FE-4FBF-9054-8427982B5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DA02-223B-436B-8233-7D4A56C6D9D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395801-E07F-40E5-831A-6B8F70464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D71F2E-698B-4DE4-A9AF-BFB9BBE73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C6A4-C3D5-40E6-B0AB-69B3B7A9C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5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3A4D8A-B104-44C5-BA24-5BDC094C0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80340B9-B97C-47C5-B831-699557DA0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A2E55A-96D5-4B79-93E3-C394CD793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DA02-223B-436B-8233-7D4A56C6D9D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8DCBA8C-9C75-4EFE-9CAC-EEF4F3B67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E5FD53-A8D7-4180-AC2F-61BB9D0E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C6A4-C3D5-40E6-B0AB-69B3B7A9C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0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BBC751-63CD-4659-9663-43AE16E0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6B8ABBC-FCF1-41BD-A64F-40D87D4EC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7DAC83B-BBE4-4043-978F-196DDA43A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EFD68FC-655E-4B7B-9A21-58A9F7B99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DA02-223B-436B-8233-7D4A56C6D9D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0DE0A3E-25A6-4F06-83DA-DFFF7496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3EC9C6-81E1-4B5B-B040-569D13E9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C6A4-C3D5-40E6-B0AB-69B3B7A9C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2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048747-00A2-4F0C-85FE-8DD300D05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504DA98-0436-40E8-B742-1797721AE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DB7A515-6BF3-43BD-A950-9A6BB395E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4285D7B-38BB-4440-B010-8BA1F2499E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34F5FFA-F815-48D3-B29F-194E41B1F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C3D37E0-4950-4B83-8E79-50095B92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DA02-223B-436B-8233-7D4A56C6D9D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9458A14-DEE7-4E3B-A2F8-34E100F2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E842E55-B731-406F-80DC-B2212CCD4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C6A4-C3D5-40E6-B0AB-69B3B7A9C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5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533D73-DCE0-4801-BD2E-59AD75839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0604A9E-DF07-4132-B627-4CB043BC7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DA02-223B-436B-8233-7D4A56C6D9D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8ECA3CB-B0E5-4677-9A6D-D970BAE35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F089F95-93B4-4941-82AE-43531F43A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C6A4-C3D5-40E6-B0AB-69B3B7A9C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90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46C632C-E76D-4A46-A194-646013EA9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DA02-223B-436B-8233-7D4A56C6D9D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BCC8C12-FC58-43D6-975D-042B8F115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823DB6C-8E44-41E6-AF77-41489F69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C6A4-C3D5-40E6-B0AB-69B3B7A9C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1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3EE127-5119-4EFC-8849-CD4EEBD7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F8A61C7-7FE8-447E-AE0B-C75039071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945391F-7E04-4CB0-8B56-B116C19F8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FF417A1-D069-488B-8D6A-5362E370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DA02-223B-436B-8233-7D4A56C6D9D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B2240B7-620B-4A5E-944A-978D428C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9007B5F-6870-4E57-9D1E-B927CE77F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C6A4-C3D5-40E6-B0AB-69B3B7A9C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1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C77BFC-0B90-4956-BC66-82ECF831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5AE7CDA-2875-4246-88EE-D5C2A76A2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9A637BA-56DA-43EC-9A7C-711F7FE33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7F2913-8457-4E2F-8243-8C0FA503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DA02-223B-436B-8233-7D4A56C6D9D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AFDEA85-661B-4A25-9082-4410266F2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2AF2A1A-1620-4D70-98AD-C31D1D94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C6A4-C3D5-40E6-B0AB-69B3B7A9C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2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C0115B1-A12D-404D-9B74-531D149A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50351D5-9FB7-4D5F-AA0D-12781F921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6FA4323-8A75-4772-8309-B2AE089E9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ADA02-223B-436B-8233-7D4A56C6D9D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705E2EF-D8A9-419D-86E4-177867DA5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0427DB-9BED-41F2-B5EE-62839F686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2C6A4-C3D5-40E6-B0AB-69B3B7A9C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cience Lesson Free PowerPoint Template &amp; Google Slides Theme">
            <a:extLst>
              <a:ext uri="{FF2B5EF4-FFF2-40B4-BE49-F238E27FC236}">
                <a16:creationId xmlns:a16="http://schemas.microsoft.com/office/drawing/2014/main" id="{882513D5-A595-4506-ABB7-E8B5A4BC9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19110EC-9FD2-4E58-8D8C-55CADD2BFC50}"/>
              </a:ext>
            </a:extLst>
          </p:cNvPr>
          <p:cNvSpPr/>
          <p:nvPr/>
        </p:nvSpPr>
        <p:spPr>
          <a:xfrm>
            <a:off x="1582332" y="1108365"/>
            <a:ext cx="9541267" cy="4943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DAEC8672-E0C2-4069-ABCD-76608920B889}"/>
              </a:ext>
            </a:extLst>
          </p:cNvPr>
          <p:cNvSpPr/>
          <p:nvPr/>
        </p:nvSpPr>
        <p:spPr>
          <a:xfrm>
            <a:off x="2393046" y="1906120"/>
            <a:ext cx="81035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 dirty="0">
                <a:ln/>
                <a:solidFill>
                  <a:schemeClr val="accent6"/>
                </a:solidFill>
                <a:effectLst/>
              </a:rPr>
              <a:t>Vestibular apparatus</a:t>
            </a:r>
            <a:endParaRPr lang="ar-SA" sz="72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7C0074E-06B2-4538-9A1B-48C5396EAA42}"/>
              </a:ext>
            </a:extLst>
          </p:cNvPr>
          <p:cNvSpPr/>
          <p:nvPr/>
        </p:nvSpPr>
        <p:spPr>
          <a:xfrm>
            <a:off x="1582332" y="3634985"/>
            <a:ext cx="9541267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</a:t>
            </a:r>
          </a:p>
          <a:p>
            <a:pPr algn="ctr"/>
            <a:r>
              <a:rPr lang="en-US" sz="54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</a:t>
            </a:r>
            <a:r>
              <a:rPr lang="en-US" sz="54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44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Nour A. Mohammed</a:t>
            </a:r>
          </a:p>
          <a:p>
            <a:pPr algn="ctr"/>
            <a:r>
              <a:rPr lang="en-US" sz="4400" b="1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MUTAH SCHOOL OF MEDICINE</a:t>
            </a:r>
            <a:endParaRPr lang="ar-SA" sz="4400" b="1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83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ience Lesson Free PowerPoint Template &amp; Google Slides Theme">
            <a:extLst>
              <a:ext uri="{FF2B5EF4-FFF2-40B4-BE49-F238E27FC236}">
                <a16:creationId xmlns:a16="http://schemas.microsoft.com/office/drawing/2014/main" id="{EE7FAC46-C10C-4CE2-B031-E27F172C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C5EBED8-08CE-4AAE-8EDE-3811EBB79611}"/>
              </a:ext>
            </a:extLst>
          </p:cNvPr>
          <p:cNvSpPr/>
          <p:nvPr/>
        </p:nvSpPr>
        <p:spPr>
          <a:xfrm>
            <a:off x="749508" y="0"/>
            <a:ext cx="11442492" cy="6365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91851C9-8B85-4797-AFAE-77E358112382}"/>
              </a:ext>
            </a:extLst>
          </p:cNvPr>
          <p:cNvSpPr txBox="1"/>
          <p:nvPr/>
        </p:nvSpPr>
        <p:spPr>
          <a:xfrm>
            <a:off x="1298619" y="1413273"/>
            <a:ext cx="952427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19710" algn="just" rtl="0">
              <a:lnSpc>
                <a:spcPct val="150000"/>
              </a:lnSpc>
              <a:tabLst>
                <a:tab pos="635000" algn="l"/>
              </a:tabLst>
            </a:pPr>
            <a:r>
              <a:rPr lang="en-US" sz="2800" b="1" dirty="0" smtClean="0"/>
              <a:t>SCC</a:t>
            </a:r>
            <a:r>
              <a:rPr lang="en-US" sz="2800" dirty="0" smtClean="0"/>
              <a:t> are stimulated </a:t>
            </a:r>
            <a:r>
              <a:rPr lang="en-US" sz="2800" dirty="0"/>
              <a:t>by angular acceleration (rotation</a:t>
            </a:r>
            <a:r>
              <a:rPr lang="en-US" sz="2800" dirty="0" smtClean="0"/>
              <a:t>) </a:t>
            </a:r>
          </a:p>
          <a:p>
            <a:pPr indent="-219710" algn="just" rtl="0">
              <a:lnSpc>
                <a:spcPct val="150000"/>
              </a:lnSpc>
              <a:tabLst>
                <a:tab pos="635000" algn="l"/>
              </a:tabLst>
            </a:pPr>
            <a:r>
              <a:rPr lang="en-US" sz="2800" dirty="0"/>
              <a:t>Bending of cilia in Direction of Kinocilium </a:t>
            </a:r>
            <a:r>
              <a:rPr lang="en-US" sz="2800" dirty="0" smtClean="0"/>
              <a:t>causing </a:t>
            </a:r>
            <a:r>
              <a:rPr lang="en-US" sz="2800" b="1" dirty="0" smtClean="0"/>
              <a:t>Depolarization</a:t>
            </a:r>
            <a:r>
              <a:rPr lang="en-US" sz="2800" dirty="0" smtClean="0"/>
              <a:t> </a:t>
            </a:r>
            <a:r>
              <a:rPr lang="en-US" sz="2800" dirty="0"/>
              <a:t>of hair cells </a:t>
            </a:r>
            <a:r>
              <a:rPr lang="en-US" sz="2800" dirty="0" smtClean="0"/>
              <a:t>&amp; </a:t>
            </a:r>
            <a:r>
              <a:rPr lang="en-US" sz="2800" dirty="0"/>
              <a:t>Discharge of impulses in the vestibular nerve on same side. </a:t>
            </a:r>
            <a:endParaRPr lang="en-US" sz="2800" dirty="0" smtClean="0"/>
          </a:p>
          <a:p>
            <a:pPr indent="-219710" algn="just" rtl="0">
              <a:lnSpc>
                <a:spcPct val="150000"/>
              </a:lnSpc>
              <a:tabLst>
                <a:tab pos="635000" algn="l"/>
              </a:tabLst>
            </a:pPr>
            <a:r>
              <a:rPr lang="en-US" sz="2800" dirty="0" smtClean="0"/>
              <a:t> </a:t>
            </a:r>
            <a:r>
              <a:rPr lang="en-US" sz="2800" b="1" dirty="0"/>
              <a:t>In horizontal </a:t>
            </a:r>
            <a:r>
              <a:rPr lang="en-US" sz="2800" b="1" dirty="0" smtClean="0"/>
              <a:t>(lateral) canals </a:t>
            </a:r>
            <a:r>
              <a:rPr lang="en-US" sz="2800" dirty="0"/>
              <a:t>the kinocilium is present towards the utricle. So, crista is stimulated when it bends towards the utricle. </a:t>
            </a:r>
            <a:endParaRPr lang="en-US" sz="2800" dirty="0" smtClean="0"/>
          </a:p>
          <a:p>
            <a:pPr indent="-219710" algn="just" rtl="0">
              <a:lnSpc>
                <a:spcPct val="150000"/>
              </a:lnSpc>
              <a:tabLst>
                <a:tab pos="635000" algn="l"/>
              </a:tabLst>
            </a:pPr>
            <a:r>
              <a:rPr lang="en-US" sz="2800" b="1" dirty="0" smtClean="0"/>
              <a:t> </a:t>
            </a:r>
            <a:r>
              <a:rPr lang="en-US" sz="2800" b="1" dirty="0"/>
              <a:t>In the vertical canals </a:t>
            </a:r>
            <a:r>
              <a:rPr lang="en-US" sz="2800" dirty="0"/>
              <a:t>the opposite </a:t>
            </a:r>
            <a:r>
              <a:rPr lang="en-US" sz="2800" dirty="0" smtClean="0"/>
              <a:t>occur 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A86CEE7-3743-49D2-93AA-503A6D435D6C}"/>
              </a:ext>
            </a:extLst>
          </p:cNvPr>
          <p:cNvSpPr/>
          <p:nvPr/>
        </p:nvSpPr>
        <p:spPr>
          <a:xfrm>
            <a:off x="3426124" y="753723"/>
            <a:ext cx="50946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Mechanism of action</a:t>
            </a:r>
            <a:endParaRPr lang="ar-SA" sz="44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29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ience Lesson Free PowerPoint Template &amp; Google Slides Theme">
            <a:extLst>
              <a:ext uri="{FF2B5EF4-FFF2-40B4-BE49-F238E27FC236}">
                <a16:creationId xmlns:a16="http://schemas.microsoft.com/office/drawing/2014/main" id="{EE7FAC46-C10C-4CE2-B031-E27F172C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C5EBED8-08CE-4AAE-8EDE-3811EBB79611}"/>
              </a:ext>
            </a:extLst>
          </p:cNvPr>
          <p:cNvSpPr/>
          <p:nvPr/>
        </p:nvSpPr>
        <p:spPr>
          <a:xfrm>
            <a:off x="672813" y="246350"/>
            <a:ext cx="10959863" cy="6365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00" name="Picture 4" descr="Vestibular Transduction – Introduction to Sensation and Perception">
            <a:extLst>
              <a:ext uri="{FF2B5EF4-FFF2-40B4-BE49-F238E27FC236}">
                <a16:creationId xmlns:a16="http://schemas.microsoft.com/office/drawing/2014/main" id="{6E94F31E-E661-4454-AE0D-CBE8D83E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72" y="439917"/>
            <a:ext cx="10322351" cy="617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4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ience Lesson Free PowerPoint Template &amp; Google Slides Theme">
            <a:extLst>
              <a:ext uri="{FF2B5EF4-FFF2-40B4-BE49-F238E27FC236}">
                <a16:creationId xmlns:a16="http://schemas.microsoft.com/office/drawing/2014/main" id="{EE7FAC46-C10C-4CE2-B031-E27F172C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C5EBED8-08CE-4AAE-8EDE-3811EBB79611}"/>
              </a:ext>
            </a:extLst>
          </p:cNvPr>
          <p:cNvSpPr/>
          <p:nvPr/>
        </p:nvSpPr>
        <p:spPr>
          <a:xfrm>
            <a:off x="418289" y="233463"/>
            <a:ext cx="11431204" cy="6525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34597F7-E0C4-483A-9CC4-7CA08CEEBC3F}"/>
              </a:ext>
            </a:extLst>
          </p:cNvPr>
          <p:cNvSpPr txBox="1"/>
          <p:nvPr/>
        </p:nvSpPr>
        <p:spPr>
          <a:xfrm>
            <a:off x="418289" y="1146490"/>
            <a:ext cx="11252095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500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Mode of action of SCC in angular acceleration: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500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During rest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these is equal impulses are discharged from SCC of both sides.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500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During rotation to right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following occurs: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635000" algn="l"/>
              </a:tabLst>
            </a:pPr>
            <a:r>
              <a:rPr lang="en-US" sz="24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 the beginning of rotation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endolymph by its inertia rotates to Lt (opposite to side of rotation)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bending both cristae to left.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Rt. crista bends towards the utricle so it is stimulated 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impulse frequency.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Lt. crista bends away from the utricle so it is inhibited (hyperpolarized)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impulse frequency.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unbalanced discharge gives the CNS the sensation of rotation to the Rt.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5000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5000" algn="l"/>
              </a:tabLs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F47B064-81D1-478F-BBF4-EE138E832525}"/>
              </a:ext>
            </a:extLst>
          </p:cNvPr>
          <p:cNvSpPr/>
          <p:nvPr/>
        </p:nvSpPr>
        <p:spPr>
          <a:xfrm>
            <a:off x="2203269" y="452497"/>
            <a:ext cx="77854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Function of the Crista ampullaris</a:t>
            </a:r>
            <a:endParaRPr lang="ar-SA" sz="44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05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ience Lesson Free PowerPoint Template &amp; Google Slides Theme">
            <a:extLst>
              <a:ext uri="{FF2B5EF4-FFF2-40B4-BE49-F238E27FC236}">
                <a16:creationId xmlns:a16="http://schemas.microsoft.com/office/drawing/2014/main" id="{EE7FAC46-C10C-4CE2-B031-E27F172C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C5EBED8-08CE-4AAE-8EDE-3811EBB79611}"/>
              </a:ext>
            </a:extLst>
          </p:cNvPr>
          <p:cNvSpPr/>
          <p:nvPr/>
        </p:nvSpPr>
        <p:spPr>
          <a:xfrm>
            <a:off x="418289" y="233463"/>
            <a:ext cx="11431204" cy="6525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34597F7-E0C4-483A-9CC4-7CA08CEEBC3F}"/>
              </a:ext>
            </a:extLst>
          </p:cNvPr>
          <p:cNvSpPr txBox="1"/>
          <p:nvPr/>
        </p:nvSpPr>
        <p:spPr>
          <a:xfrm>
            <a:off x="518474" y="1306746"/>
            <a:ext cx="1106706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635000" algn="l"/>
              </a:tabLst>
            </a:pPr>
            <a:r>
              <a:rPr lang="en-US" sz="24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 20-30 seconds of rotation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as the rotation continues the inertia is overcome and the endolymph moves at the same rates as its bony canal so the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cupula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return to their normal position by their elasticity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sensation of rotation disappear.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635000" algn="l"/>
              </a:tabLst>
            </a:pPr>
            <a:r>
              <a:rPr lang="en-US" sz="24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the stoppage of rotation: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endolymph due to its momentum (force keeping it moving) continue to move to the Rt. after stoppage of rotation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bending the cristae to right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stimulation of left crista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false sensation of rotation to left (vertigo).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635000" algn="l"/>
              </a:tabLst>
            </a:pPr>
            <a:r>
              <a:rPr lang="en-US" sz="24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 20-30 seconds of stoppage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movements of endolymph stop and cupula return to its resting position due to their elasticity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sense of rotation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stops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5000" algn="l"/>
              </a:tabLs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F47B064-81D1-478F-BBF4-EE138E832525}"/>
              </a:ext>
            </a:extLst>
          </p:cNvPr>
          <p:cNvSpPr/>
          <p:nvPr/>
        </p:nvSpPr>
        <p:spPr>
          <a:xfrm>
            <a:off x="2203269" y="452497"/>
            <a:ext cx="77854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Function of the Crista ampullaris</a:t>
            </a:r>
            <a:endParaRPr lang="ar-SA" sz="44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90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ience Lesson Free PowerPoint Template &amp; Google Slides Theme">
            <a:extLst>
              <a:ext uri="{FF2B5EF4-FFF2-40B4-BE49-F238E27FC236}">
                <a16:creationId xmlns:a16="http://schemas.microsoft.com/office/drawing/2014/main" id="{EE7FAC46-C10C-4CE2-B031-E27F172C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C5EBED8-08CE-4AAE-8EDE-3811EBB79611}"/>
              </a:ext>
            </a:extLst>
          </p:cNvPr>
          <p:cNvSpPr/>
          <p:nvPr/>
        </p:nvSpPr>
        <p:spPr>
          <a:xfrm>
            <a:off x="418289" y="233463"/>
            <a:ext cx="11431204" cy="6365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07A1ECA-E6A1-4097-B6A3-6025EA4F04F5}"/>
              </a:ext>
            </a:extLst>
          </p:cNvPr>
          <p:cNvSpPr/>
          <p:nvPr/>
        </p:nvSpPr>
        <p:spPr>
          <a:xfrm>
            <a:off x="418289" y="233463"/>
            <a:ext cx="11431204" cy="6391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635000" algn="l"/>
              </a:tabLst>
            </a:pPr>
            <a:r>
              <a:rPr lang="en-US" sz="1800" b="1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Vertigo: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5000" algn="l"/>
              </a:tabLst>
            </a:pPr>
            <a:r>
              <a:rPr lang="en-US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Definition: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It is a false sensation of counter rotation felt on stoppage of rotation 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disturbance in equilibrium.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636E1D9-48C5-465E-ABB8-7EF0FB9F5C93}"/>
              </a:ext>
            </a:extLst>
          </p:cNvPr>
          <p:cNvSpPr/>
          <p:nvPr/>
        </p:nvSpPr>
        <p:spPr>
          <a:xfrm>
            <a:off x="2664138" y="452497"/>
            <a:ext cx="68637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3"/>
                </a:solidFill>
              </a:rPr>
              <a:t>Results of stimulation of SCC</a:t>
            </a:r>
            <a:endParaRPr lang="ar-SA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C966C84-CFF4-495B-A600-31BDFF6178DA}"/>
              </a:ext>
            </a:extLst>
          </p:cNvPr>
          <p:cNvSpPr txBox="1"/>
          <p:nvPr/>
        </p:nvSpPr>
        <p:spPr>
          <a:xfrm>
            <a:off x="876693" y="1440972"/>
            <a:ext cx="1074655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635000" algn="l"/>
              </a:tabLst>
            </a:pPr>
            <a:r>
              <a:rPr lang="en-US" sz="24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Vertigo: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500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Definition: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It is a false sensation of counter rotation felt on stoppage of rotation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disturbance in equilibrium.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5000" algn="l"/>
              </a:tabLst>
            </a:pPr>
            <a:r>
              <a:rPr lang="en-US" sz="24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2) Nystagmus: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500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Definition: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It is a rhythmic oscillatory movement of the eye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according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direction of rotation.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5000" algn="l"/>
              </a:tabLst>
            </a:pP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Aim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fix objects in the field of vision for long period.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5000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ience Lesson Free PowerPoint Template &amp; Google Slides Theme">
            <a:extLst>
              <a:ext uri="{FF2B5EF4-FFF2-40B4-BE49-F238E27FC236}">
                <a16:creationId xmlns:a16="http://schemas.microsoft.com/office/drawing/2014/main" id="{EE7FAC46-C10C-4CE2-B031-E27F172C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C5EBED8-08CE-4AAE-8EDE-3811EBB79611}"/>
              </a:ext>
            </a:extLst>
          </p:cNvPr>
          <p:cNvSpPr/>
          <p:nvPr/>
        </p:nvSpPr>
        <p:spPr>
          <a:xfrm>
            <a:off x="418289" y="233463"/>
            <a:ext cx="11431204" cy="6365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636E1D9-48C5-465E-ABB8-7EF0FB9F5C93}"/>
              </a:ext>
            </a:extLst>
          </p:cNvPr>
          <p:cNvSpPr/>
          <p:nvPr/>
        </p:nvSpPr>
        <p:spPr>
          <a:xfrm>
            <a:off x="2664138" y="452497"/>
            <a:ext cx="68637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3"/>
                </a:solidFill>
              </a:rPr>
              <a:t>Results of stimulation of SCC</a:t>
            </a:r>
            <a:endParaRPr lang="ar-SA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27565BF-8C42-434B-AF14-0156A6F4D0A7}"/>
              </a:ext>
            </a:extLst>
          </p:cNvPr>
          <p:cNvSpPr txBox="1"/>
          <p:nvPr/>
        </p:nvSpPr>
        <p:spPr>
          <a:xfrm>
            <a:off x="1011025" y="1440972"/>
            <a:ext cx="973553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5000" algn="l"/>
              </a:tabLst>
            </a:pPr>
            <a:r>
              <a:rPr lang="en-US" sz="24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3) Autonomic reactions: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due to impulses from SCC to autonomic centers in reticular formation causing nausea, vomiting, bradycardia, hypotension, sweating &amp; pallor.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5000" algn="l"/>
              </a:tabLst>
            </a:pPr>
            <a:r>
              <a:rPr lang="en-US" sz="24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4) Post-rotatory reaction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(past-pointing Barany’s test): after end of rotation to right the person feels false sensation of rotation to left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50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 ,if he is asked to touch a point on the wall "he determined it previously before closing the eye” he will point to the right of the point to compensate false sensation of rotation to left.</a:t>
            </a:r>
          </a:p>
        </p:txBody>
      </p:sp>
    </p:spTree>
    <p:extLst>
      <p:ext uri="{BB962C8B-B14F-4D97-AF65-F5344CB8AC3E}">
        <p14:creationId xmlns:p14="http://schemas.microsoft.com/office/powerpoint/2010/main" val="3807319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892"/>
            <a:ext cx="10515600" cy="12441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n/>
                <a:solidFill>
                  <a:schemeClr val="bg2">
                    <a:lumMod val="50000"/>
                  </a:schemeClr>
                </a:solidFill>
              </a:rPr>
              <a:t>Results of stimulation of SCC</a:t>
            </a:r>
            <a:r>
              <a:rPr lang="ar-SA" b="1" dirty="0">
                <a:ln/>
                <a:solidFill>
                  <a:schemeClr val="accent3"/>
                </a:solidFill>
              </a:rPr>
              <a:t/>
            </a:r>
            <a:br>
              <a:rPr lang="ar-SA" b="1" dirty="0">
                <a:ln/>
                <a:solidFill>
                  <a:schemeClr val="accent3"/>
                </a:solidFill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5)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Changes in muscle tone: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stimulation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SCC causes increase in muscle tone on the same side and decrease in opposite side to support the body posture.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11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ience Lesson Free PowerPoint Template &amp; Google Slides Theme">
            <a:extLst>
              <a:ext uri="{FF2B5EF4-FFF2-40B4-BE49-F238E27FC236}">
                <a16:creationId xmlns:a16="http://schemas.microsoft.com/office/drawing/2014/main" id="{EE7FAC46-C10C-4CE2-B031-E27F172C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C5EBED8-08CE-4AAE-8EDE-3811EBB79611}"/>
              </a:ext>
            </a:extLst>
          </p:cNvPr>
          <p:cNvSpPr/>
          <p:nvPr/>
        </p:nvSpPr>
        <p:spPr>
          <a:xfrm>
            <a:off x="380398" y="246350"/>
            <a:ext cx="11431204" cy="6365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2145529-0DD5-429A-A152-3C41306BEB86}"/>
              </a:ext>
            </a:extLst>
          </p:cNvPr>
          <p:cNvSpPr txBox="1"/>
          <p:nvPr/>
        </p:nvSpPr>
        <p:spPr>
          <a:xfrm>
            <a:off x="982744" y="1698998"/>
            <a:ext cx="9292471" cy="3357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5000" algn="l"/>
              </a:tabLst>
            </a:pPr>
            <a:r>
              <a:rPr lang="en-US" sz="24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Meniere's disease: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350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is due to increased pressure in the endolymph of unknown causes. It is characterized by attacks of vertigo, nystagmus, vomiting, loss of equilibrium, and tinnitus or even defective hearing acuity. </a:t>
            </a:r>
          </a:p>
          <a:p>
            <a:pPr marL="342900" marR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350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severe cases surgical removal of the vestibular nerve becomes the only treatment to avoid severe, vertigo and loss of equilibrium.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0B589491-F322-4A3A-A8F5-0EBF12F383D6}"/>
              </a:ext>
            </a:extLst>
          </p:cNvPr>
          <p:cNvSpPr/>
          <p:nvPr/>
        </p:nvSpPr>
        <p:spPr>
          <a:xfrm>
            <a:off x="2664131" y="587954"/>
            <a:ext cx="68637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3"/>
                </a:solidFill>
              </a:rPr>
              <a:t>Results of stimulation of SCC</a:t>
            </a:r>
            <a:endParaRPr lang="ar-SA" sz="4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23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 descr="Reflection of Light With Brown Background - Free Presentation Templates">
            <a:extLst>
              <a:ext uri="{FF2B5EF4-FFF2-40B4-BE49-F238E27FC236}">
                <a16:creationId xmlns:a16="http://schemas.microsoft.com/office/drawing/2014/main" id="{69852281-1B1D-4481-80FD-0D5A1200A6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0" r="1" b="2640"/>
          <a:stretch/>
        </p:blipFill>
        <p:spPr bwMode="auto"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64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ience Lesson Free PowerPoint Template &amp; Google Slides Theme">
            <a:extLst>
              <a:ext uri="{FF2B5EF4-FFF2-40B4-BE49-F238E27FC236}">
                <a16:creationId xmlns:a16="http://schemas.microsoft.com/office/drawing/2014/main" id="{EE7FAC46-C10C-4CE2-B031-E27F172C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C5EBED8-08CE-4AAE-8EDE-3811EBB79611}"/>
              </a:ext>
            </a:extLst>
          </p:cNvPr>
          <p:cNvSpPr/>
          <p:nvPr/>
        </p:nvSpPr>
        <p:spPr>
          <a:xfrm>
            <a:off x="688156" y="-112092"/>
            <a:ext cx="11431204" cy="6365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0C6D9EB-D300-4249-94CC-F4E15F2B4E02}"/>
              </a:ext>
            </a:extLst>
          </p:cNvPr>
          <p:cNvSpPr txBox="1"/>
          <p:nvPr/>
        </p:nvSpPr>
        <p:spPr>
          <a:xfrm>
            <a:off x="688156" y="2105891"/>
            <a:ext cx="1086926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organ that detects the sensation of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equilibrium</a:t>
            </a:r>
          </a:p>
          <a:p>
            <a:pPr algn="ctr"/>
            <a:r>
              <a:rPr lang="en-US" sz="2800" dirty="0"/>
              <a:t>It is composed </a:t>
            </a:r>
            <a:r>
              <a:rPr lang="en-US" sz="2800" dirty="0" smtClean="0"/>
              <a:t>of:</a:t>
            </a:r>
          </a:p>
          <a:p>
            <a:pPr marL="342900" indent="-342900" algn="ctr" rtl="0">
              <a:buFont typeface="Wingdings" panose="05000000000000000000" pitchFamily="2" charset="2"/>
              <a:buChar char="Ø"/>
            </a:pPr>
            <a:r>
              <a:rPr lang="en-US" sz="2800" dirty="0" smtClean="0"/>
              <a:t>Bony </a:t>
            </a:r>
            <a:r>
              <a:rPr lang="en-US" sz="2800" dirty="0"/>
              <a:t>part (bony labyrinth) which consisted </a:t>
            </a:r>
            <a:r>
              <a:rPr lang="en-US" sz="2800" dirty="0" smtClean="0"/>
              <a:t>of 3 bones </a:t>
            </a:r>
            <a:r>
              <a:rPr lang="en-US" sz="2800" b="1" dirty="0">
                <a:solidFill>
                  <a:srgbClr val="C00000"/>
                </a:solidFill>
              </a:rPr>
              <a:t>semicircular </a:t>
            </a:r>
            <a:r>
              <a:rPr lang="en-US" sz="2800" b="1" dirty="0" smtClean="0">
                <a:solidFill>
                  <a:srgbClr val="C00000"/>
                </a:solidFill>
              </a:rPr>
              <a:t>canals </a:t>
            </a:r>
            <a:r>
              <a:rPr lang="en-US" sz="2800" dirty="0" smtClean="0"/>
              <a:t>&amp; </a:t>
            </a:r>
            <a:r>
              <a:rPr lang="en-US" sz="2800" b="1" dirty="0" smtClean="0">
                <a:solidFill>
                  <a:srgbClr val="C00000"/>
                </a:solidFill>
              </a:rPr>
              <a:t>vestibule</a:t>
            </a:r>
            <a:r>
              <a:rPr lang="en-US" sz="2800" dirty="0" smtClean="0"/>
              <a:t> </a:t>
            </a:r>
          </a:p>
          <a:p>
            <a:pPr marL="342900" indent="-342900" algn="ctr" rtl="0">
              <a:buFont typeface="Wingdings" panose="05000000000000000000" pitchFamily="2" charset="2"/>
              <a:buChar char="Ø"/>
            </a:pPr>
            <a:r>
              <a:rPr lang="en-US" sz="2800" dirty="0" smtClean="0"/>
              <a:t>Membranous </a:t>
            </a:r>
            <a:r>
              <a:rPr lang="en-US" sz="2800" dirty="0"/>
              <a:t>part </a:t>
            </a:r>
            <a:endParaRPr lang="en-US" sz="2800" dirty="0" smtClean="0"/>
          </a:p>
          <a:p>
            <a:pPr algn="ctr" rtl="0"/>
            <a:r>
              <a:rPr lang="en-US" sz="2800" dirty="0" smtClean="0"/>
              <a:t>which </a:t>
            </a:r>
            <a:r>
              <a:rPr lang="en-US" sz="2800" dirty="0"/>
              <a:t>consisted of </a:t>
            </a:r>
            <a:r>
              <a:rPr lang="en-US" sz="2800" b="1" dirty="0">
                <a:solidFill>
                  <a:srgbClr val="C00000"/>
                </a:solidFill>
              </a:rPr>
              <a:t>3 semicircular </a:t>
            </a:r>
            <a:r>
              <a:rPr lang="en-US" sz="2800" dirty="0" smtClean="0"/>
              <a:t>canals </a:t>
            </a:r>
            <a:r>
              <a:rPr lang="en-US" sz="2800" b="1" dirty="0">
                <a:solidFill>
                  <a:srgbClr val="C00000"/>
                </a:solidFill>
              </a:rPr>
              <a:t>ampullae, </a:t>
            </a:r>
          </a:p>
          <a:p>
            <a:pPr algn="ctr" rtl="0"/>
            <a:r>
              <a:rPr lang="en-US" sz="2800" b="1" dirty="0">
                <a:solidFill>
                  <a:srgbClr val="C00000"/>
                </a:solidFill>
              </a:rPr>
              <a:t>2 sacs </a:t>
            </a:r>
            <a:r>
              <a:rPr lang="en-US" sz="2800" b="1" dirty="0"/>
              <a:t>utricle and </a:t>
            </a:r>
            <a:r>
              <a:rPr lang="en-US" sz="2800" b="1" dirty="0" smtClean="0"/>
              <a:t>saccule</a:t>
            </a:r>
            <a:r>
              <a:rPr lang="en-US" sz="2800" b="1" dirty="0" smtClean="0">
                <a:solidFill>
                  <a:srgbClr val="C00000"/>
                </a:solidFill>
              </a:rPr>
              <a:t>(</a:t>
            </a:r>
            <a:r>
              <a:rPr lang="en-US" sz="2800" b="1" dirty="0">
                <a:solidFill>
                  <a:srgbClr val="C00000"/>
                </a:solidFill>
              </a:rPr>
              <a:t>the </a:t>
            </a:r>
            <a:r>
              <a:rPr lang="en-US" sz="2800" b="1" dirty="0" smtClean="0">
                <a:solidFill>
                  <a:srgbClr val="C00000"/>
                </a:solidFill>
              </a:rPr>
              <a:t>Macula) 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 rtl="0"/>
            <a:r>
              <a:rPr lang="en-US" sz="2800" dirty="0" smtClean="0"/>
              <a:t>Between </a:t>
            </a:r>
            <a:r>
              <a:rPr lang="en-US" sz="2800" dirty="0"/>
              <a:t>the bony and </a:t>
            </a:r>
            <a:r>
              <a:rPr lang="en-US" sz="2800" dirty="0" smtClean="0"/>
              <a:t>membranous </a:t>
            </a:r>
            <a:r>
              <a:rPr lang="en-US" sz="2800" dirty="0"/>
              <a:t>labyrinth, there is a fluid called </a:t>
            </a:r>
            <a:r>
              <a:rPr lang="en-US" sz="2800" b="1" dirty="0">
                <a:solidFill>
                  <a:srgbClr val="C00000"/>
                </a:solidFill>
              </a:rPr>
              <a:t>perilymph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inside the membranous labyrinth there is another fluid </a:t>
            </a:r>
            <a:r>
              <a:rPr lang="en-US" sz="2800" b="1" dirty="0" smtClean="0">
                <a:solidFill>
                  <a:srgbClr val="C00000"/>
                </a:solidFill>
              </a:rPr>
              <a:t>endolymph</a:t>
            </a:r>
            <a:r>
              <a:rPr lang="en-US" sz="2800" dirty="0" smtClean="0"/>
              <a:t>.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977C2DA-E52F-40F8-ADEF-09A1944AD2AE}"/>
              </a:ext>
            </a:extLst>
          </p:cNvPr>
          <p:cNvSpPr/>
          <p:nvPr/>
        </p:nvSpPr>
        <p:spPr>
          <a:xfrm>
            <a:off x="3176316" y="897452"/>
            <a:ext cx="6124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6"/>
                </a:solidFill>
                <a:effectLst/>
              </a:rPr>
              <a:t>Vestibular apparatus</a:t>
            </a:r>
            <a:endParaRPr lang="ar-SA" sz="5400" b="1" cap="none" spc="0" dirty="0">
              <a:ln/>
              <a:solidFill>
                <a:schemeClr val="accent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5521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879" y="599607"/>
            <a:ext cx="8439461" cy="5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75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ience Lesson Free PowerPoint Template &amp; Google Slides Theme">
            <a:extLst>
              <a:ext uri="{FF2B5EF4-FFF2-40B4-BE49-F238E27FC236}">
                <a16:creationId xmlns:a16="http://schemas.microsoft.com/office/drawing/2014/main" id="{EE7FAC46-C10C-4CE2-B031-E27F172C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C5EBED8-08CE-4AAE-8EDE-3811EBB79611}"/>
              </a:ext>
            </a:extLst>
          </p:cNvPr>
          <p:cNvSpPr/>
          <p:nvPr/>
        </p:nvSpPr>
        <p:spPr>
          <a:xfrm>
            <a:off x="380398" y="246350"/>
            <a:ext cx="11431204" cy="6365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"/>
              <a:tabLst>
                <a:tab pos="6350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the head in the erect position, the macula of the utricle is in the horizontal plane while that of the saccule is vertical.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A1D9BAD-DECB-4684-83AE-B3833F576FB0}"/>
              </a:ext>
            </a:extLst>
          </p:cNvPr>
          <p:cNvSpPr txBox="1"/>
          <p:nvPr/>
        </p:nvSpPr>
        <p:spPr>
          <a:xfrm>
            <a:off x="1001597" y="621907"/>
            <a:ext cx="1042090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5000" algn="l"/>
              </a:tabLst>
            </a:pPr>
            <a:r>
              <a:rPr lang="en-US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non-auditory labyrinth in each side is composed of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(A) The </a:t>
            </a:r>
            <a:r>
              <a:rPr lang="en-US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utricle and </a:t>
            </a:r>
            <a:r>
              <a:rPr lang="en-US" sz="2800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saccule (</a:t>
            </a:r>
            <a:r>
              <a:rPr lang="en-US" sz="2800" dirty="0" smtClean="0"/>
              <a:t>Two </a:t>
            </a:r>
            <a:r>
              <a:rPr lang="en-US" sz="2800" dirty="0"/>
              <a:t>sacs inside the bony vestibule ) Contain sensory organ called </a:t>
            </a:r>
            <a:r>
              <a:rPr lang="en-US" sz="2800" b="1" dirty="0">
                <a:solidFill>
                  <a:srgbClr val="C00000"/>
                </a:solidFill>
              </a:rPr>
              <a:t>the </a:t>
            </a:r>
            <a:r>
              <a:rPr lang="en-US" sz="2800" b="1" dirty="0" smtClean="0">
                <a:solidFill>
                  <a:srgbClr val="C00000"/>
                </a:solidFill>
              </a:rPr>
              <a:t>Macula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B3236CE-9F3C-4EB1-A70A-4E9E438A951F}"/>
              </a:ext>
            </a:extLst>
          </p:cNvPr>
          <p:cNvSpPr txBox="1"/>
          <p:nvPr/>
        </p:nvSpPr>
        <p:spPr>
          <a:xfrm>
            <a:off x="380398" y="2167017"/>
            <a:ext cx="699539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>
              <a:lnSpc>
                <a:spcPct val="150000"/>
              </a:lnSpc>
              <a:buSzPts val="1400"/>
              <a:buFont typeface="Wingdings" panose="05000000000000000000" pitchFamily="2" charset="2"/>
              <a:buChar char=""/>
              <a:tabLst>
                <a:tab pos="635000" algn="l"/>
              </a:tabLs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macula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formed of a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ridge of columnar epithelium with hair cells having 50-70 stereocilia and one large kinocilium on one side. These cilia covered with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gelatinous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material, embedded on its top calcium carbonate called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Otoliths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Otoconia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the head in the erect position, 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macula of the utricle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in the 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horizontal plane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while 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saccule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vertical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"/>
              <a:tabLst>
                <a:tab pos="635000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The Vestibular System - Clinical Neuroanatomy, 28 ed.">
            <a:extLst>
              <a:ext uri="{FF2B5EF4-FFF2-40B4-BE49-F238E27FC236}">
                <a16:creationId xmlns:a16="http://schemas.microsoft.com/office/drawing/2014/main" id="{ED273184-25EA-411A-8859-9BD8B9385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644" y="2167016"/>
            <a:ext cx="4046712" cy="392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38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ience Lesson Free PowerPoint Template &amp; Google Slides Theme">
            <a:extLst>
              <a:ext uri="{FF2B5EF4-FFF2-40B4-BE49-F238E27FC236}">
                <a16:creationId xmlns:a16="http://schemas.microsoft.com/office/drawing/2014/main" id="{EE7FAC46-C10C-4CE2-B031-E27F172C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C5EBED8-08CE-4AAE-8EDE-3811EBB79611}"/>
              </a:ext>
            </a:extLst>
          </p:cNvPr>
          <p:cNvSpPr/>
          <p:nvPr/>
        </p:nvSpPr>
        <p:spPr>
          <a:xfrm>
            <a:off x="418289" y="233463"/>
            <a:ext cx="11431204" cy="6365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91851C9-8B85-4797-AFAE-77E358112382}"/>
              </a:ext>
            </a:extLst>
          </p:cNvPr>
          <p:cNvSpPr txBox="1"/>
          <p:nvPr/>
        </p:nvSpPr>
        <p:spPr>
          <a:xfrm>
            <a:off x="1520072" y="1782402"/>
            <a:ext cx="85100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"/>
              <a:tabLst>
                <a:tab pos="63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Bending the cilia of hair cells to side of Kinocilium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depolarization of hair cells and increase its discharge in the vestibular nerve.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"/>
              <a:tabLst>
                <a:tab pos="63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Bending the cilia to the opposite side causes hyperpolarization of hair cells and inhibition of afferent impulses.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"/>
              <a:tabLst>
                <a:tab pos="63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the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hair is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stimulated when otoconia pull on them, each group of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hair is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oriented in a different direction so, each position of head detected by a particular group of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hair 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A86CEE7-3743-49D2-93AA-503A6D435D6C}"/>
              </a:ext>
            </a:extLst>
          </p:cNvPr>
          <p:cNvSpPr/>
          <p:nvPr/>
        </p:nvSpPr>
        <p:spPr>
          <a:xfrm>
            <a:off x="3426124" y="753723"/>
            <a:ext cx="50946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Mechanism of action</a:t>
            </a:r>
            <a:endParaRPr lang="ar-SA" sz="44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91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ience Lesson Free PowerPoint Template &amp; Google Slides Theme">
            <a:extLst>
              <a:ext uri="{FF2B5EF4-FFF2-40B4-BE49-F238E27FC236}">
                <a16:creationId xmlns:a16="http://schemas.microsoft.com/office/drawing/2014/main" id="{EE7FAC46-C10C-4CE2-B031-E27F172C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C5EBED8-08CE-4AAE-8EDE-3811EBB79611}"/>
              </a:ext>
            </a:extLst>
          </p:cNvPr>
          <p:cNvSpPr/>
          <p:nvPr/>
        </p:nvSpPr>
        <p:spPr>
          <a:xfrm>
            <a:off x="418289" y="233463"/>
            <a:ext cx="11431204" cy="6365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89" y="419725"/>
            <a:ext cx="11431204" cy="617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ience Lesson Free PowerPoint Template &amp; Google Slides Theme">
            <a:extLst>
              <a:ext uri="{FF2B5EF4-FFF2-40B4-BE49-F238E27FC236}">
                <a16:creationId xmlns:a16="http://schemas.microsoft.com/office/drawing/2014/main" id="{EE7FAC46-C10C-4CE2-B031-E27F172C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C5EBED8-08CE-4AAE-8EDE-3811EBB79611}"/>
              </a:ext>
            </a:extLst>
          </p:cNvPr>
          <p:cNvSpPr/>
          <p:nvPr/>
        </p:nvSpPr>
        <p:spPr>
          <a:xfrm>
            <a:off x="418289" y="233463"/>
            <a:ext cx="11431204" cy="6525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34597F7-E0C4-483A-9CC4-7CA08CEEBC3F}"/>
              </a:ext>
            </a:extLst>
          </p:cNvPr>
          <p:cNvSpPr txBox="1"/>
          <p:nvPr/>
        </p:nvSpPr>
        <p:spPr>
          <a:xfrm>
            <a:off x="888869" y="1306746"/>
            <a:ext cx="1041426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35000" algn="l"/>
              </a:tabLs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Orientation of the head in space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(static equilibrium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):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5000" algn="l"/>
              </a:tabLst>
            </a:pPr>
            <a:r>
              <a:rPr lang="en-US" sz="2400" dirty="0"/>
              <a:t>If the head in normal erect position ð equal impulses from Rt. &amp; Lt. maculae.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"/>
              <a:tabLst>
                <a:tab pos="63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Titling the head to Rt.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otoliths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Rt. side displaced by gravity and bending the hair cells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rate of discharge from Rt. utricle and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discharge from Lt. utricle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sensation of tilting of head to right.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5000" algn="l"/>
              </a:tabLs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 Receptors for linear acceleration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"/>
              <a:tabLst>
                <a:tab pos="63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 the body is suddenly forward accelerated, the otoconia (which have greater inertia than surrounding fluid) displaced backwards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bending of cilia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stimulation of hair cells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false sensation of falling backwards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automatic leaning the body forwards for proper equilibrium.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5000" algn="l"/>
              </a:tabLs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F47B064-81D1-478F-BBF4-EE138E832525}"/>
              </a:ext>
            </a:extLst>
          </p:cNvPr>
          <p:cNvSpPr/>
          <p:nvPr/>
        </p:nvSpPr>
        <p:spPr>
          <a:xfrm>
            <a:off x="3295393" y="452497"/>
            <a:ext cx="56012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Function of the Macula</a:t>
            </a:r>
            <a:endParaRPr lang="ar-SA" sz="44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38072" y="452497"/>
            <a:ext cx="6086007" cy="7552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8289" y="1320919"/>
            <a:ext cx="11244059" cy="5522908"/>
          </a:xfrm>
        </p:spPr>
        <p:txBody>
          <a:bodyPr/>
          <a:lstStyle/>
          <a:p>
            <a:pPr algn="just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ience Lesson Free PowerPoint Template &amp; Google Slides Theme">
            <a:extLst>
              <a:ext uri="{FF2B5EF4-FFF2-40B4-BE49-F238E27FC236}">
                <a16:creationId xmlns:a16="http://schemas.microsoft.com/office/drawing/2014/main" id="{EE7FAC46-C10C-4CE2-B031-E27F172C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C5EBED8-08CE-4AAE-8EDE-3811EBB79611}"/>
              </a:ext>
            </a:extLst>
          </p:cNvPr>
          <p:cNvSpPr/>
          <p:nvPr/>
        </p:nvSpPr>
        <p:spPr>
          <a:xfrm>
            <a:off x="418289" y="233463"/>
            <a:ext cx="11431204" cy="6525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34597F7-E0C4-483A-9CC4-7CA08CEEBC3F}"/>
              </a:ext>
            </a:extLst>
          </p:cNvPr>
          <p:cNvSpPr txBox="1"/>
          <p:nvPr/>
        </p:nvSpPr>
        <p:spPr>
          <a:xfrm>
            <a:off x="1188673" y="1440972"/>
            <a:ext cx="10414260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5000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5000" algn="l"/>
              </a:tabLst>
            </a:pPr>
            <a:r>
              <a:rPr lang="en-US" sz="28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 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Receptors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orientation during swimming under deep water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5000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proprioceptive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impulses are absent in this condition.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Because,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water press allover the body by equal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pressure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So, any one with inner ear disease must avoid swimming. Because, if he closes his eyes he will immediately sink.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F47B064-81D1-478F-BBF4-EE138E832525}"/>
              </a:ext>
            </a:extLst>
          </p:cNvPr>
          <p:cNvSpPr/>
          <p:nvPr/>
        </p:nvSpPr>
        <p:spPr>
          <a:xfrm>
            <a:off x="3295393" y="452497"/>
            <a:ext cx="56012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Function of the Macula</a:t>
            </a:r>
            <a:endParaRPr lang="ar-SA" sz="44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32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ience Lesson Free PowerPoint Template &amp; Google Slides Theme">
            <a:extLst>
              <a:ext uri="{FF2B5EF4-FFF2-40B4-BE49-F238E27FC236}">
                <a16:creationId xmlns:a16="http://schemas.microsoft.com/office/drawing/2014/main" id="{EE7FAC46-C10C-4CE2-B031-E27F172C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C5EBED8-08CE-4AAE-8EDE-3811EBB79611}"/>
              </a:ext>
            </a:extLst>
          </p:cNvPr>
          <p:cNvSpPr/>
          <p:nvPr/>
        </p:nvSpPr>
        <p:spPr>
          <a:xfrm>
            <a:off x="380398" y="246350"/>
            <a:ext cx="11431204" cy="6365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"/>
              <a:tabLst>
                <a:tab pos="6350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the head in the erect position, the macula of the utricle is in the horizontal plane while that of the saccule is vertical.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A1D9BAD-DECB-4684-83AE-B3833F576FB0}"/>
              </a:ext>
            </a:extLst>
          </p:cNvPr>
          <p:cNvSpPr txBox="1"/>
          <p:nvPr/>
        </p:nvSpPr>
        <p:spPr>
          <a:xfrm>
            <a:off x="1001597" y="621907"/>
            <a:ext cx="892815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5000" algn="l"/>
              </a:tabLst>
            </a:pPr>
            <a:r>
              <a:rPr lang="en-US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non-auditory labyrinth in each side is composed of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Semicircular canals</a:t>
            </a:r>
            <a:r>
              <a:rPr lang="en-US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sensory organ (Crista ampullaris)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13F55A6-0B71-4BF9-BCA7-DD927C4D9A76}"/>
              </a:ext>
            </a:extLst>
          </p:cNvPr>
          <p:cNvSpPr txBox="1"/>
          <p:nvPr/>
        </p:nvSpPr>
        <p:spPr>
          <a:xfrm>
            <a:off x="766712" y="2489281"/>
            <a:ext cx="4832727" cy="3357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"/>
              <a:tabLst>
                <a:tab pos="63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crista composed of ridge of columnar hair cells. The hair is embedded in gelatinous material called cupula, and each cell contains 40-70 stereocilia and one large kinocilium.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Sense of Equilibrium">
            <a:extLst>
              <a:ext uri="{FF2B5EF4-FFF2-40B4-BE49-F238E27FC236}">
                <a16:creationId xmlns:a16="http://schemas.microsoft.com/office/drawing/2014/main" id="{F838C53F-266C-4FDC-BEAB-ED459924C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64" y="2222345"/>
            <a:ext cx="5533624" cy="4283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6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1158</Words>
  <Application>Microsoft Office PowerPoint</Application>
  <PresentationFormat>Widescreen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Rockwell</vt:lpstr>
      <vt:lpstr>Symbol</vt:lpstr>
      <vt:lpstr>Times New Roman</vt:lpstr>
      <vt:lpstr>Wingdings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of stimulation of SCC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MMMuhammad</dc:creator>
  <cp:lastModifiedBy>DELL</cp:lastModifiedBy>
  <cp:revision>59</cp:revision>
  <dcterms:created xsi:type="dcterms:W3CDTF">2022-04-02T11:50:16Z</dcterms:created>
  <dcterms:modified xsi:type="dcterms:W3CDTF">2023-03-13T04:24:44Z</dcterms:modified>
</cp:coreProperties>
</file>