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05"/>
  </p:notesMasterIdLst>
  <p:sldIdLst>
    <p:sldId id="384" r:id="rId5"/>
    <p:sldId id="385" r:id="rId6"/>
    <p:sldId id="386" r:id="rId7"/>
    <p:sldId id="387" r:id="rId8"/>
    <p:sldId id="388" r:id="rId9"/>
    <p:sldId id="262" r:id="rId10"/>
    <p:sldId id="263" r:id="rId11"/>
    <p:sldId id="389" r:id="rId12"/>
    <p:sldId id="390" r:id="rId13"/>
    <p:sldId id="266" r:id="rId14"/>
    <p:sldId id="391" r:id="rId15"/>
    <p:sldId id="392" r:id="rId16"/>
    <p:sldId id="393" r:id="rId17"/>
    <p:sldId id="394" r:id="rId18"/>
    <p:sldId id="395" r:id="rId19"/>
    <p:sldId id="272" r:id="rId20"/>
    <p:sldId id="396" r:id="rId21"/>
    <p:sldId id="397" r:id="rId22"/>
    <p:sldId id="275" r:id="rId23"/>
    <p:sldId id="276" r:id="rId24"/>
    <p:sldId id="277" r:id="rId25"/>
    <p:sldId id="398" r:id="rId26"/>
    <p:sldId id="297" r:id="rId27"/>
    <p:sldId id="367" r:id="rId28"/>
    <p:sldId id="279" r:id="rId29"/>
    <p:sldId id="280" r:id="rId30"/>
    <p:sldId id="369" r:id="rId31"/>
    <p:sldId id="281" r:id="rId32"/>
    <p:sldId id="370" r:id="rId33"/>
    <p:sldId id="371" r:id="rId34"/>
    <p:sldId id="372" r:id="rId35"/>
    <p:sldId id="373" r:id="rId36"/>
    <p:sldId id="357" r:id="rId37"/>
    <p:sldId id="356" r:id="rId38"/>
    <p:sldId id="350" r:id="rId39"/>
    <p:sldId id="374" r:id="rId40"/>
    <p:sldId id="375" r:id="rId41"/>
    <p:sldId id="376" r:id="rId42"/>
    <p:sldId id="368" r:id="rId43"/>
    <p:sldId id="351" r:id="rId44"/>
    <p:sldId id="286" r:id="rId45"/>
    <p:sldId id="377" r:id="rId46"/>
    <p:sldId id="287" r:id="rId47"/>
    <p:sldId id="288" r:id="rId48"/>
    <p:sldId id="289" r:id="rId49"/>
    <p:sldId id="378" r:id="rId50"/>
    <p:sldId id="366" r:id="rId51"/>
    <p:sldId id="361" r:id="rId52"/>
    <p:sldId id="379" r:id="rId53"/>
    <p:sldId id="380" r:id="rId54"/>
    <p:sldId id="381" r:id="rId55"/>
    <p:sldId id="382" r:id="rId56"/>
    <p:sldId id="383" r:id="rId57"/>
    <p:sldId id="298" r:id="rId58"/>
    <p:sldId id="299" r:id="rId59"/>
    <p:sldId id="362" r:id="rId60"/>
    <p:sldId id="364" r:id="rId61"/>
    <p:sldId id="257" r:id="rId62"/>
    <p:sldId id="258" r:id="rId63"/>
    <p:sldId id="283" r:id="rId64"/>
    <p:sldId id="282" r:id="rId65"/>
    <p:sldId id="284" r:id="rId66"/>
    <p:sldId id="285" r:id="rId67"/>
    <p:sldId id="295" r:id="rId68"/>
    <p:sldId id="259" r:id="rId69"/>
    <p:sldId id="290" r:id="rId70"/>
    <p:sldId id="260" r:id="rId71"/>
    <p:sldId id="261" r:id="rId72"/>
    <p:sldId id="291" r:id="rId73"/>
    <p:sldId id="264" r:id="rId74"/>
    <p:sldId id="265" r:id="rId75"/>
    <p:sldId id="292" r:id="rId76"/>
    <p:sldId id="293" r:id="rId77"/>
    <p:sldId id="267" r:id="rId78"/>
    <p:sldId id="268" r:id="rId79"/>
    <p:sldId id="269" r:id="rId80"/>
    <p:sldId id="270" r:id="rId81"/>
    <p:sldId id="271" r:id="rId82"/>
    <p:sldId id="273" r:id="rId83"/>
    <p:sldId id="294" r:id="rId84"/>
    <p:sldId id="274" r:id="rId85"/>
    <p:sldId id="256" r:id="rId86"/>
    <p:sldId id="399" r:id="rId87"/>
    <p:sldId id="400" r:id="rId88"/>
    <p:sldId id="401" r:id="rId89"/>
    <p:sldId id="402" r:id="rId90"/>
    <p:sldId id="403" r:id="rId91"/>
    <p:sldId id="404" r:id="rId92"/>
    <p:sldId id="405" r:id="rId93"/>
    <p:sldId id="406" r:id="rId94"/>
    <p:sldId id="407" r:id="rId95"/>
    <p:sldId id="408" r:id="rId96"/>
    <p:sldId id="409" r:id="rId97"/>
    <p:sldId id="410" r:id="rId98"/>
    <p:sldId id="411" r:id="rId99"/>
    <p:sldId id="412" r:id="rId100"/>
    <p:sldId id="413" r:id="rId101"/>
    <p:sldId id="414" r:id="rId102"/>
    <p:sldId id="415" r:id="rId103"/>
    <p:sldId id="278"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85529" autoAdjust="0"/>
  </p:normalViewPr>
  <p:slideViewPr>
    <p:cSldViewPr snapToGrid="0">
      <p:cViewPr varScale="1">
        <p:scale>
          <a:sx n="61" d="100"/>
          <a:sy n="61" d="100"/>
        </p:scale>
        <p:origin x="10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255870-20FA-4ABD-B71F-4376F23D13CB}"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D1749C5F-F13E-49EF-8F1F-D339C10A05AC}">
      <dgm:prSet phldrT="[Text]" custT="1"/>
      <dgm:spPr/>
      <dgm:t>
        <a:bodyPr/>
        <a:lstStyle/>
        <a:p>
          <a:r>
            <a:rPr lang="en-US" sz="2300" b="1" dirty="0"/>
            <a:t>STOMAL STENOSIS/ MARGINAL ULCER</a:t>
          </a:r>
        </a:p>
      </dgm:t>
    </dgm:pt>
    <dgm:pt modelId="{2399FEC9-9C55-47C6-9C5B-1DC1C3B410A1}" type="parTrans" cxnId="{D6F48BEF-CDF0-4E33-B4C8-9C485E18C7BA}">
      <dgm:prSet/>
      <dgm:spPr/>
      <dgm:t>
        <a:bodyPr/>
        <a:lstStyle/>
        <a:p>
          <a:endParaRPr lang="en-US"/>
        </a:p>
      </dgm:t>
    </dgm:pt>
    <dgm:pt modelId="{7DF721D5-4E9A-43EB-9DC1-31E6C09EEAD6}" type="sibTrans" cxnId="{D6F48BEF-CDF0-4E33-B4C8-9C485E18C7BA}">
      <dgm:prSet/>
      <dgm:spPr/>
      <dgm:t>
        <a:bodyPr/>
        <a:lstStyle/>
        <a:p>
          <a:endParaRPr lang="en-US"/>
        </a:p>
      </dgm:t>
    </dgm:pt>
    <dgm:pt modelId="{91D26919-E479-48C1-BF61-4CEFF4826EE4}">
      <dgm:prSet phldrT="[Text]" custT="1"/>
      <dgm:spPr/>
      <dgm:t>
        <a:bodyPr/>
        <a:lstStyle/>
        <a:p>
          <a:r>
            <a:rPr lang="en-US" sz="2400" b="1" dirty="0"/>
            <a:t>HERNIAS</a:t>
          </a:r>
        </a:p>
      </dgm:t>
    </dgm:pt>
    <dgm:pt modelId="{9C997E6D-BCF8-45C3-BFE1-F2E8533D6D8A}" type="parTrans" cxnId="{8EEA99DF-6317-4593-9D8B-03E663AEAFFE}">
      <dgm:prSet/>
      <dgm:spPr/>
      <dgm:t>
        <a:bodyPr/>
        <a:lstStyle/>
        <a:p>
          <a:endParaRPr lang="en-US"/>
        </a:p>
      </dgm:t>
    </dgm:pt>
    <dgm:pt modelId="{C6C9DE63-9F18-4689-924D-66CFFA3426D3}" type="sibTrans" cxnId="{8EEA99DF-6317-4593-9D8B-03E663AEAFFE}">
      <dgm:prSet/>
      <dgm:spPr/>
      <dgm:t>
        <a:bodyPr/>
        <a:lstStyle/>
        <a:p>
          <a:endParaRPr lang="en-US"/>
        </a:p>
      </dgm:t>
    </dgm:pt>
    <dgm:pt modelId="{80664B17-69E2-4091-995C-400708EB5341}">
      <dgm:prSet phldrT="[Text]" custT="1"/>
      <dgm:spPr/>
      <dgm:t>
        <a:bodyPr/>
        <a:lstStyle/>
        <a:p>
          <a:r>
            <a:rPr lang="en-US" sz="2400" b="1" dirty="0"/>
            <a:t>FISTULA</a:t>
          </a:r>
        </a:p>
      </dgm:t>
    </dgm:pt>
    <dgm:pt modelId="{DF3CBAC3-EB3A-4A20-9622-C64B6DE662D9}" type="parTrans" cxnId="{FDEC454A-6CC5-4E4B-9A2F-8F64591FE4CE}">
      <dgm:prSet/>
      <dgm:spPr/>
      <dgm:t>
        <a:bodyPr/>
        <a:lstStyle/>
        <a:p>
          <a:endParaRPr lang="en-US"/>
        </a:p>
      </dgm:t>
    </dgm:pt>
    <dgm:pt modelId="{D1AD5686-B828-4355-889A-1F2F901C8E05}" type="sibTrans" cxnId="{FDEC454A-6CC5-4E4B-9A2F-8F64591FE4CE}">
      <dgm:prSet/>
      <dgm:spPr/>
      <dgm:t>
        <a:bodyPr/>
        <a:lstStyle/>
        <a:p>
          <a:endParaRPr lang="en-US"/>
        </a:p>
      </dgm:t>
    </dgm:pt>
    <dgm:pt modelId="{A9F3F33A-09BC-46E1-92E7-8B8EF47313F5}">
      <dgm:prSet phldrT="[Text]" custT="1"/>
      <dgm:spPr/>
      <dgm:t>
        <a:bodyPr/>
        <a:lstStyle/>
        <a:p>
          <a:r>
            <a:rPr lang="en-US" sz="2000" b="1" dirty="0"/>
            <a:t>INTUSSUSCEPTION</a:t>
          </a:r>
        </a:p>
      </dgm:t>
    </dgm:pt>
    <dgm:pt modelId="{80CF49E0-020F-4F24-A524-EC5C84C8947F}" type="parTrans" cxnId="{F4A4F7CC-55AD-4325-914E-8AD2813C7D8C}">
      <dgm:prSet/>
      <dgm:spPr/>
      <dgm:t>
        <a:bodyPr/>
        <a:lstStyle/>
        <a:p>
          <a:endParaRPr lang="en-US"/>
        </a:p>
      </dgm:t>
    </dgm:pt>
    <dgm:pt modelId="{3B4F139E-A176-477B-AFC1-9AF31E78C7AC}" type="sibTrans" cxnId="{F4A4F7CC-55AD-4325-914E-8AD2813C7D8C}">
      <dgm:prSet/>
      <dgm:spPr/>
      <dgm:t>
        <a:bodyPr/>
        <a:lstStyle/>
        <a:p>
          <a:endParaRPr lang="en-US"/>
        </a:p>
      </dgm:t>
    </dgm:pt>
    <dgm:pt modelId="{8359D73F-0FEB-4CF7-83D6-43C415522E88}">
      <dgm:prSet phldrT="[Text]" custT="1"/>
      <dgm:spPr/>
      <dgm:t>
        <a:bodyPr/>
        <a:lstStyle/>
        <a:p>
          <a:r>
            <a:rPr lang="en-US" sz="2100" b="1" dirty="0"/>
            <a:t>NUTRITIONAL DEFICIENCIES</a:t>
          </a:r>
          <a:endParaRPr lang="en-US" sz="2100" dirty="0"/>
        </a:p>
      </dgm:t>
    </dgm:pt>
    <dgm:pt modelId="{7A4880D0-0957-4313-9484-E61937615B5A}" type="parTrans" cxnId="{A5991867-ECD5-423E-BE5D-DE0CA28C73A9}">
      <dgm:prSet/>
      <dgm:spPr/>
      <dgm:t>
        <a:bodyPr/>
        <a:lstStyle/>
        <a:p>
          <a:endParaRPr lang="en-US"/>
        </a:p>
      </dgm:t>
    </dgm:pt>
    <dgm:pt modelId="{1D42A14A-4084-4D26-9BC8-76BF32E1679E}" type="sibTrans" cxnId="{A5991867-ECD5-423E-BE5D-DE0CA28C73A9}">
      <dgm:prSet/>
      <dgm:spPr/>
      <dgm:t>
        <a:bodyPr/>
        <a:lstStyle/>
        <a:p>
          <a:endParaRPr lang="en-US"/>
        </a:p>
      </dgm:t>
    </dgm:pt>
    <dgm:pt modelId="{E4D80A6B-4C03-42C6-8DD3-6F06B5436090}">
      <dgm:prSet phldrT="[Text]" custT="1"/>
      <dgm:spPr/>
      <dgm:t>
        <a:bodyPr/>
        <a:lstStyle/>
        <a:p>
          <a:r>
            <a:rPr lang="en-US" sz="2400" b="1" dirty="0"/>
            <a:t>DUMPING SYNDROME</a:t>
          </a:r>
        </a:p>
      </dgm:t>
    </dgm:pt>
    <dgm:pt modelId="{2C42CD17-0721-4955-BD80-071B90777907}" type="parTrans" cxnId="{4162B197-29D5-4666-97D4-0EDB336A2728}">
      <dgm:prSet/>
      <dgm:spPr/>
      <dgm:t>
        <a:bodyPr/>
        <a:lstStyle/>
        <a:p>
          <a:endParaRPr lang="en-US"/>
        </a:p>
      </dgm:t>
    </dgm:pt>
    <dgm:pt modelId="{34414DF6-2694-445E-B79A-AB8C5B12A2B1}" type="sibTrans" cxnId="{4162B197-29D5-4666-97D4-0EDB336A2728}">
      <dgm:prSet/>
      <dgm:spPr/>
      <dgm:t>
        <a:bodyPr/>
        <a:lstStyle/>
        <a:p>
          <a:endParaRPr lang="en-US"/>
        </a:p>
      </dgm:t>
    </dgm:pt>
    <dgm:pt modelId="{72C454BB-996F-4E4B-962F-38EB9E352F03}">
      <dgm:prSet phldrT="[Text]" custT="1"/>
      <dgm:spPr/>
      <dgm:t>
        <a:bodyPr/>
        <a:lstStyle/>
        <a:p>
          <a:r>
            <a:rPr lang="en-US" sz="2400" b="1" dirty="0"/>
            <a:t>Blind loop syndrome</a:t>
          </a:r>
        </a:p>
      </dgm:t>
    </dgm:pt>
    <dgm:pt modelId="{9558CB6C-3486-4FD0-B43B-7808B6D70F8F}" type="parTrans" cxnId="{93E73FF9-1550-44E8-885E-232FDE3DC413}">
      <dgm:prSet/>
      <dgm:spPr/>
      <dgm:t>
        <a:bodyPr/>
        <a:lstStyle/>
        <a:p>
          <a:endParaRPr lang="en-US"/>
        </a:p>
      </dgm:t>
    </dgm:pt>
    <dgm:pt modelId="{C70AE9EA-513B-4C49-B346-32F93AFF028E}" type="sibTrans" cxnId="{93E73FF9-1550-44E8-885E-232FDE3DC413}">
      <dgm:prSet/>
      <dgm:spPr/>
      <dgm:t>
        <a:bodyPr/>
        <a:lstStyle/>
        <a:p>
          <a:endParaRPr lang="en-US"/>
        </a:p>
      </dgm:t>
    </dgm:pt>
    <dgm:pt modelId="{DAD38DD6-C0B2-47BE-BE0F-5DE4D02A4EE6}">
      <dgm:prSet phldrT="[Text]" custT="1"/>
      <dgm:spPr/>
      <dgm:t>
        <a:bodyPr/>
        <a:lstStyle/>
        <a:p>
          <a:r>
            <a:rPr lang="en-US" sz="2400" b="1" dirty="0"/>
            <a:t>Afferent /Efferent loop syndrome</a:t>
          </a:r>
        </a:p>
      </dgm:t>
    </dgm:pt>
    <dgm:pt modelId="{E7F0F2D4-E8B7-426D-949E-88BD3A9707F2}" type="parTrans" cxnId="{CD8569F8-135C-4649-8BE5-B3EDBD8AF732}">
      <dgm:prSet/>
      <dgm:spPr/>
      <dgm:t>
        <a:bodyPr/>
        <a:lstStyle/>
        <a:p>
          <a:endParaRPr lang="en-US"/>
        </a:p>
      </dgm:t>
    </dgm:pt>
    <dgm:pt modelId="{5D5B88AC-C1F3-4FF8-A65B-6BCC0FFF43B9}" type="sibTrans" cxnId="{CD8569F8-135C-4649-8BE5-B3EDBD8AF732}">
      <dgm:prSet/>
      <dgm:spPr/>
      <dgm:t>
        <a:bodyPr/>
        <a:lstStyle/>
        <a:p>
          <a:endParaRPr lang="en-US"/>
        </a:p>
      </dgm:t>
    </dgm:pt>
    <dgm:pt modelId="{0363C77D-1800-4413-AF44-CA30F76592C3}" type="pres">
      <dgm:prSet presAssocID="{F5255870-20FA-4ABD-B71F-4376F23D13CB}" presName="diagram" presStyleCnt="0">
        <dgm:presLayoutVars>
          <dgm:dir/>
          <dgm:resizeHandles val="exact"/>
        </dgm:presLayoutVars>
      </dgm:prSet>
      <dgm:spPr/>
    </dgm:pt>
    <dgm:pt modelId="{E713AD71-E87F-4F8D-94AF-8AD0B02E1B2F}" type="pres">
      <dgm:prSet presAssocID="{D1749C5F-F13E-49EF-8F1F-D339C10A05AC}" presName="node" presStyleLbl="node1" presStyleIdx="0" presStyleCnt="8" custLinFactNeighborX="213" custLinFactNeighborY="625">
        <dgm:presLayoutVars>
          <dgm:bulletEnabled val="1"/>
        </dgm:presLayoutVars>
      </dgm:prSet>
      <dgm:spPr/>
    </dgm:pt>
    <dgm:pt modelId="{19FC4A59-1984-4A36-A346-95FCB2D250BD}" type="pres">
      <dgm:prSet presAssocID="{7DF721D5-4E9A-43EB-9DC1-31E6C09EEAD6}" presName="sibTrans" presStyleCnt="0"/>
      <dgm:spPr/>
    </dgm:pt>
    <dgm:pt modelId="{1654C386-7178-4FA3-9F45-E482CD2C711C}" type="pres">
      <dgm:prSet presAssocID="{91D26919-E479-48C1-BF61-4CEFF4826EE4}" presName="node" presStyleLbl="node1" presStyleIdx="1" presStyleCnt="8" custLinFactNeighborX="494" custLinFactNeighborY="196">
        <dgm:presLayoutVars>
          <dgm:bulletEnabled val="1"/>
        </dgm:presLayoutVars>
      </dgm:prSet>
      <dgm:spPr/>
    </dgm:pt>
    <dgm:pt modelId="{37DDE7CE-5A0F-4C30-89BE-988315D5A3D7}" type="pres">
      <dgm:prSet presAssocID="{C6C9DE63-9F18-4689-924D-66CFFA3426D3}" presName="sibTrans" presStyleCnt="0"/>
      <dgm:spPr/>
    </dgm:pt>
    <dgm:pt modelId="{70833EEB-A261-41D6-9EA1-D91371F9A996}" type="pres">
      <dgm:prSet presAssocID="{80664B17-69E2-4091-995C-400708EB5341}" presName="node" presStyleLbl="node1" presStyleIdx="2" presStyleCnt="8" custLinFactNeighborX="-1304" custLinFactNeighborY="-928">
        <dgm:presLayoutVars>
          <dgm:bulletEnabled val="1"/>
        </dgm:presLayoutVars>
      </dgm:prSet>
      <dgm:spPr/>
    </dgm:pt>
    <dgm:pt modelId="{97B0E229-4203-4F2C-BEEF-965F7069C8AE}" type="pres">
      <dgm:prSet presAssocID="{D1AD5686-B828-4355-889A-1F2F901C8E05}" presName="sibTrans" presStyleCnt="0"/>
      <dgm:spPr/>
    </dgm:pt>
    <dgm:pt modelId="{1275AFFD-4C37-4EFF-91E2-A7086544EB4B}" type="pres">
      <dgm:prSet presAssocID="{A9F3F33A-09BC-46E1-92E7-8B8EF47313F5}" presName="node" presStyleLbl="node1" presStyleIdx="3" presStyleCnt="8" custLinFactNeighborX="889" custLinFactNeighborY="-1442">
        <dgm:presLayoutVars>
          <dgm:bulletEnabled val="1"/>
        </dgm:presLayoutVars>
      </dgm:prSet>
      <dgm:spPr/>
    </dgm:pt>
    <dgm:pt modelId="{F24749D9-2114-4840-86F6-5713EAE6244A}" type="pres">
      <dgm:prSet presAssocID="{3B4F139E-A176-477B-AFC1-9AF31E78C7AC}" presName="sibTrans" presStyleCnt="0"/>
      <dgm:spPr/>
    </dgm:pt>
    <dgm:pt modelId="{3B97AB4C-F8C5-4F95-8516-5C95AEBA49CD}" type="pres">
      <dgm:prSet presAssocID="{8359D73F-0FEB-4CF7-83D6-43C415522E88}" presName="node" presStyleLbl="node1" presStyleIdx="4" presStyleCnt="8">
        <dgm:presLayoutVars>
          <dgm:bulletEnabled val="1"/>
        </dgm:presLayoutVars>
      </dgm:prSet>
      <dgm:spPr/>
    </dgm:pt>
    <dgm:pt modelId="{7FA1459D-EBC6-4EE7-9858-119A76DB3B99}" type="pres">
      <dgm:prSet presAssocID="{1D42A14A-4084-4D26-9BC8-76BF32E1679E}" presName="sibTrans" presStyleCnt="0"/>
      <dgm:spPr/>
    </dgm:pt>
    <dgm:pt modelId="{D676EE66-6332-49A7-8CF5-3BA494F63B66}" type="pres">
      <dgm:prSet presAssocID="{E4D80A6B-4C03-42C6-8DD3-6F06B5436090}" presName="node" presStyleLbl="node1" presStyleIdx="5" presStyleCnt="8">
        <dgm:presLayoutVars>
          <dgm:bulletEnabled val="1"/>
        </dgm:presLayoutVars>
      </dgm:prSet>
      <dgm:spPr/>
    </dgm:pt>
    <dgm:pt modelId="{7AFE9E00-348A-493F-9E91-E8079EAF5655}" type="pres">
      <dgm:prSet presAssocID="{34414DF6-2694-445E-B79A-AB8C5B12A2B1}" presName="sibTrans" presStyleCnt="0"/>
      <dgm:spPr/>
    </dgm:pt>
    <dgm:pt modelId="{5EA48C09-2570-4D5C-BABD-01977A84F3ED}" type="pres">
      <dgm:prSet presAssocID="{72C454BB-996F-4E4B-962F-38EB9E352F03}" presName="node" presStyleLbl="node1" presStyleIdx="6" presStyleCnt="8">
        <dgm:presLayoutVars>
          <dgm:bulletEnabled val="1"/>
        </dgm:presLayoutVars>
      </dgm:prSet>
      <dgm:spPr/>
    </dgm:pt>
    <dgm:pt modelId="{839033DF-1268-416D-A5B2-460B1131F410}" type="pres">
      <dgm:prSet presAssocID="{C70AE9EA-513B-4C49-B346-32F93AFF028E}" presName="sibTrans" presStyleCnt="0"/>
      <dgm:spPr/>
    </dgm:pt>
    <dgm:pt modelId="{8D78E53D-098A-4139-A002-FD1BA5035974}" type="pres">
      <dgm:prSet presAssocID="{DAD38DD6-C0B2-47BE-BE0F-5DE4D02A4EE6}" presName="node" presStyleLbl="node1" presStyleIdx="7" presStyleCnt="8">
        <dgm:presLayoutVars>
          <dgm:bulletEnabled val="1"/>
        </dgm:presLayoutVars>
      </dgm:prSet>
      <dgm:spPr/>
    </dgm:pt>
  </dgm:ptLst>
  <dgm:cxnLst>
    <dgm:cxn modelId="{0DCEE60B-F97B-49DE-91B6-B846E40D1377}" type="presOf" srcId="{91D26919-E479-48C1-BF61-4CEFF4826EE4}" destId="{1654C386-7178-4FA3-9F45-E482CD2C711C}" srcOrd="0" destOrd="0" presId="urn:microsoft.com/office/officeart/2005/8/layout/default"/>
    <dgm:cxn modelId="{638E8421-19AA-4488-AB84-5005C0F36C8B}" type="presOf" srcId="{8359D73F-0FEB-4CF7-83D6-43C415522E88}" destId="{3B97AB4C-F8C5-4F95-8516-5C95AEBA49CD}" srcOrd="0" destOrd="0" presId="urn:microsoft.com/office/officeart/2005/8/layout/default"/>
    <dgm:cxn modelId="{2826C931-E260-4357-9FBC-9878A443354A}" type="presOf" srcId="{80664B17-69E2-4091-995C-400708EB5341}" destId="{70833EEB-A261-41D6-9EA1-D91371F9A996}" srcOrd="0" destOrd="0" presId="urn:microsoft.com/office/officeart/2005/8/layout/default"/>
    <dgm:cxn modelId="{A5991867-ECD5-423E-BE5D-DE0CA28C73A9}" srcId="{F5255870-20FA-4ABD-B71F-4376F23D13CB}" destId="{8359D73F-0FEB-4CF7-83D6-43C415522E88}" srcOrd="4" destOrd="0" parTransId="{7A4880D0-0957-4313-9484-E61937615B5A}" sibTransId="{1D42A14A-4084-4D26-9BC8-76BF32E1679E}"/>
    <dgm:cxn modelId="{FDEC454A-6CC5-4E4B-9A2F-8F64591FE4CE}" srcId="{F5255870-20FA-4ABD-B71F-4376F23D13CB}" destId="{80664B17-69E2-4091-995C-400708EB5341}" srcOrd="2" destOrd="0" parTransId="{DF3CBAC3-EB3A-4A20-9622-C64B6DE662D9}" sibTransId="{D1AD5686-B828-4355-889A-1F2F901C8E05}"/>
    <dgm:cxn modelId="{8B623681-B215-4D67-992B-A6272E1792A4}" type="presOf" srcId="{F5255870-20FA-4ABD-B71F-4376F23D13CB}" destId="{0363C77D-1800-4413-AF44-CA30F76592C3}" srcOrd="0" destOrd="0" presId="urn:microsoft.com/office/officeart/2005/8/layout/default"/>
    <dgm:cxn modelId="{4C52CE91-36BF-4226-A167-3A13E985DA3E}" type="presOf" srcId="{D1749C5F-F13E-49EF-8F1F-D339C10A05AC}" destId="{E713AD71-E87F-4F8D-94AF-8AD0B02E1B2F}" srcOrd="0" destOrd="0" presId="urn:microsoft.com/office/officeart/2005/8/layout/default"/>
    <dgm:cxn modelId="{4162B197-29D5-4666-97D4-0EDB336A2728}" srcId="{F5255870-20FA-4ABD-B71F-4376F23D13CB}" destId="{E4D80A6B-4C03-42C6-8DD3-6F06B5436090}" srcOrd="5" destOrd="0" parTransId="{2C42CD17-0721-4955-BD80-071B90777907}" sibTransId="{34414DF6-2694-445E-B79A-AB8C5B12A2B1}"/>
    <dgm:cxn modelId="{D45AF0A1-64D4-4803-9D10-EB402BD52A5A}" type="presOf" srcId="{E4D80A6B-4C03-42C6-8DD3-6F06B5436090}" destId="{D676EE66-6332-49A7-8CF5-3BA494F63B66}" srcOrd="0" destOrd="0" presId="urn:microsoft.com/office/officeart/2005/8/layout/default"/>
    <dgm:cxn modelId="{270453BA-FE83-4886-8304-F62733AE864D}" type="presOf" srcId="{DAD38DD6-C0B2-47BE-BE0F-5DE4D02A4EE6}" destId="{8D78E53D-098A-4139-A002-FD1BA5035974}" srcOrd="0" destOrd="0" presId="urn:microsoft.com/office/officeart/2005/8/layout/default"/>
    <dgm:cxn modelId="{F4A4F7CC-55AD-4325-914E-8AD2813C7D8C}" srcId="{F5255870-20FA-4ABD-B71F-4376F23D13CB}" destId="{A9F3F33A-09BC-46E1-92E7-8B8EF47313F5}" srcOrd="3" destOrd="0" parTransId="{80CF49E0-020F-4F24-A524-EC5C84C8947F}" sibTransId="{3B4F139E-A176-477B-AFC1-9AF31E78C7AC}"/>
    <dgm:cxn modelId="{7D8838D7-ABD8-42A8-A1B8-5D30A507ACC0}" type="presOf" srcId="{A9F3F33A-09BC-46E1-92E7-8B8EF47313F5}" destId="{1275AFFD-4C37-4EFF-91E2-A7086544EB4B}" srcOrd="0" destOrd="0" presId="urn:microsoft.com/office/officeart/2005/8/layout/default"/>
    <dgm:cxn modelId="{8EEA99DF-6317-4593-9D8B-03E663AEAFFE}" srcId="{F5255870-20FA-4ABD-B71F-4376F23D13CB}" destId="{91D26919-E479-48C1-BF61-4CEFF4826EE4}" srcOrd="1" destOrd="0" parTransId="{9C997E6D-BCF8-45C3-BFE1-F2E8533D6D8A}" sibTransId="{C6C9DE63-9F18-4689-924D-66CFFA3426D3}"/>
    <dgm:cxn modelId="{F3B63FE7-EC9D-451E-B165-493806562012}" type="presOf" srcId="{72C454BB-996F-4E4B-962F-38EB9E352F03}" destId="{5EA48C09-2570-4D5C-BABD-01977A84F3ED}" srcOrd="0" destOrd="0" presId="urn:microsoft.com/office/officeart/2005/8/layout/default"/>
    <dgm:cxn modelId="{D6F48BEF-CDF0-4E33-B4C8-9C485E18C7BA}" srcId="{F5255870-20FA-4ABD-B71F-4376F23D13CB}" destId="{D1749C5F-F13E-49EF-8F1F-D339C10A05AC}" srcOrd="0" destOrd="0" parTransId="{2399FEC9-9C55-47C6-9C5B-1DC1C3B410A1}" sibTransId="{7DF721D5-4E9A-43EB-9DC1-31E6C09EEAD6}"/>
    <dgm:cxn modelId="{CD8569F8-135C-4649-8BE5-B3EDBD8AF732}" srcId="{F5255870-20FA-4ABD-B71F-4376F23D13CB}" destId="{DAD38DD6-C0B2-47BE-BE0F-5DE4D02A4EE6}" srcOrd="7" destOrd="0" parTransId="{E7F0F2D4-E8B7-426D-949E-88BD3A9707F2}" sibTransId="{5D5B88AC-C1F3-4FF8-A65B-6BCC0FFF43B9}"/>
    <dgm:cxn modelId="{93E73FF9-1550-44E8-885E-232FDE3DC413}" srcId="{F5255870-20FA-4ABD-B71F-4376F23D13CB}" destId="{72C454BB-996F-4E4B-962F-38EB9E352F03}" srcOrd="6" destOrd="0" parTransId="{9558CB6C-3486-4FD0-B43B-7808B6D70F8F}" sibTransId="{C70AE9EA-513B-4C49-B346-32F93AFF028E}"/>
    <dgm:cxn modelId="{37D634A2-C884-40C7-AFBC-57322C284E9C}" type="presParOf" srcId="{0363C77D-1800-4413-AF44-CA30F76592C3}" destId="{E713AD71-E87F-4F8D-94AF-8AD0B02E1B2F}" srcOrd="0" destOrd="0" presId="urn:microsoft.com/office/officeart/2005/8/layout/default"/>
    <dgm:cxn modelId="{544E48CB-F4C7-4AE3-8F08-2A55761BE84A}" type="presParOf" srcId="{0363C77D-1800-4413-AF44-CA30F76592C3}" destId="{19FC4A59-1984-4A36-A346-95FCB2D250BD}" srcOrd="1" destOrd="0" presId="urn:microsoft.com/office/officeart/2005/8/layout/default"/>
    <dgm:cxn modelId="{D1241851-B69E-4838-8D22-2C279A7D7182}" type="presParOf" srcId="{0363C77D-1800-4413-AF44-CA30F76592C3}" destId="{1654C386-7178-4FA3-9F45-E482CD2C711C}" srcOrd="2" destOrd="0" presId="urn:microsoft.com/office/officeart/2005/8/layout/default"/>
    <dgm:cxn modelId="{EC375E25-9565-4588-935F-880287253104}" type="presParOf" srcId="{0363C77D-1800-4413-AF44-CA30F76592C3}" destId="{37DDE7CE-5A0F-4C30-89BE-988315D5A3D7}" srcOrd="3" destOrd="0" presId="urn:microsoft.com/office/officeart/2005/8/layout/default"/>
    <dgm:cxn modelId="{33BBB384-EEBB-4507-BF97-E46BE10E4221}" type="presParOf" srcId="{0363C77D-1800-4413-AF44-CA30F76592C3}" destId="{70833EEB-A261-41D6-9EA1-D91371F9A996}" srcOrd="4" destOrd="0" presId="urn:microsoft.com/office/officeart/2005/8/layout/default"/>
    <dgm:cxn modelId="{C2D4AF4E-43AD-4C50-985C-8BEF996B2489}" type="presParOf" srcId="{0363C77D-1800-4413-AF44-CA30F76592C3}" destId="{97B0E229-4203-4F2C-BEEF-965F7069C8AE}" srcOrd="5" destOrd="0" presId="urn:microsoft.com/office/officeart/2005/8/layout/default"/>
    <dgm:cxn modelId="{4B70DBE7-0F64-4DC8-B184-5F0732F4D52B}" type="presParOf" srcId="{0363C77D-1800-4413-AF44-CA30F76592C3}" destId="{1275AFFD-4C37-4EFF-91E2-A7086544EB4B}" srcOrd="6" destOrd="0" presId="urn:microsoft.com/office/officeart/2005/8/layout/default"/>
    <dgm:cxn modelId="{31C217D3-AA2D-4152-B81F-E2200EEFD247}" type="presParOf" srcId="{0363C77D-1800-4413-AF44-CA30F76592C3}" destId="{F24749D9-2114-4840-86F6-5713EAE6244A}" srcOrd="7" destOrd="0" presId="urn:microsoft.com/office/officeart/2005/8/layout/default"/>
    <dgm:cxn modelId="{D63B0DC5-382A-419F-92CA-7B3C0595D552}" type="presParOf" srcId="{0363C77D-1800-4413-AF44-CA30F76592C3}" destId="{3B97AB4C-F8C5-4F95-8516-5C95AEBA49CD}" srcOrd="8" destOrd="0" presId="urn:microsoft.com/office/officeart/2005/8/layout/default"/>
    <dgm:cxn modelId="{12E9F291-C7E7-48BB-A820-BE5E864595C9}" type="presParOf" srcId="{0363C77D-1800-4413-AF44-CA30F76592C3}" destId="{7FA1459D-EBC6-4EE7-9858-119A76DB3B99}" srcOrd="9" destOrd="0" presId="urn:microsoft.com/office/officeart/2005/8/layout/default"/>
    <dgm:cxn modelId="{3F1E8E4C-6821-4007-B680-7DBB17E1E98D}" type="presParOf" srcId="{0363C77D-1800-4413-AF44-CA30F76592C3}" destId="{D676EE66-6332-49A7-8CF5-3BA494F63B66}" srcOrd="10" destOrd="0" presId="urn:microsoft.com/office/officeart/2005/8/layout/default"/>
    <dgm:cxn modelId="{31037901-C72C-4879-B5F3-286DB94B5303}" type="presParOf" srcId="{0363C77D-1800-4413-AF44-CA30F76592C3}" destId="{7AFE9E00-348A-493F-9E91-E8079EAF5655}" srcOrd="11" destOrd="0" presId="urn:microsoft.com/office/officeart/2005/8/layout/default"/>
    <dgm:cxn modelId="{AF331F12-5883-4514-B8CF-AA076FF19FE3}" type="presParOf" srcId="{0363C77D-1800-4413-AF44-CA30F76592C3}" destId="{5EA48C09-2570-4D5C-BABD-01977A84F3ED}" srcOrd="12" destOrd="0" presId="urn:microsoft.com/office/officeart/2005/8/layout/default"/>
    <dgm:cxn modelId="{6E7BE61B-5CB2-48A8-99EF-FEDC41D6D321}" type="presParOf" srcId="{0363C77D-1800-4413-AF44-CA30F76592C3}" destId="{839033DF-1268-416D-A5B2-460B1131F410}" srcOrd="13" destOrd="0" presId="urn:microsoft.com/office/officeart/2005/8/layout/default"/>
    <dgm:cxn modelId="{FCDCECF4-30B5-4D1C-BE49-326B1D4DFF64}" type="presParOf" srcId="{0363C77D-1800-4413-AF44-CA30F76592C3}" destId="{8D78E53D-098A-4139-A002-FD1BA5035974}"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3AD71-E87F-4F8D-94AF-8AD0B02E1B2F}">
      <dsp:nvSpPr>
        <dsp:cNvPr id="0" name=""/>
        <dsp:cNvSpPr/>
      </dsp:nvSpPr>
      <dsp:spPr>
        <a:xfrm>
          <a:off x="1198619" y="9966"/>
          <a:ext cx="2447822" cy="1468693"/>
        </a:xfrm>
        <a:prstGeom prst="rect">
          <a:avLst/>
        </a:prstGeom>
        <a:solidFill>
          <a:schemeClr val="accent1">
            <a:hueOff val="0"/>
            <a:satOff val="0"/>
            <a:lumOff val="0"/>
            <a:alphaOff val="0"/>
          </a:schemeClr>
        </a:solidFill>
        <a:ln>
          <a:noFill/>
        </a:ln>
        <a:effectLst>
          <a:outerShdw blurRad="50800" dist="15240" dir="5400000" algn="tl" rotWithShape="0">
            <a:srgbClr val="00000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STOMAL STENOSIS/ MARGINAL ULCER</a:t>
          </a:r>
        </a:p>
      </dsp:txBody>
      <dsp:txXfrm>
        <a:off x="1198619" y="9966"/>
        <a:ext cx="2447822" cy="1468693"/>
      </dsp:txXfrm>
    </dsp:sp>
    <dsp:sp modelId="{1654C386-7178-4FA3-9F45-E482CD2C711C}">
      <dsp:nvSpPr>
        <dsp:cNvPr id="0" name=""/>
        <dsp:cNvSpPr/>
      </dsp:nvSpPr>
      <dsp:spPr>
        <a:xfrm>
          <a:off x="3898101" y="3665"/>
          <a:ext cx="2447822" cy="1468693"/>
        </a:xfrm>
        <a:prstGeom prst="rect">
          <a:avLst/>
        </a:prstGeom>
        <a:solidFill>
          <a:schemeClr val="accent1">
            <a:hueOff val="0"/>
            <a:satOff val="0"/>
            <a:lumOff val="0"/>
            <a:alphaOff val="0"/>
          </a:schemeClr>
        </a:solidFill>
        <a:ln>
          <a:noFill/>
        </a:ln>
        <a:effectLst>
          <a:outerShdw blurRad="50800" dist="15240" dir="5400000" algn="tl" rotWithShape="0">
            <a:srgbClr val="00000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HERNIAS</a:t>
          </a:r>
        </a:p>
      </dsp:txBody>
      <dsp:txXfrm>
        <a:off x="3898101" y="3665"/>
        <a:ext cx="2447822" cy="1468693"/>
      </dsp:txXfrm>
    </dsp:sp>
    <dsp:sp modelId="{70833EEB-A261-41D6-9EA1-D91371F9A996}">
      <dsp:nvSpPr>
        <dsp:cNvPr id="0" name=""/>
        <dsp:cNvSpPr/>
      </dsp:nvSpPr>
      <dsp:spPr>
        <a:xfrm>
          <a:off x="1161485" y="1700633"/>
          <a:ext cx="2447822" cy="1468693"/>
        </a:xfrm>
        <a:prstGeom prst="rect">
          <a:avLst/>
        </a:prstGeom>
        <a:solidFill>
          <a:schemeClr val="accent1">
            <a:hueOff val="0"/>
            <a:satOff val="0"/>
            <a:lumOff val="0"/>
            <a:alphaOff val="0"/>
          </a:schemeClr>
        </a:solidFill>
        <a:ln>
          <a:noFill/>
        </a:ln>
        <a:effectLst>
          <a:outerShdw blurRad="50800" dist="15240" dir="5400000" algn="tl" rotWithShape="0">
            <a:srgbClr val="00000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FISTULA</a:t>
          </a:r>
        </a:p>
      </dsp:txBody>
      <dsp:txXfrm>
        <a:off x="1161485" y="1700633"/>
        <a:ext cx="2447822" cy="1468693"/>
      </dsp:txXfrm>
    </dsp:sp>
    <dsp:sp modelId="{1275AFFD-4C37-4EFF-91E2-A7086544EB4B}">
      <dsp:nvSpPr>
        <dsp:cNvPr id="0" name=""/>
        <dsp:cNvSpPr/>
      </dsp:nvSpPr>
      <dsp:spPr>
        <a:xfrm>
          <a:off x="3907770" y="1693084"/>
          <a:ext cx="2447822" cy="1468693"/>
        </a:xfrm>
        <a:prstGeom prst="rect">
          <a:avLst/>
        </a:prstGeom>
        <a:solidFill>
          <a:schemeClr val="accent1">
            <a:hueOff val="0"/>
            <a:satOff val="0"/>
            <a:lumOff val="0"/>
            <a:alphaOff val="0"/>
          </a:schemeClr>
        </a:solidFill>
        <a:ln>
          <a:noFill/>
        </a:ln>
        <a:effectLst>
          <a:outerShdw blurRad="50800" dist="15240" dir="5400000" algn="tl" rotWithShape="0">
            <a:srgbClr val="00000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INTUSSUSCEPTION</a:t>
          </a:r>
        </a:p>
      </dsp:txBody>
      <dsp:txXfrm>
        <a:off x="3907770" y="1693084"/>
        <a:ext cx="2447822" cy="1468693"/>
      </dsp:txXfrm>
    </dsp:sp>
    <dsp:sp modelId="{3B97AB4C-F8C5-4F95-8516-5C95AEBA49CD}">
      <dsp:nvSpPr>
        <dsp:cNvPr id="0" name=""/>
        <dsp:cNvSpPr/>
      </dsp:nvSpPr>
      <dsp:spPr>
        <a:xfrm>
          <a:off x="1193405" y="3427738"/>
          <a:ext cx="2447822" cy="1468693"/>
        </a:xfrm>
        <a:prstGeom prst="rect">
          <a:avLst/>
        </a:prstGeom>
        <a:solidFill>
          <a:schemeClr val="accent1">
            <a:hueOff val="0"/>
            <a:satOff val="0"/>
            <a:lumOff val="0"/>
            <a:alphaOff val="0"/>
          </a:schemeClr>
        </a:solidFill>
        <a:ln>
          <a:noFill/>
        </a:ln>
        <a:effectLst>
          <a:outerShdw blurRad="50800" dist="15240" dir="5400000" algn="tl" rotWithShape="0">
            <a:srgbClr val="00000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NUTRITIONAL DEFICIENCIES</a:t>
          </a:r>
          <a:endParaRPr lang="en-US" sz="2100" kern="1200" dirty="0"/>
        </a:p>
      </dsp:txBody>
      <dsp:txXfrm>
        <a:off x="1193405" y="3427738"/>
        <a:ext cx="2447822" cy="1468693"/>
      </dsp:txXfrm>
    </dsp:sp>
    <dsp:sp modelId="{D676EE66-6332-49A7-8CF5-3BA494F63B66}">
      <dsp:nvSpPr>
        <dsp:cNvPr id="0" name=""/>
        <dsp:cNvSpPr/>
      </dsp:nvSpPr>
      <dsp:spPr>
        <a:xfrm>
          <a:off x="3886009" y="3427738"/>
          <a:ext cx="2447822" cy="1468693"/>
        </a:xfrm>
        <a:prstGeom prst="rect">
          <a:avLst/>
        </a:prstGeom>
        <a:solidFill>
          <a:schemeClr val="accent1">
            <a:hueOff val="0"/>
            <a:satOff val="0"/>
            <a:lumOff val="0"/>
            <a:alphaOff val="0"/>
          </a:schemeClr>
        </a:solidFill>
        <a:ln>
          <a:noFill/>
        </a:ln>
        <a:effectLst>
          <a:outerShdw blurRad="50800" dist="15240" dir="5400000" algn="tl" rotWithShape="0">
            <a:srgbClr val="00000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DUMPING SYNDROME</a:t>
          </a:r>
        </a:p>
      </dsp:txBody>
      <dsp:txXfrm>
        <a:off x="3886009" y="3427738"/>
        <a:ext cx="2447822" cy="1468693"/>
      </dsp:txXfrm>
    </dsp:sp>
    <dsp:sp modelId="{5EA48C09-2570-4D5C-BABD-01977A84F3ED}">
      <dsp:nvSpPr>
        <dsp:cNvPr id="0" name=""/>
        <dsp:cNvSpPr/>
      </dsp:nvSpPr>
      <dsp:spPr>
        <a:xfrm>
          <a:off x="1193405" y="5141213"/>
          <a:ext cx="2447822" cy="1468693"/>
        </a:xfrm>
        <a:prstGeom prst="rect">
          <a:avLst/>
        </a:prstGeom>
        <a:solidFill>
          <a:schemeClr val="accent1">
            <a:hueOff val="0"/>
            <a:satOff val="0"/>
            <a:lumOff val="0"/>
            <a:alphaOff val="0"/>
          </a:schemeClr>
        </a:solidFill>
        <a:ln>
          <a:noFill/>
        </a:ln>
        <a:effectLst>
          <a:outerShdw blurRad="50800" dist="15240" dir="5400000" algn="tl" rotWithShape="0">
            <a:srgbClr val="00000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Blind loop syndrome</a:t>
          </a:r>
        </a:p>
      </dsp:txBody>
      <dsp:txXfrm>
        <a:off x="1193405" y="5141213"/>
        <a:ext cx="2447822" cy="1468693"/>
      </dsp:txXfrm>
    </dsp:sp>
    <dsp:sp modelId="{8D78E53D-098A-4139-A002-FD1BA5035974}">
      <dsp:nvSpPr>
        <dsp:cNvPr id="0" name=""/>
        <dsp:cNvSpPr/>
      </dsp:nvSpPr>
      <dsp:spPr>
        <a:xfrm>
          <a:off x="3886009" y="5141213"/>
          <a:ext cx="2447822" cy="1468693"/>
        </a:xfrm>
        <a:prstGeom prst="rect">
          <a:avLst/>
        </a:prstGeom>
        <a:solidFill>
          <a:schemeClr val="accent1">
            <a:hueOff val="0"/>
            <a:satOff val="0"/>
            <a:lumOff val="0"/>
            <a:alphaOff val="0"/>
          </a:schemeClr>
        </a:solidFill>
        <a:ln>
          <a:noFill/>
        </a:ln>
        <a:effectLst>
          <a:outerShdw blurRad="50800" dist="15240" dir="5400000" algn="tl" rotWithShape="0">
            <a:srgbClr val="00000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Afferent /Efferent loop syndrome</a:t>
          </a:r>
        </a:p>
      </dsp:txBody>
      <dsp:txXfrm>
        <a:off x="3886009" y="5141213"/>
        <a:ext cx="2447822" cy="14686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1-10-25T16:00:43.48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9550 5259 0,'25'0'203,"-1"0"-156,26 0-15,-25 0 14,0 0 17,-1 0 15,1 0-47,0 0 16,0 0-16,0 0-15,-1 0 0,1 0-1,0 0 17,0 0-1,0 0-16,-25-25 1,24 25 0,1 0 15,0 0 94,-50 25 47,0-25-157,1 0 1,24 24-16,-25-24 16,0 0-1,0 0 1,0 0 0,1 25-1,-1-25 1,0 0 15,0 0-15,0 0 15,1 0 0,-1 0 0,-25 0 1,25 0-1,1 0 16,-1 0 15,0 0 1,25-25-16,-25 25-47,0 0 62,25-24-31,-24 24 48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7A5FC-356E-44B7-8E42-413BEE000FB8}" type="datetimeFigureOut">
              <a:rPr lang="en-US" smtClean="0"/>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09313-F65B-4FE4-B2E5-185478ABA0C0}" type="slidenum">
              <a:rPr lang="en-US" smtClean="0"/>
              <a:t>‹#›</a:t>
            </a:fld>
            <a:endParaRPr lang="en-US"/>
          </a:p>
        </p:txBody>
      </p:sp>
    </p:spTree>
    <p:extLst>
      <p:ext uri="{BB962C8B-B14F-4D97-AF65-F5344CB8AC3E}">
        <p14:creationId xmlns:p14="http://schemas.microsoft.com/office/powerpoint/2010/main" val="2797774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bi.nlm.nih.gov/pmc/articles/PMC135614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fontScale="92500" lnSpcReduction="10000"/>
          </a:bodyPr>
          <a:lstStyle/>
          <a:p>
            <a:r>
              <a:rPr lang="en-US" dirty="0"/>
              <a:t>During the 1950s, operations were first performed to treat severe </a:t>
            </a:r>
            <a:r>
              <a:rPr lang="en-US" dirty="0" err="1"/>
              <a:t>hyperlipidemia</a:t>
            </a:r>
            <a:r>
              <a:rPr lang="en-US" dirty="0"/>
              <a:t> with associated obesity.24 These were </a:t>
            </a:r>
            <a:r>
              <a:rPr lang="en-US" dirty="0" err="1"/>
              <a:t>ileocolic</a:t>
            </a:r>
            <a:r>
              <a:rPr lang="en-US" dirty="0"/>
              <a:t> bypass operations to limit absorption and were associated with severe nutritional complications and liver failure postoperatively. The </a:t>
            </a:r>
            <a:r>
              <a:rPr lang="en-US" dirty="0" err="1"/>
              <a:t>jejunoileal</a:t>
            </a:r>
            <a:r>
              <a:rPr lang="en-US" dirty="0"/>
              <a:t> bypass was then devised and popularized in the mid-1970s.25 It was also a </a:t>
            </a:r>
            <a:r>
              <a:rPr lang="en-US" dirty="0" err="1"/>
              <a:t>malabsorptive</a:t>
            </a:r>
            <a:r>
              <a:rPr lang="en-US" dirty="0"/>
              <a:t> operation, but bypassed only a portion of the small intestine. Complications after this procedure included severe diarrhea, electrolyte disturbances, protein-calorie </a:t>
            </a:r>
            <a:endParaRPr lang="ar-JO" dirty="0"/>
          </a:p>
          <a:p>
            <a:r>
              <a:rPr lang="en-US" dirty="0"/>
              <a:t>malnutrition, renal stones, and liver failure</a:t>
            </a:r>
          </a:p>
          <a:p>
            <a:endParaRPr lang="en-US" dirty="0"/>
          </a:p>
          <a:p>
            <a:r>
              <a:rPr lang="en-US" dirty="0"/>
              <a:t>In 1969, Mason and Ito performed the first gastric bypass, describing a loop of jejunum connected to a transverse proximal gastric pouch.26 Bile reflux </a:t>
            </a:r>
            <a:r>
              <a:rPr lang="en-US" dirty="0" err="1"/>
              <a:t>esophagitis</a:t>
            </a:r>
            <a:r>
              <a:rPr lang="en-US" dirty="0"/>
              <a:t> was severe postoperatively, causing Griffin and colleagues to describe the Roux-en-Y modification of the gastric bypass in 1977.27 The gastric pouch was altered from transverse to vertical using the upper lesser curvature as well.</a:t>
            </a:r>
          </a:p>
          <a:p>
            <a:endParaRPr lang="en-US" dirty="0"/>
          </a:p>
          <a:p>
            <a:r>
              <a:rPr lang="en-US" dirty="0"/>
              <a:t>The laparoscopic alternative to bariatric surgery became available in the 1990s. </a:t>
            </a:r>
            <a:r>
              <a:rPr lang="en-US" dirty="0" err="1"/>
              <a:t>Belachew</a:t>
            </a:r>
            <a:r>
              <a:rPr lang="en-US" dirty="0"/>
              <a:t> performed the first laparoscopic adjustable gastric banding (LAGB) operation in 1994.35 </a:t>
            </a:r>
            <a:r>
              <a:rPr lang="en-US" dirty="0" err="1"/>
              <a:t>Wittgrove</a:t>
            </a:r>
            <a:r>
              <a:rPr lang="en-US" dirty="0"/>
              <a:t> and Clark performed the first laparoscopic RYGB the same year.36 Since the former operation is technically much easier than the latter, it was not surprising that it became very popular and frequently performed in Europe and Australia during the late 1990s. In 2001, LAGB was approved for use in the United States. Its popularity increased annually until 2009,.</a:t>
            </a:r>
            <a:endParaRPr lang="ar-JO"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B983D3D3-64B3-448D-8955-3BD7D4311F4C}"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09EE0FB-37DE-49A5-9580-ED64E1EFCC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1587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 CT scan is often the first test done when staple line leaks after bariatric surgery are suspected.  In the image above next to the red circle you can see a bright white line, which is the staple line.  Within the red circle you can see some air bubles (which appear black).  These air bubles are outside of the staple line, showing that some air that the patient swallowed is now outside of the sleeve</a:t>
            </a:r>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B983D3D3-64B3-448D-8955-3BD7D4311F4C}"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34</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768709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09EE0FB-37DE-49A5-9580-ED64E1EFCC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546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09EE0FB-37DE-49A5-9580-ED64E1EFCC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0483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Corkscrew stomach </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09EE0FB-37DE-49A5-9580-ED64E1EFCC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0573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Sleeve gastrectomy with stricture and obstruction. Supine spot image from single-contrast upper GI barium study shows short segment of marked narrowing (black arrow) in gastric pouch. Also note dilation of stomach and esophagus proximally. (White arrows = staple line abutting greater curvature</a:t>
            </a:r>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B983D3D3-64B3-448D-8955-3BD7D4311F4C}"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39</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234081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of clinical difficulties in diagnosing postoperative leaks, some authors advocate routine upper GI examinations with water-soluble contrast agents 1–2 days after surgery as the preferred imaging test for ruling out leaks after gastric bypass surgery </a:t>
            </a:r>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B983D3D3-64B3-448D-8955-3BD7D4311F4C}"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46</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84312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Roux-en-Y gastric bypass with postoperative anastomotic leak at CT after oral but not intravenous contrast material administration. Axial CT image shows extravasated contrast material in perisplenic space (L), indicating a postoperative leak. Note jejunal Roux limb more medially (J).</a:t>
            </a:r>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B983D3D3-64B3-448D-8955-3BD7D4311F4C}"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47</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37813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B983D3D3-64B3-448D-8955-3BD7D4311F4C}"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52</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3416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Flouroscopic</a:t>
            </a:r>
            <a:r>
              <a:rPr lang="en-US" dirty="0"/>
              <a:t> image </a:t>
            </a:r>
          </a:p>
        </p:txBody>
      </p:sp>
      <p:sp>
        <p:nvSpPr>
          <p:cNvPr id="4" name="Slide Number Placeholder 3"/>
          <p:cNvSpPr>
            <a:spLocks noGrp="1"/>
          </p:cNvSpPr>
          <p:nvPr>
            <p:ph type="sldNum" sz="quarter" idx="5"/>
          </p:nvPr>
        </p:nvSpPr>
        <p:spPr/>
        <p:txBody>
          <a:bodyPr/>
          <a:lstStyle/>
          <a:p>
            <a:fld id="{F5809313-F65B-4FE4-B2E5-185478ABA0C0}" type="slidenum">
              <a:rPr lang="en-US" smtClean="0"/>
              <a:t>75</a:t>
            </a:fld>
            <a:endParaRPr lang="en-US"/>
          </a:p>
        </p:txBody>
      </p:sp>
    </p:spTree>
    <p:extLst>
      <p:ext uri="{BB962C8B-B14F-4D97-AF65-F5344CB8AC3E}">
        <p14:creationId xmlns:p14="http://schemas.microsoft.com/office/powerpoint/2010/main" val="388530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sz="1200" b="0" i="0" kern="1200" dirty="0">
                <a:solidFill>
                  <a:schemeClr val="tx1"/>
                </a:solidFill>
                <a:latin typeface="+mn-lt"/>
                <a:ea typeface="+mn-ea"/>
                <a:cs typeface="+mn-cs"/>
              </a:rPr>
              <a:t>During weight reduction with VLCD, the incidence of gallstones increases,</a:t>
            </a:r>
            <a:r>
              <a:rPr lang="en-US" sz="1200" b="0" i="0" kern="1200" baseline="30000" dirty="0">
                <a:solidFill>
                  <a:schemeClr val="tx1"/>
                </a:solidFill>
                <a:latin typeface="+mn-lt"/>
                <a:ea typeface="+mn-ea"/>
                <a:cs typeface="+mn-cs"/>
                <a:hlinkClick r:id="rId3"/>
              </a:rPr>
              <a:t>7</a:t>
            </a:r>
            <a:r>
              <a:rPr lang="en-US" sz="1200" b="0" i="0" kern="1200" dirty="0">
                <a:solidFill>
                  <a:schemeClr val="tx1"/>
                </a:solidFill>
                <a:latin typeface="+mn-lt"/>
                <a:ea typeface="+mn-ea"/>
                <a:cs typeface="+mn-cs"/>
              </a:rPr>
              <a:t> but the mechanism for gallstone formation is not completely understood, and several </a:t>
            </a:r>
            <a:r>
              <a:rPr lang="en-US" sz="1200" b="0" i="0" kern="1200" dirty="0" err="1">
                <a:solidFill>
                  <a:schemeClr val="tx1"/>
                </a:solidFill>
                <a:latin typeface="+mn-lt"/>
                <a:ea typeface="+mn-ea"/>
                <a:cs typeface="+mn-cs"/>
              </a:rPr>
              <a:t>pathogenetic</a:t>
            </a:r>
            <a:r>
              <a:rPr lang="en-US" sz="1200" b="0" i="0" kern="1200" dirty="0">
                <a:solidFill>
                  <a:schemeClr val="tx1"/>
                </a:solidFill>
                <a:latin typeface="+mn-lt"/>
                <a:ea typeface="+mn-ea"/>
                <a:cs typeface="+mn-cs"/>
              </a:rPr>
              <a:t> mechanisms have been suggested: increased saturation of bile, increased gall-bladder secretion of </a:t>
            </a:r>
            <a:r>
              <a:rPr lang="en-US" sz="1200" b="0" i="0" kern="1200" dirty="0" err="1">
                <a:solidFill>
                  <a:schemeClr val="tx1"/>
                </a:solidFill>
                <a:latin typeface="+mn-lt"/>
                <a:ea typeface="+mn-ea"/>
                <a:cs typeface="+mn-cs"/>
              </a:rPr>
              <a:t>mucin</a:t>
            </a:r>
            <a:r>
              <a:rPr lang="en-US" sz="1200" b="0" i="0" kern="1200" dirty="0">
                <a:solidFill>
                  <a:schemeClr val="tx1"/>
                </a:solidFill>
                <a:latin typeface="+mn-lt"/>
                <a:ea typeface="+mn-ea"/>
                <a:cs typeface="+mn-cs"/>
              </a:rPr>
              <a:t> and calcium, and increased presence of prostaglandins and </a:t>
            </a:r>
            <a:r>
              <a:rPr lang="en-US" sz="1200" b="0" i="0" kern="1200" dirty="0" err="1">
                <a:solidFill>
                  <a:schemeClr val="tx1"/>
                </a:solidFill>
                <a:latin typeface="+mn-lt"/>
                <a:ea typeface="+mn-ea"/>
                <a:cs typeface="+mn-cs"/>
              </a:rPr>
              <a:t>arachidonic</a:t>
            </a:r>
            <a:r>
              <a:rPr lang="en-US" sz="1200" b="0" i="0" kern="1200" dirty="0">
                <a:solidFill>
                  <a:schemeClr val="tx1"/>
                </a:solidFill>
                <a:latin typeface="+mn-lt"/>
                <a:ea typeface="+mn-ea"/>
                <a:cs typeface="+mn-cs"/>
              </a:rPr>
              <a:t> acid.</a:t>
            </a:r>
            <a:r>
              <a:rPr lang="en-US" sz="1200" b="0" i="0" kern="1200" baseline="30000" dirty="0">
                <a:solidFill>
                  <a:schemeClr val="tx1"/>
                </a:solidFill>
                <a:latin typeface="+mn-lt"/>
                <a:ea typeface="+mn-ea"/>
                <a:cs typeface="+mn-cs"/>
                <a:hlinkClick r:id="rId3"/>
              </a:rPr>
              <a:t>8,27,28</a:t>
            </a:r>
            <a:r>
              <a:rPr lang="en-US" sz="1200" b="0" i="0" kern="1200" dirty="0">
                <a:solidFill>
                  <a:schemeClr val="tx1"/>
                </a:solidFill>
                <a:latin typeface="+mn-lt"/>
                <a:ea typeface="+mn-ea"/>
                <a:cs typeface="+mn-cs"/>
              </a:rPr>
              <a:t> Gallstone formation is a well-recognized complication of rapid weight loss</a:t>
            </a:r>
            <a:endParaRPr lang="ar-JO"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B983D3D3-64B3-448D-8955-3BD7D4311F4C}"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a:t>Short-term follow-up is defined as follow-up of up to 2 years. Unfortunately, even in the best of practices in the United States, because of the lack of a centralized health system or registry, 1-year follow-up of 90% or greater is a laudable achievement and rarely reported in most case series. Recommendations for bariatric centers wishing to be COEs are that 75% of patients are followed for 5 years with restrictive operations, and 90% are followed if they have </a:t>
            </a:r>
            <a:r>
              <a:rPr lang="en-US" dirty="0" err="1"/>
              <a:t>malabsorptive</a:t>
            </a:r>
            <a:r>
              <a:rPr lang="en-US" dirty="0"/>
              <a:t> operations</a:t>
            </a:r>
          </a:p>
          <a:p>
            <a:endParaRPr lang="en-US" dirty="0"/>
          </a:p>
          <a:p>
            <a:r>
              <a:rPr lang="en-US" dirty="0"/>
              <a:t>whatever the operation performed, its long-term success is only achieved by patients if they embrace the eating and lifestyle changes the operation allows them to adopt</a:t>
            </a:r>
            <a:endParaRPr lang="ar-JO"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B983D3D3-64B3-448D-8955-3BD7D4311F4C}"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en-US" dirty="0"/>
              <a:t>This technique, by passing the band through some fibrous tissue in this plane, serves to anchor the band more securely </a:t>
            </a:r>
            <a:r>
              <a:rPr lang="en-US" dirty="0" err="1"/>
              <a:t>posteriorly</a:t>
            </a:r>
            <a:r>
              <a:rPr lang="en-US" dirty="0"/>
              <a:t>. During the initial years of band placement, a </a:t>
            </a:r>
            <a:r>
              <a:rPr lang="en-US" dirty="0" err="1"/>
              <a:t>retrogastric</a:t>
            </a:r>
            <a:r>
              <a:rPr lang="en-US" dirty="0"/>
              <a:t> location of the posterior half of the band in the free space of the lesser sac caused an unacceptably high incidence of slippage and </a:t>
            </a:r>
            <a:r>
              <a:rPr lang="en-US" dirty="0" err="1"/>
              <a:t>prolapse</a:t>
            </a:r>
            <a:r>
              <a:rPr lang="en-US" dirty="0"/>
              <a:t> of the band. The adoption of the pars </a:t>
            </a:r>
            <a:r>
              <a:rPr lang="en-US" dirty="0" err="1"/>
              <a:t>flaccida</a:t>
            </a:r>
            <a:r>
              <a:rPr lang="en-US" dirty="0"/>
              <a:t> technique decreased the incidence of such slippage</a:t>
            </a:r>
          </a:p>
          <a:p>
            <a:endParaRPr lang="en-US" dirty="0"/>
          </a:p>
          <a:p>
            <a:r>
              <a:rPr lang="en-US" dirty="0"/>
              <a:t>The tubing of the band system is brought out through the desired site for placement of the port portion of the system. Usually this is a </a:t>
            </a:r>
            <a:r>
              <a:rPr lang="en-US" dirty="0" err="1"/>
              <a:t>trocar</a:t>
            </a:r>
            <a:r>
              <a:rPr lang="en-US" dirty="0"/>
              <a:t> site near the upper abdomen or </a:t>
            </a:r>
            <a:r>
              <a:rPr lang="en-US" dirty="0" err="1"/>
              <a:t>xiphoid</a:t>
            </a:r>
            <a:r>
              <a:rPr lang="en-US" dirty="0"/>
              <a:t> region to place the port most superficially such that it can be palpated postoperatively. The port is secured to the anterior abdominal wall fascia. Access to the port for subsequent addition of fluid to the band system is </a:t>
            </a:r>
            <a:r>
              <a:rPr lang="en-US" dirty="0" err="1"/>
              <a:t>percutaneously</a:t>
            </a:r>
            <a:r>
              <a:rPr lang="en-US" dirty="0"/>
              <a:t> achieved using a Huber or </a:t>
            </a:r>
            <a:r>
              <a:rPr lang="en-US" dirty="0" err="1"/>
              <a:t>noncutting</a:t>
            </a:r>
            <a:r>
              <a:rPr lang="en-US" dirty="0"/>
              <a:t> type needle. The band is initially placed empty of fluid in most circumstances..</a:t>
            </a:r>
            <a:endParaRPr lang="ar-JO"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B983D3D3-64B3-448D-8955-3BD7D4311F4C}"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10</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 Many surgeons advocate using </a:t>
            </a:r>
            <a:r>
              <a:rPr lang="en-US" sz="1200" b="0" i="0" kern="1200" dirty="0" err="1">
                <a:solidFill>
                  <a:schemeClr val="tx1"/>
                </a:solidFill>
                <a:latin typeface="+mn-lt"/>
                <a:ea typeface="+mn-ea"/>
                <a:cs typeface="+mn-cs"/>
              </a:rPr>
              <a:t>gastrogastric</a:t>
            </a:r>
            <a:r>
              <a:rPr lang="en-US" sz="1200" b="0" i="0" kern="1200" dirty="0">
                <a:solidFill>
                  <a:schemeClr val="tx1"/>
                </a:solidFill>
                <a:latin typeface="+mn-lt"/>
                <a:ea typeface="+mn-ea"/>
                <a:cs typeface="+mn-cs"/>
              </a:rPr>
              <a:t> sutures to prevent band </a:t>
            </a:r>
            <a:r>
              <a:rPr lang="en-US" sz="1200" b="0" i="0" kern="1200" dirty="0" err="1">
                <a:solidFill>
                  <a:schemeClr val="tx1"/>
                </a:solidFill>
                <a:latin typeface="+mn-lt"/>
                <a:ea typeface="+mn-ea"/>
                <a:cs typeface="+mn-cs"/>
              </a:rPr>
              <a:t>prolapse</a:t>
            </a:r>
            <a:endParaRPr lang="ar-JO" dirty="0"/>
          </a:p>
          <a:p>
            <a:endParaRPr lang="ar-JO"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B983D3D3-64B3-448D-8955-3BD7D4311F4C}"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13</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dirty="0"/>
          </a:p>
        </p:txBody>
      </p:sp>
      <p:sp>
        <p:nvSpPr>
          <p:cNvPr id="4" name="عنصر نائب لرقم الشريحة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B983D3D3-64B3-448D-8955-3BD7D4311F4C}" type="slidenum">
              <a:rPr kumimoji="0" lang="ar-J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19</a:t>
            </a:fld>
            <a:endParaRPr kumimoji="0" lang="ar-JO"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It is a surgical weight-loss procedure in which the stomach is reduced to about 15% of its original size, by surgical removal of a large portion of the stomach, following the major curve The open edges are then attached together (often with surgical staples) to form a sleeve or tube with a banana shape. The procedure permanently reduces the size of the stomach. The procedure is performed </a:t>
            </a:r>
            <a:r>
              <a:rPr lang="en-US" sz="1200" kern="1200" dirty="0" err="1">
                <a:solidFill>
                  <a:schemeClr val="tx1"/>
                </a:solidFill>
                <a:latin typeface="+mn-lt"/>
                <a:ea typeface="+mn-ea"/>
                <a:cs typeface="+mn-cs"/>
              </a:rPr>
              <a:t>laparoscopically</a:t>
            </a:r>
            <a:r>
              <a:rPr lang="en-US" sz="1200" kern="1200" dirty="0">
                <a:solidFill>
                  <a:schemeClr val="tx1"/>
                </a:solidFill>
                <a:latin typeface="+mn-lt"/>
                <a:ea typeface="+mn-ea"/>
                <a:cs typeface="+mn-cs"/>
              </a:rPr>
              <a:t> and is not reversible.</a:t>
            </a:r>
          </a:p>
          <a:p>
            <a:endParaRPr lang="en-GB" dirty="0"/>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09EE0FB-37DE-49A5-9580-ED64E1EFCC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7065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09EE0FB-37DE-49A5-9580-ED64E1EFCC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912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09EE0FB-37DE-49A5-9580-ED64E1EFCC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891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A0840465-F942-44DB-92B5-F0FC433E270A}" type="datetimeFigureOut">
              <a:rPr lang="en-US" smtClean="0"/>
              <a:t>10/28/2021</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336927C1-F7F7-4EA9-AAD9-B606F545B995}"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1F449CFC-65C6-4813-BB5F-0357A26DB6CF}"/>
              </a:ext>
            </a:extLst>
          </p:cNvPr>
          <p:cNvSpPr/>
          <p:nvPr userDrawn="1"/>
        </p:nvSpPr>
        <p:spPr>
          <a:xfrm>
            <a:off x="457200" y="0"/>
            <a:ext cx="192024" cy="6858000"/>
          </a:xfrm>
          <a:prstGeom prst="rect">
            <a:avLst/>
          </a:prstGeom>
          <a:solidFill>
            <a:srgbClr val="8D5C4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35021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840465-F942-44DB-92B5-F0FC433E270A}"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927C1-F7F7-4EA9-AAD9-B606F545B995}" type="slidenum">
              <a:rPr lang="en-US" smtClean="0"/>
              <a:t>‹#›</a:t>
            </a:fld>
            <a:endParaRPr lang="en-US"/>
          </a:p>
        </p:txBody>
      </p:sp>
    </p:spTree>
    <p:extLst>
      <p:ext uri="{BB962C8B-B14F-4D97-AF65-F5344CB8AC3E}">
        <p14:creationId xmlns:p14="http://schemas.microsoft.com/office/powerpoint/2010/main" val="1398021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840465-F942-44DB-92B5-F0FC433E270A}"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927C1-F7F7-4EA9-AAD9-B606F545B995}" type="slidenum">
              <a:rPr lang="en-US" smtClean="0"/>
              <a:t>‹#›</a:t>
            </a:fld>
            <a:endParaRPr lang="en-US"/>
          </a:p>
        </p:txBody>
      </p:sp>
    </p:spTree>
    <p:extLst>
      <p:ext uri="{BB962C8B-B14F-4D97-AF65-F5344CB8AC3E}">
        <p14:creationId xmlns:p14="http://schemas.microsoft.com/office/powerpoint/2010/main" val="2055827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914400" y="2130426"/>
            <a:ext cx="103632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22/03/1443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3373590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22/03/1443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1954623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963084" y="4406901"/>
            <a:ext cx="103632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22/03/1443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2699838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22/03/1443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286958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1B8ABB09-4A1D-463E-8065-109CC2B7EFAA}" type="datetimeFigureOut">
              <a:rPr lang="ar-SA" smtClean="0"/>
              <a:pPr/>
              <a:t>22/03/1443</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1959880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1B8ABB09-4A1D-463E-8065-109CC2B7EFAA}" type="datetimeFigureOut">
              <a:rPr lang="ar-SA" smtClean="0"/>
              <a:pPr/>
              <a:t>22/03/1443</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3487816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pPr/>
              <a:t>22/03/1443</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1006601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09601" y="273050"/>
            <a:ext cx="4011084"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22/03/1443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1838715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61872" y="326571"/>
            <a:ext cx="9692640" cy="1325562"/>
          </a:xfrm>
        </p:spPr>
        <p:txBody>
          <a:bodyPr/>
          <a:lstStyle/>
          <a:p>
            <a:r>
              <a:rPr lang="en-US"/>
              <a:t>Click to edit Master title style</a:t>
            </a:r>
            <a:endParaRPr lang="en-US" dirty="0"/>
          </a:p>
        </p:txBody>
      </p:sp>
      <p:sp>
        <p:nvSpPr>
          <p:cNvPr id="3" name="Content Placeholder 2"/>
          <p:cNvSpPr>
            <a:spLocks noGrp="1"/>
          </p:cNvSpPr>
          <p:nvPr>
            <p:ph idx="1" hasCustomPrompt="1"/>
          </p:nvPr>
        </p:nvSpPr>
        <p:spPr/>
        <p:txBody>
          <a:bodyPr>
            <a:normAutofit/>
          </a:bodyPr>
          <a:lstStyle>
            <a:lvl1pPr>
              <a:buFont typeface="Wingdings" panose="05000000000000000000" pitchFamily="2" charset="2"/>
              <a:buChar char="q"/>
              <a:defRPr sz="2400">
                <a:latin typeface="Calibri" panose="020F0502020204030204" pitchFamily="34" charset="0"/>
                <a:cs typeface="Calibri" panose="020F0502020204030204" pitchFamily="34" charset="0"/>
              </a:defRPr>
            </a:lvl1pPr>
            <a:lvl2pPr>
              <a:buFont typeface="Wingdings" panose="05000000000000000000" pitchFamily="2" charset="2"/>
              <a:buChar char="q"/>
              <a:defRPr sz="2400">
                <a:latin typeface="Calibri" panose="020F0502020204030204" pitchFamily="34" charset="0"/>
                <a:cs typeface="Calibri" panose="020F0502020204030204" pitchFamily="34" charset="0"/>
              </a:defRPr>
            </a:lvl2pPr>
            <a:lvl3pPr>
              <a:buFont typeface="Wingdings" panose="05000000000000000000" pitchFamily="2" charset="2"/>
              <a:buChar char="q"/>
              <a:defRPr sz="2400">
                <a:latin typeface="Calibri" panose="020F0502020204030204" pitchFamily="34" charset="0"/>
                <a:cs typeface="Calibri" panose="020F0502020204030204" pitchFamily="34" charset="0"/>
              </a:defRPr>
            </a:lvl3pPr>
            <a:lvl4pPr>
              <a:buFont typeface="Wingdings" panose="05000000000000000000" pitchFamily="2" charset="2"/>
              <a:buChar char="q"/>
              <a:defRPr sz="1800">
                <a:latin typeface="Calibri" panose="020F0502020204030204" pitchFamily="34" charset="0"/>
                <a:cs typeface="Calibri" panose="020F0502020204030204" pitchFamily="34" charset="0"/>
              </a:defRPr>
            </a:lvl4pPr>
            <a:lvl5pPr>
              <a:buFont typeface="Wingdings" panose="05000000000000000000" pitchFamily="2" charset="2"/>
              <a:buChar char="q"/>
              <a:defRPr sz="1800">
                <a:latin typeface="Calibri" panose="020F0502020204030204" pitchFamily="34" charset="0"/>
                <a:cs typeface="Calibri" panose="020F0502020204030204" pitchFamily="34" charset="0"/>
              </a:defRPr>
            </a:lvl5pPr>
          </a:lstStyle>
          <a:p>
            <a:pPr lvl="0"/>
            <a:r>
              <a:rPr lang="en-US" dirty="0"/>
              <a:t> Click to edit Master text styles</a:t>
            </a:r>
          </a:p>
          <a:p>
            <a:pPr lvl="1"/>
            <a:r>
              <a:rPr lang="en-US" dirty="0"/>
              <a:t> Second level</a:t>
            </a:r>
          </a:p>
          <a:p>
            <a:pPr lvl="2"/>
            <a:r>
              <a:rPr lang="en-US" dirty="0"/>
              <a:t> 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840465-F942-44DB-92B5-F0FC433E270A}"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292841" y="6180137"/>
            <a:ext cx="914400" cy="593725"/>
          </a:xfrm>
        </p:spPr>
        <p:txBody>
          <a:bodyPr/>
          <a:lstStyle/>
          <a:p>
            <a:fld id="{336927C1-F7F7-4EA9-AAD9-B606F545B995}" type="slidenum">
              <a:rPr lang="en-US" smtClean="0"/>
              <a:t>‹#›</a:t>
            </a:fld>
            <a:endParaRPr lang="en-US"/>
          </a:p>
        </p:txBody>
      </p:sp>
    </p:spTree>
    <p:extLst>
      <p:ext uri="{BB962C8B-B14F-4D97-AF65-F5344CB8AC3E}">
        <p14:creationId xmlns:p14="http://schemas.microsoft.com/office/powerpoint/2010/main" val="2674906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2389717" y="4800600"/>
            <a:ext cx="73152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22/03/1443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4258459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22/03/1443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2027925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839200" y="274639"/>
            <a:ext cx="27432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609600" y="274639"/>
            <a:ext cx="80264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22/03/1443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extLst>
      <p:ext uri="{BB962C8B-B14F-4D97-AF65-F5344CB8AC3E}">
        <p14:creationId xmlns:p14="http://schemas.microsoft.com/office/powerpoint/2010/main" val="1881992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3">
        <a:schemeClr val="bg1"/>
      </p:bgRef>
    </p:bg>
    <p:spTree>
      <p:nvGrpSpPr>
        <p:cNvPr id="1" name=""/>
        <p:cNvGrpSpPr/>
        <p:nvPr/>
      </p:nvGrpSpPr>
      <p:grpSpPr>
        <a:xfrm>
          <a:off x="0" y="0"/>
          <a:ext cx="0" cy="0"/>
          <a:chOff x="0" y="0"/>
          <a:chExt cx="0" cy="0"/>
        </a:xfrm>
      </p:grpSpPr>
      <p:sp>
        <p:nvSpPr>
          <p:cNvPr id="12" name="مستطيل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457200" rtl="0"/>
            <a:endParaRPr lang="en-US" sz="1800">
              <a:solidFill>
                <a:prstClr val="white"/>
              </a:solidFill>
            </a:endParaRPr>
          </a:p>
        </p:txBody>
      </p:sp>
      <p:sp useBgFill="1">
        <p:nvSpPr>
          <p:cNvPr id="13" name="مستطيل مستدير الزوايا 12"/>
          <p:cNvSpPr/>
          <p:nvPr/>
        </p:nvSpPr>
        <p:spPr>
          <a:xfrm>
            <a:off x="87084" y="69760"/>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p:nvSpPr>
          <p:cNvPr id="9" name="عنوان فرعي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28" name="عنصر نائب للتاريخ 27"/>
          <p:cNvSpPr>
            <a:spLocks noGrp="1"/>
          </p:cNvSpPr>
          <p:nvPr>
            <p:ph type="dt" sz="half" idx="10"/>
          </p:nvPr>
        </p:nvSpPr>
        <p:spPr/>
        <p:txBody>
          <a:bodyPr/>
          <a:lstStyle/>
          <a:p>
            <a:fld id="{B61BEF0D-F0BB-DE4B-95CE-6DB70DBA9567}" type="datetimeFigureOut">
              <a:rPr lang="en-US" smtClean="0">
                <a:solidFill>
                  <a:srgbClr val="696464"/>
                </a:solidFill>
              </a:rPr>
              <a:pPr/>
              <a:t>10/28/2021</a:t>
            </a:fld>
            <a:endParaRPr lang="en-US" dirty="0">
              <a:solidFill>
                <a:srgbClr val="696464"/>
              </a:solidFill>
            </a:endParaRPr>
          </a:p>
        </p:txBody>
      </p:sp>
      <p:sp>
        <p:nvSpPr>
          <p:cNvPr id="17" name="عنصر نائب للتذييل 16"/>
          <p:cNvSpPr>
            <a:spLocks noGrp="1"/>
          </p:cNvSpPr>
          <p:nvPr>
            <p:ph type="ftr" sz="quarter" idx="11"/>
          </p:nvPr>
        </p:nvSpPr>
        <p:spPr/>
        <p:txBody>
          <a:bodyPr/>
          <a:lstStyle/>
          <a:p>
            <a:endParaRPr lang="en-US" dirty="0">
              <a:solidFill>
                <a:srgbClr val="696464"/>
              </a:solidFill>
            </a:endParaRPr>
          </a:p>
        </p:txBody>
      </p:sp>
      <p:sp>
        <p:nvSpPr>
          <p:cNvPr id="29" name="عنصر نائب لرقم الشريحة 28"/>
          <p:cNvSpPr>
            <a:spLocks noGrp="1"/>
          </p:cNvSpPr>
          <p:nvPr>
            <p:ph type="sldNum" sz="quarter" idx="12"/>
          </p:nvPr>
        </p:nvSpPr>
        <p:spPr/>
        <p:txBody>
          <a:bodyPr lIns="0" tIns="0" rIns="0" bIns="0">
            <a:noAutofit/>
          </a:bodyPr>
          <a:lstStyle>
            <a:lvl1pPr>
              <a:defRPr sz="1400">
                <a:solidFill>
                  <a:srgbClr val="FFFFFF"/>
                </a:solidFill>
              </a:defRPr>
            </a:lvl1pPr>
          </a:lstStyle>
          <a:p>
            <a:fld id="{D57F1E4F-1CFF-5643-939E-217C01CDF565}" type="slidenum">
              <a:rPr lang="en-US" smtClean="0"/>
              <a:pPr/>
              <a:t>‹#›</a:t>
            </a:fld>
            <a:endParaRPr lang="en-US" dirty="0"/>
          </a:p>
        </p:txBody>
      </p:sp>
      <p:sp>
        <p:nvSpPr>
          <p:cNvPr id="7" name="مستطيل 6"/>
          <p:cNvSpPr/>
          <p:nvPr/>
        </p:nvSpPr>
        <p:spPr>
          <a:xfrm>
            <a:off x="83911" y="1449308"/>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p:nvSpPr>
          <p:cNvPr id="10" name="مستطيل 9"/>
          <p:cNvSpPr/>
          <p:nvPr/>
        </p:nvSpPr>
        <p:spPr>
          <a:xfrm>
            <a:off x="83911"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p:nvSpPr>
          <p:cNvPr id="11" name="مستطيل 10"/>
          <p:cNvSpPr/>
          <p:nvPr/>
        </p:nvSpPr>
        <p:spPr>
          <a:xfrm>
            <a:off x="83911"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p:nvSpPr>
          <p:cNvPr id="8" name="عنوان 7"/>
          <p:cNvSpPr>
            <a:spLocks noGrp="1"/>
          </p:cNvSpPr>
          <p:nvPr>
            <p:ph type="ctrTitle"/>
          </p:nvPr>
        </p:nvSpPr>
        <p:spPr>
          <a:xfrm>
            <a:off x="609600" y="1505935"/>
            <a:ext cx="10972800" cy="1470025"/>
          </a:xfrm>
        </p:spPr>
        <p:txBody>
          <a:bodyPr anchor="ctr"/>
          <a:lstStyle>
            <a:lvl1pPr algn="ctr">
              <a:defRPr lang="en-US" dirty="0">
                <a:solidFill>
                  <a:srgbClr val="FFFFFF"/>
                </a:solidFill>
              </a:defRPr>
            </a:lvl1pPr>
          </a:lstStyle>
          <a:p>
            <a:r>
              <a:rPr kumimoji="0" lang="ar-SA"/>
              <a:t>انقر لتحرير نمط العنوان الرئيسي</a:t>
            </a:r>
            <a:endParaRPr kumimoji="0" lang="en-US"/>
          </a:p>
        </p:txBody>
      </p:sp>
    </p:spTree>
    <p:extLst>
      <p:ext uri="{BB962C8B-B14F-4D97-AF65-F5344CB8AC3E}">
        <p14:creationId xmlns:p14="http://schemas.microsoft.com/office/powerpoint/2010/main" val="67829822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4" name="عنصر نائب للتاريخ 3"/>
          <p:cNvSpPr>
            <a:spLocks noGrp="1"/>
          </p:cNvSpPr>
          <p:nvPr>
            <p:ph type="dt" sz="half" idx="10"/>
          </p:nvPr>
        </p:nvSpPr>
        <p:spPr/>
        <p:txBody>
          <a:bodyPr/>
          <a:lstStyle/>
          <a:p>
            <a:fld id="{B61BEF0D-F0BB-DE4B-95CE-6DB70DBA9567}" type="datetimeFigureOut">
              <a:rPr lang="en-US" smtClean="0">
                <a:solidFill>
                  <a:srgbClr val="696464"/>
                </a:solidFill>
              </a:rPr>
              <a:pPr/>
              <a:t>10/28/2021</a:t>
            </a:fld>
            <a:endParaRPr lang="en-US" dirty="0">
              <a:solidFill>
                <a:srgbClr val="696464"/>
              </a:solidFill>
            </a:endParaRPr>
          </a:p>
        </p:txBody>
      </p:sp>
      <p:sp>
        <p:nvSpPr>
          <p:cNvPr id="5" name="عنصر نائب للتذييل 4"/>
          <p:cNvSpPr>
            <a:spLocks noGrp="1"/>
          </p:cNvSpPr>
          <p:nvPr>
            <p:ph type="ftr" sz="quarter" idx="11"/>
          </p:nvPr>
        </p:nvSpPr>
        <p:spPr/>
        <p:txBody>
          <a:bodyPr/>
          <a:lstStyle/>
          <a:p>
            <a:endParaRPr lang="en-US" dirty="0">
              <a:solidFill>
                <a:srgbClr val="696464"/>
              </a:solidFill>
            </a:endParaRPr>
          </a:p>
        </p:txBody>
      </p:sp>
      <p:sp>
        <p:nvSpPr>
          <p:cNvPr id="6" name="عنصر نائب لرقم الشريحة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عنصر نائب للمحتوى 7"/>
          <p:cNvSpPr>
            <a:spLocks noGrp="1"/>
          </p:cNvSpPr>
          <p:nvPr>
            <p:ph sz="quarter" idx="1"/>
          </p:nvPr>
        </p:nvSpPr>
        <p:spPr>
          <a:xfrm>
            <a:off x="1219200" y="1447800"/>
            <a:ext cx="10363200" cy="4572000"/>
          </a:xfrm>
        </p:spPr>
        <p:txBody>
          <a:bodyPr vert="horz"/>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extLst>
      <p:ext uri="{BB962C8B-B14F-4D97-AF65-F5344CB8AC3E}">
        <p14:creationId xmlns:p14="http://schemas.microsoft.com/office/powerpoint/2010/main" val="150123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3">
        <a:schemeClr val="bg1"/>
      </p:bgRef>
    </p:bg>
    <p:spTree>
      <p:nvGrpSpPr>
        <p:cNvPr id="1" name=""/>
        <p:cNvGrpSpPr/>
        <p:nvPr/>
      </p:nvGrpSpPr>
      <p:grpSpPr>
        <a:xfrm>
          <a:off x="0" y="0"/>
          <a:ext cx="0" cy="0"/>
          <a:chOff x="0" y="0"/>
          <a:chExt cx="0" cy="0"/>
        </a:xfrm>
      </p:grpSpPr>
      <p:sp>
        <p:nvSpPr>
          <p:cNvPr id="11" name="مستطيل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457200" rtl="0"/>
            <a:endParaRPr lang="en-US" sz="1800">
              <a:solidFill>
                <a:prstClr val="white"/>
              </a:solidFill>
            </a:endParaRPr>
          </a:p>
        </p:txBody>
      </p:sp>
      <p:sp useBgFill="1">
        <p:nvSpPr>
          <p:cNvPr id="10" name="مستطيل مستدير الزوايا 9"/>
          <p:cNvSpPr/>
          <p:nvPr/>
        </p:nvSpPr>
        <p:spPr>
          <a:xfrm>
            <a:off x="87084" y="69760"/>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p:nvSpPr>
          <p:cNvPr id="2" name="عنوان 1"/>
          <p:cNvSpPr>
            <a:spLocks noGrp="1"/>
          </p:cNvSpPr>
          <p:nvPr>
            <p:ph type="title"/>
          </p:nvPr>
        </p:nvSpPr>
        <p:spPr>
          <a:xfrm>
            <a:off x="963084" y="952505"/>
            <a:ext cx="10363200" cy="1362075"/>
          </a:xfrm>
        </p:spPr>
        <p:txBody>
          <a:bodyPr anchor="b" anchorCtr="0"/>
          <a:lstStyle>
            <a:lvl1pPr algn="l">
              <a:buNone/>
              <a:defRPr sz="4000" b="0" cap="none"/>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p:txBody>
          <a:bodyPr/>
          <a:lstStyle/>
          <a:p>
            <a:fld id="{B61BEF0D-F0BB-DE4B-95CE-6DB70DBA9567}" type="datetimeFigureOut">
              <a:rPr lang="en-US" smtClean="0">
                <a:solidFill>
                  <a:srgbClr val="696464"/>
                </a:solidFill>
              </a:rPr>
              <a:pPr/>
              <a:t>10/28/2021</a:t>
            </a:fld>
            <a:endParaRPr lang="en-US" dirty="0">
              <a:solidFill>
                <a:srgbClr val="696464"/>
              </a:solidFill>
            </a:endParaRPr>
          </a:p>
        </p:txBody>
      </p:sp>
      <p:sp>
        <p:nvSpPr>
          <p:cNvPr id="5" name="عنصر نائب للتذييل 4"/>
          <p:cNvSpPr>
            <a:spLocks noGrp="1"/>
          </p:cNvSpPr>
          <p:nvPr>
            <p:ph type="ftr" sz="quarter" idx="11"/>
          </p:nvPr>
        </p:nvSpPr>
        <p:spPr>
          <a:xfrm>
            <a:off x="1066800" y="6172200"/>
            <a:ext cx="5334000" cy="457200"/>
          </a:xfrm>
        </p:spPr>
        <p:txBody>
          <a:bodyPr/>
          <a:lstStyle/>
          <a:p>
            <a:endParaRPr lang="en-US" dirty="0">
              <a:solidFill>
                <a:srgbClr val="696464"/>
              </a:solidFill>
            </a:endParaRPr>
          </a:p>
        </p:txBody>
      </p:sp>
      <p:sp>
        <p:nvSpPr>
          <p:cNvPr id="7" name="مستطيل 6"/>
          <p:cNvSpPr/>
          <p:nvPr/>
        </p:nvSpPr>
        <p:spPr>
          <a:xfrm flipV="1">
            <a:off x="92551"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p:nvSpPr>
          <p:cNvPr id="8" name="مستطيل 7"/>
          <p:cNvSpPr/>
          <p:nvPr/>
        </p:nvSpPr>
        <p:spPr>
          <a:xfrm>
            <a:off x="92198" y="2341480"/>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p:nvSpPr>
          <p:cNvPr id="9" name="مستطيل 8"/>
          <p:cNvSpPr/>
          <p:nvPr/>
        </p:nvSpPr>
        <p:spPr>
          <a:xfrm>
            <a:off x="91078"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p:nvSpPr>
          <p:cNvPr id="6" name="عنصر نائب لرقم الشريحة 5"/>
          <p:cNvSpPr>
            <a:spLocks noGrp="1"/>
          </p:cNvSpPr>
          <p:nvPr>
            <p:ph type="sldNum" sz="quarter" idx="12"/>
          </p:nvPr>
        </p:nvSpPr>
        <p:spPr>
          <a:xfrm>
            <a:off x="195072" y="6208776"/>
            <a:ext cx="609600" cy="45720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1959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fld id="{B61BEF0D-F0BB-DE4B-95CE-6DB70DBA9567}" type="datetimeFigureOut">
              <a:rPr lang="en-US" smtClean="0">
                <a:solidFill>
                  <a:srgbClr val="696464"/>
                </a:solidFill>
              </a:rPr>
              <a:pPr/>
              <a:t>10/28/2021</a:t>
            </a:fld>
            <a:endParaRPr lang="en-US" dirty="0">
              <a:solidFill>
                <a:srgbClr val="696464"/>
              </a:solidFill>
            </a:endParaRPr>
          </a:p>
        </p:txBody>
      </p:sp>
      <p:sp>
        <p:nvSpPr>
          <p:cNvPr id="6" name="عنصر نائب للتذييل 5"/>
          <p:cNvSpPr>
            <a:spLocks noGrp="1"/>
          </p:cNvSpPr>
          <p:nvPr>
            <p:ph type="ftr" sz="quarter" idx="11"/>
          </p:nvPr>
        </p:nvSpPr>
        <p:spPr/>
        <p:txBody>
          <a:bodyPr/>
          <a:lstStyle/>
          <a:p>
            <a:endParaRPr lang="en-US" dirty="0">
              <a:solidFill>
                <a:srgbClr val="696464"/>
              </a:solidFill>
            </a:endParaRPr>
          </a:p>
        </p:txBody>
      </p:sp>
      <p:sp>
        <p:nvSpPr>
          <p:cNvPr id="7" name="عنصر نائب لرقم الشريحة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عنصر نائب للمحتوى 8"/>
          <p:cNvSpPr>
            <a:spLocks noGrp="1"/>
          </p:cNvSpPr>
          <p:nvPr>
            <p:ph sz="quarter" idx="1"/>
          </p:nvPr>
        </p:nvSpPr>
        <p:spPr>
          <a:xfrm>
            <a:off x="1219200" y="1447800"/>
            <a:ext cx="4998720" cy="4572000"/>
          </a:xfrm>
        </p:spPr>
        <p:txBody>
          <a:bodyPr vert="horz"/>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1" name="عنصر نائب للمحتوى 10"/>
          <p:cNvSpPr>
            <a:spLocks noGrp="1"/>
          </p:cNvSpPr>
          <p:nvPr>
            <p:ph sz="quarter" idx="2"/>
          </p:nvPr>
        </p:nvSpPr>
        <p:spPr>
          <a:xfrm>
            <a:off x="6578600" y="1447800"/>
            <a:ext cx="4998720" cy="4572000"/>
          </a:xfrm>
        </p:spPr>
        <p:txBody>
          <a:bodyPr vert="horz"/>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extLst>
      <p:ext uri="{BB962C8B-B14F-4D97-AF65-F5344CB8AC3E}">
        <p14:creationId xmlns:p14="http://schemas.microsoft.com/office/powerpoint/2010/main" val="2822253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1219200" y="273050"/>
            <a:ext cx="10363200" cy="1143000"/>
          </a:xfrm>
        </p:spPr>
        <p:txBody>
          <a:bodyPr anchor="b" anchorCtr="0"/>
          <a:lstStyle>
            <a:lvl1pPr>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4" name="عنصر نائب للنص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7" name="عنصر نائب للتاريخ 6"/>
          <p:cNvSpPr>
            <a:spLocks noGrp="1"/>
          </p:cNvSpPr>
          <p:nvPr>
            <p:ph type="dt" sz="half" idx="10"/>
          </p:nvPr>
        </p:nvSpPr>
        <p:spPr/>
        <p:txBody>
          <a:bodyPr/>
          <a:lstStyle/>
          <a:p>
            <a:fld id="{B61BEF0D-F0BB-DE4B-95CE-6DB70DBA9567}" type="datetimeFigureOut">
              <a:rPr lang="en-US" smtClean="0">
                <a:solidFill>
                  <a:srgbClr val="696464"/>
                </a:solidFill>
              </a:rPr>
              <a:pPr/>
              <a:t>10/28/2021</a:t>
            </a:fld>
            <a:endParaRPr lang="en-US" dirty="0">
              <a:solidFill>
                <a:srgbClr val="696464"/>
              </a:solidFill>
            </a:endParaRPr>
          </a:p>
        </p:txBody>
      </p:sp>
      <p:sp>
        <p:nvSpPr>
          <p:cNvPr id="8" name="عنصر نائب للتذييل 7"/>
          <p:cNvSpPr>
            <a:spLocks noGrp="1"/>
          </p:cNvSpPr>
          <p:nvPr>
            <p:ph type="ftr" sz="quarter" idx="11"/>
          </p:nvPr>
        </p:nvSpPr>
        <p:spPr/>
        <p:txBody>
          <a:bodyPr/>
          <a:lstStyle/>
          <a:p>
            <a:endParaRPr lang="en-US" dirty="0">
              <a:solidFill>
                <a:srgbClr val="696464"/>
              </a:solidFill>
            </a:endParaRPr>
          </a:p>
        </p:txBody>
      </p:sp>
      <p:sp>
        <p:nvSpPr>
          <p:cNvPr id="9" name="عنصر نائب لرقم الشريحة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عنصر نائب للمحتوى 10"/>
          <p:cNvSpPr>
            <a:spLocks noGrp="1"/>
          </p:cNvSpPr>
          <p:nvPr>
            <p:ph sz="half" idx="2"/>
          </p:nvPr>
        </p:nvSpPr>
        <p:spPr>
          <a:xfrm>
            <a:off x="1219200" y="2247900"/>
            <a:ext cx="4978400" cy="3886200"/>
          </a:xfrm>
        </p:spPr>
        <p:txBody>
          <a:bodyPr vert="horz"/>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3" name="عنصر نائب للمحتوى 12"/>
          <p:cNvSpPr>
            <a:spLocks noGrp="1"/>
          </p:cNvSpPr>
          <p:nvPr>
            <p:ph sz="half" idx="4"/>
          </p:nvPr>
        </p:nvSpPr>
        <p:spPr>
          <a:xfrm>
            <a:off x="6604000" y="2247900"/>
            <a:ext cx="4978400" cy="3886200"/>
          </a:xfrm>
        </p:spPr>
        <p:txBody>
          <a:bodyPr vert="horz"/>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extLst>
      <p:ext uri="{BB962C8B-B14F-4D97-AF65-F5344CB8AC3E}">
        <p14:creationId xmlns:p14="http://schemas.microsoft.com/office/powerpoint/2010/main" val="2932955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B61BEF0D-F0BB-DE4B-95CE-6DB70DBA9567}" type="datetimeFigureOut">
              <a:rPr lang="en-US" smtClean="0">
                <a:solidFill>
                  <a:srgbClr val="696464"/>
                </a:solidFill>
              </a:rPr>
              <a:pPr/>
              <a:t>10/28/2021</a:t>
            </a:fld>
            <a:endParaRPr lang="en-US" dirty="0">
              <a:solidFill>
                <a:srgbClr val="696464"/>
              </a:solidFill>
            </a:endParaRPr>
          </a:p>
        </p:txBody>
      </p:sp>
      <p:sp>
        <p:nvSpPr>
          <p:cNvPr id="4" name="عنصر نائب للتذييل 3"/>
          <p:cNvSpPr>
            <a:spLocks noGrp="1"/>
          </p:cNvSpPr>
          <p:nvPr>
            <p:ph type="ftr" sz="quarter" idx="11"/>
          </p:nvPr>
        </p:nvSpPr>
        <p:spPr/>
        <p:txBody>
          <a:bodyPr/>
          <a:lstStyle/>
          <a:p>
            <a:endParaRPr lang="en-US" dirty="0">
              <a:solidFill>
                <a:srgbClr val="696464"/>
              </a:solidFill>
            </a:endParaRPr>
          </a:p>
        </p:txBody>
      </p:sp>
      <p:sp>
        <p:nvSpPr>
          <p:cNvPr id="5" name="عنصر نائب لرقم الشريحة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3220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B61BEF0D-F0BB-DE4B-95CE-6DB70DBA9567}" type="datetimeFigureOut">
              <a:rPr lang="en-US" smtClean="0">
                <a:solidFill>
                  <a:srgbClr val="696464"/>
                </a:solidFill>
              </a:rPr>
              <a:pPr/>
              <a:t>10/28/2021</a:t>
            </a:fld>
            <a:endParaRPr lang="en-US" dirty="0">
              <a:solidFill>
                <a:srgbClr val="696464"/>
              </a:solidFill>
            </a:endParaRPr>
          </a:p>
        </p:txBody>
      </p:sp>
      <p:sp>
        <p:nvSpPr>
          <p:cNvPr id="3" name="عنصر نائب للتذييل 2"/>
          <p:cNvSpPr>
            <a:spLocks noGrp="1"/>
          </p:cNvSpPr>
          <p:nvPr>
            <p:ph type="ftr" sz="quarter" idx="11"/>
          </p:nvPr>
        </p:nvSpPr>
        <p:spPr/>
        <p:txBody>
          <a:bodyPr/>
          <a:lstStyle/>
          <a:p>
            <a:endParaRPr lang="en-US" dirty="0">
              <a:solidFill>
                <a:srgbClr val="696464"/>
              </a:solidFill>
            </a:endParaRPr>
          </a:p>
        </p:txBody>
      </p:sp>
      <p:sp>
        <p:nvSpPr>
          <p:cNvPr id="4" name="عنصر نائب لرقم الشريحة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7040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840465-F942-44DB-92B5-F0FC433E270A}"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6927C1-F7F7-4EA9-AAD9-B606F545B995}"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2879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8" name="مستطيل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useBgFill="1">
        <p:nvSpPr>
          <p:cNvPr id="9" name="مستطيل مستدير الزوايا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p:nvSpPr>
          <p:cNvPr id="2" name="عنوان 1"/>
          <p:cNvSpPr>
            <a:spLocks noGrp="1"/>
          </p:cNvSpPr>
          <p:nvPr>
            <p:ph type="title"/>
          </p:nvPr>
        </p:nvSpPr>
        <p:spPr>
          <a:xfrm>
            <a:off x="1219200" y="273050"/>
            <a:ext cx="10363200" cy="1143000"/>
          </a:xfrm>
        </p:spPr>
        <p:txBody>
          <a:bodyPr anchor="b" anchorCtr="0"/>
          <a:lstStyle>
            <a:lvl1pPr algn="l">
              <a:buNone/>
              <a:defRPr sz="4000" b="0"/>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p:txBody>
          <a:bodyPr/>
          <a:lstStyle/>
          <a:p>
            <a:fld id="{B61BEF0D-F0BB-DE4B-95CE-6DB70DBA9567}" type="datetimeFigureOut">
              <a:rPr lang="en-US" smtClean="0">
                <a:solidFill>
                  <a:srgbClr val="696464"/>
                </a:solidFill>
              </a:rPr>
              <a:pPr/>
              <a:t>10/28/2021</a:t>
            </a:fld>
            <a:endParaRPr lang="en-US" dirty="0">
              <a:solidFill>
                <a:srgbClr val="696464"/>
              </a:solidFill>
            </a:endParaRPr>
          </a:p>
        </p:txBody>
      </p:sp>
      <p:sp>
        <p:nvSpPr>
          <p:cNvPr id="6" name="عنصر نائب للتذييل 5"/>
          <p:cNvSpPr>
            <a:spLocks noGrp="1"/>
          </p:cNvSpPr>
          <p:nvPr>
            <p:ph type="ftr" sz="quarter" idx="11"/>
          </p:nvPr>
        </p:nvSpPr>
        <p:spPr/>
        <p:txBody>
          <a:bodyPr/>
          <a:lstStyle/>
          <a:p>
            <a:endParaRPr lang="en-US" dirty="0">
              <a:solidFill>
                <a:srgbClr val="696464"/>
              </a:solidFill>
            </a:endParaRPr>
          </a:p>
        </p:txBody>
      </p:sp>
      <p:sp>
        <p:nvSpPr>
          <p:cNvPr id="7" name="عنصر نائب لرقم الشريحة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عنصر نائب للمحتوى 10"/>
          <p:cNvSpPr>
            <a:spLocks noGrp="1"/>
          </p:cNvSpPr>
          <p:nvPr>
            <p:ph sz="quarter" idx="1"/>
          </p:nvPr>
        </p:nvSpPr>
        <p:spPr>
          <a:xfrm>
            <a:off x="3962400" y="1600200"/>
            <a:ext cx="7620000" cy="4495800"/>
          </a:xfrm>
        </p:spPr>
        <p:txBody>
          <a:bodyPr vert="horz"/>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extLst>
      <p:ext uri="{BB962C8B-B14F-4D97-AF65-F5344CB8AC3E}">
        <p14:creationId xmlns:p14="http://schemas.microsoft.com/office/powerpoint/2010/main" val="597205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ar-SA"/>
              <a:t>انقر لتحرير نمط العنوان الرئيسي</a:t>
            </a:r>
            <a:endParaRPr kumimoji="0" lang="en-US"/>
          </a:p>
        </p:txBody>
      </p:sp>
      <p:sp>
        <p:nvSpPr>
          <p:cNvPr id="4" name="عنصر نائب للنص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p:txBody>
          <a:bodyPr/>
          <a:lstStyle/>
          <a:p>
            <a:fld id="{B61BEF0D-F0BB-DE4B-95CE-6DB70DBA9567}" type="datetimeFigureOut">
              <a:rPr lang="en-US" smtClean="0">
                <a:solidFill>
                  <a:srgbClr val="696464"/>
                </a:solidFill>
              </a:rPr>
              <a:pPr/>
              <a:t>10/28/2021</a:t>
            </a:fld>
            <a:endParaRPr lang="en-US" dirty="0">
              <a:solidFill>
                <a:srgbClr val="696464"/>
              </a:solidFill>
            </a:endParaRPr>
          </a:p>
        </p:txBody>
      </p:sp>
      <p:sp>
        <p:nvSpPr>
          <p:cNvPr id="6" name="عنصر نائب للتذييل 5"/>
          <p:cNvSpPr>
            <a:spLocks noGrp="1"/>
          </p:cNvSpPr>
          <p:nvPr>
            <p:ph type="ftr" sz="quarter" idx="11"/>
          </p:nvPr>
        </p:nvSpPr>
        <p:spPr>
          <a:xfrm>
            <a:off x="1219200" y="6172200"/>
            <a:ext cx="5181600" cy="457200"/>
          </a:xfrm>
        </p:spPr>
        <p:txBody>
          <a:bodyPr/>
          <a:lstStyle/>
          <a:p>
            <a:endParaRPr lang="en-US" dirty="0">
              <a:solidFill>
                <a:srgbClr val="696464"/>
              </a:solidFill>
            </a:endParaRPr>
          </a:p>
        </p:txBody>
      </p:sp>
      <p:sp>
        <p:nvSpPr>
          <p:cNvPr id="7" name="عنصر نائب لرقم الشريحة 6"/>
          <p:cNvSpPr>
            <a:spLocks noGrp="1"/>
          </p:cNvSpPr>
          <p:nvPr>
            <p:ph type="sldNum" sz="quarter" idx="12"/>
          </p:nvPr>
        </p:nvSpPr>
        <p:spPr>
          <a:xfrm>
            <a:off x="195072" y="6208776"/>
            <a:ext cx="609600" cy="457200"/>
          </a:xfrm>
        </p:spPr>
        <p:txBody>
          <a:bodyPr/>
          <a:lstStyle/>
          <a:p>
            <a:fld id="{D57F1E4F-1CFF-5643-939E-217C01CDF565}" type="slidenum">
              <a:rPr lang="en-US" smtClean="0"/>
              <a:pPr/>
              <a:t>‹#›</a:t>
            </a:fld>
            <a:endParaRPr lang="en-US" dirty="0"/>
          </a:p>
        </p:txBody>
      </p:sp>
      <p:sp>
        <p:nvSpPr>
          <p:cNvPr id="11" name="مستطيل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p:nvSpPr>
          <p:cNvPr id="12" name="مستطيل 11"/>
          <p:cNvSpPr/>
          <p:nvPr/>
        </p:nvSpPr>
        <p:spPr>
          <a:xfrm>
            <a:off x="91347" y="4650479"/>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p:nvSpPr>
          <p:cNvPr id="13" name="مستطيل 12"/>
          <p:cNvSpPr/>
          <p:nvPr/>
        </p:nvSpPr>
        <p:spPr>
          <a:xfrm>
            <a:off x="91350" y="4773229"/>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p:nvSpPr>
          <p:cNvPr id="3" name="عنصر نائب للصورة 2"/>
          <p:cNvSpPr>
            <a:spLocks noGrp="1"/>
          </p:cNvSpPr>
          <p:nvPr>
            <p:ph type="pic" idx="1"/>
          </p:nvPr>
        </p:nvSpPr>
        <p:spPr>
          <a:xfrm>
            <a:off x="91081" y="66680"/>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ar-SA"/>
              <a:t>انقر فوق الأيقونة لإضافة صورة</a:t>
            </a:r>
            <a:endParaRPr kumimoji="0" lang="en-US" dirty="0"/>
          </a:p>
        </p:txBody>
      </p:sp>
    </p:spTree>
    <p:extLst>
      <p:ext uri="{BB962C8B-B14F-4D97-AF65-F5344CB8AC3E}">
        <p14:creationId xmlns:p14="http://schemas.microsoft.com/office/powerpoint/2010/main" val="1339035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B61BEF0D-F0BB-DE4B-95CE-6DB70DBA9567}" type="datetimeFigureOut">
              <a:rPr lang="en-US" smtClean="0">
                <a:solidFill>
                  <a:srgbClr val="696464"/>
                </a:solidFill>
              </a:rPr>
              <a:pPr/>
              <a:t>10/28/2021</a:t>
            </a:fld>
            <a:endParaRPr lang="en-US" dirty="0">
              <a:solidFill>
                <a:srgbClr val="696464"/>
              </a:solidFill>
            </a:endParaRPr>
          </a:p>
        </p:txBody>
      </p:sp>
      <p:sp>
        <p:nvSpPr>
          <p:cNvPr id="5" name="عنصر نائب للتذييل 4"/>
          <p:cNvSpPr>
            <a:spLocks noGrp="1"/>
          </p:cNvSpPr>
          <p:nvPr>
            <p:ph type="ftr" sz="quarter" idx="11"/>
          </p:nvPr>
        </p:nvSpPr>
        <p:spPr/>
        <p:txBody>
          <a:bodyPr/>
          <a:lstStyle/>
          <a:p>
            <a:endParaRPr lang="en-US" dirty="0">
              <a:solidFill>
                <a:srgbClr val="696464"/>
              </a:solidFill>
            </a:endParaRPr>
          </a:p>
        </p:txBody>
      </p:sp>
      <p:sp>
        <p:nvSpPr>
          <p:cNvPr id="6" name="عنصر نائب لرقم الشريحة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9139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839200" y="274646"/>
            <a:ext cx="268224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1219200" y="274645"/>
            <a:ext cx="7416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B61BEF0D-F0BB-DE4B-95CE-6DB70DBA9567}" type="datetimeFigureOut">
              <a:rPr lang="en-US" smtClean="0">
                <a:solidFill>
                  <a:srgbClr val="696464"/>
                </a:solidFill>
              </a:rPr>
              <a:pPr/>
              <a:t>10/28/2021</a:t>
            </a:fld>
            <a:endParaRPr lang="en-US" dirty="0">
              <a:solidFill>
                <a:srgbClr val="696464"/>
              </a:solidFill>
            </a:endParaRPr>
          </a:p>
        </p:txBody>
      </p:sp>
      <p:sp>
        <p:nvSpPr>
          <p:cNvPr id="5" name="عنصر نائب للتذييل 4"/>
          <p:cNvSpPr>
            <a:spLocks noGrp="1"/>
          </p:cNvSpPr>
          <p:nvPr>
            <p:ph type="ftr" sz="quarter" idx="11"/>
          </p:nvPr>
        </p:nvSpPr>
        <p:spPr/>
        <p:txBody>
          <a:bodyPr/>
          <a:lstStyle/>
          <a:p>
            <a:endParaRPr lang="en-US" dirty="0">
              <a:solidFill>
                <a:srgbClr val="696464"/>
              </a:solidFill>
            </a:endParaRPr>
          </a:p>
        </p:txBody>
      </p:sp>
      <p:sp>
        <p:nvSpPr>
          <p:cNvPr id="6" name="عنصر نائب لرقم الشريحة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8175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hasCustomPrompt="1"/>
          </p:nvPr>
        </p:nvSpPr>
        <p:spPr>
          <a:xfrm>
            <a:off x="914400" y="2130426"/>
            <a:ext cx="10363200" cy="1470025"/>
          </a:xfrm>
        </p:spPr>
        <p:txBody>
          <a:bodyPr/>
          <a:lstStyle/>
          <a:p>
            <a:r>
              <a:rPr lang="ar-SA"/>
              <a:t>انقر لتحرير نمط العنوان الرئيسي</a:t>
            </a:r>
            <a:endParaRPr lang="en-US"/>
          </a:p>
        </p:txBody>
      </p:sp>
      <p:sp>
        <p:nvSpPr>
          <p:cNvPr id="3" name="عنوان فرعي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B8FE1D58-CDA2-449F-9599-6D1111641C29}" type="datetimeFigureOut">
              <a:rPr lang="en-US" smtClean="0"/>
              <a:t>10/28/2021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59B76044-4EED-4460-8991-3C08A5C689EF}" type="slidenum">
              <a:rPr lang="en-US" smtClean="0"/>
              <a:t>‹#›</a:t>
            </a:fld>
            <a:endParaRPr lang="en-US"/>
          </a:p>
        </p:txBody>
      </p:sp>
    </p:spTree>
    <p:extLst>
      <p:ext uri="{BB962C8B-B14F-4D97-AF65-F5344CB8AC3E}">
        <p14:creationId xmlns:p14="http://schemas.microsoft.com/office/powerpoint/2010/main" val="3095580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العنوان الرئيسي</a:t>
            </a:r>
            <a:endParaRPr lang="en-US"/>
          </a:p>
        </p:txBody>
      </p:sp>
      <p:sp>
        <p:nvSpPr>
          <p:cNvPr id="3" name="عنصر نائب للمحتوى 2"/>
          <p:cNvSpPr>
            <a:spLocks noGrp="1"/>
          </p:cNvSpPr>
          <p:nvPr>
            <p:ph idx="1" hasCustomPrompt="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B8FE1D58-CDA2-449F-9599-6D1111641C29}" type="datetimeFigureOut">
              <a:rPr lang="en-US" smtClean="0"/>
              <a:t>10/28/2021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59B76044-4EED-4460-8991-3C08A5C689EF}" type="slidenum">
              <a:rPr lang="en-US" smtClean="0"/>
              <a:t>‹#›</a:t>
            </a:fld>
            <a:endParaRPr lang="en-US"/>
          </a:p>
        </p:txBody>
      </p:sp>
    </p:spTree>
    <p:extLst>
      <p:ext uri="{BB962C8B-B14F-4D97-AF65-F5344CB8AC3E}">
        <p14:creationId xmlns:p14="http://schemas.microsoft.com/office/powerpoint/2010/main" val="1063822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963084" y="4406901"/>
            <a:ext cx="10363200" cy="1362075"/>
          </a:xfrm>
        </p:spPr>
        <p:txBody>
          <a:bodyPr anchor="t"/>
          <a:lstStyle>
            <a:lvl1pPr algn="l">
              <a:defRPr sz="4000" b="1" cap="all"/>
            </a:lvl1pPr>
          </a:lstStyle>
          <a:p>
            <a:r>
              <a:rPr lang="ar-SA"/>
              <a:t>انقر لتحرير نمط العنوان الرئيسي</a:t>
            </a:r>
            <a:endParaRPr lang="en-US"/>
          </a:p>
        </p:txBody>
      </p:sp>
      <p:sp>
        <p:nvSpPr>
          <p:cNvPr id="3" name="عنصر نائب للنص 2"/>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B8FE1D58-CDA2-449F-9599-6D1111641C29}" type="datetimeFigureOut">
              <a:rPr lang="en-US" smtClean="0"/>
              <a:t>10/28/2021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59B76044-4EED-4460-8991-3C08A5C689EF}" type="slidenum">
              <a:rPr lang="en-US" smtClean="0"/>
              <a:t>‹#›</a:t>
            </a:fld>
            <a:endParaRPr lang="en-US"/>
          </a:p>
        </p:txBody>
      </p:sp>
    </p:spTree>
    <p:extLst>
      <p:ext uri="{BB962C8B-B14F-4D97-AF65-F5344CB8AC3E}">
        <p14:creationId xmlns:p14="http://schemas.microsoft.com/office/powerpoint/2010/main" val="2468190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العنوان الرئيسي</a:t>
            </a:r>
            <a:endParaRPr lang="en-US"/>
          </a:p>
        </p:txBody>
      </p:sp>
      <p:sp>
        <p:nvSpPr>
          <p:cNvPr id="3" name="عنصر نائب للمحتوى 2"/>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p:cNvSpPr>
            <a:spLocks noGrp="1"/>
          </p:cNvSpPr>
          <p:nvPr>
            <p:ph type="dt" sz="half" idx="10"/>
          </p:nvPr>
        </p:nvSpPr>
        <p:spPr/>
        <p:txBody>
          <a:bodyPr/>
          <a:lstStyle/>
          <a:p>
            <a:fld id="{B8FE1D58-CDA2-449F-9599-6D1111641C29}" type="datetimeFigureOut">
              <a:rPr lang="en-US" smtClean="0"/>
              <a:t>10/28/2021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59B76044-4EED-4460-8991-3C08A5C689EF}" type="slidenum">
              <a:rPr lang="en-US" smtClean="0"/>
              <a:t>‹#›</a:t>
            </a:fld>
            <a:endParaRPr lang="en-US"/>
          </a:p>
        </p:txBody>
      </p:sp>
    </p:spTree>
    <p:extLst>
      <p:ext uri="{BB962C8B-B14F-4D97-AF65-F5344CB8AC3E}">
        <p14:creationId xmlns:p14="http://schemas.microsoft.com/office/powerpoint/2010/main" val="1168878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lvl1pPr>
              <a:defRPr/>
            </a:lvl1pPr>
          </a:lstStyle>
          <a:p>
            <a:r>
              <a:rPr lang="ar-SA"/>
              <a:t>انقر لتحرير نمط العنوان الرئيسي</a:t>
            </a:r>
            <a:endParaRPr lang="en-US"/>
          </a:p>
        </p:txBody>
      </p:sp>
      <p:sp>
        <p:nvSpPr>
          <p:cNvPr id="3" name="عنصر نائب للنص 2"/>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p:cNvSpPr>
            <a:spLocks noGrp="1"/>
          </p:cNvSpPr>
          <p:nvPr>
            <p:ph type="dt" sz="half" idx="10"/>
          </p:nvPr>
        </p:nvSpPr>
        <p:spPr/>
        <p:txBody>
          <a:bodyPr/>
          <a:lstStyle/>
          <a:p>
            <a:fld id="{B8FE1D58-CDA2-449F-9599-6D1111641C29}" type="datetimeFigureOut">
              <a:rPr lang="en-US" smtClean="0"/>
              <a:t>10/28/2021</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59B76044-4EED-4460-8991-3C08A5C689EF}" type="slidenum">
              <a:rPr lang="en-US" smtClean="0"/>
              <a:t>‹#›</a:t>
            </a:fld>
            <a:endParaRPr lang="en-US"/>
          </a:p>
        </p:txBody>
      </p:sp>
    </p:spTree>
    <p:extLst>
      <p:ext uri="{BB962C8B-B14F-4D97-AF65-F5344CB8AC3E}">
        <p14:creationId xmlns:p14="http://schemas.microsoft.com/office/powerpoint/2010/main" val="576868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B8FE1D58-CDA2-449F-9599-6D1111641C29}" type="datetimeFigureOut">
              <a:rPr lang="en-US" smtClean="0"/>
              <a:t>10/28/2021</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59B76044-4EED-4460-8991-3C08A5C689EF}" type="slidenum">
              <a:rPr lang="en-US" smtClean="0"/>
              <a:t>‹#›</a:t>
            </a:fld>
            <a:endParaRPr lang="en-US"/>
          </a:p>
        </p:txBody>
      </p:sp>
    </p:spTree>
    <p:extLst>
      <p:ext uri="{BB962C8B-B14F-4D97-AF65-F5344CB8AC3E}">
        <p14:creationId xmlns:p14="http://schemas.microsoft.com/office/powerpoint/2010/main" val="3103644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840465-F942-44DB-92B5-F0FC433E270A}"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6927C1-F7F7-4EA9-AAD9-B606F545B995}" type="slidenum">
              <a:rPr lang="en-US" smtClean="0"/>
              <a:t>‹#›</a:t>
            </a:fld>
            <a:endParaRPr lang="en-US"/>
          </a:p>
        </p:txBody>
      </p:sp>
    </p:spTree>
    <p:extLst>
      <p:ext uri="{BB962C8B-B14F-4D97-AF65-F5344CB8AC3E}">
        <p14:creationId xmlns:p14="http://schemas.microsoft.com/office/powerpoint/2010/main" val="4281200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B8FE1D58-CDA2-449F-9599-6D1111641C29}" type="datetimeFigureOut">
              <a:rPr lang="en-US" smtClean="0"/>
              <a:t>10/28/2021</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59B76044-4EED-4460-8991-3C08A5C689EF}" type="slidenum">
              <a:rPr lang="en-US" smtClean="0"/>
              <a:t>‹#›</a:t>
            </a:fld>
            <a:endParaRPr lang="en-US"/>
          </a:p>
        </p:txBody>
      </p:sp>
    </p:spTree>
    <p:extLst>
      <p:ext uri="{BB962C8B-B14F-4D97-AF65-F5344CB8AC3E}">
        <p14:creationId xmlns:p14="http://schemas.microsoft.com/office/powerpoint/2010/main" val="659418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609601" y="273050"/>
            <a:ext cx="4011084" cy="1162050"/>
          </a:xfrm>
        </p:spPr>
        <p:txBody>
          <a:bodyPr anchor="b"/>
          <a:lstStyle>
            <a:lvl1pPr algn="l">
              <a:defRPr sz="2000" b="1"/>
            </a:lvl1pPr>
          </a:lstStyle>
          <a:p>
            <a:r>
              <a:rPr lang="ar-SA"/>
              <a:t>انقر لتحرير نمط العنوان الرئيسي</a:t>
            </a:r>
            <a:endParaRPr lang="en-US"/>
          </a:p>
        </p:txBody>
      </p:sp>
      <p:sp>
        <p:nvSpPr>
          <p:cNvPr id="3" name="عنصر نائب للمحتوى 2"/>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B8FE1D58-CDA2-449F-9599-6D1111641C29}" type="datetimeFigureOut">
              <a:rPr lang="en-US" smtClean="0"/>
              <a:t>10/28/2021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59B76044-4EED-4460-8991-3C08A5C689EF}" type="slidenum">
              <a:rPr lang="en-US" smtClean="0"/>
              <a:t>‹#›</a:t>
            </a:fld>
            <a:endParaRPr lang="en-US"/>
          </a:p>
        </p:txBody>
      </p:sp>
    </p:spTree>
    <p:extLst>
      <p:ext uri="{BB962C8B-B14F-4D97-AF65-F5344CB8AC3E}">
        <p14:creationId xmlns:p14="http://schemas.microsoft.com/office/powerpoint/2010/main" val="21896875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hasCustomPrompt="1"/>
          </p:nvPr>
        </p:nvSpPr>
        <p:spPr>
          <a:xfrm>
            <a:off x="2389717" y="4800600"/>
            <a:ext cx="7315200" cy="566738"/>
          </a:xfrm>
        </p:spPr>
        <p:txBody>
          <a:bodyPr anchor="b"/>
          <a:lstStyle>
            <a:lvl1pPr algn="l">
              <a:defRPr sz="2000" b="1"/>
            </a:lvl1pPr>
          </a:lstStyle>
          <a:p>
            <a:r>
              <a:rPr lang="ar-SA"/>
              <a:t>انقر لتحرير نمط العنوان الرئيسي</a:t>
            </a:r>
            <a:endParaRPr lang="en-US"/>
          </a:p>
        </p:txBody>
      </p:sp>
      <p:sp>
        <p:nvSpPr>
          <p:cNvPr id="3" name="عنصر نائب للصورة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B8FE1D58-CDA2-449F-9599-6D1111641C29}" type="datetimeFigureOut">
              <a:rPr lang="en-US" smtClean="0"/>
              <a:t>10/28/2021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59B76044-4EED-4460-8991-3C08A5C689EF}" type="slidenum">
              <a:rPr lang="en-US" smtClean="0"/>
              <a:t>‹#›</a:t>
            </a:fld>
            <a:endParaRPr lang="en-US"/>
          </a:p>
        </p:txBody>
      </p:sp>
    </p:spTree>
    <p:extLst>
      <p:ext uri="{BB962C8B-B14F-4D97-AF65-F5344CB8AC3E}">
        <p14:creationId xmlns:p14="http://schemas.microsoft.com/office/powerpoint/2010/main" val="1294203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hasCustomPrompt="1"/>
          </p:nvPr>
        </p:nvSpPr>
        <p:spPr/>
        <p:txBody>
          <a:bodyPr/>
          <a:lstStyle/>
          <a:p>
            <a:r>
              <a:rPr lang="ar-SA"/>
              <a:t>انقر لتحرير نمط العنوان الرئيسي</a:t>
            </a:r>
            <a:endParaRPr lang="en-US"/>
          </a:p>
        </p:txBody>
      </p:sp>
      <p:sp>
        <p:nvSpPr>
          <p:cNvPr id="3" name="عنصر نائب للعنوان العمودي 2"/>
          <p:cNvSpPr>
            <a:spLocks noGrp="1"/>
          </p:cNvSpPr>
          <p:nvPr>
            <p:ph type="body" orient="vert" idx="1" hasCustomPrompt="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B8FE1D58-CDA2-449F-9599-6D1111641C29}" type="datetimeFigureOut">
              <a:rPr lang="en-US" smtClean="0"/>
              <a:t>10/28/2021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59B76044-4EED-4460-8991-3C08A5C689EF}" type="slidenum">
              <a:rPr lang="en-US" smtClean="0"/>
              <a:t>‹#›</a:t>
            </a:fld>
            <a:endParaRPr lang="en-US"/>
          </a:p>
        </p:txBody>
      </p:sp>
    </p:spTree>
    <p:extLst>
      <p:ext uri="{BB962C8B-B14F-4D97-AF65-F5344CB8AC3E}">
        <p14:creationId xmlns:p14="http://schemas.microsoft.com/office/powerpoint/2010/main" val="29921523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hasCustomPrompt="1"/>
          </p:nvPr>
        </p:nvSpPr>
        <p:spPr>
          <a:xfrm>
            <a:off x="8839200" y="274639"/>
            <a:ext cx="2743200" cy="5851525"/>
          </a:xfrm>
        </p:spPr>
        <p:txBody>
          <a:bodyPr vert="eaVert"/>
          <a:lstStyle/>
          <a:p>
            <a:r>
              <a:rPr lang="ar-SA"/>
              <a:t>انقر لتحرير نمط العنوان الرئيسي</a:t>
            </a:r>
            <a:endParaRPr lang="en-US"/>
          </a:p>
        </p:txBody>
      </p:sp>
      <p:sp>
        <p:nvSpPr>
          <p:cNvPr id="3" name="عنصر نائب للعنوان العمودي 2"/>
          <p:cNvSpPr>
            <a:spLocks noGrp="1"/>
          </p:cNvSpPr>
          <p:nvPr>
            <p:ph type="body" orient="vert" idx="1" hasCustomPrompt="1"/>
          </p:nvPr>
        </p:nvSpPr>
        <p:spPr>
          <a:xfrm>
            <a:off x="609600" y="274639"/>
            <a:ext cx="80264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10"/>
          </p:nvPr>
        </p:nvSpPr>
        <p:spPr/>
        <p:txBody>
          <a:bodyPr/>
          <a:lstStyle/>
          <a:p>
            <a:fld id="{B8FE1D58-CDA2-449F-9599-6D1111641C29}" type="datetimeFigureOut">
              <a:rPr lang="en-US" smtClean="0"/>
              <a:t>10/28/2021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59B76044-4EED-4460-8991-3C08A5C689EF}" type="slidenum">
              <a:rPr lang="en-US" smtClean="0"/>
              <a:t>‹#›</a:t>
            </a:fld>
            <a:endParaRPr lang="en-US"/>
          </a:p>
        </p:txBody>
      </p:sp>
    </p:spTree>
    <p:extLst>
      <p:ext uri="{BB962C8B-B14F-4D97-AF65-F5344CB8AC3E}">
        <p14:creationId xmlns:p14="http://schemas.microsoft.com/office/powerpoint/2010/main" val="356232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840465-F942-44DB-92B5-F0FC433E270A}"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6927C1-F7F7-4EA9-AAD9-B606F545B995}" type="slidenum">
              <a:rPr lang="en-US" smtClean="0"/>
              <a:t>‹#›</a:t>
            </a:fld>
            <a:endParaRPr lang="en-US"/>
          </a:p>
        </p:txBody>
      </p:sp>
    </p:spTree>
    <p:extLst>
      <p:ext uri="{BB962C8B-B14F-4D97-AF65-F5344CB8AC3E}">
        <p14:creationId xmlns:p14="http://schemas.microsoft.com/office/powerpoint/2010/main" val="3970535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840465-F942-44DB-92B5-F0FC433E270A}"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6927C1-F7F7-4EA9-AAD9-B606F545B995}" type="slidenum">
              <a:rPr lang="en-US" smtClean="0"/>
              <a:t>‹#›</a:t>
            </a:fld>
            <a:endParaRPr lang="en-US"/>
          </a:p>
        </p:txBody>
      </p:sp>
    </p:spTree>
    <p:extLst>
      <p:ext uri="{BB962C8B-B14F-4D97-AF65-F5344CB8AC3E}">
        <p14:creationId xmlns:p14="http://schemas.microsoft.com/office/powerpoint/2010/main" val="416340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840465-F942-44DB-92B5-F0FC433E270A}"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6927C1-F7F7-4EA9-AAD9-B606F545B995}" type="slidenum">
              <a:rPr lang="en-US" smtClean="0"/>
              <a:t>‹#›</a:t>
            </a:fld>
            <a:endParaRPr lang="en-US"/>
          </a:p>
        </p:txBody>
      </p:sp>
    </p:spTree>
    <p:extLst>
      <p:ext uri="{BB962C8B-B14F-4D97-AF65-F5344CB8AC3E}">
        <p14:creationId xmlns:p14="http://schemas.microsoft.com/office/powerpoint/2010/main" val="2107927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840465-F942-44DB-92B5-F0FC433E270A}"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6927C1-F7F7-4EA9-AAD9-B606F545B995}" type="slidenum">
              <a:rPr lang="en-US" smtClean="0"/>
              <a:t>‹#›</a:t>
            </a:fld>
            <a:endParaRPr lang="en-US"/>
          </a:p>
        </p:txBody>
      </p:sp>
    </p:spTree>
    <p:extLst>
      <p:ext uri="{BB962C8B-B14F-4D97-AF65-F5344CB8AC3E}">
        <p14:creationId xmlns:p14="http://schemas.microsoft.com/office/powerpoint/2010/main" val="68663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603966"/>
            <a:ext cx="11292840" cy="125403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0" y="0"/>
            <a:ext cx="11292840" cy="5603966"/>
          </a:xfrm>
          <a:solidFill>
            <a:schemeClr val="accent2">
              <a:lumMod val="40000"/>
              <a:lumOff val="60000"/>
            </a:schemeClr>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840465-F942-44DB-92B5-F0FC433E270A}"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6927C1-F7F7-4EA9-AAD9-B606F545B995}" type="slidenum">
              <a:rPr lang="en-US" smtClean="0"/>
              <a:t>‹#›</a:t>
            </a:fld>
            <a:endParaRPr lang="en-US"/>
          </a:p>
        </p:txBody>
      </p:sp>
      <p:sp>
        <p:nvSpPr>
          <p:cNvPr id="9" name="Rectangle 8">
            <a:extLst>
              <a:ext uri="{FF2B5EF4-FFF2-40B4-BE49-F238E27FC236}">
                <a16:creationId xmlns:a16="http://schemas.microsoft.com/office/drawing/2014/main" id="{4802D7D6-07D5-4777-9603-BCCAD0DE2A07}"/>
              </a:ext>
            </a:extLst>
          </p:cNvPr>
          <p:cNvSpPr/>
          <p:nvPr userDrawn="1"/>
        </p:nvSpPr>
        <p:spPr>
          <a:xfrm>
            <a:off x="0" y="0"/>
            <a:ext cx="1058091" cy="56039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934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399"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A0840465-F942-44DB-92B5-F0FC433E270A}" type="datetimeFigureOut">
              <a:rPr lang="en-US" smtClean="0"/>
              <a:t>10/28/2021</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336927C1-F7F7-4EA9-AAD9-B606F545B995}" type="slidenum">
              <a:rPr lang="en-US" smtClean="0"/>
              <a:t>‹#›</a:t>
            </a:fld>
            <a:endParaRPr lang="en-US"/>
          </a:p>
        </p:txBody>
      </p:sp>
      <p:sp>
        <p:nvSpPr>
          <p:cNvPr id="8" name="Rectangle 7">
            <a:extLst>
              <a:ext uri="{FF2B5EF4-FFF2-40B4-BE49-F238E27FC236}">
                <a16:creationId xmlns:a16="http://schemas.microsoft.com/office/drawing/2014/main" id="{730CDD95-B510-4AF4-8A78-52889AE11FF5}"/>
              </a:ext>
            </a:extLst>
          </p:cNvPr>
          <p:cNvSpPr/>
          <p:nvPr userDrawn="1"/>
        </p:nvSpPr>
        <p:spPr>
          <a:xfrm>
            <a:off x="11051177" y="0"/>
            <a:ext cx="24166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741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pPr/>
              <a:t>22/03/1443</a:t>
            </a:fld>
            <a:endParaRPr lang="ar-SA"/>
          </a:p>
        </p:txBody>
      </p:sp>
      <p:sp>
        <p:nvSpPr>
          <p:cNvPr id="5" name="عنصر نائب للتذييل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pPr/>
              <a:t>‹#›</a:t>
            </a:fld>
            <a:endParaRPr lang="ar-SA"/>
          </a:p>
        </p:txBody>
      </p:sp>
    </p:spTree>
    <p:extLst>
      <p:ext uri="{BB962C8B-B14F-4D97-AF65-F5344CB8AC3E}">
        <p14:creationId xmlns:p14="http://schemas.microsoft.com/office/powerpoint/2010/main" val="1833740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مستطيل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457200" rtl="0"/>
            <a:endParaRPr lang="en-US" sz="1800">
              <a:solidFill>
                <a:prstClr val="white"/>
              </a:solidFill>
            </a:endParaRPr>
          </a:p>
        </p:txBody>
      </p:sp>
      <p:sp useBgFill="1">
        <p:nvSpPr>
          <p:cNvPr id="8" name="مستطيل مستدير الزوايا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457200" rtl="0"/>
            <a:endParaRPr lang="en-US" sz="1800">
              <a:solidFill>
                <a:prstClr val="white"/>
              </a:solidFill>
            </a:endParaRPr>
          </a:p>
        </p:txBody>
      </p:sp>
      <p:sp>
        <p:nvSpPr>
          <p:cNvPr id="22" name="عنصر نائب للعنوان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pPr defTabSz="457200"/>
            <a:fld id="{B61BEF0D-F0BB-DE4B-95CE-6DB70DBA9567}" type="datetimeFigureOut">
              <a:rPr lang="en-US" smtClean="0">
                <a:solidFill>
                  <a:srgbClr val="696464"/>
                </a:solidFill>
              </a:rPr>
              <a:pPr defTabSz="457200"/>
              <a:t>10/28/2021</a:t>
            </a:fld>
            <a:endParaRPr lang="en-US" dirty="0">
              <a:solidFill>
                <a:srgbClr val="696464"/>
              </a:solidFill>
            </a:endParaRPr>
          </a:p>
        </p:txBody>
      </p:sp>
      <p:sp>
        <p:nvSpPr>
          <p:cNvPr id="3" name="عنصر نائب للتذييل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pPr defTabSz="457200"/>
            <a:endParaRPr lang="en-US" dirty="0">
              <a:solidFill>
                <a:srgbClr val="696464"/>
              </a:solidFill>
            </a:endParaRPr>
          </a:p>
        </p:txBody>
      </p:sp>
      <p:sp>
        <p:nvSpPr>
          <p:cNvPr id="23" name="عنصر نائب لرقم الشريحة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457200"/>
            <a:fld id="{D57F1E4F-1CFF-5643-939E-217C01CDF565}" type="slidenum">
              <a:rPr lang="en-US" smtClean="0"/>
              <a:pPr defTabSz="457200"/>
              <a:t>‹#›</a:t>
            </a:fld>
            <a:endParaRPr lang="en-US" dirty="0"/>
          </a:p>
        </p:txBody>
      </p:sp>
    </p:spTree>
    <p:extLst>
      <p:ext uri="{BB962C8B-B14F-4D97-AF65-F5344CB8AC3E}">
        <p14:creationId xmlns:p14="http://schemas.microsoft.com/office/powerpoint/2010/main" val="29234071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ar-SA"/>
              <a:t>انقر لتحرير نمط العنوان الرئيسي</a:t>
            </a:r>
            <a:endParaRPr lang="en-US"/>
          </a:p>
        </p:txBody>
      </p:sp>
      <p:sp>
        <p:nvSpPr>
          <p:cNvPr id="3" name="عنصر نائب للنص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E1D58-CDA2-449F-9599-6D1111641C29}" type="datetimeFigureOut">
              <a:rPr lang="en-US" smtClean="0"/>
              <a:t>10/28/2021</a:t>
            </a:fld>
            <a:endParaRPr lang="en-US"/>
          </a:p>
        </p:txBody>
      </p:sp>
      <p:sp>
        <p:nvSpPr>
          <p:cNvPr id="5" name="عنصر نائب للتذييل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76044-4EED-4460-8991-3C08A5C689EF}" type="slidenum">
              <a:rPr lang="en-US" smtClean="0"/>
              <a:t>‹#›</a:t>
            </a:fld>
            <a:endParaRPr lang="en-US"/>
          </a:p>
        </p:txBody>
      </p:sp>
    </p:spTree>
    <p:extLst>
      <p:ext uri="{BB962C8B-B14F-4D97-AF65-F5344CB8AC3E}">
        <p14:creationId xmlns:p14="http://schemas.microsoft.com/office/powerpoint/2010/main" val="10614011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hyperlink" Target="https://www.omicsonline.org/hepatology-gastrointestinal-disorders.php"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s://www.ncbi.nlm.nih.gov/pmc/articles/PMC4739251/"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54.png"/><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2024034" y="642919"/>
            <a:ext cx="7772400" cy="1470025"/>
          </a:xfrm>
        </p:spPr>
        <p:txBody>
          <a:bodyPr/>
          <a:lstStyle/>
          <a:p>
            <a:r>
              <a:rPr lang="en-US" dirty="0"/>
              <a:t>Bariatric surgery complications seminar </a:t>
            </a:r>
            <a:endParaRPr lang="ar-JO" dirty="0"/>
          </a:p>
        </p:txBody>
      </p:sp>
      <p:sp>
        <p:nvSpPr>
          <p:cNvPr id="3" name="عنوان فرعي 2"/>
          <p:cNvSpPr>
            <a:spLocks noGrp="1"/>
          </p:cNvSpPr>
          <p:nvPr>
            <p:ph type="subTitle" idx="1"/>
          </p:nvPr>
        </p:nvSpPr>
        <p:spPr>
          <a:xfrm>
            <a:off x="2595538" y="2285992"/>
            <a:ext cx="6400800" cy="1114436"/>
          </a:xfrm>
        </p:spPr>
        <p:txBody>
          <a:bodyPr>
            <a:normAutofit lnSpcReduction="10000"/>
          </a:bodyPr>
          <a:lstStyle/>
          <a:p>
            <a:r>
              <a:rPr lang="en-US" dirty="0" err="1"/>
              <a:t>Mutah</a:t>
            </a:r>
            <a:r>
              <a:rPr lang="en-US" dirty="0"/>
              <a:t> University </a:t>
            </a:r>
          </a:p>
          <a:p>
            <a:r>
              <a:rPr lang="en-US" dirty="0"/>
              <a:t>28</a:t>
            </a:r>
            <a:r>
              <a:rPr lang="en-US" baseline="30000" dirty="0"/>
              <a:t>th</a:t>
            </a:r>
            <a:r>
              <a:rPr lang="en-US" dirty="0"/>
              <a:t> of October </a:t>
            </a:r>
          </a:p>
          <a:p>
            <a:endParaRPr lang="ar-JO" dirty="0"/>
          </a:p>
        </p:txBody>
      </p:sp>
      <p:sp>
        <p:nvSpPr>
          <p:cNvPr id="4" name="عنوان فرعي 2"/>
          <p:cNvSpPr txBox="1">
            <a:spLocks/>
          </p:cNvSpPr>
          <p:nvPr/>
        </p:nvSpPr>
        <p:spPr>
          <a:xfrm>
            <a:off x="2452662" y="3714751"/>
            <a:ext cx="6715172" cy="1636743"/>
          </a:xfrm>
          <a:prstGeom prst="rect">
            <a:avLst/>
          </a:prstGeom>
        </p:spPr>
        <p:txBody>
          <a:bodyPr vert="horz" lIns="91440" tIns="45720" rIns="91440" bIns="45720" rtlCol="1">
            <a:normAutofit fontScale="55000" lnSpcReduction="20000"/>
          </a:bodyPr>
          <a:lstStyle/>
          <a:p>
            <a:pPr algn="ctr" rtl="1">
              <a:spcBef>
                <a:spcPct val="20000"/>
              </a:spcBef>
              <a:defRPr/>
            </a:pPr>
            <a:r>
              <a:rPr lang="en-US" sz="3600" dirty="0">
                <a:solidFill>
                  <a:prstClr val="black">
                    <a:tint val="75000"/>
                  </a:prstClr>
                </a:solidFill>
                <a:latin typeface="Calibri"/>
              </a:rPr>
              <a:t>Students presenting this seminar :</a:t>
            </a:r>
          </a:p>
          <a:p>
            <a:pPr algn="ctr" rtl="1">
              <a:spcBef>
                <a:spcPct val="20000"/>
              </a:spcBef>
              <a:defRPr/>
            </a:pPr>
            <a:r>
              <a:rPr lang="en-US" sz="3600" b="1" dirty="0" err="1">
                <a:solidFill>
                  <a:prstClr val="black"/>
                </a:solidFill>
                <a:latin typeface="Calibri"/>
              </a:rPr>
              <a:t>Faima</a:t>
            </a:r>
            <a:r>
              <a:rPr lang="en-US" sz="3600" b="1" dirty="0">
                <a:solidFill>
                  <a:prstClr val="black"/>
                </a:solidFill>
                <a:latin typeface="Calibri"/>
              </a:rPr>
              <a:t> Emad </a:t>
            </a:r>
          </a:p>
          <a:p>
            <a:pPr algn="ctr" rtl="1">
              <a:spcBef>
                <a:spcPct val="20000"/>
              </a:spcBef>
              <a:defRPr/>
            </a:pPr>
            <a:r>
              <a:rPr lang="en-US" sz="3600" b="1" dirty="0" err="1">
                <a:solidFill>
                  <a:prstClr val="black"/>
                </a:solidFill>
                <a:latin typeface="Calibri"/>
              </a:rPr>
              <a:t>Haneen</a:t>
            </a:r>
            <a:r>
              <a:rPr lang="en-US" sz="3600" b="1" dirty="0">
                <a:solidFill>
                  <a:prstClr val="black"/>
                </a:solidFill>
                <a:latin typeface="Calibri"/>
              </a:rPr>
              <a:t> </a:t>
            </a:r>
            <a:r>
              <a:rPr lang="en-US" sz="3600" b="1" dirty="0" err="1">
                <a:solidFill>
                  <a:prstClr val="black"/>
                </a:solidFill>
                <a:latin typeface="Calibri"/>
              </a:rPr>
              <a:t>Baseam</a:t>
            </a:r>
            <a:endParaRPr lang="en-US" sz="3600" b="1" dirty="0">
              <a:solidFill>
                <a:prstClr val="black"/>
              </a:solidFill>
              <a:latin typeface="Calibri"/>
            </a:endParaRPr>
          </a:p>
          <a:p>
            <a:pPr algn="ctr" rtl="1">
              <a:spcBef>
                <a:spcPct val="20000"/>
              </a:spcBef>
              <a:defRPr/>
            </a:pPr>
            <a:r>
              <a:rPr lang="en-US" sz="3600" b="1" dirty="0">
                <a:solidFill>
                  <a:prstClr val="black"/>
                </a:solidFill>
                <a:latin typeface="Calibri"/>
              </a:rPr>
              <a:t>Waqar Taye </a:t>
            </a:r>
          </a:p>
          <a:p>
            <a:pPr algn="ctr" rtl="1">
              <a:spcBef>
                <a:spcPct val="20000"/>
              </a:spcBef>
              <a:defRPr/>
            </a:pPr>
            <a:r>
              <a:rPr lang="en-US" sz="3600" b="1" dirty="0">
                <a:solidFill>
                  <a:prstClr val="black"/>
                </a:solidFill>
                <a:latin typeface="Calibri"/>
              </a:rPr>
              <a:t>Heba </a:t>
            </a:r>
            <a:r>
              <a:rPr lang="en-US" sz="3600" b="1" dirty="0" err="1">
                <a:solidFill>
                  <a:prstClr val="black"/>
                </a:solidFill>
                <a:latin typeface="Calibri"/>
              </a:rPr>
              <a:t>Qudah</a:t>
            </a:r>
            <a:endParaRPr lang="ar-JO" sz="3200" b="1" dirty="0">
              <a:solidFill>
                <a:prstClr val="black"/>
              </a:solidFill>
              <a:latin typeface="Calibri"/>
              <a:cs typeface="Arial" panose="020B0604020202020204" pitchFamily="34" charset="0"/>
            </a:endParaRPr>
          </a:p>
        </p:txBody>
      </p:sp>
      <p:sp>
        <p:nvSpPr>
          <p:cNvPr id="5" name="عنوان فرعي 2"/>
          <p:cNvSpPr txBox="1">
            <a:spLocks/>
          </p:cNvSpPr>
          <p:nvPr/>
        </p:nvSpPr>
        <p:spPr>
          <a:xfrm>
            <a:off x="2595538" y="5357826"/>
            <a:ext cx="6400800" cy="1114436"/>
          </a:xfrm>
          <a:prstGeom prst="rect">
            <a:avLst/>
          </a:prstGeom>
        </p:spPr>
        <p:txBody>
          <a:bodyPr vert="horz" lIns="91440" tIns="45720" rIns="91440" bIns="45720" rtlCol="1">
            <a:normAutofit/>
          </a:bodyPr>
          <a:lstStyle/>
          <a:p>
            <a:pPr algn="ctr" rtl="1">
              <a:spcBef>
                <a:spcPct val="20000"/>
              </a:spcBef>
              <a:defRPr/>
            </a:pPr>
            <a:r>
              <a:rPr lang="en-US" sz="3200" dirty="0">
                <a:solidFill>
                  <a:prstClr val="black">
                    <a:tint val="75000"/>
                  </a:prstClr>
                </a:solidFill>
                <a:latin typeface="Calibri"/>
              </a:rPr>
              <a:t>This seminar is under the supervision of </a:t>
            </a:r>
            <a:r>
              <a:rPr lang="en-US" sz="3200" b="1" dirty="0">
                <a:solidFill>
                  <a:prstClr val="black"/>
                </a:solidFill>
                <a:latin typeface="Calibri"/>
              </a:rPr>
              <a:t>Dr. Mohammad </a:t>
            </a:r>
            <a:r>
              <a:rPr lang="en-US" sz="3200" b="1" dirty="0" err="1">
                <a:solidFill>
                  <a:prstClr val="black"/>
                </a:solidFill>
                <a:latin typeface="Calibri"/>
              </a:rPr>
              <a:t>Nofel</a:t>
            </a:r>
            <a:endParaRPr lang="ar-JO" sz="3200" b="1" dirty="0">
              <a:solidFill>
                <a:prstClr val="black"/>
              </a:solidFill>
              <a:latin typeface="Calibri"/>
              <a:cs typeface="Arial" panose="020B0604020202020204" pitchFamily="34" charset="0"/>
            </a:endParaRPr>
          </a:p>
        </p:txBody>
      </p:sp>
      <p:pic>
        <p:nvPicPr>
          <p:cNvPr id="6" name="صورة 5" descr="شعار_جامعة_مؤتة.png"/>
          <p:cNvPicPr>
            <a:picLocks noChangeAspect="1"/>
          </p:cNvPicPr>
          <p:nvPr/>
        </p:nvPicPr>
        <p:blipFill>
          <a:blip r:embed="rId2" cstate="print"/>
          <a:stretch>
            <a:fillRect/>
          </a:stretch>
        </p:blipFill>
        <p:spPr>
          <a:xfrm>
            <a:off x="7881950" y="1928802"/>
            <a:ext cx="1862144" cy="21368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Brief review of LAGB technique </a:t>
            </a:r>
            <a:endParaRPr lang="ar-JO" dirty="0"/>
          </a:p>
        </p:txBody>
      </p:sp>
      <p:sp>
        <p:nvSpPr>
          <p:cNvPr id="6" name="مستطيل 5"/>
          <p:cNvSpPr/>
          <p:nvPr/>
        </p:nvSpPr>
        <p:spPr>
          <a:xfrm>
            <a:off x="7310446" y="1571612"/>
            <a:ext cx="3357554" cy="4714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dirty="0">
                <a:solidFill>
                  <a:prstClr val="white"/>
                </a:solidFill>
                <a:latin typeface="Calibri"/>
              </a:rPr>
              <a:t>The band can be adjusted. This is done by adding or removing fluid in a balloon around the band. This is done through a port placed under the skin of your abdomen. A tube leads from the port to the band around your stomach</a:t>
            </a:r>
            <a:endParaRPr lang="ar-JO" dirty="0">
              <a:solidFill>
                <a:prstClr val="white"/>
              </a:solidFill>
              <a:latin typeface="Calibri"/>
              <a:cs typeface="Arial" panose="020B0604020202020204" pitchFamily="34" charset="0"/>
            </a:endParaRPr>
          </a:p>
        </p:txBody>
      </p:sp>
      <p:sp>
        <p:nvSpPr>
          <p:cNvPr id="8" name="مستطيل 7"/>
          <p:cNvSpPr/>
          <p:nvPr/>
        </p:nvSpPr>
        <p:spPr>
          <a:xfrm>
            <a:off x="7310446" y="2643182"/>
            <a:ext cx="3357554" cy="2214578"/>
          </a:xfrm>
          <a:prstGeom prst="rect">
            <a:avLst/>
          </a:prstGeom>
          <a:solidFill>
            <a:schemeClr val="tx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b="1" dirty="0">
                <a:solidFill>
                  <a:prstClr val="white"/>
                </a:solidFill>
                <a:latin typeface="Calibri"/>
              </a:rPr>
              <a:t>Abdominal radiographs of laparoscopic adjustable gastric banding showing appropriate positioning at an approximately 45-degree angle</a:t>
            </a:r>
            <a:endParaRPr lang="ar-JO" b="1" dirty="0">
              <a:solidFill>
                <a:prstClr val="white"/>
              </a:solidFill>
              <a:latin typeface="Calibri"/>
              <a:cs typeface="Arial" panose="020B0604020202020204" pitchFamily="34" charset="0"/>
            </a:endParaRPr>
          </a:p>
        </p:txBody>
      </p:sp>
      <p:pic>
        <p:nvPicPr>
          <p:cNvPr id="2050" name="Picture 2"/>
          <p:cNvPicPr>
            <a:picLocks noChangeAspect="1" noChangeArrowheads="1"/>
          </p:cNvPicPr>
          <p:nvPr/>
        </p:nvPicPr>
        <p:blipFill>
          <a:blip r:embed="rId3"/>
          <a:srcRect/>
          <a:stretch>
            <a:fillRect/>
          </a:stretch>
        </p:blipFill>
        <p:spPr bwMode="auto">
          <a:xfrm>
            <a:off x="1524000" y="2143116"/>
            <a:ext cx="4152900" cy="23812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1524000" y="2143116"/>
            <a:ext cx="4191000" cy="2400300"/>
          </a:xfrm>
          <a:prstGeom prst="rect">
            <a:avLst/>
          </a:prstGeom>
          <a:noFill/>
          <a:ln w="9525">
            <a:noFill/>
            <a:miter lim="800000"/>
            <a:headEnd/>
            <a:tailEnd/>
          </a:ln>
          <a:effectLst/>
        </p:spPr>
      </p:pic>
      <p:pic>
        <p:nvPicPr>
          <p:cNvPr id="9" name="Picture 3"/>
          <p:cNvPicPr>
            <a:picLocks noChangeAspect="1" noChangeArrowheads="1"/>
          </p:cNvPicPr>
          <p:nvPr/>
        </p:nvPicPr>
        <p:blipFill>
          <a:blip r:embed="rId5"/>
          <a:srcRect/>
          <a:stretch>
            <a:fillRect/>
          </a:stretch>
        </p:blipFill>
        <p:spPr bwMode="auto">
          <a:xfrm>
            <a:off x="1524001" y="2143116"/>
            <a:ext cx="5114925" cy="33718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C9EFAD-71F0-4190-A16B-C550C4948014}"/>
              </a:ext>
            </a:extLst>
          </p:cNvPr>
          <p:cNvSpPr/>
          <p:nvPr/>
        </p:nvSpPr>
        <p:spPr>
          <a:xfrm>
            <a:off x="1550505" y="685800"/>
            <a:ext cx="8507895" cy="4339650"/>
          </a:xfrm>
          <a:prstGeom prst="rect">
            <a:avLst/>
          </a:prstGeom>
          <a:noFill/>
        </p:spPr>
        <p:txBody>
          <a:bodyPr wrap="square" lIns="91440" tIns="45720" rIns="91440" bIns="45720">
            <a:spAutoFit/>
          </a:bodyPr>
          <a:lstStyle/>
          <a:p>
            <a:pPr algn="ctr"/>
            <a:r>
              <a:rPr lang="en-US" sz="13800" b="1" dirty="0">
                <a:ln w="22225">
                  <a:solidFill>
                    <a:schemeClr val="accent2"/>
                  </a:solidFill>
                  <a:prstDash val="solid"/>
                </a:ln>
                <a:solidFill>
                  <a:schemeClr val="accent2">
                    <a:lumMod val="40000"/>
                    <a:lumOff val="60000"/>
                  </a:schemeClr>
                </a:solidFill>
              </a:rPr>
              <a:t>THANK YOU</a:t>
            </a:r>
          </a:p>
        </p:txBody>
      </p:sp>
    </p:spTree>
    <p:extLst>
      <p:ext uri="{BB962C8B-B14F-4D97-AF65-F5344CB8AC3E}">
        <p14:creationId xmlns:p14="http://schemas.microsoft.com/office/powerpoint/2010/main" val="3067246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LAGB Complications</a:t>
            </a:r>
            <a:endParaRPr lang="ar-JO" dirty="0"/>
          </a:p>
        </p:txBody>
      </p:sp>
      <p:pic>
        <p:nvPicPr>
          <p:cNvPr id="4098" name="Picture 2"/>
          <p:cNvPicPr>
            <a:picLocks noChangeAspect="1" noChangeArrowheads="1"/>
          </p:cNvPicPr>
          <p:nvPr/>
        </p:nvPicPr>
        <p:blipFill>
          <a:blip r:embed="rId2"/>
          <a:srcRect/>
          <a:stretch>
            <a:fillRect/>
          </a:stretch>
        </p:blipFill>
        <p:spPr bwMode="auto">
          <a:xfrm>
            <a:off x="2166911" y="2000241"/>
            <a:ext cx="5927561" cy="3862403"/>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LAGB complications  </a:t>
            </a:r>
            <a:endParaRPr lang="ar-JO" dirty="0"/>
          </a:p>
        </p:txBody>
      </p:sp>
      <p:sp>
        <p:nvSpPr>
          <p:cNvPr id="3" name="عنصر نائب للمحتوى 2"/>
          <p:cNvSpPr>
            <a:spLocks noGrp="1"/>
          </p:cNvSpPr>
          <p:nvPr>
            <p:ph idx="1"/>
          </p:nvPr>
        </p:nvSpPr>
        <p:spPr/>
        <p:txBody>
          <a:bodyPr/>
          <a:lstStyle/>
          <a:p>
            <a:pPr algn="l"/>
            <a:r>
              <a:rPr lang="en-US" dirty="0"/>
              <a:t>Specific complications that may occur after LAGB include </a:t>
            </a:r>
            <a:r>
              <a:rPr lang="en-US" b="1" dirty="0" err="1"/>
              <a:t>prolapse</a:t>
            </a:r>
            <a:r>
              <a:rPr lang="en-US" b="1" dirty="0"/>
              <a:t>, slippage, erosion, and port and tubing complications ( infection , kinking ,..).</a:t>
            </a:r>
            <a:r>
              <a:rPr lang="en-US" dirty="0"/>
              <a:t> In addition, just plan</a:t>
            </a:r>
            <a:r>
              <a:rPr lang="en-US" b="1" dirty="0"/>
              <a:t> failure to lose weight </a:t>
            </a:r>
            <a:r>
              <a:rPr lang="en-US" dirty="0"/>
              <a:t>is more commonly seen with this procedure than with other common bariatric procedures.</a:t>
            </a:r>
          </a:p>
          <a:p>
            <a:pPr algn="l"/>
            <a:r>
              <a:rPr lang="en-US" dirty="0"/>
              <a:t> </a:t>
            </a:r>
            <a:endParaRPr lang="ar-JO"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err="1"/>
              <a:t>Prolapse</a:t>
            </a:r>
            <a:endParaRPr lang="ar-JO" dirty="0"/>
          </a:p>
        </p:txBody>
      </p:sp>
      <p:sp>
        <p:nvSpPr>
          <p:cNvPr id="3" name="عنصر نائب للمحتوى 2"/>
          <p:cNvSpPr>
            <a:spLocks noGrp="1"/>
          </p:cNvSpPr>
          <p:nvPr>
            <p:ph idx="1"/>
          </p:nvPr>
        </p:nvSpPr>
        <p:spPr/>
        <p:txBody>
          <a:bodyPr>
            <a:normAutofit fontScale="70000" lnSpcReduction="20000"/>
          </a:bodyPr>
          <a:lstStyle/>
          <a:p>
            <a:pPr algn="l" rtl="0"/>
            <a:r>
              <a:rPr lang="en-US" dirty="0"/>
              <a:t>is perhaps the most common emergent complication that requires reoperation after LAGB. The incidence of reoperation is generally around 3%.( Band </a:t>
            </a:r>
            <a:r>
              <a:rPr lang="en-US" dirty="0" err="1"/>
              <a:t>prolapse</a:t>
            </a:r>
            <a:r>
              <a:rPr lang="en-US" dirty="0"/>
              <a:t> within the first 5 years after LAGB is observed in about 5 % of cases )</a:t>
            </a:r>
          </a:p>
          <a:p>
            <a:pPr algn="l" rtl="0"/>
            <a:r>
              <a:rPr lang="en-US" dirty="0"/>
              <a:t> Postoperative vomiting predisposes to this problem. The lower stomach is pushed upward and trapped within the lumen of the band. Typical patient symptoms include immediate </a:t>
            </a:r>
            <a:r>
              <a:rPr lang="en-US" dirty="0" err="1"/>
              <a:t>dysphagia</a:t>
            </a:r>
            <a:r>
              <a:rPr lang="en-US" dirty="0"/>
              <a:t>, vomiting, and inability to take oral food or liquid. </a:t>
            </a:r>
          </a:p>
          <a:p>
            <a:pPr algn="l" rtl="0"/>
            <a:r>
              <a:rPr lang="en-US" dirty="0"/>
              <a:t> The initial evaluation for </a:t>
            </a:r>
            <a:r>
              <a:rPr lang="en-US" dirty="0" err="1"/>
              <a:t>prolapse</a:t>
            </a:r>
            <a:r>
              <a:rPr lang="en-US" dirty="0"/>
              <a:t> involves obtaining a plain film radiograph. If the band is in a horizontal position, </a:t>
            </a:r>
            <a:r>
              <a:rPr lang="en-US" dirty="0" err="1"/>
              <a:t>prolapse</a:t>
            </a:r>
            <a:r>
              <a:rPr lang="en-US" dirty="0"/>
              <a:t> must be strongly suspected.. </a:t>
            </a:r>
            <a:r>
              <a:rPr lang="en-US" b="1" dirty="0">
                <a:solidFill>
                  <a:schemeClr val="tx2">
                    <a:lumMod val="50000"/>
                  </a:schemeClr>
                </a:solidFill>
              </a:rPr>
              <a:t>Initial treatment </a:t>
            </a:r>
            <a:r>
              <a:rPr lang="en-US" dirty="0"/>
              <a:t>for a </a:t>
            </a:r>
            <a:r>
              <a:rPr lang="en-US" dirty="0" err="1"/>
              <a:t>prolapse</a:t>
            </a:r>
            <a:r>
              <a:rPr lang="en-US" dirty="0"/>
              <a:t> is to remove all the fluid from the system. This often allows reduction of the </a:t>
            </a:r>
            <a:r>
              <a:rPr lang="en-US" dirty="0" err="1"/>
              <a:t>prolapse</a:t>
            </a:r>
            <a:r>
              <a:rPr lang="en-US" dirty="0"/>
              <a:t> and resolution of symptoms. If symptoms resolve, the necessity of performing an upper gastrointestinal series is lessened. If they do not, an upper gastrointestinal series is indicated, and if </a:t>
            </a:r>
            <a:r>
              <a:rPr lang="en-US" dirty="0" err="1"/>
              <a:t>prolapse</a:t>
            </a:r>
            <a:r>
              <a:rPr lang="en-US" dirty="0"/>
              <a:t> persists, then reoperation </a:t>
            </a:r>
            <a:r>
              <a:rPr lang="en-US" dirty="0" err="1"/>
              <a:t>laparoscopically</a:t>
            </a:r>
            <a:r>
              <a:rPr lang="en-US" dirty="0"/>
              <a:t> to reduce the </a:t>
            </a:r>
            <a:r>
              <a:rPr lang="en-US" dirty="0" err="1"/>
              <a:t>prolapse</a:t>
            </a:r>
            <a:r>
              <a:rPr lang="en-US" dirty="0"/>
              <a:t> and </a:t>
            </a:r>
            <a:r>
              <a:rPr lang="en-US" dirty="0" err="1"/>
              <a:t>resuture</a:t>
            </a:r>
            <a:r>
              <a:rPr lang="en-US" dirty="0"/>
              <a:t> the band in place is indicated.</a:t>
            </a:r>
            <a:endParaRPr lang="ar-JO"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493" b="11089"/>
          <a:stretch/>
        </p:blipFill>
        <p:spPr>
          <a:xfrm>
            <a:off x="1524000" y="3100252"/>
            <a:ext cx="4357686" cy="37577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686" y="3000372"/>
            <a:ext cx="4786314" cy="38576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Endoscopic management </a:t>
            </a:r>
            <a:endParaRPr lang="ar-JO" dirty="0"/>
          </a:p>
        </p:txBody>
      </p:sp>
      <p:sp>
        <p:nvSpPr>
          <p:cNvPr id="4" name="عنصر نائب للمحتوى 3"/>
          <p:cNvSpPr>
            <a:spLocks noGrp="1"/>
          </p:cNvSpPr>
          <p:nvPr>
            <p:ph idx="1"/>
          </p:nvPr>
        </p:nvSpPr>
        <p:spPr/>
        <p:txBody>
          <a:bodyPr/>
          <a:lstStyle/>
          <a:p>
            <a:pPr algn="l"/>
            <a:endParaRPr lang="ar-JO" dirty="0"/>
          </a:p>
        </p:txBody>
      </p:sp>
      <p:pic>
        <p:nvPicPr>
          <p:cNvPr id="1026" name="Picture 2"/>
          <p:cNvPicPr>
            <a:picLocks noChangeAspect="1" noChangeArrowheads="1"/>
          </p:cNvPicPr>
          <p:nvPr/>
        </p:nvPicPr>
        <p:blipFill>
          <a:blip r:embed="rId2"/>
          <a:srcRect/>
          <a:stretch>
            <a:fillRect/>
          </a:stretch>
        </p:blipFill>
        <p:spPr bwMode="auto">
          <a:xfrm>
            <a:off x="4024299" y="3914762"/>
            <a:ext cx="5691215" cy="2943238"/>
          </a:xfrm>
          <a:prstGeom prst="rect">
            <a:avLst/>
          </a:prstGeom>
          <a:noFill/>
          <a:ln w="9525">
            <a:noFill/>
            <a:miter lim="800000"/>
            <a:headEnd/>
            <a:tailEnd/>
          </a:ln>
          <a:effectLst/>
        </p:spPr>
      </p:pic>
      <p:sp>
        <p:nvSpPr>
          <p:cNvPr id="8" name="مستطيل 7"/>
          <p:cNvSpPr/>
          <p:nvPr/>
        </p:nvSpPr>
        <p:spPr>
          <a:xfrm>
            <a:off x="1524000" y="1500174"/>
            <a:ext cx="9144000" cy="2428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en-US" sz="2800" dirty="0">
                <a:solidFill>
                  <a:prstClr val="white"/>
                </a:solidFill>
                <a:latin typeface="Calibri"/>
              </a:rPr>
              <a:t> 1- insertion an endoscope and then inflate the stomach with air. The prolapsed stomach was gradually reduced as the stomach was inflated with air</a:t>
            </a:r>
            <a:endParaRPr lang="ar-JO" sz="2800" dirty="0">
              <a:solidFill>
                <a:prstClr val="white"/>
              </a:solidFill>
              <a:latin typeface="Calibri"/>
              <a:cs typeface="Arial" panose="020B0604020202020204" pitchFamily="34" charset="0"/>
            </a:endParaRPr>
          </a:p>
        </p:txBody>
      </p:sp>
      <p:sp>
        <p:nvSpPr>
          <p:cNvPr id="9" name="مستطيل 8"/>
          <p:cNvSpPr/>
          <p:nvPr/>
        </p:nvSpPr>
        <p:spPr>
          <a:xfrm>
            <a:off x="1524000" y="1500174"/>
            <a:ext cx="9144000" cy="2428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2800" dirty="0">
                <a:solidFill>
                  <a:prstClr val="white"/>
                </a:solidFill>
                <a:latin typeface="Calibri"/>
              </a:rPr>
              <a:t>2-The stomach was fully reduced, and finally the band was returned to its normal position. After reduction, we examined the entire lumen of the stomach to check for normalcy</a:t>
            </a:r>
            <a:endParaRPr lang="ar-JO" sz="2800" dirty="0">
              <a:solidFill>
                <a:prstClr val="white"/>
              </a:solidFill>
              <a:latin typeface="Calibri"/>
              <a:cs typeface="Arial" panose="020B0604020202020204" pitchFamily="34" charset="0"/>
            </a:endParaRPr>
          </a:p>
        </p:txBody>
      </p:sp>
      <p:pic>
        <p:nvPicPr>
          <p:cNvPr id="1027" name="Picture 3"/>
          <p:cNvPicPr>
            <a:picLocks noChangeAspect="1" noChangeArrowheads="1"/>
          </p:cNvPicPr>
          <p:nvPr/>
        </p:nvPicPr>
        <p:blipFill>
          <a:blip r:embed="rId3"/>
          <a:srcRect/>
          <a:stretch>
            <a:fillRect/>
          </a:stretch>
        </p:blipFill>
        <p:spPr bwMode="auto">
          <a:xfrm>
            <a:off x="4095736" y="3929066"/>
            <a:ext cx="5572164" cy="2928934"/>
          </a:xfrm>
          <a:prstGeom prst="rect">
            <a:avLst/>
          </a:prstGeom>
          <a:noFill/>
          <a:ln w="9525">
            <a:noFill/>
            <a:miter lim="800000"/>
            <a:headEnd/>
            <a:tailEnd/>
          </a:ln>
          <a:effectLst/>
        </p:spPr>
      </p:pic>
      <p:sp>
        <p:nvSpPr>
          <p:cNvPr id="11" name="مستطيل 10"/>
          <p:cNvSpPr/>
          <p:nvPr/>
        </p:nvSpPr>
        <p:spPr>
          <a:xfrm>
            <a:off x="1524000" y="4357694"/>
            <a:ext cx="9144000" cy="1357322"/>
          </a:xfrm>
          <a:prstGeom prst="rect">
            <a:avLst/>
          </a:prstGeom>
          <a:solidFill>
            <a:schemeClr val="accent3">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2400" dirty="0">
                <a:solidFill>
                  <a:prstClr val="white"/>
                </a:solidFill>
                <a:latin typeface="Calibri"/>
              </a:rPr>
              <a:t> Endoscopic treatment of band </a:t>
            </a:r>
            <a:r>
              <a:rPr lang="en-US" sz="2400" dirty="0" err="1">
                <a:solidFill>
                  <a:prstClr val="white"/>
                </a:solidFill>
                <a:latin typeface="Calibri"/>
              </a:rPr>
              <a:t>prolapse</a:t>
            </a:r>
            <a:r>
              <a:rPr lang="en-US" sz="2400" dirty="0">
                <a:solidFill>
                  <a:prstClr val="white"/>
                </a:solidFill>
                <a:latin typeface="Calibri"/>
              </a:rPr>
              <a:t> is safe and feasible without requiring an operative procedure</a:t>
            </a:r>
            <a:endParaRPr lang="ar-JO" sz="2400" dirty="0">
              <a:solidFill>
                <a:prstClr val="white"/>
              </a:solidFill>
              <a:latin typeface="Calibri"/>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524000" y="1357299"/>
            <a:ext cx="4786314" cy="3343275"/>
          </a:xfrm>
          <a:prstGeom prst="rect">
            <a:avLst/>
          </a:prstGeom>
          <a:noFill/>
          <a:ln w="57150">
            <a:solidFill>
              <a:srgbClr val="FF0000"/>
            </a:solidFill>
            <a:miter lim="800000"/>
            <a:headEnd/>
            <a:tailEnd/>
          </a:ln>
          <a:effectLst/>
        </p:spPr>
      </p:pic>
      <p:sp>
        <p:nvSpPr>
          <p:cNvPr id="3" name="مستطيل 2"/>
          <p:cNvSpPr/>
          <p:nvPr/>
        </p:nvSpPr>
        <p:spPr>
          <a:xfrm>
            <a:off x="1524000" y="5072074"/>
            <a:ext cx="4500562" cy="1143008"/>
          </a:xfrm>
          <a:prstGeom prst="rect">
            <a:avLst/>
          </a:prstGeom>
          <a:solidFill>
            <a:schemeClr val="tx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b="1" dirty="0">
                <a:solidFill>
                  <a:prstClr val="white"/>
                </a:solidFill>
                <a:latin typeface="Calibri"/>
              </a:rPr>
              <a:t>a slipped band with an overly vertical position</a:t>
            </a:r>
            <a:endParaRPr lang="ar-JO" b="1" dirty="0">
              <a:solidFill>
                <a:prstClr val="white"/>
              </a:solidFill>
              <a:latin typeface="Calibri"/>
              <a:cs typeface="Arial" panose="020B0604020202020204" pitchFamily="34" charset="0"/>
            </a:endParaRPr>
          </a:p>
        </p:txBody>
      </p:sp>
      <p:pic>
        <p:nvPicPr>
          <p:cNvPr id="5123" name="Picture 3"/>
          <p:cNvPicPr>
            <a:picLocks noChangeAspect="1" noChangeArrowheads="1"/>
          </p:cNvPicPr>
          <p:nvPr/>
        </p:nvPicPr>
        <p:blipFill>
          <a:blip r:embed="rId3"/>
          <a:srcRect/>
          <a:stretch>
            <a:fillRect/>
          </a:stretch>
        </p:blipFill>
        <p:spPr bwMode="auto">
          <a:xfrm>
            <a:off x="6053124" y="1571612"/>
            <a:ext cx="4614877" cy="3357586"/>
          </a:xfrm>
          <a:prstGeom prst="rect">
            <a:avLst/>
          </a:prstGeom>
          <a:noFill/>
          <a:ln w="57150">
            <a:solidFill>
              <a:srgbClr val="FFFF00"/>
            </a:solidFill>
            <a:miter lim="800000"/>
            <a:headEnd/>
            <a:tailEnd/>
          </a:ln>
          <a:effectLst/>
        </p:spPr>
      </p:pic>
      <p:sp>
        <p:nvSpPr>
          <p:cNvPr id="5" name="مستطيل 4"/>
          <p:cNvSpPr/>
          <p:nvPr/>
        </p:nvSpPr>
        <p:spPr>
          <a:xfrm>
            <a:off x="5881686" y="5143512"/>
            <a:ext cx="4786314" cy="1143008"/>
          </a:xfrm>
          <a:prstGeom prst="rect">
            <a:avLst/>
          </a:prstGeom>
          <a:solidFill>
            <a:schemeClr val="tx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b="1" dirty="0">
                <a:solidFill>
                  <a:prstClr val="white"/>
                </a:solidFill>
                <a:latin typeface="Calibri"/>
              </a:rPr>
              <a:t>a slipped band with an overly horizontal position</a:t>
            </a:r>
            <a:endParaRPr lang="ar-JO" b="1" dirty="0">
              <a:solidFill>
                <a:prstClr val="white"/>
              </a:solidFill>
              <a:latin typeface="Calibri"/>
              <a:cs typeface="Arial" panose="020B0604020202020204" pitchFamily="34" charset="0"/>
            </a:endParaRPr>
          </a:p>
        </p:txBody>
      </p:sp>
      <p:sp>
        <p:nvSpPr>
          <p:cNvPr id="6" name="عنوان 1"/>
          <p:cNvSpPr txBox="1">
            <a:spLocks/>
          </p:cNvSpPr>
          <p:nvPr/>
        </p:nvSpPr>
        <p:spPr>
          <a:xfrm>
            <a:off x="1981200" y="274638"/>
            <a:ext cx="8229600" cy="1143000"/>
          </a:xfrm>
          <a:prstGeom prst="rect">
            <a:avLst/>
          </a:prstGeom>
        </p:spPr>
        <p:txBody>
          <a:bodyPr/>
          <a:lstStyle/>
          <a:p>
            <a:pPr algn="ctr" rtl="1">
              <a:spcBef>
                <a:spcPct val="0"/>
              </a:spcBef>
              <a:defRPr/>
            </a:pPr>
            <a:r>
              <a:rPr lang="en-US" sz="4400">
                <a:solidFill>
                  <a:prstClr val="black"/>
                </a:solidFill>
                <a:latin typeface="Calibri"/>
              </a:rPr>
              <a:t>Slippage</a:t>
            </a:r>
            <a:endParaRPr lang="ar-JO" sz="4400" dirty="0">
              <a:solidFill>
                <a:prstClr val="black"/>
              </a:solidFill>
              <a:latin typeface="Calibri"/>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Slippage</a:t>
            </a:r>
            <a:endParaRPr lang="ar-JO" dirty="0"/>
          </a:p>
        </p:txBody>
      </p:sp>
      <p:sp>
        <p:nvSpPr>
          <p:cNvPr id="3" name="عنصر نائب للمحتوى 2"/>
          <p:cNvSpPr>
            <a:spLocks noGrp="1"/>
          </p:cNvSpPr>
          <p:nvPr>
            <p:ph idx="1"/>
          </p:nvPr>
        </p:nvSpPr>
        <p:spPr/>
        <p:txBody>
          <a:bodyPr/>
          <a:lstStyle/>
          <a:p>
            <a:r>
              <a:rPr lang="en-US" dirty="0"/>
              <a:t>Slippage has been greatly reduced by the pars </a:t>
            </a:r>
            <a:r>
              <a:rPr lang="en-US" dirty="0" err="1"/>
              <a:t>flaccida</a:t>
            </a:r>
            <a:r>
              <a:rPr lang="en-US" dirty="0"/>
              <a:t> technique, and operative need for repair now occurs in about 3% of cases in most series of short-term follow-up.</a:t>
            </a:r>
            <a:endParaRPr lang="ar-JO" dirty="0"/>
          </a:p>
        </p:txBody>
      </p:sp>
      <p:sp>
        <p:nvSpPr>
          <p:cNvPr id="5" name="مستطيل 4"/>
          <p:cNvSpPr/>
          <p:nvPr/>
        </p:nvSpPr>
        <p:spPr>
          <a:xfrm>
            <a:off x="3452794" y="4071942"/>
            <a:ext cx="5929354" cy="2143116"/>
          </a:xfrm>
          <a:prstGeom prst="rect">
            <a:avLst/>
          </a:prstGeom>
          <a:solidFill>
            <a:schemeClr val="accent2">
              <a:lumMod val="60000"/>
              <a:lumOff val="40000"/>
            </a:schemeClr>
          </a:solidFill>
          <a:ln>
            <a:solidFill>
              <a:srgbClr val="C0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b="1" dirty="0">
                <a:solidFill>
                  <a:srgbClr val="002060"/>
                </a:solidFill>
                <a:latin typeface="Calibri"/>
              </a:rPr>
              <a:t>With the patient placed in reverse </a:t>
            </a:r>
            <a:r>
              <a:rPr lang="en-US" b="1" dirty="0" err="1">
                <a:solidFill>
                  <a:srgbClr val="002060"/>
                </a:solidFill>
                <a:latin typeface="Calibri"/>
              </a:rPr>
              <a:t>Trendelenburg</a:t>
            </a:r>
            <a:r>
              <a:rPr lang="en-US" b="1" dirty="0">
                <a:solidFill>
                  <a:srgbClr val="002060"/>
                </a:solidFill>
                <a:latin typeface="Calibri"/>
              </a:rPr>
              <a:t> position, the procedure begins with division of the peritoneum at the angle of His and then division of the </a:t>
            </a:r>
            <a:r>
              <a:rPr lang="en-US" b="1" dirty="0" err="1">
                <a:solidFill>
                  <a:srgbClr val="002060"/>
                </a:solidFill>
                <a:latin typeface="Calibri"/>
              </a:rPr>
              <a:t>gastrohepatic</a:t>
            </a:r>
            <a:r>
              <a:rPr lang="en-US" b="1" dirty="0">
                <a:solidFill>
                  <a:srgbClr val="002060"/>
                </a:solidFill>
                <a:latin typeface="Calibri"/>
              </a:rPr>
              <a:t> ligament in its </a:t>
            </a:r>
            <a:r>
              <a:rPr lang="en-US" b="1" dirty="0" err="1">
                <a:solidFill>
                  <a:srgbClr val="002060"/>
                </a:solidFill>
                <a:latin typeface="Calibri"/>
              </a:rPr>
              <a:t>avascular</a:t>
            </a:r>
            <a:r>
              <a:rPr lang="en-US" b="1" dirty="0">
                <a:solidFill>
                  <a:srgbClr val="002060"/>
                </a:solidFill>
                <a:latin typeface="Calibri"/>
              </a:rPr>
              <a:t> area (the pars </a:t>
            </a:r>
            <a:r>
              <a:rPr lang="en-US" b="1" dirty="0" err="1">
                <a:solidFill>
                  <a:srgbClr val="002060"/>
                </a:solidFill>
                <a:latin typeface="Calibri"/>
              </a:rPr>
              <a:t>flaccida</a:t>
            </a:r>
            <a:r>
              <a:rPr lang="en-US" b="1" dirty="0">
                <a:solidFill>
                  <a:srgbClr val="002060"/>
                </a:solidFill>
                <a:latin typeface="Calibri"/>
              </a:rPr>
              <a:t>) to expose the base of the right </a:t>
            </a:r>
            <a:r>
              <a:rPr lang="en-US" b="1" dirty="0" err="1">
                <a:solidFill>
                  <a:srgbClr val="002060"/>
                </a:solidFill>
                <a:latin typeface="Calibri"/>
              </a:rPr>
              <a:t>crus</a:t>
            </a:r>
            <a:r>
              <a:rPr lang="en-US" b="1" dirty="0">
                <a:solidFill>
                  <a:srgbClr val="002060"/>
                </a:solidFill>
                <a:latin typeface="Calibri"/>
              </a:rPr>
              <a:t> of the diaphragm.</a:t>
            </a:r>
            <a:endParaRPr lang="ar-JO" b="1" dirty="0">
              <a:solidFill>
                <a:srgbClr val="002060"/>
              </a:solidFill>
              <a:latin typeface="Calibri"/>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Band erosion</a:t>
            </a:r>
            <a:endParaRPr lang="ar-JO" dirty="0"/>
          </a:p>
        </p:txBody>
      </p:sp>
      <p:sp>
        <p:nvSpPr>
          <p:cNvPr id="3" name="عنصر نائب للمحتوى 2"/>
          <p:cNvSpPr>
            <a:spLocks noGrp="1"/>
          </p:cNvSpPr>
          <p:nvPr>
            <p:ph idx="1"/>
          </p:nvPr>
        </p:nvSpPr>
        <p:spPr/>
        <p:txBody>
          <a:bodyPr>
            <a:normAutofit fontScale="92500" lnSpcReduction="10000"/>
          </a:bodyPr>
          <a:lstStyle/>
          <a:p>
            <a:r>
              <a:rPr lang="en-US" dirty="0"/>
              <a:t>Band erosion is uncommon, reported in 1% to 2% of most series. The patient usually becomes ill but not floridly ill, developing either a port site infection or systemic fever and a low-grade abdominal inflammatory sepsis. </a:t>
            </a:r>
            <a:r>
              <a:rPr lang="en-US" b="1" dirty="0">
                <a:solidFill>
                  <a:srgbClr val="FF0000"/>
                </a:solidFill>
              </a:rPr>
              <a:t>Endoscopy</a:t>
            </a:r>
            <a:r>
              <a:rPr lang="en-US" dirty="0"/>
              <a:t> can be diagnostic. The presence of otherwise unexplained free air on computed tomography (CT) scan should alert the surgeon to this diagnosis as well.</a:t>
            </a:r>
          </a:p>
          <a:p>
            <a:r>
              <a:rPr lang="en-US" dirty="0"/>
              <a:t> Laparoscopic removal of the band is indicated, with repair of any gastric perforation. Often the perforation is already sealed by an inflammatory process, but if not, appropriate management of a gastric perforation must be followed.</a:t>
            </a:r>
            <a:endParaRPr lang="ar-JO" dirty="0"/>
          </a:p>
          <a:p>
            <a:endParaRPr lang="ar-JO" dirty="0"/>
          </a:p>
        </p:txBody>
      </p:sp>
      <p:pic>
        <p:nvPicPr>
          <p:cNvPr id="6146" name="Picture 2"/>
          <p:cNvPicPr>
            <a:picLocks noChangeAspect="1" noChangeArrowheads="1"/>
          </p:cNvPicPr>
          <p:nvPr/>
        </p:nvPicPr>
        <p:blipFill>
          <a:blip r:embed="rId2"/>
          <a:srcRect/>
          <a:stretch>
            <a:fillRect/>
          </a:stretch>
        </p:blipFill>
        <p:spPr bwMode="auto">
          <a:xfrm>
            <a:off x="5862970" y="1857364"/>
            <a:ext cx="4805030" cy="3090876"/>
          </a:xfrm>
          <a:prstGeom prst="rect">
            <a:avLst/>
          </a:prstGeom>
          <a:noFill/>
          <a:ln w="9525">
            <a:noFill/>
            <a:miter lim="800000"/>
            <a:headEnd/>
            <a:tailEnd/>
          </a:ln>
          <a:effectLst/>
        </p:spPr>
      </p:pic>
      <p:pic>
        <p:nvPicPr>
          <p:cNvPr id="3074" name="Picture 2"/>
          <p:cNvPicPr>
            <a:picLocks noChangeAspect="1" noChangeArrowheads="1"/>
          </p:cNvPicPr>
          <p:nvPr/>
        </p:nvPicPr>
        <p:blipFill>
          <a:blip r:embed="rId3"/>
          <a:srcRect/>
          <a:stretch>
            <a:fillRect/>
          </a:stretch>
        </p:blipFill>
        <p:spPr bwMode="auto">
          <a:xfrm>
            <a:off x="1524001" y="1357299"/>
            <a:ext cx="3736207" cy="507386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Migration of band </a:t>
            </a:r>
            <a:endParaRPr lang="ar-JO" dirty="0"/>
          </a:p>
        </p:txBody>
      </p:sp>
      <p:sp>
        <p:nvSpPr>
          <p:cNvPr id="3" name="عنصر نائب للمحتوى 2"/>
          <p:cNvSpPr>
            <a:spLocks noGrp="1"/>
          </p:cNvSpPr>
          <p:nvPr>
            <p:ph idx="1"/>
          </p:nvPr>
        </p:nvSpPr>
        <p:spPr/>
        <p:txBody>
          <a:bodyPr/>
          <a:lstStyle/>
          <a:p>
            <a:r>
              <a:rPr lang="en-US" dirty="0"/>
              <a:t>Among the various complications, gastric band erosion with </a:t>
            </a:r>
            <a:r>
              <a:rPr lang="en-US" dirty="0" err="1"/>
              <a:t>intragastric</a:t>
            </a:r>
            <a:r>
              <a:rPr lang="en-US" dirty="0"/>
              <a:t> band migration is the most worrisome because of the risk of subsequent obstruction, peritonitis, and sepsis. Therefore, prompt and accurate diagnosis is crucial during imaging evaluation of these patients in the late postoperative setting.</a:t>
            </a:r>
            <a:endParaRPr lang="ar-JO"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Port and tubing problems</a:t>
            </a:r>
            <a:endParaRPr lang="ar-JO" dirty="0"/>
          </a:p>
        </p:txBody>
      </p:sp>
      <p:sp>
        <p:nvSpPr>
          <p:cNvPr id="3" name="عنصر نائب للمحتوى 2"/>
          <p:cNvSpPr>
            <a:spLocks noGrp="1"/>
          </p:cNvSpPr>
          <p:nvPr>
            <p:ph idx="1"/>
          </p:nvPr>
        </p:nvSpPr>
        <p:spPr/>
        <p:txBody>
          <a:bodyPr/>
          <a:lstStyle/>
          <a:p>
            <a:pPr algn="l"/>
            <a:r>
              <a:rPr lang="en-US" dirty="0"/>
              <a:t>They occur in approximately 5% of patients undergoing LAGB. These require revision of the port/ tubing system due to perforation, leaking, or kinking of the tubing or turning of the port such that access to the surface of the port for adding fluid is precluded. Usually a procedure under local anesthesia is all that is required to repair or realign the tubing or port</a:t>
            </a:r>
            <a:endParaRPr lang="ar-JO"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524001" y="2000241"/>
            <a:ext cx="6924675" cy="2162175"/>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1524001" y="4429132"/>
            <a:ext cx="3395679" cy="2133982"/>
          </a:xfrm>
          <a:prstGeom prst="rect">
            <a:avLst/>
          </a:prstGeom>
          <a:noFill/>
          <a:ln w="9525">
            <a:noFill/>
            <a:miter lim="800000"/>
            <a:headEnd/>
            <a:tailEnd/>
          </a:ln>
          <a:effectLst/>
        </p:spPr>
      </p:pic>
      <p:sp>
        <p:nvSpPr>
          <p:cNvPr id="4" name="مستطيل 3"/>
          <p:cNvSpPr/>
          <p:nvPr/>
        </p:nvSpPr>
        <p:spPr>
          <a:xfrm>
            <a:off x="1524000" y="428605"/>
            <a:ext cx="6779228" cy="1323439"/>
          </a:xfrm>
          <a:prstGeom prst="rect">
            <a:avLst/>
          </a:prstGeom>
          <a:noFill/>
        </p:spPr>
        <p:txBody>
          <a:bodyPr wrap="none" lIns="91440" tIns="45720" rIns="91440" bIns="45720">
            <a:spAutoFit/>
          </a:bodyPr>
          <a:lstStyle/>
          <a:p>
            <a:pPr algn="ctr" rtl="1"/>
            <a:r>
              <a:rPr lang="en-US" sz="40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Calibri"/>
              </a:rPr>
              <a:t>Sources used in preparing </a:t>
            </a:r>
          </a:p>
          <a:p>
            <a:pPr algn="ctr" rtl="1"/>
            <a:r>
              <a:rPr lang="en-US" sz="40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Calibri"/>
              </a:rPr>
              <a:t>this seminar  :</a:t>
            </a:r>
            <a:endParaRPr lang="ar-SA" sz="4000" b="1" spc="300" dirty="0">
              <a:ln w="11430" cmpd="sng">
                <a:solidFill>
                  <a:srgbClr val="4F81BD">
                    <a:tint val="10000"/>
                  </a:srgbClr>
                </a:solidFill>
                <a:prstDash val="solid"/>
                <a:miter lim="800000"/>
              </a:ln>
              <a:gradFill>
                <a:gsLst>
                  <a:gs pos="10000">
                    <a:srgbClr val="4F81BD">
                      <a:tint val="83000"/>
                      <a:shade val="100000"/>
                      <a:satMod val="200000"/>
                    </a:srgbClr>
                  </a:gs>
                  <a:gs pos="75000">
                    <a:srgbClr val="4F81BD">
                      <a:tint val="100000"/>
                      <a:shade val="50000"/>
                      <a:satMod val="150000"/>
                    </a:srgbClr>
                  </a:gs>
                </a:gsLst>
                <a:lin ang="5400000"/>
              </a:gradFill>
              <a:effectLst>
                <a:glow rad="45500">
                  <a:srgbClr val="4F81BD">
                    <a:satMod val="220000"/>
                    <a:alpha val="35000"/>
                  </a:srgbClr>
                </a:glow>
              </a:effectLst>
              <a:latin typeface="Calibri"/>
              <a:cs typeface="Arial" panose="020B0604020202020204" pitchFamily="34" charset="0"/>
            </a:endParaRPr>
          </a:p>
        </p:txBody>
      </p:sp>
      <p:sp>
        <p:nvSpPr>
          <p:cNvPr id="2" name="TextBox 1">
            <a:extLst>
              <a:ext uri="{FF2B5EF4-FFF2-40B4-BE49-F238E27FC236}">
                <a16:creationId xmlns:a16="http://schemas.microsoft.com/office/drawing/2014/main" id="{96A2BE75-DE35-4350-89AD-A9841841862F}"/>
              </a:ext>
            </a:extLst>
          </p:cNvPr>
          <p:cNvSpPr txBox="1"/>
          <p:nvPr/>
        </p:nvSpPr>
        <p:spPr>
          <a:xfrm>
            <a:off x="5591945" y="4797153"/>
            <a:ext cx="4350023" cy="1200329"/>
          </a:xfrm>
          <a:prstGeom prst="rect">
            <a:avLst/>
          </a:prstGeom>
          <a:noFill/>
          <a:ln w="57150"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accent1"/>
          </a:fontRef>
        </p:style>
        <p:txBody>
          <a:bodyPr wrap="square" rtlCol="0">
            <a:spAutoFit/>
          </a:bodyPr>
          <a:lstStyle/>
          <a:p>
            <a:pPr algn="ctr" rtl="1"/>
            <a:r>
              <a:rPr lang="en-US" sz="3600" dirty="0" err="1">
                <a:ln w="0"/>
                <a:solidFill>
                  <a:srgbClr val="4F81BD"/>
                </a:solidFill>
                <a:effectLst>
                  <a:outerShdw blurRad="38100" dist="25400" dir="5400000" algn="ctr" rotWithShape="0">
                    <a:srgbClr val="6E747A">
                      <a:alpha val="43000"/>
                    </a:srgbClr>
                  </a:outerShdw>
                </a:effectLst>
                <a:latin typeface="Calibri"/>
              </a:rPr>
              <a:t>Dr.Mohammad</a:t>
            </a:r>
            <a:r>
              <a:rPr lang="en-US" sz="3600" dirty="0">
                <a:ln w="0"/>
                <a:solidFill>
                  <a:srgbClr val="4F81BD"/>
                </a:solidFill>
                <a:effectLst>
                  <a:outerShdw blurRad="38100" dist="25400" dir="5400000" algn="ctr" rotWithShape="0">
                    <a:srgbClr val="6E747A">
                      <a:alpha val="43000"/>
                    </a:srgbClr>
                  </a:outerShdw>
                </a:effectLst>
                <a:latin typeface="Calibri"/>
              </a:rPr>
              <a:t> </a:t>
            </a:r>
            <a:r>
              <a:rPr lang="en-US" sz="3600" dirty="0" err="1">
                <a:ln w="0"/>
                <a:solidFill>
                  <a:srgbClr val="4F81BD"/>
                </a:solidFill>
                <a:effectLst>
                  <a:outerShdw blurRad="38100" dist="25400" dir="5400000" algn="ctr" rotWithShape="0">
                    <a:srgbClr val="6E747A">
                      <a:alpha val="43000"/>
                    </a:srgbClr>
                  </a:outerShdw>
                </a:effectLst>
                <a:latin typeface="Calibri"/>
              </a:rPr>
              <a:t>Nofal</a:t>
            </a:r>
            <a:r>
              <a:rPr lang="en-US" sz="3600" dirty="0">
                <a:ln w="0"/>
                <a:solidFill>
                  <a:srgbClr val="4F81BD"/>
                </a:solidFill>
                <a:effectLst>
                  <a:outerShdw blurRad="38100" dist="25400" dir="5400000" algn="ctr" rotWithShape="0">
                    <a:srgbClr val="6E747A">
                      <a:alpha val="43000"/>
                    </a:srgbClr>
                  </a:outerShdw>
                </a:effectLst>
                <a:latin typeface="Calibri"/>
              </a:rPr>
              <a:t> lecture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p:cNvPicPr>
          <p:nvPr/>
        </p:nvPicPr>
        <p:blipFill rotWithShape="1">
          <a:blip r:embed="rId2"/>
          <a:srcRect l="35455" t="26259" r="11679" b="7882"/>
          <a:stretch/>
        </p:blipFill>
        <p:spPr>
          <a:xfrm>
            <a:off x="1166778" y="2040340"/>
            <a:ext cx="6878472" cy="4817660"/>
          </a:xfrm>
          <a:prstGeom prst="rect">
            <a:avLst/>
          </a:prstGeom>
        </p:spPr>
      </p:pic>
      <p:pic>
        <p:nvPicPr>
          <p:cNvPr id="3" name="Picture 7"/>
          <p:cNvPicPr>
            <a:picLocks noChangeAspect="1"/>
          </p:cNvPicPr>
          <p:nvPr/>
        </p:nvPicPr>
        <p:blipFill rotWithShape="1">
          <a:blip r:embed="rId3"/>
          <a:srcRect l="35455" t="29431" r="11365" b="28591"/>
          <a:stretch/>
        </p:blipFill>
        <p:spPr>
          <a:xfrm>
            <a:off x="1524001" y="1"/>
            <a:ext cx="6673393" cy="260435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failure to lose weight</a:t>
            </a:r>
            <a:endParaRPr lang="ar-JO" dirty="0"/>
          </a:p>
        </p:txBody>
      </p:sp>
      <p:sp>
        <p:nvSpPr>
          <p:cNvPr id="3" name="عنصر نائب للمحتوى 2"/>
          <p:cNvSpPr>
            <a:spLocks noGrp="1"/>
          </p:cNvSpPr>
          <p:nvPr>
            <p:ph idx="1"/>
          </p:nvPr>
        </p:nvSpPr>
        <p:spPr/>
        <p:txBody>
          <a:bodyPr>
            <a:normAutofit/>
          </a:bodyPr>
          <a:lstStyle/>
          <a:p>
            <a:pPr algn="l"/>
            <a:r>
              <a:rPr lang="en-US" dirty="0"/>
              <a:t>Restriction of high-caloric liquids, easily digested snacks, and other foods that tend to negate dietary efforts is not adequately achieved with the Lap-Band. Patients must have enough willpower to avoid such foods. If weight loss remains poor, patient frustration and dissatisfaction increase as time passes postoperatively. In centers where suboptimal conditions exist for support and follow-up, the rate of band failure in terms of poor overall weight loss is significant</a:t>
            </a:r>
            <a:endParaRPr lang="ar-JO"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err="1"/>
              <a:t>Malnurition</a:t>
            </a:r>
            <a:endParaRPr lang="ar-JO" dirty="0"/>
          </a:p>
        </p:txBody>
      </p:sp>
      <p:sp>
        <p:nvSpPr>
          <p:cNvPr id="3" name="عنصر نائب للمحتوى 2"/>
          <p:cNvSpPr>
            <a:spLocks noGrp="1"/>
          </p:cNvSpPr>
          <p:nvPr>
            <p:ph idx="1"/>
          </p:nvPr>
        </p:nvSpPr>
        <p:spPr/>
        <p:txBody>
          <a:bodyPr/>
          <a:lstStyle/>
          <a:p>
            <a:pPr algn="l"/>
            <a:r>
              <a:rPr lang="en-US" dirty="0"/>
              <a:t>You may have food intolerance after gastric band surgery. For example, you may not be able to eat red meat, a major source of dietary iron. This would put you at a higher risk for anemia</a:t>
            </a:r>
            <a:endParaRPr lang="ar-JO"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6135" y="560378"/>
            <a:ext cx="4700775" cy="769441"/>
          </a:xfrm>
          <a:prstGeom prst="rect">
            <a:avLst/>
          </a:prstGeom>
          <a:noFill/>
        </p:spPr>
        <p:txBody>
          <a:bodyPr wrap="none" lIns="91440" tIns="45720" rIns="91440" bIns="45720">
            <a:spAutoFit/>
          </a:bodyPr>
          <a:lstStyle/>
          <a:p>
            <a:pPr algn="ctr" rtl="1"/>
            <a:r>
              <a:rPr lang="en-US" sz="4400" b="1" dirty="0">
                <a:ln w="0"/>
                <a:solidFill>
                  <a:srgbClr val="C0504D">
                    <a:lumMod val="75000"/>
                  </a:srgbClr>
                </a:solidFill>
                <a:effectLst>
                  <a:outerShdw blurRad="38100" dist="25400" dir="5400000" algn="ctr" rotWithShape="0">
                    <a:srgbClr val="6E747A">
                      <a:alpha val="43000"/>
                    </a:srgbClr>
                  </a:outerShdw>
                </a:effectLst>
                <a:latin typeface="Calibri"/>
              </a:rPr>
              <a:t>Sleeve gastrectomy</a:t>
            </a:r>
          </a:p>
        </p:txBody>
      </p:sp>
      <p:pic>
        <p:nvPicPr>
          <p:cNvPr id="5" name="Picture 5">
            <a:extLst>
              <a:ext uri="{FF2B5EF4-FFF2-40B4-BE49-F238E27FC236}">
                <a16:creationId xmlns:a16="http://schemas.microsoft.com/office/drawing/2014/main" id="{D468143F-32DE-9A49-AA76-78C58A2D0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154" y="1420533"/>
            <a:ext cx="8392158" cy="5080000"/>
          </a:xfrm>
          <a:prstGeom prst="rect">
            <a:avLst/>
          </a:prstGeom>
        </p:spPr>
      </p:pic>
      <p:sp>
        <p:nvSpPr>
          <p:cNvPr id="3" name="TextBox 2">
            <a:extLst>
              <a:ext uri="{FF2B5EF4-FFF2-40B4-BE49-F238E27FC236}">
                <a16:creationId xmlns:a16="http://schemas.microsoft.com/office/drawing/2014/main" id="{3C4BCC83-1DAD-4128-90C2-A3AAFF72974E}"/>
              </a:ext>
            </a:extLst>
          </p:cNvPr>
          <p:cNvSpPr txBox="1"/>
          <p:nvPr/>
        </p:nvSpPr>
        <p:spPr>
          <a:xfrm>
            <a:off x="288660" y="6068027"/>
            <a:ext cx="2782260" cy="523220"/>
          </a:xfrm>
          <a:prstGeom prst="rect">
            <a:avLst/>
          </a:prstGeom>
          <a:noFill/>
        </p:spPr>
        <p:txBody>
          <a:bodyPr wrap="square" rtlCol="0">
            <a:spAutoFit/>
          </a:bodyPr>
          <a:lstStyle/>
          <a:p>
            <a:r>
              <a:rPr lang="en-US" sz="2800" b="1" dirty="0">
                <a:ln w="9525">
                  <a:solidFill>
                    <a:schemeClr val="tx1">
                      <a:lumMod val="50000"/>
                      <a:lumOff val="50000"/>
                    </a:schemeClr>
                  </a:solidFill>
                  <a:prstDash val="solid"/>
                </a:ln>
                <a:effectLst>
                  <a:outerShdw blurRad="12700" dist="38100" dir="2700000" algn="tl" rotWithShape="0">
                    <a:schemeClr val="bg1">
                      <a:lumMod val="50000"/>
                    </a:schemeClr>
                  </a:outerShdw>
                </a:effectLst>
              </a:rPr>
              <a:t>HANEEN AL SANI</a:t>
            </a:r>
          </a:p>
        </p:txBody>
      </p:sp>
    </p:spTree>
    <p:extLst>
      <p:ext uri="{BB962C8B-B14F-4D97-AF65-F5344CB8AC3E}">
        <p14:creationId xmlns:p14="http://schemas.microsoft.com/office/powerpoint/2010/main" val="674380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E2385EB-979F-E641-B233-D18362EB8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286" y="453572"/>
            <a:ext cx="7801429" cy="4848451"/>
          </a:xfrm>
          <a:prstGeom prst="rect">
            <a:avLst/>
          </a:prstGeom>
        </p:spPr>
      </p:pic>
      <p:sp>
        <p:nvSpPr>
          <p:cNvPr id="4" name="TextBox 3">
            <a:extLst>
              <a:ext uri="{FF2B5EF4-FFF2-40B4-BE49-F238E27FC236}">
                <a16:creationId xmlns:a16="http://schemas.microsoft.com/office/drawing/2014/main" id="{BF81C89A-6705-E347-B729-2013F1C8BBEA}"/>
              </a:ext>
            </a:extLst>
          </p:cNvPr>
          <p:cNvSpPr txBox="1"/>
          <p:nvPr/>
        </p:nvSpPr>
        <p:spPr>
          <a:xfrm>
            <a:off x="2449287" y="5711763"/>
            <a:ext cx="6086927" cy="369332"/>
          </a:xfrm>
          <a:prstGeom prst="rect">
            <a:avLst/>
          </a:prstGeom>
          <a:noFill/>
        </p:spPr>
        <p:txBody>
          <a:bodyPr wrap="square">
            <a:spAutoFit/>
          </a:bodyPr>
          <a:lstStyle/>
          <a:p>
            <a:pPr algn="r" rtl="1"/>
            <a:r>
              <a:rPr lang="en-US" b="1">
                <a:solidFill>
                  <a:srgbClr val="000000"/>
                </a:solidFill>
                <a:latin typeface="Open Sans" panose="02000000000000000000" pitchFamily="2" charset="0"/>
              </a:rPr>
              <a:t> Normal imaging findings after sleeve gastrectomy </a:t>
            </a:r>
            <a:endParaRPr lang="en-US" b="1">
              <a:solidFill>
                <a:prstClr val="black"/>
              </a:solidFill>
              <a:latin typeface="Calibri"/>
            </a:endParaRPr>
          </a:p>
        </p:txBody>
      </p:sp>
    </p:spTree>
    <p:extLst>
      <p:ext uri="{BB962C8B-B14F-4D97-AF65-F5344CB8AC3E}">
        <p14:creationId xmlns:p14="http://schemas.microsoft.com/office/powerpoint/2010/main" val="1561462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544" y="839249"/>
            <a:ext cx="7908961" cy="769441"/>
          </a:xfrm>
          <a:prstGeom prst="rect">
            <a:avLst/>
          </a:prstGeom>
          <a:noFill/>
        </p:spPr>
        <p:txBody>
          <a:bodyPr wrap="none" lIns="91440" tIns="45720" rIns="91440" bIns="45720">
            <a:spAutoFit/>
          </a:bodyPr>
          <a:lstStyle/>
          <a:p>
            <a:pPr algn="ctr" rtl="1"/>
            <a:r>
              <a:rPr lang="en-US" sz="4400" dirty="0">
                <a:ln w="0"/>
                <a:solidFill>
                  <a:srgbClr val="4F81BD"/>
                </a:solidFill>
                <a:effectLst>
                  <a:outerShdw blurRad="38100" dist="25400" dir="5400000" algn="ctr" rotWithShape="0">
                    <a:srgbClr val="6E747A">
                      <a:alpha val="43000"/>
                    </a:srgbClr>
                  </a:outerShdw>
                </a:effectLst>
                <a:latin typeface="Calibri"/>
              </a:rPr>
              <a:t>Sleeve gastrectomy complications</a:t>
            </a:r>
          </a:p>
        </p:txBody>
      </p:sp>
      <p:sp>
        <p:nvSpPr>
          <p:cNvPr id="3" name="Content Placeholder 2"/>
          <p:cNvSpPr txBox="1">
            <a:spLocks/>
          </p:cNvSpPr>
          <p:nvPr/>
        </p:nvSpPr>
        <p:spPr>
          <a:xfrm>
            <a:off x="1763217" y="2221632"/>
            <a:ext cx="8272211" cy="4452124"/>
          </a:xfrm>
          <a:prstGeom prst="rect">
            <a:avLst/>
          </a:prstGeom>
        </p:spPr>
        <p:txBody>
          <a:bodyPr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
                <a:srgbClr val="C0504D"/>
              </a:buClr>
            </a:pPr>
            <a:r>
              <a:rPr lang="en-US" sz="2400" b="1" dirty="0">
                <a:solidFill>
                  <a:srgbClr val="903163"/>
                </a:solidFill>
                <a:latin typeface="Calibri"/>
              </a:rPr>
              <a:t>Early complications:</a:t>
            </a:r>
            <a:endParaRPr lang="en-US" sz="2400" dirty="0">
              <a:solidFill>
                <a:srgbClr val="1F497D"/>
              </a:solidFill>
              <a:latin typeface="Calibri"/>
            </a:endParaRPr>
          </a:p>
          <a:p>
            <a:pPr marL="0" indent="0">
              <a:buClr>
                <a:srgbClr val="C0504D"/>
              </a:buClr>
              <a:buNone/>
            </a:pPr>
            <a:r>
              <a:rPr lang="en-US" sz="2400" dirty="0">
                <a:solidFill>
                  <a:srgbClr val="FF0000"/>
                </a:solidFill>
                <a:latin typeface="Calibri"/>
              </a:rPr>
              <a:t>1</a:t>
            </a:r>
            <a:r>
              <a:rPr lang="en-US" sz="2400">
                <a:solidFill>
                  <a:srgbClr val="FF0000"/>
                </a:solidFill>
                <a:latin typeface="Calibri"/>
              </a:rPr>
              <a:t>. bleeding(most common) </a:t>
            </a:r>
            <a:endParaRPr lang="en-US" sz="2400" dirty="0">
              <a:solidFill>
                <a:srgbClr val="FF0000"/>
              </a:solidFill>
              <a:latin typeface="Calibri"/>
            </a:endParaRPr>
          </a:p>
          <a:p>
            <a:pPr marL="0" indent="0">
              <a:buClr>
                <a:srgbClr val="C0504D"/>
              </a:buClr>
              <a:buNone/>
            </a:pPr>
            <a:r>
              <a:rPr lang="en-US" sz="2400" dirty="0">
                <a:solidFill>
                  <a:srgbClr val="1F497D"/>
                </a:solidFill>
                <a:latin typeface="Calibri"/>
              </a:rPr>
              <a:t>2. staple line </a:t>
            </a:r>
            <a:r>
              <a:rPr lang="en-US" sz="2400">
                <a:solidFill>
                  <a:srgbClr val="1F497D"/>
                </a:solidFill>
                <a:latin typeface="Calibri"/>
              </a:rPr>
              <a:t>leak.</a:t>
            </a:r>
          </a:p>
          <a:p>
            <a:pPr marL="0" indent="0">
              <a:buClr>
                <a:srgbClr val="C0504D"/>
              </a:buClr>
              <a:buNone/>
            </a:pPr>
            <a:r>
              <a:rPr lang="en-US" sz="2400">
                <a:solidFill>
                  <a:srgbClr val="1F497D"/>
                </a:solidFill>
                <a:latin typeface="Calibri"/>
              </a:rPr>
              <a:t>3. PE</a:t>
            </a:r>
          </a:p>
          <a:p>
            <a:pPr marL="0" indent="0">
              <a:buClr>
                <a:srgbClr val="C0504D"/>
              </a:buClr>
              <a:buNone/>
            </a:pPr>
            <a:r>
              <a:rPr lang="en-US" sz="2400">
                <a:solidFill>
                  <a:srgbClr val="1F497D"/>
                </a:solidFill>
                <a:latin typeface="Calibri"/>
              </a:rPr>
              <a:t>4. Intra-abdominal abscess </a:t>
            </a:r>
          </a:p>
          <a:p>
            <a:pPr marL="0" indent="0">
              <a:buClr>
                <a:srgbClr val="C0504D"/>
              </a:buClr>
              <a:buNone/>
            </a:pPr>
            <a:r>
              <a:rPr lang="en-US" sz="2400">
                <a:solidFill>
                  <a:srgbClr val="1F497D"/>
                </a:solidFill>
                <a:latin typeface="Calibri"/>
              </a:rPr>
              <a:t>5. Wound infection </a:t>
            </a:r>
          </a:p>
          <a:p>
            <a:pPr marL="0" indent="0">
              <a:buClr>
                <a:srgbClr val="C0504D"/>
              </a:buClr>
              <a:buNone/>
            </a:pPr>
            <a:endParaRPr lang="en-US" sz="2400" dirty="0">
              <a:solidFill>
                <a:srgbClr val="1F497D"/>
              </a:solidFill>
              <a:latin typeface="Calibri"/>
            </a:endParaRPr>
          </a:p>
          <a:p>
            <a:pPr>
              <a:buClr>
                <a:srgbClr val="C0504D"/>
              </a:buClr>
            </a:pPr>
            <a:r>
              <a:rPr lang="en-US" sz="2400" b="1" dirty="0">
                <a:solidFill>
                  <a:srgbClr val="903163"/>
                </a:solidFill>
                <a:latin typeface="Calibri"/>
              </a:rPr>
              <a:t>Late complications:</a:t>
            </a:r>
          </a:p>
          <a:p>
            <a:pPr marL="0" indent="0">
              <a:buClr>
                <a:srgbClr val="C0504D"/>
              </a:buClr>
              <a:buNone/>
            </a:pPr>
            <a:r>
              <a:rPr lang="en-US" sz="2400" dirty="0">
                <a:solidFill>
                  <a:srgbClr val="1F497D"/>
                </a:solidFill>
                <a:latin typeface="Calibri"/>
              </a:rPr>
              <a:t>1.Gastric sleeve stricture.</a:t>
            </a:r>
          </a:p>
          <a:p>
            <a:pPr>
              <a:buClr>
                <a:srgbClr val="C0504D"/>
              </a:buClr>
            </a:pPr>
            <a:endParaRPr lang="en-GB" sz="2400" dirty="0">
              <a:solidFill>
                <a:srgbClr val="1F497D"/>
              </a:solidFill>
              <a:latin typeface="Calibri"/>
            </a:endParaRPr>
          </a:p>
        </p:txBody>
      </p:sp>
    </p:spTree>
    <p:extLst>
      <p:ext uri="{BB962C8B-B14F-4D97-AF65-F5344CB8AC3E}">
        <p14:creationId xmlns:p14="http://schemas.microsoft.com/office/powerpoint/2010/main" val="60200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2285" y="736986"/>
            <a:ext cx="2877711" cy="769441"/>
          </a:xfrm>
          <a:prstGeom prst="rect">
            <a:avLst/>
          </a:prstGeom>
          <a:noFill/>
        </p:spPr>
        <p:txBody>
          <a:bodyPr wrap="none" lIns="91440" tIns="45720" rIns="91440" bIns="45720">
            <a:spAutoFit/>
          </a:bodyPr>
          <a:lstStyle/>
          <a:p>
            <a:pPr algn="ctr" rtl="1"/>
            <a:r>
              <a:rPr lang="en-US" sz="4400" dirty="0">
                <a:ln w="0"/>
                <a:solidFill>
                  <a:srgbClr val="4F81BD"/>
                </a:solidFill>
                <a:effectLst>
                  <a:outerShdw blurRad="38100" dist="25400" dir="5400000" algn="ctr" rotWithShape="0">
                    <a:srgbClr val="6E747A">
                      <a:alpha val="43000"/>
                    </a:srgbClr>
                  </a:outerShdw>
                </a:effectLst>
                <a:latin typeface="Calibri"/>
              </a:rPr>
              <a:t>1.Bleeding: </a:t>
            </a:r>
          </a:p>
        </p:txBody>
      </p:sp>
      <p:sp>
        <p:nvSpPr>
          <p:cNvPr id="5" name="Content Placeholder 2"/>
          <p:cNvSpPr txBox="1">
            <a:spLocks/>
          </p:cNvSpPr>
          <p:nvPr/>
        </p:nvSpPr>
        <p:spPr>
          <a:xfrm>
            <a:off x="1858719" y="1779379"/>
            <a:ext cx="7608280" cy="3556896"/>
          </a:xfrm>
          <a:prstGeom prst="rect">
            <a:avLst/>
          </a:prstGeom>
          <a:ln w="28575">
            <a:noFill/>
          </a:ln>
        </p:spPr>
        <p:txBody>
          <a:bodyPr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
                <a:srgbClr val="C0504D"/>
              </a:buClr>
            </a:pPr>
            <a:r>
              <a:rPr lang="en-GB" sz="2200" dirty="0">
                <a:solidFill>
                  <a:srgbClr val="1F497D"/>
                </a:solidFill>
                <a:latin typeface="Calibri"/>
              </a:rPr>
              <a:t>Usually occurs within the first 24-48hrs.</a:t>
            </a:r>
          </a:p>
          <a:p>
            <a:pPr>
              <a:buClr>
                <a:srgbClr val="C0504D"/>
              </a:buClr>
            </a:pPr>
            <a:r>
              <a:rPr lang="en-GB" sz="2200" dirty="0">
                <a:solidFill>
                  <a:srgbClr val="1F497D"/>
                </a:solidFill>
                <a:latin typeface="Calibri"/>
              </a:rPr>
              <a:t>can be </a:t>
            </a:r>
            <a:r>
              <a:rPr lang="en-GB" sz="2200" dirty="0" err="1">
                <a:solidFill>
                  <a:srgbClr val="1F497D"/>
                </a:solidFill>
                <a:latin typeface="Calibri"/>
              </a:rPr>
              <a:t>deﬁned</a:t>
            </a:r>
            <a:r>
              <a:rPr lang="en-GB" sz="2200" dirty="0">
                <a:solidFill>
                  <a:srgbClr val="1F497D"/>
                </a:solidFill>
                <a:latin typeface="Calibri"/>
              </a:rPr>
              <a:t> by the presence of </a:t>
            </a:r>
            <a:r>
              <a:rPr lang="en-GB" sz="2200" dirty="0" err="1">
                <a:solidFill>
                  <a:srgbClr val="903163"/>
                </a:solidFill>
                <a:latin typeface="Calibri"/>
              </a:rPr>
              <a:t>hematemesis</a:t>
            </a:r>
            <a:r>
              <a:rPr lang="en-GB" sz="2200" dirty="0">
                <a:solidFill>
                  <a:srgbClr val="903163"/>
                </a:solidFill>
                <a:latin typeface="Calibri"/>
              </a:rPr>
              <a:t> or </a:t>
            </a:r>
            <a:r>
              <a:rPr lang="en-GB" sz="2200" dirty="0" err="1">
                <a:solidFill>
                  <a:srgbClr val="903163"/>
                </a:solidFill>
                <a:latin typeface="Calibri"/>
              </a:rPr>
              <a:t>melena</a:t>
            </a:r>
            <a:r>
              <a:rPr lang="en-GB" sz="2200" dirty="0">
                <a:solidFill>
                  <a:srgbClr val="1F497D"/>
                </a:solidFill>
                <a:latin typeface="Calibri"/>
              </a:rPr>
              <a:t>, and persistent </a:t>
            </a:r>
            <a:r>
              <a:rPr lang="en-GB" sz="2200" dirty="0">
                <a:solidFill>
                  <a:srgbClr val="903163"/>
                </a:solidFill>
                <a:latin typeface="Calibri"/>
              </a:rPr>
              <a:t>large bloody output from a surgical drain</a:t>
            </a:r>
            <a:r>
              <a:rPr lang="en-GB" sz="2200" dirty="0">
                <a:solidFill>
                  <a:srgbClr val="1F497D"/>
                </a:solidFill>
                <a:latin typeface="Calibri"/>
              </a:rPr>
              <a:t>, with or without the presence of </a:t>
            </a:r>
            <a:r>
              <a:rPr lang="en-GB" sz="2200" b="1" dirty="0">
                <a:solidFill>
                  <a:srgbClr val="903163"/>
                </a:solidFill>
                <a:latin typeface="Calibri"/>
              </a:rPr>
              <a:t>tachycardia, hypotension, </a:t>
            </a:r>
            <a:r>
              <a:rPr lang="en-GB" sz="2200" b="1" dirty="0" err="1">
                <a:solidFill>
                  <a:srgbClr val="903163"/>
                </a:solidFill>
                <a:latin typeface="Calibri"/>
              </a:rPr>
              <a:t>oliguria</a:t>
            </a:r>
            <a:r>
              <a:rPr lang="en-GB" sz="2200" dirty="0">
                <a:solidFill>
                  <a:srgbClr val="1F497D"/>
                </a:solidFill>
                <a:latin typeface="Calibri"/>
              </a:rPr>
              <a:t>, and a </a:t>
            </a:r>
            <a:r>
              <a:rPr lang="en-GB" sz="2200" dirty="0">
                <a:solidFill>
                  <a:srgbClr val="903163"/>
                </a:solidFill>
                <a:latin typeface="Calibri"/>
              </a:rPr>
              <a:t>decreasing </a:t>
            </a:r>
            <a:r>
              <a:rPr lang="en-GB" sz="2200" dirty="0" err="1">
                <a:solidFill>
                  <a:srgbClr val="903163"/>
                </a:solidFill>
                <a:latin typeface="Calibri"/>
              </a:rPr>
              <a:t>hemoglobin</a:t>
            </a:r>
            <a:r>
              <a:rPr lang="en-GB" sz="2200" dirty="0">
                <a:solidFill>
                  <a:srgbClr val="903163"/>
                </a:solidFill>
                <a:latin typeface="Calibri"/>
              </a:rPr>
              <a:t> and </a:t>
            </a:r>
            <a:r>
              <a:rPr lang="en-GB" sz="2200" dirty="0" err="1">
                <a:solidFill>
                  <a:srgbClr val="903163"/>
                </a:solidFill>
                <a:latin typeface="Calibri"/>
              </a:rPr>
              <a:t>haematocrit</a:t>
            </a:r>
            <a:r>
              <a:rPr lang="en-GB" sz="2200" dirty="0">
                <a:solidFill>
                  <a:srgbClr val="1F497D"/>
                </a:solidFill>
                <a:latin typeface="Calibri"/>
              </a:rPr>
              <a:t>.</a:t>
            </a:r>
          </a:p>
          <a:p>
            <a:pPr>
              <a:buClr>
                <a:srgbClr val="C0504D"/>
              </a:buClr>
            </a:pPr>
            <a:r>
              <a:rPr lang="en-GB" sz="2200" dirty="0">
                <a:solidFill>
                  <a:srgbClr val="1F497D"/>
                </a:solidFill>
                <a:latin typeface="Calibri"/>
              </a:rPr>
              <a:t>Postoperative bleeding can be classiﬁed based on bleeding site into intraluminal bleeding or intra-abdominal bleeding.</a:t>
            </a:r>
          </a:p>
          <a:p>
            <a:pPr>
              <a:buClr>
                <a:srgbClr val="C0504D"/>
              </a:buClr>
            </a:pPr>
            <a:r>
              <a:rPr lang="en-GB" sz="2200" dirty="0">
                <a:solidFill>
                  <a:srgbClr val="1F497D"/>
                </a:solidFill>
                <a:latin typeface="Calibri"/>
              </a:rPr>
              <a:t>In gastric sleeve patients, bleeding is mainly related to the long staple line closure where the stomach has been divided, short gastric vessel pedicles, or trocar sites.</a:t>
            </a:r>
          </a:p>
          <a:p>
            <a:pPr>
              <a:buClr>
                <a:srgbClr val="C0504D"/>
              </a:buClr>
            </a:pPr>
            <a:r>
              <a:rPr lang="en-GB" sz="2200" dirty="0">
                <a:solidFill>
                  <a:srgbClr val="1F497D"/>
                </a:solidFill>
                <a:latin typeface="Calibri"/>
              </a:rPr>
              <a:t>Incidence: less than 1%.</a:t>
            </a:r>
          </a:p>
        </p:txBody>
      </p:sp>
    </p:spTree>
    <p:extLst>
      <p:ext uri="{BB962C8B-B14F-4D97-AF65-F5344CB8AC3E}">
        <p14:creationId xmlns:p14="http://schemas.microsoft.com/office/powerpoint/2010/main" val="2372937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01BBD64-F8CD-3E4D-92D2-9552A7953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9929" y="362859"/>
            <a:ext cx="8146142" cy="6286499"/>
          </a:xfrm>
          <a:prstGeom prst="rect">
            <a:avLst/>
          </a:prstGeom>
        </p:spPr>
      </p:pic>
    </p:spTree>
    <p:extLst>
      <p:ext uri="{BB962C8B-B14F-4D97-AF65-F5344CB8AC3E}">
        <p14:creationId xmlns:p14="http://schemas.microsoft.com/office/powerpoint/2010/main" val="4057834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858719" y="1915861"/>
            <a:ext cx="7608280" cy="2915451"/>
          </a:xfrm>
          <a:prstGeom prst="rect">
            <a:avLst/>
          </a:prstGeom>
        </p:spPr>
        <p:txBody>
          <a:bodyPr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
                <a:srgbClr val="C0504D"/>
              </a:buClr>
            </a:pPr>
            <a:r>
              <a:rPr lang="en-GB" sz="2200" b="1" dirty="0">
                <a:solidFill>
                  <a:srgbClr val="903163"/>
                </a:solidFill>
                <a:latin typeface="Calibri"/>
              </a:rPr>
              <a:t>Initial therapy: </a:t>
            </a:r>
            <a:r>
              <a:rPr lang="en-GB" sz="2200" dirty="0">
                <a:solidFill>
                  <a:srgbClr val="1F497D"/>
                </a:solidFill>
                <a:latin typeface="Calibri"/>
              </a:rPr>
              <a:t>may include resuscitation with fluids and blood products and monitoring of urinary output.</a:t>
            </a:r>
          </a:p>
          <a:p>
            <a:pPr>
              <a:buClr>
                <a:srgbClr val="C0504D"/>
              </a:buClr>
            </a:pPr>
            <a:r>
              <a:rPr lang="en-GB" sz="2200" b="1" dirty="0">
                <a:solidFill>
                  <a:srgbClr val="903163"/>
                </a:solidFill>
                <a:latin typeface="Calibri"/>
              </a:rPr>
              <a:t>Definitive treatment:</a:t>
            </a:r>
          </a:p>
          <a:p>
            <a:pPr>
              <a:buClr>
                <a:srgbClr val="C0504D"/>
              </a:buClr>
            </a:pPr>
            <a:r>
              <a:rPr lang="en-GB" sz="2200" dirty="0">
                <a:solidFill>
                  <a:srgbClr val="1F497D"/>
                </a:solidFill>
                <a:latin typeface="Calibri"/>
              </a:rPr>
              <a:t>1.Intraluminal bleeding: Controlled using endoscopic techniques; surgical exploration is reserved for failed endoscopic therapy.  </a:t>
            </a:r>
          </a:p>
          <a:p>
            <a:pPr>
              <a:buClr>
                <a:srgbClr val="C0504D"/>
              </a:buClr>
            </a:pPr>
            <a:r>
              <a:rPr lang="en-GB" sz="2200" dirty="0">
                <a:solidFill>
                  <a:srgbClr val="1F497D"/>
                </a:solidFill>
                <a:latin typeface="Calibri"/>
              </a:rPr>
              <a:t>2.Intraperitoneal bleeding: requires surgical exploration to control </a:t>
            </a:r>
            <a:r>
              <a:rPr lang="en-GB" sz="2200" dirty="0" err="1">
                <a:solidFill>
                  <a:srgbClr val="1F497D"/>
                </a:solidFill>
                <a:latin typeface="Calibri"/>
              </a:rPr>
              <a:t>hemorrhage</a:t>
            </a:r>
            <a:r>
              <a:rPr lang="en-GB" sz="2200" dirty="0">
                <a:solidFill>
                  <a:srgbClr val="1F497D"/>
                </a:solidFill>
                <a:latin typeface="Calibri"/>
              </a:rPr>
              <a:t> site. </a:t>
            </a:r>
          </a:p>
        </p:txBody>
      </p:sp>
      <p:sp>
        <p:nvSpPr>
          <p:cNvPr id="4" name="Rectangle 3"/>
          <p:cNvSpPr/>
          <p:nvPr/>
        </p:nvSpPr>
        <p:spPr>
          <a:xfrm>
            <a:off x="1931696" y="818873"/>
            <a:ext cx="2712537" cy="769441"/>
          </a:xfrm>
          <a:prstGeom prst="rect">
            <a:avLst/>
          </a:prstGeom>
          <a:noFill/>
        </p:spPr>
        <p:txBody>
          <a:bodyPr wrap="none" lIns="91440" tIns="45720" rIns="91440" bIns="45720">
            <a:spAutoFit/>
          </a:bodyPr>
          <a:lstStyle/>
          <a:p>
            <a:pPr algn="ctr" rtl="1"/>
            <a:r>
              <a:rPr lang="en-US" sz="4400" dirty="0">
                <a:ln w="0"/>
                <a:solidFill>
                  <a:srgbClr val="4F81BD"/>
                </a:solidFill>
                <a:effectLst>
                  <a:outerShdw blurRad="38100" dist="25400" dir="5400000" algn="ctr" rotWithShape="0">
                    <a:srgbClr val="6E747A">
                      <a:alpha val="43000"/>
                    </a:srgbClr>
                  </a:outerShdw>
                </a:effectLst>
                <a:latin typeface="Calibri"/>
              </a:rPr>
              <a:t>Treatment:</a:t>
            </a:r>
          </a:p>
        </p:txBody>
      </p:sp>
    </p:spTree>
    <p:extLst>
      <p:ext uri="{BB962C8B-B14F-4D97-AF65-F5344CB8AC3E}">
        <p14:creationId xmlns:p14="http://schemas.microsoft.com/office/powerpoint/2010/main" val="1481216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779D07-22EB-3145-9998-B6A8ECE281DF}"/>
              </a:ext>
            </a:extLst>
          </p:cNvPr>
          <p:cNvSpPr txBox="1"/>
          <p:nvPr/>
        </p:nvSpPr>
        <p:spPr>
          <a:xfrm>
            <a:off x="1267732" y="480885"/>
            <a:ext cx="8699501" cy="646331"/>
          </a:xfrm>
          <a:prstGeom prst="rect">
            <a:avLst/>
          </a:prstGeom>
          <a:noFill/>
        </p:spPr>
        <p:txBody>
          <a:bodyPr wrap="square">
            <a:spAutoFit/>
          </a:bodyPr>
          <a:lstStyle/>
          <a:p>
            <a:pPr algn="r" rtl="1"/>
            <a:r>
              <a:rPr lang="en-US">
                <a:solidFill>
                  <a:srgbClr val="FF0000"/>
                </a:solidFill>
                <a:latin typeface="Noto Sans" panose="020B0502040504020204" pitchFamily="34" charset="0"/>
              </a:rPr>
              <a:t>Bleeding from suture line was managed by: under running sutures  patients with omental fixation as a patch,</a:t>
            </a:r>
            <a:endParaRPr lang="en-US">
              <a:solidFill>
                <a:srgbClr val="FF0000"/>
              </a:solidFill>
              <a:latin typeface="Calibri"/>
            </a:endParaRPr>
          </a:p>
        </p:txBody>
      </p:sp>
      <p:sp>
        <p:nvSpPr>
          <p:cNvPr id="5" name="TextBox 4">
            <a:extLst>
              <a:ext uri="{FF2B5EF4-FFF2-40B4-BE49-F238E27FC236}">
                <a16:creationId xmlns:a16="http://schemas.microsoft.com/office/drawing/2014/main" id="{DBE60180-46B1-7F44-BCCE-95A75E349A94}"/>
              </a:ext>
            </a:extLst>
          </p:cNvPr>
          <p:cNvSpPr txBox="1"/>
          <p:nvPr/>
        </p:nvSpPr>
        <p:spPr>
          <a:xfrm rot="10800000" flipV="1">
            <a:off x="1428749" y="1571312"/>
            <a:ext cx="8699502" cy="646331"/>
          </a:xfrm>
          <a:prstGeom prst="rect">
            <a:avLst/>
          </a:prstGeom>
          <a:noFill/>
        </p:spPr>
        <p:txBody>
          <a:bodyPr wrap="square">
            <a:spAutoFit/>
          </a:bodyPr>
          <a:lstStyle/>
          <a:p>
            <a:pPr algn="r" rtl="1"/>
            <a:r>
              <a:rPr lang="en-US">
                <a:solidFill>
                  <a:srgbClr val="7030A0"/>
                </a:solidFill>
                <a:latin typeface="Noto Sans" panose="020B0502040504020204" pitchFamily="34" charset="0"/>
              </a:rPr>
              <a:t>Bleeding from omentum was managed by cauterization and clipping of bleeding points and ligation of right </a:t>
            </a:r>
            <a:r>
              <a:rPr lang="en-US">
                <a:solidFill>
                  <a:srgbClr val="7030A0"/>
                </a:solidFill>
                <a:latin typeface="Noto Sans" panose="020B0502040504020204" pitchFamily="34" charset="0"/>
                <a:hlinkClick r:id="rId2">
                  <a:extLst>
                    <a:ext uri="{A12FA001-AC4F-418D-AE19-62706E023703}">
                      <ahyp:hlinkClr xmlns:ahyp="http://schemas.microsoft.com/office/drawing/2018/hyperlinkcolor" val="tx"/>
                    </a:ext>
                  </a:extLst>
                </a:hlinkClick>
              </a:rPr>
              <a:t>gastro</a:t>
            </a:r>
            <a:r>
              <a:rPr lang="en-US">
                <a:solidFill>
                  <a:srgbClr val="7030A0"/>
                </a:solidFill>
                <a:latin typeface="Noto Sans" panose="020B0502040504020204" pitchFamily="34" charset="0"/>
              </a:rPr>
              <a:t>-epiploic vessels below the pylorus.</a:t>
            </a:r>
            <a:endParaRPr lang="en-US">
              <a:solidFill>
                <a:srgbClr val="7030A0"/>
              </a:solidFill>
              <a:latin typeface="Calibri"/>
            </a:endParaRPr>
          </a:p>
        </p:txBody>
      </p:sp>
      <p:sp>
        <p:nvSpPr>
          <p:cNvPr id="7" name="TextBox 6">
            <a:extLst>
              <a:ext uri="{FF2B5EF4-FFF2-40B4-BE49-F238E27FC236}">
                <a16:creationId xmlns:a16="http://schemas.microsoft.com/office/drawing/2014/main" id="{7B3C9D77-73AB-614D-870B-DAC6B3B6D497}"/>
              </a:ext>
            </a:extLst>
          </p:cNvPr>
          <p:cNvSpPr txBox="1"/>
          <p:nvPr/>
        </p:nvSpPr>
        <p:spPr>
          <a:xfrm rot="10800000" flipV="1">
            <a:off x="1732643" y="3105834"/>
            <a:ext cx="8091714" cy="646333"/>
          </a:xfrm>
          <a:prstGeom prst="rect">
            <a:avLst/>
          </a:prstGeom>
          <a:noFill/>
        </p:spPr>
        <p:txBody>
          <a:bodyPr wrap="square">
            <a:spAutoFit/>
          </a:bodyPr>
          <a:lstStyle/>
          <a:p>
            <a:pPr algn="r" rtl="1"/>
            <a:r>
              <a:rPr lang="en-US">
                <a:solidFill>
                  <a:srgbClr val="1F497D"/>
                </a:solidFill>
                <a:latin typeface="Noto Sans" panose="020B0502040504020204" pitchFamily="34" charset="0"/>
              </a:rPr>
              <a:t>Bleeding from gastro-pancreatic adhesions was managed by ligation and clipping of the bleeders.</a:t>
            </a:r>
            <a:endParaRPr lang="en-US">
              <a:solidFill>
                <a:srgbClr val="1F497D"/>
              </a:solidFill>
              <a:latin typeface="Calibri"/>
            </a:endParaRPr>
          </a:p>
        </p:txBody>
      </p:sp>
      <p:sp>
        <p:nvSpPr>
          <p:cNvPr id="9" name="TextBox 8">
            <a:extLst>
              <a:ext uri="{FF2B5EF4-FFF2-40B4-BE49-F238E27FC236}">
                <a16:creationId xmlns:a16="http://schemas.microsoft.com/office/drawing/2014/main" id="{C24E4E0F-CF37-F944-988A-5C4F269D0BBB}"/>
              </a:ext>
            </a:extLst>
          </p:cNvPr>
          <p:cNvSpPr txBox="1"/>
          <p:nvPr/>
        </p:nvSpPr>
        <p:spPr>
          <a:xfrm rot="10800000" flipV="1">
            <a:off x="920750" y="4667824"/>
            <a:ext cx="9393464" cy="646331"/>
          </a:xfrm>
          <a:prstGeom prst="rect">
            <a:avLst/>
          </a:prstGeom>
          <a:noFill/>
        </p:spPr>
        <p:txBody>
          <a:bodyPr wrap="square">
            <a:spAutoFit/>
          </a:bodyPr>
          <a:lstStyle/>
          <a:p>
            <a:pPr algn="r" rtl="1"/>
            <a:r>
              <a:rPr lang="en-US">
                <a:solidFill>
                  <a:srgbClr val="9BBB59">
                    <a:lumMod val="50000"/>
                  </a:srgbClr>
                </a:solidFill>
                <a:latin typeface="Noto Sans" panose="020B0502040504020204" pitchFamily="34" charset="0"/>
              </a:rPr>
              <a:t>Bleeding from short gastric (upper polar) vessels was managed by ligation and clipping of the vessels.</a:t>
            </a:r>
            <a:endParaRPr lang="en-US">
              <a:solidFill>
                <a:srgbClr val="9BBB59">
                  <a:lumMod val="50000"/>
                </a:srgbClr>
              </a:solidFill>
              <a:latin typeface="Calibri"/>
            </a:endParaRPr>
          </a:p>
        </p:txBody>
      </p:sp>
    </p:spTree>
    <p:extLst>
      <p:ext uri="{BB962C8B-B14F-4D97-AF65-F5344CB8AC3E}">
        <p14:creationId xmlns:p14="http://schemas.microsoft.com/office/powerpoint/2010/main" val="2530208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Key points on bariatric surgery</a:t>
            </a:r>
            <a:endParaRPr lang="ar-JO" dirty="0"/>
          </a:p>
        </p:txBody>
      </p:sp>
      <p:sp>
        <p:nvSpPr>
          <p:cNvPr id="3" name="عنصر نائب للمحتوى 2"/>
          <p:cNvSpPr>
            <a:spLocks noGrp="1"/>
          </p:cNvSpPr>
          <p:nvPr>
            <p:ph idx="1"/>
          </p:nvPr>
        </p:nvSpPr>
        <p:spPr/>
        <p:txBody>
          <a:bodyPr>
            <a:normAutofit fontScale="92500" lnSpcReduction="10000"/>
          </a:bodyPr>
          <a:lstStyle/>
          <a:p>
            <a:pPr algn="l"/>
            <a:r>
              <a:rPr lang="en-US" dirty="0"/>
              <a:t>1-During the years 1999 to 2003, called the Bariatric Revolution in the United States, the availability of a laparoscopic approach for bariatric operations caused major changes in the field, including a massive increase in the number of procedures performed as well as an increased </a:t>
            </a:r>
            <a:r>
              <a:rPr lang="en-US" dirty="0" err="1"/>
              <a:t>publc</a:t>
            </a:r>
            <a:r>
              <a:rPr lang="en-US" dirty="0"/>
              <a:t> and professional awareness and understanding of the field.</a:t>
            </a:r>
          </a:p>
          <a:p>
            <a:pPr algn="l"/>
            <a:r>
              <a:rPr lang="en-US" dirty="0"/>
              <a:t>2- Surgical therapy is the only effective and proven therapy for patients with severe obesity (body mass index &gt;40 kg/m2 ). Bariatric operations prolong survival and resolve </a:t>
            </a:r>
            <a:r>
              <a:rPr lang="en-US" dirty="0" err="1"/>
              <a:t>comorbid</a:t>
            </a:r>
            <a:r>
              <a:rPr lang="en-US" dirty="0"/>
              <a:t> medical conditions associated with severe obesity</a:t>
            </a:r>
            <a:endParaRPr lang="ar-JO" dirty="0"/>
          </a:p>
        </p:txBody>
      </p:sp>
      <p:pic>
        <p:nvPicPr>
          <p:cNvPr id="7171" name="Picture 3"/>
          <p:cNvPicPr>
            <a:picLocks noChangeAspect="1" noChangeArrowheads="1"/>
          </p:cNvPicPr>
          <p:nvPr/>
        </p:nvPicPr>
        <p:blipFill>
          <a:blip r:embed="rId2"/>
          <a:srcRect/>
          <a:stretch>
            <a:fillRect/>
          </a:stretch>
        </p:blipFill>
        <p:spPr bwMode="auto">
          <a:xfrm>
            <a:off x="1524000" y="285728"/>
            <a:ext cx="9144000" cy="5715000"/>
          </a:xfrm>
          <a:prstGeom prst="rect">
            <a:avLst/>
          </a:prstGeom>
          <a:noFill/>
          <a:ln w="9525">
            <a:noFill/>
            <a:miter lim="800000"/>
            <a:headEnd/>
            <a:tailEnd/>
          </a:ln>
          <a:effectLst/>
        </p:spPr>
      </p:pic>
      <p:pic>
        <p:nvPicPr>
          <p:cNvPr id="7172" name="Picture 4"/>
          <p:cNvPicPr>
            <a:picLocks noChangeAspect="1" noChangeArrowheads="1"/>
          </p:cNvPicPr>
          <p:nvPr/>
        </p:nvPicPr>
        <p:blipFill>
          <a:blip r:embed="rId3"/>
          <a:srcRect/>
          <a:stretch>
            <a:fillRect/>
          </a:stretch>
        </p:blipFill>
        <p:spPr bwMode="auto">
          <a:xfrm>
            <a:off x="1524000" y="285728"/>
            <a:ext cx="9753600" cy="5715000"/>
          </a:xfrm>
          <a:prstGeom prst="rect">
            <a:avLst/>
          </a:prstGeom>
          <a:noFill/>
          <a:ln w="9525">
            <a:noFill/>
            <a:miter lim="800000"/>
            <a:headEnd/>
            <a:tailEnd/>
          </a:ln>
          <a:effectLst/>
        </p:spPr>
      </p:pic>
      <p:pic>
        <p:nvPicPr>
          <p:cNvPr id="7173" name="Picture 5"/>
          <p:cNvPicPr>
            <a:picLocks noChangeAspect="1" noChangeArrowheads="1"/>
          </p:cNvPicPr>
          <p:nvPr/>
        </p:nvPicPr>
        <p:blipFill>
          <a:blip r:embed="rId4"/>
          <a:srcRect/>
          <a:stretch>
            <a:fillRect/>
          </a:stretch>
        </p:blipFill>
        <p:spPr bwMode="auto">
          <a:xfrm>
            <a:off x="1524000" y="285728"/>
            <a:ext cx="9753600" cy="5715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64FD7D2-249A-784F-B5E8-C301084EB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7358" y="335642"/>
            <a:ext cx="8309428" cy="6141358"/>
          </a:xfrm>
          <a:prstGeom prst="rect">
            <a:avLst/>
          </a:prstGeom>
        </p:spPr>
      </p:pic>
    </p:spTree>
    <p:extLst>
      <p:ext uri="{BB962C8B-B14F-4D97-AF65-F5344CB8AC3E}">
        <p14:creationId xmlns:p14="http://schemas.microsoft.com/office/powerpoint/2010/main" val="72921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52B878-EA3A-9E40-8720-72D60146A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715" y="417287"/>
            <a:ext cx="7474857" cy="6277428"/>
          </a:xfrm>
          <a:prstGeom prst="rect">
            <a:avLst/>
          </a:prstGeom>
        </p:spPr>
      </p:pic>
    </p:spTree>
    <p:extLst>
      <p:ext uri="{BB962C8B-B14F-4D97-AF65-F5344CB8AC3E}">
        <p14:creationId xmlns:p14="http://schemas.microsoft.com/office/powerpoint/2010/main" val="1583230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7470" y="707243"/>
            <a:ext cx="3953455" cy="707886"/>
          </a:xfrm>
          <a:prstGeom prst="rect">
            <a:avLst/>
          </a:prstGeom>
          <a:noFill/>
        </p:spPr>
        <p:txBody>
          <a:bodyPr wrap="none" lIns="91440" tIns="45720" rIns="91440" bIns="45720">
            <a:spAutoFit/>
          </a:bodyPr>
          <a:lstStyle/>
          <a:p>
            <a:pPr algn="ctr" rtl="1"/>
            <a:r>
              <a:rPr lang="en-US" sz="4000" dirty="0">
                <a:ln w="0"/>
                <a:solidFill>
                  <a:srgbClr val="4F81BD"/>
                </a:solidFill>
                <a:effectLst>
                  <a:outerShdw blurRad="38100" dist="25400" dir="5400000" algn="ctr" rotWithShape="0">
                    <a:srgbClr val="6E747A">
                      <a:alpha val="43000"/>
                    </a:srgbClr>
                  </a:outerShdw>
                </a:effectLst>
                <a:latin typeface="Calibri"/>
              </a:rPr>
              <a:t>2.Staple line leak: </a:t>
            </a:r>
          </a:p>
        </p:txBody>
      </p:sp>
      <p:sp>
        <p:nvSpPr>
          <p:cNvPr id="5" name="Content Placeholder 2"/>
          <p:cNvSpPr txBox="1">
            <a:spLocks/>
          </p:cNvSpPr>
          <p:nvPr/>
        </p:nvSpPr>
        <p:spPr>
          <a:xfrm>
            <a:off x="1858719" y="1506423"/>
            <a:ext cx="8038184" cy="2383192"/>
          </a:xfrm>
          <a:prstGeom prst="rect">
            <a:avLst/>
          </a:prstGeom>
          <a:ln w="28575">
            <a:noFill/>
          </a:ln>
        </p:spPr>
        <p:txBody>
          <a:bodyPr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
                <a:srgbClr val="C0504D"/>
              </a:buClr>
            </a:pPr>
            <a:r>
              <a:rPr lang="en-GB" sz="2200" dirty="0">
                <a:solidFill>
                  <a:srgbClr val="1F497D"/>
                </a:solidFill>
                <a:latin typeface="Calibri"/>
              </a:rPr>
              <a:t>One of the most feared complications, which is a life threatening one.</a:t>
            </a:r>
          </a:p>
          <a:p>
            <a:pPr>
              <a:buClr>
                <a:srgbClr val="C0504D"/>
              </a:buClr>
            </a:pPr>
            <a:r>
              <a:rPr lang="en-GB" sz="2200" dirty="0">
                <a:solidFill>
                  <a:srgbClr val="1F497D"/>
                </a:solidFill>
                <a:latin typeface="Calibri"/>
              </a:rPr>
              <a:t>It occurs when a hole or gap develops somewhere along the staple line closure allowing stomach juice to escape into the abdominal cavity,</a:t>
            </a:r>
          </a:p>
          <a:p>
            <a:pPr>
              <a:buClr>
                <a:srgbClr val="C0504D"/>
              </a:buClr>
            </a:pPr>
            <a:r>
              <a:rPr lang="en-GB" sz="2200" dirty="0">
                <a:solidFill>
                  <a:srgbClr val="1F497D"/>
                </a:solidFill>
                <a:latin typeface="Calibri"/>
              </a:rPr>
              <a:t>Leakage usually appears as an </a:t>
            </a:r>
            <a:r>
              <a:rPr lang="en-GB" sz="2200" dirty="0">
                <a:solidFill>
                  <a:srgbClr val="903163"/>
                </a:solidFill>
                <a:latin typeface="Calibri"/>
              </a:rPr>
              <a:t>acute</a:t>
            </a:r>
            <a:r>
              <a:rPr lang="en-GB" sz="2200" dirty="0">
                <a:solidFill>
                  <a:srgbClr val="1F497D"/>
                </a:solidFill>
                <a:latin typeface="Calibri"/>
              </a:rPr>
              <a:t> complication (</a:t>
            </a:r>
            <a:r>
              <a:rPr lang="en-GB" sz="2200" dirty="0">
                <a:solidFill>
                  <a:srgbClr val="903163"/>
                </a:solidFill>
                <a:latin typeface="Calibri"/>
              </a:rPr>
              <a:t>within 7 days</a:t>
            </a:r>
            <a:r>
              <a:rPr lang="en-GB" sz="2200" dirty="0">
                <a:solidFill>
                  <a:srgbClr val="1F497D"/>
                </a:solidFill>
                <a:latin typeface="Calibri"/>
              </a:rPr>
              <a:t>), causing </a:t>
            </a:r>
            <a:r>
              <a:rPr lang="en-GB" sz="2400" b="1" dirty="0">
                <a:solidFill>
                  <a:srgbClr val="903163"/>
                </a:solidFill>
                <a:latin typeface="Calibri"/>
              </a:rPr>
              <a:t>tachycardia, </a:t>
            </a:r>
            <a:r>
              <a:rPr lang="en-GB" sz="2400" b="1" dirty="0" err="1">
                <a:solidFill>
                  <a:srgbClr val="903163"/>
                </a:solidFill>
                <a:latin typeface="Calibri"/>
              </a:rPr>
              <a:t>tachypnea</a:t>
            </a:r>
            <a:r>
              <a:rPr lang="en-GB" sz="2400" b="1" dirty="0">
                <a:solidFill>
                  <a:srgbClr val="903163"/>
                </a:solidFill>
                <a:latin typeface="Calibri"/>
              </a:rPr>
              <a:t>, and fever </a:t>
            </a:r>
            <a:r>
              <a:rPr lang="en-GB" sz="2200" dirty="0">
                <a:solidFill>
                  <a:srgbClr val="1F497D"/>
                </a:solidFill>
                <a:latin typeface="Calibri"/>
              </a:rPr>
              <a:t>very early on, indicating most often that the patient requires immediate intervention. </a:t>
            </a:r>
          </a:p>
        </p:txBody>
      </p:sp>
      <p:pic>
        <p:nvPicPr>
          <p:cNvPr id="4" name="Picture 4">
            <a:extLst>
              <a:ext uri="{FF2B5EF4-FFF2-40B4-BE49-F238E27FC236}">
                <a16:creationId xmlns:a16="http://schemas.microsoft.com/office/drawing/2014/main" id="{7FE1DF6B-4455-44A5-A813-4CC8DEFFF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228" y="4468796"/>
            <a:ext cx="3084194" cy="2389205"/>
          </a:xfrm>
          <a:prstGeom prst="rect">
            <a:avLst/>
          </a:prstGeom>
        </p:spPr>
      </p:pic>
    </p:spTree>
    <p:extLst>
      <p:ext uri="{BB962C8B-B14F-4D97-AF65-F5344CB8AC3E}">
        <p14:creationId xmlns:p14="http://schemas.microsoft.com/office/powerpoint/2010/main" val="3701395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6E80130-1D06-6143-949C-B5DB702E656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808911" y="332656"/>
            <a:ext cx="8142076" cy="6277744"/>
          </a:xfrm>
          <a:prstGeom prst="rect">
            <a:avLst/>
          </a:prstGeom>
        </p:spPr>
      </p:pic>
    </p:spTree>
    <p:extLst>
      <p:ext uri="{BB962C8B-B14F-4D97-AF65-F5344CB8AC3E}">
        <p14:creationId xmlns:p14="http://schemas.microsoft.com/office/powerpoint/2010/main" val="3263790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8A59FD0-0B10-0B48-8890-A177DB92D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786" y="381000"/>
            <a:ext cx="8744857" cy="5098143"/>
          </a:xfrm>
          <a:prstGeom prst="rect">
            <a:avLst/>
          </a:prstGeom>
        </p:spPr>
      </p:pic>
      <p:sp>
        <p:nvSpPr>
          <p:cNvPr id="4" name="TextBox 3">
            <a:extLst>
              <a:ext uri="{FF2B5EF4-FFF2-40B4-BE49-F238E27FC236}">
                <a16:creationId xmlns:a16="http://schemas.microsoft.com/office/drawing/2014/main" id="{1C555279-7FCE-AE40-9213-5B795B29457B}"/>
              </a:ext>
            </a:extLst>
          </p:cNvPr>
          <p:cNvSpPr txBox="1"/>
          <p:nvPr/>
        </p:nvSpPr>
        <p:spPr>
          <a:xfrm>
            <a:off x="2195285" y="5800050"/>
            <a:ext cx="6767286" cy="461665"/>
          </a:xfrm>
          <a:prstGeom prst="rect">
            <a:avLst/>
          </a:prstGeom>
          <a:noFill/>
        </p:spPr>
        <p:txBody>
          <a:bodyPr wrap="square">
            <a:spAutoFit/>
          </a:bodyPr>
          <a:lstStyle/>
          <a:p>
            <a:pPr algn="r" rtl="1"/>
            <a:r>
              <a:rPr lang="en-US" sz="2400" b="1">
                <a:solidFill>
                  <a:srgbClr val="666666"/>
                </a:solidFill>
                <a:latin typeface="Raleway" panose="02000000000000000000" pitchFamily="2" charset="0"/>
              </a:rPr>
              <a:t>CT scan showing leak after gastric sleeve</a:t>
            </a:r>
            <a:endParaRPr lang="en-US" sz="2400" b="1">
              <a:solidFill>
                <a:prstClr val="black"/>
              </a:solidFill>
              <a:latin typeface="Calibri"/>
            </a:endParaRPr>
          </a:p>
        </p:txBody>
      </p:sp>
    </p:spTree>
    <p:extLst>
      <p:ext uri="{BB962C8B-B14F-4D97-AF65-F5344CB8AC3E}">
        <p14:creationId xmlns:p14="http://schemas.microsoft.com/office/powerpoint/2010/main" val="1073178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24000" y="428604"/>
            <a:ext cx="4572000" cy="1143000"/>
          </a:xfrm>
        </p:spPr>
        <p:txBody>
          <a:bodyPr>
            <a:normAutofit fontScale="90000"/>
          </a:bodyPr>
          <a:lstStyle/>
          <a:p>
            <a:r>
              <a:rPr lang="en-US" b="1" dirty="0">
                <a:solidFill>
                  <a:schemeClr val="tx2">
                    <a:lumMod val="60000"/>
                    <a:lumOff val="40000"/>
                  </a:schemeClr>
                </a:solidFill>
              </a:rPr>
              <a:t>Diagnosis:</a:t>
            </a:r>
            <a:br>
              <a:rPr lang="en-GB" b="1" dirty="0">
                <a:solidFill>
                  <a:schemeClr val="tx2">
                    <a:lumMod val="60000"/>
                    <a:lumOff val="40000"/>
                  </a:schemeClr>
                </a:solidFill>
              </a:rPr>
            </a:br>
            <a:endParaRPr lang="ar-JO" dirty="0">
              <a:solidFill>
                <a:schemeClr val="tx2">
                  <a:lumMod val="60000"/>
                  <a:lumOff val="40000"/>
                </a:schemeClr>
              </a:solidFill>
            </a:endParaRPr>
          </a:p>
        </p:txBody>
      </p:sp>
      <p:sp>
        <p:nvSpPr>
          <p:cNvPr id="4" name="Content Placeholder 2"/>
          <p:cNvSpPr txBox="1">
            <a:spLocks noGrp="1"/>
          </p:cNvSpPr>
          <p:nvPr>
            <p:ph idx="1"/>
          </p:nvPr>
        </p:nvSpPr>
        <p:spPr>
          <a:prstGeom prst="rect">
            <a:avLst/>
          </a:prstGeom>
          <a:ln w="28575">
            <a:noFill/>
          </a:ln>
        </p:spPr>
        <p:txBody>
          <a:bodyPr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GB" sz="2200" dirty="0">
                <a:solidFill>
                  <a:srgbClr val="903163"/>
                </a:solidFill>
              </a:rPr>
              <a:t>1. Physical examination (abdominal): </a:t>
            </a:r>
            <a:r>
              <a:rPr lang="en-GB" sz="2200" dirty="0"/>
              <a:t>Unreliable; peritonitis is a late finding.  </a:t>
            </a:r>
          </a:p>
          <a:p>
            <a:r>
              <a:rPr lang="en-GB" sz="2200" dirty="0">
                <a:solidFill>
                  <a:srgbClr val="903163"/>
                </a:solidFill>
              </a:rPr>
              <a:t>2.  Abdominal CT</a:t>
            </a:r>
            <a:r>
              <a:rPr lang="en-GB" sz="2200" dirty="0"/>
              <a:t>:  best diagnostic modality for stable patients.</a:t>
            </a:r>
          </a:p>
          <a:p>
            <a:r>
              <a:rPr lang="en-GB" sz="2200" dirty="0">
                <a:solidFill>
                  <a:srgbClr val="903163"/>
                </a:solidFill>
              </a:rPr>
              <a:t>3. Surgical exploration</a:t>
            </a:r>
            <a:r>
              <a:rPr lang="en-GB" sz="2200" dirty="0"/>
              <a:t>: definitive diagnostic tool and mandatory for diffuse peritonitis.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5128" y="705449"/>
            <a:ext cx="2690095" cy="769441"/>
          </a:xfrm>
          <a:prstGeom prst="rect">
            <a:avLst/>
          </a:prstGeom>
          <a:noFill/>
        </p:spPr>
        <p:txBody>
          <a:bodyPr wrap="none" lIns="91440" tIns="45720" rIns="91440" bIns="45720">
            <a:spAutoFit/>
          </a:bodyPr>
          <a:lstStyle/>
          <a:p>
            <a:pPr algn="ctr" rtl="1"/>
            <a:r>
              <a:rPr lang="en-US" sz="4400" dirty="0">
                <a:ln w="0"/>
                <a:solidFill>
                  <a:srgbClr val="4F81BD"/>
                </a:solidFill>
                <a:effectLst>
                  <a:outerShdw blurRad="38100" dist="25400" dir="5400000" algn="ctr" rotWithShape="0">
                    <a:srgbClr val="6E747A">
                      <a:alpha val="43000"/>
                    </a:srgbClr>
                  </a:outerShdw>
                </a:effectLst>
                <a:latin typeface="Calibri"/>
              </a:rPr>
              <a:t>Treatment </a:t>
            </a:r>
          </a:p>
        </p:txBody>
      </p:sp>
      <p:sp>
        <p:nvSpPr>
          <p:cNvPr id="6" name="Content Placeholder 2"/>
          <p:cNvSpPr txBox="1">
            <a:spLocks/>
          </p:cNvSpPr>
          <p:nvPr/>
        </p:nvSpPr>
        <p:spPr>
          <a:xfrm>
            <a:off x="1845099" y="1738435"/>
            <a:ext cx="7608280" cy="3556896"/>
          </a:xfrm>
          <a:prstGeom prst="rect">
            <a:avLst/>
          </a:prstGeom>
          <a:ln w="28575">
            <a:noFill/>
          </a:ln>
        </p:spPr>
        <p:txBody>
          <a:bodyPr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
                <a:srgbClr val="C0504D"/>
              </a:buClr>
            </a:pPr>
            <a:r>
              <a:rPr lang="en-GB" sz="2200" dirty="0">
                <a:solidFill>
                  <a:srgbClr val="1F497D"/>
                </a:solidFill>
                <a:latin typeface="Calibri"/>
              </a:rPr>
              <a:t>Fluid resuscitation, broad-spectrum antibiotics.</a:t>
            </a:r>
          </a:p>
          <a:p>
            <a:pPr>
              <a:buClr>
                <a:srgbClr val="C0504D"/>
              </a:buClr>
            </a:pPr>
            <a:r>
              <a:rPr lang="en-GB" sz="2200" dirty="0">
                <a:solidFill>
                  <a:srgbClr val="1F497D"/>
                </a:solidFill>
                <a:latin typeface="Calibri"/>
              </a:rPr>
              <a:t>1.Wide peritoneal drainage of the leak site: surgically or </a:t>
            </a:r>
            <a:r>
              <a:rPr lang="en-GB" sz="2200" dirty="0" err="1">
                <a:solidFill>
                  <a:srgbClr val="1F497D"/>
                </a:solidFill>
                <a:latin typeface="Calibri"/>
              </a:rPr>
              <a:t>percutaneously</a:t>
            </a:r>
            <a:r>
              <a:rPr lang="en-GB" sz="2200" dirty="0">
                <a:solidFill>
                  <a:srgbClr val="1F497D"/>
                </a:solidFill>
                <a:latin typeface="Calibri"/>
              </a:rPr>
              <a:t> with image guidance; </a:t>
            </a:r>
            <a:r>
              <a:rPr lang="en-GB" sz="2200" b="1" dirty="0">
                <a:solidFill>
                  <a:srgbClr val="903163"/>
                </a:solidFill>
                <a:latin typeface="Calibri"/>
              </a:rPr>
              <a:t>first-line treatment</a:t>
            </a:r>
            <a:r>
              <a:rPr lang="en-GB" sz="2200" dirty="0">
                <a:solidFill>
                  <a:srgbClr val="1F497D"/>
                </a:solidFill>
                <a:latin typeface="Calibri"/>
              </a:rPr>
              <a:t>. </a:t>
            </a:r>
          </a:p>
          <a:p>
            <a:pPr>
              <a:buClr>
                <a:srgbClr val="C0504D"/>
              </a:buClr>
            </a:pPr>
            <a:r>
              <a:rPr lang="en-GB" sz="2200" dirty="0">
                <a:solidFill>
                  <a:srgbClr val="1F497D"/>
                </a:solidFill>
                <a:latin typeface="Calibri"/>
              </a:rPr>
              <a:t>2.Direct repair of the leak site: occasionally successful and used in conjunction with wide drainage.  </a:t>
            </a:r>
          </a:p>
          <a:p>
            <a:pPr>
              <a:buClr>
                <a:srgbClr val="C0504D"/>
              </a:buClr>
            </a:pPr>
            <a:r>
              <a:rPr lang="en-GB" sz="2200" dirty="0">
                <a:solidFill>
                  <a:srgbClr val="1F497D"/>
                </a:solidFill>
                <a:latin typeface="Calibri"/>
              </a:rPr>
              <a:t>3.Endoscopic techniques: used to seal leaks, typically in conjunction with drainage. </a:t>
            </a:r>
          </a:p>
        </p:txBody>
      </p:sp>
    </p:spTree>
    <p:extLst>
      <p:ext uri="{BB962C8B-B14F-4D97-AF65-F5344CB8AC3E}">
        <p14:creationId xmlns:p14="http://schemas.microsoft.com/office/powerpoint/2010/main" val="2921462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113615" y="860640"/>
            <a:ext cx="7608280" cy="3500462"/>
          </a:xfrm>
          <a:prstGeom prst="rect">
            <a:avLst/>
          </a:prstGeom>
          <a:ln w="28575">
            <a:noFill/>
          </a:ln>
        </p:spPr>
        <p:txBody>
          <a:bodyPr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indent="-342900">
              <a:buClr>
                <a:srgbClr val="C0504D"/>
              </a:buClr>
              <a:buFont typeface="Wingdings" panose="05000000000000000000" pitchFamily="2" charset="2"/>
              <a:buChar char="§"/>
            </a:pPr>
            <a:r>
              <a:rPr lang="en-GB" sz="2000" dirty="0">
                <a:solidFill>
                  <a:srgbClr val="1F497D"/>
                </a:solidFill>
                <a:latin typeface="Calibri"/>
              </a:rPr>
              <a:t>From postoperative scarring or a technical error in sleeve construction.</a:t>
            </a:r>
          </a:p>
          <a:p>
            <a:pPr marL="342900" indent="-342900">
              <a:buClr>
                <a:srgbClr val="C0504D"/>
              </a:buClr>
              <a:buFont typeface="Wingdings" panose="05000000000000000000" pitchFamily="2" charset="2"/>
              <a:buChar char="§"/>
            </a:pPr>
            <a:r>
              <a:rPr lang="en-GB" sz="2000" dirty="0">
                <a:solidFill>
                  <a:srgbClr val="1F497D"/>
                </a:solidFill>
                <a:latin typeface="Calibri"/>
              </a:rPr>
              <a:t>Incidence: 0.5%.</a:t>
            </a:r>
            <a:endParaRPr lang="en-GB" sz="2000" b="1" dirty="0">
              <a:solidFill>
                <a:srgbClr val="4D1434"/>
              </a:solidFill>
              <a:latin typeface="Calibri"/>
            </a:endParaRPr>
          </a:p>
          <a:p>
            <a:pPr>
              <a:buClr>
                <a:srgbClr val="C0504D"/>
              </a:buClr>
            </a:pPr>
            <a:r>
              <a:rPr lang="en-GB" sz="2000" b="1" dirty="0">
                <a:solidFill>
                  <a:srgbClr val="4D1434"/>
                </a:solidFill>
                <a:latin typeface="Calibri"/>
              </a:rPr>
              <a:t>Clinical presentation: </a:t>
            </a:r>
            <a:r>
              <a:rPr lang="en-GB" sz="2000" dirty="0">
                <a:solidFill>
                  <a:srgbClr val="1F497D"/>
                </a:solidFill>
                <a:latin typeface="Calibri"/>
              </a:rPr>
              <a:t>Most common symptoms are </a:t>
            </a:r>
            <a:r>
              <a:rPr lang="en-GB" sz="2000" b="1" dirty="0">
                <a:solidFill>
                  <a:srgbClr val="903163"/>
                </a:solidFill>
                <a:latin typeface="Calibri"/>
              </a:rPr>
              <a:t>nausea and vomiting</a:t>
            </a:r>
            <a:r>
              <a:rPr lang="en-GB" sz="2000" dirty="0">
                <a:solidFill>
                  <a:srgbClr val="1F497D"/>
                </a:solidFill>
                <a:latin typeface="Calibri"/>
              </a:rPr>
              <a:t>; </a:t>
            </a:r>
          </a:p>
          <a:p>
            <a:pPr>
              <a:buClr>
                <a:srgbClr val="C0504D"/>
              </a:buClr>
              <a:buNone/>
            </a:pPr>
            <a:r>
              <a:rPr lang="en-GB" sz="2000" dirty="0">
                <a:solidFill>
                  <a:srgbClr val="1F497D"/>
                </a:solidFill>
                <a:latin typeface="Calibri"/>
              </a:rPr>
              <a:t>The </a:t>
            </a:r>
            <a:r>
              <a:rPr lang="en-GB" sz="2000" dirty="0">
                <a:solidFill>
                  <a:srgbClr val="FF0000"/>
                </a:solidFill>
                <a:latin typeface="Calibri"/>
              </a:rPr>
              <a:t>classic story </a:t>
            </a:r>
            <a:r>
              <a:rPr lang="en-GB" sz="2000" dirty="0">
                <a:solidFill>
                  <a:srgbClr val="1F497D"/>
                </a:solidFill>
                <a:latin typeface="Calibri"/>
              </a:rPr>
              <a:t>is that the patient was initially able to tolerated solid </a:t>
            </a:r>
            <a:r>
              <a:rPr lang="en-GB" sz="2000" dirty="0" err="1">
                <a:solidFill>
                  <a:srgbClr val="1F497D"/>
                </a:solidFill>
                <a:latin typeface="Calibri"/>
              </a:rPr>
              <a:t>foods,but</a:t>
            </a:r>
            <a:r>
              <a:rPr lang="en-GB" sz="2000" dirty="0">
                <a:solidFill>
                  <a:srgbClr val="1F497D"/>
                </a:solidFill>
                <a:latin typeface="Calibri"/>
              </a:rPr>
              <a:t> after </a:t>
            </a:r>
            <a:r>
              <a:rPr lang="en-GB" sz="2000" dirty="0" err="1">
                <a:solidFill>
                  <a:srgbClr val="1F497D"/>
                </a:solidFill>
                <a:latin typeface="Calibri"/>
              </a:rPr>
              <a:t>afew</a:t>
            </a:r>
            <a:r>
              <a:rPr lang="en-GB" sz="2000" dirty="0">
                <a:solidFill>
                  <a:srgbClr val="1F497D"/>
                </a:solidFill>
                <a:latin typeface="Calibri"/>
              </a:rPr>
              <a:t> weeks he start to vomit solids but could </a:t>
            </a:r>
            <a:r>
              <a:rPr lang="en-GB" sz="2000" dirty="0" err="1">
                <a:solidFill>
                  <a:srgbClr val="1F497D"/>
                </a:solidFill>
                <a:latin typeface="Calibri"/>
              </a:rPr>
              <a:t>handel</a:t>
            </a:r>
            <a:r>
              <a:rPr lang="en-GB" sz="2000" dirty="0">
                <a:solidFill>
                  <a:srgbClr val="1F497D"/>
                </a:solidFill>
                <a:latin typeface="Calibri"/>
              </a:rPr>
              <a:t> liquids. </a:t>
            </a:r>
          </a:p>
          <a:p>
            <a:pPr>
              <a:buClr>
                <a:srgbClr val="C0504D"/>
              </a:buClr>
            </a:pPr>
            <a:r>
              <a:rPr lang="en-GB" sz="2000" b="1" dirty="0">
                <a:solidFill>
                  <a:srgbClr val="4D1434"/>
                </a:solidFill>
                <a:latin typeface="Calibri"/>
              </a:rPr>
              <a:t>Diagnosis:  </a:t>
            </a:r>
          </a:p>
          <a:p>
            <a:pPr>
              <a:buClr>
                <a:srgbClr val="C0504D"/>
              </a:buClr>
              <a:buFont typeface="Arial" panose="020B0604020202020204" pitchFamily="34" charset="0"/>
              <a:buChar char="•"/>
            </a:pPr>
            <a:r>
              <a:rPr lang="en-GB" sz="2000" dirty="0">
                <a:solidFill>
                  <a:srgbClr val="1F497D"/>
                </a:solidFill>
                <a:latin typeface="Calibri"/>
              </a:rPr>
              <a:t>1</a:t>
            </a:r>
            <a:r>
              <a:rPr lang="en-GB" sz="2000" dirty="0">
                <a:solidFill>
                  <a:srgbClr val="903163"/>
                </a:solidFill>
                <a:latin typeface="Calibri"/>
              </a:rPr>
              <a:t>. Physical examination</a:t>
            </a:r>
            <a:r>
              <a:rPr lang="en-GB" sz="2000" dirty="0">
                <a:solidFill>
                  <a:srgbClr val="1F497D"/>
                </a:solidFill>
                <a:latin typeface="Calibri"/>
              </a:rPr>
              <a:t>: Usually unremarkable. Epigastric pain, if present, is mild.  </a:t>
            </a:r>
          </a:p>
          <a:p>
            <a:pPr>
              <a:buClr>
                <a:srgbClr val="C0504D"/>
              </a:buClr>
              <a:buFont typeface="Arial" panose="020B0604020202020204" pitchFamily="34" charset="0"/>
              <a:buChar char="•"/>
            </a:pPr>
            <a:r>
              <a:rPr lang="en-GB" sz="2000" dirty="0">
                <a:solidFill>
                  <a:srgbClr val="1F497D"/>
                </a:solidFill>
                <a:latin typeface="Calibri"/>
              </a:rPr>
              <a:t>2</a:t>
            </a:r>
            <a:r>
              <a:rPr lang="en-GB" sz="2000" dirty="0">
                <a:solidFill>
                  <a:srgbClr val="903163"/>
                </a:solidFill>
                <a:latin typeface="Calibri"/>
              </a:rPr>
              <a:t>. Radiologic evaluation</a:t>
            </a:r>
            <a:r>
              <a:rPr lang="en-GB" sz="2000" dirty="0">
                <a:solidFill>
                  <a:srgbClr val="1F497D"/>
                </a:solidFill>
                <a:latin typeface="Calibri"/>
              </a:rPr>
              <a:t>: abdominal CT , upper GI series, and upper endoscopy.  </a:t>
            </a:r>
          </a:p>
        </p:txBody>
      </p:sp>
      <p:sp>
        <p:nvSpPr>
          <p:cNvPr id="4" name="TextBox 3">
            <a:extLst>
              <a:ext uri="{FF2B5EF4-FFF2-40B4-BE49-F238E27FC236}">
                <a16:creationId xmlns:a16="http://schemas.microsoft.com/office/drawing/2014/main" id="{BACB2ED2-A0CC-A049-B75A-AFADD80276CF}"/>
              </a:ext>
            </a:extLst>
          </p:cNvPr>
          <p:cNvSpPr txBox="1"/>
          <p:nvPr/>
        </p:nvSpPr>
        <p:spPr>
          <a:xfrm>
            <a:off x="3419928" y="140425"/>
            <a:ext cx="2540001" cy="646331"/>
          </a:xfrm>
          <a:prstGeom prst="rect">
            <a:avLst/>
          </a:prstGeom>
          <a:noFill/>
        </p:spPr>
        <p:txBody>
          <a:bodyPr wrap="square">
            <a:spAutoFit/>
          </a:bodyPr>
          <a:lstStyle/>
          <a:p>
            <a:pPr algn="r" rtl="1"/>
            <a:r>
              <a:rPr lang="en-US" sz="3600" b="1">
                <a:solidFill>
                  <a:srgbClr val="4F81BD"/>
                </a:solidFill>
                <a:effectLst>
                  <a:outerShdw blurRad="38100" dist="25400" dir="5400000" algn="ctr" rotWithShape="0">
                    <a:srgbClr val="6E747A">
                      <a:alpha val="43000"/>
                    </a:srgbClr>
                  </a:outerShdw>
                </a:effectLst>
                <a:latin typeface="Calibri" panose="020F0502020204030204" pitchFamily="34" charset="0"/>
              </a:rPr>
              <a:t>3.stricture</a:t>
            </a:r>
            <a:endParaRPr lang="en-US" sz="3600" b="1">
              <a:solidFill>
                <a:prstClr val="black"/>
              </a:solidFill>
              <a:latin typeface="Calibri"/>
            </a:endParaRPr>
          </a:p>
        </p:txBody>
      </p:sp>
    </p:spTree>
    <p:extLst>
      <p:ext uri="{BB962C8B-B14F-4D97-AF65-F5344CB8AC3E}">
        <p14:creationId xmlns:p14="http://schemas.microsoft.com/office/powerpoint/2010/main" val="304368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61211" y="205735"/>
            <a:ext cx="2689199" cy="769441"/>
          </a:xfrm>
          <a:prstGeom prst="rect">
            <a:avLst/>
          </a:prstGeom>
          <a:noFill/>
        </p:spPr>
        <p:txBody>
          <a:bodyPr wrap="none" lIns="91440" tIns="45720" rIns="91440" bIns="45720">
            <a:spAutoFit/>
          </a:bodyPr>
          <a:lstStyle/>
          <a:p>
            <a:pPr algn="ctr" rtl="1"/>
            <a:r>
              <a:rPr lang="en-US" sz="4400" dirty="0">
                <a:ln w="0"/>
                <a:solidFill>
                  <a:srgbClr val="4F81BD"/>
                </a:solidFill>
                <a:effectLst>
                  <a:outerShdw blurRad="38100" dist="25400" dir="5400000" algn="ctr" rotWithShape="0">
                    <a:srgbClr val="6E747A">
                      <a:alpha val="43000"/>
                    </a:srgbClr>
                  </a:outerShdw>
                </a:effectLst>
                <a:latin typeface="Calibri"/>
              </a:rPr>
              <a:t>3.stricture:</a:t>
            </a:r>
          </a:p>
        </p:txBody>
      </p:sp>
      <p:pic>
        <p:nvPicPr>
          <p:cNvPr id="3" name="Picture 5">
            <a:extLst>
              <a:ext uri="{FF2B5EF4-FFF2-40B4-BE49-F238E27FC236}">
                <a16:creationId xmlns:a16="http://schemas.microsoft.com/office/drawing/2014/main" id="{E2148C0C-59C1-DE45-9966-DE115532D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29606"/>
            <a:ext cx="4572000" cy="5519965"/>
          </a:xfrm>
          <a:prstGeom prst="rect">
            <a:avLst/>
          </a:prstGeom>
        </p:spPr>
      </p:pic>
      <p:pic>
        <p:nvPicPr>
          <p:cNvPr id="6" name="Picture 6">
            <a:extLst>
              <a:ext uri="{FF2B5EF4-FFF2-40B4-BE49-F238E27FC236}">
                <a16:creationId xmlns:a16="http://schemas.microsoft.com/office/drawing/2014/main" id="{CC49F4D3-308E-4D46-A17E-AFA3C3632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344" y="1029605"/>
            <a:ext cx="4241799" cy="5519965"/>
          </a:xfrm>
          <a:prstGeom prst="rect">
            <a:avLst/>
          </a:prstGeom>
        </p:spPr>
      </p:pic>
    </p:spTree>
    <p:extLst>
      <p:ext uri="{BB962C8B-B14F-4D97-AF65-F5344CB8AC3E}">
        <p14:creationId xmlns:p14="http://schemas.microsoft.com/office/powerpoint/2010/main" val="2812875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9C893F8-2D0E-2946-9E9A-E5891C9E9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1786" y="716642"/>
            <a:ext cx="7483929" cy="4064000"/>
          </a:xfrm>
          <a:prstGeom prst="rect">
            <a:avLst/>
          </a:prstGeom>
        </p:spPr>
      </p:pic>
      <p:sp>
        <p:nvSpPr>
          <p:cNvPr id="4" name="TextBox 3">
            <a:extLst>
              <a:ext uri="{FF2B5EF4-FFF2-40B4-BE49-F238E27FC236}">
                <a16:creationId xmlns:a16="http://schemas.microsoft.com/office/drawing/2014/main" id="{7393EAC2-6207-354E-8CC5-8AB0ADB76051}"/>
              </a:ext>
            </a:extLst>
          </p:cNvPr>
          <p:cNvSpPr txBox="1"/>
          <p:nvPr/>
        </p:nvSpPr>
        <p:spPr>
          <a:xfrm>
            <a:off x="2140858" y="5216072"/>
            <a:ext cx="7474856" cy="646331"/>
          </a:xfrm>
          <a:prstGeom prst="rect">
            <a:avLst/>
          </a:prstGeom>
          <a:noFill/>
        </p:spPr>
        <p:txBody>
          <a:bodyPr wrap="square">
            <a:spAutoFit/>
          </a:bodyPr>
          <a:lstStyle/>
          <a:p>
            <a:pPr algn="r" rtl="1"/>
            <a:r>
              <a:rPr lang="en-US" b="1">
                <a:solidFill>
                  <a:srgbClr val="000000"/>
                </a:solidFill>
                <a:latin typeface="Open Sans" panose="020B0606030504020204" pitchFamily="34" charset="0"/>
              </a:rPr>
              <a:t>Sleeve gastrectomy with stricture and obstructionSleeve gastrectomy with stricture and obstruction</a:t>
            </a:r>
            <a:endParaRPr lang="en-US" b="1">
              <a:solidFill>
                <a:prstClr val="black"/>
              </a:solidFill>
              <a:latin typeface="Calibri"/>
            </a:endParaRPr>
          </a:p>
        </p:txBody>
      </p:sp>
    </p:spTree>
    <p:extLst>
      <p:ext uri="{BB962C8B-B14F-4D97-AF65-F5344CB8AC3E}">
        <p14:creationId xmlns:p14="http://schemas.microsoft.com/office/powerpoint/2010/main" val="380766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Types of bariatric surgery </a:t>
            </a:r>
            <a:endParaRPr lang="ar-JO" dirty="0"/>
          </a:p>
        </p:txBody>
      </p:sp>
      <p:graphicFrame>
        <p:nvGraphicFramePr>
          <p:cNvPr id="4" name="جدول 3"/>
          <p:cNvGraphicFramePr>
            <a:graphicFrameLocks noGrp="1"/>
          </p:cNvGraphicFramePr>
          <p:nvPr/>
        </p:nvGraphicFramePr>
        <p:xfrm>
          <a:off x="1524000" y="2214555"/>
          <a:ext cx="9144000" cy="3838539"/>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0038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4D1434"/>
                          </a:solidFill>
                        </a:rPr>
                        <a:t>Restrictive </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4D1434"/>
                          </a:solidFill>
                        </a:rPr>
                        <a:t>Malabsorptive</a:t>
                      </a:r>
                      <a:r>
                        <a:rPr lang="en-US" sz="3600" b="1" dirty="0">
                          <a:solidFill>
                            <a:srgbClr val="4D1434"/>
                          </a:solidFill>
                        </a:rPr>
                        <a:t> </a:t>
                      </a:r>
                    </a:p>
                    <a:p>
                      <a:endParaRPr lang="en-US" dirty="0"/>
                    </a:p>
                  </a:txBody>
                  <a:tcPr/>
                </a:tc>
                <a:extLst>
                  <a:ext uri="{0D108BD9-81ED-4DB2-BD59-A6C34878D82A}">
                    <a16:rowId xmlns:a16="http://schemas.microsoft.com/office/drawing/2014/main" val="10000"/>
                  </a:ext>
                </a:extLst>
              </a:tr>
              <a:tr h="2724867">
                <a:tc>
                  <a:txBody>
                    <a:bodyPr/>
                    <a:lstStyle/>
                    <a:p>
                      <a:pPr>
                        <a:spcBef>
                          <a:spcPts val="0"/>
                        </a:spcBef>
                        <a:spcAft>
                          <a:spcPts val="0"/>
                        </a:spcAft>
                        <a:buFont typeface="Arial" pitchFamily="34" charset="0"/>
                        <a:buChar char="•"/>
                        <a:defRPr/>
                      </a:pPr>
                      <a:r>
                        <a:rPr lang="en-US" sz="1800" dirty="0"/>
                        <a:t> Horizontal </a:t>
                      </a:r>
                      <a:r>
                        <a:rPr lang="en-US" sz="1800" dirty="0" err="1"/>
                        <a:t>gastroplasty</a:t>
                      </a:r>
                      <a:endParaRPr lang="en-US" sz="1800" dirty="0"/>
                    </a:p>
                    <a:p>
                      <a:pPr>
                        <a:spcBef>
                          <a:spcPts val="0"/>
                        </a:spcBef>
                        <a:spcAft>
                          <a:spcPts val="0"/>
                        </a:spcAft>
                        <a:buFont typeface="Arial" pitchFamily="34" charset="0"/>
                        <a:buChar char="•"/>
                        <a:defRPr/>
                      </a:pPr>
                      <a:endParaRPr lang="en-US" sz="1800" dirty="0"/>
                    </a:p>
                    <a:p>
                      <a:pPr>
                        <a:spcBef>
                          <a:spcPts val="0"/>
                        </a:spcBef>
                        <a:spcAft>
                          <a:spcPts val="0"/>
                        </a:spcAft>
                        <a:buFont typeface="Arial" pitchFamily="34" charset="0"/>
                        <a:buChar char="•"/>
                        <a:defRPr/>
                      </a:pPr>
                      <a:r>
                        <a:rPr lang="en-US" sz="1800" dirty="0"/>
                        <a:t> Vertical banded </a:t>
                      </a:r>
                      <a:r>
                        <a:rPr lang="en-US" sz="1800" dirty="0" err="1"/>
                        <a:t>gastroplasty</a:t>
                      </a:r>
                      <a:r>
                        <a:rPr lang="en-US" sz="1800" dirty="0"/>
                        <a:t> (VBG)</a:t>
                      </a:r>
                    </a:p>
                    <a:p>
                      <a:pPr>
                        <a:spcBef>
                          <a:spcPts val="0"/>
                        </a:spcBef>
                        <a:spcAft>
                          <a:spcPts val="0"/>
                        </a:spcAft>
                        <a:buFont typeface="Arial" pitchFamily="34" charset="0"/>
                        <a:buChar char="•"/>
                        <a:defRPr/>
                      </a:pPr>
                      <a:endParaRPr lang="en-US" sz="1800" dirty="0"/>
                    </a:p>
                    <a:p>
                      <a:pPr>
                        <a:spcBef>
                          <a:spcPts val="0"/>
                        </a:spcBef>
                        <a:spcAft>
                          <a:spcPts val="0"/>
                        </a:spcAft>
                        <a:buFont typeface="Arial" pitchFamily="34" charset="0"/>
                        <a:buChar char="•"/>
                        <a:defRPr/>
                      </a:pPr>
                      <a:r>
                        <a:rPr lang="en-US" sz="1800" dirty="0"/>
                        <a:t> Adjustable gastric band</a:t>
                      </a:r>
                    </a:p>
                    <a:p>
                      <a:pPr>
                        <a:spcBef>
                          <a:spcPts val="0"/>
                        </a:spcBef>
                        <a:spcAft>
                          <a:spcPts val="0"/>
                        </a:spcAft>
                        <a:buFont typeface="Arial" pitchFamily="34" charset="0"/>
                        <a:buChar char="•"/>
                        <a:defRPr/>
                      </a:pPr>
                      <a:endParaRPr lang="en-US" sz="1800" dirty="0"/>
                    </a:p>
                    <a:p>
                      <a:pPr>
                        <a:spcBef>
                          <a:spcPts val="0"/>
                        </a:spcBef>
                        <a:spcAft>
                          <a:spcPts val="0"/>
                        </a:spcAft>
                        <a:buFont typeface="Arial" pitchFamily="34" charset="0"/>
                        <a:buChar char="•"/>
                        <a:defRPr/>
                      </a:pPr>
                      <a:r>
                        <a:rPr lang="en-US" sz="1800" dirty="0"/>
                        <a:t> Sleeve </a:t>
                      </a:r>
                      <a:r>
                        <a:rPr lang="en-US" sz="1800" dirty="0" err="1"/>
                        <a:t>gastrectomy</a:t>
                      </a:r>
                      <a:endParaRPr lang="en-US" sz="1800" dirty="0"/>
                    </a:p>
                    <a:p>
                      <a:pPr>
                        <a:spcBef>
                          <a:spcPts val="0"/>
                        </a:spcBef>
                        <a:spcAft>
                          <a:spcPts val="0"/>
                        </a:spcAft>
                        <a:buFont typeface="Arial" pitchFamily="34" charset="0"/>
                        <a:buChar char="•"/>
                        <a:defRPr/>
                      </a:pPr>
                      <a:endParaRPr lang="en-US" sz="1800" dirty="0"/>
                    </a:p>
                    <a:p>
                      <a:pPr>
                        <a:spcBef>
                          <a:spcPts val="0"/>
                        </a:spcBef>
                        <a:spcAft>
                          <a:spcPts val="0"/>
                        </a:spcAft>
                        <a:buFont typeface="Arial" pitchFamily="34" charset="0"/>
                        <a:buChar char="•"/>
                        <a:defRPr/>
                      </a:pPr>
                      <a:r>
                        <a:rPr lang="en-US" sz="1800" dirty="0"/>
                        <a:t> Roux-en-Y gastric bypass</a:t>
                      </a:r>
                    </a:p>
                    <a:p>
                      <a:endParaRPr lang="en-US" dirty="0"/>
                    </a:p>
                  </a:txBody>
                  <a:tcPr/>
                </a:tc>
                <a:tc>
                  <a:txBody>
                    <a:bodyPr/>
                    <a:lstStyle/>
                    <a:p>
                      <a:pPr>
                        <a:spcBef>
                          <a:spcPts val="0"/>
                        </a:spcBef>
                        <a:spcAft>
                          <a:spcPts val="0"/>
                        </a:spcAft>
                        <a:buFont typeface="Arial" pitchFamily="34" charset="0"/>
                        <a:buChar char="•"/>
                        <a:defRPr/>
                      </a:pPr>
                      <a:r>
                        <a:rPr lang="en-US" sz="1800" dirty="0"/>
                        <a:t> </a:t>
                      </a:r>
                      <a:r>
                        <a:rPr lang="en-US" sz="1800" dirty="0" err="1"/>
                        <a:t>Jejunoilial</a:t>
                      </a:r>
                      <a:r>
                        <a:rPr lang="en-US" sz="1800" dirty="0"/>
                        <a:t> bypass</a:t>
                      </a:r>
                    </a:p>
                    <a:p>
                      <a:pPr>
                        <a:spcBef>
                          <a:spcPts val="0"/>
                        </a:spcBef>
                        <a:spcAft>
                          <a:spcPts val="0"/>
                        </a:spcAft>
                        <a:buFont typeface="Arial" pitchFamily="34" charset="0"/>
                        <a:buChar char="•"/>
                        <a:defRPr/>
                      </a:pPr>
                      <a:endParaRPr lang="en-US" sz="1800" dirty="0"/>
                    </a:p>
                    <a:p>
                      <a:pPr>
                        <a:spcBef>
                          <a:spcPts val="0"/>
                        </a:spcBef>
                        <a:spcAft>
                          <a:spcPts val="0"/>
                        </a:spcAft>
                        <a:buFont typeface="Arial" pitchFamily="34" charset="0"/>
                        <a:buChar char="•"/>
                        <a:defRPr/>
                      </a:pPr>
                      <a:r>
                        <a:rPr lang="en-US" sz="1800" dirty="0"/>
                        <a:t> </a:t>
                      </a:r>
                      <a:r>
                        <a:rPr lang="en-US" sz="1800" dirty="0" err="1"/>
                        <a:t>Biliopancreatic</a:t>
                      </a:r>
                      <a:r>
                        <a:rPr lang="en-US" sz="1800" dirty="0"/>
                        <a:t> diversion (</a:t>
                      </a:r>
                      <a:r>
                        <a:rPr lang="en-US" sz="1800" dirty="0" err="1"/>
                        <a:t>Scopinaro</a:t>
                      </a:r>
                      <a:r>
                        <a:rPr lang="en-US" sz="1800" dirty="0"/>
                        <a:t>)</a:t>
                      </a:r>
                    </a:p>
                    <a:p>
                      <a:pPr>
                        <a:spcBef>
                          <a:spcPts val="0"/>
                        </a:spcBef>
                        <a:spcAft>
                          <a:spcPts val="0"/>
                        </a:spcAft>
                        <a:buFont typeface="Arial" pitchFamily="34" charset="0"/>
                        <a:buChar char="•"/>
                        <a:defRPr/>
                      </a:pPr>
                      <a:endParaRPr lang="en-US" sz="1800" dirty="0"/>
                    </a:p>
                    <a:p>
                      <a:pPr>
                        <a:spcBef>
                          <a:spcPts val="0"/>
                        </a:spcBef>
                        <a:spcAft>
                          <a:spcPts val="0"/>
                        </a:spcAft>
                        <a:buFont typeface="Arial" pitchFamily="34" charset="0"/>
                        <a:buChar char="•"/>
                        <a:defRPr/>
                      </a:pPr>
                      <a:r>
                        <a:rPr lang="en-US" sz="1800" dirty="0"/>
                        <a:t> </a:t>
                      </a:r>
                      <a:r>
                        <a:rPr lang="en-US" sz="1800" dirty="0" err="1"/>
                        <a:t>Biliopancreatic</a:t>
                      </a:r>
                      <a:r>
                        <a:rPr lang="en-US" sz="1800" dirty="0"/>
                        <a:t> diversion w/ duodenal switch</a:t>
                      </a:r>
                    </a:p>
                    <a:p>
                      <a:endParaRPr lang="en-GB" sz="1800" dirty="0"/>
                    </a:p>
                    <a:p>
                      <a:endParaRPr lang="en-US" dirty="0"/>
                    </a:p>
                  </a:txBody>
                  <a:tcPr/>
                </a:tc>
                <a:extLst>
                  <a:ext uri="{0D108BD9-81ED-4DB2-BD59-A6C34878D82A}">
                    <a16:rowId xmlns:a16="http://schemas.microsoft.com/office/drawing/2014/main" val="10001"/>
                  </a:ext>
                </a:extLst>
              </a:tr>
            </a:tbl>
          </a:graphicData>
        </a:graphic>
      </p:graphicFrame>
      <p:pic>
        <p:nvPicPr>
          <p:cNvPr id="1026" name="Picture 2"/>
          <p:cNvPicPr>
            <a:picLocks noChangeAspect="1" noChangeArrowheads="1"/>
          </p:cNvPicPr>
          <p:nvPr/>
        </p:nvPicPr>
        <p:blipFill>
          <a:blip r:embed="rId3"/>
          <a:srcRect/>
          <a:stretch>
            <a:fillRect/>
          </a:stretch>
        </p:blipFill>
        <p:spPr bwMode="auto">
          <a:xfrm>
            <a:off x="3095604" y="2214554"/>
            <a:ext cx="6802517" cy="3500462"/>
          </a:xfrm>
          <a:prstGeom prst="rect">
            <a:avLst/>
          </a:prstGeom>
          <a:noFill/>
          <a:ln w="57150">
            <a:solidFill>
              <a:schemeClr val="tx2">
                <a:lumMod val="75000"/>
              </a:schemeClr>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b="1" dirty="0">
                <a:solidFill>
                  <a:schemeClr val="tx2">
                    <a:lumMod val="60000"/>
                    <a:lumOff val="40000"/>
                  </a:schemeClr>
                </a:solidFill>
              </a:rPr>
              <a:t>Treatment</a:t>
            </a:r>
            <a:endParaRPr lang="ar-JO" dirty="0">
              <a:solidFill>
                <a:schemeClr val="tx2">
                  <a:lumMod val="60000"/>
                  <a:lumOff val="40000"/>
                </a:schemeClr>
              </a:solidFill>
            </a:endParaRPr>
          </a:p>
        </p:txBody>
      </p:sp>
      <p:sp>
        <p:nvSpPr>
          <p:cNvPr id="3" name="عنصر نائب للمحتوى 2"/>
          <p:cNvSpPr>
            <a:spLocks noGrp="1"/>
          </p:cNvSpPr>
          <p:nvPr>
            <p:ph idx="1"/>
          </p:nvPr>
        </p:nvSpPr>
        <p:spPr>
          <a:xfrm>
            <a:off x="1952596" y="1500175"/>
            <a:ext cx="8229600" cy="4525963"/>
          </a:xfrm>
        </p:spPr>
        <p:txBody>
          <a:bodyPr/>
          <a:lstStyle/>
          <a:p>
            <a:pPr algn="l"/>
            <a:r>
              <a:rPr lang="en-GB" b="1" dirty="0">
                <a:solidFill>
                  <a:srgbClr val="4D1434"/>
                </a:solidFill>
              </a:rPr>
              <a:t>:</a:t>
            </a:r>
          </a:p>
          <a:p>
            <a:pPr algn="l">
              <a:buNone/>
            </a:pPr>
            <a:r>
              <a:rPr lang="en-GB" dirty="0"/>
              <a:t>Endoscopic </a:t>
            </a:r>
            <a:r>
              <a:rPr lang="en-GB" dirty="0" err="1"/>
              <a:t>stenting</a:t>
            </a:r>
            <a:r>
              <a:rPr lang="en-GB" dirty="0"/>
              <a:t> and surgical </a:t>
            </a:r>
            <a:r>
              <a:rPr lang="en-GB" dirty="0" err="1"/>
              <a:t>stricturoplasty</a:t>
            </a:r>
            <a:r>
              <a:rPr lang="en-GB" dirty="0"/>
              <a:t>: successful in some cases. </a:t>
            </a:r>
          </a:p>
          <a:p>
            <a:pPr algn="l"/>
            <a:r>
              <a:rPr lang="en-GB" dirty="0"/>
              <a:t>Conversion to gastric bypass: usually the best option. </a:t>
            </a:r>
          </a:p>
          <a:p>
            <a:pPr algn="l"/>
            <a:endParaRPr lang="ar-JO"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2904615" y="-190500"/>
            <a:ext cx="5751006" cy="2301240"/>
          </a:xfrm>
        </p:spPr>
        <p:txBody>
          <a:bodyPr>
            <a:normAutofit/>
          </a:bodyPr>
          <a:lstStyle/>
          <a:p>
            <a:pPr algn="ctr"/>
            <a:r>
              <a:rPr lang="en-US" b="1" dirty="0">
                <a:solidFill>
                  <a:schemeClr val="accent4"/>
                </a:solidFill>
              </a:rPr>
              <a:t> </a:t>
            </a:r>
            <a:r>
              <a:rPr lang="en-US" b="1" u="sng" dirty="0">
                <a:solidFill>
                  <a:schemeClr val="accent4"/>
                </a:solidFill>
              </a:rPr>
              <a:t>Roux-en-Y gastric bypass surgery complications</a:t>
            </a:r>
            <a:endParaRPr lang="ar-JO" u="sng" dirty="0">
              <a:solidFill>
                <a:schemeClr val="accent4"/>
              </a:solidFill>
            </a:endParaRPr>
          </a:p>
        </p:txBody>
      </p:sp>
      <p:pic>
        <p:nvPicPr>
          <p:cNvPr id="3" name="صورة 2" descr="RouxenY(0).jpg"/>
          <p:cNvPicPr>
            <a:picLocks noChangeAspect="1"/>
          </p:cNvPicPr>
          <p:nvPr/>
        </p:nvPicPr>
        <p:blipFill>
          <a:blip r:embed="rId2"/>
          <a:stretch>
            <a:fillRect/>
          </a:stretch>
        </p:blipFill>
        <p:spPr>
          <a:xfrm>
            <a:off x="3043882" y="2409569"/>
            <a:ext cx="5616146" cy="3917090"/>
          </a:xfrm>
          <a:prstGeom prst="rect">
            <a:avLst/>
          </a:prstGeom>
        </p:spPr>
      </p:pic>
      <p:pic>
        <p:nvPicPr>
          <p:cNvPr id="4" name="Picture 4">
            <a:extLst>
              <a:ext uri="{FF2B5EF4-FFF2-40B4-BE49-F238E27FC236}">
                <a16:creationId xmlns:a16="http://schemas.microsoft.com/office/drawing/2014/main" id="{303879B2-C651-DD43-8B29-D078084A1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1863516"/>
            <a:ext cx="6836595" cy="487655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69B50C-895A-A54F-9D07-C3D5016FC165}"/>
              </a:ext>
            </a:extLst>
          </p:cNvPr>
          <p:cNvSpPr>
            <a:spLocks noGrp="1"/>
          </p:cNvSpPr>
          <p:nvPr>
            <p:ph idx="1"/>
          </p:nvPr>
        </p:nvSpPr>
        <p:spPr>
          <a:xfrm>
            <a:off x="1418770" y="1006930"/>
            <a:ext cx="9013372" cy="5851071"/>
          </a:xfrm>
        </p:spPr>
        <p:txBody>
          <a:bodyPr>
            <a:normAutofit/>
          </a:bodyPr>
          <a:lstStyle/>
          <a:p>
            <a:pPr marL="0" indent="0">
              <a:buNone/>
            </a:pPr>
            <a:r>
              <a:rPr lang="en-US" sz="4400" b="1"/>
              <a:t>In the United States today, the Roux-en-Y gastric bypass is the gold standard for weight loss surgery. The Gastric Bypass is both a restrictive and malabsorptive operation.</a:t>
            </a:r>
          </a:p>
        </p:txBody>
      </p:sp>
    </p:spTree>
    <p:extLst>
      <p:ext uri="{BB962C8B-B14F-4D97-AF65-F5344CB8AC3E}">
        <p14:creationId xmlns:p14="http://schemas.microsoft.com/office/powerpoint/2010/main" val="2791218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089631" y="830692"/>
            <a:ext cx="6642738" cy="1232886"/>
          </a:xfrm>
        </p:spPr>
        <p:txBody>
          <a:bodyPr>
            <a:normAutofit fontScale="90000"/>
          </a:bodyPr>
          <a:lstStyle/>
          <a:p>
            <a:pPr marL="685800" indent="-685800">
              <a:buFont typeface="Arial" panose="020B0604020202020204" pitchFamily="34" charset="0"/>
              <a:buChar char="•"/>
            </a:pPr>
            <a:r>
              <a:rPr lang="en-US" sz="4000" u="sng" dirty="0">
                <a:latin typeface="Algerian" panose="04020705040A02060702" pitchFamily="82" charset="0"/>
              </a:rPr>
              <a:t>Predictors of complications</a:t>
            </a:r>
            <a:endParaRPr lang="ar-JO" sz="4000" u="sng" dirty="0">
              <a:latin typeface="Algerian" panose="04020705040A02060702" pitchFamily="82" charset="0"/>
            </a:endParaRPr>
          </a:p>
        </p:txBody>
      </p:sp>
      <p:sp>
        <p:nvSpPr>
          <p:cNvPr id="3" name="عنصر نائب للمحتوى 2"/>
          <p:cNvSpPr>
            <a:spLocks noGrp="1"/>
          </p:cNvSpPr>
          <p:nvPr>
            <p:ph sz="quarter" idx="1"/>
          </p:nvPr>
        </p:nvSpPr>
        <p:spPr>
          <a:xfrm>
            <a:off x="2963652" y="2458997"/>
            <a:ext cx="6264696" cy="2986231"/>
          </a:xfrm>
        </p:spPr>
        <p:txBody>
          <a:bodyPr>
            <a:normAutofit fontScale="70000" lnSpcReduction="20000"/>
          </a:bodyPr>
          <a:lstStyle/>
          <a:p>
            <a:pPr algn="l"/>
            <a:r>
              <a:rPr lang="en-US" sz="3600" dirty="0"/>
              <a:t>Age &gt; 65</a:t>
            </a:r>
          </a:p>
          <a:p>
            <a:pPr algn="l"/>
            <a:r>
              <a:rPr lang="en-US" sz="3600" dirty="0"/>
              <a:t> BMI &gt; 50 </a:t>
            </a:r>
          </a:p>
          <a:p>
            <a:pPr algn="l"/>
            <a:r>
              <a:rPr lang="en-US" sz="3600" dirty="0"/>
              <a:t>medical co-morbidities  ( obstructive sleep apnea, </a:t>
            </a:r>
            <a:r>
              <a:rPr lang="en-US" sz="3600" dirty="0" err="1"/>
              <a:t>gastroesophageal</a:t>
            </a:r>
            <a:r>
              <a:rPr lang="en-US" sz="3600" dirty="0"/>
              <a:t> reflux disease, history of a thrombotic event, diabetes, hyperlipidaemia, peripheral vascular disease hypertension, renal impairment, arthritis and asthma).</a:t>
            </a:r>
            <a:endParaRPr lang="ar-JO" sz="36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dirty="0"/>
              <a:t>Classification :</a:t>
            </a:r>
            <a:endParaRPr lang="ar-SA" dirty="0"/>
          </a:p>
        </p:txBody>
      </p:sp>
      <p:sp>
        <p:nvSpPr>
          <p:cNvPr id="5" name="Content Placeholder 4">
            <a:extLst>
              <a:ext uri="{FF2B5EF4-FFF2-40B4-BE49-F238E27FC236}">
                <a16:creationId xmlns:a16="http://schemas.microsoft.com/office/drawing/2014/main" id="{A84ED956-E1C6-A047-8A71-F3CB8DF3D2EC}"/>
              </a:ext>
            </a:extLst>
          </p:cNvPr>
          <p:cNvSpPr>
            <a:spLocks noGrp="1"/>
          </p:cNvSpPr>
          <p:nvPr>
            <p:ph idx="1"/>
          </p:nvPr>
        </p:nvSpPr>
        <p:spPr>
          <a:xfrm rot="10800000" flipV="1">
            <a:off x="1128485" y="1669143"/>
            <a:ext cx="8686800" cy="3519714"/>
          </a:xfrm>
        </p:spPr>
        <p:txBody>
          <a:bodyPr>
            <a:normAutofit/>
          </a:bodyPr>
          <a:lstStyle/>
          <a:p>
            <a:pPr marL="0" indent="0">
              <a:buNone/>
            </a:pPr>
            <a:r>
              <a:rPr lang="en-US" b="1">
                <a:solidFill>
                  <a:srgbClr val="C00000"/>
                </a:solidFill>
              </a:rPr>
              <a:t>Early complications :</a:t>
            </a:r>
            <a:r>
              <a:rPr lang="en-US" b="1"/>
              <a:t>Less than one month</a:t>
            </a:r>
          </a:p>
          <a:p>
            <a:pPr marL="0" indent="0">
              <a:buNone/>
            </a:pPr>
            <a:endParaRPr lang="en-US" b="1"/>
          </a:p>
          <a:p>
            <a:pPr marL="0" indent="0">
              <a:buNone/>
            </a:pPr>
            <a:endParaRPr lang="en-US" b="1"/>
          </a:p>
          <a:p>
            <a:pPr marL="0" indent="0">
              <a:buNone/>
            </a:pPr>
            <a:r>
              <a:rPr lang="en-US" b="1"/>
              <a:t> </a:t>
            </a:r>
            <a:r>
              <a:rPr lang="en-US" b="1">
                <a:solidFill>
                  <a:srgbClr val="C00000"/>
                </a:solidFill>
              </a:rPr>
              <a:t>late complications :</a:t>
            </a:r>
            <a:r>
              <a:rPr lang="en-US" b="1"/>
              <a:t>more than one month </a:t>
            </a:r>
          </a:p>
          <a:p>
            <a:pPr marL="0" indent="0">
              <a:buNone/>
            </a:pPr>
            <a:endParaRPr lang="en-US" b="1">
              <a:solidFill>
                <a:srgbClr val="C00000"/>
              </a:solidFill>
            </a:endParaRPr>
          </a:p>
          <a:p>
            <a:pPr marL="0" indent="0">
              <a:buNone/>
            </a:pPr>
            <a:endParaRPr lang="en-US" b="1">
              <a:solidFill>
                <a:srgbClr val="C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70518" y="268029"/>
            <a:ext cx="6172200" cy="2592288"/>
          </a:xfrm>
        </p:spPr>
        <p:txBody>
          <a:bodyPr>
            <a:normAutofit fontScale="90000"/>
          </a:bodyPr>
          <a:lstStyle/>
          <a:p>
            <a:pPr algn="ctr"/>
            <a:r>
              <a:rPr lang="en-US" sz="6000" b="1" u="sng" dirty="0">
                <a:latin typeface="Algerian" panose="04020705040A02060702" pitchFamily="82" charset="0"/>
              </a:rPr>
              <a:t>Early complications</a:t>
            </a:r>
            <a:br>
              <a:rPr lang="en-US" dirty="0"/>
            </a:br>
            <a:br>
              <a:rPr lang="en-US" dirty="0"/>
            </a:br>
            <a:endParaRPr lang="ar-JO" dirty="0"/>
          </a:p>
        </p:txBody>
      </p:sp>
      <p:sp>
        <p:nvSpPr>
          <p:cNvPr id="3" name="عنصر نائب للمحتوى 2"/>
          <p:cNvSpPr>
            <a:spLocks noGrp="1"/>
          </p:cNvSpPr>
          <p:nvPr>
            <p:ph sz="quarter" idx="1"/>
          </p:nvPr>
        </p:nvSpPr>
        <p:spPr>
          <a:xfrm>
            <a:off x="1919833" y="1761917"/>
            <a:ext cx="7910285" cy="4525963"/>
          </a:xfrm>
        </p:spPr>
        <p:txBody>
          <a:bodyPr numCol="1">
            <a:normAutofit fontScale="92500" lnSpcReduction="20000"/>
          </a:bodyPr>
          <a:lstStyle/>
          <a:p>
            <a:pPr algn="l" rtl="0"/>
            <a:endParaRPr lang="en-US" dirty="0"/>
          </a:p>
          <a:p>
            <a:pPr algn="l" rtl="0"/>
            <a:r>
              <a:rPr lang="en-US" sz="4000" dirty="0">
                <a:solidFill>
                  <a:srgbClr val="FF0000"/>
                </a:solidFill>
                <a:latin typeface="+mj-lt"/>
              </a:rPr>
              <a:t>Anastomotic or staple line leaks</a:t>
            </a:r>
            <a:br>
              <a:rPr lang="en-US" dirty="0">
                <a:latin typeface="+mj-lt"/>
              </a:rPr>
            </a:br>
            <a:endParaRPr lang="en-US" dirty="0">
              <a:latin typeface="+mj-lt"/>
            </a:endParaRPr>
          </a:p>
          <a:p>
            <a:pPr algn="l" rtl="0"/>
            <a:r>
              <a:rPr lang="en-US" dirty="0">
                <a:solidFill>
                  <a:schemeClr val="tx1">
                    <a:lumMod val="75000"/>
                    <a:lumOff val="25000"/>
                  </a:schemeClr>
                </a:solidFill>
                <a:latin typeface="+mj-lt"/>
              </a:rPr>
              <a:t> There are five potential sites where a leak may form</a:t>
            </a:r>
            <a:r>
              <a:rPr lang="en-US">
                <a:latin typeface="+mj-lt"/>
              </a:rPr>
              <a:t>: </a:t>
            </a:r>
          </a:p>
          <a:p>
            <a:pPr marL="514350" indent="-514350" algn="l" rtl="0">
              <a:buFont typeface="+mj-lt"/>
              <a:buAutoNum type="arabicPeriod"/>
            </a:pPr>
            <a:r>
              <a:rPr lang="en-US">
                <a:solidFill>
                  <a:srgbClr val="FF0000"/>
                </a:solidFill>
                <a:latin typeface="+mj-lt"/>
              </a:rPr>
              <a:t>gastrojejunostomy</a:t>
            </a:r>
            <a:r>
              <a:rPr lang="en-US">
                <a:latin typeface="+mj-lt"/>
              </a:rPr>
              <a:t> </a:t>
            </a:r>
            <a:r>
              <a:rPr lang="en-US" dirty="0">
                <a:latin typeface="+mj-lt"/>
              </a:rPr>
              <a:t>(most common </a:t>
            </a:r>
            <a:r>
              <a:rPr lang="en-US">
                <a:latin typeface="+mj-lt"/>
              </a:rPr>
              <a:t>site)</a:t>
            </a:r>
          </a:p>
          <a:p>
            <a:pPr marL="514350" indent="-514350" algn="l" rtl="0">
              <a:buFont typeface="+mj-lt"/>
              <a:buAutoNum type="arabicPeriod"/>
            </a:pPr>
            <a:r>
              <a:rPr lang="en-US">
                <a:latin typeface="+mj-lt"/>
              </a:rPr>
              <a:t> </a:t>
            </a:r>
            <a:r>
              <a:rPr lang="en-US" dirty="0">
                <a:latin typeface="+mj-lt"/>
              </a:rPr>
              <a:t>gastric pouch </a:t>
            </a:r>
            <a:r>
              <a:rPr lang="en-US">
                <a:latin typeface="+mj-lt"/>
              </a:rPr>
              <a:t>staple line</a:t>
            </a:r>
          </a:p>
          <a:p>
            <a:pPr marL="514350" indent="-514350" algn="l" rtl="0">
              <a:buFont typeface="+mj-lt"/>
              <a:buAutoNum type="arabicPeriod"/>
            </a:pPr>
            <a:r>
              <a:rPr lang="en-US">
                <a:latin typeface="+mj-lt"/>
              </a:rPr>
              <a:t> </a:t>
            </a:r>
            <a:r>
              <a:rPr lang="en-US" dirty="0">
                <a:latin typeface="+mj-lt"/>
              </a:rPr>
              <a:t>gastric remnant </a:t>
            </a:r>
            <a:r>
              <a:rPr lang="en-US">
                <a:latin typeface="+mj-lt"/>
              </a:rPr>
              <a:t>staple line</a:t>
            </a:r>
          </a:p>
          <a:p>
            <a:pPr marL="514350" indent="-514350" algn="l" rtl="0">
              <a:buFont typeface="+mj-lt"/>
              <a:buAutoNum type="arabicPeriod"/>
            </a:pPr>
            <a:r>
              <a:rPr lang="en-US">
                <a:latin typeface="+mj-lt"/>
              </a:rPr>
              <a:t> </a:t>
            </a:r>
            <a:r>
              <a:rPr lang="en-US" dirty="0">
                <a:latin typeface="+mj-lt"/>
              </a:rPr>
              <a:t>Roux limb </a:t>
            </a:r>
            <a:r>
              <a:rPr lang="en-US">
                <a:latin typeface="+mj-lt"/>
              </a:rPr>
              <a:t>staple line</a:t>
            </a:r>
          </a:p>
          <a:p>
            <a:pPr marL="514350" indent="-514350" algn="l" rtl="0">
              <a:buFont typeface="+mj-lt"/>
              <a:buAutoNum type="arabicPeriod"/>
            </a:pPr>
            <a:r>
              <a:rPr lang="en-US">
                <a:latin typeface="+mj-lt"/>
              </a:rPr>
              <a:t>  jejunojejunal anastomosis</a:t>
            </a:r>
          </a:p>
          <a:p>
            <a:pPr marL="514350" indent="-514350" algn="l" rtl="0">
              <a:buFont typeface="+mj-lt"/>
              <a:buAutoNum type="arabicPeriod"/>
            </a:pPr>
            <a:endParaRPr lang="ar-JO" dirty="0">
              <a:latin typeface="+mj-l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1875926" y="354598"/>
            <a:ext cx="8792074" cy="6276617"/>
          </a:xfrm>
        </p:spPr>
        <p:txBody>
          <a:bodyPr>
            <a:normAutofit/>
          </a:bodyPr>
          <a:lstStyle/>
          <a:p>
            <a:pPr algn="l"/>
            <a:r>
              <a:rPr lang="en-US" u="sng" dirty="0">
                <a:latin typeface="Algerian" panose="04020705040A02060702" pitchFamily="82" charset="0"/>
              </a:rPr>
              <a:t>Diagnosis and presenting symptoms:</a:t>
            </a:r>
          </a:p>
          <a:p>
            <a:pPr marL="36576" indent="0">
              <a:buNone/>
            </a:pPr>
            <a:endParaRPr lang="en-US" dirty="0">
              <a:solidFill>
                <a:schemeClr val="accent1">
                  <a:lumMod val="75000"/>
                </a:schemeClr>
              </a:solidFill>
              <a:latin typeface="Algerian" panose="04020705040A02060702" pitchFamily="82" charset="0"/>
            </a:endParaRPr>
          </a:p>
          <a:p>
            <a:pPr algn="ctr"/>
            <a:r>
              <a:rPr lang="en-US" sz="2800" dirty="0">
                <a:solidFill>
                  <a:schemeClr val="accent1">
                    <a:lumMod val="75000"/>
                  </a:schemeClr>
                </a:solidFill>
                <a:latin typeface="Algerian" panose="04020705040A02060702" pitchFamily="82" charset="0"/>
              </a:rPr>
              <a:t> </a:t>
            </a:r>
            <a:r>
              <a:rPr lang="en-US" sz="2800" dirty="0">
                <a:latin typeface="+mj-lt"/>
              </a:rPr>
              <a:t>The diagnosis of ASL is based on a high clinical suspicion. Symptoms are nonspecific and variable including tachycardia, fever, abdominal pain, nausea, and vomiting and purulent drain output. In one study, </a:t>
            </a:r>
            <a:r>
              <a:rPr lang="en-US" sz="2800" i="1" u="sng" dirty="0">
                <a:solidFill>
                  <a:srgbClr val="FF0000"/>
                </a:solidFill>
                <a:latin typeface="+mj-lt"/>
              </a:rPr>
              <a:t>sustained tachycardia</a:t>
            </a:r>
            <a:r>
              <a:rPr lang="en-US" sz="2800" dirty="0">
                <a:latin typeface="+mj-lt"/>
              </a:rPr>
              <a:t> &gt; 120 beats per minute in the post-operative setting was highly specific for an ASL</a:t>
            </a:r>
            <a:endParaRPr lang="ar-JO" sz="2800" dirty="0">
              <a:latin typeface="+mj-l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307AA-51DC-3C40-BEC4-C89A67535FEE}"/>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59E68836-C76D-374E-A6C6-1B3C900F8D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1" y="190501"/>
            <a:ext cx="8146143" cy="6277429"/>
          </a:xfrm>
        </p:spPr>
      </p:pic>
    </p:spTree>
    <p:extLst>
      <p:ext uri="{BB962C8B-B14F-4D97-AF65-F5344CB8AC3E}">
        <p14:creationId xmlns:p14="http://schemas.microsoft.com/office/powerpoint/2010/main" val="3349700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999B-6C89-1B45-A7FB-B0A3BD331C01}"/>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B7F9BAB-5880-F347-9C7C-74F6CF36D6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8501" y="154215"/>
            <a:ext cx="8019143" cy="6622143"/>
          </a:xfrm>
        </p:spPr>
      </p:pic>
    </p:spTree>
    <p:extLst>
      <p:ext uri="{BB962C8B-B14F-4D97-AF65-F5344CB8AC3E}">
        <p14:creationId xmlns:p14="http://schemas.microsoft.com/office/powerpoint/2010/main" val="2537426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438400" y="274638"/>
            <a:ext cx="7772400" cy="577978"/>
          </a:xfrm>
        </p:spPr>
        <p:txBody>
          <a:bodyPr>
            <a:normAutofit fontScale="90000"/>
          </a:bodyPr>
          <a:lstStyle/>
          <a:p>
            <a:r>
              <a:rPr lang="en-GB" dirty="0"/>
              <a:t>Management </a:t>
            </a:r>
            <a:endParaRPr lang="ar-SA" dirty="0"/>
          </a:p>
        </p:txBody>
      </p:sp>
      <p:sp>
        <p:nvSpPr>
          <p:cNvPr id="3" name="عنصر نائب للمحتوى 2"/>
          <p:cNvSpPr>
            <a:spLocks noGrp="1"/>
          </p:cNvSpPr>
          <p:nvPr>
            <p:ph sz="quarter" idx="1"/>
          </p:nvPr>
        </p:nvSpPr>
        <p:spPr>
          <a:xfrm>
            <a:off x="2207568" y="1124744"/>
            <a:ext cx="7772400" cy="4572000"/>
          </a:xfrm>
        </p:spPr>
        <p:txBody>
          <a:bodyPr>
            <a:normAutofit fontScale="70000" lnSpcReduction="20000"/>
          </a:bodyPr>
          <a:lstStyle/>
          <a:p>
            <a:r>
              <a:rPr lang="en-US" dirty="0"/>
              <a:t>Conservative management can be effective in non-septic, </a:t>
            </a:r>
            <a:r>
              <a:rPr lang="en-US" dirty="0" err="1"/>
              <a:t>hemodynamically</a:t>
            </a:r>
            <a:r>
              <a:rPr lang="en-US" dirty="0"/>
              <a:t> stable patients with contained leaks. The mainstay of this treatment are intravenous antibiotics, monitoring of secretions through drains, </a:t>
            </a:r>
            <a:r>
              <a:rPr lang="en-US" dirty="0" err="1"/>
              <a:t>nasoenteral</a:t>
            </a:r>
            <a:r>
              <a:rPr lang="en-US" dirty="0"/>
              <a:t> nutrition or total </a:t>
            </a:r>
            <a:r>
              <a:rPr lang="en-US" dirty="0" err="1"/>
              <a:t>parenteral</a:t>
            </a:r>
            <a:r>
              <a:rPr lang="en-US" dirty="0"/>
              <a:t> nutrition (depending on the case and the location of the leak), and if the leak is contained and accessible, a </a:t>
            </a:r>
            <a:r>
              <a:rPr lang="en-US" dirty="0" err="1"/>
              <a:t>percutaneous</a:t>
            </a:r>
            <a:r>
              <a:rPr lang="en-US" dirty="0"/>
              <a:t> treatment can be performed. This approach has been shown to be successful and lacks the morbidity associated with a reoperation</a:t>
            </a:r>
            <a:r>
              <a:rPr lang="en-US" baseline="30000" dirty="0"/>
              <a:t>.</a:t>
            </a:r>
            <a:endParaRPr lang="en-US" dirty="0"/>
          </a:p>
          <a:p>
            <a:r>
              <a:rPr lang="en-US" dirty="0"/>
              <a:t>But if the patient is </a:t>
            </a:r>
            <a:r>
              <a:rPr lang="en-US" dirty="0" err="1"/>
              <a:t>hemodynamically</a:t>
            </a:r>
            <a:r>
              <a:rPr lang="en-US" dirty="0"/>
              <a:t> unstable, has a complicated leak, or signs of sepsis, an operative treatment is mandatory. The operative goals are: to confirm and repair the leak, remove gastrointestinal contents from the abdominal cavity and place closed suction drains.</a:t>
            </a:r>
          </a:p>
          <a:p>
            <a:r>
              <a:rPr lang="en-US" dirty="0"/>
              <a:t>The repair of the leak would be the ideal situation, but often suturing the place of the leak can be challenging, as the acutely inflamed tissues might not be amenable to suture placement. In such cases, the removal of gastrointestinal contents and placement of drainage tubes may be the safest option. Depending on the surgical team skills the approach could be laparoscopic or open.</a:t>
            </a:r>
          </a:p>
          <a:p>
            <a:r>
              <a:rPr lang="en-US" dirty="0"/>
              <a:t>Maintain the nutrition is mandatory to allow healing the tissues in the place of the leak. In order to achieve this, the placement of a feeding </a:t>
            </a:r>
            <a:r>
              <a:rPr lang="en-US" dirty="0" err="1"/>
              <a:t>gastrostomy</a:t>
            </a:r>
            <a:r>
              <a:rPr lang="en-US" dirty="0"/>
              <a:t> into the gastric remnant or a feeding </a:t>
            </a:r>
            <a:r>
              <a:rPr lang="en-US" dirty="0" err="1"/>
              <a:t>jejunostomy</a:t>
            </a:r>
            <a:r>
              <a:rPr lang="en-US" dirty="0"/>
              <a:t> should be considered. This would allow for continued </a:t>
            </a:r>
            <a:r>
              <a:rPr lang="en-US" dirty="0" err="1"/>
              <a:t>enteral</a:t>
            </a:r>
            <a:r>
              <a:rPr lang="en-US" dirty="0"/>
              <a:t> nutrition while bowel rest is maintained at the site of the leak.</a:t>
            </a:r>
          </a:p>
          <a:p>
            <a:endParaRPr lang="ar-SA" dirty="0"/>
          </a:p>
        </p:txBody>
      </p:sp>
    </p:spTree>
    <p:extLst>
      <p:ext uri="{BB962C8B-B14F-4D97-AF65-F5344CB8AC3E}">
        <p14:creationId xmlns:p14="http://schemas.microsoft.com/office/powerpoint/2010/main" val="278857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a:t>Short </a:t>
            </a:r>
            <a:r>
              <a:rPr lang="en-US" dirty="0" err="1"/>
              <a:t>vs</a:t>
            </a:r>
            <a:r>
              <a:rPr lang="en-US" dirty="0"/>
              <a:t> long term complications </a:t>
            </a:r>
            <a:r>
              <a:rPr lang="en-US" u="sng" dirty="0"/>
              <a:t>in general</a:t>
            </a:r>
            <a:r>
              <a:rPr lang="en-US" dirty="0"/>
              <a:t> </a:t>
            </a:r>
            <a:endParaRPr lang="ar-JO" dirty="0"/>
          </a:p>
        </p:txBody>
      </p:sp>
      <p:sp>
        <p:nvSpPr>
          <p:cNvPr id="4" name="عنصر نائب للمحتوى 3"/>
          <p:cNvSpPr>
            <a:spLocks noGrp="1"/>
          </p:cNvSpPr>
          <p:nvPr>
            <p:ph sz="half" idx="1"/>
          </p:nvPr>
        </p:nvSpPr>
        <p:spPr/>
        <p:txBody>
          <a:bodyPr>
            <a:normAutofit fontScale="92500" lnSpcReduction="20000"/>
          </a:bodyPr>
          <a:lstStyle/>
          <a:p>
            <a:pPr algn="l"/>
            <a:r>
              <a:rPr lang="en-US" b="1" dirty="0"/>
              <a:t>Short  term complications</a:t>
            </a:r>
          </a:p>
          <a:p>
            <a:pPr algn="l"/>
            <a:r>
              <a:rPr lang="en-US" dirty="0"/>
              <a:t>Acid reflux</a:t>
            </a:r>
          </a:p>
          <a:p>
            <a:pPr algn="l"/>
            <a:r>
              <a:rPr lang="en-US" dirty="0" err="1"/>
              <a:t>Venoous</a:t>
            </a:r>
            <a:r>
              <a:rPr lang="en-US" dirty="0"/>
              <a:t> </a:t>
            </a:r>
            <a:r>
              <a:rPr lang="en-US" dirty="0" err="1"/>
              <a:t>thromboembolism</a:t>
            </a:r>
            <a:endParaRPr lang="en-US" dirty="0"/>
          </a:p>
          <a:p>
            <a:pPr algn="l"/>
            <a:r>
              <a:rPr lang="en-US" dirty="0"/>
              <a:t>Chronic nausea and vomiting</a:t>
            </a:r>
          </a:p>
          <a:p>
            <a:pPr algn="l"/>
            <a:r>
              <a:rPr lang="en-US" dirty="0"/>
              <a:t>Dilation of esophagus</a:t>
            </a:r>
          </a:p>
          <a:p>
            <a:pPr algn="l"/>
            <a:r>
              <a:rPr lang="en-US" dirty="0"/>
              <a:t>Inability to eat certain foods</a:t>
            </a:r>
          </a:p>
          <a:p>
            <a:pPr algn="l"/>
            <a:r>
              <a:rPr lang="en-US" dirty="0"/>
              <a:t>Infection</a:t>
            </a:r>
          </a:p>
          <a:p>
            <a:pPr algn="l"/>
            <a:r>
              <a:rPr lang="en-US" dirty="0"/>
              <a:t>Obstruction of stomach</a:t>
            </a:r>
          </a:p>
          <a:p>
            <a:pPr algn="l"/>
            <a:r>
              <a:rPr lang="en-US" dirty="0"/>
              <a:t>Weight gain or failure to lose weight</a:t>
            </a:r>
          </a:p>
          <a:p>
            <a:pPr algn="l"/>
            <a:r>
              <a:rPr lang="en-US" dirty="0"/>
              <a:t>Gall stones formation</a:t>
            </a:r>
          </a:p>
          <a:p>
            <a:pPr algn="l"/>
            <a:endParaRPr lang="ar-JO" dirty="0"/>
          </a:p>
        </p:txBody>
      </p:sp>
      <p:sp>
        <p:nvSpPr>
          <p:cNvPr id="5" name="عنصر نائب للمحتوى 4"/>
          <p:cNvSpPr>
            <a:spLocks noGrp="1"/>
          </p:cNvSpPr>
          <p:nvPr>
            <p:ph sz="half" idx="2"/>
          </p:nvPr>
        </p:nvSpPr>
        <p:spPr/>
        <p:txBody>
          <a:bodyPr>
            <a:normAutofit fontScale="92500" lnSpcReduction="20000"/>
          </a:bodyPr>
          <a:lstStyle/>
          <a:p>
            <a:pPr algn="l"/>
            <a:r>
              <a:rPr lang="en-US" b="1" dirty="0"/>
              <a:t>Long term</a:t>
            </a:r>
            <a:r>
              <a:rPr lang="en-US" dirty="0"/>
              <a:t>  </a:t>
            </a:r>
            <a:r>
              <a:rPr lang="en-US" b="1" dirty="0"/>
              <a:t>complications</a:t>
            </a:r>
          </a:p>
          <a:p>
            <a:pPr algn="l"/>
            <a:r>
              <a:rPr lang="en-US" dirty="0"/>
              <a:t>Dumping syndrome, a condition that can lead to symptoms like nausea and dizziness</a:t>
            </a:r>
          </a:p>
          <a:p>
            <a:pPr algn="l"/>
            <a:r>
              <a:rPr lang="en-US" dirty="0"/>
              <a:t>Low blood sugar</a:t>
            </a:r>
          </a:p>
          <a:p>
            <a:pPr algn="l"/>
            <a:r>
              <a:rPr lang="en-US" dirty="0"/>
              <a:t>Malnutrition</a:t>
            </a:r>
          </a:p>
          <a:p>
            <a:pPr algn="l"/>
            <a:r>
              <a:rPr lang="en-US" dirty="0"/>
              <a:t>Vomiting</a:t>
            </a:r>
          </a:p>
          <a:p>
            <a:pPr algn="l"/>
            <a:r>
              <a:rPr lang="en-US" dirty="0"/>
              <a:t>Ulcers</a:t>
            </a:r>
          </a:p>
          <a:p>
            <a:pPr algn="l"/>
            <a:r>
              <a:rPr lang="en-US" dirty="0"/>
              <a:t>Bowel obstruction</a:t>
            </a:r>
          </a:p>
          <a:p>
            <a:pPr algn="l"/>
            <a:r>
              <a:rPr lang="en-US" dirty="0"/>
              <a:t>Hernias</a:t>
            </a:r>
          </a:p>
          <a:p>
            <a:pPr algn="l"/>
            <a:r>
              <a:rPr lang="en-US" dirty="0"/>
              <a:t>Gall stones formation</a:t>
            </a:r>
          </a:p>
          <a:p>
            <a:pPr algn="l"/>
            <a:endParaRPr lang="ar-JO"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926494" y="-1"/>
            <a:ext cx="6222189" cy="1322173"/>
          </a:xfrm>
        </p:spPr>
        <p:txBody>
          <a:bodyPr>
            <a:normAutofit/>
          </a:bodyPr>
          <a:lstStyle/>
          <a:p>
            <a:pPr algn="ctr"/>
            <a:r>
              <a:rPr lang="en-US" b="1" dirty="0">
                <a:solidFill>
                  <a:srgbClr val="FF0000"/>
                </a:solidFill>
              </a:rPr>
              <a:t>Gastrointestinal bleeding</a:t>
            </a:r>
            <a:endParaRPr lang="ar-JO" dirty="0">
              <a:solidFill>
                <a:srgbClr val="FF0000"/>
              </a:solidFill>
            </a:endParaRPr>
          </a:p>
        </p:txBody>
      </p:sp>
      <p:sp>
        <p:nvSpPr>
          <p:cNvPr id="3" name="عنصر نائب للمحتوى 2"/>
          <p:cNvSpPr>
            <a:spLocks noGrp="1"/>
          </p:cNvSpPr>
          <p:nvPr>
            <p:ph sz="quarter" idx="1"/>
          </p:nvPr>
        </p:nvSpPr>
        <p:spPr>
          <a:xfrm>
            <a:off x="2429132" y="1818503"/>
            <a:ext cx="7772400" cy="4572000"/>
          </a:xfrm>
        </p:spPr>
        <p:txBody>
          <a:bodyPr>
            <a:normAutofit fontScale="77500" lnSpcReduction="20000"/>
          </a:bodyPr>
          <a:lstStyle/>
          <a:p>
            <a:pPr algn="l"/>
            <a:r>
              <a:rPr lang="en-US" dirty="0">
                <a:latin typeface="+mj-lt"/>
              </a:rPr>
              <a:t>gastrointestinal bleeding (GIB) after RYGB can be life threatening if not recognized and treated early.</a:t>
            </a:r>
          </a:p>
          <a:p>
            <a:pPr algn="l">
              <a:buNone/>
            </a:pPr>
            <a:endParaRPr lang="en-US" dirty="0"/>
          </a:p>
          <a:p>
            <a:pPr algn="l"/>
            <a:r>
              <a:rPr lang="en-US" dirty="0">
                <a:latin typeface="+mj-lt"/>
              </a:rPr>
              <a:t>GIB after laparoscopic RYGB can be </a:t>
            </a:r>
            <a:r>
              <a:rPr lang="en-US" dirty="0" err="1">
                <a:latin typeface="+mj-lt"/>
              </a:rPr>
              <a:t>intraperitoneal</a:t>
            </a:r>
            <a:r>
              <a:rPr lang="en-US" dirty="0">
                <a:latin typeface="+mj-lt"/>
              </a:rPr>
              <a:t> (</a:t>
            </a:r>
            <a:r>
              <a:rPr lang="en-US" dirty="0"/>
              <a:t> bleeding into the abdominal cavity, possibly from staple lines ) </a:t>
            </a:r>
            <a:r>
              <a:rPr lang="en-US" dirty="0">
                <a:latin typeface="+mj-lt"/>
              </a:rPr>
              <a:t>or </a:t>
            </a:r>
            <a:r>
              <a:rPr lang="en-US" dirty="0" err="1">
                <a:latin typeface="+mj-lt"/>
              </a:rPr>
              <a:t>intraluminal</a:t>
            </a:r>
            <a:r>
              <a:rPr lang="en-US" dirty="0">
                <a:latin typeface="+mj-lt"/>
              </a:rPr>
              <a:t> (</a:t>
            </a:r>
            <a:r>
              <a:rPr lang="en-US" dirty="0"/>
              <a:t>occurs into the lumen of the digestive tract  ) </a:t>
            </a:r>
            <a:r>
              <a:rPr lang="en-US" dirty="0">
                <a:latin typeface="+mj-lt"/>
              </a:rPr>
              <a:t> and most commonly originates at one of the five potential staple </a:t>
            </a:r>
            <a:r>
              <a:rPr lang="en-US" b="1" dirty="0">
                <a:latin typeface="+mj-lt"/>
              </a:rPr>
              <a:t>lines </a:t>
            </a:r>
            <a:r>
              <a:rPr lang="en-US" dirty="0">
                <a:latin typeface="+mj-lt"/>
              </a:rPr>
              <a:t>: the gastric pouch, excluded stomach, Roux limb staple line, gastrojejunostomy, and </a:t>
            </a:r>
            <a:r>
              <a:rPr lang="en-US" dirty="0" err="1">
                <a:latin typeface="+mj-lt"/>
              </a:rPr>
              <a:t>jejunojejunostom</a:t>
            </a:r>
            <a:endParaRPr lang="en-US" dirty="0">
              <a:latin typeface="+mj-lt"/>
            </a:endParaRPr>
          </a:p>
          <a:p>
            <a:pPr algn="l"/>
            <a:r>
              <a:rPr lang="en-US" dirty="0"/>
              <a:t> the </a:t>
            </a:r>
            <a:r>
              <a:rPr lang="en-US" dirty="0" err="1"/>
              <a:t>intraperitoneal</a:t>
            </a:r>
            <a:r>
              <a:rPr lang="en-US" dirty="0"/>
              <a:t> bleeding occurs as an early bleeding.</a:t>
            </a:r>
            <a:endParaRPr lang="ar-JO" dirty="0">
              <a:latin typeface="+mj-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1AA5-09E3-934D-9DDB-B808FD8BA7BD}"/>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BE55D1B2-D223-B341-B423-079DAFF904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2" y="274638"/>
            <a:ext cx="8000999" cy="5926592"/>
          </a:xfrm>
        </p:spPr>
      </p:pic>
    </p:spTree>
    <p:extLst>
      <p:ext uri="{BB962C8B-B14F-4D97-AF65-F5344CB8AC3E}">
        <p14:creationId xmlns:p14="http://schemas.microsoft.com/office/powerpoint/2010/main" val="3212747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7C75-1CC9-724D-8BE2-E65E02322E7C}"/>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949380CD-FD9C-274B-A22D-6E53E4D81F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1" y="138566"/>
            <a:ext cx="8229599" cy="5356112"/>
          </a:xfrm>
        </p:spPr>
      </p:pic>
      <p:sp>
        <p:nvSpPr>
          <p:cNvPr id="14" name="TextBox 13">
            <a:extLst>
              <a:ext uri="{FF2B5EF4-FFF2-40B4-BE49-F238E27FC236}">
                <a16:creationId xmlns:a16="http://schemas.microsoft.com/office/drawing/2014/main" id="{31C74B7C-C696-BA44-BF9C-9082078C5AED}"/>
              </a:ext>
            </a:extLst>
          </p:cNvPr>
          <p:cNvSpPr txBox="1"/>
          <p:nvPr/>
        </p:nvSpPr>
        <p:spPr>
          <a:xfrm>
            <a:off x="2989036" y="5857538"/>
            <a:ext cx="6213929" cy="1200329"/>
          </a:xfrm>
          <a:prstGeom prst="rect">
            <a:avLst/>
          </a:prstGeom>
          <a:noFill/>
        </p:spPr>
        <p:txBody>
          <a:bodyPr wrap="square">
            <a:spAutoFit/>
          </a:bodyPr>
          <a:lstStyle/>
          <a:p>
            <a:pPr rtl="1"/>
            <a:r>
              <a:rPr lang="en-US" sz="3600" b="1">
                <a:solidFill>
                  <a:srgbClr val="111111"/>
                </a:solidFill>
                <a:latin typeface="Roboto" panose="02000000000000000000" pitchFamily="2" charset="0"/>
              </a:rPr>
              <a:t>Sites of staple lines bleeding</a:t>
            </a:r>
          </a:p>
        </p:txBody>
      </p:sp>
    </p:spTree>
    <p:extLst>
      <p:ext uri="{BB962C8B-B14F-4D97-AF65-F5344CB8AC3E}">
        <p14:creationId xmlns:p14="http://schemas.microsoft.com/office/powerpoint/2010/main" val="5370087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1705429" y="314960"/>
            <a:ext cx="8890000" cy="6354400"/>
          </a:xfrm>
        </p:spPr>
        <p:txBody>
          <a:bodyPr>
            <a:normAutofit/>
          </a:bodyPr>
          <a:lstStyle/>
          <a:p>
            <a:pPr algn="l"/>
            <a:r>
              <a:rPr lang="en-US" sz="4800" u="sng" dirty="0">
                <a:latin typeface="Algerian" panose="04020705040A02060702" pitchFamily="82" charset="0"/>
              </a:rPr>
              <a:t>Diagnosis and presenting symptoms:</a:t>
            </a:r>
          </a:p>
          <a:p>
            <a:pPr algn="l"/>
            <a:r>
              <a:rPr lang="en-US" dirty="0"/>
              <a:t> The presence of pallor, dizziness, confusion, tachycardia, hypotension, </a:t>
            </a:r>
            <a:r>
              <a:rPr lang="en-US" dirty="0" err="1"/>
              <a:t>hematemesis</a:t>
            </a:r>
            <a:r>
              <a:rPr lang="en-US" dirty="0"/>
              <a:t>, bright red blood per rectum, drop in the hemoglobin level, large quantity of bloody fluid from the abdominal drains and low urine output should alert the surgeon to ongoing postoperative bleeding</a:t>
            </a:r>
            <a:r>
              <a:rPr lang="en-US" baseline="30000" dirty="0"/>
              <a:t>.</a:t>
            </a:r>
          </a:p>
          <a:p>
            <a:pPr algn="l"/>
            <a:endParaRPr lang="en-US" dirty="0">
              <a:solidFill>
                <a:schemeClr val="accent1">
                  <a:lumMod val="75000"/>
                </a:schemeClr>
              </a:solidFill>
              <a:latin typeface="Algerian" panose="04020705040A02060702" pitchFamily="82" charset="0"/>
            </a:endParaRPr>
          </a:p>
          <a:p>
            <a:pPr algn="l"/>
            <a:r>
              <a:rPr lang="en-US" dirty="0">
                <a:latin typeface="+mj-lt"/>
              </a:rPr>
              <a:t>The diagnosis is confirmed endoscopically and/or surgically</a:t>
            </a:r>
            <a:endParaRPr lang="ar-JO" dirty="0">
              <a:latin typeface="+mj-l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dirty="0"/>
              <a:t>Management </a:t>
            </a:r>
            <a:endParaRPr lang="ar-SA" dirty="0"/>
          </a:p>
        </p:txBody>
      </p:sp>
      <p:sp>
        <p:nvSpPr>
          <p:cNvPr id="3" name="عنصر نائب للمحتوى 2"/>
          <p:cNvSpPr>
            <a:spLocks noGrp="1"/>
          </p:cNvSpPr>
          <p:nvPr>
            <p:ph sz="quarter" idx="1"/>
          </p:nvPr>
        </p:nvSpPr>
        <p:spPr/>
        <p:txBody>
          <a:bodyPr>
            <a:normAutofit fontScale="85000" lnSpcReduction="20000"/>
          </a:bodyPr>
          <a:lstStyle/>
          <a:p>
            <a:pPr algn="l"/>
            <a:r>
              <a:rPr lang="en-US" dirty="0"/>
              <a:t>The treatment depends on the timing of onset and the clinical presentation. In cases of late presentation (&gt;48 hours) of gastrointestinal bleeding after surgery, it can be managed conservatively in most cases, especially when associated with no acute clinical symptoms, and </a:t>
            </a:r>
            <a:r>
              <a:rPr lang="en-US" dirty="0" err="1"/>
              <a:t>melena</a:t>
            </a:r>
            <a:r>
              <a:rPr lang="en-US" dirty="0"/>
              <a:t>, which might indicate the passage of old blood and inactive bleeding. In these cases discontinuation of DVT chemoprophylaxis and watchful waiting with supportive therapy can be successful.</a:t>
            </a:r>
          </a:p>
          <a:p>
            <a:pPr algn="l"/>
            <a:r>
              <a:rPr lang="en-US" dirty="0"/>
              <a:t>In the other hand, early postoperative bleeding, occurring within a few hours after the surgery, manifested by </a:t>
            </a:r>
            <a:r>
              <a:rPr lang="en-US" dirty="0" err="1"/>
              <a:t>hematemesis</a:t>
            </a:r>
            <a:r>
              <a:rPr lang="en-US" dirty="0"/>
              <a:t> or bright red blood per rectum in the presence of clinical signs of bleeding is a clear indication for urgent surgical intervention. Abdominal re-exploration using either a laparoscopic or open approach must be performed. </a:t>
            </a:r>
          </a:p>
          <a:p>
            <a:endParaRPr lang="ar-SA"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Note :</a:t>
            </a:r>
            <a:endParaRPr lang="ar-SA" dirty="0"/>
          </a:p>
        </p:txBody>
      </p:sp>
      <p:sp>
        <p:nvSpPr>
          <p:cNvPr id="3" name="عنصر نائب للمحتوى 2"/>
          <p:cNvSpPr>
            <a:spLocks noGrp="1"/>
          </p:cNvSpPr>
          <p:nvPr>
            <p:ph sz="quarter" idx="1"/>
          </p:nvPr>
        </p:nvSpPr>
        <p:spPr/>
        <p:txBody>
          <a:bodyPr>
            <a:normAutofit/>
          </a:bodyPr>
          <a:lstStyle/>
          <a:p>
            <a:pPr algn="l"/>
            <a:r>
              <a:rPr lang="en-US" dirty="0"/>
              <a:t>.</a:t>
            </a:r>
          </a:p>
          <a:p>
            <a:pPr algn="l"/>
            <a:r>
              <a:rPr lang="en-US" dirty="0"/>
              <a:t>If is suspected that the bleeding source is proximal </a:t>
            </a:r>
            <a:r>
              <a:rPr lang="en-US" dirty="0" err="1"/>
              <a:t>intraluminal</a:t>
            </a:r>
            <a:r>
              <a:rPr lang="en-US" dirty="0"/>
              <a:t> the best treatment option is an endoscopic intervention, which is invaluable in controlling bleeding from the gastric pouch or </a:t>
            </a:r>
            <a:r>
              <a:rPr lang="en-US" dirty="0" err="1"/>
              <a:t>gastrojejunostomy</a:t>
            </a:r>
            <a:r>
              <a:rPr lang="en-US" dirty="0"/>
              <a:t>. Thermal coagulation, injection of vasoconstrictors, and clipping are all effective ways of controlling bleeding from these sites</a:t>
            </a:r>
            <a:r>
              <a:rPr lang="en-US" baseline="30000" dirty="0">
                <a:hlinkClick r:id="rId2"/>
              </a:rPr>
              <a:t>4</a:t>
            </a:r>
            <a:r>
              <a:rPr lang="en-US" dirty="0"/>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0E3FA-6764-F04E-85E9-3A2662349A56}"/>
              </a:ext>
            </a:extLst>
          </p:cNvPr>
          <p:cNvSpPr>
            <a:spLocks noGrp="1"/>
          </p:cNvSpPr>
          <p:nvPr>
            <p:ph type="title"/>
          </p:nvPr>
        </p:nvSpPr>
        <p:spPr>
          <a:xfrm>
            <a:off x="2476500" y="283710"/>
            <a:ext cx="7642678" cy="1049791"/>
          </a:xfrm>
        </p:spPr>
        <p:txBody>
          <a:bodyPr/>
          <a:lstStyle/>
          <a:p>
            <a:r>
              <a:rPr lang="en-US">
                <a:solidFill>
                  <a:srgbClr val="FF0000"/>
                </a:solidFill>
              </a:rPr>
              <a:t>Stomal edema and Stenosis </a:t>
            </a:r>
          </a:p>
        </p:txBody>
      </p:sp>
      <p:sp>
        <p:nvSpPr>
          <p:cNvPr id="3" name="Content Placeholder 2">
            <a:extLst>
              <a:ext uri="{FF2B5EF4-FFF2-40B4-BE49-F238E27FC236}">
                <a16:creationId xmlns:a16="http://schemas.microsoft.com/office/drawing/2014/main" id="{6B4420B7-9339-9C41-BDBF-B31BA24D6F9F}"/>
              </a:ext>
            </a:extLst>
          </p:cNvPr>
          <p:cNvSpPr>
            <a:spLocks noGrp="1"/>
          </p:cNvSpPr>
          <p:nvPr>
            <p:ph idx="1"/>
          </p:nvPr>
        </p:nvSpPr>
        <p:spPr>
          <a:xfrm>
            <a:off x="1551214" y="1119206"/>
            <a:ext cx="9116786" cy="4974091"/>
          </a:xfrm>
        </p:spPr>
        <p:txBody>
          <a:bodyPr>
            <a:normAutofit lnSpcReduction="10000"/>
          </a:bodyPr>
          <a:lstStyle/>
          <a:p>
            <a:pPr algn="l"/>
            <a:r>
              <a:rPr lang="en-US" dirty="0"/>
              <a:t>Early postoperative obstruction most often involves an anastomosis due to postoperative edema and/or hematoma (Figure 7A). This can cause mild-to-severe obstruction, and often resolves spontaneously with delayed initiation of diet. However, narrowing at the JJ anastomosis can cause a severe acute distention of the excluded stomach, a serious complication that can result in perforation or necrosis. This may be temporarily relieved by percutaneous decompression until edema and/or hematoma resolve.</a:t>
            </a:r>
          </a:p>
        </p:txBody>
      </p:sp>
    </p:spTree>
    <p:extLst>
      <p:ext uri="{BB962C8B-B14F-4D97-AF65-F5344CB8AC3E}">
        <p14:creationId xmlns:p14="http://schemas.microsoft.com/office/powerpoint/2010/main" val="2152394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C68DD-CF81-2347-A1CD-850D5FFA93C8}"/>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CA6D13F8-1E93-F441-8193-AC4AA1D4DB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72573"/>
            <a:ext cx="8989786" cy="6613071"/>
          </a:xfrm>
        </p:spPr>
      </p:pic>
    </p:spTree>
    <p:extLst>
      <p:ext uri="{BB962C8B-B14F-4D97-AF65-F5344CB8AC3E}">
        <p14:creationId xmlns:p14="http://schemas.microsoft.com/office/powerpoint/2010/main" val="25107284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410A6-2B68-482E-A431-D8415B10701B}"/>
              </a:ext>
            </a:extLst>
          </p:cNvPr>
          <p:cNvSpPr>
            <a:spLocks noGrp="1"/>
          </p:cNvSpPr>
          <p:nvPr>
            <p:ph type="ctrTitle"/>
          </p:nvPr>
        </p:nvSpPr>
        <p:spPr>
          <a:xfrm>
            <a:off x="1155854" y="878222"/>
            <a:ext cx="9418320" cy="3441988"/>
          </a:xfrm>
        </p:spPr>
        <p:txBody>
          <a:bodyPr/>
          <a:lstStyle/>
          <a:p>
            <a:r>
              <a:rPr lang="en-US" b="1" dirty="0">
                <a:effectLst>
                  <a:innerShdw blurRad="63500" dist="50800" dir="8100000">
                    <a:prstClr val="black">
                      <a:alpha val="50000"/>
                    </a:prstClr>
                  </a:innerShdw>
                </a:effectLst>
              </a:rPr>
              <a:t>COMPLICATIONSOF ROUX-EN Y GASTRIC BYPASS</a:t>
            </a:r>
          </a:p>
        </p:txBody>
      </p:sp>
      <p:sp>
        <p:nvSpPr>
          <p:cNvPr id="3" name="Subtitle 2">
            <a:extLst>
              <a:ext uri="{FF2B5EF4-FFF2-40B4-BE49-F238E27FC236}">
                <a16:creationId xmlns:a16="http://schemas.microsoft.com/office/drawing/2014/main" id="{A2E4415B-F950-4970-83C6-298427861D70}"/>
              </a:ext>
            </a:extLst>
          </p:cNvPr>
          <p:cNvSpPr>
            <a:spLocks noGrp="1"/>
          </p:cNvSpPr>
          <p:nvPr>
            <p:ph type="subTitle" idx="1"/>
          </p:nvPr>
        </p:nvSpPr>
        <p:spPr>
          <a:xfrm>
            <a:off x="1646185" y="4681330"/>
            <a:ext cx="9418320" cy="1562431"/>
          </a:xfrm>
        </p:spPr>
        <p:txBody>
          <a:bodyPr>
            <a:normAutofit/>
          </a:bodyPr>
          <a:lstStyle/>
          <a:p>
            <a:r>
              <a:rPr lang="en-US" sz="2400" b="1" dirty="0"/>
              <a:t>  WAQAR ALLAWAMA</a:t>
            </a:r>
          </a:p>
        </p:txBody>
      </p:sp>
    </p:spTree>
    <p:extLst>
      <p:ext uri="{BB962C8B-B14F-4D97-AF65-F5344CB8AC3E}">
        <p14:creationId xmlns:p14="http://schemas.microsoft.com/office/powerpoint/2010/main" val="957223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8330-262A-4D34-AC92-846AC17A9C5F}"/>
              </a:ext>
            </a:extLst>
          </p:cNvPr>
          <p:cNvSpPr>
            <a:spLocks noGrp="1"/>
          </p:cNvSpPr>
          <p:nvPr>
            <p:ph type="title"/>
          </p:nvPr>
        </p:nvSpPr>
        <p:spPr>
          <a:xfrm>
            <a:off x="264490" y="2190476"/>
            <a:ext cx="5141843" cy="1347784"/>
          </a:xfrm>
          <a:ln w="5715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fontScale="90000"/>
            <a:scene3d>
              <a:camera prst="orthographicFront"/>
              <a:lightRig rig="soft" dir="t">
                <a:rot lat="0" lon="0" rev="15600000"/>
              </a:lightRig>
            </a:scene3d>
            <a:sp3d extrusionH="57150" prstMaterial="softEdge">
              <a:bevelT w="25400" h="38100" prst="riblet"/>
            </a:sp3d>
          </a:bodyPr>
          <a:lstStyle/>
          <a:p>
            <a:pPr algn="ctr"/>
            <a:r>
              <a:rPr lang="en-US" b="1" spc="0" dirty="0">
                <a:ln>
                  <a:solidFill>
                    <a:schemeClr val="tx1"/>
                  </a:solidFill>
                </a:ln>
                <a:solidFill>
                  <a:schemeClr val="tx2">
                    <a:lumMod val="75000"/>
                  </a:schemeClr>
                </a:solidFill>
                <a:effectLst>
                  <a:outerShdw blurRad="50800" dist="38100" algn="l" rotWithShape="0">
                    <a:prstClr val="black">
                      <a:alpha val="40000"/>
                    </a:prstClr>
                  </a:outerShdw>
                </a:effectLst>
              </a:rPr>
              <a:t>LATE COMPLICATIONS</a:t>
            </a:r>
          </a:p>
        </p:txBody>
      </p:sp>
      <p:sp>
        <p:nvSpPr>
          <p:cNvPr id="3" name="Content Placeholder 2">
            <a:extLst>
              <a:ext uri="{FF2B5EF4-FFF2-40B4-BE49-F238E27FC236}">
                <a16:creationId xmlns:a16="http://schemas.microsoft.com/office/drawing/2014/main" id="{2AF1E899-BCF2-4797-8CB4-569E1B98D884}"/>
              </a:ext>
            </a:extLst>
          </p:cNvPr>
          <p:cNvSpPr>
            <a:spLocks noGrp="1"/>
          </p:cNvSpPr>
          <p:nvPr>
            <p:ph idx="1"/>
          </p:nvPr>
        </p:nvSpPr>
        <p:spPr>
          <a:xfrm>
            <a:off x="264489" y="3924300"/>
            <a:ext cx="5141843" cy="2810047"/>
          </a:xfrm>
        </p:spPr>
        <p:txBody>
          <a:bodyPr>
            <a:normAutofit/>
          </a:bodyPr>
          <a:lstStyle/>
          <a:p>
            <a:pPr marL="0" indent="0" algn="ctr">
              <a:buNone/>
            </a:pPr>
            <a:r>
              <a:rPr lang="en-US" dirty="0"/>
              <a:t>Complications which occur later on after the incision is all healed.</a:t>
            </a:r>
          </a:p>
          <a:p>
            <a:pPr marL="0" indent="0">
              <a:buNone/>
            </a:pPr>
            <a:endParaRPr lang="en-US" dirty="0"/>
          </a:p>
          <a:p>
            <a:endParaRPr lang="en-US" dirty="0"/>
          </a:p>
          <a:p>
            <a:pPr lvl="1">
              <a:buFont typeface="Wingdings" panose="05000000000000000000" pitchFamily="2" charset="2"/>
              <a:buChar char="v"/>
            </a:pPr>
            <a:endParaRPr lang="en-US" dirty="0"/>
          </a:p>
          <a:p>
            <a:endParaRPr lang="en-US" dirty="0"/>
          </a:p>
        </p:txBody>
      </p:sp>
      <p:graphicFrame>
        <p:nvGraphicFramePr>
          <p:cNvPr id="18" name="Diagram 17">
            <a:extLst>
              <a:ext uri="{FF2B5EF4-FFF2-40B4-BE49-F238E27FC236}">
                <a16:creationId xmlns:a16="http://schemas.microsoft.com/office/drawing/2014/main" id="{C7CE2738-7AFF-4EF7-822A-D90425BF209A}"/>
              </a:ext>
            </a:extLst>
          </p:cNvPr>
          <p:cNvGraphicFramePr/>
          <p:nvPr>
            <p:extLst>
              <p:ext uri="{D42A27DB-BD31-4B8C-83A1-F6EECF244321}">
                <p14:modId xmlns:p14="http://schemas.microsoft.com/office/powerpoint/2010/main" val="631073798"/>
              </p:ext>
            </p:extLst>
          </p:nvPr>
        </p:nvGraphicFramePr>
        <p:xfrm>
          <a:off x="4558747" y="123653"/>
          <a:ext cx="7527237" cy="6610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3111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Venous </a:t>
            </a:r>
            <a:r>
              <a:rPr lang="en-US" dirty="0" err="1"/>
              <a:t>thromboembolism</a:t>
            </a:r>
            <a:endParaRPr lang="ar-JO" dirty="0"/>
          </a:p>
        </p:txBody>
      </p:sp>
      <p:sp>
        <p:nvSpPr>
          <p:cNvPr id="3" name="عنصر نائب للمحتوى 2"/>
          <p:cNvSpPr>
            <a:spLocks noGrp="1"/>
          </p:cNvSpPr>
          <p:nvPr>
            <p:ph idx="1"/>
          </p:nvPr>
        </p:nvSpPr>
        <p:spPr>
          <a:xfrm>
            <a:off x="2095472" y="1643051"/>
            <a:ext cx="8229600" cy="4525963"/>
          </a:xfrm>
          <a:solidFill>
            <a:schemeClr val="bg1"/>
          </a:solidFill>
        </p:spPr>
        <p:txBody>
          <a:bodyPr>
            <a:normAutofit fontScale="70000" lnSpcReduction="20000"/>
          </a:bodyPr>
          <a:lstStyle/>
          <a:p>
            <a:pPr algn="l"/>
            <a:r>
              <a:rPr lang="en-US" dirty="0"/>
              <a:t>Patients who are on anticoagulation medication for prosthetic cardiac valves or history of recent venous </a:t>
            </a:r>
            <a:r>
              <a:rPr lang="en-US" dirty="0" err="1"/>
              <a:t>thromboembolism</a:t>
            </a:r>
            <a:r>
              <a:rPr lang="en-US" dirty="0"/>
              <a:t> must have their </a:t>
            </a:r>
            <a:r>
              <a:rPr lang="en-US" b="1" dirty="0"/>
              <a:t>anticoagulation managed </a:t>
            </a:r>
            <a:r>
              <a:rPr lang="en-US" b="1" dirty="0" err="1"/>
              <a:t>perioperatively</a:t>
            </a:r>
            <a:r>
              <a:rPr lang="en-US" b="1" dirty="0">
                <a:solidFill>
                  <a:srgbClr val="0070C0"/>
                </a:solidFill>
              </a:rPr>
              <a:t>. Options include total cessation of oral </a:t>
            </a:r>
            <a:r>
              <a:rPr lang="en-US" b="1" dirty="0" err="1">
                <a:solidFill>
                  <a:srgbClr val="0070C0"/>
                </a:solidFill>
              </a:rPr>
              <a:t>warfarin</a:t>
            </a:r>
            <a:r>
              <a:rPr lang="en-US" b="1" dirty="0">
                <a:solidFill>
                  <a:srgbClr val="0070C0"/>
                </a:solidFill>
              </a:rPr>
              <a:t> therapy 5 days prior to surgery, bridging this time with subcutaneous </a:t>
            </a:r>
            <a:r>
              <a:rPr lang="en-US" b="1" dirty="0" err="1">
                <a:solidFill>
                  <a:srgbClr val="0070C0"/>
                </a:solidFill>
              </a:rPr>
              <a:t>lowmolecular</a:t>
            </a:r>
            <a:r>
              <a:rPr lang="en-US" b="1" dirty="0">
                <a:solidFill>
                  <a:srgbClr val="0070C0"/>
                </a:solidFill>
              </a:rPr>
              <a:t>-weight heparin, or, more rarely, preoperative admission for intravenous heparin anticoagulation, which is then stopped 6 hours prior to surgery.</a:t>
            </a:r>
          </a:p>
          <a:p>
            <a:pPr algn="l"/>
            <a:r>
              <a:rPr lang="en-US" b="1" dirty="0">
                <a:solidFill>
                  <a:srgbClr val="0070C0"/>
                </a:solidFill>
              </a:rPr>
              <a:t> </a:t>
            </a:r>
            <a:r>
              <a:rPr lang="en-US" dirty="0"/>
              <a:t>Patients with a strong history of previous venous </a:t>
            </a:r>
            <a:r>
              <a:rPr lang="en-US" dirty="0" err="1"/>
              <a:t>thromboembolism</a:t>
            </a:r>
            <a:r>
              <a:rPr lang="en-US" dirty="0"/>
              <a:t> or who are felt to have multiple risk factors for postoperative venous </a:t>
            </a:r>
            <a:r>
              <a:rPr lang="en-US" dirty="0" err="1"/>
              <a:t>thromboembolism</a:t>
            </a:r>
            <a:r>
              <a:rPr lang="en-US" dirty="0"/>
              <a:t> are potential candidates for preoperative placement of a temporary </a:t>
            </a:r>
            <a:r>
              <a:rPr lang="en-US" b="1" dirty="0">
                <a:solidFill>
                  <a:srgbClr val="0070C0"/>
                </a:solidFill>
              </a:rPr>
              <a:t>inferior vena cava filter</a:t>
            </a:r>
            <a:r>
              <a:rPr lang="en-US" dirty="0"/>
              <a:t>. Such filters are placed the day prior to surgery by our interventional radiology colleagues and removed 3 to 6 weeks postoperatively.</a:t>
            </a:r>
          </a:p>
          <a:p>
            <a:pPr algn="l"/>
            <a:r>
              <a:rPr lang="en-US" dirty="0"/>
              <a:t> </a:t>
            </a:r>
            <a:endParaRPr lang="ar-JO" dirty="0"/>
          </a:p>
        </p:txBody>
      </p:sp>
      <p:sp>
        <p:nvSpPr>
          <p:cNvPr id="4" name="مستطيل 3"/>
          <p:cNvSpPr/>
          <p:nvPr/>
        </p:nvSpPr>
        <p:spPr>
          <a:xfrm>
            <a:off x="2024034" y="5572140"/>
            <a:ext cx="8143932" cy="1285860"/>
          </a:xfrm>
          <a:prstGeom prst="rect">
            <a:avLst/>
          </a:prstGeom>
          <a:solidFill>
            <a:schemeClr val="accent5">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b="1" dirty="0">
                <a:solidFill>
                  <a:prstClr val="white"/>
                </a:solidFill>
                <a:latin typeface="Calibri"/>
              </a:rPr>
              <a:t>However, a report on a large experience of collected hospitals has shown this procedure has potential complications and morbidity, which may outweigh its use in all but the most high-risk patients</a:t>
            </a:r>
            <a:endParaRPr lang="ar-JO" b="1" dirty="0">
              <a:solidFill>
                <a:prstClr val="white"/>
              </a:solidFill>
              <a:latin typeface="Calibri"/>
              <a:cs typeface="Arial" panose="020B0604020202020204" pitchFamily="34" charset="0"/>
            </a:endParaRPr>
          </a:p>
          <a:p>
            <a:pPr algn="ctr" rtl="1"/>
            <a:endParaRPr lang="ar-JO" b="1" dirty="0">
              <a:solidFill>
                <a:prstClr val="white"/>
              </a:solidFill>
              <a:latin typeface="Calibri"/>
              <a:cs typeface="Arial" panose="020B0604020202020204" pitchFamily="34" charset="0"/>
            </a:endParaRP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877" y="1714488"/>
            <a:ext cx="4049959" cy="3429024"/>
          </a:xfrm>
          <a:prstGeom prst="rect">
            <a:avLst/>
          </a:prstGeom>
          <a:ln w="76200">
            <a:solidFill>
              <a:schemeClr val="tx2">
                <a:lumMod val="75000"/>
              </a:schemeClr>
            </a:solidFill>
          </a:ln>
        </p:spPr>
      </p:pic>
      <p:sp>
        <p:nvSpPr>
          <p:cNvPr id="7" name="مستطيل 6"/>
          <p:cNvSpPr/>
          <p:nvPr/>
        </p:nvSpPr>
        <p:spPr>
          <a:xfrm>
            <a:off x="1952596" y="285728"/>
            <a:ext cx="8143932" cy="1285860"/>
          </a:xfrm>
          <a:prstGeom prst="rect">
            <a:avLst/>
          </a:prstGeom>
          <a:solidFill>
            <a:schemeClr val="accent5">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b="1" dirty="0">
                <a:solidFill>
                  <a:prstClr val="white"/>
                </a:solidFill>
                <a:latin typeface="Calibri"/>
              </a:rPr>
              <a:t>The reported incidence of VTE POSTOPERATIVELY  varies widely from 0.2% to 1.3%</a:t>
            </a:r>
          </a:p>
          <a:p>
            <a:pPr algn="ctr" rtl="1"/>
            <a:r>
              <a:rPr lang="en-US" b="1" dirty="0">
                <a:solidFill>
                  <a:prstClr val="white"/>
                </a:solidFill>
                <a:latin typeface="Calibri"/>
              </a:rPr>
              <a:t>At 30 days </a:t>
            </a:r>
            <a:endParaRPr lang="ar-JO" b="1" dirty="0">
              <a:solidFill>
                <a:prstClr val="white"/>
              </a:solidFill>
              <a:latin typeface="Calibri"/>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BCDF3-6FAB-45B3-957E-2BD343F2E811}"/>
              </a:ext>
            </a:extLst>
          </p:cNvPr>
          <p:cNvSpPr>
            <a:spLocks noGrp="1"/>
          </p:cNvSpPr>
          <p:nvPr>
            <p:ph type="title"/>
          </p:nvPr>
        </p:nvSpPr>
        <p:spPr>
          <a:xfrm>
            <a:off x="1261872" y="246490"/>
            <a:ext cx="9692640" cy="1325562"/>
          </a:xfrm>
        </p:spPr>
        <p:txBody>
          <a:bodyPr/>
          <a:lstStyle/>
          <a:p>
            <a:r>
              <a:rPr lang="en-US" dirty="0"/>
              <a:t>STOMAL STENOSIS</a:t>
            </a:r>
          </a:p>
        </p:txBody>
      </p:sp>
      <p:sp>
        <p:nvSpPr>
          <p:cNvPr id="3" name="Content Placeholder 2">
            <a:extLst>
              <a:ext uri="{FF2B5EF4-FFF2-40B4-BE49-F238E27FC236}">
                <a16:creationId xmlns:a16="http://schemas.microsoft.com/office/drawing/2014/main" id="{E6F86916-AC34-485E-A50A-52A594531CDE}"/>
              </a:ext>
            </a:extLst>
          </p:cNvPr>
          <p:cNvSpPr>
            <a:spLocks noGrp="1"/>
          </p:cNvSpPr>
          <p:nvPr>
            <p:ph idx="1"/>
          </p:nvPr>
        </p:nvSpPr>
        <p:spPr>
          <a:xfrm>
            <a:off x="1261872" y="1828800"/>
            <a:ext cx="8595360" cy="4483100"/>
          </a:xfrm>
        </p:spPr>
        <p:txBody>
          <a:bodyPr>
            <a:normAutofit/>
          </a:bodyPr>
          <a:lstStyle/>
          <a:p>
            <a:r>
              <a:rPr lang="en-US" dirty="0"/>
              <a:t>narrowing of the stoma which results from </a:t>
            </a:r>
            <a:r>
              <a:rPr lang="en-US" u="sng" dirty="0"/>
              <a:t>scar tissue development. </a:t>
            </a:r>
          </a:p>
          <a:p>
            <a:r>
              <a:rPr lang="en-US" dirty="0"/>
              <a:t>It may be gastrojejunal or </a:t>
            </a:r>
            <a:r>
              <a:rPr lang="en-US" dirty="0" err="1"/>
              <a:t>jejunojejunal</a:t>
            </a:r>
            <a:r>
              <a:rPr lang="en-US" dirty="0"/>
              <a:t> stricture.</a:t>
            </a:r>
          </a:p>
          <a:p>
            <a:r>
              <a:rPr lang="en-US" dirty="0">
                <a:solidFill>
                  <a:schemeClr val="accent1">
                    <a:lumMod val="75000"/>
                  </a:schemeClr>
                </a:solidFill>
              </a:rPr>
              <a:t>the most common </a:t>
            </a:r>
            <a:r>
              <a:rPr lang="en-US" dirty="0"/>
              <a:t>site being at the gastrojejunal anastomosis, ranging in occurrence from 4.7% to 16% of patients (2015)</a:t>
            </a:r>
          </a:p>
          <a:p>
            <a:r>
              <a:rPr lang="en-US" dirty="0"/>
              <a:t>this opening is made about 10 mm in diameter With an opening this small, a very little scarring will squeeze the opening down to a degree that affects the patients eating. </a:t>
            </a:r>
          </a:p>
          <a:p>
            <a:r>
              <a:rPr lang="en-US" dirty="0"/>
              <a:t>Vomiting which comes on between the 4th and 12th week may be due to this cause. </a:t>
            </a:r>
          </a:p>
        </p:txBody>
      </p:sp>
    </p:spTree>
    <p:extLst>
      <p:ext uri="{BB962C8B-B14F-4D97-AF65-F5344CB8AC3E}">
        <p14:creationId xmlns:p14="http://schemas.microsoft.com/office/powerpoint/2010/main" val="2329067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7D3E-7A61-4028-9E16-CA5E305DA5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175B3A-CCC4-476B-A9B8-C7494A9DF3C1}"/>
              </a:ext>
            </a:extLst>
          </p:cNvPr>
          <p:cNvSpPr>
            <a:spLocks noGrp="1"/>
          </p:cNvSpPr>
          <p:nvPr>
            <p:ph idx="1"/>
          </p:nvPr>
        </p:nvSpPr>
        <p:spPr/>
        <p:txBody>
          <a:bodyPr/>
          <a:lstStyle/>
          <a:p>
            <a:r>
              <a:rPr lang="en-US" u="sng" dirty="0"/>
              <a:t>Symptoms</a:t>
            </a:r>
            <a:r>
              <a:rPr lang="en-US" dirty="0"/>
              <a:t> of a gastrojejunal stenosis are usually </a:t>
            </a:r>
            <a:r>
              <a:rPr lang="en-US" dirty="0">
                <a:solidFill>
                  <a:schemeClr val="accent1">
                    <a:lumMod val="75000"/>
                  </a:schemeClr>
                </a:solidFill>
              </a:rPr>
              <a:t>acute </a:t>
            </a:r>
            <a:r>
              <a:rPr lang="en-US" dirty="0"/>
              <a:t>onset nausea, vomiting , dysphagia to solid and liquid  and abdominal pain.</a:t>
            </a:r>
          </a:p>
          <a:p>
            <a:r>
              <a:rPr lang="en-US" dirty="0"/>
              <a:t>But in stenosis developing more distally, the symptoms may be more gradual in onset.</a:t>
            </a:r>
          </a:p>
          <a:p>
            <a:r>
              <a:rPr lang="en-US" dirty="0"/>
              <a:t>The </a:t>
            </a:r>
            <a:r>
              <a:rPr lang="en-US" u="sng" dirty="0"/>
              <a:t>diagnosis </a:t>
            </a:r>
            <a:r>
              <a:rPr lang="en-US" dirty="0"/>
              <a:t>of stricture can usually be made </a:t>
            </a:r>
            <a:r>
              <a:rPr lang="en-US" dirty="0">
                <a:solidFill>
                  <a:schemeClr val="accent1">
                    <a:lumMod val="75000"/>
                  </a:schemeClr>
                </a:solidFill>
              </a:rPr>
              <a:t>based on history </a:t>
            </a:r>
            <a:r>
              <a:rPr lang="en-US" dirty="0"/>
              <a:t>alone and conﬁrmed with upper endoscopy.</a:t>
            </a:r>
          </a:p>
          <a:p>
            <a:r>
              <a:rPr lang="en-US" dirty="0">
                <a:solidFill>
                  <a:schemeClr val="accent1">
                    <a:lumMod val="75000"/>
                  </a:schemeClr>
                </a:solidFill>
              </a:rPr>
              <a:t>Upper endoscopy </a:t>
            </a:r>
            <a:r>
              <a:rPr lang="en-US" dirty="0"/>
              <a:t>is the </a:t>
            </a:r>
            <a:r>
              <a:rPr lang="en-US" u="sng" dirty="0"/>
              <a:t>primary diagnostic modality of choice</a:t>
            </a:r>
            <a:r>
              <a:rPr lang="en-US" dirty="0"/>
              <a:t>, as it allows both rapid diagnosis and therapeutic intervention via balloon dilatation.</a:t>
            </a:r>
          </a:p>
          <a:p>
            <a:endParaRPr lang="en-US" dirty="0"/>
          </a:p>
        </p:txBody>
      </p:sp>
    </p:spTree>
    <p:extLst>
      <p:ext uri="{BB962C8B-B14F-4D97-AF65-F5344CB8AC3E}">
        <p14:creationId xmlns:p14="http://schemas.microsoft.com/office/powerpoint/2010/main" val="35238551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8563E-A1EE-4AEE-B502-213A55577B1D}"/>
              </a:ext>
            </a:extLst>
          </p:cNvPr>
          <p:cNvSpPr>
            <a:spLocks noGrp="1"/>
          </p:cNvSpPr>
          <p:nvPr>
            <p:ph idx="1"/>
          </p:nvPr>
        </p:nvSpPr>
        <p:spPr>
          <a:xfrm>
            <a:off x="1036585" y="781878"/>
            <a:ext cx="9114580" cy="5749552"/>
          </a:xfrm>
        </p:spPr>
        <p:txBody>
          <a:bodyPr>
            <a:normAutofit/>
          </a:bodyPr>
          <a:lstStyle/>
          <a:p>
            <a:r>
              <a:rPr lang="en-US" dirty="0"/>
              <a:t>The problem can be very simply dealt with by stretching the opening to the correct size, by endoscopic balloon dilatation, which usually involves a single procedure on a day stay basis to correct the problem. </a:t>
            </a:r>
          </a:p>
          <a:p>
            <a:r>
              <a:rPr lang="en-US" dirty="0"/>
              <a:t>Recurrence or failure </a:t>
            </a:r>
            <a:r>
              <a:rPr lang="en-US" dirty="0">
                <a:solidFill>
                  <a:schemeClr val="accent1">
                    <a:lumMod val="75000"/>
                  </a:schemeClr>
                </a:solidFill>
              </a:rPr>
              <a:t>after 3 or 4 endoscopic attempts </a:t>
            </a:r>
            <a:r>
              <a:rPr lang="en-US" dirty="0"/>
              <a:t>is usually sufficient evidence that </a:t>
            </a:r>
            <a:r>
              <a:rPr lang="en-US" dirty="0">
                <a:solidFill>
                  <a:schemeClr val="accent1">
                    <a:lumMod val="75000"/>
                  </a:schemeClr>
                </a:solidFill>
              </a:rPr>
              <a:t>surgical revision </a:t>
            </a:r>
            <a:r>
              <a:rPr lang="en-US" dirty="0"/>
              <a:t>will be required. </a:t>
            </a:r>
          </a:p>
          <a:p>
            <a:r>
              <a:rPr lang="en-US" dirty="0">
                <a:solidFill>
                  <a:schemeClr val="accent1">
                    <a:lumMod val="75000"/>
                  </a:schemeClr>
                </a:solidFill>
              </a:rPr>
              <a:t>Less than 10% </a:t>
            </a:r>
            <a:r>
              <a:rPr lang="en-US" dirty="0"/>
              <a:t>of patients require reoperation, and those are almost always associated with </a:t>
            </a:r>
            <a:r>
              <a:rPr lang="en-US" dirty="0">
                <a:solidFill>
                  <a:schemeClr val="accent1">
                    <a:lumMod val="75000"/>
                  </a:schemeClr>
                </a:solidFill>
              </a:rPr>
              <a:t>concurrent</a:t>
            </a:r>
            <a:r>
              <a:rPr lang="en-US" dirty="0"/>
              <a:t> marginal ulcers.</a:t>
            </a:r>
          </a:p>
          <a:p>
            <a:r>
              <a:rPr lang="en-US" dirty="0"/>
              <a:t>In cases of a stenosis at the </a:t>
            </a:r>
            <a:r>
              <a:rPr lang="en-US" dirty="0" err="1"/>
              <a:t>jejunojejunal</a:t>
            </a:r>
            <a:r>
              <a:rPr lang="en-US" dirty="0"/>
              <a:t> anastomosis a single balloon </a:t>
            </a:r>
            <a:r>
              <a:rPr lang="en-US" dirty="0" err="1"/>
              <a:t>enteroscope</a:t>
            </a:r>
            <a:r>
              <a:rPr lang="en-US" dirty="0"/>
              <a:t> can be used to dilate the stenotic area.</a:t>
            </a:r>
          </a:p>
          <a:p>
            <a:endParaRPr lang="en-US" dirty="0"/>
          </a:p>
        </p:txBody>
      </p:sp>
    </p:spTree>
    <p:extLst>
      <p:ext uri="{BB962C8B-B14F-4D97-AF65-F5344CB8AC3E}">
        <p14:creationId xmlns:p14="http://schemas.microsoft.com/office/powerpoint/2010/main" val="3157358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B452175-A8D4-4034-A9FE-2C9B06DFECCB}"/>
              </a:ext>
            </a:extLst>
          </p:cNvPr>
          <p:cNvSpPr>
            <a:spLocks noGrp="1"/>
          </p:cNvSpPr>
          <p:nvPr>
            <p:ph type="body" idx="1"/>
          </p:nvPr>
        </p:nvSpPr>
        <p:spPr/>
        <p:txBody>
          <a:bodyPr/>
          <a:lstStyle/>
          <a:p>
            <a:endParaRPr lang="en-US"/>
          </a:p>
        </p:txBody>
      </p:sp>
      <p:pic>
        <p:nvPicPr>
          <p:cNvPr id="2" name="Picture 1">
            <a:extLst>
              <a:ext uri="{FF2B5EF4-FFF2-40B4-BE49-F238E27FC236}">
                <a16:creationId xmlns:a16="http://schemas.microsoft.com/office/drawing/2014/main" id="{3DFAD18C-FB6F-4EB7-A96A-F20158E79BF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41757" y="1246272"/>
            <a:ext cx="11258550" cy="5245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D01DF590-7B81-4240-BA71-480D8EEC4EA4}"/>
              </a:ext>
            </a:extLst>
          </p:cNvPr>
          <p:cNvSpPr txBox="1"/>
          <p:nvPr/>
        </p:nvSpPr>
        <p:spPr>
          <a:xfrm>
            <a:off x="2830267" y="365760"/>
            <a:ext cx="6281530" cy="584775"/>
          </a:xfrm>
          <a:prstGeom prst="rect">
            <a:avLst/>
          </a:prstGeom>
          <a:noFill/>
        </p:spPr>
        <p:txBody>
          <a:bodyPr wrap="square" rtlCol="0">
            <a:spAutoFit/>
          </a:bodyPr>
          <a:lstStyle/>
          <a:p>
            <a:pPr algn="ctr"/>
            <a:r>
              <a:rPr lang="en-US" sz="3200" dirty="0">
                <a:ln w="0"/>
                <a:effectLst>
                  <a:outerShdw blurRad="38100" dist="19050" dir="2700000" algn="tl" rotWithShape="0">
                    <a:schemeClr val="dk1">
                      <a:alpha val="40000"/>
                    </a:schemeClr>
                  </a:outerShdw>
                </a:effectLst>
                <a:latin typeface="+mj-lt"/>
                <a:cs typeface="Arial" panose="020B0604020202020204" pitchFamily="34" charset="0"/>
              </a:rPr>
              <a:t>Gastrojejunal Stricture</a:t>
            </a:r>
          </a:p>
        </p:txBody>
      </p:sp>
    </p:spTree>
    <p:extLst>
      <p:ext uri="{BB962C8B-B14F-4D97-AF65-F5344CB8AC3E}">
        <p14:creationId xmlns:p14="http://schemas.microsoft.com/office/powerpoint/2010/main" val="37464644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00133C-7A39-42C2-BF00-B73621B2FFC3}"/>
              </a:ext>
            </a:extLst>
          </p:cNvPr>
          <p:cNvPicPr>
            <a:picLocks noChangeAspect="1"/>
          </p:cNvPicPr>
          <p:nvPr/>
        </p:nvPicPr>
        <p:blipFill rotWithShape="1">
          <a:blip r:embed="rId2"/>
          <a:srcRect r="47311"/>
          <a:stretch/>
        </p:blipFill>
        <p:spPr>
          <a:xfrm>
            <a:off x="5764696" y="1386992"/>
            <a:ext cx="5919409" cy="4365344"/>
          </a:xfrm>
          <a:prstGeom prst="rect">
            <a:avLst/>
          </a:prstGeom>
        </p:spPr>
      </p:pic>
      <p:sp>
        <p:nvSpPr>
          <p:cNvPr id="5" name="TextBox 4">
            <a:extLst>
              <a:ext uri="{FF2B5EF4-FFF2-40B4-BE49-F238E27FC236}">
                <a16:creationId xmlns:a16="http://schemas.microsoft.com/office/drawing/2014/main" id="{F277D4F7-AB0F-4224-A79D-17FFB5AAD2F5}"/>
              </a:ext>
            </a:extLst>
          </p:cNvPr>
          <p:cNvSpPr txBox="1"/>
          <p:nvPr/>
        </p:nvSpPr>
        <p:spPr>
          <a:xfrm>
            <a:off x="666921" y="617551"/>
            <a:ext cx="4267200" cy="769441"/>
          </a:xfrm>
          <a:prstGeom prst="rect">
            <a:avLst/>
          </a:prstGeom>
          <a:noFill/>
        </p:spPr>
        <p:txBody>
          <a:bodyPr wrap="square" rtlCol="0">
            <a:spAutoFit/>
          </a:bodyPr>
          <a:lstStyle/>
          <a:p>
            <a:pPr algn="ctr"/>
            <a:r>
              <a:rPr lang="en-US" sz="4400" dirty="0">
                <a:effectLst>
                  <a:outerShdw blurRad="38100" dist="38100" dir="2700000" algn="tl">
                    <a:srgbClr val="000000">
                      <a:alpha val="43137"/>
                    </a:srgbClr>
                  </a:outerShdw>
                </a:effectLst>
              </a:rPr>
              <a:t>Marginal Ulcer</a:t>
            </a:r>
          </a:p>
        </p:txBody>
      </p:sp>
      <p:sp>
        <p:nvSpPr>
          <p:cNvPr id="2" name="TextBox 1">
            <a:extLst>
              <a:ext uri="{FF2B5EF4-FFF2-40B4-BE49-F238E27FC236}">
                <a16:creationId xmlns:a16="http://schemas.microsoft.com/office/drawing/2014/main" id="{421A65EB-3355-4A25-8EF0-A72E3A2765F2}"/>
              </a:ext>
            </a:extLst>
          </p:cNvPr>
          <p:cNvSpPr txBox="1"/>
          <p:nvPr/>
        </p:nvSpPr>
        <p:spPr>
          <a:xfrm>
            <a:off x="666921" y="1734546"/>
            <a:ext cx="4806227" cy="4772589"/>
          </a:xfrm>
          <a:prstGeom prst="rect">
            <a:avLst/>
          </a:prstGeom>
          <a:noFill/>
        </p:spPr>
        <p:txBody>
          <a:bodyPr wrap="square" rtlCol="0">
            <a:spAutoFit/>
          </a:bodyPr>
          <a:lstStyle/>
          <a:p>
            <a:pPr marL="182880" marR="0" lvl="0" indent="-182880" algn="l" defTabSz="914400" rtl="0" eaLnBrk="1" fontAlgn="auto" latinLnBrk="0" hangingPunct="1">
              <a:lnSpc>
                <a:spcPct val="95000"/>
              </a:lnSpc>
              <a:spcBef>
                <a:spcPts val="1400"/>
              </a:spcBef>
              <a:spcAft>
                <a:spcPts val="200"/>
              </a:spcAft>
              <a:buClr>
                <a:srgbClr val="DE6B5C"/>
              </a:buClr>
              <a:buSzPct val="80000"/>
              <a:buFont typeface="Wingdings" panose="05000000000000000000" pitchFamily="2" charset="2"/>
              <a:buChar char="q"/>
              <a:tabLst/>
              <a:defRPr/>
            </a:pP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Is a complication relatively </a:t>
            </a:r>
            <a:r>
              <a:rPr kumimoji="0" lang="en-US" sz="2400" b="0" i="0" u="none" strike="noStrike" kern="1200" cap="none" spc="10" normalizeH="0" baseline="0" noProof="0" dirty="0">
                <a:ln>
                  <a:noFill/>
                </a:ln>
                <a:solidFill>
                  <a:schemeClr val="accent1">
                    <a:lumMod val="75000"/>
                  </a:schemeClr>
                </a:solidFill>
                <a:effectLst/>
                <a:uLnTx/>
                <a:uFillTx/>
                <a:latin typeface="Calibri" panose="020F0502020204030204" pitchFamily="34" charset="0"/>
                <a:ea typeface="+mn-ea"/>
                <a:cs typeface="Calibri" panose="020F0502020204030204" pitchFamily="34" charset="0"/>
              </a:rPr>
              <a:t>specific</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RYGB. </a:t>
            </a:r>
          </a:p>
          <a:p>
            <a:pPr marL="182880" marR="0" lvl="0" indent="-182880" algn="l" defTabSz="914400" rtl="0" eaLnBrk="1" fontAlgn="auto" latinLnBrk="0" hangingPunct="1">
              <a:lnSpc>
                <a:spcPct val="95000"/>
              </a:lnSpc>
              <a:spcBef>
                <a:spcPts val="1400"/>
              </a:spcBef>
              <a:spcAft>
                <a:spcPts val="200"/>
              </a:spcAft>
              <a:buClr>
                <a:srgbClr val="DE6B5C"/>
              </a:buClr>
              <a:buSzPct val="80000"/>
              <a:buFont typeface="Wingdings" panose="05000000000000000000" pitchFamily="2" charset="2"/>
              <a:buChar char="q"/>
              <a:tabLst/>
              <a:defRPr/>
            </a:pP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gastrojejunal anastomosis is a common </a:t>
            </a:r>
            <a:r>
              <a:rPr kumimoji="0" lang="en-US" sz="2400" b="0" i="0" u="none" strike="noStrike" kern="1200" cap="none" spc="10" normalizeH="0" baseline="0" noProof="0" dirty="0">
                <a:ln>
                  <a:noFill/>
                </a:ln>
                <a:solidFill>
                  <a:schemeClr val="accent1">
                    <a:lumMod val="75000"/>
                  </a:schemeClr>
                </a:solidFill>
                <a:effectLst/>
                <a:uLnTx/>
                <a:uFillTx/>
                <a:latin typeface="Calibri" panose="020F0502020204030204" pitchFamily="34" charset="0"/>
                <a:ea typeface="+mn-ea"/>
                <a:cs typeface="Calibri" panose="020F0502020204030204" pitchFamily="34" charset="0"/>
              </a:rPr>
              <a:t>site</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it.</a:t>
            </a:r>
          </a:p>
          <a:p>
            <a:pPr marL="182880" marR="0" lvl="0" indent="-182880" algn="l" defTabSz="914400" rtl="0" eaLnBrk="1" fontAlgn="auto" latinLnBrk="0" hangingPunct="1">
              <a:lnSpc>
                <a:spcPct val="95000"/>
              </a:lnSpc>
              <a:spcBef>
                <a:spcPts val="1400"/>
              </a:spcBef>
              <a:spcAft>
                <a:spcPts val="200"/>
              </a:spcAft>
              <a:buClr>
                <a:srgbClr val="DE6B5C"/>
              </a:buClr>
              <a:buSzPct val="80000"/>
              <a:buFont typeface="Wingdings" panose="05000000000000000000" pitchFamily="2" charset="2"/>
              <a:buChar char="q"/>
              <a:tabLst/>
              <a:defRPr/>
            </a:pP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patient presents with pain in the </a:t>
            </a:r>
            <a:r>
              <a:rPr kumimoji="0" lang="en-US" sz="2400" b="0" i="0" u="none" strike="noStrike" kern="1200" cap="none" spc="10" normalizeH="0" baseline="0" noProof="0" dirty="0">
                <a:ln>
                  <a:noFill/>
                </a:ln>
                <a:solidFill>
                  <a:schemeClr val="accent1">
                    <a:lumMod val="75000"/>
                  </a:schemeClr>
                </a:solidFill>
                <a:effectLst/>
                <a:uLnTx/>
                <a:uFillTx/>
                <a:latin typeface="Calibri" panose="020F0502020204030204" pitchFamily="34" charset="0"/>
                <a:ea typeface="+mn-ea"/>
                <a:cs typeface="Calibri" panose="020F0502020204030204" pitchFamily="34" charset="0"/>
              </a:rPr>
              <a:t>epigastric</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region that is not altered by eating.</a:t>
            </a:r>
          </a:p>
          <a:p>
            <a:pPr marL="182880" marR="0" lvl="0" indent="-182880" algn="l" defTabSz="914400" rtl="0" eaLnBrk="1" fontAlgn="auto" latinLnBrk="0" hangingPunct="1">
              <a:lnSpc>
                <a:spcPct val="95000"/>
              </a:lnSpc>
              <a:spcBef>
                <a:spcPts val="1400"/>
              </a:spcBef>
              <a:spcAft>
                <a:spcPts val="200"/>
              </a:spcAft>
              <a:buClr>
                <a:srgbClr val="DE6B5C"/>
              </a:buClr>
              <a:buSzPct val="80000"/>
              <a:buFont typeface="Wingdings" panose="05000000000000000000" pitchFamily="2" charset="2"/>
              <a:buChar char="q"/>
              <a:tabLst/>
              <a:defRPr/>
            </a:pP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Diagnosis is by endoscopy. </a:t>
            </a:r>
          </a:p>
          <a:p>
            <a:pPr marL="182880" marR="0" lvl="0" indent="-182880" algn="l" defTabSz="914400" rtl="0" eaLnBrk="1" fontAlgn="auto" latinLnBrk="0" hangingPunct="1">
              <a:lnSpc>
                <a:spcPct val="95000"/>
              </a:lnSpc>
              <a:spcBef>
                <a:spcPts val="1400"/>
              </a:spcBef>
              <a:spcAft>
                <a:spcPts val="200"/>
              </a:spcAft>
              <a:buClr>
                <a:srgbClr val="DE6B5C"/>
              </a:buClr>
              <a:buSzPct val="80000"/>
              <a:buFont typeface="Wingdings" panose="05000000000000000000" pitchFamily="2" charset="2"/>
              <a:buChar char="q"/>
              <a:tabLst/>
              <a:defRPr/>
            </a:pPr>
            <a:r>
              <a:rPr kumimoji="0" lang="en-US" sz="2400" b="0" i="0" u="sng"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Treatment</a:t>
            </a:r>
            <a:r>
              <a:rPr kumimoji="0" lang="en-US" sz="2400" b="0" i="0" u="none" strike="noStrike" kern="1200" cap="none" spc="1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medical with proton pump inhibitors, which are effective in 90% of cases.</a:t>
            </a:r>
          </a:p>
        </p:txBody>
      </p:sp>
    </p:spTree>
    <p:extLst>
      <p:ext uri="{BB962C8B-B14F-4D97-AF65-F5344CB8AC3E}">
        <p14:creationId xmlns:p14="http://schemas.microsoft.com/office/powerpoint/2010/main" val="25181203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D0DA3-2455-45B1-AB05-E8ED2C57578D}"/>
              </a:ext>
            </a:extLst>
          </p:cNvPr>
          <p:cNvSpPr>
            <a:spLocks noGrp="1"/>
          </p:cNvSpPr>
          <p:nvPr>
            <p:ph type="title"/>
          </p:nvPr>
        </p:nvSpPr>
        <p:spPr>
          <a:xfrm>
            <a:off x="851054" y="152400"/>
            <a:ext cx="9692640" cy="1325562"/>
          </a:xfrm>
        </p:spPr>
        <p:txBody>
          <a:bodyPr/>
          <a:lstStyle/>
          <a:p>
            <a:r>
              <a:rPr lang="en-US" dirty="0"/>
              <a:t>HERNIAS</a:t>
            </a:r>
          </a:p>
        </p:txBody>
      </p:sp>
      <p:sp>
        <p:nvSpPr>
          <p:cNvPr id="3" name="Content Placeholder 2">
            <a:extLst>
              <a:ext uri="{FF2B5EF4-FFF2-40B4-BE49-F238E27FC236}">
                <a16:creationId xmlns:a16="http://schemas.microsoft.com/office/drawing/2014/main" id="{618A524D-8CB5-4F17-AF9E-6091F72E56C2}"/>
              </a:ext>
            </a:extLst>
          </p:cNvPr>
          <p:cNvSpPr>
            <a:spLocks noGrp="1"/>
          </p:cNvSpPr>
          <p:nvPr>
            <p:ph idx="1"/>
          </p:nvPr>
        </p:nvSpPr>
        <p:spPr>
          <a:xfrm>
            <a:off x="1195611" y="1590261"/>
            <a:ext cx="8595360" cy="4876800"/>
          </a:xfrm>
        </p:spPr>
        <p:txBody>
          <a:bodyPr>
            <a:normAutofit/>
          </a:bodyPr>
          <a:lstStyle/>
          <a:p>
            <a:r>
              <a:rPr lang="en-US" b="1" u="sng" dirty="0"/>
              <a:t>INTERNAL HERNIAS </a:t>
            </a:r>
            <a:r>
              <a:rPr lang="en-US" dirty="0"/>
              <a:t>are relatively common after gastric bypass and may result in bowel obstruction , intestinal ischemia, or both.</a:t>
            </a:r>
          </a:p>
          <a:p>
            <a:r>
              <a:rPr lang="en-US" dirty="0"/>
              <a:t>Internal hernias develop as weight is lost and hernia spaces open after gastric bypass. </a:t>
            </a:r>
          </a:p>
          <a:p>
            <a:r>
              <a:rPr lang="en-US" u="sng" dirty="0"/>
              <a:t>The possible locations </a:t>
            </a:r>
            <a:r>
              <a:rPr lang="en-US" dirty="0"/>
              <a:t>for internal hernias include:</a:t>
            </a:r>
          </a:p>
          <a:p>
            <a:pPr marL="731520" lvl="1" indent="-457200">
              <a:buFont typeface="+mj-lt"/>
              <a:buAutoNum type="arabicPeriod"/>
            </a:pPr>
            <a:r>
              <a:rPr lang="en-US" dirty="0"/>
              <a:t> the opening of the transverse mesocolon, through which the Roux limb is brought to become connected to the gastric pouch (67%)</a:t>
            </a:r>
          </a:p>
          <a:p>
            <a:pPr marL="731520" lvl="1" indent="-457200">
              <a:buFont typeface="+mj-lt"/>
              <a:buAutoNum type="arabicPeriod"/>
            </a:pPr>
            <a:r>
              <a:rPr lang="en-US" dirty="0"/>
              <a:t> the small bowel mesenteric defect at the jejunojejunostomy site (21%)</a:t>
            </a:r>
          </a:p>
          <a:p>
            <a:pPr marL="731520" lvl="1" indent="-457200">
              <a:buFont typeface="+mj-lt"/>
              <a:buAutoNum type="arabicPeriod"/>
            </a:pPr>
            <a:r>
              <a:rPr lang="en-US" dirty="0"/>
              <a:t>the space between the transverse mesocolon and Roux limb mesentery (known as a Petersen hernia; 7.5%).</a:t>
            </a:r>
          </a:p>
        </p:txBody>
      </p:sp>
    </p:spTree>
    <p:extLst>
      <p:ext uri="{BB962C8B-B14F-4D97-AF65-F5344CB8AC3E}">
        <p14:creationId xmlns:p14="http://schemas.microsoft.com/office/powerpoint/2010/main" val="42137724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176981-00AE-415A-A8F4-79D59C1027E7}"/>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D3960952-BF12-44E1-88FC-6162CC47BD5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tretch>
            <a:fillRect/>
          </a:stretch>
        </p:blipFill>
        <p:spPr>
          <a:xfrm>
            <a:off x="2249789" y="92765"/>
            <a:ext cx="7000227" cy="6672470"/>
          </a:xfrm>
          <a:prstGeom prst="rect">
            <a:avLst/>
          </a:prstGeom>
        </p:spPr>
      </p:pic>
    </p:spTree>
    <p:extLst>
      <p:ext uri="{BB962C8B-B14F-4D97-AF65-F5344CB8AC3E}">
        <p14:creationId xmlns:p14="http://schemas.microsoft.com/office/powerpoint/2010/main" val="2642726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187783-83AE-444B-985A-C7B606CBE639}"/>
              </a:ext>
            </a:extLst>
          </p:cNvPr>
          <p:cNvSpPr>
            <a:spLocks noGrp="1"/>
          </p:cNvSpPr>
          <p:nvPr>
            <p:ph idx="1"/>
          </p:nvPr>
        </p:nvSpPr>
        <p:spPr>
          <a:xfrm>
            <a:off x="1222116" y="993914"/>
            <a:ext cx="8595360" cy="5393634"/>
          </a:xfrm>
        </p:spPr>
        <p:txBody>
          <a:bodyPr>
            <a:normAutofit/>
          </a:bodyPr>
          <a:lstStyle/>
          <a:p>
            <a:r>
              <a:rPr lang="en-US" dirty="0"/>
              <a:t>Typically, patients complain of intense </a:t>
            </a:r>
            <a:r>
              <a:rPr lang="en-US" dirty="0" err="1"/>
              <a:t>epigatric</a:t>
            </a:r>
            <a:r>
              <a:rPr lang="en-US" dirty="0"/>
              <a:t> pain, often radiating to the back.</a:t>
            </a:r>
          </a:p>
          <a:p>
            <a:pPr lvl="1"/>
            <a:r>
              <a:rPr lang="en-US" dirty="0"/>
              <a:t> The pain may occasionally be relieved by leaning forward which reduce the compression on the entrapped bowel.  </a:t>
            </a:r>
          </a:p>
          <a:p>
            <a:r>
              <a:rPr lang="en-US" dirty="0"/>
              <a:t>CT scanning has a high rate </a:t>
            </a:r>
            <a:r>
              <a:rPr lang="en-US" u="sng" dirty="0"/>
              <a:t>of false negatives </a:t>
            </a:r>
            <a:r>
              <a:rPr lang="en-US" dirty="0"/>
              <a:t>for internal hernia, so anyone presenting with severe, cramping </a:t>
            </a:r>
            <a:r>
              <a:rPr lang="en-US" dirty="0">
                <a:solidFill>
                  <a:schemeClr val="accent1">
                    <a:lumMod val="75000"/>
                  </a:schemeClr>
                </a:solidFill>
              </a:rPr>
              <a:t>abdominal pain </a:t>
            </a:r>
            <a:r>
              <a:rPr lang="en-US" dirty="0"/>
              <a:t>2–3 years after surgery needs to be </a:t>
            </a:r>
            <a:r>
              <a:rPr lang="en-US" dirty="0">
                <a:solidFill>
                  <a:schemeClr val="accent1">
                    <a:lumMod val="75000"/>
                  </a:schemeClr>
                </a:solidFill>
              </a:rPr>
              <a:t>high priority </a:t>
            </a:r>
            <a:r>
              <a:rPr lang="en-US" dirty="0"/>
              <a:t>for investigation by laparoscopy.</a:t>
            </a:r>
          </a:p>
          <a:p>
            <a:r>
              <a:rPr lang="en-US" dirty="0"/>
              <a:t>Computed tomography (CT) scan may demonstrate ﬁndings such as the </a:t>
            </a:r>
            <a:r>
              <a:rPr lang="en-US" u="sng" dirty="0"/>
              <a:t>“swirl sign” </a:t>
            </a:r>
            <a:r>
              <a:rPr lang="en-US" dirty="0"/>
              <a:t>a spiraling of the mesentery. </a:t>
            </a:r>
          </a:p>
          <a:p>
            <a:r>
              <a:rPr lang="en-US" u="sng" dirty="0"/>
              <a:t>Deﬁnitive diagnosis </a:t>
            </a:r>
            <a:r>
              <a:rPr lang="en-US" dirty="0"/>
              <a:t>of internal hernia can only be achieved through </a:t>
            </a:r>
            <a:r>
              <a:rPr lang="en-US" dirty="0">
                <a:solidFill>
                  <a:schemeClr val="accent1">
                    <a:lumMod val="75000"/>
                  </a:schemeClr>
                </a:solidFill>
              </a:rPr>
              <a:t>surgical exploration</a:t>
            </a:r>
            <a:r>
              <a:rPr lang="en-US" dirty="0"/>
              <a:t>, either laparoscopic or open.</a:t>
            </a:r>
          </a:p>
          <a:p>
            <a:pPr marL="0" indent="0">
              <a:buNone/>
            </a:pPr>
            <a:endParaRPr lang="en-US" dirty="0"/>
          </a:p>
        </p:txBody>
      </p:sp>
    </p:spTree>
    <p:extLst>
      <p:ext uri="{BB962C8B-B14F-4D97-AF65-F5344CB8AC3E}">
        <p14:creationId xmlns:p14="http://schemas.microsoft.com/office/powerpoint/2010/main" val="1969955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D4553-7F09-47C2-80A6-EF2DE8D63949}"/>
              </a:ext>
            </a:extLst>
          </p:cNvPr>
          <p:cNvSpPr>
            <a:spLocks noGrp="1"/>
          </p:cNvSpPr>
          <p:nvPr>
            <p:ph type="title"/>
          </p:nvPr>
        </p:nvSpPr>
        <p:spPr>
          <a:xfrm>
            <a:off x="1635067" y="530087"/>
            <a:ext cx="4377003" cy="763670"/>
          </a:xfrm>
        </p:spPr>
        <p:style>
          <a:lnRef idx="1">
            <a:schemeClr val="accent1"/>
          </a:lnRef>
          <a:fillRef idx="3">
            <a:schemeClr val="accent1"/>
          </a:fillRef>
          <a:effectRef idx="2">
            <a:schemeClr val="accent1"/>
          </a:effectRef>
          <a:fontRef idx="minor">
            <a:schemeClr val="lt1"/>
          </a:fontRef>
        </p:style>
        <p:txBody>
          <a:bodyPr/>
          <a:lstStyle/>
          <a:p>
            <a:pPr algn="ctr"/>
            <a:r>
              <a:rPr lang="en-US" dirty="0"/>
              <a:t>swirl sign</a:t>
            </a:r>
          </a:p>
        </p:txBody>
      </p:sp>
      <p:pic>
        <p:nvPicPr>
          <p:cNvPr id="6" name="Content Placeholder 5">
            <a:extLst>
              <a:ext uri="{FF2B5EF4-FFF2-40B4-BE49-F238E27FC236}">
                <a16:creationId xmlns:a16="http://schemas.microsoft.com/office/drawing/2014/main" id="{EF87613C-AD28-4840-8380-BC4214504A3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831102" y="1767292"/>
            <a:ext cx="5984934" cy="4724948"/>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C908E893-3382-4434-A239-5F48F2D49B68}"/>
              </a:ext>
            </a:extLst>
          </p:cNvPr>
          <p:cNvSpPr txBox="1"/>
          <p:nvPr/>
        </p:nvSpPr>
        <p:spPr>
          <a:xfrm>
            <a:off x="7195930" y="2205681"/>
            <a:ext cx="3458818" cy="3416320"/>
          </a:xfrm>
          <a:prstGeom prst="rect">
            <a:avLst/>
          </a:prstGeom>
          <a:noFill/>
        </p:spPr>
        <p:txBody>
          <a:bodyPr wrap="square" rtlCol="0">
            <a:spAutoFit/>
          </a:bodyPr>
          <a:lstStyle/>
          <a:p>
            <a:r>
              <a:rPr lang="en-US" dirty="0"/>
              <a:t>61-year-old woman with a history of Roux-en-Y gastric bypass four years prior presented with progressive abdominal pain, nausea, and small volume emesis</a:t>
            </a:r>
          </a:p>
          <a:p>
            <a:endParaRPr lang="en-US" dirty="0"/>
          </a:p>
          <a:p>
            <a:r>
              <a:rPr lang="en-US" b="1" u="sng" dirty="0"/>
              <a:t>Diagnosis:</a:t>
            </a:r>
          </a:p>
          <a:p>
            <a:r>
              <a:rPr lang="en-US" dirty="0"/>
              <a:t>Strangulated internal hernia through a Petersen defect in a patient with a history of Roux-en-Y gastric bypass</a:t>
            </a:r>
          </a:p>
        </p:txBody>
      </p:sp>
    </p:spTree>
    <p:extLst>
      <p:ext uri="{BB962C8B-B14F-4D97-AF65-F5344CB8AC3E}">
        <p14:creationId xmlns:p14="http://schemas.microsoft.com/office/powerpoint/2010/main" val="16890344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AA286-62CF-4051-A538-3C924DB583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A820AC-5312-49E3-A34D-02C866DAB98E}"/>
              </a:ext>
            </a:extLst>
          </p:cNvPr>
          <p:cNvSpPr>
            <a:spLocks noGrp="1"/>
          </p:cNvSpPr>
          <p:nvPr>
            <p:ph idx="1"/>
          </p:nvPr>
        </p:nvSpPr>
        <p:spPr/>
        <p:txBody>
          <a:bodyPr/>
          <a:lstStyle/>
          <a:p>
            <a:r>
              <a:rPr lang="en-US" dirty="0"/>
              <a:t>Cases of internal hernias that are not incarcerated can be electively repaired,  any case of incarcerated bowel requires emergent surgery due to risk of strangulation, ischemia, and perforation.</a:t>
            </a:r>
          </a:p>
          <a:p>
            <a:r>
              <a:rPr lang="en-US" dirty="0"/>
              <a:t>If the bowel is viable, </a:t>
            </a:r>
            <a:r>
              <a:rPr lang="en-US" dirty="0">
                <a:solidFill>
                  <a:schemeClr val="accent1">
                    <a:lumMod val="75000"/>
                  </a:schemeClr>
                </a:solidFill>
              </a:rPr>
              <a:t>suturing</a:t>
            </a:r>
            <a:r>
              <a:rPr lang="en-US" dirty="0"/>
              <a:t> the mesenteric defect is all that is needed for treatment.</a:t>
            </a:r>
          </a:p>
          <a:p>
            <a:r>
              <a:rPr lang="en-US" b="1" u="sng" dirty="0"/>
              <a:t>INCISIONAL HERNIAS </a:t>
            </a:r>
            <a:r>
              <a:rPr lang="en-US" dirty="0"/>
              <a:t>were reported to be the most frequent late complication in </a:t>
            </a:r>
            <a:r>
              <a:rPr lang="en-US" dirty="0">
                <a:solidFill>
                  <a:schemeClr val="accent1">
                    <a:lumMod val="75000"/>
                  </a:schemeClr>
                </a:solidFill>
              </a:rPr>
              <a:t>open gastric bypass</a:t>
            </a:r>
            <a:r>
              <a:rPr lang="en-US" dirty="0"/>
              <a:t>, occurring in 8.6% to 20% of patients. however, this complication has decreased dramatically in the laparoscopic era.</a:t>
            </a:r>
          </a:p>
        </p:txBody>
      </p:sp>
    </p:spTree>
    <p:extLst>
      <p:ext uri="{BB962C8B-B14F-4D97-AF65-F5344CB8AC3E}">
        <p14:creationId xmlns:p14="http://schemas.microsoft.com/office/powerpoint/2010/main" val="2239079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solidFill>
                  <a:schemeClr val="accent3">
                    <a:lumMod val="50000"/>
                  </a:schemeClr>
                </a:solidFill>
              </a:rPr>
              <a:t>Post bariatric </a:t>
            </a:r>
            <a:r>
              <a:rPr lang="en-US" b="1" dirty="0" err="1">
                <a:solidFill>
                  <a:schemeClr val="accent3">
                    <a:lumMod val="50000"/>
                  </a:schemeClr>
                </a:solidFill>
              </a:rPr>
              <a:t>cholelithiasis</a:t>
            </a:r>
            <a:endParaRPr lang="ar-JO" b="1" dirty="0">
              <a:solidFill>
                <a:schemeClr val="accent3">
                  <a:lumMod val="50000"/>
                </a:schemeClr>
              </a:solidFill>
            </a:endParaRPr>
          </a:p>
        </p:txBody>
      </p:sp>
      <p:sp>
        <p:nvSpPr>
          <p:cNvPr id="3" name="عنصر نائب للمحتوى 2"/>
          <p:cNvSpPr>
            <a:spLocks noGrp="1"/>
          </p:cNvSpPr>
          <p:nvPr>
            <p:ph idx="1"/>
          </p:nvPr>
        </p:nvSpPr>
        <p:spPr/>
        <p:txBody>
          <a:bodyPr>
            <a:normAutofit lnSpcReduction="10000"/>
          </a:bodyPr>
          <a:lstStyle/>
          <a:p>
            <a:pPr algn="l" rtl="0"/>
            <a:r>
              <a:rPr lang="en-US" dirty="0"/>
              <a:t>Morbid obesity has a high incidence of gallstone formation, and it should be routinely ruled out preoperatively with </a:t>
            </a:r>
            <a:r>
              <a:rPr lang="en-US" dirty="0" err="1"/>
              <a:t>ultrasonography</a:t>
            </a:r>
            <a:r>
              <a:rPr lang="en-US" dirty="0"/>
              <a:t>. Postoperatively, the gallstone formation is </a:t>
            </a:r>
            <a:r>
              <a:rPr lang="en-US" u="sng" dirty="0"/>
              <a:t>correlated with rapid weight loss in a high incidence</a:t>
            </a:r>
            <a:r>
              <a:rPr lang="en-US" dirty="0"/>
              <a:t>.</a:t>
            </a:r>
          </a:p>
          <a:p>
            <a:pPr algn="l" rtl="0"/>
            <a:r>
              <a:rPr lang="en-US" dirty="0"/>
              <a:t>In conclusion, a daily dose of 500 mg of </a:t>
            </a:r>
            <a:r>
              <a:rPr lang="en-US" b="1" dirty="0" err="1">
                <a:solidFill>
                  <a:schemeClr val="accent3">
                    <a:lumMod val="50000"/>
                  </a:schemeClr>
                </a:solidFill>
              </a:rPr>
              <a:t>ursodeoxycholic</a:t>
            </a:r>
            <a:r>
              <a:rPr lang="en-US" b="1" dirty="0">
                <a:solidFill>
                  <a:schemeClr val="accent3">
                    <a:lumMod val="50000"/>
                  </a:schemeClr>
                </a:solidFill>
              </a:rPr>
              <a:t> acid </a:t>
            </a:r>
            <a:r>
              <a:rPr lang="en-US" dirty="0"/>
              <a:t>in divided doses semi-daily for 6 months is an effective prophylaxis for gallstone formation after gastric restrictive procedures and avoids simultaneous </a:t>
            </a:r>
            <a:r>
              <a:rPr lang="en-US" dirty="0" err="1"/>
              <a:t>cholecystectomy</a:t>
            </a:r>
            <a:r>
              <a:rPr lang="en-US" dirty="0"/>
              <a:t> in morbid obese patients.</a:t>
            </a:r>
          </a:p>
          <a:p>
            <a:pPr algn="l" rtl="0"/>
            <a:endParaRPr lang="ar-JO"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10B04-399F-4B0D-8BB5-AF810F3E0B5D}"/>
              </a:ext>
            </a:extLst>
          </p:cNvPr>
          <p:cNvSpPr>
            <a:spLocks noGrp="1"/>
          </p:cNvSpPr>
          <p:nvPr>
            <p:ph type="title"/>
          </p:nvPr>
        </p:nvSpPr>
        <p:spPr/>
        <p:txBody>
          <a:bodyPr/>
          <a:lstStyle/>
          <a:p>
            <a:r>
              <a:rPr lang="en-US" dirty="0"/>
              <a:t>INTUSSUSCEPTION </a:t>
            </a:r>
          </a:p>
        </p:txBody>
      </p:sp>
      <p:sp>
        <p:nvSpPr>
          <p:cNvPr id="3" name="Content Placeholder 2">
            <a:extLst>
              <a:ext uri="{FF2B5EF4-FFF2-40B4-BE49-F238E27FC236}">
                <a16:creationId xmlns:a16="http://schemas.microsoft.com/office/drawing/2014/main" id="{192F0DB0-7D92-4D1E-B16D-E74E8C88DAFE}"/>
              </a:ext>
            </a:extLst>
          </p:cNvPr>
          <p:cNvSpPr>
            <a:spLocks noGrp="1"/>
          </p:cNvSpPr>
          <p:nvPr>
            <p:ph idx="1"/>
          </p:nvPr>
        </p:nvSpPr>
        <p:spPr>
          <a:xfrm>
            <a:off x="1261871" y="1828800"/>
            <a:ext cx="8889293" cy="4702629"/>
          </a:xfrm>
        </p:spPr>
        <p:txBody>
          <a:bodyPr>
            <a:normAutofit/>
          </a:bodyPr>
          <a:lstStyle/>
          <a:p>
            <a:r>
              <a:rPr lang="en-US" dirty="0"/>
              <a:t>Intussusception is a rare and somewhat unique late complication after gastric bypass. incidence rates range from 0.1% to 1%(2015)</a:t>
            </a:r>
          </a:p>
          <a:p>
            <a:r>
              <a:rPr lang="en-US" dirty="0"/>
              <a:t>They typically occur at or near the </a:t>
            </a:r>
            <a:r>
              <a:rPr lang="en-US" dirty="0" err="1">
                <a:solidFill>
                  <a:schemeClr val="accent1">
                    <a:lumMod val="75000"/>
                  </a:schemeClr>
                </a:solidFill>
              </a:rPr>
              <a:t>jejunojejunal</a:t>
            </a:r>
            <a:r>
              <a:rPr lang="en-US" dirty="0">
                <a:solidFill>
                  <a:schemeClr val="accent1">
                    <a:lumMod val="75000"/>
                  </a:schemeClr>
                </a:solidFill>
              </a:rPr>
              <a:t> anastomosis</a:t>
            </a:r>
            <a:r>
              <a:rPr lang="en-US" dirty="0"/>
              <a:t>, with the staple line at the anastomosis presumably acting as the </a:t>
            </a:r>
            <a:r>
              <a:rPr lang="en-US" dirty="0">
                <a:solidFill>
                  <a:schemeClr val="accent1">
                    <a:lumMod val="75000"/>
                  </a:schemeClr>
                </a:solidFill>
              </a:rPr>
              <a:t>lead point </a:t>
            </a:r>
            <a:r>
              <a:rPr lang="en-US" dirty="0"/>
              <a:t>for the intussusception.</a:t>
            </a:r>
          </a:p>
          <a:p>
            <a:r>
              <a:rPr lang="en-US" u="sng" dirty="0"/>
              <a:t>The etiology </a:t>
            </a:r>
            <a:r>
              <a:rPr lang="en-US" dirty="0"/>
              <a:t>is </a:t>
            </a:r>
            <a:r>
              <a:rPr lang="en-US" dirty="0">
                <a:solidFill>
                  <a:schemeClr val="accent1">
                    <a:lumMod val="75000"/>
                  </a:schemeClr>
                </a:solidFill>
              </a:rPr>
              <a:t>not</a:t>
            </a:r>
            <a:r>
              <a:rPr lang="en-US" dirty="0"/>
              <a:t> well understood but appears to be </a:t>
            </a:r>
            <a:r>
              <a:rPr lang="en-US" dirty="0">
                <a:solidFill>
                  <a:schemeClr val="accent1">
                    <a:lumMod val="75000"/>
                  </a:schemeClr>
                </a:solidFill>
              </a:rPr>
              <a:t>multifactorial</a:t>
            </a:r>
            <a:r>
              <a:rPr lang="en-US" dirty="0"/>
              <a:t>, involving a lead point, motility disturbances (from the ectopic pacemaker development that occurs with the change in anatomy) </a:t>
            </a:r>
            <a:r>
              <a:rPr lang="en-US" dirty="0">
                <a:solidFill>
                  <a:schemeClr val="accent1">
                    <a:lumMod val="75000"/>
                  </a:schemeClr>
                </a:solidFill>
              </a:rPr>
              <a:t>or </a:t>
            </a:r>
            <a:r>
              <a:rPr lang="en-US" dirty="0"/>
              <a:t>thinning of intestinal mesentery that occurs after surgery due to weight loss.</a:t>
            </a:r>
          </a:p>
        </p:txBody>
      </p:sp>
    </p:spTree>
    <p:extLst>
      <p:ext uri="{BB962C8B-B14F-4D97-AF65-F5344CB8AC3E}">
        <p14:creationId xmlns:p14="http://schemas.microsoft.com/office/powerpoint/2010/main" val="42720483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6192-5B55-46EF-9B7B-0F084F43A6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A3F85B-6A9C-429B-93D6-EDE7BCF0FE8D}"/>
              </a:ext>
            </a:extLst>
          </p:cNvPr>
          <p:cNvSpPr>
            <a:spLocks noGrp="1"/>
          </p:cNvSpPr>
          <p:nvPr>
            <p:ph idx="1"/>
          </p:nvPr>
        </p:nvSpPr>
        <p:spPr>
          <a:xfrm>
            <a:off x="1261872" y="1828800"/>
            <a:ext cx="8743519" cy="4702629"/>
          </a:xfrm>
        </p:spPr>
        <p:txBody>
          <a:bodyPr>
            <a:normAutofit/>
          </a:bodyPr>
          <a:lstStyle/>
          <a:p>
            <a:r>
              <a:rPr lang="en-US" dirty="0"/>
              <a:t>Intussusception may occur months or years after gastric bypass and is associated with nausea, persistent vomiting, abdominal pain, and bowel obstruction. </a:t>
            </a:r>
          </a:p>
          <a:p>
            <a:r>
              <a:rPr lang="en-US" dirty="0"/>
              <a:t>CT scan may reveal a “target sign” or dilated excluded stomach, but these findings are relatively insensitive.</a:t>
            </a:r>
          </a:p>
          <a:p>
            <a:r>
              <a:rPr lang="en-US" u="sng" dirty="0"/>
              <a:t>Management </a:t>
            </a:r>
            <a:r>
              <a:rPr lang="en-US" dirty="0"/>
              <a:t>can be laparoscopic or open to reduce the intussusception with or without an enteropexy (procedure performed to create adhesions of bowel to adjacent viscera or the abdominal wall to prevent local recurrence of intussusception), or resection(if strangulated)and revision of the jejunojejunostomy site.</a:t>
            </a:r>
          </a:p>
        </p:txBody>
      </p:sp>
    </p:spTree>
    <p:extLst>
      <p:ext uri="{BB962C8B-B14F-4D97-AF65-F5344CB8AC3E}">
        <p14:creationId xmlns:p14="http://schemas.microsoft.com/office/powerpoint/2010/main" val="42718818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9F5A-06AD-4CC3-9642-298BF9FF48F6}"/>
              </a:ext>
            </a:extLst>
          </p:cNvPr>
          <p:cNvSpPr>
            <a:spLocks noGrp="1"/>
          </p:cNvSpPr>
          <p:nvPr>
            <p:ph type="title"/>
          </p:nvPr>
        </p:nvSpPr>
        <p:spPr>
          <a:xfrm>
            <a:off x="731785" y="485597"/>
            <a:ext cx="9692640" cy="1325562"/>
          </a:xfrm>
        </p:spPr>
        <p:txBody>
          <a:bodyPr/>
          <a:lstStyle/>
          <a:p>
            <a:pPr algn="ctr"/>
            <a:r>
              <a:rPr lang="en-US" dirty="0" err="1"/>
              <a:t>Jejunojejunal</a:t>
            </a:r>
            <a:r>
              <a:rPr lang="en-US" dirty="0"/>
              <a:t> intussusception after Roux-en-Y gastric bypass</a:t>
            </a:r>
          </a:p>
        </p:txBody>
      </p:sp>
      <p:pic>
        <p:nvPicPr>
          <p:cNvPr id="4" name="Content Placeholder 3">
            <a:extLst>
              <a:ext uri="{FF2B5EF4-FFF2-40B4-BE49-F238E27FC236}">
                <a16:creationId xmlns:a16="http://schemas.microsoft.com/office/drawing/2014/main" id="{66F78B7C-F988-441D-AEC3-D534ABA1CFA5}"/>
              </a:ext>
            </a:extLst>
          </p:cNvPr>
          <p:cNvPicPr>
            <a:picLocks noGrp="1" noChangeAspect="1"/>
          </p:cNvPicPr>
          <p:nvPr>
            <p:ph idx="1"/>
          </p:nvPr>
        </p:nvPicPr>
        <p:blipFill>
          <a:blip r:embed="rId2"/>
          <a:stretch>
            <a:fillRect/>
          </a:stretch>
        </p:blipFill>
        <p:spPr>
          <a:xfrm>
            <a:off x="187809" y="1967002"/>
            <a:ext cx="5873687" cy="4490594"/>
          </a:xfrm>
          <a:prstGeom prst="rect">
            <a:avLst/>
          </a:prstGeom>
        </p:spPr>
      </p:pic>
      <p:pic>
        <p:nvPicPr>
          <p:cNvPr id="5" name="Picture 4">
            <a:extLst>
              <a:ext uri="{FF2B5EF4-FFF2-40B4-BE49-F238E27FC236}">
                <a16:creationId xmlns:a16="http://schemas.microsoft.com/office/drawing/2014/main" id="{5F17B15E-7DA9-4066-9F92-3F7825BFD5B7}"/>
              </a:ext>
            </a:extLst>
          </p:cNvPr>
          <p:cNvPicPr>
            <a:picLocks noChangeAspect="1"/>
          </p:cNvPicPr>
          <p:nvPr/>
        </p:nvPicPr>
        <p:blipFill>
          <a:blip r:embed="rId3"/>
          <a:stretch>
            <a:fillRect/>
          </a:stretch>
        </p:blipFill>
        <p:spPr>
          <a:xfrm>
            <a:off x="6130506" y="1967002"/>
            <a:ext cx="5873687" cy="4490594"/>
          </a:xfrm>
          <a:prstGeom prst="rect">
            <a:avLst/>
          </a:prstGeom>
        </p:spPr>
      </p:pic>
    </p:spTree>
    <p:extLst>
      <p:ext uri="{BB962C8B-B14F-4D97-AF65-F5344CB8AC3E}">
        <p14:creationId xmlns:p14="http://schemas.microsoft.com/office/powerpoint/2010/main" val="28657519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46916C7-11BD-4805-9366-1C42E6FCED17}"/>
              </a:ext>
            </a:extLst>
          </p:cNvPr>
          <p:cNvPicPr>
            <a:picLocks noGrp="1" noChangeAspect="1"/>
          </p:cNvPicPr>
          <p:nvPr>
            <p:ph idx="4294967295"/>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2138807" y="365760"/>
            <a:ext cx="7664450" cy="4408487"/>
          </a:xfrm>
          <a:prstGeom prst="rect">
            <a:avLst/>
          </a:prstGeom>
          <a:solidFill>
            <a:srgbClr val="FFFFFF">
              <a:shade val="85000"/>
            </a:srgbClr>
          </a:solidFill>
          <a:ln w="190500" cap="rnd">
            <a:solidFill>
              <a:srgbClr val="FFFFFF"/>
            </a:solidFill>
          </a:ln>
          <a:effectLst>
            <a:outerShdw blurRad="50800" dist="38100" dir="5400000" algn="t"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53D60ED1-F57D-4FE4-9A6A-09C7A0C10D45}"/>
              </a:ext>
            </a:extLst>
          </p:cNvPr>
          <p:cNvSpPr txBox="1"/>
          <p:nvPr/>
        </p:nvSpPr>
        <p:spPr>
          <a:xfrm>
            <a:off x="1577009" y="5168348"/>
            <a:ext cx="8428382" cy="1061829"/>
          </a:xfrm>
          <a:prstGeom prst="rect">
            <a:avLst/>
          </a:prstGeom>
          <a:ln w="57150"/>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100" dirty="0"/>
              <a:t>Intussusception was located at 30 cm distal of the jejuno-jejunostomy anastomosis. </a:t>
            </a:r>
            <a:r>
              <a:rPr lang="en-US" sz="2100" b="1" dirty="0">
                <a:solidFill>
                  <a:schemeClr val="bg1"/>
                </a:solidFill>
              </a:rPr>
              <a:t>White arrow </a:t>
            </a:r>
            <a:r>
              <a:rPr lang="en-US" sz="2100" dirty="0"/>
              <a:t>indicates </a:t>
            </a:r>
            <a:r>
              <a:rPr lang="en-US" sz="2100" u="sng" dirty="0"/>
              <a:t>intussusception</a:t>
            </a:r>
            <a:r>
              <a:rPr lang="en-US" sz="2100" dirty="0"/>
              <a:t>, </a:t>
            </a:r>
            <a:r>
              <a:rPr lang="en-US" sz="2100" b="1" dirty="0"/>
              <a:t>black arrow </a:t>
            </a:r>
            <a:r>
              <a:rPr lang="en-US" sz="2100" dirty="0"/>
              <a:t>indicates jejuno-jejunostomy </a:t>
            </a:r>
            <a:r>
              <a:rPr lang="en-US" sz="2100" u="sng" dirty="0"/>
              <a:t>anastomosis</a:t>
            </a:r>
          </a:p>
        </p:txBody>
      </p:sp>
    </p:spTree>
    <p:extLst>
      <p:ext uri="{BB962C8B-B14F-4D97-AF65-F5344CB8AC3E}">
        <p14:creationId xmlns:p14="http://schemas.microsoft.com/office/powerpoint/2010/main" val="6480103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B005-60A4-44BE-880B-14F7CC12F74F}"/>
              </a:ext>
            </a:extLst>
          </p:cNvPr>
          <p:cNvSpPr>
            <a:spLocks noGrp="1"/>
          </p:cNvSpPr>
          <p:nvPr>
            <p:ph type="title"/>
          </p:nvPr>
        </p:nvSpPr>
        <p:spPr/>
        <p:txBody>
          <a:bodyPr/>
          <a:lstStyle/>
          <a:p>
            <a:r>
              <a:rPr lang="en-US" dirty="0"/>
              <a:t>FISTULA</a:t>
            </a:r>
          </a:p>
        </p:txBody>
      </p:sp>
      <p:sp>
        <p:nvSpPr>
          <p:cNvPr id="3" name="Content Placeholder 2">
            <a:extLst>
              <a:ext uri="{FF2B5EF4-FFF2-40B4-BE49-F238E27FC236}">
                <a16:creationId xmlns:a16="http://schemas.microsoft.com/office/drawing/2014/main" id="{68C5978B-8A41-469B-856A-76569260DAA3}"/>
              </a:ext>
            </a:extLst>
          </p:cNvPr>
          <p:cNvSpPr>
            <a:spLocks noGrp="1"/>
          </p:cNvSpPr>
          <p:nvPr>
            <p:ph idx="1"/>
          </p:nvPr>
        </p:nvSpPr>
        <p:spPr>
          <a:xfrm>
            <a:off x="1261872" y="1934817"/>
            <a:ext cx="8595360" cy="4245320"/>
          </a:xfrm>
        </p:spPr>
        <p:txBody>
          <a:bodyPr/>
          <a:lstStyle/>
          <a:p>
            <a:r>
              <a:rPr lang="en-US" dirty="0"/>
              <a:t>A </a:t>
            </a:r>
            <a:r>
              <a:rPr lang="en-US" dirty="0">
                <a:solidFill>
                  <a:schemeClr val="accent1">
                    <a:lumMod val="75000"/>
                  </a:schemeClr>
                </a:solidFill>
              </a:rPr>
              <a:t>gastrogastric fistula </a:t>
            </a:r>
            <a:r>
              <a:rPr lang="en-US" dirty="0"/>
              <a:t>(GGF) is an abnormal communication between the gastric pouch and the excluded stomach.</a:t>
            </a:r>
          </a:p>
          <a:p>
            <a:r>
              <a:rPr lang="en-US" dirty="0"/>
              <a:t> </a:t>
            </a:r>
            <a:r>
              <a:rPr lang="en-US" u="sng" dirty="0"/>
              <a:t>The most common cause </a:t>
            </a:r>
            <a:r>
              <a:rPr lang="en-US" dirty="0"/>
              <a:t>is secondary to</a:t>
            </a:r>
            <a:r>
              <a:rPr lang="en-US" dirty="0">
                <a:solidFill>
                  <a:schemeClr val="accent1">
                    <a:lumMod val="75000"/>
                  </a:schemeClr>
                </a:solidFill>
              </a:rPr>
              <a:t> incomplete gastric transection</a:t>
            </a:r>
            <a:r>
              <a:rPr lang="en-US" dirty="0"/>
              <a:t> at the original surgery.</a:t>
            </a:r>
            <a:endParaRPr lang="ar-JO" dirty="0"/>
          </a:p>
          <a:p>
            <a:r>
              <a:rPr lang="en-US" dirty="0"/>
              <a:t>The most common symptom is </a:t>
            </a:r>
            <a:r>
              <a:rPr lang="en-US" dirty="0">
                <a:solidFill>
                  <a:schemeClr val="accent1">
                    <a:lumMod val="75000"/>
                  </a:schemeClr>
                </a:solidFill>
              </a:rPr>
              <a:t>inadequate</a:t>
            </a:r>
            <a:r>
              <a:rPr lang="en-US" dirty="0"/>
              <a:t> weight loss or weight gain. Patients may also present with </a:t>
            </a:r>
            <a:r>
              <a:rPr lang="en-US" dirty="0">
                <a:solidFill>
                  <a:schemeClr val="accent1">
                    <a:lumMod val="75000"/>
                  </a:schemeClr>
                </a:solidFill>
              </a:rPr>
              <a:t>epigastric pain </a:t>
            </a:r>
            <a:r>
              <a:rPr lang="en-US" dirty="0"/>
              <a:t>and/or worsening </a:t>
            </a:r>
            <a:r>
              <a:rPr lang="en-US" dirty="0">
                <a:solidFill>
                  <a:schemeClr val="accent1">
                    <a:lumMod val="75000"/>
                  </a:schemeClr>
                </a:solidFill>
              </a:rPr>
              <a:t>acid</a:t>
            </a:r>
            <a:r>
              <a:rPr lang="en-US" dirty="0"/>
              <a:t> </a:t>
            </a:r>
            <a:r>
              <a:rPr lang="en-US" dirty="0">
                <a:solidFill>
                  <a:schemeClr val="accent1">
                    <a:lumMod val="75000"/>
                  </a:schemeClr>
                </a:solidFill>
              </a:rPr>
              <a:t>reflux</a:t>
            </a:r>
            <a:r>
              <a:rPr lang="en-US" dirty="0"/>
              <a:t> secondary to the new connection with the remnant stomach.</a:t>
            </a:r>
          </a:p>
          <a:p>
            <a:pPr marL="0" indent="0">
              <a:buNone/>
            </a:pPr>
            <a:endParaRPr lang="en-US" dirty="0"/>
          </a:p>
          <a:p>
            <a:endParaRPr lang="en-US" dirty="0"/>
          </a:p>
        </p:txBody>
      </p:sp>
    </p:spTree>
    <p:extLst>
      <p:ext uri="{BB962C8B-B14F-4D97-AF65-F5344CB8AC3E}">
        <p14:creationId xmlns:p14="http://schemas.microsoft.com/office/powerpoint/2010/main" val="25740202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9434F-425A-45AE-8BBF-8BA6110D39D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37DDC12-65AB-4969-B319-64CBA64AFF8F}"/>
              </a:ext>
            </a:extLst>
          </p:cNvPr>
          <p:cNvPicPr>
            <a:picLocks noChangeAspect="1"/>
          </p:cNvPicPr>
          <p:nvPr/>
        </p:nvPicPr>
        <p:blipFill>
          <a:blip r:embed="rId3"/>
          <a:stretch>
            <a:fillRect/>
          </a:stretch>
        </p:blipFill>
        <p:spPr>
          <a:xfrm>
            <a:off x="6842312" y="106018"/>
            <a:ext cx="5109028" cy="3866619"/>
          </a:xfrm>
          <a:prstGeom prst="rect">
            <a:avLst/>
          </a:prstGeom>
        </p:spPr>
      </p:pic>
      <p:pic>
        <p:nvPicPr>
          <p:cNvPr id="6" name="Picture 5">
            <a:extLst>
              <a:ext uri="{FF2B5EF4-FFF2-40B4-BE49-F238E27FC236}">
                <a16:creationId xmlns:a16="http://schemas.microsoft.com/office/drawing/2014/main" id="{05B85711-B6FC-44B2-A9D0-EFCD51FC8B96}"/>
              </a:ext>
            </a:extLst>
          </p:cNvPr>
          <p:cNvPicPr>
            <a:picLocks noChangeAspect="1"/>
          </p:cNvPicPr>
          <p:nvPr/>
        </p:nvPicPr>
        <p:blipFill>
          <a:blip r:embed="rId4"/>
          <a:stretch>
            <a:fillRect/>
          </a:stretch>
        </p:blipFill>
        <p:spPr>
          <a:xfrm>
            <a:off x="265044" y="460690"/>
            <a:ext cx="6170563" cy="5936620"/>
          </a:xfrm>
          <a:prstGeom prst="rect">
            <a:avLst/>
          </a:prstGeom>
        </p:spPr>
      </p:pic>
      <p:pic>
        <p:nvPicPr>
          <p:cNvPr id="4" name="Content Placeholder 3">
            <a:extLst>
              <a:ext uri="{FF2B5EF4-FFF2-40B4-BE49-F238E27FC236}">
                <a16:creationId xmlns:a16="http://schemas.microsoft.com/office/drawing/2014/main" id="{34FF6286-899F-4BBA-AA8D-BDACA00E6813}"/>
              </a:ext>
            </a:extLst>
          </p:cNvPr>
          <p:cNvPicPr>
            <a:picLocks noGrp="1" noChangeAspect="1"/>
          </p:cNvPicPr>
          <p:nvPr>
            <p:ph idx="1"/>
          </p:nvPr>
        </p:nvPicPr>
        <p:blipFill rotWithShape="1">
          <a:blip r:embed="rId5"/>
          <a:srcRect t="16103"/>
          <a:stretch/>
        </p:blipFill>
        <p:spPr>
          <a:xfrm>
            <a:off x="6243484" y="3207339"/>
            <a:ext cx="3942681" cy="3650661"/>
          </a:xfrm>
          <a:prstGeom prst="rect">
            <a:avLst/>
          </a:prstGeom>
        </p:spPr>
      </p:pic>
      <p:sp>
        <p:nvSpPr>
          <p:cNvPr id="7" name="Oval 6">
            <a:extLst>
              <a:ext uri="{FF2B5EF4-FFF2-40B4-BE49-F238E27FC236}">
                <a16:creationId xmlns:a16="http://schemas.microsoft.com/office/drawing/2014/main" id="{5806E6B0-D0DB-4735-88B8-0BA55ADAB031}"/>
              </a:ext>
            </a:extLst>
          </p:cNvPr>
          <p:cNvSpPr/>
          <p:nvPr/>
        </p:nvSpPr>
        <p:spPr>
          <a:xfrm>
            <a:off x="3933776" y="326571"/>
            <a:ext cx="1709530" cy="389046"/>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661D111D-9501-4B68-A73D-17BE29272118}"/>
                  </a:ext>
                </a:extLst>
              </p14:cNvPr>
              <p14:cNvContentPartPr/>
              <p14:nvPr/>
            </p14:nvContentPartPr>
            <p14:xfrm>
              <a:off x="3402360" y="1884240"/>
              <a:ext cx="205560" cy="27000"/>
            </p14:xfrm>
          </p:contentPart>
        </mc:Choice>
        <mc:Fallback xmlns="">
          <p:pic>
            <p:nvPicPr>
              <p:cNvPr id="8" name="Ink 7">
                <a:extLst>
                  <a:ext uri="{FF2B5EF4-FFF2-40B4-BE49-F238E27FC236}">
                    <a16:creationId xmlns:a16="http://schemas.microsoft.com/office/drawing/2014/main" id="{661D111D-9501-4B68-A73D-17BE29272118}"/>
                  </a:ext>
                </a:extLst>
              </p:cNvPr>
              <p:cNvPicPr/>
              <p:nvPr/>
            </p:nvPicPr>
            <p:blipFill>
              <a:blip r:embed="rId7"/>
              <a:stretch>
                <a:fillRect/>
              </a:stretch>
            </p:blipFill>
            <p:spPr>
              <a:xfrm>
                <a:off x="3386520" y="1820880"/>
                <a:ext cx="236880" cy="153720"/>
              </a:xfrm>
              <a:prstGeom prst="rect">
                <a:avLst/>
              </a:prstGeom>
            </p:spPr>
          </p:pic>
        </mc:Fallback>
      </mc:AlternateContent>
      <p:sp>
        <p:nvSpPr>
          <p:cNvPr id="9" name="Oval 8">
            <a:extLst>
              <a:ext uri="{FF2B5EF4-FFF2-40B4-BE49-F238E27FC236}">
                <a16:creationId xmlns:a16="http://schemas.microsoft.com/office/drawing/2014/main" id="{CECD3443-0CB9-468D-A937-051A5244BDAD}"/>
              </a:ext>
            </a:extLst>
          </p:cNvPr>
          <p:cNvSpPr/>
          <p:nvPr/>
        </p:nvSpPr>
        <p:spPr>
          <a:xfrm>
            <a:off x="9740347" y="2399075"/>
            <a:ext cx="1444487" cy="463826"/>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22273070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058100-8BA1-4260-B234-405401F49621}"/>
              </a:ext>
            </a:extLst>
          </p:cNvPr>
          <p:cNvSpPr>
            <a:spLocks noGrp="1"/>
          </p:cNvSpPr>
          <p:nvPr>
            <p:ph idx="1"/>
          </p:nvPr>
        </p:nvSpPr>
        <p:spPr>
          <a:xfrm>
            <a:off x="302080" y="1127618"/>
            <a:ext cx="5952946" cy="4602764"/>
          </a:xfrm>
        </p:spPr>
        <p:txBody>
          <a:bodyPr>
            <a:normAutofit/>
          </a:bodyPr>
          <a:lstStyle/>
          <a:p>
            <a:r>
              <a:rPr lang="en-US" sz="2500" dirty="0"/>
              <a:t>Diagnosis is made via</a:t>
            </a:r>
            <a:r>
              <a:rPr lang="en-US" sz="2500" dirty="0">
                <a:solidFill>
                  <a:schemeClr val="accent1">
                    <a:lumMod val="75000"/>
                  </a:schemeClr>
                </a:solidFill>
              </a:rPr>
              <a:t> endoscopic </a:t>
            </a:r>
            <a:r>
              <a:rPr lang="en-US" sz="2500" dirty="0"/>
              <a:t>evaluation of the fistulous tract </a:t>
            </a:r>
            <a:r>
              <a:rPr lang="en-US" sz="2500" u="sng" dirty="0"/>
              <a:t>or</a:t>
            </a:r>
            <a:r>
              <a:rPr lang="en-US" sz="2500" dirty="0"/>
              <a:t> via </a:t>
            </a:r>
            <a:r>
              <a:rPr lang="en-US" sz="2500" dirty="0">
                <a:solidFill>
                  <a:schemeClr val="accent1">
                    <a:lumMod val="75000"/>
                  </a:schemeClr>
                </a:solidFill>
              </a:rPr>
              <a:t>imaging with oral contrast </a:t>
            </a:r>
            <a:r>
              <a:rPr lang="en-US" sz="2500" dirty="0"/>
              <a:t>flowing through the fistulous tract.</a:t>
            </a:r>
          </a:p>
          <a:p>
            <a:r>
              <a:rPr lang="en-US" sz="2500" dirty="0"/>
              <a:t>Asymptomatic fistulous tracts are usually not a concern. </a:t>
            </a:r>
          </a:p>
          <a:p>
            <a:r>
              <a:rPr lang="en-US" sz="2500" dirty="0"/>
              <a:t>However, symptomatic fistulous tracts can be closed endoscopically using specialized large </a:t>
            </a:r>
            <a:r>
              <a:rPr lang="en-US" sz="2500" dirty="0" err="1">
                <a:solidFill>
                  <a:schemeClr val="accent1">
                    <a:lumMod val="75000"/>
                  </a:schemeClr>
                </a:solidFill>
              </a:rPr>
              <a:t>endoclips</a:t>
            </a:r>
            <a:r>
              <a:rPr lang="en-US" sz="2500" dirty="0">
                <a:solidFill>
                  <a:schemeClr val="accent1">
                    <a:lumMod val="75000"/>
                  </a:schemeClr>
                </a:solidFill>
              </a:rPr>
              <a:t> </a:t>
            </a:r>
            <a:r>
              <a:rPr lang="en-US" sz="2500" dirty="0"/>
              <a:t>to approximate the tissue surrounding the fistula.</a:t>
            </a:r>
          </a:p>
        </p:txBody>
      </p:sp>
      <p:pic>
        <p:nvPicPr>
          <p:cNvPr id="4" name="Picture 3">
            <a:extLst>
              <a:ext uri="{FF2B5EF4-FFF2-40B4-BE49-F238E27FC236}">
                <a16:creationId xmlns:a16="http://schemas.microsoft.com/office/drawing/2014/main" id="{CA1FAB9A-3058-4DAE-AF79-5EF398041279}"/>
              </a:ext>
            </a:extLst>
          </p:cNvPr>
          <p:cNvPicPr>
            <a:picLocks noChangeAspect="1"/>
          </p:cNvPicPr>
          <p:nvPr/>
        </p:nvPicPr>
        <p:blipFill>
          <a:blip r:embed="rId2"/>
          <a:stretch>
            <a:fillRect/>
          </a:stretch>
        </p:blipFill>
        <p:spPr>
          <a:xfrm>
            <a:off x="6771861" y="790807"/>
            <a:ext cx="5118059" cy="5624507"/>
          </a:xfrm>
          <a:prstGeom prst="rect">
            <a:avLst/>
          </a:prstGeom>
          <a:ln w="9525">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308942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30322-CC39-43B2-8805-E716C4DD9A18}"/>
              </a:ext>
            </a:extLst>
          </p:cNvPr>
          <p:cNvSpPr>
            <a:spLocks noGrp="1"/>
          </p:cNvSpPr>
          <p:nvPr>
            <p:ph type="title"/>
          </p:nvPr>
        </p:nvSpPr>
        <p:spPr/>
        <p:txBody>
          <a:bodyPr/>
          <a:lstStyle/>
          <a:p>
            <a:r>
              <a:rPr lang="en-US" dirty="0"/>
              <a:t>Nutritional Deficiencies</a:t>
            </a:r>
          </a:p>
        </p:txBody>
      </p:sp>
      <p:sp>
        <p:nvSpPr>
          <p:cNvPr id="3" name="Content Placeholder 2">
            <a:extLst>
              <a:ext uri="{FF2B5EF4-FFF2-40B4-BE49-F238E27FC236}">
                <a16:creationId xmlns:a16="http://schemas.microsoft.com/office/drawing/2014/main" id="{3DFFF60A-3CA8-43AE-9CFD-FD2A7D1321E3}"/>
              </a:ext>
            </a:extLst>
          </p:cNvPr>
          <p:cNvSpPr>
            <a:spLocks noGrp="1"/>
          </p:cNvSpPr>
          <p:nvPr>
            <p:ph idx="1"/>
          </p:nvPr>
        </p:nvSpPr>
        <p:spPr>
          <a:xfrm>
            <a:off x="993914" y="2146853"/>
            <a:ext cx="8178222" cy="4384576"/>
          </a:xfrm>
        </p:spPr>
        <p:txBody>
          <a:bodyPr/>
          <a:lstStyle/>
          <a:p>
            <a:r>
              <a:rPr lang="en-US" sz="2400" dirty="0"/>
              <a:t>Patients may be asymptomatic or present with symptoms manifesting a particular nutritional deficiency.</a:t>
            </a:r>
          </a:p>
          <a:p>
            <a:r>
              <a:rPr lang="en-US" sz="2400" dirty="0">
                <a:solidFill>
                  <a:schemeClr val="accent1">
                    <a:lumMod val="75000"/>
                  </a:schemeClr>
                </a:solidFill>
              </a:rPr>
              <a:t>Anemia</a:t>
            </a:r>
            <a:r>
              <a:rPr lang="en-US" sz="2400" dirty="0"/>
              <a:t> is considered a </a:t>
            </a:r>
            <a:r>
              <a:rPr lang="en-US" sz="2400" dirty="0">
                <a:solidFill>
                  <a:schemeClr val="accent1">
                    <a:lumMod val="75000"/>
                  </a:schemeClr>
                </a:solidFill>
              </a:rPr>
              <a:t>common complication </a:t>
            </a:r>
            <a:r>
              <a:rPr lang="en-US" sz="2400" dirty="0"/>
              <a:t>especially in menstruating women.</a:t>
            </a:r>
          </a:p>
          <a:p>
            <a:r>
              <a:rPr lang="en-US" sz="2400" dirty="0"/>
              <a:t>Since the stomach is involved in </a:t>
            </a:r>
            <a:r>
              <a:rPr lang="en-US" sz="2400" dirty="0">
                <a:solidFill>
                  <a:schemeClr val="accent1">
                    <a:lumMod val="75000"/>
                  </a:schemeClr>
                </a:solidFill>
              </a:rPr>
              <a:t>iron</a:t>
            </a:r>
            <a:r>
              <a:rPr lang="en-US" sz="2400" dirty="0"/>
              <a:t> and Vitamin </a:t>
            </a:r>
            <a:r>
              <a:rPr lang="en-US" sz="2400" dirty="0">
                <a:solidFill>
                  <a:schemeClr val="accent1">
                    <a:lumMod val="75000"/>
                  </a:schemeClr>
                </a:solidFill>
              </a:rPr>
              <a:t>B12</a:t>
            </a:r>
            <a:r>
              <a:rPr lang="en-US" sz="2400" dirty="0"/>
              <a:t> absorption, these may not be absorbed adequately following bypass. As a result, anemia may develop. </a:t>
            </a:r>
          </a:p>
          <a:p>
            <a:pPr marL="0" indent="0">
              <a:buNone/>
            </a:pPr>
            <a:endParaRPr lang="en-US" sz="2400" dirty="0"/>
          </a:p>
          <a:p>
            <a:endParaRPr lang="en-US" sz="2400" dirty="0">
              <a:latin typeface="+mj-lt"/>
            </a:endParaRPr>
          </a:p>
        </p:txBody>
      </p:sp>
      <p:pic>
        <p:nvPicPr>
          <p:cNvPr id="4" name="Picture 3">
            <a:extLst>
              <a:ext uri="{FF2B5EF4-FFF2-40B4-BE49-F238E27FC236}">
                <a16:creationId xmlns:a16="http://schemas.microsoft.com/office/drawing/2014/main" id="{C59A980E-557E-4C51-9667-E003C411E933}"/>
              </a:ext>
            </a:extLst>
          </p:cNvPr>
          <p:cNvPicPr>
            <a:picLocks noChangeAspect="1"/>
          </p:cNvPicPr>
          <p:nvPr/>
        </p:nvPicPr>
        <p:blipFill>
          <a:blip r:embed="rId2"/>
          <a:stretch>
            <a:fillRect/>
          </a:stretch>
        </p:blipFill>
        <p:spPr>
          <a:xfrm>
            <a:off x="7239870" y="-304800"/>
            <a:ext cx="4396083" cy="2967713"/>
          </a:xfrm>
          <a:prstGeom prst="rect">
            <a:avLst/>
          </a:prstGeom>
        </p:spPr>
      </p:pic>
    </p:spTree>
    <p:extLst>
      <p:ext uri="{BB962C8B-B14F-4D97-AF65-F5344CB8AC3E}">
        <p14:creationId xmlns:p14="http://schemas.microsoft.com/office/powerpoint/2010/main" val="15279258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4F11-3624-45F7-82EA-20FECC3374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F774E0-0A85-48B7-B91D-A107527F6A6A}"/>
              </a:ext>
            </a:extLst>
          </p:cNvPr>
          <p:cNvSpPr>
            <a:spLocks noGrp="1"/>
          </p:cNvSpPr>
          <p:nvPr>
            <p:ph idx="1"/>
          </p:nvPr>
        </p:nvSpPr>
        <p:spPr/>
        <p:txBody>
          <a:bodyPr>
            <a:normAutofit/>
          </a:bodyPr>
          <a:lstStyle/>
          <a:p>
            <a:r>
              <a:rPr lang="en-US" dirty="0"/>
              <a:t>Since the food stream </a:t>
            </a:r>
            <a:r>
              <a:rPr lang="en-US" dirty="0">
                <a:solidFill>
                  <a:schemeClr val="accent1">
                    <a:lumMod val="75000"/>
                  </a:schemeClr>
                </a:solidFill>
              </a:rPr>
              <a:t>bypasses the duodenum</a:t>
            </a:r>
            <a:r>
              <a:rPr lang="en-US" dirty="0"/>
              <a:t>, the primary site of </a:t>
            </a:r>
            <a:r>
              <a:rPr lang="en-US" dirty="0">
                <a:solidFill>
                  <a:schemeClr val="accent1">
                    <a:lumMod val="75000"/>
                  </a:schemeClr>
                </a:solidFill>
              </a:rPr>
              <a:t>calcium</a:t>
            </a:r>
            <a:r>
              <a:rPr lang="en-US" dirty="0"/>
              <a:t> absorption, the possibility of calcium deficiency exists, and all patients should take supplemental calcium to forestall this.</a:t>
            </a:r>
          </a:p>
          <a:p>
            <a:r>
              <a:rPr lang="en-US" dirty="0"/>
              <a:t>low calcium levels can result in osteoporosis and fractures.</a:t>
            </a:r>
          </a:p>
          <a:p>
            <a:r>
              <a:rPr lang="en-US" dirty="0"/>
              <a:t>Patients who undergo gastric bypass require a </a:t>
            </a:r>
            <a:r>
              <a:rPr lang="en-US" dirty="0">
                <a:solidFill>
                  <a:schemeClr val="accent1">
                    <a:lumMod val="75000"/>
                  </a:schemeClr>
                </a:solidFill>
              </a:rPr>
              <a:t>referral</a:t>
            </a:r>
            <a:r>
              <a:rPr lang="en-US" dirty="0"/>
              <a:t> to a registered </a:t>
            </a:r>
            <a:r>
              <a:rPr lang="en-US" dirty="0">
                <a:solidFill>
                  <a:schemeClr val="accent1">
                    <a:lumMod val="75000"/>
                  </a:schemeClr>
                </a:solidFill>
              </a:rPr>
              <a:t>dietician</a:t>
            </a:r>
            <a:r>
              <a:rPr lang="en-US" dirty="0"/>
              <a:t> for nutrition counselling, and lifelong vitamin and mineral supplementation is recommended.</a:t>
            </a:r>
          </a:p>
          <a:p>
            <a:r>
              <a:rPr lang="en-US" dirty="0">
                <a:solidFill>
                  <a:schemeClr val="accent1">
                    <a:lumMod val="75000"/>
                  </a:schemeClr>
                </a:solidFill>
              </a:rPr>
              <a:t>Blood tests </a:t>
            </a:r>
            <a:r>
              <a:rPr lang="en-US" dirty="0"/>
              <a:t>is recommended to detect and monitor vitamin and mineral deficiencies.</a:t>
            </a:r>
          </a:p>
          <a:p>
            <a:endParaRPr lang="en-US" dirty="0"/>
          </a:p>
          <a:p>
            <a:endParaRPr lang="en-US" dirty="0"/>
          </a:p>
        </p:txBody>
      </p:sp>
    </p:spTree>
    <p:extLst>
      <p:ext uri="{BB962C8B-B14F-4D97-AF65-F5344CB8AC3E}">
        <p14:creationId xmlns:p14="http://schemas.microsoft.com/office/powerpoint/2010/main" val="1596964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7EF4-BC6B-44D5-BE91-D0F6166FD712}"/>
              </a:ext>
            </a:extLst>
          </p:cNvPr>
          <p:cNvSpPr>
            <a:spLocks noGrp="1"/>
          </p:cNvSpPr>
          <p:nvPr>
            <p:ph type="title"/>
          </p:nvPr>
        </p:nvSpPr>
        <p:spPr>
          <a:xfrm>
            <a:off x="289026" y="295422"/>
            <a:ext cx="9692640" cy="973870"/>
          </a:xfrm>
        </p:spPr>
        <p:txBody>
          <a:bodyPr/>
          <a:lstStyle/>
          <a:p>
            <a:r>
              <a:rPr lang="en-US" dirty="0"/>
              <a:t>Dumping syndrome</a:t>
            </a:r>
          </a:p>
        </p:txBody>
      </p:sp>
      <p:sp>
        <p:nvSpPr>
          <p:cNvPr id="3" name="Content Placeholder 2">
            <a:extLst>
              <a:ext uri="{FF2B5EF4-FFF2-40B4-BE49-F238E27FC236}">
                <a16:creationId xmlns:a16="http://schemas.microsoft.com/office/drawing/2014/main" id="{83718E4F-F5EC-4BAC-8E81-DE8171E9D614}"/>
              </a:ext>
            </a:extLst>
          </p:cNvPr>
          <p:cNvSpPr>
            <a:spLocks noGrp="1"/>
          </p:cNvSpPr>
          <p:nvPr>
            <p:ph idx="1"/>
          </p:nvPr>
        </p:nvSpPr>
        <p:spPr>
          <a:xfrm>
            <a:off x="289026" y="1485190"/>
            <a:ext cx="10782248" cy="3887620"/>
          </a:xfrm>
        </p:spPr>
        <p:txBody>
          <a:bodyPr>
            <a:normAutofit/>
          </a:bodyPr>
          <a:lstStyle/>
          <a:p>
            <a:r>
              <a:rPr lang="en-US" sz="2600" dirty="0"/>
              <a:t>Dumping syndrome is expected in the first several months after RNYGBP, with a reported prevalence of severe symptoms as high as 24.3%.29,3.</a:t>
            </a:r>
          </a:p>
          <a:p>
            <a:r>
              <a:rPr lang="en-US" sz="2600" dirty="0"/>
              <a:t>It occurs due to rapid gastric emptying.</a:t>
            </a:r>
          </a:p>
          <a:p>
            <a:endParaRPr lang="en-US" sz="2600" dirty="0"/>
          </a:p>
        </p:txBody>
      </p:sp>
      <p:pic>
        <p:nvPicPr>
          <p:cNvPr id="5" name="Picture 4">
            <a:extLst>
              <a:ext uri="{FF2B5EF4-FFF2-40B4-BE49-F238E27FC236}">
                <a16:creationId xmlns:a16="http://schemas.microsoft.com/office/drawing/2014/main" id="{201B6CFD-9023-4510-88FC-72DF3594FBB9}"/>
              </a:ext>
            </a:extLst>
          </p:cNvPr>
          <p:cNvPicPr>
            <a:picLocks noChangeAspect="1"/>
          </p:cNvPicPr>
          <p:nvPr/>
        </p:nvPicPr>
        <p:blipFill rotWithShape="1">
          <a:blip r:embed="rId2"/>
          <a:srcRect b="3099"/>
          <a:stretch/>
        </p:blipFill>
        <p:spPr>
          <a:xfrm>
            <a:off x="4868887" y="3000375"/>
            <a:ext cx="6915150" cy="3738051"/>
          </a:xfrm>
          <a:prstGeom prst="rect">
            <a:avLst/>
          </a:prstGeom>
        </p:spPr>
      </p:pic>
      <p:pic>
        <p:nvPicPr>
          <p:cNvPr id="6" name="Picture 5">
            <a:extLst>
              <a:ext uri="{FF2B5EF4-FFF2-40B4-BE49-F238E27FC236}">
                <a16:creationId xmlns:a16="http://schemas.microsoft.com/office/drawing/2014/main" id="{25E3178A-54C4-47BF-A427-A44D1CAD52CD}"/>
              </a:ext>
            </a:extLst>
          </p:cNvPr>
          <p:cNvPicPr>
            <a:picLocks noChangeAspect="1"/>
          </p:cNvPicPr>
          <p:nvPr/>
        </p:nvPicPr>
        <p:blipFill rotWithShape="1">
          <a:blip r:embed="rId3"/>
          <a:srcRect l="11197" b="3099"/>
          <a:stretch/>
        </p:blipFill>
        <p:spPr>
          <a:xfrm>
            <a:off x="289026" y="3000376"/>
            <a:ext cx="5578567" cy="3738050"/>
          </a:xfrm>
          <a:prstGeom prst="rect">
            <a:avLst/>
          </a:prstGeom>
        </p:spPr>
      </p:pic>
      <p:cxnSp>
        <p:nvCxnSpPr>
          <p:cNvPr id="8" name="Straight Connector 7">
            <a:extLst>
              <a:ext uri="{FF2B5EF4-FFF2-40B4-BE49-F238E27FC236}">
                <a16:creationId xmlns:a16="http://schemas.microsoft.com/office/drawing/2014/main" id="{42E95F28-1DAF-4C0B-B43F-CC1285A12604}"/>
              </a:ext>
            </a:extLst>
          </p:cNvPr>
          <p:cNvCxnSpPr>
            <a:cxnSpLocks/>
          </p:cNvCxnSpPr>
          <p:nvPr/>
        </p:nvCxnSpPr>
        <p:spPr>
          <a:xfrm>
            <a:off x="5854891" y="3028510"/>
            <a:ext cx="12702" cy="37099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355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809720" y="928670"/>
            <a:ext cx="6937412" cy="1754326"/>
          </a:xfrm>
          <a:prstGeom prst="rect">
            <a:avLst/>
          </a:prstGeom>
          <a:noFill/>
        </p:spPr>
        <p:txBody>
          <a:bodyPr wrap="none" lIns="91440" tIns="45720" rIns="91440" bIns="45720">
            <a:spAutoFit/>
          </a:bodyPr>
          <a:lstStyle/>
          <a:p>
            <a:pPr algn="ctr" rtl="1"/>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rPr>
              <a:t>laparoscopic adjustable</a:t>
            </a:r>
          </a:p>
          <a:p>
            <a:pPr algn="ctr" rtl="1"/>
            <a:r>
              <a:rPr lang="en-US"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rPr>
              <a:t> gastric band surgery</a:t>
            </a:r>
            <a:endParaRPr lang="ar-SA"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ibri"/>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7582" y="2797444"/>
            <a:ext cx="3739100" cy="3967791"/>
          </a:xfrm>
          <a:prstGeom prst="rect">
            <a:avLst/>
          </a:prstGeom>
          <a:ln>
            <a:solidFill>
              <a:schemeClr val="tx2">
                <a:lumMod val="75000"/>
              </a:schemeClr>
            </a:solid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BCD98-E683-48AD-BF38-7714C4451D7A}"/>
              </a:ext>
            </a:extLst>
          </p:cNvPr>
          <p:cNvSpPr>
            <a:spLocks noGrp="1"/>
          </p:cNvSpPr>
          <p:nvPr>
            <p:ph type="title"/>
          </p:nvPr>
        </p:nvSpPr>
        <p:spPr>
          <a:xfrm>
            <a:off x="479861" y="300066"/>
            <a:ext cx="10159382" cy="1325562"/>
          </a:xfrm>
        </p:spPr>
        <p:txBody>
          <a:bodyPr>
            <a:normAutofit/>
          </a:bodyPr>
          <a:lstStyle/>
          <a:p>
            <a:pPr algn="ctr"/>
            <a:r>
              <a:rPr lang="en-US" sz="4000" dirty="0"/>
              <a:t>EARLY VS LATE DUMPING SYNDROME</a:t>
            </a:r>
          </a:p>
        </p:txBody>
      </p:sp>
      <p:graphicFrame>
        <p:nvGraphicFramePr>
          <p:cNvPr id="4" name="Table 4">
            <a:extLst>
              <a:ext uri="{FF2B5EF4-FFF2-40B4-BE49-F238E27FC236}">
                <a16:creationId xmlns:a16="http://schemas.microsoft.com/office/drawing/2014/main" id="{181F98C4-98DA-4EF5-9BA3-6CF4AB397011}"/>
              </a:ext>
            </a:extLst>
          </p:cNvPr>
          <p:cNvGraphicFramePr>
            <a:graphicFrameLocks noGrp="1"/>
          </p:cNvGraphicFramePr>
          <p:nvPr>
            <p:ph idx="1"/>
            <p:extLst>
              <p:ext uri="{D42A27DB-BD31-4B8C-83A1-F6EECF244321}">
                <p14:modId xmlns:p14="http://schemas.microsoft.com/office/powerpoint/2010/main" val="1596597834"/>
              </p:ext>
            </p:extLst>
          </p:nvPr>
        </p:nvGraphicFramePr>
        <p:xfrm>
          <a:off x="880036" y="2213112"/>
          <a:ext cx="9359032" cy="3909392"/>
        </p:xfrm>
        <a:graphic>
          <a:graphicData uri="http://schemas.openxmlformats.org/drawingml/2006/table">
            <a:tbl>
              <a:tblPr firstRow="1" bandRow="1">
                <a:tableStyleId>{5C22544A-7EE6-4342-B048-85BDC9FD1C3A}</a:tableStyleId>
              </a:tblPr>
              <a:tblGrid>
                <a:gridCol w="1740192">
                  <a:extLst>
                    <a:ext uri="{9D8B030D-6E8A-4147-A177-3AD203B41FA5}">
                      <a16:colId xmlns:a16="http://schemas.microsoft.com/office/drawing/2014/main" val="3022424434"/>
                    </a:ext>
                  </a:extLst>
                </a:gridCol>
                <a:gridCol w="3913954">
                  <a:extLst>
                    <a:ext uri="{9D8B030D-6E8A-4147-A177-3AD203B41FA5}">
                      <a16:colId xmlns:a16="http://schemas.microsoft.com/office/drawing/2014/main" val="3088877141"/>
                    </a:ext>
                  </a:extLst>
                </a:gridCol>
                <a:gridCol w="3704886">
                  <a:extLst>
                    <a:ext uri="{9D8B030D-6E8A-4147-A177-3AD203B41FA5}">
                      <a16:colId xmlns:a16="http://schemas.microsoft.com/office/drawing/2014/main" val="3165557018"/>
                    </a:ext>
                  </a:extLst>
                </a:gridCol>
              </a:tblGrid>
              <a:tr h="1065955">
                <a:tc>
                  <a:txBody>
                    <a:bodyPr/>
                    <a:lstStyle/>
                    <a:p>
                      <a:endParaRPr lang="en-US" sz="2000" dirty="0"/>
                    </a:p>
                  </a:txBody>
                  <a:tcPr/>
                </a:tc>
                <a:tc>
                  <a:txBody>
                    <a:bodyPr/>
                    <a:lstStyle/>
                    <a:p>
                      <a:r>
                        <a:rPr lang="en-US" sz="2000" dirty="0"/>
                        <a:t>EARLY DUMPING SYNDROME</a:t>
                      </a:r>
                    </a:p>
                  </a:txBody>
                  <a:tcPr/>
                </a:tc>
                <a:tc>
                  <a:txBody>
                    <a:bodyPr/>
                    <a:lstStyle/>
                    <a:p>
                      <a:r>
                        <a:rPr lang="en-US" sz="2000" dirty="0"/>
                        <a:t>LATE DUMPING SYNDROME</a:t>
                      </a:r>
                    </a:p>
                  </a:txBody>
                  <a:tcPr/>
                </a:tc>
                <a:extLst>
                  <a:ext uri="{0D108BD9-81ED-4DB2-BD59-A6C34878D82A}">
                    <a16:rowId xmlns:a16="http://schemas.microsoft.com/office/drawing/2014/main" val="3384355594"/>
                  </a:ext>
                </a:extLst>
              </a:tr>
              <a:tr h="882116">
                <a:tc>
                  <a:txBody>
                    <a:bodyPr/>
                    <a:lstStyle/>
                    <a:p>
                      <a:r>
                        <a:rPr lang="en-US" sz="2000" dirty="0"/>
                        <a:t>Etiology </a:t>
                      </a:r>
                    </a:p>
                  </a:txBody>
                  <a:tcPr/>
                </a:tc>
                <a:tc>
                  <a:txBody>
                    <a:bodyPr/>
                    <a:lstStyle/>
                    <a:p>
                      <a:r>
                        <a:rPr lang="en-US" sz="2000" dirty="0">
                          <a:latin typeface="Calibri" panose="020F0502020204030204" pitchFamily="34" charset="0"/>
                          <a:cs typeface="Calibri" panose="020F0502020204030204" pitchFamily="34" charset="0"/>
                        </a:rPr>
                        <a:t>abrupt delivery of a hyperosmolar load into the small bowel </a:t>
                      </a:r>
                    </a:p>
                  </a:txBody>
                  <a:tcPr/>
                </a:tc>
                <a:tc>
                  <a:txBody>
                    <a:bodyPr/>
                    <a:lstStyle/>
                    <a:p>
                      <a:r>
                        <a:rPr lang="en-US" sz="2000" dirty="0">
                          <a:latin typeface="Calibri" panose="020F0502020204030204" pitchFamily="34" charset="0"/>
                          <a:cs typeface="Calibri" panose="020F0502020204030204" pitchFamily="34" charset="0"/>
                        </a:rPr>
                        <a:t>Reactive </a:t>
                      </a:r>
                      <a:r>
                        <a:rPr lang="en-US" sz="2000" dirty="0" err="1">
                          <a:latin typeface="Calibri" panose="020F0502020204030204" pitchFamily="34" charset="0"/>
                          <a:cs typeface="Calibri" panose="020F0502020204030204" pitchFamily="34" charset="0"/>
                        </a:rPr>
                        <a:t>hypoglycaemia</a:t>
                      </a:r>
                      <a:r>
                        <a:rPr lang="en-US" sz="2000" dirty="0">
                          <a:latin typeface="Calibri" panose="020F0502020204030204" pitchFamily="34" charset="0"/>
                          <a:cs typeface="Calibri" panose="020F0502020204030204" pitchFamily="34" charset="0"/>
                        </a:rPr>
                        <a:t> due to high insulin</a:t>
                      </a:r>
                    </a:p>
                  </a:txBody>
                  <a:tcPr/>
                </a:tc>
                <a:extLst>
                  <a:ext uri="{0D108BD9-81ED-4DB2-BD59-A6C34878D82A}">
                    <a16:rowId xmlns:a16="http://schemas.microsoft.com/office/drawing/2014/main" val="1994551249"/>
                  </a:ext>
                </a:extLst>
              </a:tr>
              <a:tr h="836578">
                <a:tc>
                  <a:txBody>
                    <a:bodyPr/>
                    <a:lstStyle/>
                    <a:p>
                      <a:r>
                        <a:rPr lang="en-US" sz="2000" dirty="0"/>
                        <a:t>Relation to meals</a:t>
                      </a:r>
                    </a:p>
                  </a:txBody>
                  <a:tcPr/>
                </a:tc>
                <a:tc>
                  <a:txBody>
                    <a:bodyPr/>
                    <a:lstStyle/>
                    <a:p>
                      <a:r>
                        <a:rPr lang="en-US" sz="2000" dirty="0">
                          <a:latin typeface="Calibri" panose="020F0502020204030204" pitchFamily="34" charset="0"/>
                          <a:cs typeface="Calibri" panose="020F0502020204030204" pitchFamily="34" charset="0"/>
                        </a:rPr>
                        <a:t>After 10-30 mins</a:t>
                      </a:r>
                    </a:p>
                  </a:txBody>
                  <a:tcPr/>
                </a:tc>
                <a:tc>
                  <a:txBody>
                    <a:bodyPr/>
                    <a:lstStyle/>
                    <a:p>
                      <a:r>
                        <a:rPr lang="en-US" sz="2000" dirty="0">
                          <a:latin typeface="Calibri" panose="020F0502020204030204" pitchFamily="34" charset="0"/>
                          <a:cs typeface="Calibri" panose="020F0502020204030204" pitchFamily="34" charset="0"/>
                        </a:rPr>
                        <a:t>After 1-3 hours</a:t>
                      </a:r>
                    </a:p>
                  </a:txBody>
                  <a:tcPr/>
                </a:tc>
                <a:extLst>
                  <a:ext uri="{0D108BD9-81ED-4DB2-BD59-A6C34878D82A}">
                    <a16:rowId xmlns:a16="http://schemas.microsoft.com/office/drawing/2014/main" val="3608546061"/>
                  </a:ext>
                </a:extLst>
              </a:tr>
              <a:tr h="1124743">
                <a:tc>
                  <a:txBody>
                    <a:bodyPr/>
                    <a:lstStyle/>
                    <a:p>
                      <a:r>
                        <a:rPr lang="en-US" sz="2000" dirty="0"/>
                        <a:t>Major symptoms</a:t>
                      </a:r>
                    </a:p>
                  </a:txBody>
                  <a:tcPr/>
                </a:tc>
                <a:tc>
                  <a:txBody>
                    <a:bodyPr/>
                    <a:lstStyle/>
                    <a:p>
                      <a:r>
                        <a:rPr lang="en-US" sz="2000" dirty="0">
                          <a:latin typeface="Calibri" panose="020F0502020204030204" pitchFamily="34" charset="0"/>
                          <a:cs typeface="Calibri" panose="020F0502020204030204" pitchFamily="34" charset="0"/>
                        </a:rPr>
                        <a:t>Epigastric fullness, sweating, lightheadedness, tachycardia,</a:t>
                      </a:r>
                    </a:p>
                    <a:p>
                      <a:r>
                        <a:rPr lang="en-US" sz="2000" dirty="0">
                          <a:latin typeface="Calibri" panose="020F0502020204030204" pitchFamily="34" charset="0"/>
                          <a:cs typeface="Calibri" panose="020F0502020204030204" pitchFamily="34" charset="0"/>
                        </a:rPr>
                        <a:t>colic, sometimes </a:t>
                      </a:r>
                      <a:r>
                        <a:rPr lang="en-US" sz="2000" dirty="0" err="1">
                          <a:latin typeface="Calibri" panose="020F0502020204030204" pitchFamily="34" charset="0"/>
                          <a:cs typeface="Calibri" panose="020F0502020204030204" pitchFamily="34" charset="0"/>
                        </a:rPr>
                        <a:t>diarrhoea</a:t>
                      </a:r>
                      <a:endParaRPr lang="en-US" sz="2000" dirty="0">
                        <a:latin typeface="Calibri" panose="020F0502020204030204" pitchFamily="34" charset="0"/>
                        <a:cs typeface="Calibri" panose="020F0502020204030204" pitchFamily="34" charset="0"/>
                      </a:endParaRPr>
                    </a:p>
                  </a:txBody>
                  <a:tcPr/>
                </a:tc>
                <a:tc>
                  <a:txBody>
                    <a:bodyPr/>
                    <a:lstStyle/>
                    <a:p>
                      <a:r>
                        <a:rPr lang="en-US" sz="2000" dirty="0">
                          <a:latin typeface="Calibri" panose="020F0502020204030204" pitchFamily="34" charset="0"/>
                          <a:cs typeface="Calibri" panose="020F0502020204030204" pitchFamily="34" charset="0"/>
                        </a:rPr>
                        <a:t>weakness, sweating, confusion, and tremors</a:t>
                      </a:r>
                    </a:p>
                  </a:txBody>
                  <a:tcPr/>
                </a:tc>
                <a:extLst>
                  <a:ext uri="{0D108BD9-81ED-4DB2-BD59-A6C34878D82A}">
                    <a16:rowId xmlns:a16="http://schemas.microsoft.com/office/drawing/2014/main" val="432395285"/>
                  </a:ext>
                </a:extLst>
              </a:tr>
            </a:tbl>
          </a:graphicData>
        </a:graphic>
      </p:graphicFrame>
    </p:spTree>
    <p:extLst>
      <p:ext uri="{BB962C8B-B14F-4D97-AF65-F5344CB8AC3E}">
        <p14:creationId xmlns:p14="http://schemas.microsoft.com/office/powerpoint/2010/main" val="36873297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57C26-1CC2-4200-96FD-098A8DFEE0AA}"/>
              </a:ext>
            </a:extLst>
          </p:cNvPr>
          <p:cNvSpPr>
            <a:spLocks noGrp="1"/>
          </p:cNvSpPr>
          <p:nvPr>
            <p:ph type="title"/>
          </p:nvPr>
        </p:nvSpPr>
        <p:spPr/>
        <p:txBody>
          <a:bodyPr>
            <a:normAutofit/>
          </a:bodyPr>
          <a:lstStyle/>
          <a:p>
            <a:r>
              <a:rPr lang="en-US" dirty="0"/>
              <a:t>Management </a:t>
            </a:r>
          </a:p>
        </p:txBody>
      </p:sp>
      <p:sp>
        <p:nvSpPr>
          <p:cNvPr id="3" name="Content Placeholder 2">
            <a:extLst>
              <a:ext uri="{FF2B5EF4-FFF2-40B4-BE49-F238E27FC236}">
                <a16:creationId xmlns:a16="http://schemas.microsoft.com/office/drawing/2014/main" id="{70409C1D-F3BF-4119-ABEF-95405925FD9A}"/>
              </a:ext>
            </a:extLst>
          </p:cNvPr>
          <p:cNvSpPr>
            <a:spLocks noGrp="1"/>
          </p:cNvSpPr>
          <p:nvPr>
            <p:ph idx="1"/>
          </p:nvPr>
        </p:nvSpPr>
        <p:spPr>
          <a:xfrm>
            <a:off x="1261872" y="1828800"/>
            <a:ext cx="8595360" cy="4702629"/>
          </a:xfrm>
        </p:spPr>
        <p:txBody>
          <a:bodyPr>
            <a:normAutofit/>
          </a:bodyPr>
          <a:lstStyle/>
          <a:p>
            <a:pPr marL="731520" lvl="1" indent="-457200">
              <a:buFont typeface="+mj-lt"/>
              <a:buAutoNum type="alphaUcPeriod"/>
            </a:pPr>
            <a:r>
              <a:rPr lang="en-US" u="sng" dirty="0"/>
              <a:t>Dietary modification </a:t>
            </a:r>
            <a:r>
              <a:rPr lang="en-US" dirty="0"/>
              <a:t>should be the initial approach and is beneficial in most patients. </a:t>
            </a:r>
          </a:p>
          <a:p>
            <a:pPr lvl="2">
              <a:buFont typeface="Wingdings" panose="05000000000000000000" pitchFamily="2" charset="2"/>
              <a:buChar char="§"/>
            </a:pPr>
            <a:r>
              <a:rPr lang="en-US" dirty="0"/>
              <a:t>Patients should be counseled to </a:t>
            </a:r>
            <a:r>
              <a:rPr lang="en-US" dirty="0">
                <a:solidFill>
                  <a:schemeClr val="accent1">
                    <a:lumMod val="75000"/>
                  </a:schemeClr>
                </a:solidFill>
              </a:rPr>
              <a:t>reduce</a:t>
            </a:r>
            <a:r>
              <a:rPr lang="en-US" dirty="0"/>
              <a:t> portions, </a:t>
            </a:r>
            <a:r>
              <a:rPr lang="en-US" dirty="0">
                <a:solidFill>
                  <a:schemeClr val="accent1">
                    <a:lumMod val="75000"/>
                  </a:schemeClr>
                </a:solidFill>
              </a:rPr>
              <a:t>chew</a:t>
            </a:r>
            <a:r>
              <a:rPr lang="en-US" dirty="0"/>
              <a:t> slowly and thoroughly, and </a:t>
            </a:r>
            <a:r>
              <a:rPr lang="en-US" dirty="0">
                <a:solidFill>
                  <a:schemeClr val="accent1">
                    <a:lumMod val="75000"/>
                  </a:schemeClr>
                </a:solidFill>
              </a:rPr>
              <a:t>not drink </a:t>
            </a:r>
            <a:r>
              <a:rPr lang="en-US" dirty="0"/>
              <a:t>fluids before an interval of </a:t>
            </a:r>
            <a:r>
              <a:rPr lang="en-US" dirty="0">
                <a:solidFill>
                  <a:schemeClr val="accent1">
                    <a:lumMod val="75000"/>
                  </a:schemeClr>
                </a:solidFill>
              </a:rPr>
              <a:t>30</a:t>
            </a:r>
            <a:r>
              <a:rPr lang="en-US" dirty="0"/>
              <a:t> min after a solid meal.</a:t>
            </a:r>
          </a:p>
          <a:p>
            <a:pPr lvl="2">
              <a:buFont typeface="Wingdings" panose="05000000000000000000" pitchFamily="2" charset="2"/>
              <a:buChar char="§"/>
            </a:pPr>
            <a:r>
              <a:rPr lang="en-US" dirty="0"/>
              <a:t> They should also be instructed to reduce the content of simple carbohydrates and select protein-rich foods. </a:t>
            </a:r>
          </a:p>
          <a:p>
            <a:pPr marL="731520" lvl="1" indent="-457200">
              <a:buFont typeface="+mj-lt"/>
              <a:buAutoNum type="alphaUcPeriod" startAt="2"/>
            </a:pPr>
            <a:r>
              <a:rPr lang="en-US" u="sng" dirty="0"/>
              <a:t>somatostatin analogues </a:t>
            </a:r>
            <a:r>
              <a:rPr lang="en-US" dirty="0"/>
              <a:t>such as </a:t>
            </a:r>
            <a:r>
              <a:rPr lang="en-US" dirty="0">
                <a:solidFill>
                  <a:schemeClr val="accent1">
                    <a:lumMod val="75000"/>
                  </a:schemeClr>
                </a:solidFill>
              </a:rPr>
              <a:t>octreotide </a:t>
            </a:r>
            <a:r>
              <a:rPr lang="en-US" dirty="0">
                <a:solidFill>
                  <a:schemeClr val="tx1"/>
                </a:solidFill>
              </a:rPr>
              <a:t>and</a:t>
            </a:r>
            <a:r>
              <a:rPr lang="en-US" dirty="0">
                <a:solidFill>
                  <a:schemeClr val="accent1">
                    <a:lumMod val="75000"/>
                  </a:schemeClr>
                </a:solidFill>
              </a:rPr>
              <a:t> </a:t>
            </a:r>
            <a:r>
              <a:rPr lang="en-US" dirty="0" err="1">
                <a:solidFill>
                  <a:schemeClr val="accent1">
                    <a:lumMod val="75000"/>
                  </a:schemeClr>
                </a:solidFill>
              </a:rPr>
              <a:t>pasireotide</a:t>
            </a:r>
            <a:r>
              <a:rPr lang="en-US" dirty="0">
                <a:solidFill>
                  <a:schemeClr val="accent1">
                    <a:lumMod val="75000"/>
                  </a:schemeClr>
                </a:solidFill>
              </a:rPr>
              <a:t> </a:t>
            </a:r>
            <a:r>
              <a:rPr lang="en-US" dirty="0"/>
              <a:t>may be an effective option. </a:t>
            </a:r>
          </a:p>
          <a:p>
            <a:pPr marL="731520" lvl="1" indent="-457200">
              <a:buFont typeface="+mj-lt"/>
              <a:buAutoNum type="alphaUcPeriod" startAt="2"/>
            </a:pPr>
            <a:r>
              <a:rPr lang="en-US" u="sng" dirty="0"/>
              <a:t>Surgical interventions: </a:t>
            </a:r>
            <a:r>
              <a:rPr lang="en-US" dirty="0"/>
              <a:t>Surgical options </a:t>
            </a:r>
            <a:r>
              <a:rPr lang="en-US" dirty="0">
                <a:solidFill>
                  <a:schemeClr val="accent1">
                    <a:lumMod val="75000"/>
                  </a:schemeClr>
                </a:solidFill>
              </a:rPr>
              <a:t>include</a:t>
            </a:r>
            <a:r>
              <a:rPr lang="en-US" dirty="0"/>
              <a:t> gastric tube placement in the excluded stomach (if present), gastric outlet restriction, and gastric bypass reversal.</a:t>
            </a:r>
          </a:p>
          <a:p>
            <a:endParaRPr lang="en-US" dirty="0"/>
          </a:p>
        </p:txBody>
      </p:sp>
    </p:spTree>
    <p:extLst>
      <p:ext uri="{BB962C8B-B14F-4D97-AF65-F5344CB8AC3E}">
        <p14:creationId xmlns:p14="http://schemas.microsoft.com/office/powerpoint/2010/main" val="10900636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1790700" y="1617980"/>
            <a:ext cx="8610600" cy="2133600"/>
          </a:xfrm>
        </p:spPr>
        <p:txBody>
          <a:bodyPr>
            <a:normAutofit fontScale="90000"/>
          </a:bodyPr>
          <a:lstStyle/>
          <a:p>
            <a:r>
              <a:rPr lang="en-US" sz="6600" b="1" u="sng" dirty="0"/>
              <a:t>Blind loop syndrome</a:t>
            </a:r>
            <a:br>
              <a:rPr lang="en-US" sz="6600" b="1" u="sng" dirty="0"/>
            </a:br>
            <a:r>
              <a:rPr lang="en-US" dirty="0"/>
              <a:t> </a:t>
            </a:r>
            <a:br>
              <a:rPr lang="en-US" b="1" dirty="0"/>
            </a:br>
            <a:endParaRPr lang="en-US" b="1" dirty="0"/>
          </a:p>
        </p:txBody>
      </p:sp>
      <p:sp>
        <p:nvSpPr>
          <p:cNvPr id="3" name="Text Box 2"/>
          <p:cNvSpPr txBox="1"/>
          <p:nvPr/>
        </p:nvSpPr>
        <p:spPr>
          <a:xfrm>
            <a:off x="3810001" y="3276600"/>
            <a:ext cx="4497705" cy="645160"/>
          </a:xfrm>
          <a:prstGeom prst="rect">
            <a:avLst/>
          </a:prstGeom>
          <a:noFill/>
        </p:spPr>
        <p:txBody>
          <a:bodyPr wrap="square" rtlCol="0">
            <a:spAutoFit/>
          </a:bodyPr>
          <a:lstStyle/>
          <a:p>
            <a:r>
              <a:rPr lang="en-US" sz="3600" b="1">
                <a:ln/>
                <a:solidFill>
                  <a:prstClr val="black"/>
                </a:solidFill>
                <a:effectLst>
                  <a:outerShdw blurRad="38100" dist="19050" dir="2700000" algn="tl" rotWithShape="0">
                    <a:prstClr val="black">
                      <a:alpha val="40000"/>
                    </a:prstClr>
                  </a:outerShdw>
                </a:effectLst>
                <a:latin typeface="Calibri"/>
              </a:rPr>
              <a:t>Done by: Heba Qudah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669473" y="457200"/>
            <a:ext cx="8991600" cy="6248400"/>
          </a:xfrm>
        </p:spPr>
        <p:txBody>
          <a:bodyPr>
            <a:normAutofit fontScale="92500" lnSpcReduction="20000"/>
          </a:bodyPr>
          <a:lstStyle/>
          <a:p>
            <a:r>
              <a:rPr lang="en-US" dirty="0"/>
              <a:t>Associated to bacteria overgrowth in the limb of the intestine excluded (not functioing )  from the flow of chyme. </a:t>
            </a:r>
          </a:p>
          <a:p>
            <a:r>
              <a:rPr lang="en-US" dirty="0"/>
              <a:t>This limb has bacteria that proliferate and interfere with folate and Vit B12 metabolism, </a:t>
            </a:r>
          </a:p>
          <a:p>
            <a:r>
              <a:rPr lang="en-US" dirty="0"/>
              <a:t>Also bacterial overgrowth cause malabsorption of bile salts , steatorrhea ,also as a result, No absorbtion the fat-soluble vitamins A, D, E and K and Ca.</a:t>
            </a:r>
          </a:p>
          <a:p>
            <a:r>
              <a:rPr lang="en-US" dirty="0"/>
              <a:t>B12 deficiency leads to megaloblastic anemia</a:t>
            </a:r>
          </a:p>
          <a:p>
            <a:r>
              <a:rPr lang="en-US" dirty="0"/>
              <a:t>S/S:</a:t>
            </a:r>
          </a:p>
          <a:p>
            <a:r>
              <a:rPr lang="en-US" dirty="0"/>
              <a:t>Abdominal pain, distention . </a:t>
            </a:r>
          </a:p>
          <a:p>
            <a:r>
              <a:rPr lang="en-US" dirty="0"/>
              <a:t>Diarrhea</a:t>
            </a:r>
          </a:p>
          <a:p>
            <a:r>
              <a:rPr lang="en-US" dirty="0"/>
              <a:t>Weight loss</a:t>
            </a:r>
          </a:p>
          <a:p>
            <a:r>
              <a:rPr lang="en-US" dirty="0"/>
              <a:t>Weakness ,anemia .</a:t>
            </a:r>
          </a:p>
          <a:p>
            <a:endParaRPr lang="en-US" dirty="0"/>
          </a:p>
          <a:p>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533401"/>
            <a:ext cx="91440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52600" y="533400"/>
            <a:ext cx="8686800" cy="6172200"/>
          </a:xfrm>
        </p:spPr>
        <p:txBody>
          <a:bodyPr>
            <a:normAutofit fontScale="92500" lnSpcReduction="10000"/>
          </a:bodyPr>
          <a:lstStyle/>
          <a:p>
            <a:pPr marL="0" indent="0" algn="ctr">
              <a:buNone/>
            </a:pPr>
            <a:r>
              <a:rPr lang="en-US" sz="4300" u="sng" dirty="0">
                <a:latin typeface="Aharoni" panose="02010803020104030203" pitchFamily="2" charset="-79"/>
                <a:cs typeface="Aharoni" panose="02010803020104030203" pitchFamily="2" charset="-79"/>
              </a:rPr>
              <a:t>Treatment</a:t>
            </a:r>
          </a:p>
          <a:p>
            <a:pPr marL="0" indent="0" algn="ctr">
              <a:buNone/>
            </a:pPr>
            <a:endParaRPr lang="en-US" dirty="0"/>
          </a:p>
          <a:p>
            <a:r>
              <a:rPr lang="en-US" b="1" dirty="0"/>
              <a:t>Empirical antibiotics</a:t>
            </a:r>
            <a:r>
              <a:rPr lang="en-US" dirty="0"/>
              <a:t> .</a:t>
            </a:r>
          </a:p>
          <a:p>
            <a:pPr marL="0" indent="0">
              <a:buNone/>
            </a:pPr>
            <a:endParaRPr lang="en-US" dirty="0"/>
          </a:p>
          <a:p>
            <a:r>
              <a:rPr lang="en-US" b="1" dirty="0"/>
              <a:t>Surgical management:</a:t>
            </a:r>
          </a:p>
          <a:p>
            <a:pPr marL="0" indent="0">
              <a:buNone/>
            </a:pPr>
            <a:r>
              <a:rPr lang="en-US" dirty="0"/>
              <a:t>is reserved for fixing anatomical causes of bowel obstruction that interfere with normal function once they are amenable to such intervention. These conditions include:</a:t>
            </a:r>
          </a:p>
          <a:p>
            <a:r>
              <a:rPr lang="en-US" dirty="0"/>
              <a:t>Strictures</a:t>
            </a:r>
          </a:p>
          <a:p>
            <a:r>
              <a:rPr lang="en-US" dirty="0"/>
              <a:t>Fistulae</a:t>
            </a:r>
          </a:p>
          <a:p>
            <a:r>
              <a:rPr lang="en-US" dirty="0"/>
              <a:t>Diverticula</a:t>
            </a:r>
          </a:p>
          <a:p>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US" dirty="0"/>
              <a:t>Blockage of the afferent limb of loop causing the bile and pancreatic secretions to collect in the afferent limb with increasing pressure these enter the stomach and become dilated  .</a:t>
            </a:r>
          </a:p>
          <a:p>
            <a:r>
              <a:rPr lang="en-US" dirty="0"/>
              <a:t>Causing projectile bilious vomiting not containing food and relieves symptoms .</a:t>
            </a:r>
          </a:p>
          <a:p>
            <a:r>
              <a:rPr lang="en-US" dirty="0"/>
              <a:t>Investigate with upper endoscopy and radio nucleotide scan .</a:t>
            </a:r>
          </a:p>
          <a:p>
            <a:endParaRPr lang="en-US" dirty="0"/>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24691"/>
            <a:ext cx="8610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533401"/>
            <a:ext cx="7772400" cy="566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u="sng" dirty="0"/>
              <a:t>Efferent loop syndrome</a:t>
            </a:r>
            <a:br>
              <a:rPr lang="en-US" dirty="0"/>
            </a:br>
            <a:endParaRPr lang="en-US" dirty="0"/>
          </a:p>
        </p:txBody>
      </p:sp>
      <p:sp>
        <p:nvSpPr>
          <p:cNvPr id="3" name="عنصر نائب للمحتوى 2"/>
          <p:cNvSpPr>
            <a:spLocks noGrp="1"/>
          </p:cNvSpPr>
          <p:nvPr>
            <p:ph idx="1"/>
          </p:nvPr>
        </p:nvSpPr>
        <p:spPr>
          <a:xfrm>
            <a:off x="1757680" y="1184910"/>
            <a:ext cx="8757920" cy="5303520"/>
          </a:xfrm>
        </p:spPr>
        <p:txBody>
          <a:bodyPr>
            <a:normAutofit fontScale="85000" lnSpcReduction="10000"/>
          </a:bodyPr>
          <a:lstStyle/>
          <a:p>
            <a:pPr marL="0" indent="0">
              <a:buNone/>
            </a:pPr>
            <a:r>
              <a:rPr lang="en-US" dirty="0"/>
              <a:t> Quite rare</a:t>
            </a:r>
          </a:p>
          <a:p>
            <a:pPr marL="0" indent="0">
              <a:buNone/>
            </a:pPr>
            <a:r>
              <a:rPr lang="en-US" dirty="0"/>
              <a:t>Usually from  internal herniation of limb behind anastomosis ,When we create gastrojejunstomy anatomsis we make cut on jejunum and Lift it up to site of anastomsis (gastric pouch) so we need to  cut the mesentery of Small Bowel to make it possible  ,Subsequently when we make this defect in mesentery (space ) ,which make the intestines more susceptible to internal  herniate through this defect .</a:t>
            </a:r>
          </a:p>
          <a:p>
            <a:r>
              <a:rPr lang="en-US" dirty="0"/>
              <a:t>Upper quadrant pain colicky in nature , bilious vomiting and abdominal distension .</a:t>
            </a:r>
          </a:p>
          <a:p>
            <a:r>
              <a:rPr lang="en-US" dirty="0"/>
              <a:t>Investigation – CT abdomen</a:t>
            </a:r>
          </a:p>
          <a:p>
            <a:r>
              <a:rPr lang="en-US" dirty="0"/>
              <a:t> New guideline to treatment is to make the anastomosis more high up( at level of esophagus ) .</a:t>
            </a:r>
          </a:p>
          <a:p>
            <a:endParaRPr lang="en-US" dirty="0"/>
          </a:p>
          <a:p>
            <a:endParaRPr lang="en-US" dirty="0"/>
          </a:p>
          <a:p>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7455" y="609600"/>
            <a:ext cx="7188200" cy="551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Brief review of LAGB technique </a:t>
            </a:r>
            <a:endParaRPr lang="ar-JO" dirty="0"/>
          </a:p>
        </p:txBody>
      </p:sp>
      <p:pic>
        <p:nvPicPr>
          <p:cNvPr id="2050" name="Picture 2"/>
          <p:cNvPicPr>
            <a:picLocks noChangeAspect="1" noChangeArrowheads="1"/>
          </p:cNvPicPr>
          <p:nvPr/>
        </p:nvPicPr>
        <p:blipFill>
          <a:blip r:embed="rId3"/>
          <a:srcRect/>
          <a:stretch>
            <a:fillRect/>
          </a:stretch>
        </p:blipFill>
        <p:spPr bwMode="auto">
          <a:xfrm>
            <a:off x="1809721" y="1357299"/>
            <a:ext cx="5215171" cy="2500330"/>
          </a:xfrm>
          <a:prstGeom prst="rect">
            <a:avLst/>
          </a:prstGeom>
          <a:noFill/>
          <a:ln w="76200">
            <a:solidFill>
              <a:schemeClr val="bg1"/>
            </a:solidFill>
            <a:miter lim="800000"/>
            <a:headEnd/>
            <a:tailEnd/>
          </a:ln>
          <a:effectLst/>
        </p:spPr>
      </p:pic>
      <p:pic>
        <p:nvPicPr>
          <p:cNvPr id="5" name="Picture 2"/>
          <p:cNvPicPr>
            <a:picLocks noChangeAspect="1" noChangeArrowheads="1"/>
          </p:cNvPicPr>
          <p:nvPr/>
        </p:nvPicPr>
        <p:blipFill>
          <a:blip r:embed="rId4"/>
          <a:srcRect/>
          <a:stretch>
            <a:fillRect/>
          </a:stretch>
        </p:blipFill>
        <p:spPr bwMode="auto">
          <a:xfrm>
            <a:off x="1881158" y="4071918"/>
            <a:ext cx="5143536" cy="2786082"/>
          </a:xfrm>
          <a:prstGeom prst="rect">
            <a:avLst/>
          </a:prstGeom>
          <a:noFill/>
          <a:ln w="9525">
            <a:solidFill>
              <a:schemeClr val="bg1"/>
            </a:solidFill>
            <a:miter lim="800000"/>
            <a:headEnd/>
            <a:tailEnd/>
          </a:ln>
          <a:effectLst/>
        </p:spPr>
      </p:pic>
      <p:sp>
        <p:nvSpPr>
          <p:cNvPr id="6" name="مستطيل 5"/>
          <p:cNvSpPr/>
          <p:nvPr/>
        </p:nvSpPr>
        <p:spPr>
          <a:xfrm>
            <a:off x="7310446" y="1571612"/>
            <a:ext cx="3357554" cy="4714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dirty="0">
                <a:solidFill>
                  <a:prstClr val="white"/>
                </a:solidFill>
                <a:latin typeface="Calibri"/>
              </a:rPr>
              <a:t> The surgeon puts an adjustable band around the top part of the stomach. This creates a very small stomach pouch. The small stomach pouch means that you'll feel full after eating less food. This will help you lose weight.</a:t>
            </a:r>
            <a:endParaRPr lang="ar-JO" dirty="0">
              <a:solidFill>
                <a:prstClr val="white"/>
              </a:solidFill>
              <a:latin typeface="Calibri"/>
              <a:cs typeface="Arial" panose="020B0604020202020204" pitchFamily="34" charset="0"/>
            </a:endParaRPr>
          </a:p>
        </p:txBody>
      </p:sp>
      <p:sp>
        <p:nvSpPr>
          <p:cNvPr id="7" name="مستطيل 6"/>
          <p:cNvSpPr/>
          <p:nvPr/>
        </p:nvSpPr>
        <p:spPr>
          <a:xfrm>
            <a:off x="1524000" y="4143380"/>
            <a:ext cx="2143108" cy="1428760"/>
          </a:xfrm>
          <a:prstGeom prst="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b="1" dirty="0" err="1">
                <a:solidFill>
                  <a:prstClr val="white"/>
                </a:solidFill>
                <a:latin typeface="Calibri"/>
              </a:rPr>
              <a:t>Gastrogasrtic</a:t>
            </a:r>
            <a:r>
              <a:rPr lang="en-US" b="1" dirty="0">
                <a:solidFill>
                  <a:prstClr val="white"/>
                </a:solidFill>
                <a:latin typeface="Calibri"/>
              </a:rPr>
              <a:t>  sutures</a:t>
            </a:r>
            <a:endParaRPr lang="ar-JO" b="1" dirty="0">
              <a:solidFill>
                <a:prstClr val="white"/>
              </a:solidFill>
              <a:latin typeface="Calibri"/>
              <a:cs typeface="Arial" panose="020B0604020202020204" pitchFamily="34" charset="0"/>
            </a:endParaRPr>
          </a:p>
        </p:txBody>
      </p:sp>
      <p:cxnSp>
        <p:nvCxnSpPr>
          <p:cNvPr id="9" name="رابط كسهم مستقيم 8"/>
          <p:cNvCxnSpPr/>
          <p:nvPr/>
        </p:nvCxnSpPr>
        <p:spPr>
          <a:xfrm>
            <a:off x="3524232" y="4357694"/>
            <a:ext cx="1071570"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057400" y="2057401"/>
            <a:ext cx="8229600" cy="4678363"/>
          </a:xfrm>
        </p:spPr>
        <p:txBody>
          <a:bodyPr/>
          <a:lstStyle/>
          <a:p>
            <a:pPr marL="0" indent="0">
              <a:spcBef>
                <a:spcPct val="0"/>
              </a:spcBef>
              <a:buNone/>
            </a:pPr>
            <a:r>
              <a:rPr lang="en-US" altLang="en-US" sz="6000" b="1" i="1" u="sng" dirty="0">
                <a:solidFill>
                  <a:prstClr val="black"/>
                </a:solidFill>
                <a:latin typeface="Andalus" panose="02020603050405020304" pitchFamily="18" charset="-78"/>
                <a:ea typeface="+mj-ea"/>
                <a:cs typeface="Andalus" panose="02020603050405020304" pitchFamily="18" charset="-78"/>
              </a:rPr>
              <a:t>Biliopancreatic Diversion</a:t>
            </a:r>
            <a:endParaRPr lang="en-US" sz="6000" b="1" u="sng" dirty="0">
              <a:solidFill>
                <a:prstClr val="black"/>
              </a:solidFill>
              <a:latin typeface="Franklin Gothic Book" panose="020B0503020102020204"/>
              <a:ea typeface="+mj-ea"/>
              <a:cs typeface="+mj-cs"/>
            </a:endParaRPr>
          </a:p>
          <a:p>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676400" y="533400"/>
            <a:ext cx="9144000" cy="6096000"/>
          </a:xfrm>
        </p:spPr>
        <p:txBody>
          <a:bodyPr>
            <a:normAutofit lnSpcReduction="10000"/>
          </a:bodyPr>
          <a:lstStyle/>
          <a:p>
            <a:pPr marL="0" indent="0" defTabSz="457200">
              <a:spcBef>
                <a:spcPts val="0"/>
              </a:spcBef>
              <a:buNone/>
            </a:pPr>
            <a:r>
              <a:rPr lang="en-US" sz="2800" dirty="0">
                <a:solidFill>
                  <a:prstClr val="black"/>
                </a:solidFill>
                <a:latin typeface="Andalus" panose="02020603050405020304" pitchFamily="18" charset="-78"/>
                <a:cs typeface="Andalus" panose="02020603050405020304" pitchFamily="18" charset="-78"/>
              </a:rPr>
              <a:t>Involves resection of the distal half to two-thirds of the stomach and creation of an alimentary tract of the most</a:t>
            </a:r>
          </a:p>
          <a:p>
            <a:pPr marL="0" indent="0" defTabSz="457200">
              <a:spcBef>
                <a:spcPts val="0"/>
              </a:spcBef>
              <a:buNone/>
            </a:pPr>
            <a:r>
              <a:rPr lang="en-US" sz="2800" dirty="0">
                <a:solidFill>
                  <a:prstClr val="black"/>
                </a:solidFill>
                <a:latin typeface="Andalus" panose="02020603050405020304" pitchFamily="18" charset="-78"/>
                <a:cs typeface="Andalus" panose="02020603050405020304" pitchFamily="18" charset="-78"/>
              </a:rPr>
              <a:t> distal 200 cm of ileum, which is anastomosed to the stomach. </a:t>
            </a:r>
          </a:p>
          <a:p>
            <a:pPr marL="0" indent="0" defTabSz="457200">
              <a:spcBef>
                <a:spcPts val="0"/>
              </a:spcBef>
              <a:buNone/>
            </a:pPr>
            <a:r>
              <a:rPr lang="en-US" sz="2800" dirty="0">
                <a:solidFill>
                  <a:prstClr val="black"/>
                </a:solidFill>
                <a:latin typeface="Andalus" panose="02020603050405020304" pitchFamily="18" charset="-78"/>
                <a:cs typeface="Andalus" panose="02020603050405020304" pitchFamily="18" charset="-78"/>
              </a:rPr>
              <a:t>The biliopancreatic limb is anastomosed to the alimentary tract either 75 or 100 cm proximal to the ileocecal valve .</a:t>
            </a:r>
          </a:p>
          <a:p>
            <a:pPr marL="0" indent="0" defTabSz="457200">
              <a:spcBef>
                <a:spcPts val="0"/>
              </a:spcBef>
              <a:buNone/>
            </a:pPr>
            <a:r>
              <a:rPr lang="en-US" sz="2800" dirty="0">
                <a:solidFill>
                  <a:prstClr val="black"/>
                </a:solidFill>
                <a:latin typeface="Andalus" panose="02020603050405020304" pitchFamily="18" charset="-78"/>
                <a:cs typeface="Andalus" panose="02020603050405020304" pitchFamily="18" charset="-78"/>
              </a:rPr>
              <a:t> </a:t>
            </a:r>
          </a:p>
          <a:p>
            <a:pPr marL="0" indent="0" defTabSz="457200">
              <a:spcBef>
                <a:spcPts val="0"/>
              </a:spcBef>
              <a:buNone/>
            </a:pPr>
            <a:r>
              <a:rPr lang="en-US" sz="2800" dirty="0">
                <a:solidFill>
                  <a:prstClr val="black"/>
                </a:solidFill>
                <a:latin typeface="Andalus" panose="02020603050405020304" pitchFamily="18" charset="-78"/>
                <a:cs typeface="Andalus" panose="02020603050405020304" pitchFamily="18" charset="-78"/>
              </a:rPr>
              <a:t>This procedure which produces the most malabsorptive of</a:t>
            </a:r>
          </a:p>
          <a:p>
            <a:pPr marL="0" indent="0" defTabSz="457200">
              <a:spcBef>
                <a:spcPts val="0"/>
              </a:spcBef>
              <a:buNone/>
            </a:pPr>
            <a:r>
              <a:rPr lang="en-US" sz="2800" dirty="0">
                <a:solidFill>
                  <a:prstClr val="black"/>
                </a:solidFill>
                <a:latin typeface="Andalus" panose="02020603050405020304" pitchFamily="18" charset="-78"/>
                <a:cs typeface="Andalus" panose="02020603050405020304" pitchFamily="18" charset="-78"/>
              </a:rPr>
              <a:t> all operations, is the most effective with 75-85 % excess weight loss but at the expense of the highest mortality of </a:t>
            </a:r>
          </a:p>
          <a:p>
            <a:pPr marL="0" indent="0" defTabSz="457200">
              <a:spcBef>
                <a:spcPts val="0"/>
              </a:spcBef>
              <a:buNone/>
            </a:pPr>
            <a:r>
              <a:rPr lang="en-US" sz="2800" dirty="0">
                <a:solidFill>
                  <a:prstClr val="black"/>
                </a:solidFill>
                <a:latin typeface="Andalus" panose="02020603050405020304" pitchFamily="18" charset="-78"/>
                <a:cs typeface="Andalus" panose="02020603050405020304" pitchFamily="18" charset="-78"/>
              </a:rPr>
              <a:t>1-2%. </a:t>
            </a:r>
          </a:p>
          <a:p>
            <a:pPr marL="0" indent="0" defTabSz="457200">
              <a:spcBef>
                <a:spcPts val="0"/>
              </a:spcBef>
              <a:buNone/>
            </a:pPr>
            <a:endParaRPr lang="en-US" sz="2800" dirty="0">
              <a:solidFill>
                <a:prstClr val="black"/>
              </a:solidFill>
              <a:latin typeface="Andalus" panose="02020603050405020304" pitchFamily="18" charset="-78"/>
              <a:cs typeface="Andalus" panose="02020603050405020304" pitchFamily="18" charset="-78"/>
            </a:endParaRPr>
          </a:p>
          <a:p>
            <a:pPr marL="0" indent="0" defTabSz="457200">
              <a:spcBef>
                <a:spcPts val="0"/>
              </a:spcBef>
              <a:buNone/>
            </a:pPr>
            <a:r>
              <a:rPr lang="en-US" sz="2800" dirty="0">
                <a:solidFill>
                  <a:prstClr val="black"/>
                </a:solidFill>
                <a:latin typeface="Andalus" panose="02020603050405020304" pitchFamily="18" charset="-78"/>
                <a:cs typeface="Andalus" panose="02020603050405020304" pitchFamily="18" charset="-78"/>
              </a:rPr>
              <a:t>Additionally as time goes by, if the patient does not adhere to their vitamins and micronutrients supplementation regimen, they are at severe risk of many deficiency syndromes .</a:t>
            </a:r>
          </a:p>
          <a:p>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pPr defTabSz="457200"/>
            <a:r>
              <a:rPr lang="en-US" altLang="en-US" sz="4800" i="1" u="sng" dirty="0">
                <a:solidFill>
                  <a:prstClr val="black"/>
                </a:solidFill>
                <a:latin typeface="Andalus" panose="02020603050405020304" pitchFamily="18" charset="-78"/>
                <a:cs typeface="Andalus" panose="02020603050405020304" pitchFamily="18" charset="-78"/>
              </a:rPr>
              <a:t>BPD </a:t>
            </a:r>
            <a:r>
              <a:rPr lang="en-US" sz="4800" u="sng" dirty="0">
                <a:solidFill>
                  <a:prstClr val="black"/>
                </a:solidFill>
                <a:latin typeface="Trebuchet MS" panose="020B0603020202020204"/>
              </a:rPr>
              <a:t>± Duodenal Switch</a:t>
            </a:r>
            <a:br>
              <a:rPr lang="en-US" sz="4800" i="1" u="sng" dirty="0">
                <a:solidFill>
                  <a:prstClr val="black"/>
                </a:solidFill>
                <a:latin typeface="Andalus" panose="02020603050405020304" pitchFamily="18" charset="-78"/>
                <a:cs typeface="Andalus" panose="02020603050405020304" pitchFamily="18" charset="-78"/>
              </a:rPr>
            </a:br>
            <a:endParaRPr lang="en-US" sz="4800" dirty="0"/>
          </a:p>
        </p:txBody>
      </p:sp>
      <p:sp>
        <p:nvSpPr>
          <p:cNvPr id="3" name="عنصر نائب للمحتوى 2"/>
          <p:cNvSpPr>
            <a:spLocks noGrp="1"/>
          </p:cNvSpPr>
          <p:nvPr>
            <p:ph idx="1"/>
          </p:nvPr>
        </p:nvSpPr>
        <p:spPr>
          <a:xfrm>
            <a:off x="1752600" y="1600201"/>
            <a:ext cx="8458200" cy="4525963"/>
          </a:xfrm>
        </p:spPr>
        <p:txBody>
          <a:bodyPr>
            <a:normAutofit fontScale="85000" lnSpcReduction="20000"/>
          </a:bodyPr>
          <a:lstStyle/>
          <a:p>
            <a:r>
              <a:rPr lang="en-US" dirty="0"/>
              <a:t>The Duodenal switch variation of the BPD was designed to reduce the need for taking Vit B12 and reduce the incidence of anastomotic stricture at the gastrojejunal anastomosis.</a:t>
            </a:r>
          </a:p>
          <a:p>
            <a:endParaRPr lang="en-US" dirty="0"/>
          </a:p>
          <a:p>
            <a:r>
              <a:rPr lang="en-US" dirty="0"/>
              <a:t>In the standard BPD, approximately two-third of the distal stomach is removed while in the duodenal switch variation there is a vertical sleeve gastrectomy.</a:t>
            </a:r>
          </a:p>
          <a:p>
            <a:endParaRPr lang="en-US" dirty="0"/>
          </a:p>
          <a:p>
            <a:r>
              <a:rPr lang="en-US" dirty="0"/>
              <a:t>In the duodenal switch variation, the anastomosis is made to the first part of the duodenum rather than the stomach as the standard BPD.</a:t>
            </a:r>
          </a:p>
          <a:p>
            <a:pPr marL="0" indent="0">
              <a:buNone/>
            </a:pPr>
            <a:endParaRPr lang="en-US" dirty="0"/>
          </a:p>
          <a:p>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5360" y="457200"/>
            <a:ext cx="7913370" cy="558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533401"/>
            <a:ext cx="82296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52600" y="750570"/>
            <a:ext cx="8991600" cy="5317490"/>
          </a:xfrm>
        </p:spPr>
        <p:txBody>
          <a:bodyPr>
            <a:normAutofit/>
          </a:bodyPr>
          <a:lstStyle/>
          <a:p>
            <a:r>
              <a:rPr lang="en-US" dirty="0"/>
              <a:t>Average weight loss after BPD and DS was over 72%</a:t>
            </a:r>
          </a:p>
          <a:p>
            <a:r>
              <a:rPr lang="en-US" dirty="0"/>
              <a:t>Resolution of type 2 diabetes 98%</a:t>
            </a:r>
          </a:p>
          <a:p>
            <a:r>
              <a:rPr lang="en-US" dirty="0"/>
              <a:t>Resolution of HTN 8% </a:t>
            </a:r>
          </a:p>
          <a:p>
            <a:r>
              <a:rPr lang="en-US" dirty="0"/>
              <a:t>Improvement in dyslipidemia 100%</a:t>
            </a:r>
          </a:p>
          <a:p>
            <a:r>
              <a:rPr lang="en-US" dirty="0"/>
              <a:t>Mortality rate of 1.1%</a:t>
            </a:r>
          </a:p>
          <a:p>
            <a:r>
              <a:rPr lang="en-US" dirty="0"/>
              <a:t>Complication rate of 27% to 33%</a:t>
            </a:r>
          </a:p>
          <a:p>
            <a:r>
              <a:rPr lang="en-US" dirty="0"/>
              <a:t>Nutritional complication rate of 40% to 77% </a:t>
            </a:r>
          </a:p>
          <a:p>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defTabSz="457200"/>
            <a:r>
              <a:rPr lang="en-US" altLang="en-US" sz="3800" b="1" i="1" u="sng" dirty="0">
                <a:solidFill>
                  <a:prstClr val="black"/>
                </a:solidFill>
                <a:latin typeface="Andalus" panose="02020603050405020304" pitchFamily="18" charset="-78"/>
                <a:cs typeface="Andalus" panose="02020603050405020304" pitchFamily="18" charset="-78"/>
              </a:rPr>
              <a:t>Complications</a:t>
            </a:r>
            <a:r>
              <a:rPr lang="en-US" altLang="en-US" sz="3800" b="1" i="1" dirty="0">
                <a:solidFill>
                  <a:srgbClr val="90C226"/>
                </a:solidFill>
                <a:latin typeface="Andalus" panose="02020603050405020304" pitchFamily="18" charset="-78"/>
                <a:cs typeface="Andalus" panose="02020603050405020304" pitchFamily="18" charset="-78"/>
              </a:rPr>
              <a:t> </a:t>
            </a:r>
            <a:br>
              <a:rPr lang="en-US" sz="3800" b="1" i="1" dirty="0">
                <a:solidFill>
                  <a:srgbClr val="90C226"/>
                </a:solidFill>
                <a:latin typeface="Andalus" panose="02020603050405020304" pitchFamily="18" charset="-78"/>
                <a:cs typeface="Andalus" panose="02020603050405020304" pitchFamily="18" charset="-78"/>
              </a:rPr>
            </a:br>
            <a:endParaRPr lang="en-US" dirty="0"/>
          </a:p>
        </p:txBody>
      </p:sp>
      <p:sp>
        <p:nvSpPr>
          <p:cNvPr id="3" name="عنصر نائب للمحتوى 2"/>
          <p:cNvSpPr>
            <a:spLocks noGrp="1"/>
          </p:cNvSpPr>
          <p:nvPr>
            <p:ph idx="1"/>
          </p:nvPr>
        </p:nvSpPr>
        <p:spPr>
          <a:xfrm>
            <a:off x="1905000" y="990600"/>
            <a:ext cx="8229600" cy="5486400"/>
          </a:xfrm>
        </p:spPr>
        <p:txBody>
          <a:bodyPr>
            <a:normAutofit/>
          </a:bodyPr>
          <a:lstStyle/>
          <a:p>
            <a:pPr marL="0" indent="0">
              <a:buNone/>
            </a:pPr>
            <a:r>
              <a:rPr lang="en-US" b="1" u="sng" dirty="0"/>
              <a:t>Intraoperative</a:t>
            </a:r>
            <a:r>
              <a:rPr lang="en-US" dirty="0"/>
              <a:t>:</a:t>
            </a:r>
          </a:p>
          <a:p>
            <a:r>
              <a:rPr lang="en-US" sz="2800" dirty="0">
                <a:ln/>
                <a:effectLst>
                  <a:outerShdw blurRad="38100" dist="19050" dir="2700000" algn="tl" rotWithShape="0">
                    <a:schemeClr val="dk1">
                      <a:alpha val="40000"/>
                    </a:schemeClr>
                  </a:outerShdw>
                </a:effectLst>
              </a:rPr>
              <a:t>Bleeding</a:t>
            </a:r>
          </a:p>
          <a:p>
            <a:r>
              <a:rPr lang="en-US" sz="2800" dirty="0">
                <a:ln/>
                <a:effectLst>
                  <a:outerShdw blurRad="38100" dist="19050" dir="2700000" algn="tl" rotWithShape="0">
                    <a:schemeClr val="dk1">
                      <a:alpha val="40000"/>
                    </a:schemeClr>
                  </a:outerShdw>
                </a:effectLst>
              </a:rPr>
              <a:t>Injury (bowel, liver, splee</a:t>
            </a:r>
            <a:r>
              <a:rPr lang="en-US" sz="2800" dirty="0"/>
              <a:t>n</a:t>
            </a:r>
            <a:r>
              <a:rPr lang="en-US" sz="2800" dirty="0">
                <a:ln/>
                <a:effectLst>
                  <a:outerShdw blurRad="38100" dist="19050" dir="2700000" algn="tl" rotWithShape="0">
                    <a:schemeClr val="dk1">
                      <a:alpha val="40000"/>
                    </a:schemeClr>
                  </a:outerShdw>
                </a:effectLst>
              </a:rPr>
              <a:t>, esophagus)</a:t>
            </a:r>
            <a:endParaRPr lang="en-US" sz="2800" dirty="0"/>
          </a:p>
          <a:p>
            <a:pPr marL="0" indent="0">
              <a:buNone/>
            </a:pPr>
            <a:endParaRPr lang="en-US" sz="2800" dirty="0"/>
          </a:p>
          <a:p>
            <a:pPr marL="609600" indent="-609600" defTabSz="457200">
              <a:spcBef>
                <a:spcPts val="1000"/>
              </a:spcBef>
              <a:buClr>
                <a:srgbClr val="90C226"/>
              </a:buClr>
              <a:buSzPct val="80000"/>
              <a:buFont typeface="Wingdings 3" panose="05040102010807070707" charset="2"/>
              <a:buChar char=""/>
            </a:pPr>
            <a:r>
              <a:rPr lang="en-US" sz="2400" b="1" i="1" u="sng" dirty="0">
                <a:solidFill>
                  <a:prstClr val="black"/>
                </a:solidFill>
                <a:latin typeface="Trebuchet MS" panose="020B0603020202020204"/>
              </a:rPr>
              <a:t>Immediate post operative:</a:t>
            </a:r>
          </a:p>
          <a:p>
            <a:pPr marL="609600" indent="-609600" defTabSz="457200">
              <a:spcBef>
                <a:spcPts val="1000"/>
              </a:spcBef>
              <a:buClr>
                <a:srgbClr val="90C226"/>
              </a:buClr>
              <a:buSzPct val="80000"/>
              <a:buFontTx/>
              <a:buAutoNum type="arabicPeriod"/>
            </a:pPr>
            <a:r>
              <a:rPr lang="en-US" sz="1800" dirty="0">
                <a:effectLst>
                  <a:outerShdw blurRad="38100" dist="19050" dir="2700000" algn="tl" rotWithShape="0">
                    <a:schemeClr val="dk1">
                      <a:alpha val="40000"/>
                    </a:schemeClr>
                  </a:outerShdw>
                </a:effectLst>
                <a:latin typeface="Trebuchet MS" panose="020B0603020202020204"/>
              </a:rPr>
              <a:t>Bleeding</a:t>
            </a:r>
          </a:p>
          <a:p>
            <a:pPr marL="609600" indent="-609600" defTabSz="457200">
              <a:spcBef>
                <a:spcPts val="1000"/>
              </a:spcBef>
              <a:buClr>
                <a:srgbClr val="90C226"/>
              </a:buClr>
              <a:buSzPct val="80000"/>
              <a:buFontTx/>
              <a:buAutoNum type="arabicPeriod"/>
            </a:pPr>
            <a:r>
              <a:rPr lang="en-US" sz="1800" dirty="0">
                <a:effectLst>
                  <a:outerShdw blurRad="38100" dist="19050" dir="2700000" algn="tl" rotWithShape="0">
                    <a:schemeClr val="dk1">
                      <a:alpha val="40000"/>
                    </a:schemeClr>
                  </a:outerShdw>
                </a:effectLst>
                <a:latin typeface="Trebuchet MS" panose="020B0603020202020204"/>
              </a:rPr>
              <a:t>DVT with or without pulmonary embolism</a:t>
            </a:r>
          </a:p>
          <a:p>
            <a:pPr marL="609600" indent="-609600" defTabSz="457200">
              <a:spcBef>
                <a:spcPts val="1000"/>
              </a:spcBef>
              <a:buClr>
                <a:srgbClr val="90C226"/>
              </a:buClr>
              <a:buSzPct val="80000"/>
              <a:buFontTx/>
              <a:buAutoNum type="arabicPeriod"/>
            </a:pPr>
            <a:r>
              <a:rPr lang="en-US" sz="1800" dirty="0">
                <a:effectLst>
                  <a:outerShdw blurRad="38100" dist="19050" dir="2700000" algn="tl" rotWithShape="0">
                    <a:schemeClr val="dk1">
                      <a:alpha val="40000"/>
                    </a:schemeClr>
                  </a:outerShdw>
                </a:effectLst>
                <a:latin typeface="Trebuchet MS" panose="020B0603020202020204"/>
              </a:rPr>
              <a:t>Infection</a:t>
            </a:r>
          </a:p>
          <a:p>
            <a:pPr marL="609600" indent="-609600" defTabSz="457200">
              <a:spcBef>
                <a:spcPts val="1000"/>
              </a:spcBef>
              <a:buClr>
                <a:srgbClr val="90C226"/>
              </a:buClr>
              <a:buSzPct val="80000"/>
              <a:buFontTx/>
              <a:buAutoNum type="arabicPeriod"/>
            </a:pPr>
            <a:r>
              <a:rPr lang="en-US" sz="1800" dirty="0">
                <a:effectLst>
                  <a:outerShdw blurRad="38100" dist="19050" dir="2700000" algn="tl" rotWithShape="0">
                    <a:schemeClr val="dk1">
                      <a:alpha val="40000"/>
                    </a:schemeClr>
                  </a:outerShdw>
                </a:effectLst>
                <a:latin typeface="Trebuchet MS" panose="020B0603020202020204"/>
              </a:rPr>
              <a:t>Abscess formation</a:t>
            </a:r>
          </a:p>
          <a:p>
            <a:pPr marL="609600" indent="-609600" defTabSz="457200">
              <a:spcBef>
                <a:spcPts val="1000"/>
              </a:spcBef>
              <a:buClr>
                <a:srgbClr val="90C226"/>
              </a:buClr>
              <a:buSzPct val="80000"/>
              <a:buFontTx/>
              <a:buAutoNum type="arabicPeriod"/>
            </a:pPr>
            <a:r>
              <a:rPr lang="en-US" sz="1800" dirty="0">
                <a:effectLst>
                  <a:outerShdw blurRad="38100" dist="19050" dir="2700000" algn="tl" rotWithShape="0">
                    <a:schemeClr val="dk1">
                      <a:alpha val="40000"/>
                    </a:schemeClr>
                  </a:outerShdw>
                </a:effectLst>
                <a:latin typeface="Trebuchet MS" panose="020B0603020202020204"/>
              </a:rPr>
              <a:t>Bowel obstruction</a:t>
            </a:r>
          </a:p>
          <a:p>
            <a:pPr marL="609600" indent="-609600" defTabSz="457200">
              <a:spcBef>
                <a:spcPts val="1000"/>
              </a:spcBef>
              <a:buClr>
                <a:srgbClr val="90C226"/>
              </a:buClr>
              <a:buSzPct val="80000"/>
              <a:buFontTx/>
              <a:buAutoNum type="arabicPeriod"/>
            </a:pPr>
            <a:r>
              <a:rPr lang="en-US" sz="1800" dirty="0">
                <a:effectLst>
                  <a:outerShdw blurRad="38100" dist="19050" dir="2700000" algn="tl" rotWithShape="0">
                    <a:schemeClr val="dk1">
                      <a:alpha val="40000"/>
                    </a:schemeClr>
                  </a:outerShdw>
                </a:effectLst>
                <a:latin typeface="Trebuchet MS" panose="020B0603020202020204"/>
              </a:rPr>
              <a:t>Anastomotic leaks</a:t>
            </a:r>
          </a:p>
          <a:p>
            <a:pPr marL="609600" indent="-609600" defTabSz="457200">
              <a:spcBef>
                <a:spcPts val="1000"/>
              </a:spcBef>
              <a:buClr>
                <a:srgbClr val="90C226"/>
              </a:buClr>
              <a:buSzPct val="80000"/>
              <a:buNone/>
            </a:pPr>
            <a:endParaRPr lang="en-US" sz="1800" dirty="0">
              <a:effectLst>
                <a:outerShdw blurRad="38100" dist="19050" dir="2700000" algn="tl" rotWithShape="0">
                  <a:schemeClr val="dk1">
                    <a:alpha val="40000"/>
                  </a:schemeClr>
                </a:outerShdw>
              </a:effectLst>
              <a:latin typeface="Trebuchet MS" panose="020B0603020202020204"/>
            </a:endParaRPr>
          </a:p>
          <a:p>
            <a:endParaRPr lang="en-US" dirty="0"/>
          </a:p>
          <a:p>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676400" y="685800"/>
            <a:ext cx="9343390" cy="6121400"/>
          </a:xfrm>
        </p:spPr>
        <p:txBody>
          <a:bodyPr>
            <a:normAutofit/>
          </a:bodyPr>
          <a:lstStyle/>
          <a:p>
            <a:pPr marL="609600" indent="-609600">
              <a:spcBef>
                <a:spcPts val="580"/>
              </a:spcBef>
              <a:buClr>
                <a:srgbClr val="D34817"/>
              </a:buClr>
              <a:buSzPct val="85000"/>
              <a:buFont typeface="Wingdings 2" panose="05020102010507070707"/>
              <a:buChar char=""/>
            </a:pPr>
            <a:r>
              <a:rPr lang="en-US" sz="4100" b="1" i="1" u="sng" dirty="0">
                <a:solidFill>
                  <a:prstClr val="black"/>
                </a:solidFill>
                <a:latin typeface="Perpetua" panose="02020502060401020303"/>
              </a:rPr>
              <a:t>Long term:</a:t>
            </a:r>
          </a:p>
          <a:p>
            <a:pPr marL="609600" indent="-609600">
              <a:spcBef>
                <a:spcPts val="580"/>
              </a:spcBef>
              <a:buClr>
                <a:srgbClr val="D34817"/>
              </a:buClr>
              <a:buSzPct val="85000"/>
              <a:buFontTx/>
              <a:buAutoNum type="arabicPeriod"/>
            </a:pPr>
            <a:r>
              <a:rPr lang="en-US" sz="2800" b="1" dirty="0">
                <a:effectLst>
                  <a:outerShdw blurRad="38100" dist="19050" dir="2700000" algn="tl" rotWithShape="0">
                    <a:schemeClr val="dk1">
                      <a:alpha val="40000"/>
                    </a:schemeClr>
                  </a:outerShdw>
                </a:effectLst>
                <a:latin typeface="Perpetua" panose="02020502060401020303"/>
              </a:rPr>
              <a:t>Internal Herniation</a:t>
            </a:r>
          </a:p>
          <a:p>
            <a:pPr marL="609600" indent="-609600">
              <a:spcBef>
                <a:spcPts val="580"/>
              </a:spcBef>
              <a:buClr>
                <a:srgbClr val="D34817"/>
              </a:buClr>
              <a:buSzPct val="85000"/>
              <a:buFontTx/>
              <a:buAutoNum type="arabicPeriod"/>
            </a:pPr>
            <a:r>
              <a:rPr lang="en-US" sz="2800" b="1" dirty="0">
                <a:effectLst>
                  <a:outerShdw blurRad="38100" dist="19050" dir="2700000" algn="tl" rotWithShape="0">
                    <a:schemeClr val="dk1">
                      <a:alpha val="40000"/>
                    </a:schemeClr>
                  </a:outerShdw>
                </a:effectLst>
                <a:latin typeface="Perpetua" panose="02020502060401020303"/>
              </a:rPr>
              <a:t>Bowel obstruction</a:t>
            </a:r>
          </a:p>
          <a:p>
            <a:pPr marL="609600" indent="-609600">
              <a:spcBef>
                <a:spcPts val="580"/>
              </a:spcBef>
              <a:buClr>
                <a:srgbClr val="D34817"/>
              </a:buClr>
              <a:buSzPct val="85000"/>
              <a:buFontTx/>
              <a:buAutoNum type="arabicPeriod"/>
            </a:pPr>
            <a:r>
              <a:rPr lang="en-US" sz="2800" b="1" dirty="0">
                <a:effectLst>
                  <a:outerShdw blurRad="38100" dist="19050" dir="2700000" algn="tl" rotWithShape="0">
                    <a:schemeClr val="dk1">
                      <a:alpha val="40000"/>
                    </a:schemeClr>
                  </a:outerShdw>
                </a:effectLst>
                <a:latin typeface="Perpetua" panose="02020502060401020303"/>
              </a:rPr>
              <a:t>Osteopenia</a:t>
            </a:r>
          </a:p>
          <a:p>
            <a:pPr marL="609600" indent="-609600">
              <a:spcBef>
                <a:spcPts val="580"/>
              </a:spcBef>
              <a:buClr>
                <a:srgbClr val="D34817"/>
              </a:buClr>
              <a:buSzPct val="85000"/>
              <a:buFontTx/>
              <a:buAutoNum type="arabicPeriod"/>
            </a:pPr>
            <a:r>
              <a:rPr lang="en-US" sz="2800" b="1" dirty="0">
                <a:effectLst>
                  <a:outerShdw blurRad="38100" dist="19050" dir="2700000" algn="tl" rotWithShape="0">
                    <a:schemeClr val="dk1">
                      <a:alpha val="40000"/>
                    </a:schemeClr>
                  </a:outerShdw>
                </a:effectLst>
                <a:latin typeface="Perpetua" panose="02020502060401020303"/>
              </a:rPr>
              <a:t>Diarrhea</a:t>
            </a:r>
          </a:p>
          <a:p>
            <a:pPr marL="609600" indent="-609600">
              <a:spcBef>
                <a:spcPts val="580"/>
              </a:spcBef>
              <a:buClr>
                <a:srgbClr val="D34817"/>
              </a:buClr>
              <a:buSzPct val="85000"/>
              <a:buFontTx/>
              <a:buAutoNum type="arabicPeriod"/>
            </a:pPr>
            <a:r>
              <a:rPr lang="en-US" sz="2800" b="1" dirty="0">
                <a:effectLst>
                  <a:outerShdw blurRad="38100" dist="19050" dir="2700000" algn="tl" rotWithShape="0">
                    <a:schemeClr val="dk1">
                      <a:alpha val="40000"/>
                    </a:schemeClr>
                  </a:outerShdw>
                </a:effectLst>
                <a:latin typeface="Perpetua" panose="02020502060401020303"/>
              </a:rPr>
              <a:t>Malodorous bowel motions and flatus</a:t>
            </a:r>
          </a:p>
          <a:p>
            <a:pPr marL="0" indent="0" defTabSz="457200">
              <a:spcBef>
                <a:spcPts val="1000"/>
              </a:spcBef>
              <a:buClr>
                <a:srgbClr val="90C226"/>
              </a:buClr>
              <a:buSzPct val="80000"/>
              <a:buNone/>
            </a:pPr>
            <a:r>
              <a:rPr lang="en-US" sz="2220" b="1" dirty="0">
                <a:ln w="22225">
                  <a:solidFill>
                    <a:schemeClr val="accent2"/>
                  </a:solidFill>
                  <a:prstDash val="solid"/>
                </a:ln>
                <a:solidFill>
                  <a:schemeClr val="accent2">
                    <a:lumMod val="40000"/>
                    <a:lumOff val="60000"/>
                  </a:schemeClr>
                </a:solidFill>
                <a:latin typeface="Andalus" panose="02020603050405020304" pitchFamily="18" charset="-78"/>
                <a:cs typeface="Andalus" panose="02020603050405020304" pitchFamily="18" charset="-78"/>
              </a:rPr>
              <a:t>6</a:t>
            </a:r>
            <a:r>
              <a:rPr lang="en-US" sz="2220" b="1" dirty="0">
                <a:solidFill>
                  <a:prstClr val="black">
                    <a:lumMod val="75000"/>
                    <a:lumOff val="25000"/>
                  </a:prstClr>
                </a:solidFill>
                <a:latin typeface="Andalus" panose="02020603050405020304" pitchFamily="18" charset="-78"/>
                <a:cs typeface="Andalus" panose="02020603050405020304" pitchFamily="18" charset="-78"/>
              </a:rPr>
              <a:t>.</a:t>
            </a:r>
            <a:r>
              <a:rPr lang="en-US" sz="2900" b="1" dirty="0">
                <a:solidFill>
                  <a:prstClr val="black">
                    <a:lumMod val="75000"/>
                    <a:lumOff val="25000"/>
                  </a:prstClr>
                </a:solidFill>
                <a:latin typeface="Andalus" panose="02020603050405020304" pitchFamily="18" charset="-78"/>
                <a:cs typeface="Andalus" panose="02020603050405020304" pitchFamily="18" charset="-78"/>
              </a:rPr>
              <a:t> </a:t>
            </a:r>
            <a:r>
              <a:rPr lang="en-US" sz="2665" b="1" dirty="0">
                <a:ln/>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Marginal ulcer in 2.8% of patients. </a:t>
            </a:r>
            <a:endParaRPr lang="ar-SA" sz="2665" b="1" dirty="0">
              <a:ln/>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endParaRPr>
          </a:p>
          <a:p>
            <a:pPr marL="0" indent="0" defTabSz="457200">
              <a:spcBef>
                <a:spcPts val="1000"/>
              </a:spcBef>
              <a:buClr>
                <a:srgbClr val="90C226"/>
              </a:buClr>
              <a:buSzPct val="80000"/>
              <a:buNone/>
            </a:pPr>
            <a:r>
              <a:rPr lang="en-US" sz="2665" b="1" dirty="0">
                <a:ln w="22225">
                  <a:solidFill>
                    <a:schemeClr val="accent2"/>
                  </a:solidFill>
                  <a:prstDash val="solid"/>
                </a:ln>
                <a:solidFill>
                  <a:schemeClr val="accent2">
                    <a:lumMod val="40000"/>
                    <a:lumOff val="60000"/>
                  </a:schemeClr>
                </a:solidFill>
                <a:latin typeface="Andalus" panose="02020603050405020304" pitchFamily="18" charset="-78"/>
                <a:cs typeface="Andalus" panose="02020603050405020304" pitchFamily="18" charset="-78"/>
              </a:rPr>
              <a:t>7</a:t>
            </a:r>
            <a:r>
              <a:rPr lang="en-US" sz="2665" b="1" dirty="0">
                <a:ln/>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 Gall stones .</a:t>
            </a:r>
          </a:p>
          <a:p>
            <a:pPr marL="0" indent="0" defTabSz="457200">
              <a:spcBef>
                <a:spcPts val="1000"/>
              </a:spcBef>
              <a:buClr>
                <a:srgbClr val="90C226"/>
              </a:buClr>
              <a:buSzPct val="80000"/>
              <a:buNone/>
            </a:pPr>
            <a:endParaRPr lang="en-US" sz="2000" b="1" dirty="0">
              <a:solidFill>
                <a:prstClr val="black">
                  <a:lumMod val="75000"/>
                  <a:lumOff val="25000"/>
                </a:prstClr>
              </a:solidFill>
              <a:latin typeface="Andalus" panose="02020603050405020304" pitchFamily="18" charset="-78"/>
              <a:cs typeface="Andalus" panose="02020603050405020304" pitchFamily="18" charset="-78"/>
            </a:endParaRPr>
          </a:p>
          <a:p>
            <a:pPr marL="0" indent="0">
              <a:buNone/>
            </a:pP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371600" y="5029200"/>
            <a:ext cx="8229600" cy="1143000"/>
          </a:xfrm>
        </p:spPr>
        <p:txBody>
          <a:bodyPr>
            <a:noAutofit/>
          </a:bodyPr>
          <a:lstStyle/>
          <a:p>
            <a:pPr defTabSz="457200"/>
            <a:br>
              <a:rPr lang="en-US" sz="4800" b="1" i="1" u="sng" dirty="0">
                <a:solidFill>
                  <a:prstClr val="black"/>
                </a:solidFill>
                <a:latin typeface="Andalus" panose="02020603050405020304" pitchFamily="18" charset="-78"/>
                <a:cs typeface="Andalus" panose="02020603050405020304" pitchFamily="18" charset="-78"/>
              </a:rPr>
            </a:br>
            <a:endParaRPr lang="en-US" sz="4800" dirty="0"/>
          </a:p>
        </p:txBody>
      </p:sp>
      <p:sp>
        <p:nvSpPr>
          <p:cNvPr id="3" name="عنصر نائب للمحتوى 2"/>
          <p:cNvSpPr>
            <a:spLocks noGrp="1"/>
          </p:cNvSpPr>
          <p:nvPr>
            <p:ph idx="1"/>
          </p:nvPr>
        </p:nvSpPr>
        <p:spPr>
          <a:xfrm>
            <a:off x="2197417" y="2332037"/>
            <a:ext cx="8229600" cy="4525963"/>
          </a:xfrm>
        </p:spPr>
        <p:txBody>
          <a:bodyPr>
            <a:normAutofit/>
          </a:bodyPr>
          <a:lstStyle/>
          <a:p>
            <a:pPr marL="0" indent="0" defTabSz="457200">
              <a:spcBef>
                <a:spcPts val="0"/>
              </a:spcBef>
              <a:buNone/>
            </a:pPr>
            <a:endParaRPr lang="en-US" b="1" dirty="0">
              <a:ln/>
              <a:solidFill>
                <a:schemeClr val="tx1"/>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endParaRPr>
          </a:p>
          <a:p>
            <a:pPr marL="0" indent="0" defTabSz="457200">
              <a:spcBef>
                <a:spcPts val="0"/>
              </a:spcBef>
              <a:buNone/>
            </a:pPr>
            <a:r>
              <a:rPr lang="en-US" b="1" dirty="0">
                <a:ln/>
                <a:solidFill>
                  <a:schemeClr val="tx1"/>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Malnutrition</a:t>
            </a:r>
          </a:p>
          <a:p>
            <a:pPr marL="0" indent="0" defTabSz="457200">
              <a:spcBef>
                <a:spcPts val="0"/>
              </a:spcBef>
              <a:buNone/>
            </a:pPr>
            <a:r>
              <a:rPr lang="en-US" sz="2800" dirty="0">
                <a:solidFill>
                  <a:prstClr val="black"/>
                </a:solidFill>
                <a:latin typeface="Andalus" panose="02020603050405020304" pitchFamily="18" charset="-78"/>
                <a:cs typeface="Andalus" panose="02020603050405020304" pitchFamily="18" charset="-78"/>
              </a:rPr>
              <a:t>The most severe and life-threatening. When it is diagnosed, the treatment is parenteral nutrition. </a:t>
            </a:r>
          </a:p>
          <a:p>
            <a:pPr marL="0" indent="0" defTabSz="457200">
              <a:spcBef>
                <a:spcPts val="0"/>
              </a:spcBef>
              <a:buNone/>
            </a:pPr>
            <a:endParaRPr lang="en-US" sz="2800" dirty="0">
              <a:solidFill>
                <a:prstClr val="black"/>
              </a:solidFill>
              <a:latin typeface="Andalus" panose="02020603050405020304" pitchFamily="18" charset="-78"/>
              <a:cs typeface="Andalus" panose="02020603050405020304" pitchFamily="18" charset="-78"/>
            </a:endParaRPr>
          </a:p>
          <a:p>
            <a:pPr marL="0" indent="0" defTabSz="457200">
              <a:spcBef>
                <a:spcPts val="0"/>
              </a:spcBef>
              <a:buNone/>
            </a:pPr>
            <a:r>
              <a:rPr lang="en-US" sz="2800" dirty="0">
                <a:solidFill>
                  <a:prstClr val="black"/>
                </a:solidFill>
                <a:latin typeface="Andalus" panose="02020603050405020304" pitchFamily="18" charset="-78"/>
                <a:cs typeface="Andalus" panose="02020603050405020304" pitchFamily="18" charset="-78"/>
              </a:rPr>
              <a:t>Two episodes of required parenteral nutrition are usually considered adequate indication to lengthen the “common channel” of ileum—the ileum between the ileoileostomy of the biliopancreatic limb to the alimentary tract and the ileocecal valve .</a:t>
            </a:r>
            <a:endParaRPr lang="en-US" dirty="0"/>
          </a:p>
        </p:txBody>
      </p:sp>
      <p:sp>
        <p:nvSpPr>
          <p:cNvPr id="4" name="Text Box 3"/>
          <p:cNvSpPr txBox="1"/>
          <p:nvPr/>
        </p:nvSpPr>
        <p:spPr>
          <a:xfrm>
            <a:off x="2197417" y="254876"/>
            <a:ext cx="6577965" cy="2727960"/>
          </a:xfrm>
          <a:prstGeom prst="rect">
            <a:avLst/>
          </a:prstGeom>
          <a:noFill/>
        </p:spPr>
        <p:txBody>
          <a:bodyPr wrap="square" rtlCol="0" anchor="t">
            <a:spAutoFit/>
          </a:bodyPr>
          <a:lstStyle/>
          <a:p>
            <a:pPr>
              <a:spcBef>
                <a:spcPts val="580"/>
              </a:spcBef>
              <a:buClr>
                <a:srgbClr val="D34817"/>
              </a:buClr>
              <a:buSzPct val="85000"/>
            </a:pPr>
            <a:r>
              <a:rPr lang="en-US" sz="3200" b="1" i="1" u="sng" dirty="0">
                <a:solidFill>
                  <a:prstClr val="black"/>
                </a:solidFill>
                <a:latin typeface="Andalus" panose="02020603050405020304" pitchFamily="18" charset="-78"/>
                <a:cs typeface="Andalus" panose="02020603050405020304" pitchFamily="18" charset="-78"/>
                <a:sym typeface="+mn-ea"/>
              </a:rPr>
              <a:t>Nutritional</a:t>
            </a:r>
            <a:r>
              <a:rPr lang="en-US" sz="3200" b="1" u="sng" dirty="0">
                <a:solidFill>
                  <a:prstClr val="black"/>
                </a:solidFill>
                <a:latin typeface="Andalus" panose="02020603050405020304" pitchFamily="18" charset="-78"/>
                <a:cs typeface="Andalus" panose="02020603050405020304" pitchFamily="18" charset="-78"/>
                <a:sym typeface="+mn-ea"/>
              </a:rPr>
              <a:t> :</a:t>
            </a:r>
            <a:endParaRPr lang="en-US" sz="3200" b="1" u="sng" dirty="0">
              <a:solidFill>
                <a:prstClr val="black"/>
              </a:solidFill>
              <a:latin typeface="Andalus" panose="02020603050405020304" pitchFamily="18" charset="-78"/>
              <a:cs typeface="Andalus" panose="02020603050405020304" pitchFamily="18" charset="-78"/>
            </a:endParaRPr>
          </a:p>
          <a:p>
            <a:pPr>
              <a:spcBef>
                <a:spcPts val="580"/>
              </a:spcBef>
              <a:buClr>
                <a:srgbClr val="D34817"/>
              </a:buClr>
              <a:buSzPct val="85000"/>
            </a:pPr>
            <a:r>
              <a:rPr lang="en-US" sz="2400" dirty="0">
                <a:solidFill>
                  <a:prstClr val="black"/>
                </a:solidFill>
                <a:latin typeface="Andalus" panose="02020603050405020304" pitchFamily="18" charset="-78"/>
                <a:cs typeface="Andalus" panose="02020603050405020304" pitchFamily="18" charset="-78"/>
                <a:sym typeface="+mn-ea"/>
              </a:rPr>
              <a:t>   Iron deficiency anemia rate of less than 5%. </a:t>
            </a:r>
            <a:endParaRPr lang="en-US" sz="2400" dirty="0">
              <a:solidFill>
                <a:prstClr val="black"/>
              </a:solidFill>
              <a:latin typeface="Andalus" panose="02020603050405020304" pitchFamily="18" charset="-78"/>
              <a:cs typeface="Andalus" panose="02020603050405020304" pitchFamily="18" charset="-78"/>
            </a:endParaRPr>
          </a:p>
          <a:p>
            <a:pPr>
              <a:spcBef>
                <a:spcPts val="580"/>
              </a:spcBef>
              <a:buClr>
                <a:srgbClr val="D34817"/>
              </a:buClr>
              <a:buSzPct val="85000"/>
            </a:pPr>
            <a:r>
              <a:rPr lang="en-US" sz="2400" dirty="0">
                <a:solidFill>
                  <a:prstClr val="black"/>
                </a:solidFill>
                <a:latin typeface="Andalus" panose="02020603050405020304" pitchFamily="18" charset="-78"/>
                <a:cs typeface="Andalus" panose="02020603050405020304" pitchFamily="18" charset="-78"/>
                <a:sym typeface="+mn-ea"/>
              </a:rPr>
              <a:t>   Alopecia from inadequate protein absorption</a:t>
            </a:r>
            <a:endParaRPr lang="en-US" sz="2400" b="1" dirty="0">
              <a:solidFill>
                <a:prstClr val="black"/>
              </a:solidFill>
              <a:latin typeface="Andalus" panose="02020603050405020304" pitchFamily="18" charset="-78"/>
              <a:cs typeface="Andalus" panose="02020603050405020304" pitchFamily="18" charset="-78"/>
            </a:endParaRPr>
          </a:p>
          <a:p>
            <a:pPr>
              <a:spcBef>
                <a:spcPts val="580"/>
              </a:spcBef>
              <a:buClr>
                <a:srgbClr val="D34817"/>
              </a:buClr>
              <a:buSzPct val="85000"/>
            </a:pPr>
            <a:r>
              <a:rPr lang="en-US" sz="2400" b="1" dirty="0">
                <a:solidFill>
                  <a:prstClr val="black"/>
                </a:solidFill>
                <a:latin typeface="Andalus" panose="02020603050405020304" pitchFamily="18" charset="-78"/>
                <a:cs typeface="Andalus" panose="02020603050405020304" pitchFamily="18" charset="-78"/>
                <a:sym typeface="+mn-ea"/>
              </a:rPr>
              <a:t>   protein malnutrition</a:t>
            </a:r>
            <a:r>
              <a:rPr lang="en-US" sz="2400" dirty="0">
                <a:solidFill>
                  <a:prstClr val="black"/>
                </a:solidFill>
                <a:latin typeface="Andalus" panose="02020603050405020304" pitchFamily="18" charset="-78"/>
                <a:cs typeface="Andalus" panose="02020603050405020304" pitchFamily="18" charset="-78"/>
                <a:sym typeface="+mn-ea"/>
              </a:rPr>
              <a:t>  rate of 7%</a:t>
            </a:r>
            <a:endParaRPr lang="en-US" sz="2400" dirty="0">
              <a:solidFill>
                <a:prstClr val="black"/>
              </a:solidFill>
              <a:latin typeface="Andalus" panose="02020603050405020304" pitchFamily="18" charset="-78"/>
              <a:cs typeface="Andalus" panose="02020603050405020304" pitchFamily="18" charset="-78"/>
            </a:endParaRPr>
          </a:p>
          <a:p>
            <a:pPr>
              <a:spcBef>
                <a:spcPts val="580"/>
              </a:spcBef>
              <a:buClr>
                <a:srgbClr val="D34817"/>
              </a:buClr>
              <a:buSzPct val="85000"/>
            </a:pPr>
            <a:r>
              <a:rPr lang="en-US" sz="2400" dirty="0">
                <a:solidFill>
                  <a:prstClr val="black"/>
                </a:solidFill>
                <a:latin typeface="Andalus" panose="02020603050405020304" pitchFamily="18" charset="-78"/>
                <a:cs typeface="Andalus" panose="02020603050405020304" pitchFamily="18" charset="-78"/>
                <a:sym typeface="+mn-ea"/>
              </a:rPr>
              <a:t>    Night blindness from a lack of vitamin A</a:t>
            </a:r>
            <a:endParaRPr lang="en-US" sz="2400" dirty="0">
              <a:solidFill>
                <a:prstClr val="black"/>
              </a:solidFill>
              <a:latin typeface="Andalus" panose="02020603050405020304" pitchFamily="18" charset="-78"/>
              <a:cs typeface="Andalus" panose="02020603050405020304" pitchFamily="18" charset="-78"/>
            </a:endParaRPr>
          </a:p>
          <a:p>
            <a:endParaRPr lang="en-US" sz="2400" dirty="0">
              <a:solidFill>
                <a:prstClr val="black"/>
              </a:solidFill>
              <a:latin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905000" y="533401"/>
            <a:ext cx="8305800" cy="5821363"/>
          </a:xfrm>
        </p:spPr>
        <p:txBody>
          <a:bodyPr>
            <a:normAutofit fontScale="92500" lnSpcReduction="10000"/>
          </a:bodyPr>
          <a:lstStyle/>
          <a:p>
            <a:r>
              <a:rPr lang="en-US" dirty="0"/>
              <a:t>Thorough preoperative and postoperative counseling by a nutritionist versed in the operation and potential nutritional deficiencies is essential.</a:t>
            </a:r>
          </a:p>
          <a:p>
            <a:endParaRPr lang="en-US" dirty="0"/>
          </a:p>
          <a:p>
            <a:r>
              <a:rPr lang="en-US" dirty="0"/>
              <a:t> Vitamins and mineral supplements must be taken regularly on follow-up, including oral supplements for iron, calcium, and vitamin B12 and a multivitamin. </a:t>
            </a:r>
          </a:p>
          <a:p>
            <a:endParaRPr lang="en-US" dirty="0"/>
          </a:p>
          <a:p>
            <a:r>
              <a:rPr lang="en-US" dirty="0"/>
              <a:t>Fat-soluble vitamins must be supplemented in parenteral form. Careful monitoring of protein intake .</a:t>
            </a:r>
          </a:p>
          <a:p>
            <a:endParaRPr lang="en-US" dirty="0"/>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iew">
  <a:themeElements>
    <a:clrScheme name="Custom 6">
      <a:dk1>
        <a:sysClr val="windowText" lastClr="000000"/>
      </a:dk1>
      <a:lt1>
        <a:sysClr val="window" lastClr="FFFFFF"/>
      </a:lt1>
      <a:dk2>
        <a:srgbClr val="696464"/>
      </a:dk2>
      <a:lt2>
        <a:srgbClr val="E9E5DC"/>
      </a:lt2>
      <a:accent1>
        <a:srgbClr val="DE6B5C"/>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موازنة">
  <a:themeElements>
    <a:clrScheme name="موازنة">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موازنة">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موازنة">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2306</TotalTime>
  <Words>6013</Words>
  <Application>Microsoft Office PowerPoint</Application>
  <PresentationFormat>Widescreen</PresentationFormat>
  <Paragraphs>433</Paragraphs>
  <Slides>100</Slides>
  <Notes>19</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100</vt:i4>
      </vt:variant>
    </vt:vector>
  </HeadingPairs>
  <TitlesOfParts>
    <vt:vector size="120" baseType="lpstr">
      <vt:lpstr>Aharoni</vt:lpstr>
      <vt:lpstr>Algerian</vt:lpstr>
      <vt:lpstr>Andalus</vt:lpstr>
      <vt:lpstr>Arial</vt:lpstr>
      <vt:lpstr>Calibri</vt:lpstr>
      <vt:lpstr>Century Schoolbook</vt:lpstr>
      <vt:lpstr>Franklin Gothic Book</vt:lpstr>
      <vt:lpstr>Noto Sans</vt:lpstr>
      <vt:lpstr>Open Sans</vt:lpstr>
      <vt:lpstr>Perpetua</vt:lpstr>
      <vt:lpstr>Raleway</vt:lpstr>
      <vt:lpstr>Roboto</vt:lpstr>
      <vt:lpstr>Trebuchet MS</vt:lpstr>
      <vt:lpstr>Wingdings</vt:lpstr>
      <vt:lpstr>Wingdings 2</vt:lpstr>
      <vt:lpstr>Wingdings 3</vt:lpstr>
      <vt:lpstr>View</vt:lpstr>
      <vt:lpstr>سمة Office</vt:lpstr>
      <vt:lpstr>موازنة</vt:lpstr>
      <vt:lpstr>نسق Office</vt:lpstr>
      <vt:lpstr>Bariatric surgery complications seminar </vt:lpstr>
      <vt:lpstr>PowerPoint Presentation</vt:lpstr>
      <vt:lpstr>Key points on bariatric surgery</vt:lpstr>
      <vt:lpstr>Types of bariatric surgery </vt:lpstr>
      <vt:lpstr>Short vs long term complications in general </vt:lpstr>
      <vt:lpstr>Venous thromboembolism</vt:lpstr>
      <vt:lpstr>Post bariatric cholelithiasis</vt:lpstr>
      <vt:lpstr>PowerPoint Presentation</vt:lpstr>
      <vt:lpstr>Brief review of LAGB technique </vt:lpstr>
      <vt:lpstr>Brief review of LAGB technique </vt:lpstr>
      <vt:lpstr>LAGB Complications</vt:lpstr>
      <vt:lpstr>LAGB complications  </vt:lpstr>
      <vt:lpstr>Prolapse</vt:lpstr>
      <vt:lpstr>Endoscopic management </vt:lpstr>
      <vt:lpstr>PowerPoint Presentation</vt:lpstr>
      <vt:lpstr>Slippage</vt:lpstr>
      <vt:lpstr>Band erosion</vt:lpstr>
      <vt:lpstr>Migration of band </vt:lpstr>
      <vt:lpstr>Port and tubing problems</vt:lpstr>
      <vt:lpstr>PowerPoint Presentation</vt:lpstr>
      <vt:lpstr>failure to lose weight</vt:lpstr>
      <vt:lpstr>Malnurition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Diagnosis: </vt:lpstr>
      <vt:lpstr>PowerPoint Presentation</vt:lpstr>
      <vt:lpstr>PowerPoint Presentation</vt:lpstr>
      <vt:lpstr>PowerPoint Presentation</vt:lpstr>
      <vt:lpstr>PowerPoint Presentation</vt:lpstr>
      <vt:lpstr>Treatment</vt:lpstr>
      <vt:lpstr> Roux-en-Y gastric bypass surgery complications</vt:lpstr>
      <vt:lpstr>PowerPoint Presentation</vt:lpstr>
      <vt:lpstr>Predictors of complications</vt:lpstr>
      <vt:lpstr>Classification :</vt:lpstr>
      <vt:lpstr>Early complications  </vt:lpstr>
      <vt:lpstr>PowerPoint Presentation</vt:lpstr>
      <vt:lpstr>PowerPoint Presentation</vt:lpstr>
      <vt:lpstr>PowerPoint Presentation</vt:lpstr>
      <vt:lpstr>Management </vt:lpstr>
      <vt:lpstr>Gastrointestinal bleeding</vt:lpstr>
      <vt:lpstr>PowerPoint Presentation</vt:lpstr>
      <vt:lpstr>PowerPoint Presentation</vt:lpstr>
      <vt:lpstr>PowerPoint Presentation</vt:lpstr>
      <vt:lpstr>Management </vt:lpstr>
      <vt:lpstr>Note :</vt:lpstr>
      <vt:lpstr>Stomal edema and Stenosis </vt:lpstr>
      <vt:lpstr>PowerPoint Presentation</vt:lpstr>
      <vt:lpstr>COMPLICATIONSOF ROUX-EN Y GASTRIC BYPASS</vt:lpstr>
      <vt:lpstr>LATE COMPLICATIONS</vt:lpstr>
      <vt:lpstr>STOMAL STENOSIS</vt:lpstr>
      <vt:lpstr>PowerPoint Presentation</vt:lpstr>
      <vt:lpstr>PowerPoint Presentation</vt:lpstr>
      <vt:lpstr>PowerPoint Presentation</vt:lpstr>
      <vt:lpstr>PowerPoint Presentation</vt:lpstr>
      <vt:lpstr>HERNIAS</vt:lpstr>
      <vt:lpstr>PowerPoint Presentation</vt:lpstr>
      <vt:lpstr>PowerPoint Presentation</vt:lpstr>
      <vt:lpstr>swirl sign</vt:lpstr>
      <vt:lpstr>PowerPoint Presentation</vt:lpstr>
      <vt:lpstr>INTUSSUSCEPTION </vt:lpstr>
      <vt:lpstr>PowerPoint Presentation</vt:lpstr>
      <vt:lpstr>Jejunojejunal intussusception after Roux-en-Y gastric bypass</vt:lpstr>
      <vt:lpstr>PowerPoint Presentation</vt:lpstr>
      <vt:lpstr>FISTULA</vt:lpstr>
      <vt:lpstr>PowerPoint Presentation</vt:lpstr>
      <vt:lpstr>PowerPoint Presentation</vt:lpstr>
      <vt:lpstr>Nutritional Deficiencies</vt:lpstr>
      <vt:lpstr>PowerPoint Presentation</vt:lpstr>
      <vt:lpstr>Dumping syndrome</vt:lpstr>
      <vt:lpstr>EARLY VS LATE DUMPING SYNDROME</vt:lpstr>
      <vt:lpstr>Management </vt:lpstr>
      <vt:lpstr>Blind loop syndrome   </vt:lpstr>
      <vt:lpstr>PowerPoint Presentation</vt:lpstr>
      <vt:lpstr>PowerPoint Presentation</vt:lpstr>
      <vt:lpstr>PowerPoint Presentation</vt:lpstr>
      <vt:lpstr>PowerPoint Presentation</vt:lpstr>
      <vt:lpstr>PowerPoint Presentation</vt:lpstr>
      <vt:lpstr>Efferent loop syndrome </vt:lpstr>
      <vt:lpstr>PowerPoint Presentation</vt:lpstr>
      <vt:lpstr>PowerPoint Presentation</vt:lpstr>
      <vt:lpstr>PowerPoint Presentation</vt:lpstr>
      <vt:lpstr>BPD ± Duodenal Switch </vt:lpstr>
      <vt:lpstr>PowerPoint Presentation</vt:lpstr>
      <vt:lpstr>PowerPoint Presentation</vt:lpstr>
      <vt:lpstr>PowerPoint Presentation</vt:lpstr>
      <vt:lpstr>Complications  </vt:lpstr>
      <vt:lpstr>PowerPoint Presentation</vt:lpstr>
      <vt:lpst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BARIATRIC  SURGERY</dc:title>
  <dc:creator>وقار اللواما</dc:creator>
  <cp:lastModifiedBy>وقار اللواما</cp:lastModifiedBy>
  <cp:revision>60</cp:revision>
  <dcterms:created xsi:type="dcterms:W3CDTF">2021-10-19T15:22:32Z</dcterms:created>
  <dcterms:modified xsi:type="dcterms:W3CDTF">2021-10-28T04:10:17Z</dcterms:modified>
</cp:coreProperties>
</file>