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370" r:id="rId6"/>
    <p:sldId id="304" r:id="rId7"/>
    <p:sldId id="349" r:id="rId8"/>
    <p:sldId id="321" r:id="rId9"/>
    <p:sldId id="352" r:id="rId10"/>
    <p:sldId id="351" r:id="rId11"/>
    <p:sldId id="350" r:id="rId12"/>
    <p:sldId id="369" r:id="rId13"/>
    <p:sldId id="353" r:id="rId14"/>
    <p:sldId id="354" r:id="rId15"/>
    <p:sldId id="355" r:id="rId16"/>
    <p:sldId id="322" r:id="rId17"/>
    <p:sldId id="325" r:id="rId18"/>
    <p:sldId id="323" r:id="rId19"/>
    <p:sldId id="356" r:id="rId20"/>
    <p:sldId id="357" r:id="rId21"/>
    <p:sldId id="324" r:id="rId22"/>
    <p:sldId id="358" r:id="rId23"/>
    <p:sldId id="359" r:id="rId24"/>
    <p:sldId id="360" r:id="rId25"/>
    <p:sldId id="326" r:id="rId26"/>
    <p:sldId id="330" r:id="rId27"/>
    <p:sldId id="361" r:id="rId28"/>
    <p:sldId id="364" r:id="rId29"/>
    <p:sldId id="363" r:id="rId30"/>
    <p:sldId id="365" r:id="rId31"/>
    <p:sldId id="366" r:id="rId32"/>
    <p:sldId id="367" r:id="rId33"/>
    <p:sldId id="368" r:id="rId34"/>
    <p:sldId id="26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FA4D15-C02B-4B0A-B872-409724DF1B27}" v="1" dt="2020-10-26T04:42:49.292"/>
    <p1510:client id="{99BC4386-52E4-43DB-9179-7C935637C19F}" v="5" dt="2020-10-26T04:51:20.9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97" autoAdjust="0"/>
    <p:restoredTop sz="94660"/>
  </p:normalViewPr>
  <p:slideViewPr>
    <p:cSldViewPr snapToGrid="0">
      <p:cViewPr>
        <p:scale>
          <a:sx n="81" d="100"/>
          <a:sy n="81" d="100"/>
        </p:scale>
        <p:origin x="-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GB" smtClean="0"/>
              <a:t>25/10/2020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956850"/>
            <a:ext cx="10607040" cy="646331"/>
          </a:xfrm>
        </p:spPr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Cellular Adaptations and accumulations</a:t>
            </a:r>
            <a:endParaRPr lang="en-GB" sz="4000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50105" y="5802923"/>
            <a:ext cx="285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3"/>
                </a:solidFill>
              </a:rPr>
              <a:t>Ghadeer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err="1">
                <a:solidFill>
                  <a:schemeClr val="accent3"/>
                </a:solidFill>
              </a:rPr>
              <a:t>Hayel</a:t>
            </a:r>
            <a:r>
              <a:rPr lang="en-US" b="1" dirty="0">
                <a:solidFill>
                  <a:schemeClr val="accent3"/>
                </a:solidFill>
              </a:rPr>
              <a:t>, MD</a:t>
            </a:r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62" y="291856"/>
            <a:ext cx="6013938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daptation as the Key to Survi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6" y="303877"/>
            <a:ext cx="6022487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610" y="1502737"/>
            <a:ext cx="9278282" cy="4770098"/>
          </a:xfrm>
        </p:spPr>
        <p:txBody>
          <a:bodyPr/>
          <a:lstStyle/>
          <a:p>
            <a:r>
              <a:rPr lang="en-US" sz="2400" b="1" dirty="0">
                <a:solidFill>
                  <a:schemeClr val="accent3"/>
                </a:solidFill>
              </a:rPr>
              <a:t>Hyperplasia  is an increase in the number of cells in an organ that stems from increased proliferation, either of differentiated cells or, in some instances, less differentiated progenitor cells. 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Hyperplasia takes place if the tissue contains cell populations </a:t>
            </a:r>
            <a:r>
              <a:rPr lang="en-US" sz="2400" dirty="0">
                <a:solidFill>
                  <a:srgbClr val="7030A0"/>
                </a:solidFill>
              </a:rPr>
              <a:t>capable of replication</a:t>
            </a:r>
            <a:r>
              <a:rPr lang="en-US" sz="2400" dirty="0">
                <a:solidFill>
                  <a:schemeClr val="accent3"/>
                </a:solidFill>
              </a:rPr>
              <a:t>.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may occur concurrently with hypertrophy</a:t>
            </a:r>
          </a:p>
          <a:p>
            <a:r>
              <a:rPr lang="en-US" sz="2400" b="1" dirty="0">
                <a:solidFill>
                  <a:schemeClr val="accent3"/>
                </a:solidFill>
              </a:rPr>
              <a:t>Hyperplasia can be physiologic or pathologic; in both situations, cellular proliferation is stimulated by growth factors that are produced by a variety of cell types.</a:t>
            </a:r>
            <a:endParaRPr lang="en-GB" sz="2400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Hyperplasia</a:t>
            </a:r>
          </a:p>
        </p:txBody>
      </p:sp>
    </p:spTree>
    <p:extLst>
      <p:ext uri="{BB962C8B-B14F-4D97-AF65-F5344CB8AC3E}">
        <p14:creationId xmlns:p14="http://schemas.microsoft.com/office/powerpoint/2010/main" val="3384637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845" y="1373783"/>
            <a:ext cx="6541477" cy="47700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3"/>
                </a:solidFill>
              </a:rPr>
              <a:t>(1) Hormonal</a:t>
            </a:r>
            <a:r>
              <a:rPr lang="en-US" sz="2000" dirty="0">
                <a:solidFill>
                  <a:schemeClr val="accent3"/>
                </a:solidFill>
              </a:rPr>
              <a:t> hyperplasia: the proliferation of the glandular epithelium of the female breast at puberty &amp; during pregnancy.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3"/>
                </a:solidFill>
              </a:rPr>
              <a:t>(2)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b="1" dirty="0">
                <a:solidFill>
                  <a:schemeClr val="accent3"/>
                </a:solidFill>
              </a:rPr>
              <a:t>Compensatory</a:t>
            </a:r>
            <a:r>
              <a:rPr lang="en-US" sz="2000" dirty="0">
                <a:solidFill>
                  <a:schemeClr val="accent3"/>
                </a:solidFill>
              </a:rPr>
              <a:t> hyperplasia: residual tissue grows after damage or resection of part of an organ. (part of a liver is resected </a:t>
            </a:r>
            <a:r>
              <a:rPr lang="en-US" sz="2000" dirty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accent3"/>
                </a:solidFill>
              </a:rPr>
              <a:t> mitotic activity in the remaining cells begins as early as 12 hours later, eventually restoring the liver to its normal size. </a:t>
            </a:r>
          </a:p>
          <a:p>
            <a:r>
              <a:rPr lang="en-US" sz="2000" dirty="0">
                <a:solidFill>
                  <a:schemeClr val="accent3"/>
                </a:solidFill>
              </a:rPr>
              <a:t>The stimuli here is polypeptide growth factors produced by uninjured hepatocytes and other </a:t>
            </a:r>
            <a:r>
              <a:rPr lang="en-US" sz="2000" dirty="0" err="1">
                <a:solidFill>
                  <a:schemeClr val="accent3"/>
                </a:solidFill>
              </a:rPr>
              <a:t>nonparenchymal</a:t>
            </a:r>
            <a:r>
              <a:rPr lang="en-US" sz="2000" dirty="0">
                <a:solidFill>
                  <a:schemeClr val="accent3"/>
                </a:solidFill>
              </a:rPr>
              <a:t> cells in the live.</a:t>
            </a:r>
          </a:p>
          <a:p>
            <a:r>
              <a:rPr lang="en-US" sz="2000" u="sng" dirty="0">
                <a:solidFill>
                  <a:schemeClr val="accent3"/>
                </a:solidFill>
              </a:rPr>
              <a:t>After restoration of the liver mass, various growth inhibitors turn off cell proliferation.</a:t>
            </a:r>
            <a:endParaRPr lang="en-GB" sz="2000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1483" y="617446"/>
            <a:ext cx="11174186" cy="59093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The two types of </a:t>
            </a:r>
            <a:r>
              <a:rPr lang="en-US" u="sng" dirty="0">
                <a:solidFill>
                  <a:schemeClr val="accent3"/>
                </a:solidFill>
              </a:rPr>
              <a:t>physiologic</a:t>
            </a:r>
            <a:r>
              <a:rPr lang="en-US" dirty="0">
                <a:solidFill>
                  <a:schemeClr val="accent3"/>
                </a:solidFill>
              </a:rPr>
              <a:t> hyperplasia are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Prometheus Tortured by the Ea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23" y="1911227"/>
            <a:ext cx="4270374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31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846" y="1268274"/>
            <a:ext cx="10339754" cy="4770098"/>
          </a:xfrm>
        </p:spPr>
        <p:txBody>
          <a:bodyPr/>
          <a:lstStyle/>
          <a:p>
            <a:r>
              <a:rPr lang="en-US" sz="2200" dirty="0">
                <a:solidFill>
                  <a:schemeClr val="accent3"/>
                </a:solidFill>
              </a:rPr>
              <a:t>Caused by </a:t>
            </a:r>
            <a:r>
              <a:rPr lang="en-US" sz="2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excessive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3"/>
                </a:solidFill>
              </a:rPr>
              <a:t>hormonal or growth factor stimulation. </a:t>
            </a:r>
          </a:p>
          <a:p>
            <a:r>
              <a:rPr lang="en-US" sz="2200" dirty="0">
                <a:solidFill>
                  <a:schemeClr val="accent3"/>
                </a:solidFill>
              </a:rPr>
              <a:t>E.g. </a:t>
            </a:r>
            <a:r>
              <a:rPr lang="en-US" sz="2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Normally</a:t>
            </a:r>
            <a:r>
              <a:rPr lang="en-US" sz="2200" dirty="0">
                <a:solidFill>
                  <a:schemeClr val="accent3"/>
                </a:solidFill>
              </a:rPr>
              <a:t>, after a normal menstrual period there is a burst of uterine epithelial proliferation (tightly regulated by the stimulatory effects of pituitary hormones and ovarian estrogen and the inhibitory effects of progesterone)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3"/>
                </a:solidFill>
              </a:rPr>
              <a:t>       A </a:t>
            </a:r>
            <a:r>
              <a:rPr lang="en-US" sz="2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disturbance</a:t>
            </a:r>
            <a:r>
              <a:rPr lang="en-US" sz="2200" dirty="0">
                <a:solidFill>
                  <a:schemeClr val="accent3"/>
                </a:solidFill>
              </a:rPr>
              <a:t> in this balance </a:t>
            </a:r>
            <a:r>
              <a:rPr lang="en-US" sz="2200" dirty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en-US" sz="2200" dirty="0">
                <a:solidFill>
                  <a:schemeClr val="accent3"/>
                </a:solidFill>
              </a:rPr>
              <a:t> increased estrogenic stimulation </a:t>
            </a:r>
            <a:r>
              <a:rPr lang="en-US" sz="2200" dirty="0">
                <a:solidFill>
                  <a:schemeClr val="accent3"/>
                </a:solidFill>
                <a:sym typeface="Wingdings" pitchFamily="2" charset="2"/>
              </a:rPr>
              <a:t> </a:t>
            </a:r>
            <a:r>
              <a:rPr lang="en-US" sz="2200" dirty="0">
                <a:solidFill>
                  <a:schemeClr val="accent3"/>
                </a:solidFill>
              </a:rPr>
              <a:t>endometrial hyperplasia, (a common cause of abnormal menstrual bleeding).</a:t>
            </a:r>
          </a:p>
          <a:p>
            <a:r>
              <a:rPr lang="en-US" sz="2200" dirty="0">
                <a:solidFill>
                  <a:schemeClr val="accent3"/>
                </a:solidFill>
              </a:rPr>
              <a:t>Benign prostatic hyperplasia is (hormonal stimulation by androgens)</a:t>
            </a:r>
          </a:p>
          <a:p>
            <a:r>
              <a:rPr lang="en-US" sz="2200" dirty="0">
                <a:solidFill>
                  <a:schemeClr val="accent3"/>
                </a:solidFill>
              </a:rPr>
              <a:t>Certain viral infections (papillomaviruses cause skin warts &amp; mucosal lesions - masses of hyperplastic epithelium)</a:t>
            </a:r>
            <a:endParaRPr lang="en-GB" sz="2200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Pathologic hyperplasia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0031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32" y="1412091"/>
            <a:ext cx="9666514" cy="746846"/>
          </a:xfrm>
        </p:spPr>
        <p:txBody>
          <a:bodyPr/>
          <a:lstStyle/>
          <a:p>
            <a:r>
              <a:rPr lang="en-US" sz="54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important point</a:t>
            </a:r>
            <a:endParaRPr lang="en-GB" sz="5400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231" y="2461845"/>
            <a:ext cx="10480785" cy="2822311"/>
          </a:xfrm>
        </p:spPr>
        <p:txBody>
          <a:bodyPr/>
          <a:lstStyle/>
          <a:p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2200" b="1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hyperplastic process remains </a:t>
            </a:r>
            <a:r>
              <a:rPr lang="en-US" sz="2200" b="1" u="sng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controlled</a:t>
            </a:r>
            <a:r>
              <a:rPr lang="en-US" sz="2200" b="1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if the signals that initiate it abate, the hyperplasia disappears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this </a:t>
            </a:r>
            <a:r>
              <a:rPr lang="en-US" sz="2200" u="sng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responsiveness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normal regulatory control mechanisms that distinguishes pathologic </a:t>
            </a:r>
            <a:r>
              <a:rPr lang="en-US" sz="2200" dirty="0" err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hyperplasias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cancer (growth control mechanisms become permanently </a:t>
            </a:r>
            <a:r>
              <a:rPr lang="en-US" sz="2200" dirty="0" err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dysregulated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 ineffective)</a:t>
            </a:r>
          </a:p>
          <a:p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many cases, pathologic hyperplasia constitutes a fertile soil in which cancers may eventually arise. </a:t>
            </a:r>
            <a:endParaRPr lang="en-US" sz="2200" b="1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GB" sz="2200" b="1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 descr="Slide number background block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13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66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124" y="1315166"/>
            <a:ext cx="10656276" cy="4770098"/>
          </a:xfrm>
        </p:spPr>
        <p:txBody>
          <a:bodyPr/>
          <a:lstStyle/>
          <a:p>
            <a:r>
              <a:rPr lang="en-US" sz="2200" b="1" dirty="0">
                <a:solidFill>
                  <a:schemeClr val="accent3"/>
                </a:solidFill>
              </a:rPr>
              <a:t>Atrophy is shrinkage in the size of cells by the loss of cell substance, </a:t>
            </a:r>
            <a:r>
              <a:rPr lang="en-US" sz="2200" dirty="0">
                <a:solidFill>
                  <a:schemeClr val="accent3"/>
                </a:solidFill>
              </a:rPr>
              <a:t>at </a:t>
            </a:r>
            <a:r>
              <a:rPr lang="en-US" sz="2200" b="1" dirty="0">
                <a:solidFill>
                  <a:schemeClr val="accent3"/>
                </a:solidFill>
              </a:rPr>
              <a:t>which survival is still possible</a:t>
            </a:r>
          </a:p>
          <a:p>
            <a:r>
              <a:rPr lang="en-US" sz="2200" dirty="0">
                <a:solidFill>
                  <a:schemeClr val="accent3"/>
                </a:solidFill>
              </a:rPr>
              <a:t>If a sufficient number of cells are involved, the entire tissue or organ is reduced in size (atrophic).</a:t>
            </a:r>
          </a:p>
          <a:p>
            <a:r>
              <a:rPr lang="en-US" sz="2200" dirty="0">
                <a:solidFill>
                  <a:schemeClr val="accent3"/>
                </a:solidFill>
              </a:rPr>
              <a:t>Atrophic cells may have diminished function, </a:t>
            </a:r>
            <a:r>
              <a:rPr lang="en-US" sz="2200" b="1" dirty="0">
                <a:solidFill>
                  <a:schemeClr val="accent3"/>
                </a:solidFill>
              </a:rPr>
              <a:t>they are not dead.</a:t>
            </a:r>
          </a:p>
          <a:p>
            <a:r>
              <a:rPr lang="en-US" sz="2200" dirty="0">
                <a:solidFill>
                  <a:schemeClr val="accent3"/>
                </a:solidFill>
              </a:rPr>
              <a:t>Causes of atrophy include a </a:t>
            </a:r>
            <a:r>
              <a:rPr lang="en-US" sz="2200" u="sng" dirty="0">
                <a:solidFill>
                  <a:schemeClr val="accent3"/>
                </a:solidFill>
              </a:rPr>
              <a:t>decreased workload </a:t>
            </a:r>
            <a:r>
              <a:rPr lang="en-US" sz="2200" dirty="0">
                <a:solidFill>
                  <a:schemeClr val="accent3"/>
                </a:solidFill>
              </a:rPr>
              <a:t>(immobilization of a limb to permit healing of a fracture),</a:t>
            </a:r>
            <a:r>
              <a:rPr lang="en-US" sz="2200" u="sng" dirty="0">
                <a:solidFill>
                  <a:schemeClr val="accent3"/>
                </a:solidFill>
              </a:rPr>
              <a:t>loss of innervation</a:t>
            </a:r>
            <a:r>
              <a:rPr lang="en-US" sz="2200" dirty="0">
                <a:solidFill>
                  <a:schemeClr val="accent3"/>
                </a:solidFill>
              </a:rPr>
              <a:t>, </a:t>
            </a:r>
            <a:r>
              <a:rPr lang="en-US" sz="2200" u="sng" dirty="0">
                <a:solidFill>
                  <a:schemeClr val="accent3"/>
                </a:solidFill>
              </a:rPr>
              <a:t>diminished blood supply</a:t>
            </a:r>
            <a:r>
              <a:rPr lang="en-US" sz="2200" dirty="0">
                <a:solidFill>
                  <a:schemeClr val="accent3"/>
                </a:solidFill>
              </a:rPr>
              <a:t>, </a:t>
            </a:r>
            <a:r>
              <a:rPr lang="en-US" sz="2200" u="sng" dirty="0">
                <a:solidFill>
                  <a:schemeClr val="accent3"/>
                </a:solidFill>
              </a:rPr>
              <a:t>inadequate nutrition, loss of endocrine stimulation, </a:t>
            </a:r>
            <a:r>
              <a:rPr lang="en-US" sz="2200" dirty="0">
                <a:solidFill>
                  <a:schemeClr val="accent3"/>
                </a:solidFill>
              </a:rPr>
              <a:t>&amp; </a:t>
            </a:r>
            <a:r>
              <a:rPr lang="en-US" sz="2200" u="sng" dirty="0">
                <a:solidFill>
                  <a:schemeClr val="accent3"/>
                </a:solidFill>
              </a:rPr>
              <a:t>aging </a:t>
            </a:r>
            <a:r>
              <a:rPr lang="en-US" sz="2200" dirty="0">
                <a:solidFill>
                  <a:schemeClr val="accent3"/>
                </a:solidFill>
              </a:rPr>
              <a:t>(senile atrophy). </a:t>
            </a:r>
          </a:p>
          <a:p>
            <a:r>
              <a:rPr lang="en-US" sz="2200" dirty="0">
                <a:solidFill>
                  <a:schemeClr val="accent3"/>
                </a:solidFill>
              </a:rPr>
              <a:t>Some of these stimuli are physiologic (the loss of hormone stimulation in </a:t>
            </a:r>
            <a:r>
              <a:rPr lang="en-US" sz="2200" u="sng" dirty="0">
                <a:solidFill>
                  <a:schemeClr val="accent3"/>
                </a:solidFill>
              </a:rPr>
              <a:t>menopause</a:t>
            </a:r>
            <a:r>
              <a:rPr lang="en-US" sz="2200" dirty="0">
                <a:solidFill>
                  <a:schemeClr val="accent3"/>
                </a:solidFill>
              </a:rPr>
              <a:t>) &amp; others are pathologic (denervation), but the fundamental cellular changes are similar. </a:t>
            </a:r>
            <a:endParaRPr lang="en-US" sz="2200" b="1" u="sng" dirty="0">
              <a:solidFill>
                <a:schemeClr val="accent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8037" y="578023"/>
            <a:ext cx="11174186" cy="646331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Atrophy</a:t>
            </a:r>
          </a:p>
        </p:txBody>
      </p:sp>
    </p:spTree>
    <p:extLst>
      <p:ext uri="{BB962C8B-B14F-4D97-AF65-F5344CB8AC3E}">
        <p14:creationId xmlns:p14="http://schemas.microsoft.com/office/powerpoint/2010/main" val="31357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703385"/>
            <a:ext cx="10972800" cy="5404338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</a:rPr>
              <a:t>The process of cellular atrophy results from a combination of: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 (1) decreased protein synthesis: </a:t>
            </a:r>
            <a:r>
              <a:rPr lang="en-US" sz="2400" dirty="0">
                <a:solidFill>
                  <a:schemeClr val="accent2"/>
                </a:solidFill>
              </a:rPr>
              <a:t>reduced metabolic activity.</a:t>
            </a:r>
            <a:endParaRPr lang="en-US" sz="2400" b="1" dirty="0">
              <a:solidFill>
                <a:schemeClr val="accent2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 (2) increased protein degradation: </a:t>
            </a:r>
            <a:r>
              <a:rPr lang="en-US" sz="2400" dirty="0">
                <a:solidFill>
                  <a:schemeClr val="accent2"/>
                </a:solidFill>
              </a:rPr>
              <a:t>occurs mainly by the ubiquitin-proteasome pathway: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Nutrient deficiency and disuse may activate ubiquitin ligases, which attach multiple copies of the small peptide ubiquitin to cellular proteins and target them for degradation in proteasomes.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• In many situations, atrophy also is associated with autophagy.</a:t>
            </a:r>
          </a:p>
        </p:txBody>
      </p:sp>
    </p:spTree>
    <p:extLst>
      <p:ext uri="{BB962C8B-B14F-4D97-AF65-F5344CB8AC3E}">
        <p14:creationId xmlns:p14="http://schemas.microsoft.com/office/powerpoint/2010/main" val="4053081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772" y="4608372"/>
            <a:ext cx="10607040" cy="701731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Atrophy - pathologic - ↓ blood supply</a:t>
            </a:r>
            <a:endParaRPr lang="en-GB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619" y="5379209"/>
            <a:ext cx="10824657" cy="1144929"/>
          </a:xfrm>
        </p:spPr>
        <p:txBody>
          <a:bodyPr/>
          <a:lstStyle/>
          <a:p>
            <a:r>
              <a:rPr lang="en-US" sz="2000" dirty="0"/>
              <a:t>82-year-old man with atherosclerotic disease. Atrophy of the brain is caused by aging &amp; reduced blood supply. Note that loss of brain substance </a:t>
            </a:r>
            <a:r>
              <a:rPr lang="en-US" sz="2000" b="1" dirty="0"/>
              <a:t>narrows the </a:t>
            </a:r>
            <a:r>
              <a:rPr lang="en-US" sz="2000" b="1" dirty="0" err="1"/>
              <a:t>gyri</a:t>
            </a:r>
            <a:r>
              <a:rPr lang="en-US" sz="2000" b="1" dirty="0"/>
              <a:t> &amp; widens the sulci. </a:t>
            </a:r>
            <a:r>
              <a:rPr lang="en-US" sz="1600" dirty="0"/>
              <a:t>The meninges have been stripped from the bottom half of each specimen to show the surface of the brain.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23" y="609600"/>
            <a:ext cx="9976339" cy="367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342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791" y="574699"/>
            <a:ext cx="5344886" cy="646331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Metaplasia </a:t>
            </a:r>
            <a:endParaRPr lang="en-GB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984" y="1536413"/>
            <a:ext cx="10809032" cy="402318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3"/>
                </a:solidFill>
              </a:rPr>
              <a:t>In Metaplasia; one adult cell type (epithelial or </a:t>
            </a:r>
            <a:r>
              <a:rPr lang="en-US" sz="2000" b="1" dirty="0" err="1">
                <a:solidFill>
                  <a:schemeClr val="accent3"/>
                </a:solidFill>
              </a:rPr>
              <a:t>mesenchymal</a:t>
            </a:r>
            <a:r>
              <a:rPr lang="en-US" sz="2000" b="1" dirty="0">
                <a:solidFill>
                  <a:schemeClr val="accent3"/>
                </a:solidFill>
              </a:rPr>
              <a:t>) is replaced by another adult cell type.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solidFill>
                <a:schemeClr val="accent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</a:rPr>
              <a:t>Here a cell type is sensitive to a particular stress is replaced by another cell type better able to withstand the adverse environment.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solidFill>
                <a:schemeClr val="accent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</a:rPr>
              <a:t>It arise by the </a:t>
            </a:r>
            <a:r>
              <a:rPr lang="en-US" sz="2000" b="1" u="sng" dirty="0">
                <a:solidFill>
                  <a:schemeClr val="accent3"/>
                </a:solidFill>
              </a:rPr>
              <a:t>reprogramming of stem cells</a:t>
            </a:r>
            <a:r>
              <a:rPr lang="en-US" sz="2000" dirty="0">
                <a:solidFill>
                  <a:schemeClr val="accent3"/>
                </a:solidFill>
              </a:rPr>
              <a:t> to differentiate along a new pathway &amp; </a:t>
            </a:r>
            <a:r>
              <a:rPr lang="en-US" sz="2000" b="1" u="sng" dirty="0">
                <a:solidFill>
                  <a:schemeClr val="accent3"/>
                </a:solidFill>
              </a:rPr>
              <a:t>not</a:t>
            </a:r>
            <a:r>
              <a:rPr lang="en-US" sz="2000" dirty="0">
                <a:solidFill>
                  <a:schemeClr val="accent3"/>
                </a:solidFill>
              </a:rPr>
              <a:t> by a phenotypic change (</a:t>
            </a:r>
            <a:r>
              <a:rPr lang="en-US" sz="2000" dirty="0" err="1">
                <a:solidFill>
                  <a:schemeClr val="accent3"/>
                </a:solidFill>
              </a:rPr>
              <a:t>transdifferentiation</a:t>
            </a:r>
            <a:r>
              <a:rPr lang="en-US" sz="2000" dirty="0">
                <a:solidFill>
                  <a:schemeClr val="accent3"/>
                </a:solidFill>
              </a:rPr>
              <a:t>) of already differentiated cells.</a:t>
            </a:r>
            <a:endParaRPr lang="en-GB" sz="2000" dirty="0">
              <a:solidFill>
                <a:schemeClr val="accent3"/>
              </a:solidFill>
            </a:endParaRP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17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t="3400"/>
          <a:stretch/>
        </p:blipFill>
        <p:spPr bwMode="auto">
          <a:xfrm>
            <a:off x="1981200" y="4443046"/>
            <a:ext cx="8007216" cy="217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0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26" y="808892"/>
            <a:ext cx="5093144" cy="4770098"/>
          </a:xfrm>
        </p:spPr>
        <p:txBody>
          <a:bodyPr/>
          <a:lstStyle/>
          <a:p>
            <a:r>
              <a:rPr lang="en-US" sz="2000" dirty="0">
                <a:solidFill>
                  <a:schemeClr val="accent3"/>
                </a:solidFill>
              </a:rPr>
              <a:t>In the respiratory epithelium of habitual cigarette </a:t>
            </a:r>
            <a:r>
              <a:rPr lang="en-US" sz="2000" u="sng" dirty="0">
                <a:solidFill>
                  <a:schemeClr val="accent3"/>
                </a:solidFill>
              </a:rPr>
              <a:t>smokers</a:t>
            </a:r>
            <a:r>
              <a:rPr lang="en-US" sz="2000" dirty="0">
                <a:solidFill>
                  <a:schemeClr val="accent3"/>
                </a:solidFill>
              </a:rPr>
              <a:t> the normal ciliated columnar epithelial cells of the trachea and bronchi </a:t>
            </a:r>
            <a:r>
              <a:rPr lang="en-US" sz="2000" dirty="0">
                <a:solidFill>
                  <a:schemeClr val="accent3"/>
                </a:solidFill>
                <a:sym typeface="Wingdings" pitchFamily="2" charset="2"/>
              </a:rPr>
              <a:t> metaplasia  </a:t>
            </a:r>
            <a:r>
              <a:rPr lang="en-US" sz="2000" dirty="0">
                <a:solidFill>
                  <a:schemeClr val="accent3"/>
                </a:solidFill>
              </a:rPr>
              <a:t>stratified squamous epithelial cells.</a:t>
            </a:r>
          </a:p>
          <a:p>
            <a:r>
              <a:rPr lang="en-US" sz="2000" dirty="0">
                <a:solidFill>
                  <a:schemeClr val="accent3"/>
                </a:solidFill>
              </a:rPr>
              <a:t>The rugged stratified squamous epithelium can survive the noxious chemicals in cigarette smoke that columnar epithelium would not tolerate. </a:t>
            </a:r>
          </a:p>
          <a:p>
            <a:r>
              <a:rPr lang="en-US" sz="2000" dirty="0">
                <a:solidFill>
                  <a:schemeClr val="accent3"/>
                </a:solidFill>
              </a:rPr>
              <a:t>Metaplasia here has survival advantages, </a:t>
            </a:r>
            <a:r>
              <a:rPr lang="en-US" sz="2000" u="sng" dirty="0">
                <a:solidFill>
                  <a:schemeClr val="accent3"/>
                </a:solidFill>
              </a:rPr>
              <a:t>but important protective mechanisms are lost, </a:t>
            </a:r>
            <a:r>
              <a:rPr lang="en-US" sz="2000" dirty="0">
                <a:solidFill>
                  <a:schemeClr val="accent3"/>
                </a:solidFill>
              </a:rPr>
              <a:t>such as mucus secretion and </a:t>
            </a:r>
            <a:r>
              <a:rPr lang="en-US" sz="2000" dirty="0" err="1">
                <a:solidFill>
                  <a:schemeClr val="accent3"/>
                </a:solidFill>
              </a:rPr>
              <a:t>ciliary</a:t>
            </a:r>
            <a:r>
              <a:rPr lang="en-US" sz="2000" dirty="0">
                <a:solidFill>
                  <a:schemeClr val="accent3"/>
                </a:solidFill>
              </a:rPr>
              <a:t> clearance.</a:t>
            </a:r>
            <a:endParaRPr lang="en-US" sz="2000" b="1" u="sng" dirty="0"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41" y="398586"/>
            <a:ext cx="5715389" cy="586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32" y="1074682"/>
            <a:ext cx="5093144" cy="4770098"/>
          </a:xfrm>
        </p:spPr>
        <p:txBody>
          <a:bodyPr/>
          <a:lstStyle/>
          <a:p>
            <a:r>
              <a:rPr lang="en-US" sz="2000" dirty="0"/>
              <a:t>In chronic gastric reflux; the normal stratified squamous epithelium of the lower esophagus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metaplasia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gastric or intestinal-type columnar epithelium. </a:t>
            </a:r>
          </a:p>
          <a:p>
            <a:endParaRPr lang="en-US" sz="2000" dirty="0"/>
          </a:p>
          <a:p>
            <a:r>
              <a:rPr lang="en-US" sz="2000" dirty="0"/>
              <a:t>Metaplasia also occur in </a:t>
            </a:r>
            <a:r>
              <a:rPr lang="en-US" sz="2000" dirty="0" err="1"/>
              <a:t>mesenchymal</a:t>
            </a:r>
            <a:r>
              <a:rPr lang="en-US" sz="2000" dirty="0"/>
              <a:t> cells, where it is generally a reaction to some pathologic alteration (bone is occasionally formed in soft tissues, particularly in foci of injury.</a:t>
            </a:r>
            <a:endParaRPr lang="en-US" sz="2000" b="1" u="sng" dirty="0">
              <a:solidFill>
                <a:schemeClr val="accent3"/>
              </a:solidFill>
            </a:endParaRPr>
          </a:p>
        </p:txBody>
      </p:sp>
      <p:pic>
        <p:nvPicPr>
          <p:cNvPr id="4098" name="Picture 2" descr="Image result for barrett esophagus pat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76" y="633046"/>
            <a:ext cx="6538791" cy="56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99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54" y="550985"/>
            <a:ext cx="8733692" cy="58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07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homepage.smc.edu/wissmann_paul/physiology/ep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99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4032" y="3411414"/>
            <a:ext cx="101170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solidFill>
                  <a:schemeClr val="accent2"/>
                </a:solidFill>
              </a:rPr>
              <a:t>The influences that induce </a:t>
            </a:r>
            <a:r>
              <a:rPr lang="en-US" sz="2200" b="1" dirty="0" err="1">
                <a:solidFill>
                  <a:schemeClr val="accent2"/>
                </a:solidFill>
              </a:rPr>
              <a:t>metaplastic</a:t>
            </a:r>
            <a:r>
              <a:rPr lang="en-US" sz="2200" b="1" dirty="0">
                <a:solidFill>
                  <a:schemeClr val="accent2"/>
                </a:solidFill>
              </a:rPr>
              <a:t> change in an epithelium, </a:t>
            </a:r>
            <a:r>
              <a:rPr lang="en-US" sz="2200" b="1" u="sng" dirty="0">
                <a:solidFill>
                  <a:schemeClr val="accent2"/>
                </a:solidFill>
              </a:rPr>
              <a:t>if persistent</a:t>
            </a:r>
            <a:r>
              <a:rPr lang="en-US" sz="2200" b="1" dirty="0">
                <a:solidFill>
                  <a:schemeClr val="accent2"/>
                </a:solidFill>
              </a:rPr>
              <a:t>, may predispose to malignant transformation.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>
                <a:solidFill>
                  <a:schemeClr val="accent2"/>
                </a:solidFill>
              </a:rPr>
              <a:t>Squamous cell metaplasia of the respiratory epithelium often coexists with lung cancers composed of malignant squamous cells.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>
                <a:solidFill>
                  <a:schemeClr val="accent2"/>
                </a:solidFill>
              </a:rPr>
              <a:t>And columnar epithelium in the esophagus can coexist also with esophageal cancer of adenocarcinoma type.</a:t>
            </a:r>
          </a:p>
        </p:txBody>
      </p:sp>
    </p:spTree>
    <p:extLst>
      <p:ext uri="{BB962C8B-B14F-4D97-AF65-F5344CB8AC3E}">
        <p14:creationId xmlns:p14="http://schemas.microsoft.com/office/powerpoint/2010/main" val="3946445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425" y="5100742"/>
            <a:ext cx="10607040" cy="701731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Intracellular Accumulations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Fatty Cha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Image result for Fatty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24553" cy="364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library.med.utah.edu/WebPath/jpeg5/CV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55" y="7937"/>
            <a:ext cx="3048000" cy="363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3"/>
          <a:stretch/>
        </p:blipFill>
        <p:spPr bwMode="auto">
          <a:xfrm>
            <a:off x="6072555" y="396714"/>
            <a:ext cx="3059723" cy="324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278" y="396714"/>
            <a:ext cx="3059722" cy="324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325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01" y="562708"/>
            <a:ext cx="9666514" cy="74684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Intracellular accumulations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936" y="1596914"/>
            <a:ext cx="10848034" cy="315471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Cells may accumulate abnormal amounts of various substances under some circumstances, </a:t>
            </a:r>
            <a:r>
              <a:rPr lang="en-US" sz="2000" b="1" dirty="0">
                <a:solidFill>
                  <a:schemeClr val="accent2"/>
                </a:solidFill>
              </a:rPr>
              <a:t>can be harmless or cause varying degrees of injury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The substance may be located in the </a:t>
            </a:r>
            <a:r>
              <a:rPr lang="en-US" sz="2000" b="1" dirty="0">
                <a:solidFill>
                  <a:schemeClr val="accent2"/>
                </a:solidFill>
              </a:rPr>
              <a:t>cytoplasm</a:t>
            </a:r>
            <a:r>
              <a:rPr lang="en-US" sz="2000" dirty="0">
                <a:solidFill>
                  <a:schemeClr val="accent2"/>
                </a:solidFill>
              </a:rPr>
              <a:t>, within </a:t>
            </a:r>
            <a:r>
              <a:rPr lang="en-US" sz="2000" b="1" dirty="0">
                <a:solidFill>
                  <a:schemeClr val="accent2"/>
                </a:solidFill>
              </a:rPr>
              <a:t>organelles</a:t>
            </a:r>
            <a:r>
              <a:rPr lang="en-US" sz="2000" dirty="0">
                <a:solidFill>
                  <a:schemeClr val="accent2"/>
                </a:solidFill>
              </a:rPr>
              <a:t> (lysosomes), or in the </a:t>
            </a:r>
            <a:r>
              <a:rPr lang="en-US" sz="2000" b="1" dirty="0">
                <a:solidFill>
                  <a:schemeClr val="accent2"/>
                </a:solidFill>
              </a:rPr>
              <a:t>nucleus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Synthesized by the affected cells or it may be produced elsewhere.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The main pathways of abnormal intracellular accumulations are</a:t>
            </a:r>
            <a:br>
              <a:rPr lang="en-US" sz="2000" dirty="0">
                <a:solidFill>
                  <a:schemeClr val="accent2"/>
                </a:solidFill>
              </a:rPr>
            </a:b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(1) inadequate removal and degradation.</a:t>
            </a:r>
            <a:br>
              <a:rPr lang="en-US" sz="2000" b="1" dirty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(2) excessive production of an </a:t>
            </a:r>
            <a:r>
              <a:rPr lang="en-US" sz="2000" b="1" u="sng" dirty="0">
                <a:solidFill>
                  <a:srgbClr val="7030A0"/>
                </a:solidFill>
              </a:rPr>
              <a:t>endogenous</a:t>
            </a:r>
            <a:r>
              <a:rPr lang="en-US" sz="2000" b="1" dirty="0">
                <a:solidFill>
                  <a:srgbClr val="7030A0"/>
                </a:solidFill>
              </a:rPr>
              <a:t> substance.</a:t>
            </a:r>
            <a:br>
              <a:rPr lang="en-US" sz="2000" b="1" dirty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(3) deposition of an abnormal </a:t>
            </a:r>
            <a:r>
              <a:rPr lang="en-US" sz="2000" b="1" u="sng" dirty="0">
                <a:solidFill>
                  <a:srgbClr val="7030A0"/>
                </a:solidFill>
              </a:rPr>
              <a:t>exogenous</a:t>
            </a:r>
            <a:r>
              <a:rPr lang="en-US" sz="2000" b="1" dirty="0">
                <a:solidFill>
                  <a:srgbClr val="7030A0"/>
                </a:solidFill>
              </a:rPr>
              <a:t> material.</a:t>
            </a: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 descr="Slide number background block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22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50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98" y="562708"/>
            <a:ext cx="6974394" cy="590931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Fatty Change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3544" y="1744564"/>
            <a:ext cx="5919318" cy="402318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200" dirty="0">
                <a:solidFill>
                  <a:schemeClr val="accent2"/>
                </a:solidFill>
              </a:rPr>
              <a:t>Fatty change, called </a:t>
            </a:r>
            <a:r>
              <a:rPr lang="en-US" sz="2200" dirty="0" err="1">
                <a:solidFill>
                  <a:schemeClr val="accent2"/>
                </a:solidFill>
              </a:rPr>
              <a:t>steatosis</a:t>
            </a:r>
            <a:r>
              <a:rPr lang="en-US" sz="220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200" dirty="0">
                <a:solidFill>
                  <a:schemeClr val="accent2"/>
                </a:solidFill>
              </a:rPr>
              <a:t>Any accumulation of triglycerides within parenchymal cells.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200" dirty="0">
                <a:solidFill>
                  <a:schemeClr val="accent2"/>
                </a:solidFill>
              </a:rPr>
              <a:t>Mostly seen in the </a:t>
            </a:r>
            <a:r>
              <a:rPr lang="en-US" sz="2200" b="1" dirty="0">
                <a:solidFill>
                  <a:schemeClr val="accent2"/>
                </a:solidFill>
              </a:rPr>
              <a:t>liver</a:t>
            </a:r>
            <a:r>
              <a:rPr lang="en-US" sz="2200" dirty="0">
                <a:solidFill>
                  <a:schemeClr val="accent2"/>
                </a:solidFill>
              </a:rPr>
              <a:t>, (the major organ involved in fat metabolism) , also occur in heart, skeletal muscle, kidney, and other organs.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200" dirty="0">
                <a:solidFill>
                  <a:schemeClr val="accent2"/>
                </a:solidFill>
              </a:rPr>
              <a:t>Caused by toxins, protein malnutrition, diabetes mellitus, obesity, or anoxia.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200" dirty="0">
                <a:solidFill>
                  <a:schemeClr val="accent2"/>
                </a:solidFill>
              </a:rPr>
              <a:t>Alcohol abuse and diabetes associated with obesity are </a:t>
            </a:r>
            <a:r>
              <a:rPr lang="en-US" sz="2200" u="sng" dirty="0">
                <a:solidFill>
                  <a:schemeClr val="accent2"/>
                </a:solidFill>
              </a:rPr>
              <a:t>the most common causes of fatty change in the liver.</a:t>
            </a: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23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9" name="Picture 4" descr="Image result for Fatty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62" y="679938"/>
            <a:ext cx="5045108" cy="508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813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7" y="590408"/>
            <a:ext cx="6974394" cy="535531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Cholesterol and Cholesteryl Esters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1143" y="1796988"/>
            <a:ext cx="5919318" cy="402318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200" dirty="0">
                <a:solidFill>
                  <a:schemeClr val="accent2"/>
                </a:solidFill>
              </a:rPr>
              <a:t>Cellular cholesterol metabolism is tightly regulated to ensure normal generation of cell membranes (in which cholesterol is a key component) without accumulation.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200" dirty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200" dirty="0">
                <a:solidFill>
                  <a:schemeClr val="accent2"/>
                </a:solidFill>
              </a:rPr>
              <a:t>Phagocytic cells may become overloaded in different pathologic processes, mostly </a:t>
            </a:r>
            <a:r>
              <a:rPr lang="en-US" sz="2200" b="1" dirty="0">
                <a:solidFill>
                  <a:schemeClr val="accent2"/>
                </a:solidFill>
              </a:rPr>
              <a:t>increased intake </a:t>
            </a:r>
            <a:r>
              <a:rPr lang="en-US" sz="2200" dirty="0">
                <a:solidFill>
                  <a:schemeClr val="accent2"/>
                </a:solidFill>
              </a:rPr>
              <a:t>or decreased catabolism of lipids. 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200" dirty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200" b="1" dirty="0">
                <a:solidFill>
                  <a:schemeClr val="accent2"/>
                </a:solidFill>
              </a:rPr>
              <a:t>Atherosclerosis</a:t>
            </a:r>
            <a:r>
              <a:rPr lang="en-US" sz="2200" dirty="0">
                <a:solidFill>
                  <a:schemeClr val="accent2"/>
                </a:solidFill>
              </a:rPr>
              <a:t> is the most important.</a:t>
            </a: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24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s://library.med.utah.edu/WebPath/jpeg5/CV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325" y="393576"/>
            <a:ext cx="4800600" cy="301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library.med.utah.edu/WebPath/jpeg5/CV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325" y="3528646"/>
            <a:ext cx="4800600" cy="26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802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98" y="590408"/>
            <a:ext cx="6974394" cy="535531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Glycogen.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9082" y="1627335"/>
            <a:ext cx="5919318" cy="402318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/>
                </a:solidFill>
              </a:rPr>
              <a:t>Excessive intracellular accumulation of glycogen are associated with abnormalities in the metabolism of glucose or glycogen. 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/>
                </a:solidFill>
              </a:rPr>
              <a:t>In poorly controlled diabetes mellitus, the prime example of abnormal glucose metabolism, glycogen accumulates in renal tubular epithelium, cardiac </a:t>
            </a:r>
            <a:r>
              <a:rPr lang="en-US" sz="2000" dirty="0" err="1">
                <a:solidFill>
                  <a:schemeClr val="accent2"/>
                </a:solidFill>
              </a:rPr>
              <a:t>myocytes</a:t>
            </a:r>
            <a:r>
              <a:rPr lang="en-US" sz="2000" dirty="0">
                <a:solidFill>
                  <a:schemeClr val="accent2"/>
                </a:solidFill>
              </a:rPr>
              <a:t>, and β cells of the islets of Langerhans.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/>
                </a:solidFill>
              </a:rPr>
              <a:t>Glycogen also accumulates within cells in a group of related genetic disorders collectively referred to as </a:t>
            </a:r>
            <a:r>
              <a:rPr lang="en-US" sz="2000" b="1" dirty="0">
                <a:solidFill>
                  <a:schemeClr val="accent2"/>
                </a:solidFill>
              </a:rPr>
              <a:t>glycogen storage diseases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25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53" y="1358288"/>
            <a:ext cx="5413375" cy="501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105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719362"/>
            <a:ext cx="6974394" cy="535531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Pigments – Carbon 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375" y="1650781"/>
            <a:ext cx="6224118" cy="402318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Pigments are  colored substances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u="sng" dirty="0">
                <a:solidFill>
                  <a:schemeClr val="accent2"/>
                </a:solidFill>
              </a:rPr>
              <a:t>+ </a:t>
            </a:r>
            <a:r>
              <a:rPr lang="en-US" sz="2000" u="sng" dirty="0">
                <a:solidFill>
                  <a:srgbClr val="7030A0"/>
                </a:solidFill>
              </a:rPr>
              <a:t>exogenous</a:t>
            </a:r>
            <a:r>
              <a:rPr lang="en-US" sz="2000" u="sng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(from outside the body) such as carbon,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u="sng" dirty="0">
                <a:solidFill>
                  <a:schemeClr val="accent2"/>
                </a:solidFill>
              </a:rPr>
              <a:t>+ </a:t>
            </a:r>
            <a:r>
              <a:rPr lang="en-US" sz="2000" u="sng" dirty="0">
                <a:solidFill>
                  <a:srgbClr val="7030A0"/>
                </a:solidFill>
              </a:rPr>
              <a:t>endogenous</a:t>
            </a:r>
            <a:r>
              <a:rPr lang="en-US" sz="2000" u="sng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(synthesized within the body) itself, such as </a:t>
            </a:r>
            <a:r>
              <a:rPr lang="en-US" sz="2000" dirty="0" err="1">
                <a:solidFill>
                  <a:schemeClr val="accent2"/>
                </a:solidFill>
              </a:rPr>
              <a:t>lipofuscin</a:t>
            </a:r>
            <a:r>
              <a:rPr lang="en-US" sz="2000" dirty="0">
                <a:solidFill>
                  <a:schemeClr val="accent2"/>
                </a:solidFill>
              </a:rPr>
              <a:t>, melanin, and certain derivatives of hemoglobin.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The most common exogenous pigment is </a:t>
            </a:r>
            <a:r>
              <a:rPr lang="en-US" sz="2000" b="1" dirty="0">
                <a:solidFill>
                  <a:srgbClr val="7030A0"/>
                </a:solidFill>
              </a:rPr>
              <a:t>carbon</a:t>
            </a:r>
            <a:r>
              <a:rPr lang="en-US" sz="2000" dirty="0">
                <a:solidFill>
                  <a:schemeClr val="accent2"/>
                </a:solidFill>
              </a:rPr>
              <a:t>, a ubiquitous air pollutant of urban life.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When inhaled </a:t>
            </a:r>
            <a:r>
              <a:rPr lang="en-US" sz="2000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chemeClr val="accent2"/>
                </a:solidFill>
              </a:rPr>
              <a:t>phagocytosed</a:t>
            </a:r>
            <a:r>
              <a:rPr lang="en-US" sz="2000" dirty="0">
                <a:solidFill>
                  <a:schemeClr val="accent2"/>
                </a:solidFill>
              </a:rPr>
              <a:t> by alveolar macrophages </a:t>
            </a:r>
            <a:r>
              <a:rPr lang="en-US" sz="2000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accent2"/>
                </a:solidFill>
              </a:rPr>
              <a:t>transported by lymphatic channels to regional lymph nodes.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Aggregates of the pigment blacken the draining lymph nodes and pulmonary parenchyma (called </a:t>
            </a:r>
            <a:r>
              <a:rPr lang="en-US" sz="2000" b="1" dirty="0" err="1">
                <a:solidFill>
                  <a:schemeClr val="accent2"/>
                </a:solidFill>
              </a:rPr>
              <a:t>anthracosis</a:t>
            </a:r>
            <a:r>
              <a:rPr lang="en-US" sz="20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26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93" y="1726713"/>
            <a:ext cx="5392615" cy="464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105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87" y="686737"/>
            <a:ext cx="9501067" cy="535531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Pigments-</a:t>
            </a:r>
            <a:r>
              <a:rPr lang="en-US" sz="3200" dirty="0" err="1">
                <a:solidFill>
                  <a:schemeClr val="accent2"/>
                </a:solidFill>
              </a:rPr>
              <a:t>Lipofuscin</a:t>
            </a:r>
            <a:r>
              <a:rPr lang="en-US" sz="3200" dirty="0">
                <a:solidFill>
                  <a:schemeClr val="accent2"/>
                </a:solidFill>
              </a:rPr>
              <a:t>  “wear-and-tear pigment’’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775" y="1630241"/>
            <a:ext cx="6224118" cy="402318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>
                <a:solidFill>
                  <a:schemeClr val="accent2"/>
                </a:solidFill>
              </a:rPr>
              <a:t>An insoluble </a:t>
            </a:r>
            <a:r>
              <a:rPr lang="en-US" sz="2200" b="1" dirty="0">
                <a:solidFill>
                  <a:schemeClr val="accent2"/>
                </a:solidFill>
              </a:rPr>
              <a:t>brownish-yellow granular </a:t>
            </a:r>
            <a:r>
              <a:rPr lang="en-US" sz="2200" dirty="0">
                <a:solidFill>
                  <a:schemeClr val="accent2"/>
                </a:solidFill>
              </a:rPr>
              <a:t>intracellular material that accumulates in a variety of tissues (heart, liver, and brain) with </a:t>
            </a:r>
            <a:r>
              <a:rPr lang="en-US" sz="2200" b="1" dirty="0">
                <a:solidFill>
                  <a:schemeClr val="accent2"/>
                </a:solidFill>
              </a:rPr>
              <a:t>aging or atrophy</a:t>
            </a:r>
            <a:r>
              <a:rPr lang="en-US" sz="220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err="1">
                <a:solidFill>
                  <a:schemeClr val="accent2"/>
                </a:solidFill>
              </a:rPr>
              <a:t>Lipofuscin</a:t>
            </a:r>
            <a:r>
              <a:rPr lang="en-US" sz="2200" dirty="0">
                <a:solidFill>
                  <a:schemeClr val="accent2"/>
                </a:solidFill>
              </a:rPr>
              <a:t> represents complexes of lipid &amp; protein that are produced by the free radical–catalyzed peroxidation of polyunsaturated lipids of subcellular membranes.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>
                <a:solidFill>
                  <a:schemeClr val="accent2"/>
                </a:solidFill>
              </a:rPr>
              <a:t>It is not injurious to the cell but is a marker of past free radical injury.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>
                <a:solidFill>
                  <a:schemeClr val="accent2"/>
                </a:solidFill>
              </a:rPr>
              <a:t>When present in large amounts, imparts an appearance to the tissue that is called </a:t>
            </a:r>
            <a:r>
              <a:rPr lang="en-US" sz="2200" b="1" dirty="0">
                <a:solidFill>
                  <a:schemeClr val="accent2"/>
                </a:solidFill>
              </a:rPr>
              <a:t>brown atrophy.</a:t>
            </a: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27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23" y="1624013"/>
            <a:ext cx="4826202" cy="413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2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886029"/>
            <a:ext cx="7818456" cy="535531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Pigments - Melanin.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9082" y="1627335"/>
            <a:ext cx="5755195" cy="402318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An endogenous, brown-black pigment that is synthesized by </a:t>
            </a:r>
            <a:r>
              <a:rPr lang="en-US" sz="2400" b="1" dirty="0">
                <a:solidFill>
                  <a:schemeClr val="accent2"/>
                </a:solidFill>
              </a:rPr>
              <a:t>melanocytes</a:t>
            </a:r>
            <a:r>
              <a:rPr lang="en-US" sz="2400" dirty="0">
                <a:solidFill>
                  <a:schemeClr val="accent2"/>
                </a:solidFill>
              </a:rPr>
              <a:t> located in the epidermis.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Acts as a screen against harmful UV radiation.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Although melanocytes are the only source of melanin, adjacent basal keratinocytes in the skin can accumulate the pigment (e.g., in freckles), as can dermal macrophages.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28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 descr="File:Skin Tumors-1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90" y="1230923"/>
            <a:ext cx="5763235" cy="461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328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792244"/>
            <a:ext cx="7818456" cy="535531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Pigments - Hemosiderin.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7975" y="1526455"/>
            <a:ext cx="5942764" cy="402318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A hemoglobin-derived granular pigment that is </a:t>
            </a:r>
            <a:r>
              <a:rPr lang="en-US" sz="2000" b="1" dirty="0">
                <a:solidFill>
                  <a:schemeClr val="accent2"/>
                </a:solidFill>
              </a:rPr>
              <a:t>golden yellow to brown.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Accumulates in tissues when there is a local or systemic excess of iron.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Iron is normally stored within cells in association with the protein </a:t>
            </a:r>
            <a:r>
              <a:rPr lang="en-US" sz="2000" b="1" dirty="0" err="1">
                <a:solidFill>
                  <a:schemeClr val="accent2"/>
                </a:solidFill>
              </a:rPr>
              <a:t>apoferritin</a:t>
            </a:r>
            <a:r>
              <a:rPr lang="en-US" sz="2000" dirty="0">
                <a:solidFill>
                  <a:schemeClr val="accent2"/>
                </a:solidFill>
              </a:rPr>
              <a:t>, forming ferritin </a:t>
            </a:r>
            <a:r>
              <a:rPr lang="en-US" sz="2000" b="1" dirty="0">
                <a:solidFill>
                  <a:schemeClr val="accent2"/>
                </a:solidFill>
              </a:rPr>
              <a:t>micelles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Hemosiderin pigment represents large aggregates of these ferritin micelles, readily visualized by light and electron microscopy.</a:t>
            </a:r>
          </a:p>
          <a:p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29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05" y="980953"/>
            <a:ext cx="4533900" cy="497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86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934" y="1350336"/>
            <a:ext cx="9092045" cy="4944955"/>
          </a:xfrm>
        </p:spPr>
        <p:txBody>
          <a:bodyPr/>
          <a:lstStyle/>
          <a:p>
            <a:r>
              <a:rPr lang="en-US" sz="2200" u="sng" dirty="0">
                <a:solidFill>
                  <a:schemeClr val="accent3"/>
                </a:solidFill>
              </a:rPr>
              <a:t>Reversible</a:t>
            </a:r>
            <a:r>
              <a:rPr lang="en-US" sz="2200" dirty="0">
                <a:solidFill>
                  <a:schemeClr val="accent3"/>
                </a:solidFill>
              </a:rPr>
              <a:t> changes in the </a:t>
            </a:r>
            <a:r>
              <a:rPr lang="en-US" sz="2200" dirty="0">
                <a:solidFill>
                  <a:srgbClr val="7030A0"/>
                </a:solidFill>
              </a:rPr>
              <a:t>number, size, phenotype, metabolic activity, or functions </a:t>
            </a:r>
            <a:r>
              <a:rPr lang="en-US" sz="2200" dirty="0">
                <a:solidFill>
                  <a:schemeClr val="accent3"/>
                </a:solidFill>
              </a:rPr>
              <a:t>of cells in response to changes in their environment.</a:t>
            </a:r>
          </a:p>
          <a:p>
            <a:r>
              <a:rPr lang="en-GB" sz="2200" dirty="0">
                <a:solidFill>
                  <a:schemeClr val="accent3"/>
                </a:solidFill>
              </a:rPr>
              <a:t>Can be physiologic or pathologic.</a:t>
            </a:r>
          </a:p>
          <a:p>
            <a:r>
              <a:rPr lang="en-US" sz="2200" b="1" u="sng" dirty="0">
                <a:solidFill>
                  <a:schemeClr val="accent3"/>
                </a:solidFill>
              </a:rPr>
              <a:t>Physiologic:</a:t>
            </a:r>
            <a:r>
              <a:rPr lang="en-US" sz="2200" b="1" dirty="0">
                <a:solidFill>
                  <a:schemeClr val="accent3"/>
                </a:solidFill>
              </a:rPr>
              <a:t> </a:t>
            </a:r>
            <a:r>
              <a:rPr lang="en-US" sz="2200" dirty="0">
                <a:solidFill>
                  <a:schemeClr val="accent3"/>
                </a:solidFill>
              </a:rPr>
              <a:t>responses of cells to </a:t>
            </a:r>
            <a:r>
              <a:rPr lang="en-US" sz="2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</a:t>
            </a:r>
            <a:r>
              <a:rPr lang="en-US" sz="2200" dirty="0">
                <a:solidFill>
                  <a:schemeClr val="accent3"/>
                </a:solidFill>
              </a:rPr>
              <a:t> (1) </a:t>
            </a:r>
            <a:r>
              <a:rPr lang="en-US" sz="2200" u="sng" dirty="0">
                <a:solidFill>
                  <a:srgbClr val="7030A0"/>
                </a:solidFill>
              </a:rPr>
              <a:t>stimulation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>
                <a:solidFill>
                  <a:schemeClr val="accent3"/>
                </a:solidFill>
              </a:rPr>
              <a:t>by hormones or endogenous chemical mediators. </a:t>
            </a:r>
            <a:r>
              <a:rPr lang="en-US" sz="2200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(Breast &amp; uterus during pregnancy)</a:t>
            </a:r>
            <a:r>
              <a:rPr lang="en-US" sz="2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>
                <a:solidFill>
                  <a:schemeClr val="accent3"/>
                </a:solidFill>
              </a:rPr>
              <a:t>or to the (2) </a:t>
            </a:r>
            <a:r>
              <a:rPr lang="en-US" sz="2200" u="sng" dirty="0">
                <a:solidFill>
                  <a:srgbClr val="7030A0"/>
                </a:solidFill>
              </a:rPr>
              <a:t>demands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>
                <a:solidFill>
                  <a:schemeClr val="accent3"/>
                </a:solidFill>
              </a:rPr>
              <a:t>of mechanical stress (</a:t>
            </a:r>
            <a:r>
              <a:rPr lang="en-US" sz="2200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bones and muscles)</a:t>
            </a:r>
            <a:r>
              <a:rPr lang="en-US" sz="2200" dirty="0">
                <a:solidFill>
                  <a:schemeClr val="accent3"/>
                </a:solidFill>
              </a:rPr>
              <a:t>.</a:t>
            </a:r>
          </a:p>
          <a:p>
            <a:r>
              <a:rPr lang="en-US" sz="2200" b="1" u="sng" dirty="0">
                <a:solidFill>
                  <a:schemeClr val="accent3"/>
                </a:solidFill>
              </a:rPr>
              <a:t>Pathologic:</a:t>
            </a:r>
            <a:r>
              <a:rPr lang="en-US" sz="2200" dirty="0">
                <a:solidFill>
                  <a:schemeClr val="accent3"/>
                </a:solidFill>
              </a:rPr>
              <a:t> responses to stress that allow cells to modulate their structure &amp;function, thus </a:t>
            </a:r>
            <a:r>
              <a:rPr lang="en-US" sz="2200" u="sng" dirty="0">
                <a:solidFill>
                  <a:schemeClr val="accent3"/>
                </a:solidFill>
              </a:rPr>
              <a:t>escape injury</a:t>
            </a:r>
            <a:r>
              <a:rPr lang="en-US" sz="2200" dirty="0">
                <a:solidFill>
                  <a:schemeClr val="accent3"/>
                </a:solidFill>
              </a:rPr>
              <a:t>, but </a:t>
            </a:r>
            <a:r>
              <a:rPr lang="en-US" sz="2200" u="sng" dirty="0">
                <a:solidFill>
                  <a:srgbClr val="7030A0"/>
                </a:solidFill>
              </a:rPr>
              <a:t>at the expense of normal function</a:t>
            </a:r>
            <a:r>
              <a:rPr lang="en-US" sz="2200" dirty="0">
                <a:solidFill>
                  <a:srgbClr val="7030A0"/>
                </a:solidFill>
              </a:rPr>
              <a:t>.</a:t>
            </a:r>
            <a:r>
              <a:rPr lang="en-US" sz="2200" dirty="0">
                <a:solidFill>
                  <a:schemeClr val="accent3"/>
                </a:solidFill>
              </a:rPr>
              <a:t> </a:t>
            </a:r>
            <a:r>
              <a:rPr lang="en-US" sz="2200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(squamous metaplasia of bronchial epithelium in smokers)</a:t>
            </a:r>
            <a:endParaRPr lang="en-GB" sz="2200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86" y="862511"/>
            <a:ext cx="2939607" cy="27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99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792244"/>
            <a:ext cx="7818456" cy="535531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… Pigments - Hemosiderin.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7975" y="1526455"/>
            <a:ext cx="5942764" cy="402318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the iron can be unambiguously identified by the Prussian blue </a:t>
            </a:r>
            <a:r>
              <a:rPr lang="en-US" sz="2000" dirty="0" err="1">
                <a:solidFill>
                  <a:schemeClr val="accent2"/>
                </a:solidFill>
              </a:rPr>
              <a:t>histochemical</a:t>
            </a:r>
            <a:r>
              <a:rPr lang="en-US" sz="2000" dirty="0">
                <a:solidFill>
                  <a:schemeClr val="accent2"/>
                </a:solidFill>
              </a:rPr>
              <a:t> reaction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Small amounts of this pigment are normal in the mononuclear phagocytes of the bone marrow, spleen, and liver, where aging red cells are normally degraded.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Excessive deposition of hemosiderin, called </a:t>
            </a:r>
            <a:r>
              <a:rPr lang="en-US" sz="2000" dirty="0" err="1">
                <a:solidFill>
                  <a:schemeClr val="accent2"/>
                </a:solidFill>
              </a:rPr>
              <a:t>hemosiderosis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more extensive accumulations of iron seen in hereditary hemochromatosis</a:t>
            </a: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30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38" y="854074"/>
            <a:ext cx="45339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843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turtle in ocean">
            <a:extLst>
              <a:ext uri="{FF2B5EF4-FFF2-40B4-BE49-F238E27FC236}">
                <a16:creationId xmlns:a16="http://schemas.microsoft.com/office/drawing/2014/main" id="{C7A54B61-8541-AB40-BD1C-F80E8A4240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0921" b="4079"/>
          <a:stretch/>
        </p:blipFill>
        <p:spPr>
          <a:xfrm>
            <a:off x="0" y="0"/>
            <a:ext cx="12192000" cy="6858000"/>
          </a:xfrm>
        </p:spPr>
      </p:pic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8DBDD9F7-3B84-F743-95F4-C9FA74DA597F}"/>
              </a:ext>
            </a:extLst>
          </p:cNvPr>
          <p:cNvSpPr txBox="1">
            <a:spLocks/>
          </p:cNvSpPr>
          <p:nvPr/>
        </p:nvSpPr>
        <p:spPr>
          <a:xfrm flipH="1">
            <a:off x="0" y="3895249"/>
            <a:ext cx="12192000" cy="2962751"/>
          </a:xfrm>
          <a:custGeom>
            <a:avLst/>
            <a:gdLst>
              <a:gd name="connsiteX0" fmla="*/ 12486732 w 13339868"/>
              <a:gd name="connsiteY0" fmla="*/ 1914 h 2962751"/>
              <a:gd name="connsiteX1" fmla="*/ 6703529 w 13339868"/>
              <a:gd name="connsiteY1" fmla="*/ 827870 h 2962751"/>
              <a:gd name="connsiteX2" fmla="*/ 704617 w 13339868"/>
              <a:gd name="connsiteY2" fmla="*/ 1735152 h 2962751"/>
              <a:gd name="connsiteX3" fmla="*/ 0 w 13339868"/>
              <a:gd name="connsiteY3" fmla="*/ 1775657 h 2962751"/>
              <a:gd name="connsiteX4" fmla="*/ 0 w 13339868"/>
              <a:gd name="connsiteY4" fmla="*/ 2962751 h 2962751"/>
              <a:gd name="connsiteX5" fmla="*/ 13339868 w 13339868"/>
              <a:gd name="connsiteY5" fmla="*/ 2962751 h 2962751"/>
              <a:gd name="connsiteX6" fmla="*/ 13339868 w 13339868"/>
              <a:gd name="connsiteY6" fmla="*/ 13763 h 2962751"/>
              <a:gd name="connsiteX7" fmla="*/ 12991874 w 13339868"/>
              <a:gd name="connsiteY7" fmla="*/ 2211 h 2962751"/>
              <a:gd name="connsiteX8" fmla="*/ 12486732 w 13339868"/>
              <a:gd name="connsiteY8" fmla="*/ 1914 h 29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868" h="2962751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1800" b="0" kern="12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Insert Image</a:t>
            </a:r>
          </a:p>
        </p:txBody>
      </p:sp>
      <p:sp>
        <p:nvSpPr>
          <p:cNvPr id="12" name="Rectangle 11" descr="Lower accent block for slide image">
            <a:extLst>
              <a:ext uri="{FF2B5EF4-FFF2-40B4-BE49-F238E27FC236}">
                <a16:creationId xmlns:a16="http://schemas.microsoft.com/office/drawing/2014/main" id="{D7F67FDF-D697-3249-AD21-75F6353FFBA5}"/>
              </a:ext>
            </a:extLst>
          </p:cNvPr>
          <p:cNvSpPr/>
          <p:nvPr/>
        </p:nvSpPr>
        <p:spPr>
          <a:xfrm>
            <a:off x="438912" y="4690872"/>
            <a:ext cx="73152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486" y="4568464"/>
            <a:ext cx="4907643" cy="1311128"/>
          </a:xfrm>
        </p:spPr>
        <p:txBody>
          <a:bodyPr/>
          <a:lstStyle/>
          <a:p>
            <a:r>
              <a:rPr lang="en-GB" dirty="0"/>
              <a:t>THANK YOU &amp; GOOD LUCK </a:t>
            </a:r>
            <a:r>
              <a:rPr lang="en-GB" dirty="0">
                <a:sym typeface="Wingdings" pitchFamily="2" charset="2"/>
              </a:rPr>
              <a:t>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1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185" y="1479291"/>
            <a:ext cx="10386646" cy="4770098"/>
          </a:xfrm>
        </p:spPr>
        <p:txBody>
          <a:bodyPr/>
          <a:lstStyle/>
          <a:p>
            <a:r>
              <a:rPr lang="en-US" sz="2400" b="1" dirty="0">
                <a:solidFill>
                  <a:schemeClr val="accent3"/>
                </a:solidFill>
              </a:rPr>
              <a:t>Hypertrophy is an increase in the size of cells resulting in an increase in the size of the </a:t>
            </a:r>
            <a:r>
              <a:rPr lang="en-US" sz="2400" b="1" dirty="0">
                <a:solidFill>
                  <a:srgbClr val="7030A0"/>
                </a:solidFill>
              </a:rPr>
              <a:t>organ</a:t>
            </a:r>
            <a:r>
              <a:rPr lang="en-US" sz="2400" b="1" dirty="0">
                <a:solidFill>
                  <a:schemeClr val="accent3"/>
                </a:solidFill>
              </a:rPr>
              <a:t>. 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Hypertrophy &amp; hyperplasia also can occur together.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Hyperplasia happens in cells </a:t>
            </a:r>
            <a:r>
              <a:rPr lang="en-US" sz="2400" dirty="0">
                <a:solidFill>
                  <a:srgbClr val="7030A0"/>
                </a:solidFill>
              </a:rPr>
              <a:t>capable of replication</a:t>
            </a:r>
            <a:r>
              <a:rPr lang="en-US" sz="2400" dirty="0">
                <a:solidFill>
                  <a:schemeClr val="accent3"/>
                </a:solidFill>
              </a:rPr>
              <a:t>, whereas hypertrophy occurs when cells have a limited capacity to divide.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In pure hypertrophy there are no new cells, just bigger cells with increased amounts of structural proteins &amp; organelles. </a:t>
            </a:r>
          </a:p>
          <a:p>
            <a:r>
              <a:rPr lang="en-US" sz="2400" b="1" dirty="0">
                <a:solidFill>
                  <a:schemeClr val="accent3"/>
                </a:solidFill>
              </a:rPr>
              <a:t>Hypertrophy can be physiologic or pathologic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Hypertrophy</a:t>
            </a:r>
          </a:p>
        </p:txBody>
      </p:sp>
    </p:spTree>
    <p:extLst>
      <p:ext uri="{BB962C8B-B14F-4D97-AF65-F5344CB8AC3E}">
        <p14:creationId xmlns:p14="http://schemas.microsoft.com/office/powerpoint/2010/main" val="261488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363" y="4620095"/>
            <a:ext cx="10607040" cy="701731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Hypertrophy - physiologic - stimulation</a:t>
            </a:r>
            <a:endParaRPr lang="en-GB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979" y="5403889"/>
            <a:ext cx="10641344" cy="1006429"/>
          </a:xfrm>
        </p:spPr>
        <p:txBody>
          <a:bodyPr/>
          <a:lstStyle/>
          <a:p>
            <a:r>
              <a:rPr lang="en-US" sz="2200" dirty="0">
                <a:solidFill>
                  <a:schemeClr val="accent2"/>
                </a:solidFill>
              </a:rPr>
              <a:t>The massive enlargement of the uterus during pregnancy </a:t>
            </a:r>
            <a:r>
              <a:rPr lang="en-US" sz="2200" dirty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US" sz="2200" dirty="0">
                <a:solidFill>
                  <a:schemeClr val="accent2"/>
                </a:solidFill>
              </a:rPr>
              <a:t> a consequence of </a:t>
            </a:r>
            <a:r>
              <a:rPr lang="en-US" sz="2200" u="sng" dirty="0">
                <a:solidFill>
                  <a:schemeClr val="accent2"/>
                </a:solidFill>
              </a:rPr>
              <a:t>estrogen stimulated </a:t>
            </a:r>
            <a:r>
              <a:rPr lang="en-US" sz="2200" dirty="0">
                <a:solidFill>
                  <a:schemeClr val="accent2"/>
                </a:solidFill>
              </a:rPr>
              <a:t>smooth muscle </a:t>
            </a:r>
            <a:r>
              <a:rPr lang="en-US" sz="2200" u="sng" dirty="0">
                <a:solidFill>
                  <a:schemeClr val="accent2"/>
                </a:solidFill>
              </a:rPr>
              <a:t>hypertrophy </a:t>
            </a:r>
            <a:r>
              <a:rPr lang="en-US" sz="2200" dirty="0">
                <a:solidFill>
                  <a:schemeClr val="accent2"/>
                </a:solidFill>
              </a:rPr>
              <a:t>&amp; smooth </a:t>
            </a:r>
            <a:r>
              <a:rPr lang="it-IT" sz="2200" dirty="0">
                <a:solidFill>
                  <a:schemeClr val="accent2"/>
                </a:solidFill>
              </a:rPr>
              <a:t>muscle </a:t>
            </a:r>
            <a:r>
              <a:rPr lang="it-IT" sz="2200" u="sng" dirty="0">
                <a:solidFill>
                  <a:schemeClr val="accent2"/>
                </a:solidFill>
              </a:rPr>
              <a:t>hyperplasia</a:t>
            </a:r>
            <a:r>
              <a:rPr lang="it-IT" sz="2200" dirty="0">
                <a:solidFill>
                  <a:schemeClr val="accent2"/>
                </a:solidFill>
              </a:rPr>
              <a:t>. </a:t>
            </a:r>
            <a:endParaRPr lang="en-GB" sz="2200" dirty="0">
              <a:solidFill>
                <a:schemeClr val="accent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908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07" y="0"/>
            <a:ext cx="4103078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986" y="0"/>
            <a:ext cx="4021014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589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639" y="4620095"/>
            <a:ext cx="10607040" cy="701731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Hypertrophy - physiologic - ↑ demand</a:t>
            </a:r>
            <a:endParaRPr lang="en-GB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203" y="5368719"/>
            <a:ext cx="11088427" cy="1006429"/>
          </a:xfrm>
        </p:spPr>
        <p:txBody>
          <a:bodyPr/>
          <a:lstStyle/>
          <a:p>
            <a:r>
              <a:rPr lang="en-US" sz="2200" dirty="0">
                <a:solidFill>
                  <a:schemeClr val="accent2"/>
                </a:solidFill>
              </a:rPr>
              <a:t>In response to increased workload the striated muscle cell undergo hypertrophy. </a:t>
            </a:r>
            <a:r>
              <a:rPr lang="en-US" sz="2200" b="1" dirty="0">
                <a:solidFill>
                  <a:schemeClr val="accent2"/>
                </a:solidFill>
              </a:rPr>
              <a:t>Adult muscle cells have a limited capacity to divide </a:t>
            </a:r>
            <a:r>
              <a:rPr lang="en-US" sz="2200" b="1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sz="2200" dirty="0">
                <a:solidFill>
                  <a:schemeClr val="accent2"/>
                </a:solidFill>
              </a:rPr>
              <a:t>chiseled physique of weightlifter </a:t>
            </a:r>
            <a:r>
              <a:rPr lang="en-US" sz="2200" b="1" dirty="0">
                <a:solidFill>
                  <a:schemeClr val="accent2"/>
                </a:solidFill>
              </a:rPr>
              <a:t>stems only from the hypertrophy</a:t>
            </a:r>
            <a:endParaRPr lang="en-GB" sz="22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18555" r="11285" b="25317"/>
          <a:stretch/>
        </p:blipFill>
        <p:spPr>
          <a:xfrm>
            <a:off x="0" y="0"/>
            <a:ext cx="12191999" cy="423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2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978" y="4549756"/>
            <a:ext cx="10607040" cy="701731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Hypertrophy - pathologic - ↑ demand</a:t>
            </a:r>
            <a:endParaRPr lang="en-GB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424" y="5308871"/>
            <a:ext cx="10805467" cy="1200329"/>
          </a:xfrm>
        </p:spPr>
        <p:txBody>
          <a:bodyPr/>
          <a:lstStyle/>
          <a:p>
            <a:r>
              <a:rPr lang="it-IT" sz="2000" dirty="0">
                <a:solidFill>
                  <a:schemeClr val="accent2"/>
                </a:solidFill>
              </a:rPr>
              <a:t>In response </a:t>
            </a:r>
            <a:r>
              <a:rPr lang="en-US" sz="2000" dirty="0">
                <a:solidFill>
                  <a:schemeClr val="accent2"/>
                </a:solidFill>
              </a:rPr>
              <a:t>to increased workload ( hypertension or aortic valve disease) myocardial hypertrophy (lower left </a:t>
            </a:r>
            <a:r>
              <a:rPr lang="en-US" sz="2000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accent2"/>
                </a:solidFill>
              </a:rPr>
              <a:t>to generate the required higher contractile force </a:t>
            </a:r>
            <a:r>
              <a:rPr lang="en-US" sz="2000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accent2"/>
                </a:solidFill>
              </a:rPr>
              <a:t>heart undergo </a:t>
            </a:r>
            <a:r>
              <a:rPr lang="en-US" sz="2000" b="1" dirty="0">
                <a:solidFill>
                  <a:schemeClr val="accent2"/>
                </a:solidFill>
              </a:rPr>
              <a:t>only hypertrophy</a:t>
            </a:r>
            <a:r>
              <a:rPr lang="en-US" sz="2000" dirty="0">
                <a:solidFill>
                  <a:schemeClr val="accent2"/>
                </a:solidFill>
              </a:rPr>
              <a:t> because cardiac muscles have a limited capacity to divide.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1" y="269632"/>
            <a:ext cx="9352085" cy="41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42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1549630"/>
            <a:ext cx="10363201" cy="477009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(</a:t>
            </a:r>
            <a:r>
              <a:rPr lang="en-US" sz="2200" dirty="0">
                <a:solidFill>
                  <a:schemeClr val="accent3"/>
                </a:solidFill>
              </a:rPr>
              <a:t>1) mechanical triggers (e.g. stretch) </a:t>
            </a:r>
            <a:br>
              <a:rPr lang="en-US" sz="2200" dirty="0">
                <a:solidFill>
                  <a:schemeClr val="accent3"/>
                </a:solidFill>
              </a:rPr>
            </a:br>
            <a:r>
              <a:rPr lang="en-US" sz="2200" dirty="0">
                <a:solidFill>
                  <a:schemeClr val="accent3"/>
                </a:solidFill>
              </a:rPr>
              <a:t>(2) soluble mediators that stimulate cell growth (growth factors &amp; adrenergic hormones).</a:t>
            </a:r>
          </a:p>
          <a:p>
            <a:r>
              <a:rPr lang="en-US" sz="2200" dirty="0">
                <a:solidFill>
                  <a:schemeClr val="accent3"/>
                </a:solidFill>
              </a:rPr>
              <a:t>stimuli </a:t>
            </a:r>
            <a:r>
              <a:rPr lang="en-US" sz="2200" dirty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en-US" sz="2200" dirty="0">
                <a:solidFill>
                  <a:schemeClr val="accent3"/>
                </a:solidFill>
              </a:rPr>
              <a:t>signal transduction pathways </a:t>
            </a:r>
            <a:r>
              <a:rPr lang="en-US" sz="2200" dirty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en-US" sz="2200" dirty="0">
                <a:solidFill>
                  <a:schemeClr val="accent3"/>
                </a:solidFill>
              </a:rPr>
              <a:t>the induction of a number of genes </a:t>
            </a:r>
            <a:r>
              <a:rPr lang="en-US" sz="2200" dirty="0">
                <a:solidFill>
                  <a:schemeClr val="accent3"/>
                </a:solidFill>
                <a:sym typeface="Wingdings" pitchFamily="2" charset="2"/>
              </a:rPr>
              <a:t> </a:t>
            </a:r>
            <a:r>
              <a:rPr lang="en-US" sz="2200" dirty="0">
                <a:solidFill>
                  <a:schemeClr val="accent3"/>
                </a:solidFill>
              </a:rPr>
              <a:t>stimulate synthesis of many cellular proteins (growth factors &amp; structural proteins).</a:t>
            </a:r>
          </a:p>
          <a:p>
            <a:r>
              <a:rPr lang="en-US" sz="2200" dirty="0">
                <a:solidFill>
                  <a:schemeClr val="accent3"/>
                </a:solidFill>
              </a:rPr>
              <a:t>The result is synthesis of more proteins &amp; </a:t>
            </a:r>
            <a:r>
              <a:rPr lang="en-US" sz="2200" dirty="0" err="1">
                <a:solidFill>
                  <a:schemeClr val="accent2"/>
                </a:solidFill>
              </a:rPr>
              <a:t>myofilaments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>
                <a:solidFill>
                  <a:schemeClr val="accent3"/>
                </a:solidFill>
              </a:rPr>
              <a:t>per cell, which increases the force generated with each contraction, enabling the cell to meet increased work demands. </a:t>
            </a:r>
          </a:p>
          <a:p>
            <a:r>
              <a:rPr lang="en-US" sz="2200" dirty="0">
                <a:solidFill>
                  <a:schemeClr val="accent3"/>
                </a:solidFill>
              </a:rPr>
              <a:t>Switch of contractile proteins from adult to fetal or neonatal forms. (α-myosin heavy chain is replaced by the fetal β-myosin heavy chain; which produces slower, more energetically economical contraction)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3207" y="277578"/>
            <a:ext cx="11174186" cy="1200329"/>
          </a:xfrm>
        </p:spPr>
        <p:txBody>
          <a:bodyPr/>
          <a:lstStyle/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The mechanisms driving cardiac hypertrophy involve two types of signals:</a:t>
            </a:r>
          </a:p>
        </p:txBody>
      </p:sp>
    </p:spTree>
    <p:extLst>
      <p:ext uri="{BB962C8B-B14F-4D97-AF65-F5344CB8AC3E}">
        <p14:creationId xmlns:p14="http://schemas.microsoft.com/office/powerpoint/2010/main" val="261488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32" y="1412091"/>
            <a:ext cx="9666514" cy="746846"/>
          </a:xfrm>
        </p:spPr>
        <p:txBody>
          <a:bodyPr/>
          <a:lstStyle/>
          <a:p>
            <a:r>
              <a:rPr lang="en-US" sz="5400" dirty="0">
                <a:solidFill>
                  <a:schemeClr val="accent2"/>
                </a:solidFill>
              </a:rPr>
              <a:t>An important point..</a:t>
            </a:r>
            <a:endParaRPr lang="en-GB" sz="5400" dirty="0">
              <a:solidFill>
                <a:schemeClr val="accent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7505" y="2288578"/>
            <a:ext cx="10269417" cy="282231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adaptation to stress such as hypertrophy can progress to functionally significant cell injury if the stress is not relieved: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limit is reached beyond which the enlargement of muscle mass can no longer compensate for the increased burden.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the heart, several degenerative changes occur in the myocardial fibers, the most important are fragmentation &amp; loss of </a:t>
            </a:r>
            <a:r>
              <a:rPr lang="en-US" sz="2200" dirty="0" err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myofibrillar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contractile elements, ultimately cardiac failure.</a:t>
            </a:r>
            <a:endParaRPr lang="en-GB" sz="2200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dirty="0">
              <a:solidFill>
                <a:schemeClr val="accent2"/>
              </a:solidFill>
            </a:endParaRP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 descr="Slide number background block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9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46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_Template_03_CA - v7" id="{215D63C3-B139-4AD7-9F60-51396BC82D2C}" vid="{FAE53EBD-DCD0-4C4A-8B10-EB06EA2364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A4CE2C4C7B96C94992FCDCD516328081" ma:contentTypeVersion="2" ma:contentTypeDescription="إنشاء مستند جديد." ma:contentTypeScope="" ma:versionID="e39eb1915eaa0ac6968aed246ff79898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b9628f85f8168a3a4216218f69afe6c1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5A92E3-346F-4E7E-92DC-EE6FA58BB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85ad6-e60d-4dbf-9f0f-7ca539838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0439D9-8631-4FC1-BCE0-1BDB23425EE1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fb0879af-3eba-417a-a55a-ffe6dcd6ca77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6dc4bcd6-49db-4c07-9060-8acfc67cef9f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1929</Words>
  <Application>Microsoft Office PowerPoint</Application>
  <PresentationFormat>Widescreen</PresentationFormat>
  <Paragraphs>150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Cellular Adaptations and accumulations</vt:lpstr>
      <vt:lpstr>PowerPoint Presentation</vt:lpstr>
      <vt:lpstr>Adaptations</vt:lpstr>
      <vt:lpstr>1. Hypertrophy</vt:lpstr>
      <vt:lpstr>Hypertrophy - physiologic - stimulation</vt:lpstr>
      <vt:lpstr>Hypertrophy - physiologic - ↑ demand</vt:lpstr>
      <vt:lpstr>Hypertrophy - pathologic - ↑ demand</vt:lpstr>
      <vt:lpstr>The mechanisms driving cardiac hypertrophy involve two types of signals:</vt:lpstr>
      <vt:lpstr>An important point..</vt:lpstr>
      <vt:lpstr>2. Hyperplasia</vt:lpstr>
      <vt:lpstr>The two types of physiologic hyperplasia are</vt:lpstr>
      <vt:lpstr>Pathologic hyperplasia</vt:lpstr>
      <vt:lpstr>An important point</vt:lpstr>
      <vt:lpstr>3. Atrophy</vt:lpstr>
      <vt:lpstr>PowerPoint Presentation</vt:lpstr>
      <vt:lpstr>Atrophy - pathologic - ↓ blood supply</vt:lpstr>
      <vt:lpstr>4. Metaplasia </vt:lpstr>
      <vt:lpstr>PowerPoint Presentation</vt:lpstr>
      <vt:lpstr>PowerPoint Presentation</vt:lpstr>
      <vt:lpstr>PowerPoint Presentation</vt:lpstr>
      <vt:lpstr>Intracellular Accumulations</vt:lpstr>
      <vt:lpstr>Intracellular accumulations</vt:lpstr>
      <vt:lpstr>Fatty Change</vt:lpstr>
      <vt:lpstr>Cholesterol and Cholesteryl Esters</vt:lpstr>
      <vt:lpstr>Glycogen.</vt:lpstr>
      <vt:lpstr>Pigments – Carbon </vt:lpstr>
      <vt:lpstr>Pigments-Lipofuscin  “wear-and-tear pigment’’</vt:lpstr>
      <vt:lpstr>Pigments - Melanin.</vt:lpstr>
      <vt:lpstr>Pigments - Hemosiderin.</vt:lpstr>
      <vt:lpstr>… Pigments - Hemosiderin.</vt:lpstr>
      <vt:lpstr>THANK YOU &amp; GOOD LUCK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Adaptations and accumulations</dc:title>
  <dc:creator/>
  <cp:lastModifiedBy/>
  <cp:revision>3</cp:revision>
  <dcterms:created xsi:type="dcterms:W3CDTF">2018-10-22T06:51:35Z</dcterms:created>
  <dcterms:modified xsi:type="dcterms:W3CDTF">2020-10-26T04:51:20Z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