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03" r:id="rId4"/>
  </p:sldMasterIdLst>
  <p:notesMasterIdLst>
    <p:notesMasterId r:id="rId46"/>
  </p:notesMasterIdLst>
  <p:sldIdLst>
    <p:sldId id="947" r:id="rId5"/>
    <p:sldId id="949" r:id="rId6"/>
    <p:sldId id="950" r:id="rId7"/>
    <p:sldId id="951" r:id="rId8"/>
    <p:sldId id="974" r:id="rId9"/>
    <p:sldId id="952" r:id="rId10"/>
    <p:sldId id="953" r:id="rId11"/>
    <p:sldId id="959" r:id="rId12"/>
    <p:sldId id="960" r:id="rId13"/>
    <p:sldId id="961" r:id="rId14"/>
    <p:sldId id="954" r:id="rId15"/>
    <p:sldId id="957" r:id="rId16"/>
    <p:sldId id="956" r:id="rId17"/>
    <p:sldId id="963" r:id="rId18"/>
    <p:sldId id="964" r:id="rId19"/>
    <p:sldId id="1003" r:id="rId20"/>
    <p:sldId id="1009" r:id="rId21"/>
    <p:sldId id="992" r:id="rId22"/>
    <p:sldId id="965" r:id="rId23"/>
    <p:sldId id="1007" r:id="rId24"/>
    <p:sldId id="1002" r:id="rId25"/>
    <p:sldId id="1010" r:id="rId26"/>
    <p:sldId id="1011" r:id="rId27"/>
    <p:sldId id="966" r:id="rId28"/>
    <p:sldId id="967" r:id="rId29"/>
    <p:sldId id="1004" r:id="rId30"/>
    <p:sldId id="968" r:id="rId31"/>
    <p:sldId id="1005" r:id="rId32"/>
    <p:sldId id="1008" r:id="rId33"/>
    <p:sldId id="1012" r:id="rId34"/>
    <p:sldId id="996" r:id="rId35"/>
    <p:sldId id="997" r:id="rId36"/>
    <p:sldId id="998" r:id="rId37"/>
    <p:sldId id="999" r:id="rId38"/>
    <p:sldId id="1000" r:id="rId39"/>
    <p:sldId id="1001" r:id="rId40"/>
    <p:sldId id="955" r:id="rId41"/>
    <p:sldId id="948" r:id="rId42"/>
    <p:sldId id="969" r:id="rId43"/>
    <p:sldId id="1006" r:id="rId44"/>
    <p:sldId id="1013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14952-A025-41F3-B4E2-D3A40914340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3AB86-F855-47A0-AB73-6CC9568D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8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Coagulation disorders;(</a:t>
            </a:r>
            <a:r>
              <a:rPr lang="en-US" altLang="en-US" dirty="0" err="1"/>
              <a:t>Abruptio</a:t>
            </a:r>
            <a:r>
              <a:rPr lang="en-US" altLang="en-US" dirty="0"/>
              <a:t> placentae, Retained dead </a:t>
            </a:r>
            <a:r>
              <a:rPr lang="en-US" altLang="en-US" dirty="0" err="1"/>
              <a:t>fetus,Amniotic</a:t>
            </a:r>
            <a:r>
              <a:rPr lang="en-US" altLang="en-US" dirty="0"/>
              <a:t> fluid </a:t>
            </a:r>
            <a:r>
              <a:rPr lang="en-US" altLang="en-US" dirty="0" err="1"/>
              <a:t>embolism,Inherited</a:t>
            </a:r>
            <a:r>
              <a:rPr lang="en-US" altLang="en-US" dirty="0"/>
              <a:t> coagulopathy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82C5-B72B-45C2-B7D8-88942126F35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1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82C5-B72B-45C2-B7D8-88942126F35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6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F27-D5A2-4C24-943A-3078B269D38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A5D-C3A7-4914-B4A9-6FFDFA85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5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F27-D5A2-4C24-943A-3078B269D38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A5D-C3A7-4914-B4A9-6FFDFA85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F27-D5A2-4C24-943A-3078B269D38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A5D-C3A7-4914-B4A9-6FFDFA85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0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69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873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29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1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91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78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039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9152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841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6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F27-D5A2-4C24-943A-3078B269D38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A5D-C3A7-4914-B4A9-6FFDFA85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5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459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507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33400"/>
            <a:ext cx="21717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533400"/>
            <a:ext cx="6362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714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981200"/>
            <a:ext cx="8534400" cy="42672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070959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53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21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21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70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28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6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F27-D5A2-4C24-943A-3078B269D38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A5D-C3A7-4914-B4A9-6FFDFA85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66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07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34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58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61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86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506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06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57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15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6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F27-D5A2-4C24-943A-3078B269D38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A5D-C3A7-4914-B4A9-6FFDFA85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02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12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3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92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81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548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35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85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57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98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3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F27-D5A2-4C24-943A-3078B269D38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A5D-C3A7-4914-B4A9-6FFDFA85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94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27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49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42810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94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74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222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643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8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F27-D5A2-4C24-943A-3078B269D38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A5D-C3A7-4914-B4A9-6FFDFA85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F27-D5A2-4C24-943A-3078B269D38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A5D-C3A7-4914-B4A9-6FFDFA85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5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F27-D5A2-4C24-943A-3078B269D38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A5D-C3A7-4914-B4A9-6FFDFA85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7F27-D5A2-4C24-943A-3078B269D38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A5D-C3A7-4914-B4A9-6FFDFA85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7F27-D5A2-4C24-943A-3078B269D38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ACA5D-C3A7-4914-B4A9-6FFDFA852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7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686800" cy="80010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45871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3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2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2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2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2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914400"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27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fld id="{EF37B812-8562-44C9-9E85-EE2910619DE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914400"/>
              <a:t>2/2/2023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54FE5D-5C29-48E2-9AFB-B2CFB845D72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93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3C98F-5E93-4B62-97C5-773E02BC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90" y="1935944"/>
            <a:ext cx="7405353" cy="1446550"/>
          </a:xfrm>
        </p:spPr>
        <p:txBody>
          <a:bodyPr/>
          <a:lstStyle/>
          <a:p>
            <a:r>
              <a:rPr lang="en-US" dirty="0" smtClean="0"/>
              <a:t>Post Partum Hemorrhage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23892" y="5833440"/>
            <a:ext cx="4572000" cy="738664"/>
          </a:xfrm>
          <a:prstGeom prst="rect">
            <a:avLst/>
          </a:prstGeom>
          <a:ln w="38100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Malek Al Qasem, MD </a:t>
            </a:r>
          </a:p>
          <a:p>
            <a:pPr algn="ctr"/>
            <a:r>
              <a:rPr lang="en-US" b="1" dirty="0" smtClean="0"/>
              <a:t>MFM- Mutah University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07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Postpartum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Lacerations or episiotomy</a:t>
            </a:r>
          </a:p>
          <a:p>
            <a:r>
              <a:rPr lang="en-US" sz="3600" dirty="0"/>
              <a:t>Retained placental/ placental abnormalities</a:t>
            </a:r>
          </a:p>
          <a:p>
            <a:r>
              <a:rPr lang="en-US" sz="3600" dirty="0"/>
              <a:t>Uterine rupture / inversion</a:t>
            </a:r>
          </a:p>
          <a:p>
            <a:r>
              <a:rPr lang="en-US" sz="3600" dirty="0"/>
              <a:t>Coagulopathy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79" y="1742553"/>
            <a:ext cx="8686800" cy="2554545"/>
          </a:xfrm>
        </p:spPr>
        <p:txBody>
          <a:bodyPr/>
          <a:lstStyle/>
          <a:p>
            <a:r>
              <a:rPr lang="en-US" sz="3200" dirty="0"/>
              <a:t>Rare causes of primary</a:t>
            </a:r>
            <a:br>
              <a:rPr lang="en-US" sz="3200" dirty="0"/>
            </a:br>
            <a:r>
              <a:rPr lang="en-US" sz="3200" dirty="0"/>
              <a:t>postpartum haemorrhage include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uterine inversion</a:t>
            </a:r>
            <a:br>
              <a:rPr lang="en-US" sz="3200" dirty="0" smtClean="0"/>
            </a:br>
            <a:r>
              <a:rPr lang="en-US" sz="3200" dirty="0" smtClean="0"/>
              <a:t>placenta percreta  </a:t>
            </a:r>
            <a:r>
              <a:rPr lang="en-US" sz="3200" dirty="0"/>
              <a:t>as well as extra-genital </a:t>
            </a:r>
            <a:r>
              <a:rPr lang="en-US" sz="3200" dirty="0" smtClean="0"/>
              <a:t>bleeding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6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6"/>
          <a:stretch/>
        </p:blipFill>
        <p:spPr bwMode="auto">
          <a:xfrm>
            <a:off x="1133341" y="412124"/>
            <a:ext cx="7029273" cy="611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408349" y="2665927"/>
            <a:ext cx="2601533" cy="1764405"/>
          </a:xfrm>
          <a:prstGeom prst="ellipse">
            <a:avLst/>
          </a:prstGeom>
          <a:noFill/>
          <a:ln w="762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0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64" y="1851264"/>
            <a:ext cx="8686800" cy="2800767"/>
          </a:xfrm>
        </p:spPr>
        <p:txBody>
          <a:bodyPr/>
          <a:lstStyle/>
          <a:p>
            <a:r>
              <a:rPr lang="en-US" dirty="0"/>
              <a:t>The commonest cause of secondary postpartum haemorrhage is</a:t>
            </a:r>
            <a:br>
              <a:rPr lang="en-US" dirty="0"/>
            </a:br>
            <a:r>
              <a:rPr lang="en-US" dirty="0" smtClean="0"/>
              <a:t>Endometritis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75" y="717922"/>
            <a:ext cx="8686800" cy="280076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blood flow to the uterus at term </a:t>
            </a:r>
            <a:r>
              <a:rPr lang="en-US" dirty="0" smtClean="0"/>
              <a:t>&gt;37 </a:t>
            </a:r>
            <a:r>
              <a:rPr lang="en-US" dirty="0"/>
              <a:t>weeks </a:t>
            </a:r>
            <a:r>
              <a:rPr lang="en-US" dirty="0" smtClean="0"/>
              <a:t>is </a:t>
            </a:r>
            <a:r>
              <a:rPr lang="en-US" dirty="0"/>
              <a:t>approximately 1000 mL of </a:t>
            </a:r>
            <a:r>
              <a:rPr lang="en-US" dirty="0" smtClean="0"/>
              <a:t>blood every minute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0457" y="4290692"/>
            <a:ext cx="8706118" cy="2123658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A </a:t>
            </a:r>
            <a:r>
              <a:rPr lang="en-US" sz="4400" b="1" dirty="0"/>
              <a:t>fetus at term receives about </a:t>
            </a:r>
            <a:r>
              <a:rPr lang="en-US" sz="4400" b="1" dirty="0" smtClean="0"/>
              <a:t>200 mL/kg/minute </a:t>
            </a:r>
            <a:r>
              <a:rPr lang="en-US" sz="4400" b="1" dirty="0"/>
              <a:t>from the placenta</a:t>
            </a:r>
          </a:p>
        </p:txBody>
      </p:sp>
    </p:spTree>
    <p:extLst>
      <p:ext uri="{BB962C8B-B14F-4D97-AF65-F5344CB8AC3E}">
        <p14:creationId xmlns:p14="http://schemas.microsoft.com/office/powerpoint/2010/main" val="31660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988" y="541109"/>
            <a:ext cx="7563118" cy="982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</a:t>
            </a:r>
            <a:r>
              <a:rPr lang="en-US" dirty="0" smtClean="0"/>
              <a:t>bstetric </a:t>
            </a:r>
            <a:r>
              <a:rPr lang="en-US" dirty="0"/>
              <a:t>shock </a:t>
            </a:r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7294" y="4564110"/>
            <a:ext cx="7915948" cy="1323439"/>
          </a:xfrm>
          <a:prstGeom prst="rect">
            <a:avLst/>
          </a:prstGeom>
          <a:ln w="57150">
            <a:solidFill>
              <a:srgbClr val="33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PR/SBP &gt;1 </a:t>
            </a:r>
            <a:r>
              <a:rPr lang="en-US" sz="2400" b="1" dirty="0"/>
              <a:t>has been shown to be associated with</a:t>
            </a:r>
          </a:p>
          <a:p>
            <a:pPr algn="ctr"/>
            <a:r>
              <a:rPr lang="en-US" sz="2400" b="1" dirty="0"/>
              <a:t>substantial postpartum haemorrhage and the need for </a:t>
            </a:r>
            <a:r>
              <a:rPr lang="en-US" sz="2400" b="1" dirty="0" smtClean="0"/>
              <a:t>intensive resuscitation </a:t>
            </a:r>
            <a:r>
              <a:rPr lang="en-US" sz="2400" b="1" dirty="0"/>
              <a:t>and blood </a:t>
            </a:r>
            <a:r>
              <a:rPr lang="en-US" sz="2400" b="1" dirty="0" smtClean="0"/>
              <a:t>transfusion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67293" y="2135609"/>
            <a:ext cx="7915949" cy="2123658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/>
              <a:t>P</a:t>
            </a:r>
            <a:r>
              <a:rPr lang="en-US" sz="2800" b="1" dirty="0" smtClean="0"/>
              <a:t>ulse </a:t>
            </a:r>
            <a:r>
              <a:rPr lang="en-US" sz="2800" b="1" dirty="0"/>
              <a:t>rate divided by </a:t>
            </a:r>
            <a:r>
              <a:rPr lang="en-US" sz="2800" b="1" dirty="0" smtClean="0"/>
              <a:t>systolic blood pressure</a:t>
            </a:r>
          </a:p>
          <a:p>
            <a:pPr algn="ctr">
              <a:lnSpc>
                <a:spcPct val="200000"/>
              </a:lnSpc>
            </a:pPr>
            <a:r>
              <a:rPr lang="en-US" sz="2800" b="1" dirty="0" smtClean="0"/>
              <a:t>PR/SBP </a:t>
            </a:r>
            <a:endParaRPr lang="en-US" sz="2800" b="1" dirty="0"/>
          </a:p>
          <a:p>
            <a:pPr algn="ctr"/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952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432" y="353095"/>
            <a:ext cx="6455535" cy="800100"/>
          </a:xfrm>
        </p:spPr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9859" y="2136339"/>
            <a:ext cx="6426557" cy="2308324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Be prepared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Active management of third stage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Prophylactic </a:t>
            </a:r>
            <a:r>
              <a:rPr lang="en-US" sz="2400" b="1" dirty="0" smtClean="0"/>
              <a:t>oxytocin :10 </a:t>
            </a:r>
            <a:r>
              <a:rPr lang="en-US" sz="2400" b="1" dirty="0"/>
              <a:t>U IM </a:t>
            </a:r>
            <a:r>
              <a:rPr lang="en-US" sz="2400" b="1" dirty="0" smtClean="0"/>
              <a:t>,5 </a:t>
            </a:r>
            <a:r>
              <a:rPr lang="en-US" sz="2400" b="1" dirty="0"/>
              <a:t>U IV </a:t>
            </a:r>
            <a:r>
              <a:rPr lang="en-US" sz="2400" b="1" dirty="0" smtClean="0"/>
              <a:t>bolus ,10-20 </a:t>
            </a:r>
            <a:r>
              <a:rPr lang="en-US" sz="2400" b="1" dirty="0"/>
              <a:t>U/L N/S IV @ 100-150 ml/</a:t>
            </a:r>
            <a:r>
              <a:rPr lang="en-US" sz="2400" b="1" dirty="0" err="1"/>
              <a:t>hr</a:t>
            </a:r>
            <a:r>
              <a:rPr lang="en-US" sz="2400" b="1" dirty="0"/>
              <a:t> 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Gentle </a:t>
            </a:r>
            <a:r>
              <a:rPr lang="en-US" sz="2400" b="1" dirty="0"/>
              <a:t>cord traction with </a:t>
            </a:r>
            <a:r>
              <a:rPr lang="en-US" sz="2400" b="1" dirty="0" smtClean="0"/>
              <a:t>surapubic presser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112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65975"/>
            <a:ext cx="4687911" cy="800100"/>
          </a:xfrm>
        </p:spPr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8490" y="1795152"/>
            <a:ext cx="7225047" cy="2677656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Assess in the fundus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Inspect the lower genital tract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Explore the uterus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Retained placental fragments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Uterine rupture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Uterine inversion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Assess coagulation </a:t>
            </a:r>
          </a:p>
        </p:txBody>
      </p:sp>
    </p:spTree>
    <p:extLst>
      <p:ext uri="{BB962C8B-B14F-4D97-AF65-F5344CB8AC3E}">
        <p14:creationId xmlns:p14="http://schemas.microsoft.com/office/powerpoint/2010/main" val="7461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PPH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0689"/>
            <a:ext cx="8229599" cy="43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224307"/>
            <a:ext cx="7134896" cy="8001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/>
              <a:t>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6268" y="2805311"/>
            <a:ext cx="4783489" cy="769441"/>
          </a:xfrm>
          <a:prstGeom prst="rect">
            <a:avLst/>
          </a:prstGeom>
          <a:ln w="57150">
            <a:solidFill>
              <a:srgbClr val="A5002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/>
              <a:t> HAEMO-STASIS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219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405" y="353096"/>
            <a:ext cx="5270678" cy="80010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3945" y="2378076"/>
            <a:ext cx="7791718" cy="1815882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Postpartum </a:t>
            </a:r>
            <a:r>
              <a:rPr lang="en-US" sz="2800" b="1" dirty="0"/>
              <a:t>haemorrhage is a major cause </a:t>
            </a:r>
            <a:r>
              <a:rPr lang="en-US" sz="2800" b="1" dirty="0" smtClean="0"/>
              <a:t>of maternal morbidity and mortality  </a:t>
            </a:r>
            <a:r>
              <a:rPr lang="en-US" sz="2800" b="1" dirty="0"/>
              <a:t>accounting for 25% of maternal deaths worldwide</a:t>
            </a:r>
          </a:p>
        </p:txBody>
      </p:sp>
    </p:spTree>
    <p:extLst>
      <p:ext uri="{BB962C8B-B14F-4D97-AF65-F5344CB8AC3E}">
        <p14:creationId xmlns:p14="http://schemas.microsoft.com/office/powerpoint/2010/main" val="162851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941" y="654643"/>
            <a:ext cx="8796269" cy="5262979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H—Ask for 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dirty="0"/>
              <a:t>elp and 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dirty="0"/>
              <a:t>ands on uterus (uterine </a:t>
            </a:r>
            <a:r>
              <a:rPr lang="en-US" sz="2400" b="1" dirty="0" smtClean="0"/>
              <a:t>massage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A—Assess (that is, ABC) and resuscitate (that is, intravenous </a:t>
            </a:r>
            <a:r>
              <a:rPr lang="en-US" sz="2400" b="1" dirty="0" smtClean="0"/>
              <a:t>fluids  crystalloid , send CBC ,X </a:t>
            </a:r>
            <a:r>
              <a:rPr lang="en-US" sz="2400" b="1" dirty="0" err="1" smtClean="0"/>
              <a:t>mach</a:t>
            </a:r>
            <a:r>
              <a:rPr lang="en-US" sz="2400" b="1" dirty="0"/>
              <a:t>, Coagulation screen </a:t>
            </a:r>
            <a:endParaRPr lang="en-US" sz="2400" b="1" dirty="0" smtClean="0"/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E—Establish etiology, </a:t>
            </a:r>
            <a:r>
              <a:rPr lang="en-US" sz="2400" b="1" dirty="0"/>
              <a:t>ensure availability of blood, and </a:t>
            </a:r>
            <a:r>
              <a:rPr lang="en-US" sz="2400" b="1" dirty="0" smtClean="0"/>
              <a:t>ecbolic </a:t>
            </a:r>
            <a:r>
              <a:rPr lang="en-US" sz="2400" b="1" dirty="0"/>
              <a:t>(drugs that induce contractions of the uterus, oxytocin or ergometrine</a:t>
            </a:r>
            <a:r>
              <a:rPr lang="en-US" sz="2400" b="1" dirty="0" smtClean="0"/>
              <a:t>)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M—Massage </a:t>
            </a:r>
            <a:r>
              <a:rPr lang="en-US" sz="2400" b="1" dirty="0"/>
              <a:t>the uterus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O—Oxytocin infusion (10 U/hour) or intramuscular prostaglandins (250 </a:t>
            </a:r>
            <a:r>
              <a:rPr lang="el-GR" sz="2400" b="1" dirty="0"/>
              <a:t>μ</a:t>
            </a:r>
            <a:r>
              <a:rPr lang="en-US" sz="2400" b="1" dirty="0"/>
              <a:t>g)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S—Shift to theatre, with aortic compression, bimanual compression, or anti-shock garment (for low resource settings before transfer to a tertiary </a:t>
            </a:r>
            <a:r>
              <a:rPr lang="en-US" sz="2400" b="1" dirty="0" smtClean="0"/>
              <a:t>center) as appropriate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244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639" y="947076"/>
            <a:ext cx="8435662" cy="4401205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800" b="1" dirty="0" smtClean="0"/>
              <a:t> T—</a:t>
            </a:r>
            <a:r>
              <a:rPr lang="en-US" sz="2800" b="1" dirty="0" err="1" smtClean="0">
                <a:solidFill>
                  <a:srgbClr val="FF0000"/>
                </a:solidFill>
              </a:rPr>
              <a:t>T</a:t>
            </a:r>
            <a:r>
              <a:rPr lang="en-US" sz="2800" b="1" dirty="0" err="1" smtClean="0"/>
              <a:t>amponade</a:t>
            </a:r>
            <a:r>
              <a:rPr lang="en-US" sz="2800" b="1" dirty="0" smtClean="0"/>
              <a:t>  by </a:t>
            </a:r>
            <a:r>
              <a:rPr lang="en-US" sz="2800" b="1" dirty="0"/>
              <a:t>balloon or uterine packing after exclusion of retained tissue and trauma. Administer intravenous </a:t>
            </a:r>
            <a:r>
              <a:rPr lang="en-US" sz="2800" b="1" dirty="0" err="1">
                <a:solidFill>
                  <a:srgbClr val="FF0000"/>
                </a:solidFill>
              </a:rPr>
              <a:t>t</a:t>
            </a:r>
            <a:r>
              <a:rPr lang="en-US" sz="2800" b="1" dirty="0" err="1"/>
              <a:t>ranexamic</a:t>
            </a:r>
            <a:r>
              <a:rPr lang="en-US" sz="2800" b="1" dirty="0"/>
              <a:t> acid (1 g)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800" b="1" dirty="0"/>
              <a:t>A—Apply compression sutures on the uterus (B-Lynch or modified technique)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800" b="1" dirty="0"/>
              <a:t>S—Systematic pelvic </a:t>
            </a:r>
            <a:r>
              <a:rPr lang="en-US" sz="2800" b="1" dirty="0" smtClean="0"/>
              <a:t>revascularization </a:t>
            </a:r>
            <a:r>
              <a:rPr lang="en-US" sz="2800" b="1" dirty="0"/>
              <a:t>(uterine, ovarian, quadruple. or internal iliac)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800" b="1" dirty="0"/>
              <a:t>I—Interventional radiology and, if appropriate, uterine artery </a:t>
            </a:r>
            <a:r>
              <a:rPr lang="en-US" sz="2800" b="1" dirty="0" smtClean="0"/>
              <a:t>embolization</a:t>
            </a:r>
            <a:endParaRPr lang="en-US" sz="2800" b="1" dirty="0"/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800" b="1" dirty="0"/>
              <a:t>S—Subtotal or total abdominal hysterectomy</a:t>
            </a:r>
          </a:p>
        </p:txBody>
      </p:sp>
    </p:spTree>
    <p:extLst>
      <p:ext uri="{BB962C8B-B14F-4D97-AF65-F5344CB8AC3E}">
        <p14:creationId xmlns:p14="http://schemas.microsoft.com/office/powerpoint/2010/main" val="35596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57" y="351843"/>
            <a:ext cx="8686800" cy="1446550"/>
          </a:xfrm>
        </p:spPr>
        <p:txBody>
          <a:bodyPr/>
          <a:lstStyle/>
          <a:p>
            <a:r>
              <a:rPr lang="en-US" dirty="0"/>
              <a:t>Bimanual compression of the </a:t>
            </a:r>
            <a:r>
              <a:rPr lang="en-US" dirty="0" smtClean="0"/>
              <a:t>uterus</a:t>
            </a:r>
            <a:endParaRPr lang="en-US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xmlns="" id="{AF9B4594-CC52-084E-9559-BBE2990E3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3" b="71944" l="4958" r="89802"/>
                    </a14:imgEffect>
                  </a14:imgLayer>
                </a14:imgProps>
              </a:ext>
            </a:extLst>
          </a:blip>
          <a:srcRect b="26449"/>
          <a:stretch/>
        </p:blipFill>
        <p:spPr>
          <a:xfrm>
            <a:off x="1481073" y="1550361"/>
            <a:ext cx="5995452" cy="405194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1481073" y="3245476"/>
            <a:ext cx="1944707" cy="61818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489397" y="2550017"/>
            <a:ext cx="1223493" cy="605307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Uterus </a:t>
            </a:r>
          </a:p>
        </p:txBody>
      </p:sp>
    </p:spTree>
    <p:extLst>
      <p:ext uri="{BB962C8B-B14F-4D97-AF65-F5344CB8AC3E}">
        <p14:creationId xmlns:p14="http://schemas.microsoft.com/office/powerpoint/2010/main" val="1755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58" y="340217"/>
            <a:ext cx="8686800" cy="800100"/>
          </a:xfrm>
        </p:spPr>
        <p:txBody>
          <a:bodyPr/>
          <a:lstStyle/>
          <a:p>
            <a:r>
              <a:rPr lang="en-US" dirty="0"/>
              <a:t>Replacement of Inverted Uterus 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7" b="48378" l="18522" r="82724"/>
                    </a14:imgEffect>
                  </a14:imgLayer>
                </a14:imgProps>
              </a:ext>
            </a:extLst>
          </a:blip>
          <a:srcRect l="11916" r="9348" b="50000"/>
          <a:stretch/>
        </p:blipFill>
        <p:spPr>
          <a:xfrm>
            <a:off x="3953434" y="1191892"/>
            <a:ext cx="5284695" cy="197623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25" b="95063" l="55731" r="97841"/>
                    </a14:imgEffect>
                  </a14:imgLayer>
                </a14:imgProps>
              </a:ext>
            </a:extLst>
          </a:blip>
          <a:srcRect l="53904" t="50000"/>
          <a:stretch/>
        </p:blipFill>
        <p:spPr>
          <a:xfrm>
            <a:off x="3213847" y="4029542"/>
            <a:ext cx="4020670" cy="197623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66" b="97038" l="1246" r="49668"/>
                    </a14:imgEffect>
                  </a14:imgLayer>
                </a14:imgProps>
              </a:ext>
            </a:extLst>
          </a:blip>
          <a:srcRect t="50000" r="44811"/>
          <a:stretch/>
        </p:blipFill>
        <p:spPr>
          <a:xfrm>
            <a:off x="585040" y="1387921"/>
            <a:ext cx="3825595" cy="19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175"/>
            <a:ext cx="8686800" cy="1446550"/>
          </a:xfrm>
        </p:spPr>
        <p:txBody>
          <a:bodyPr/>
          <a:lstStyle/>
          <a:p>
            <a:r>
              <a:rPr lang="en-US" dirty="0"/>
              <a:t>Drugs used in treatment of postpartum haemorrhage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181" y="1955622"/>
            <a:ext cx="8770513" cy="4093428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First line drugs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A50021"/>
                </a:solidFill>
              </a:rPr>
              <a:t>Oxytocin</a:t>
            </a:r>
            <a:r>
              <a:rPr lang="en-US" sz="2000" b="1" dirty="0"/>
              <a:t> :</a:t>
            </a:r>
            <a:r>
              <a:rPr lang="en-US" sz="2000" b="1" dirty="0" smtClean="0"/>
              <a:t>which </a:t>
            </a:r>
            <a:r>
              <a:rPr lang="en-US" sz="2000" b="1" dirty="0"/>
              <a:t>is secreted by the supraoptic and paraventricular nuclei of the hypothalamus and is </a:t>
            </a:r>
            <a:r>
              <a:rPr lang="en-US" sz="2000" b="1" u="sng" dirty="0">
                <a:solidFill>
                  <a:srgbClr val="333399"/>
                </a:solidFill>
              </a:rPr>
              <a:t>stored</a:t>
            </a:r>
            <a:r>
              <a:rPr lang="en-US" sz="2000" b="1" dirty="0"/>
              <a:t> in the posterior </a:t>
            </a:r>
            <a:r>
              <a:rPr lang="en-US" sz="2000" b="1" dirty="0" smtClean="0"/>
              <a:t>pituitary gland</a:t>
            </a:r>
            <a:r>
              <a:rPr lang="en-US" sz="2000" b="1" dirty="0"/>
              <a:t>)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b="1" dirty="0"/>
              <a:t>Mode of action—Myometrial contraction and retraction; increases basal uterine tone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b="1" dirty="0"/>
              <a:t>Side effects—Nausea, vomiting, headache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A50021"/>
                </a:solidFill>
              </a:rPr>
              <a:t>Ergometrine</a:t>
            </a:r>
            <a:r>
              <a:rPr lang="en-US" sz="2000" b="1" dirty="0"/>
              <a:t> (ergot alkaloid)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b="1" dirty="0"/>
              <a:t>First line drug in developing countries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b="1" dirty="0"/>
              <a:t>Mode of action—Arterial vasoconstriction and myometrial contraction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b="1" dirty="0"/>
              <a:t>Side effects—Vomiting, headache, hypertension, chest pain, palpitations, bradycardia, Raynaud’s syndrome, pulmonary oedema</a:t>
            </a:r>
          </a:p>
        </p:txBody>
      </p:sp>
    </p:spTree>
    <p:extLst>
      <p:ext uri="{BB962C8B-B14F-4D97-AF65-F5344CB8AC3E}">
        <p14:creationId xmlns:p14="http://schemas.microsoft.com/office/powerpoint/2010/main" val="31343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183" y="658194"/>
            <a:ext cx="8693240" cy="4893647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n-US" sz="2400" b="1" dirty="0">
                <a:solidFill>
                  <a:srgbClr val="FF0000"/>
                </a:solidFill>
              </a:rPr>
              <a:t>Second line </a:t>
            </a:r>
            <a:r>
              <a:rPr lang="en-US" sz="2400" b="1" dirty="0" smtClean="0">
                <a:solidFill>
                  <a:srgbClr val="FF0000"/>
                </a:solidFill>
              </a:rPr>
              <a:t>drugs :</a:t>
            </a:r>
            <a:endParaRPr lang="en-US" sz="2000" b="1" dirty="0">
              <a:solidFill>
                <a:srgbClr val="FF0000"/>
              </a:solidFill>
            </a:endParaRPr>
          </a:p>
          <a:p>
            <a:pPr marL="171450" indent="-17145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A50021"/>
                </a:solidFill>
              </a:rPr>
              <a:t>Tranexamic</a:t>
            </a:r>
            <a:r>
              <a:rPr lang="en-US" sz="2400" b="1" dirty="0">
                <a:solidFill>
                  <a:srgbClr val="A50021"/>
                </a:solidFill>
              </a:rPr>
              <a:t> acid</a:t>
            </a:r>
          </a:p>
          <a:p>
            <a:pPr marL="171450" indent="-17145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Mode of </a:t>
            </a:r>
            <a:r>
              <a:rPr lang="en-US" sz="2400" b="1" dirty="0" smtClean="0"/>
              <a:t>action—Anti-fibrinolytic </a:t>
            </a:r>
            <a:r>
              <a:rPr lang="en-US" sz="2400" b="1" dirty="0"/>
              <a:t>which prevents the breakdown of preformed blood clot and therefore </a:t>
            </a:r>
            <a:r>
              <a:rPr lang="en-US" sz="2400" b="1" dirty="0" smtClean="0"/>
              <a:t>stabilizes </a:t>
            </a:r>
            <a:r>
              <a:rPr lang="en-US" sz="2400" b="1" dirty="0"/>
              <a:t>the clot</a:t>
            </a:r>
          </a:p>
          <a:p>
            <a:pPr marL="171450" indent="-17145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Side effects—Hypotension, </a:t>
            </a:r>
            <a:r>
              <a:rPr lang="en-US" sz="2400" b="1" dirty="0" smtClean="0"/>
              <a:t>diarrhea, </a:t>
            </a:r>
            <a:r>
              <a:rPr lang="en-US" sz="2400" b="1" dirty="0"/>
              <a:t>thromboembolic events</a:t>
            </a:r>
          </a:p>
          <a:p>
            <a:pPr marL="171450" indent="-17145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Recent Cochrane review of 10 </a:t>
            </a:r>
            <a:r>
              <a:rPr lang="en-US" sz="2400" b="1" dirty="0" smtClean="0"/>
              <a:t>randomized </a:t>
            </a:r>
            <a:r>
              <a:rPr lang="en-US" sz="2400" b="1" dirty="0"/>
              <a:t>controlled trials (RCTs) reported that blood losses &gt;400 mL or &gt;500 mL and &gt;1000 mL were </a:t>
            </a:r>
            <a:r>
              <a:rPr lang="en-US" sz="2400" b="1" dirty="0" smtClean="0"/>
              <a:t>less common </a:t>
            </a:r>
            <a:r>
              <a:rPr lang="en-US" sz="2400" b="1" dirty="0"/>
              <a:t>in women who received </a:t>
            </a:r>
            <a:r>
              <a:rPr lang="en-US" sz="2400" b="1" dirty="0" err="1"/>
              <a:t>tranexamic</a:t>
            </a:r>
            <a:r>
              <a:rPr lang="en-US" sz="2400" b="1" dirty="0"/>
              <a:t> acid compared with placebo or no intervention (risk ratios 0.52 (95% confidence interval 0.42 </a:t>
            </a:r>
            <a:r>
              <a:rPr lang="en-US" sz="2400" b="1" dirty="0" smtClean="0"/>
              <a:t>to 0.63</a:t>
            </a:r>
            <a:r>
              <a:rPr lang="en-US" sz="2400" b="1" dirty="0"/>
              <a:t>) and 0.40 (0.23 to 0.71), </a:t>
            </a:r>
            <a:r>
              <a:rPr lang="en-US" sz="2400" b="1" dirty="0" smtClean="0"/>
              <a:t>respectively</a:t>
            </a:r>
          </a:p>
        </p:txBody>
      </p:sp>
    </p:spTree>
    <p:extLst>
      <p:ext uri="{BB962C8B-B14F-4D97-AF65-F5344CB8AC3E}">
        <p14:creationId xmlns:p14="http://schemas.microsoft.com/office/powerpoint/2010/main" val="3032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124" y="851413"/>
            <a:ext cx="8345510" cy="4893647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A50021"/>
                </a:solidFill>
              </a:rPr>
              <a:t>Misoprostol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(</a:t>
            </a:r>
            <a:r>
              <a:rPr lang="en-US" sz="2400" b="1" dirty="0"/>
              <a:t>prostaglandin </a:t>
            </a:r>
            <a:r>
              <a:rPr lang="en-US" sz="2400" b="1" dirty="0" smtClean="0"/>
              <a:t>analogue)</a:t>
            </a:r>
            <a:endParaRPr lang="en-US" sz="2400" b="1" dirty="0"/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Mode of action—Myometrial contraction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Side effects—</a:t>
            </a:r>
            <a:r>
              <a:rPr lang="en-US" sz="2400" b="1" dirty="0" err="1"/>
              <a:t>Diarrhoea</a:t>
            </a:r>
            <a:r>
              <a:rPr lang="en-US" sz="2400" b="1" dirty="0"/>
              <a:t>, rash, dizziness, </a:t>
            </a:r>
            <a:r>
              <a:rPr lang="en-US" sz="2400" b="1" dirty="0" smtClean="0"/>
              <a:t>vomiting</a:t>
            </a:r>
            <a:endParaRPr lang="en-US" sz="2400" b="1" dirty="0"/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Not found to be effective after administration of </a:t>
            </a:r>
            <a:r>
              <a:rPr lang="en-US" sz="2400" b="1" dirty="0" smtClean="0"/>
              <a:t>oxytocin </a:t>
            </a:r>
            <a:r>
              <a:rPr lang="en-US" sz="2400" b="1" dirty="0"/>
              <a:t>and may increase adverse effects</a:t>
            </a:r>
          </a:p>
          <a:p>
            <a:pPr>
              <a:buClr>
                <a:srgbClr val="A50021"/>
              </a:buClr>
            </a:pPr>
            <a:endParaRPr lang="en-US" sz="2400" b="1" dirty="0"/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A50021"/>
                </a:solidFill>
              </a:rPr>
              <a:t>Prostaglandins F2</a:t>
            </a:r>
            <a:r>
              <a:rPr lang="el-GR" sz="2400" b="1" dirty="0">
                <a:solidFill>
                  <a:srgbClr val="A50021"/>
                </a:solidFill>
              </a:rPr>
              <a:t>α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Mode of action—Myometrial contraction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Side effects—Bronchospasm, cardiovascular system collapse, </a:t>
            </a:r>
            <a:r>
              <a:rPr lang="en-US" sz="2400" b="1" dirty="0" err="1"/>
              <a:t>dyspnoea</a:t>
            </a:r>
            <a:r>
              <a:rPr lang="en-US" sz="2400" b="1" dirty="0"/>
              <a:t>, hypertension, vomiting, pulmonary oedema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No robust evidence of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295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608" y="251632"/>
            <a:ext cx="8371268" cy="6001643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A50021"/>
                </a:solidFill>
              </a:rPr>
              <a:t>Carbetocin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smtClean="0">
                <a:solidFill>
                  <a:srgbClr val="A50021"/>
                </a:solidFill>
              </a:rPr>
              <a:t>: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(</a:t>
            </a:r>
            <a:r>
              <a:rPr lang="en-US" sz="2400" b="1" dirty="0"/>
              <a:t>synthetic oxytocin </a:t>
            </a:r>
            <a:r>
              <a:rPr lang="en-US" sz="2400" b="1" dirty="0" smtClean="0"/>
              <a:t>analogue)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Mode </a:t>
            </a:r>
            <a:r>
              <a:rPr lang="en-US" sz="2400" b="1" dirty="0"/>
              <a:t>of action—Myometrial </a:t>
            </a:r>
            <a:r>
              <a:rPr lang="en-US" sz="2400" b="1" dirty="0" smtClean="0"/>
              <a:t>contraction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Side </a:t>
            </a:r>
            <a:r>
              <a:rPr lang="en-US" sz="2400" b="1" dirty="0"/>
              <a:t>effects—</a:t>
            </a:r>
            <a:r>
              <a:rPr lang="en-US" sz="2400" b="1" dirty="0" err="1"/>
              <a:t>Diarrhoea</a:t>
            </a:r>
            <a:r>
              <a:rPr lang="en-US" sz="2400" b="1" dirty="0"/>
              <a:t>, hypotension</a:t>
            </a:r>
            <a:br>
              <a:rPr lang="en-US" sz="2400" b="1" dirty="0"/>
            </a:br>
            <a:endParaRPr lang="en-US" sz="2400" b="1" dirty="0" smtClean="0"/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Cochrane </a:t>
            </a:r>
            <a:r>
              <a:rPr lang="en-US" sz="2400" b="1" dirty="0"/>
              <a:t>review of 11 RCTs concluded that use of </a:t>
            </a:r>
            <a:r>
              <a:rPr lang="en-US" sz="2400" b="1" dirty="0" err="1"/>
              <a:t>carbetocin</a:t>
            </a:r>
            <a:r>
              <a:rPr lang="en-US" sz="2400" b="1" dirty="0"/>
              <a:t> statistically significantly reduced the need for therapeutic </a:t>
            </a:r>
            <a:r>
              <a:rPr lang="en-US" sz="2400" b="1" dirty="0" err="1"/>
              <a:t>uterotonics</a:t>
            </a:r>
            <a:r>
              <a:rPr lang="en-US" sz="2400" b="1" dirty="0"/>
              <a:t> (risk </a:t>
            </a:r>
            <a:r>
              <a:rPr lang="en-US" sz="2400" b="1" dirty="0" smtClean="0"/>
              <a:t>ratio 0.62 </a:t>
            </a:r>
            <a:r>
              <a:rPr lang="en-US" sz="2400" b="1" dirty="0"/>
              <a:t>(0.44 to 0.88) compared with oxytocin for women who underwent caesarean section but not for vaginal </a:t>
            </a:r>
            <a:r>
              <a:rPr lang="en-US" sz="2400" b="1" dirty="0" smtClean="0"/>
              <a:t>delivery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There </a:t>
            </a:r>
            <a:r>
              <a:rPr lang="en-US" sz="2400" b="1" dirty="0"/>
              <a:t>was no </a:t>
            </a:r>
            <a:r>
              <a:rPr lang="en-US" sz="2400" b="1" dirty="0" smtClean="0"/>
              <a:t>robust evidence </a:t>
            </a:r>
            <a:r>
              <a:rPr lang="en-US" sz="2400" b="1" dirty="0"/>
              <a:t>to suggest that </a:t>
            </a:r>
            <a:r>
              <a:rPr lang="en-US" sz="2400" b="1" dirty="0" err="1"/>
              <a:t>carbetocin</a:t>
            </a:r>
            <a:r>
              <a:rPr lang="en-US" sz="2400" b="1" dirty="0"/>
              <a:t> was better than oxytocin in reducing postpartum haemorrhage, and its cost effectiveness remains unclear</a:t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17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578" y="1112365"/>
            <a:ext cx="8358388" cy="4216539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A50021"/>
                </a:solidFill>
              </a:rPr>
              <a:t>Syntometrine</a:t>
            </a:r>
            <a:r>
              <a:rPr lang="en-US" sz="2800" b="1" dirty="0">
                <a:solidFill>
                  <a:srgbClr val="A50021"/>
                </a:solidFill>
              </a:rPr>
              <a:t> </a:t>
            </a:r>
            <a:r>
              <a:rPr lang="en-US" sz="2800" b="1" dirty="0" smtClean="0">
                <a:solidFill>
                  <a:srgbClr val="A50021"/>
                </a:solidFill>
              </a:rPr>
              <a:t>: 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(</a:t>
            </a:r>
            <a:r>
              <a:rPr lang="en-US" sz="2400" b="1" dirty="0"/>
              <a:t>combination of 5 units of oxytocin and 0.5 mg of </a:t>
            </a:r>
            <a:r>
              <a:rPr lang="en-US" sz="2400" b="1" dirty="0" smtClean="0"/>
              <a:t>ergometrine)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Mode </a:t>
            </a:r>
            <a:r>
              <a:rPr lang="en-US" sz="2400" b="1" dirty="0"/>
              <a:t>of action—Myometrial </a:t>
            </a:r>
            <a:r>
              <a:rPr lang="en-US" sz="2400" b="1" dirty="0" smtClean="0"/>
              <a:t>contraction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Side </a:t>
            </a:r>
            <a:r>
              <a:rPr lang="en-US" sz="2400" b="1" dirty="0"/>
              <a:t>effects—Nausea, vomiting, </a:t>
            </a:r>
            <a:r>
              <a:rPr lang="en-US" sz="2400" b="1" dirty="0" err="1"/>
              <a:t>diarrhoea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 smtClean="0"/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Cochrane </a:t>
            </a:r>
            <a:r>
              <a:rPr lang="en-US" sz="2400" b="1" dirty="0"/>
              <a:t>review of 4 RCTs that compared </a:t>
            </a:r>
            <a:r>
              <a:rPr lang="en-US" sz="2400" b="1" dirty="0" err="1"/>
              <a:t>carbetocin</a:t>
            </a:r>
            <a:r>
              <a:rPr lang="en-US" sz="2400" b="1" dirty="0"/>
              <a:t> and </a:t>
            </a:r>
            <a:r>
              <a:rPr lang="en-US" sz="2400" b="1" dirty="0" err="1"/>
              <a:t>syntometrine</a:t>
            </a:r>
            <a:r>
              <a:rPr lang="en-US" sz="2400" b="1" dirty="0"/>
              <a:t> showed a lower mean blood loss in women who received </a:t>
            </a:r>
            <a:r>
              <a:rPr lang="en-US" sz="2400" b="1" dirty="0" err="1"/>
              <a:t>carbetocin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(mean difference −48.84 mL (95% CI −94.82 to −2.85 </a:t>
            </a:r>
            <a:r>
              <a:rPr lang="en-US" sz="2400" b="1" dirty="0" smtClean="0"/>
              <a:t>mL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424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6" y="548729"/>
            <a:ext cx="8310093" cy="769441"/>
          </a:xfrm>
        </p:spPr>
        <p:txBody>
          <a:bodyPr/>
          <a:lstStyle/>
          <a:p>
            <a:r>
              <a:rPr lang="en-US" dirty="0"/>
              <a:t>Uterine balloon </a:t>
            </a:r>
            <a:r>
              <a:rPr lang="en-US" dirty="0" smtClean="0"/>
              <a:t>temponade </a:t>
            </a:r>
            <a:endParaRPr lang="en-US" dirty="0"/>
          </a:p>
        </p:txBody>
      </p:sp>
      <p:pic>
        <p:nvPicPr>
          <p:cNvPr id="3" name="Picture 8" descr="JaypeeDigital | eBook Read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0479" y1="25600" x2="70479" y2="25600"/>
                        <a14:foregroundMark x1="32979" y1="96000" x2="32979" y2="96000"/>
                        <a14:foregroundMark x1="44149" y1="94600" x2="44149" y2="94600"/>
                        <a14:foregroundMark x1="52128" y1="94600" x2="52128" y2="94600"/>
                        <a14:foregroundMark x1="48138" y1="93800" x2="48138" y2="93800"/>
                        <a14:foregroundMark x1="9309" y1="86200" x2="9309" y2="86200"/>
                        <a14:foregroundMark x1="9309" y1="86200" x2="9309" y2="86200"/>
                        <a14:foregroundMark x1="6649" y1="87200" x2="6649" y2="87200"/>
                        <a14:foregroundMark x1="71543" y1="39000" x2="71543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12" y="2005884"/>
            <a:ext cx="4192073" cy="40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0" b="98413" l="2421" r="94600">
                        <a14:foregroundMark x1="40410" y1="8201" x2="40410" y2="8201"/>
                        <a14:foregroundMark x1="43389" y1="8730" x2="43389" y2="8730"/>
                        <a14:foregroundMark x1="21974" y1="42328" x2="21974" y2="42328"/>
                        <a14:backgroundMark x1="23277" y1="66402" x2="23277" y2="66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950"/>
            <a:ext cx="51149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7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678" y="494764"/>
            <a:ext cx="5190187" cy="800100"/>
          </a:xfrm>
        </p:spPr>
        <p:txBody>
          <a:bodyPr/>
          <a:lstStyle/>
          <a:p>
            <a:r>
              <a:rPr lang="en-US" dirty="0" smtClean="0"/>
              <a:t>Definitions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1064" y="1933238"/>
            <a:ext cx="8049295" cy="3785652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PPH is defined as: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Blood </a:t>
            </a:r>
            <a:r>
              <a:rPr lang="en-US" sz="2400" b="1" dirty="0"/>
              <a:t>loss ≥500cc after  normal vaginal </a:t>
            </a:r>
            <a:r>
              <a:rPr lang="en-US" sz="2400" b="1" dirty="0" smtClean="0"/>
              <a:t>delivery </a:t>
            </a:r>
            <a:endParaRPr lang="en-US" sz="2400" b="1" dirty="0"/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&gt;1000cc blood loss after cesarean section or 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&gt;1500cc blood loss after elective CS </a:t>
            </a:r>
            <a:r>
              <a:rPr lang="en-US" sz="2400" b="1" dirty="0" smtClean="0"/>
              <a:t>hysterectomy</a:t>
            </a:r>
            <a:endParaRPr lang="en-US" sz="2400" b="1" dirty="0"/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&gt;3000-3500ccl for emergent </a:t>
            </a:r>
            <a:r>
              <a:rPr lang="en-US" sz="2400" b="1" dirty="0" smtClean="0"/>
              <a:t>Cesarean hysterectomy</a:t>
            </a:r>
            <a:endParaRPr lang="en-US" sz="2400" b="1" dirty="0"/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endParaRPr lang="en-US" sz="2400" b="1" dirty="0"/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ACOG 10% drop in hematocrit value between admission &amp; PP period, or a need for blood </a:t>
            </a:r>
            <a:r>
              <a:rPr lang="en-US" sz="2400" b="1" dirty="0" smtClean="0"/>
              <a:t>transfusion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77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712" y="288701"/>
            <a:ext cx="6996448" cy="800100"/>
          </a:xfrm>
        </p:spPr>
        <p:txBody>
          <a:bodyPr/>
          <a:lstStyle/>
          <a:p>
            <a:r>
              <a:rPr lang="en-US" dirty="0" smtClean="0"/>
              <a:t>Uterine Packing</a:t>
            </a:r>
            <a:endParaRPr lang="en-US" dirty="0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4" b="98932" l="2676" r="953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4" y="1200128"/>
            <a:ext cx="5628067" cy="528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5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0D7263-9E18-4493-A64D-166818D75467}"/>
              </a:ext>
            </a:extLst>
          </p:cNvPr>
          <p:cNvSpPr txBox="1"/>
          <p:nvPr/>
        </p:nvSpPr>
        <p:spPr>
          <a:xfrm>
            <a:off x="294807" y="640061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en-US" sz="3200" b="1" dirty="0">
                <a:solidFill>
                  <a:prstClr val="white"/>
                </a:solidFill>
              </a:rPr>
              <a:t>Stepwise Uterine Devascularization Technique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B8E1EB-1990-4D07-8B7F-BF93F86863A2}"/>
              </a:ext>
            </a:extLst>
          </p:cNvPr>
          <p:cNvSpPr txBox="1"/>
          <p:nvPr/>
        </p:nvSpPr>
        <p:spPr>
          <a:xfrm>
            <a:off x="685800" y="2209800"/>
            <a:ext cx="8001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* Unilateral uterine vessel ligation .</a:t>
            </a:r>
          </a:p>
          <a:p>
            <a:pPr defTabSz="914400"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* Bilateral uterine vessel ligation .</a:t>
            </a:r>
          </a:p>
          <a:p>
            <a:pPr defTabSz="914400"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* Bilateral low uterine vessel ligation .</a:t>
            </a:r>
          </a:p>
          <a:p>
            <a:pPr defTabSz="914400"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* Unilateral ovarian vessel ligation .</a:t>
            </a:r>
          </a:p>
          <a:p>
            <a:pPr defTabSz="914400"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* Bilateral ovarian vessel ligation .</a:t>
            </a:r>
          </a:p>
          <a:p>
            <a:pPr defTabSz="914400">
              <a:defRPr/>
            </a:pPr>
            <a:r>
              <a:rPr lang="en-US" altLang="en-US" sz="2800" b="1" dirty="0">
                <a:solidFill>
                  <a:prstClr val="white"/>
                </a:solidFill>
              </a:rPr>
              <a:t>* Internal Iliac Artery Ligation</a:t>
            </a:r>
            <a:endParaRPr lang="en-GB" altLang="en-US" sz="2800" dirty="0">
              <a:solidFill>
                <a:prstClr val="white"/>
              </a:solidFill>
            </a:endParaRPr>
          </a:p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person's mouth&#10;&#10;Description automatically generated with low confidence">
            <a:extLst>
              <a:ext uri="{FF2B5EF4-FFF2-40B4-BE49-F238E27FC236}">
                <a16:creationId xmlns:a16="http://schemas.microsoft.com/office/drawing/2014/main" xmlns="" id="{381684A2-5710-403B-8D36-84EFE09A9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62220"/>
            <a:ext cx="4343400" cy="3333559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823863-B89D-4CCA-9220-4D7C6CEEE009}"/>
              </a:ext>
            </a:extLst>
          </p:cNvPr>
          <p:cNvSpPr txBox="1"/>
          <p:nvPr/>
        </p:nvSpPr>
        <p:spPr>
          <a:xfrm>
            <a:off x="5867400" y="1295400"/>
            <a:ext cx="2590800" cy="502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20000"/>
              </a:spcBef>
              <a:buSzPct val="60000"/>
            </a:pPr>
            <a:r>
              <a: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*It’s a fertility preserving procedure.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SzPct val="60000"/>
            </a:pPr>
            <a:endParaRPr lang="en-US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r>
              <a:rPr lang="en-US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It is hemostatic by reducing  pulse pressure to  uterus as 90% of its blood supply is from uterine vessels.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endParaRPr lang="en-US" altLang="en-US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r>
              <a:rPr lang="en-US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Collateral circulation &amp; recanalization of  uterine vessels will be established within 6-8 </a:t>
            </a:r>
            <a:r>
              <a:rPr lang="en-US" altLang="en-US" sz="21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wks</a:t>
            </a:r>
            <a:r>
              <a:rPr lang="en-US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endParaRPr lang="en-US" altLang="en-US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r>
              <a:rPr lang="en-US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altLang="en-US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a success rate of 95 % 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SzPct val="60000"/>
            </a:pP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3D24D4-56B4-4255-9141-FAC506B68BDE}"/>
              </a:ext>
            </a:extLst>
          </p:cNvPr>
          <p:cNvSpPr txBox="1"/>
          <p:nvPr/>
        </p:nvSpPr>
        <p:spPr>
          <a:xfrm>
            <a:off x="800100" y="34977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1-Uterine artery ligation</a:t>
            </a:r>
          </a:p>
        </p:txBody>
      </p:sp>
    </p:spTree>
    <p:extLst>
      <p:ext uri="{BB962C8B-B14F-4D97-AF65-F5344CB8AC3E}">
        <p14:creationId xmlns:p14="http://schemas.microsoft.com/office/powerpoint/2010/main" val="32031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007340-0264-4065-AEDA-A24542E6B9F2}"/>
              </a:ext>
            </a:extLst>
          </p:cNvPr>
          <p:cNvSpPr txBox="1"/>
          <p:nvPr/>
        </p:nvSpPr>
        <p:spPr>
          <a:xfrm>
            <a:off x="781438" y="49966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2-Internal iliac artery ligation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AAEF52-99A2-4BC0-9B74-D97B58D58F20}"/>
              </a:ext>
            </a:extLst>
          </p:cNvPr>
          <p:cNvSpPr txBox="1"/>
          <p:nvPr/>
        </p:nvSpPr>
        <p:spPr>
          <a:xfrm>
            <a:off x="1066800" y="1371600"/>
            <a:ext cx="3273552" cy="4929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56032" defTabSz="91440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•"/>
            </a:pP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Bilateral ligation of the artery reduces the pelvic arterial blood flow by 49% and pulse pressure by 85% . After bilateral ligation of IIA in the long term period, 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collateral circulation will maintain the re-functioning of the IIA</a:t>
            </a:r>
          </a:p>
          <a:p>
            <a:pPr marL="285750" indent="-256032" defTabSz="91440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•"/>
            </a:pP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56032" defTabSz="91440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•"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40-60% success rate.</a:t>
            </a:r>
          </a:p>
          <a:p>
            <a:pPr marL="285750" indent="-256032" defTabSz="91440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•"/>
            </a:pP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56032" defTabSz="91440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•"/>
            </a:pP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has fallen out of favor because of difficult techniques,</a:t>
            </a:r>
            <a:r>
              <a:rPr lang="en-US" alt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instead ,a stepwise progression of uterine-ovarian vessel ligation should be rapidly performed.</a:t>
            </a: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56032" defTabSz="914400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•"/>
            </a:pPr>
            <a:endParaRPr lang="en-US" sz="1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 close-up of a person's mouth&#10;&#10;Description automatically generated with low confidence">
            <a:extLst>
              <a:ext uri="{FF2B5EF4-FFF2-40B4-BE49-F238E27FC236}">
                <a16:creationId xmlns:a16="http://schemas.microsoft.com/office/drawing/2014/main" xmlns="" id="{7886D172-521D-413A-9917-6EA7572A90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7" r="9412" b="-1"/>
          <a:stretch/>
        </p:blipFill>
        <p:spPr>
          <a:xfrm>
            <a:off x="5030450" y="1712912"/>
            <a:ext cx="3273552" cy="3432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1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5FA17A-B5BC-4D17-8B36-0E450D0D4CE8}"/>
              </a:ext>
            </a:extLst>
          </p:cNvPr>
          <p:cNvSpPr/>
          <p:nvPr/>
        </p:nvSpPr>
        <p:spPr>
          <a:xfrm>
            <a:off x="0" y="381000"/>
            <a:ext cx="819220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42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3-Angiographic Selective Embolization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B5D793-B275-45E7-8C75-756FCFDCC6E7}"/>
              </a:ext>
            </a:extLst>
          </p:cNvPr>
          <p:cNvSpPr txBox="1"/>
          <p:nvPr/>
        </p:nvSpPr>
        <p:spPr>
          <a:xfrm>
            <a:off x="228600" y="2133600"/>
            <a:ext cx="89154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prstClr val="white"/>
                </a:solidFill>
              </a:rPr>
              <a:t>* 90-100 % Success.</a:t>
            </a:r>
          </a:p>
          <a:p>
            <a:pPr marL="342900" indent="-3429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prstClr val="white"/>
              </a:solidFill>
            </a:endParaRPr>
          </a:p>
          <a:p>
            <a:pPr marL="342900" indent="-3429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prstClr val="white"/>
              </a:solidFill>
            </a:endParaRPr>
          </a:p>
          <a:p>
            <a:pPr defTabSz="914400">
              <a:lnSpc>
                <a:spcPct val="90000"/>
              </a:lnSpc>
              <a:defRPr/>
            </a:pPr>
            <a:r>
              <a:rPr lang="en-US" altLang="en-US" sz="2000" dirty="0">
                <a:solidFill>
                  <a:prstClr val="white"/>
                </a:solidFill>
              </a:rPr>
              <a:t>*ASE seems to be indicated in patients with </a:t>
            </a:r>
            <a:r>
              <a:rPr lang="en-US" altLang="en-US" sz="2000" b="1" dirty="0">
                <a:solidFill>
                  <a:prstClr val="white"/>
                </a:solidFill>
              </a:rPr>
              <a:t>birth canal trauma or uterine atony or DIC.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altLang="en-US" sz="2000" dirty="0">
                <a:solidFill>
                  <a:prstClr val="white"/>
                </a:solidFill>
              </a:rPr>
              <a:t>Done in centers with interventional radiologists .</a:t>
            </a:r>
          </a:p>
          <a:p>
            <a:pPr defTabSz="914400">
              <a:lnSpc>
                <a:spcPct val="90000"/>
              </a:lnSpc>
              <a:defRPr/>
            </a:pPr>
            <a:endParaRPr lang="en-US" altLang="en-US" sz="2000" dirty="0">
              <a:solidFill>
                <a:prstClr val="white"/>
              </a:solidFill>
            </a:endParaRPr>
          </a:p>
          <a:p>
            <a:pPr defTabSz="914400">
              <a:lnSpc>
                <a:spcPct val="90000"/>
              </a:lnSpc>
              <a:defRPr/>
            </a:pPr>
            <a:r>
              <a:rPr lang="en-US" altLang="en-US" sz="2000" dirty="0">
                <a:solidFill>
                  <a:prstClr val="white"/>
                </a:solidFill>
              </a:rPr>
              <a:t>*</a:t>
            </a:r>
            <a:r>
              <a:rPr lang="en-US" altLang="en-US" sz="2000" b="1" dirty="0">
                <a:solidFill>
                  <a:prstClr val="white"/>
                </a:solidFill>
              </a:rPr>
              <a:t>Complication</a:t>
            </a:r>
            <a:r>
              <a:rPr lang="en-US" altLang="en-US" sz="2000" dirty="0">
                <a:solidFill>
                  <a:prstClr val="white"/>
                </a:solidFill>
              </a:rPr>
              <a:t>s:-</a:t>
            </a:r>
          </a:p>
          <a:p>
            <a:pPr defTabSz="914400">
              <a:lnSpc>
                <a:spcPct val="90000"/>
              </a:lnSpc>
              <a:defRPr/>
            </a:pPr>
            <a:endParaRPr lang="en-US" altLang="en-US" sz="2000" dirty="0">
              <a:solidFill>
                <a:prstClr val="white"/>
              </a:solidFill>
            </a:endParaRPr>
          </a:p>
          <a:p>
            <a:pPr defTabSz="914400">
              <a:lnSpc>
                <a:spcPct val="90000"/>
              </a:lnSpc>
              <a:defRPr/>
            </a:pPr>
            <a:r>
              <a:rPr lang="en-US" altLang="en-US" sz="2000" dirty="0">
                <a:solidFill>
                  <a:prstClr val="white"/>
                </a:solidFill>
              </a:rPr>
              <a:t>     1) Fever</a:t>
            </a:r>
            <a:br>
              <a:rPr lang="en-US" altLang="en-US" sz="2000" dirty="0">
                <a:solidFill>
                  <a:prstClr val="white"/>
                </a:solidFill>
              </a:rPr>
            </a:br>
            <a:r>
              <a:rPr lang="en-US" altLang="en-US" sz="2000" dirty="0">
                <a:solidFill>
                  <a:prstClr val="white"/>
                </a:solidFill>
              </a:rPr>
              <a:t>     2)pelvic infection 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altLang="en-US" sz="2000" dirty="0">
                <a:solidFill>
                  <a:prstClr val="white"/>
                </a:solidFill>
              </a:rPr>
              <a:t>     3)contrast media nephrotoxicity</a:t>
            </a:r>
            <a:br>
              <a:rPr lang="en-US" altLang="en-US" sz="2000" dirty="0">
                <a:solidFill>
                  <a:prstClr val="white"/>
                </a:solidFill>
              </a:rPr>
            </a:br>
            <a:r>
              <a:rPr lang="en-US" altLang="en-US" sz="2000" dirty="0">
                <a:solidFill>
                  <a:prstClr val="white"/>
                </a:solidFill>
              </a:rPr>
              <a:t>     4) buttock claudication 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altLang="en-US" sz="2000" dirty="0">
                <a:solidFill>
                  <a:prstClr val="white"/>
                </a:solidFill>
              </a:rPr>
              <a:t> 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prstClr val="white"/>
                </a:solidFill>
              </a:rPr>
              <a:t>They are rare only reported in 6-7% of the cases.</a:t>
            </a:r>
          </a:p>
        </p:txBody>
      </p:sp>
    </p:spTree>
    <p:extLst>
      <p:ext uri="{BB962C8B-B14F-4D97-AF65-F5344CB8AC3E}">
        <p14:creationId xmlns:p14="http://schemas.microsoft.com/office/powerpoint/2010/main" val="40225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0FA71F-F07D-47E8-B382-22EB337BC843}"/>
              </a:ext>
            </a:extLst>
          </p:cNvPr>
          <p:cNvSpPr txBox="1"/>
          <p:nvPr/>
        </p:nvSpPr>
        <p:spPr>
          <a:xfrm>
            <a:off x="318541" y="328136"/>
            <a:ext cx="746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4-B-Lynch Suture</a:t>
            </a:r>
            <a:endParaRPr lang="en-GB" sz="4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31E36D-811E-479D-8EC6-793DA79384BD}"/>
              </a:ext>
            </a:extLst>
          </p:cNvPr>
          <p:cNvSpPr txBox="1"/>
          <p:nvPr/>
        </p:nvSpPr>
        <p:spPr>
          <a:xfrm>
            <a:off x="623341" y="10668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</a:rPr>
              <a:t> * </a:t>
            </a:r>
            <a:r>
              <a:rPr lang="en-GB" sz="2000" dirty="0">
                <a:solidFill>
                  <a:prstClr val="white"/>
                </a:solidFill>
              </a:rPr>
              <a:t>B-Lynch is a </a:t>
            </a:r>
            <a:r>
              <a:rPr lang="en-GB" sz="2000" b="1" dirty="0">
                <a:solidFill>
                  <a:prstClr val="white"/>
                </a:solidFill>
              </a:rPr>
              <a:t>uterine compression suture</a:t>
            </a:r>
            <a:r>
              <a:rPr lang="en-GB" sz="2000" dirty="0">
                <a:solidFill>
                  <a:prstClr val="white"/>
                </a:solidFill>
              </a:rPr>
              <a:t>, which apposes the anterior and posterior wall through a pair of vertical brace sutures which are put around the uterus.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70B375-F5C3-4DC0-80E8-403B9BD454F2}"/>
              </a:ext>
            </a:extLst>
          </p:cNvPr>
          <p:cNvSpPr txBox="1"/>
          <p:nvPr/>
        </p:nvSpPr>
        <p:spPr>
          <a:xfrm>
            <a:off x="609600" y="5432099"/>
            <a:ext cx="64107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altLang="en-US" dirty="0">
                <a:solidFill>
                  <a:prstClr val="white"/>
                </a:solidFill>
              </a:rPr>
              <a:t> </a:t>
            </a:r>
            <a:r>
              <a:rPr lang="en-US" altLang="en-US" sz="2000" dirty="0">
                <a:solidFill>
                  <a:prstClr val="white"/>
                </a:solidFill>
              </a:rPr>
              <a:t>* It helps us effectively to avoid </a:t>
            </a:r>
            <a:r>
              <a:rPr lang="en-US" alt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the </a:t>
            </a:r>
            <a:r>
              <a:rPr lang="en-US" altLang="en-US" sz="2000" dirty="0">
                <a:solidFill>
                  <a:prstClr val="white"/>
                </a:solidFill>
              </a:rPr>
              <a:t> need for hysterectomy in patients in whom medical treatment  have failed to stop intractable PPH due to uterine atony.</a:t>
            </a:r>
            <a:endParaRPr lang="en-GB" sz="2000" dirty="0">
              <a:solidFill>
                <a:prstClr val="white"/>
              </a:solidFill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xmlns="" id="{D405023C-10D9-4236-BF4B-1CDF5408B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22967"/>
            <a:ext cx="6858000" cy="30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ED4C20-E172-48A4-86EA-83E27EFE20B7}"/>
              </a:ext>
            </a:extLst>
          </p:cNvPr>
          <p:cNvSpPr txBox="1"/>
          <p:nvPr/>
        </p:nvSpPr>
        <p:spPr>
          <a:xfrm>
            <a:off x="741002" y="762000"/>
            <a:ext cx="746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sz="2000" b="1" dirty="0">
                <a:solidFill>
                  <a:prstClr val="white"/>
                </a:solidFill>
              </a:rPr>
              <a:t>If patient doesn’t want to preserve fertility :</a:t>
            </a:r>
          </a:p>
          <a:p>
            <a:pPr algn="ctr" defTabSz="914400"/>
            <a:r>
              <a:rPr lang="en-US" sz="2000" b="1" dirty="0">
                <a:solidFill>
                  <a:prstClr val="white"/>
                </a:solidFill>
              </a:rPr>
              <a:t>Hysterectomy is done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xmlns="" id="{D770F0A0-A7B6-4AE4-8888-DE1DB7A2D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206404" cy="4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25" y="407061"/>
            <a:ext cx="7472966" cy="769441"/>
          </a:xfrm>
        </p:spPr>
        <p:txBody>
          <a:bodyPr/>
          <a:lstStyle/>
          <a:p>
            <a:r>
              <a:rPr lang="en-US" dirty="0"/>
              <a:t>Maternal </a:t>
            </a:r>
            <a:r>
              <a:rPr lang="en-US" dirty="0" smtClean="0"/>
              <a:t>morbidity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17431" y="2136339"/>
            <a:ext cx="7418231" cy="3046988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Transient </a:t>
            </a:r>
            <a:r>
              <a:rPr lang="en-US" sz="2400" b="1" dirty="0"/>
              <a:t>or permanent renal damage 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Acute respiratory dysfunction 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Abscess formation 2ry to infection of pelvic hematomas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Frequent need for additional surgical procedures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Transfusion related hepatitis &amp; AIDS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Long term sequel: Sheehan’s Syndrome </a:t>
            </a:r>
          </a:p>
        </p:txBody>
      </p:sp>
    </p:spTree>
    <p:extLst>
      <p:ext uri="{BB962C8B-B14F-4D97-AF65-F5344CB8AC3E}">
        <p14:creationId xmlns:p14="http://schemas.microsoft.com/office/powerpoint/2010/main" val="206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228" y="262944"/>
            <a:ext cx="4662152" cy="800100"/>
          </a:xfrm>
        </p:spPr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0456" y="1529847"/>
            <a:ext cx="8641724" cy="4708981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b="1" dirty="0"/>
              <a:t>P</a:t>
            </a:r>
            <a:r>
              <a:rPr lang="en-US" sz="2000" b="1" dirty="0" smtClean="0"/>
              <a:t>ostpartum hemorrhage </a:t>
            </a:r>
            <a:r>
              <a:rPr lang="en-US" sz="2000" b="1" dirty="0"/>
              <a:t>remains the second leading direct cause of maternal deaths in </a:t>
            </a:r>
            <a:r>
              <a:rPr lang="en-US" sz="2000" b="1" dirty="0" smtClean="0"/>
              <a:t>the north Europe  </a:t>
            </a:r>
            <a:r>
              <a:rPr lang="en-US" sz="2000" b="1" dirty="0"/>
              <a:t>and the leading cause of maternal mortality in the </a:t>
            </a:r>
            <a:r>
              <a:rPr lang="en-US" sz="2000" b="1" dirty="0" smtClean="0"/>
              <a:t>world </a:t>
            </a:r>
            <a:endParaRPr lang="en-US" sz="2000" b="1" dirty="0"/>
          </a:p>
          <a:p>
            <a:pPr marL="285750" indent="-28575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b="1" dirty="0"/>
              <a:t>Poor uterine tone accounts for </a:t>
            </a:r>
            <a:r>
              <a:rPr lang="en-US" sz="2000" b="1"/>
              <a:t>about </a:t>
            </a:r>
            <a:r>
              <a:rPr lang="en-US" sz="2000" b="1" smtClean="0"/>
              <a:t>70-80</a:t>
            </a:r>
            <a:r>
              <a:rPr lang="en-US" sz="2000" b="1" dirty="0"/>
              <a:t>% of all cases of primary postpartum haemorrhage, whereas endometritis is the commonest cause of secondary postpartum haemorrhage presenting up to 12 weeks after delivery</a:t>
            </a:r>
          </a:p>
          <a:p>
            <a:pPr marL="285750" indent="-28575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b="1" dirty="0" err="1"/>
              <a:t>Tranexamic</a:t>
            </a:r>
            <a:r>
              <a:rPr lang="en-US" sz="2000" b="1" dirty="0"/>
              <a:t> acid is recommended for all women with atonic and traumatic postpartum haemorrhage as well as for ongoing haemorrhage during a caesarean section</a:t>
            </a:r>
          </a:p>
          <a:p>
            <a:pPr marL="285750" indent="-28575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b="1" dirty="0"/>
              <a:t>Refer women with secondary postpartum haemorrhage after birth for ultrasonography to exclude retained products of conception or endometritis</a:t>
            </a:r>
          </a:p>
          <a:p>
            <a:pPr marL="285750" indent="-28575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000" b="1" dirty="0"/>
              <a:t>Start broad spectrum antibiotics in women with secondary postpartum haemorrhage due to endometritis</a:t>
            </a:r>
          </a:p>
        </p:txBody>
      </p:sp>
    </p:spTree>
    <p:extLst>
      <p:ext uri="{BB962C8B-B14F-4D97-AF65-F5344CB8AC3E}">
        <p14:creationId xmlns:p14="http://schemas.microsoft.com/office/powerpoint/2010/main" val="38845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300" y="275823"/>
            <a:ext cx="4997003" cy="800100"/>
          </a:xfrm>
          <a:ln>
            <a:solidFill>
              <a:srgbClr val="333399"/>
            </a:solidFill>
          </a:ln>
        </p:spPr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213" y="1734302"/>
            <a:ext cx="8487179" cy="3970318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800" b="1" dirty="0" smtClean="0"/>
              <a:t>Check </a:t>
            </a:r>
            <a:r>
              <a:rPr lang="en-US" sz="2800" b="1" dirty="0"/>
              <a:t>the woman’s temperature and exclude uterine tenderness, offensive vaginal discharge, or failure of uterine </a:t>
            </a:r>
            <a:r>
              <a:rPr lang="en-US" sz="2800" b="1" dirty="0" smtClean="0"/>
              <a:t>involution (2ry PPH)</a:t>
            </a:r>
            <a:endParaRPr lang="en-US" sz="2800" b="1" dirty="0"/>
          </a:p>
          <a:p>
            <a:pPr>
              <a:buClr>
                <a:srgbClr val="A50021"/>
              </a:buClr>
            </a:pPr>
            <a:endParaRPr lang="en-US" sz="2800" b="1" dirty="0"/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/>
              <a:t>If a woman presents with vaginal bleeding up to 12 weeks after delivery </a:t>
            </a:r>
            <a:r>
              <a:rPr lang="en-US" sz="2800" b="1" dirty="0" smtClean="0"/>
              <a:t>, </a:t>
            </a:r>
            <a:r>
              <a:rPr lang="en-US" sz="2800" b="1" dirty="0"/>
              <a:t>do you palpate her abdomen for </a:t>
            </a:r>
            <a:r>
              <a:rPr lang="en-US" sz="2800" b="1" dirty="0" smtClean="0"/>
              <a:t>uterine size</a:t>
            </a:r>
            <a:r>
              <a:rPr lang="en-US" sz="2800" b="1" dirty="0"/>
              <a:t>, tone, and tenderness?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026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43" y="365975"/>
            <a:ext cx="7614634" cy="800100"/>
          </a:xfrm>
        </p:spPr>
        <p:txBody>
          <a:bodyPr/>
          <a:lstStyle/>
          <a:p>
            <a:r>
              <a:rPr lang="en-US" dirty="0"/>
              <a:t>Classification of PPH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8339" y="2213817"/>
            <a:ext cx="7559898" cy="2554545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Primary</a:t>
            </a:r>
            <a:r>
              <a:rPr lang="en-US" sz="3200" b="1" dirty="0"/>
              <a:t>: Blood loss within 1st 24 hours of delivery. (EARLY)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Secondary: Blood loss from 24 hours to 12 weeks postpartum. (</a:t>
            </a:r>
            <a:r>
              <a:rPr lang="en-US" sz="3200" b="1" dirty="0" smtClean="0"/>
              <a:t>LATE)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320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52" y="1716797"/>
            <a:ext cx="8686800" cy="2554545"/>
          </a:xfrm>
        </p:spPr>
        <p:txBody>
          <a:bodyPr/>
          <a:lstStyle/>
          <a:p>
            <a:r>
              <a:rPr lang="en-US" sz="3200" dirty="0"/>
              <a:t>The uterus should not be palpable per abdomen by day </a:t>
            </a:r>
            <a:r>
              <a:rPr lang="en-US" sz="3200" dirty="0" smtClean="0"/>
              <a:t>14</a:t>
            </a:r>
            <a:br>
              <a:rPr lang="en-US" sz="3200" dirty="0" smtClean="0"/>
            </a:br>
            <a:r>
              <a:rPr lang="en-US" sz="3200" dirty="0" smtClean="0"/>
              <a:t>a </a:t>
            </a:r>
            <a:r>
              <a:rPr lang="en-US" sz="3200" dirty="0"/>
              <a:t>palpable uterus at this stage should make you suspect endometritis or retained products of </a:t>
            </a:r>
            <a:r>
              <a:rPr lang="en-US" sz="3200" dirty="0" smtClean="0"/>
              <a:t>conception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13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14" y="2452352"/>
            <a:ext cx="6610082" cy="800100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400" y="533400"/>
            <a:ext cx="8382000" cy="914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Causes of Primary Post Partum Hemorrhage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1586475"/>
            <a:ext cx="24384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</a:rPr>
              <a:t>Uterine (90 %)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1600200"/>
            <a:ext cx="25146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</a:rPr>
              <a:t>Non-uterine (10%)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2690327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prstClr val="white"/>
                </a:solidFill>
              </a:rPr>
              <a:t>Uterine </a:t>
            </a:r>
            <a:r>
              <a:rPr lang="en-US" altLang="en-US" sz="1600" dirty="0" err="1">
                <a:solidFill>
                  <a:prstClr val="white"/>
                </a:solidFill>
              </a:rPr>
              <a:t>atony</a:t>
            </a:r>
            <a:r>
              <a:rPr lang="en-US" altLang="en-US" sz="1600" dirty="0">
                <a:solidFill>
                  <a:prstClr val="white"/>
                </a:solidFill>
              </a:rPr>
              <a:t> </a:t>
            </a:r>
            <a:r>
              <a:rPr lang="en-US" altLang="en-US" sz="1600" dirty="0">
                <a:solidFill>
                  <a:srgbClr val="EA6312">
                    <a:lumMod val="40000"/>
                    <a:lumOff val="60000"/>
                  </a:srgbClr>
                </a:solidFill>
              </a:rPr>
              <a:t>(70-80%)</a:t>
            </a:r>
          </a:p>
          <a:p>
            <a:pPr marL="342900" indent="-342900" defTabSz="914400">
              <a:buFont typeface="+mj-lt"/>
              <a:buAutoNum type="arabicPeriod"/>
              <a:defRPr/>
            </a:pPr>
            <a:endParaRPr lang="en-US" altLang="en-US" sz="1600" dirty="0">
              <a:solidFill>
                <a:srgbClr val="EA6312">
                  <a:lumMod val="40000"/>
                  <a:lumOff val="60000"/>
                </a:srgbClr>
              </a:solidFill>
            </a:endParaRPr>
          </a:p>
          <a:p>
            <a:pPr marL="342900" indent="-342900" defTabSz="914400"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prstClr val="white"/>
                </a:solidFill>
              </a:rPr>
              <a:t>Abnormal placental separation: Retained placental products ,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Abnormal placentation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</a:p>
          <a:p>
            <a:pPr marL="342900" indent="-342900" defTabSz="914400">
              <a:buFont typeface="+mj-lt"/>
              <a:buAutoNum type="arabicPeriod"/>
              <a:defRPr/>
            </a:pPr>
            <a:endParaRPr lang="en-US" altLang="en-US" sz="1600" dirty="0">
              <a:solidFill>
                <a:prstClr val="white"/>
              </a:solidFill>
            </a:endParaRPr>
          </a:p>
          <a:p>
            <a:pPr marL="342900" indent="-342900" defTabSz="914400"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prstClr val="white"/>
                </a:solidFill>
              </a:rPr>
              <a:t>Uterine rupture</a:t>
            </a:r>
          </a:p>
          <a:p>
            <a:pPr marL="342900" indent="-342900" defTabSz="914400">
              <a:buFont typeface="+mj-lt"/>
              <a:buAutoNum type="arabicPeriod"/>
              <a:defRPr/>
            </a:pPr>
            <a:endParaRPr lang="en-US" altLang="en-US" sz="1600" dirty="0">
              <a:solidFill>
                <a:prstClr val="white"/>
              </a:solidFill>
            </a:endParaRPr>
          </a:p>
          <a:p>
            <a:pPr marL="342900" indent="-342900" defTabSz="914400"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prstClr val="white"/>
                </a:solidFill>
              </a:rPr>
              <a:t>Uterine inversion</a:t>
            </a:r>
            <a:endParaRPr lang="en-GB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291273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prstClr val="white"/>
                </a:solidFill>
              </a:rPr>
              <a:t>Lower genital tract lacerations</a:t>
            </a:r>
          </a:p>
          <a:p>
            <a:pPr marL="342900" indent="-342900" defTabSz="914400">
              <a:buFont typeface="+mj-lt"/>
              <a:buAutoNum type="arabicPeriod"/>
              <a:defRPr/>
            </a:pPr>
            <a:endParaRPr lang="en-US" altLang="en-US" sz="1600" dirty="0">
              <a:solidFill>
                <a:prstClr val="white"/>
              </a:solidFill>
            </a:endParaRPr>
          </a:p>
          <a:p>
            <a:pPr marL="342900" indent="-342900" defTabSz="914400"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prstClr val="white"/>
                </a:solidFill>
              </a:rPr>
              <a:t>Pelvic hematomas</a:t>
            </a:r>
          </a:p>
          <a:p>
            <a:pPr marL="342900" indent="-342900" defTabSz="914400">
              <a:buFont typeface="+mj-lt"/>
              <a:buAutoNum type="arabicPeriod"/>
              <a:defRPr/>
            </a:pPr>
            <a:endParaRPr lang="en-US" altLang="en-US" sz="1600" dirty="0">
              <a:solidFill>
                <a:prstClr val="white"/>
              </a:solidFill>
            </a:endParaRPr>
          </a:p>
          <a:p>
            <a:pPr marL="342900" indent="-342900" defTabSz="914400"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prstClr val="white"/>
                </a:solidFill>
              </a:rPr>
              <a:t>Coagulation disorders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3286"/>
            <a:ext cx="8686800" cy="1200329"/>
          </a:xfrm>
        </p:spPr>
        <p:txBody>
          <a:bodyPr/>
          <a:lstStyle/>
          <a:p>
            <a:r>
              <a:rPr lang="en-US" sz="3600" dirty="0"/>
              <a:t>What are the mechanisms of and risk</a:t>
            </a:r>
            <a:br>
              <a:rPr lang="en-US" sz="3600" dirty="0"/>
            </a:br>
            <a:r>
              <a:rPr lang="en-US" sz="3600" dirty="0"/>
              <a:t>factors for postpartum haemorrhage?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01" t="29082" r="7301" b="28493"/>
          <a:stretch/>
        </p:blipFill>
        <p:spPr>
          <a:xfrm>
            <a:off x="212723" y="1854559"/>
            <a:ext cx="8734090" cy="3019593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592243" y="5534768"/>
            <a:ext cx="2151733" cy="400110"/>
          </a:xfrm>
          <a:prstGeom prst="rect">
            <a:avLst/>
          </a:prstGeom>
          <a:ln w="5715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4 </a:t>
            </a:r>
            <a:r>
              <a:rPr lang="en-US" sz="2000" b="1" dirty="0" err="1" smtClean="0"/>
              <a:t>Ts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 bwMode="auto">
          <a:xfrm>
            <a:off x="268243" y="1854559"/>
            <a:ext cx="347597" cy="437880"/>
          </a:xfrm>
          <a:prstGeom prst="ellipse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68244" y="2408349"/>
            <a:ext cx="305509" cy="412124"/>
          </a:xfrm>
          <a:prstGeom prst="ellipse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56051" y="3364355"/>
            <a:ext cx="259790" cy="512186"/>
          </a:xfrm>
          <a:prstGeom prst="ellipse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8244" y="4391696"/>
            <a:ext cx="305509" cy="399245"/>
          </a:xfrm>
          <a:prstGeom prst="ellipse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856" y="338964"/>
            <a:ext cx="7189631" cy="1446550"/>
          </a:xfrm>
        </p:spPr>
        <p:txBody>
          <a:bodyPr/>
          <a:lstStyle/>
          <a:p>
            <a:r>
              <a:rPr lang="en-US" dirty="0"/>
              <a:t>Atonic postpartum haemorrhage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062" y="2014108"/>
            <a:ext cx="8731876" cy="4154984"/>
          </a:xfrm>
          <a:prstGeom prst="rect">
            <a:avLst/>
          </a:prstGeom>
          <a:ln w="38100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P</a:t>
            </a:r>
            <a:r>
              <a:rPr lang="en-US" sz="2400" b="1" dirty="0" smtClean="0"/>
              <a:t>rolonged labour : more lactic acid in the uterine muscle 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Over distended </a:t>
            </a:r>
            <a:r>
              <a:rPr lang="en-US" sz="2400" b="1" dirty="0" smtClean="0"/>
              <a:t>uterus : Multiple pregnancy Polyhydramnios,</a:t>
            </a:r>
            <a:r>
              <a:rPr lang="en-US" sz="2400" b="1" dirty="0"/>
              <a:t> </a:t>
            </a:r>
            <a:r>
              <a:rPr lang="en-US" sz="2400" b="1" dirty="0" smtClean="0"/>
              <a:t>Large fetus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Obesity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Pyrexia </a:t>
            </a:r>
            <a:r>
              <a:rPr lang="en-US" sz="2400" b="1" dirty="0"/>
              <a:t>during </a:t>
            </a:r>
            <a:r>
              <a:rPr lang="en-US" sz="2400" b="1" dirty="0" smtClean="0"/>
              <a:t>labour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Previous </a:t>
            </a:r>
            <a:r>
              <a:rPr lang="en-US" sz="2400" b="1" dirty="0"/>
              <a:t>PPH or manual removal of placenta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Abruption/previa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Fetal demise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/>
              <a:t>Gestational hypertension</a:t>
            </a:r>
          </a:p>
          <a:p>
            <a:pPr marL="342900" indent="-342900">
              <a:buClr>
                <a:srgbClr val="A50021"/>
              </a:buClr>
              <a:buFont typeface="Arial" pitchFamily="34" charset="0"/>
              <a:buChar char="•"/>
            </a:pPr>
            <a:r>
              <a:rPr lang="en-US" sz="2400" b="1" dirty="0" smtClean="0"/>
              <a:t>Bleeding disorder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42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Predisposing Factors- Antepartum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Previous PPH or manual </a:t>
            </a:r>
            <a:r>
              <a:rPr lang="en-US" sz="3200" dirty="0" smtClean="0"/>
              <a:t>removal of placenta</a:t>
            </a:r>
            <a:endParaRPr lang="en-US" sz="3200" dirty="0"/>
          </a:p>
          <a:p>
            <a:r>
              <a:rPr lang="en-US" sz="3200" dirty="0"/>
              <a:t>Abruption/</a:t>
            </a:r>
            <a:r>
              <a:rPr lang="en-US" sz="3200" dirty="0" err="1"/>
              <a:t>previa</a:t>
            </a:r>
            <a:endParaRPr lang="en-US" sz="3200" dirty="0"/>
          </a:p>
          <a:p>
            <a:r>
              <a:rPr lang="en-US" sz="3200" dirty="0"/>
              <a:t>Fetal demise</a:t>
            </a:r>
          </a:p>
          <a:p>
            <a:r>
              <a:rPr lang="en-US" sz="3200" dirty="0"/>
              <a:t>Gestational hypertension</a:t>
            </a:r>
          </a:p>
          <a:p>
            <a:r>
              <a:rPr lang="en-US" sz="3200" dirty="0"/>
              <a:t>Over distended uterus </a:t>
            </a:r>
          </a:p>
          <a:p>
            <a:r>
              <a:rPr lang="en-US" sz="3200" dirty="0"/>
              <a:t>Bleeding disorder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85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Predisposing factors- Intrapartum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Operative delivery</a:t>
            </a:r>
          </a:p>
          <a:p>
            <a:r>
              <a:rPr lang="en-US" sz="3200" dirty="0"/>
              <a:t>Prolonged or rapid </a:t>
            </a:r>
            <a:r>
              <a:rPr lang="en-US" sz="3200" dirty="0" err="1"/>
              <a:t>labour</a:t>
            </a:r>
            <a:endParaRPr lang="en-US" sz="3200" dirty="0"/>
          </a:p>
          <a:p>
            <a:r>
              <a:rPr lang="en-US" sz="3200" dirty="0"/>
              <a:t>Induction or </a:t>
            </a:r>
            <a:r>
              <a:rPr lang="en-US" sz="3200" dirty="0" err="1"/>
              <a:t>agumentation</a:t>
            </a:r>
            <a:endParaRPr lang="en-US" sz="3200" dirty="0"/>
          </a:p>
          <a:p>
            <a:r>
              <a:rPr lang="en-US" sz="3200" dirty="0" err="1"/>
              <a:t>Choriomnionitis</a:t>
            </a:r>
            <a:endParaRPr lang="en-US" sz="3200" dirty="0"/>
          </a:p>
          <a:p>
            <a:r>
              <a:rPr lang="en-US" sz="3200" dirty="0"/>
              <a:t>Shoulder dystocia</a:t>
            </a:r>
          </a:p>
          <a:p>
            <a:r>
              <a:rPr lang="en-US" sz="3200" dirty="0"/>
              <a:t>Internal </a:t>
            </a:r>
            <a:r>
              <a:rPr lang="en-US" sz="3200" dirty="0" err="1"/>
              <a:t>podalic</a:t>
            </a:r>
            <a:r>
              <a:rPr lang="en-US" sz="3200" dirty="0"/>
              <a:t> version</a:t>
            </a:r>
          </a:p>
          <a:p>
            <a:r>
              <a:rPr lang="en-US" sz="3200" dirty="0" smtClean="0"/>
              <a:t>Coagulopathy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RR Template 2004">
  <a:themeElements>
    <a:clrScheme name="Slide template for ISUOG 2003 9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333399"/>
      </a:accent1>
      <a:accent2>
        <a:srgbClr val="FFFF99"/>
      </a:accent2>
      <a:accent3>
        <a:srgbClr val="AAAAAA"/>
      </a:accent3>
      <a:accent4>
        <a:srgbClr val="DADADA"/>
      </a:accent4>
      <a:accent5>
        <a:srgbClr val="ADADCA"/>
      </a:accent5>
      <a:accent6>
        <a:srgbClr val="E7E78A"/>
      </a:accent6>
      <a:hlink>
        <a:srgbClr val="CC0000"/>
      </a:hlink>
      <a:folHlink>
        <a:srgbClr val="009900"/>
      </a:folHlink>
    </a:clrScheme>
    <a:fontScheme name="Slide template for ISUOG 2003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Slide template for ISUOG 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 for ISUOG 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 for ISUOG 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 for ISUOG 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 for ISUOG 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 for ISUOG 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 for ISUOG 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 for ISUOG 2003 8">
        <a:dk1>
          <a:srgbClr val="969696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ADADCA"/>
        </a:accent5>
        <a:accent6>
          <a:srgbClr val="E7E78A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 for ISUOG 2003 9">
        <a:dk1>
          <a:srgbClr val="969696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FFFF99"/>
        </a:accent2>
        <a:accent3>
          <a:srgbClr val="AAAAAA"/>
        </a:accent3>
        <a:accent4>
          <a:srgbClr val="DADADA"/>
        </a:accent4>
        <a:accent5>
          <a:srgbClr val="ADADCA"/>
        </a:accent5>
        <a:accent6>
          <a:srgbClr val="E7E78A"/>
        </a:accent6>
        <a:hlink>
          <a:srgbClr val="CC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1289</Words>
  <Application>Microsoft Office PowerPoint</Application>
  <PresentationFormat>On-screen Show (4:3)</PresentationFormat>
  <Paragraphs>200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Office Theme</vt:lpstr>
      <vt:lpstr>12_RR Template 2004</vt:lpstr>
      <vt:lpstr>Ion</vt:lpstr>
      <vt:lpstr>1_Ion</vt:lpstr>
      <vt:lpstr>Post Partum Hemorrhage </vt:lpstr>
      <vt:lpstr>Introduction </vt:lpstr>
      <vt:lpstr>Definitions </vt:lpstr>
      <vt:lpstr>Classification of PPH </vt:lpstr>
      <vt:lpstr>Causes of Primary Post Partum Hemorrhage </vt:lpstr>
      <vt:lpstr>What are the mechanisms of and risk factors for postpartum haemorrhage?</vt:lpstr>
      <vt:lpstr>Atonic postpartum haemorrhage</vt:lpstr>
      <vt:lpstr>Predisposing Factors- Antepartum</vt:lpstr>
      <vt:lpstr>Predisposing factors- Intrapartum</vt:lpstr>
      <vt:lpstr>Postpartum causes</vt:lpstr>
      <vt:lpstr>Rare causes of primary postpartum haemorrhage include  uterine inversion placenta percreta  as well as extra-genital bleeding</vt:lpstr>
      <vt:lpstr>PowerPoint Presentation</vt:lpstr>
      <vt:lpstr>The commonest cause of secondary postpartum haemorrhage is Endometritis</vt:lpstr>
      <vt:lpstr>The blood flow to the uterus at term &gt;37 weeks is approximately 1000 mL of blood every minute</vt:lpstr>
      <vt:lpstr>Obstetric shock index</vt:lpstr>
      <vt:lpstr>Prevention</vt:lpstr>
      <vt:lpstr>Diagnosis </vt:lpstr>
      <vt:lpstr>MANAGEMENT OF PPH</vt:lpstr>
      <vt:lpstr>Management algorithm</vt:lpstr>
      <vt:lpstr>PowerPoint Presentation</vt:lpstr>
      <vt:lpstr>PowerPoint Presentation</vt:lpstr>
      <vt:lpstr>Bimanual compression of the uterus</vt:lpstr>
      <vt:lpstr>Replacement of Inverted Uterus </vt:lpstr>
      <vt:lpstr>Drugs used in treatment of postpartum haemorrhage</vt:lpstr>
      <vt:lpstr>PowerPoint Presentation</vt:lpstr>
      <vt:lpstr>PowerPoint Presentation</vt:lpstr>
      <vt:lpstr>PowerPoint Presentation</vt:lpstr>
      <vt:lpstr>PowerPoint Presentation</vt:lpstr>
      <vt:lpstr>Uterine balloon temponade </vt:lpstr>
      <vt:lpstr>Uterine Packing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Maternal morbidity</vt:lpstr>
      <vt:lpstr>Conclusions </vt:lpstr>
      <vt:lpstr>Conclusions </vt:lpstr>
      <vt:lpstr>The uterus should not be palpable per abdomen by day 14 a palpable uterus at this stage should make you suspect endometritis or retained products of conception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Helvetica Bold</dc:title>
  <dc:creator>Pat Schoff</dc:creator>
  <cp:lastModifiedBy>Malik Alqasim</cp:lastModifiedBy>
  <cp:revision>54</cp:revision>
  <dcterms:created xsi:type="dcterms:W3CDTF">2022-04-13T16:12:06Z</dcterms:created>
  <dcterms:modified xsi:type="dcterms:W3CDTF">2023-02-02T04:35:26Z</dcterms:modified>
</cp:coreProperties>
</file>