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3" r:id="rId2"/>
    <p:sldId id="257" r:id="rId3"/>
    <p:sldId id="287" r:id="rId4"/>
    <p:sldId id="258" r:id="rId5"/>
    <p:sldId id="288" r:id="rId6"/>
    <p:sldId id="284" r:id="rId7"/>
    <p:sldId id="285" r:id="rId8"/>
    <p:sldId id="261" r:id="rId9"/>
    <p:sldId id="286" r:id="rId10"/>
    <p:sldId id="262" r:id="rId11"/>
    <p:sldId id="259" r:id="rId12"/>
    <p:sldId id="290" r:id="rId13"/>
    <p:sldId id="260"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a:srgbClr val="FF9900"/>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 y="1597820"/>
            <a:ext cx="5829300" cy="1102519"/>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4972050" y="205979"/>
            <a:ext cx="1543050" cy="4388644"/>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342900" y="205979"/>
            <a:ext cx="4514850" cy="43886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41735" y="3305176"/>
            <a:ext cx="5829300" cy="1021556"/>
          </a:xfrm>
        </p:spPr>
        <p:txBody>
          <a:bodyPr anchor="t"/>
          <a:lstStyle>
            <a:lvl1pPr algn="l">
              <a:defRPr sz="3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71594AC1-E940-4701-8C56-4D09272594E3}" type="datetimeFigureOut">
              <a:rPr lang="en-US" smtClean="0"/>
              <a:pPr/>
              <a:t>3/23/2023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71594AC1-E940-4701-8C56-4D09272594E3}" type="datetimeFigureOut">
              <a:rPr lang="en-US" smtClean="0"/>
              <a:pPr/>
              <a:t>3/23/2023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1594AC1-E940-4701-8C56-4D09272594E3}" type="datetimeFigureOut">
              <a:rPr lang="en-US" smtClean="0"/>
              <a:pPr/>
              <a:t>3/23/2023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594AC1-E940-4701-8C56-4D09272594E3}" type="datetimeFigureOut">
              <a:rPr lang="en-US" smtClean="0"/>
              <a:pPr/>
              <a:t>3/23/2023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1" y="204787"/>
            <a:ext cx="2256235" cy="871538"/>
          </a:xfrm>
        </p:spPr>
        <p:txBody>
          <a:bodyPr anchor="b"/>
          <a:lstStyle>
            <a:lvl1pPr algn="l">
              <a:defRPr sz="15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594AC1-E940-4701-8C56-4D09272594E3}" type="datetimeFigureOut">
              <a:rPr lang="en-US" smtClean="0"/>
              <a:pPr/>
              <a:t>3/23/2023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344216" y="3600450"/>
            <a:ext cx="4114800" cy="425054"/>
          </a:xfrm>
        </p:spPr>
        <p:txBody>
          <a:bodyPr anchor="b"/>
          <a:lstStyle>
            <a:lvl1pPr algn="l">
              <a:defRPr sz="15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عنصر نائب للنص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1594AC1-E940-4701-8C56-4D09272594E3}" type="datetimeFigureOut">
              <a:rPr lang="en-US" smtClean="0"/>
              <a:pPr/>
              <a:t>3/23/2023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B85C273-B8A0-4A08-91D8-7B4CE81CDA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594AC1-E940-4701-8C56-4D09272594E3}" type="datetimeFigureOut">
              <a:rPr lang="en-US" smtClean="0"/>
              <a:pPr/>
              <a:t>3/23/2023</a:t>
            </a:fld>
            <a:endParaRPr lang="en-US"/>
          </a:p>
        </p:txBody>
      </p:sp>
      <p:sp>
        <p:nvSpPr>
          <p:cNvPr id="5" name="عنصر نائب للتذييل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85C273-B8A0-4A08-91D8-7B4CE81CDA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4C9E-ABF6-4B47-9BEF-E821FA2F2513}"/>
              </a:ext>
            </a:extLst>
          </p:cNvPr>
          <p:cNvSpPr>
            <a:spLocks noGrp="1"/>
          </p:cNvSpPr>
          <p:nvPr>
            <p:ph type="title"/>
          </p:nvPr>
        </p:nvSpPr>
        <p:spPr>
          <a:xfrm>
            <a:off x="0" y="797422"/>
            <a:ext cx="6172200" cy="1774328"/>
          </a:xfrm>
        </p:spPr>
        <p:txBody>
          <a:bodyPr/>
          <a:lstStyle/>
          <a:p>
            <a:pPr marL="428625" indent="-428625">
              <a:buFont typeface="Arial" panose="020B0604020202020204" pitchFamily="34" charset="0"/>
              <a:buChar char="•"/>
            </a:pPr>
            <a:r>
              <a:rPr lang="en-US" b="1" i="1" dirty="0">
                <a:solidFill>
                  <a:srgbClr val="FF9900"/>
                </a:solidFill>
              </a:rPr>
              <a:t>Postoperative fever</a:t>
            </a:r>
            <a:r>
              <a:rPr lang="en-US" dirty="0">
                <a:solidFill>
                  <a:srgbClr val="FF9900"/>
                </a:solidFill>
              </a:rPr>
              <a:t> </a:t>
            </a:r>
            <a:endParaRPr lang="en-SA" dirty="0">
              <a:solidFill>
                <a:srgbClr val="FF9900"/>
              </a:solidFill>
            </a:endParaRPr>
          </a:p>
        </p:txBody>
      </p:sp>
      <p:sp>
        <p:nvSpPr>
          <p:cNvPr id="3" name="Content Placeholder 2">
            <a:extLst>
              <a:ext uri="{FF2B5EF4-FFF2-40B4-BE49-F238E27FC236}">
                <a16:creationId xmlns:a16="http://schemas.microsoft.com/office/drawing/2014/main" id="{CBD649B8-B211-954E-BEC2-ABF68011E01A}"/>
              </a:ext>
            </a:extLst>
          </p:cNvPr>
          <p:cNvSpPr>
            <a:spLocks noGrp="1"/>
          </p:cNvSpPr>
          <p:nvPr>
            <p:ph idx="1"/>
          </p:nvPr>
        </p:nvSpPr>
        <p:spPr>
          <a:xfrm>
            <a:off x="248168" y="2542146"/>
            <a:ext cx="6172200" cy="1517155"/>
          </a:xfrm>
        </p:spPr>
        <p:txBody>
          <a:bodyPr>
            <a:normAutofit fontScale="70000" lnSpcReduction="20000"/>
          </a:bodyPr>
          <a:lstStyle/>
          <a:p>
            <a:r>
              <a:rPr lang="en-US" b="1" dirty="0" err="1"/>
              <a:t>Sondus</a:t>
            </a:r>
            <a:r>
              <a:rPr lang="en-US" b="1" dirty="0"/>
              <a:t> Al-</a:t>
            </a:r>
            <a:r>
              <a:rPr lang="en-US" b="1" dirty="0" err="1"/>
              <a:t>Malahmeh</a:t>
            </a:r>
            <a:r>
              <a:rPr lang="en-US" b="1" dirty="0"/>
              <a:t> </a:t>
            </a:r>
          </a:p>
          <a:p>
            <a:r>
              <a:rPr lang="en-US" b="1" dirty="0" err="1"/>
              <a:t>Rashed</a:t>
            </a:r>
            <a:r>
              <a:rPr lang="en-US" b="1" dirty="0"/>
              <a:t> Rababaa</a:t>
            </a:r>
          </a:p>
          <a:p>
            <a:r>
              <a:rPr lang="en-US" b="1" dirty="0"/>
              <a:t>Sarah </a:t>
            </a:r>
            <a:r>
              <a:rPr lang="en-US" b="1" dirty="0" err="1"/>
              <a:t>Alazzah</a:t>
            </a:r>
            <a:r>
              <a:rPr lang="en-US" b="1" dirty="0"/>
              <a:t> </a:t>
            </a:r>
          </a:p>
          <a:p>
            <a:r>
              <a:rPr lang="en-US" b="1" dirty="0"/>
              <a:t>Raneem Rababaa</a:t>
            </a:r>
            <a:endParaRPr lang="en-SA" b="1" dirty="0"/>
          </a:p>
        </p:txBody>
      </p:sp>
    </p:spTree>
    <p:extLst>
      <p:ext uri="{BB962C8B-B14F-4D97-AF65-F5344CB8AC3E}">
        <p14:creationId xmlns:p14="http://schemas.microsoft.com/office/powerpoint/2010/main" val="254085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85" y="179562"/>
            <a:ext cx="6172200" cy="408623"/>
          </a:xfrm>
        </p:spPr>
        <p:txBody>
          <a:bodyPr>
            <a:normAutofit fontScale="90000"/>
          </a:bodyPr>
          <a:lstStyle/>
          <a:p>
            <a:pPr algn="ctr"/>
            <a:r>
              <a:rPr lang="en-US" sz="3300" dirty="0">
                <a:solidFill>
                  <a:srgbClr val="FF9900"/>
                </a:solidFill>
                <a:latin typeface="Andalus" pitchFamily="18" charset="-78"/>
                <a:cs typeface="Andalus" pitchFamily="18" charset="-78"/>
              </a:rPr>
              <a:t>Atelectasis</a:t>
            </a:r>
            <a:endParaRPr lang="en-US" sz="3300" dirty="0"/>
          </a:p>
        </p:txBody>
      </p:sp>
      <p:pic>
        <p:nvPicPr>
          <p:cNvPr id="8" name="Picture 8">
            <a:extLst>
              <a:ext uri="{FF2B5EF4-FFF2-40B4-BE49-F238E27FC236}">
                <a16:creationId xmlns:a16="http://schemas.microsoft.com/office/drawing/2014/main" id="{B4371B50-4D85-0D5D-A933-BA36E926FB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88" y="1051560"/>
            <a:ext cx="3668357" cy="3756085"/>
          </a:xfrm>
        </p:spPr>
      </p:pic>
      <p:sp>
        <p:nvSpPr>
          <p:cNvPr id="10" name="Content Placeholder 2">
            <a:extLst>
              <a:ext uri="{FF2B5EF4-FFF2-40B4-BE49-F238E27FC236}">
                <a16:creationId xmlns:a16="http://schemas.microsoft.com/office/drawing/2014/main" id="{62BEDE2E-806F-6079-DCB0-475096B6A74C}"/>
              </a:ext>
            </a:extLst>
          </p:cNvPr>
          <p:cNvSpPr txBox="1">
            <a:spLocks/>
          </p:cNvSpPr>
          <p:nvPr/>
        </p:nvSpPr>
        <p:spPr>
          <a:xfrm>
            <a:off x="3803775" y="2327411"/>
            <a:ext cx="2422256" cy="277749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sz="1350" dirty="0">
              <a:latin typeface="Andalus" pitchFamily="18" charset="-78"/>
              <a:cs typeface="Andalus" pitchFamily="18" charset="-78"/>
            </a:endParaRPr>
          </a:p>
        </p:txBody>
      </p:sp>
      <p:sp>
        <p:nvSpPr>
          <p:cNvPr id="12" name="TextBox 11">
            <a:extLst>
              <a:ext uri="{FF2B5EF4-FFF2-40B4-BE49-F238E27FC236}">
                <a16:creationId xmlns:a16="http://schemas.microsoft.com/office/drawing/2014/main" id="{8F3A10C9-767B-EE03-B6AF-27B1A599E243}"/>
              </a:ext>
            </a:extLst>
          </p:cNvPr>
          <p:cNvSpPr txBox="1"/>
          <p:nvPr/>
        </p:nvSpPr>
        <p:spPr>
          <a:xfrm>
            <a:off x="4787796" y="2282321"/>
            <a:ext cx="1957335" cy="715581"/>
          </a:xfrm>
          <a:prstGeom prst="rect">
            <a:avLst/>
          </a:prstGeom>
          <a:noFill/>
        </p:spPr>
        <p:txBody>
          <a:bodyPr wrap="square">
            <a:spAutoFit/>
          </a:bodyPr>
          <a:lstStyle/>
          <a:p>
            <a:pPr marL="0" indent="0">
              <a:buFont typeface="Arial" pitchFamily="34" charset="0"/>
              <a:buNone/>
              <a:defRPr/>
            </a:pPr>
            <a:r>
              <a:rPr lang="en-US" sz="1350" b="1" dirty="0">
                <a:latin typeface="Andalus" pitchFamily="18" charset="-78"/>
                <a:cs typeface="Andalus" pitchFamily="18" charset="-78"/>
              </a:rPr>
              <a:t>▪︎incentive spirometry</a:t>
            </a:r>
          </a:p>
          <a:p>
            <a:pPr marL="0" indent="0">
              <a:buFont typeface="Arial" pitchFamily="34" charset="0"/>
              <a:buNone/>
              <a:defRPr/>
            </a:pPr>
            <a:endParaRPr lang="en-US" sz="1350" b="1" dirty="0">
              <a:latin typeface="Andalus" pitchFamily="18" charset="-78"/>
              <a:cs typeface="Andalus" pitchFamily="18" charset="-78"/>
            </a:endParaRPr>
          </a:p>
          <a:p>
            <a:pPr>
              <a:defRPr/>
            </a:pPr>
            <a:r>
              <a:rPr lang="en-US" sz="1350" b="1" dirty="0">
                <a:latin typeface="Andalus" pitchFamily="18" charset="-78"/>
                <a:cs typeface="Andalus" pitchFamily="18" charset="-78"/>
              </a:rPr>
              <a:t>▪︎Bronchoscopy </a:t>
            </a:r>
            <a:endParaRPr lang="en-US" sz="1350" b="1" dirty="0"/>
          </a:p>
        </p:txBody>
      </p:sp>
      <p:sp>
        <p:nvSpPr>
          <p:cNvPr id="13" name="Plus Sign 12">
            <a:extLst>
              <a:ext uri="{FF2B5EF4-FFF2-40B4-BE49-F238E27FC236}">
                <a16:creationId xmlns:a16="http://schemas.microsoft.com/office/drawing/2014/main" id="{8E5D7F94-0854-0E03-A823-32750F88AF55}"/>
              </a:ext>
            </a:extLst>
          </p:cNvPr>
          <p:cNvSpPr/>
          <p:nvPr/>
        </p:nvSpPr>
        <p:spPr>
          <a:xfrm>
            <a:off x="3860718" y="2179028"/>
            <a:ext cx="929174" cy="922168"/>
          </a:xfrm>
          <a:prstGeom prst="mathPlus">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3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5980"/>
            <a:ext cx="6172200" cy="857250"/>
          </a:xfrm>
        </p:spPr>
        <p:txBody>
          <a:bodyPr>
            <a:normAutofit/>
          </a:bodyPr>
          <a:lstStyle/>
          <a:p>
            <a:pPr algn="ctr"/>
            <a:r>
              <a:rPr lang="en-US" sz="3300" dirty="0">
                <a:solidFill>
                  <a:srgbClr val="FF9900"/>
                </a:solidFill>
              </a:rPr>
              <a:t>Malignant</a:t>
            </a:r>
            <a:r>
              <a:rPr lang="en-US" sz="3300" dirty="0">
                <a:solidFill>
                  <a:srgbClr val="FFC000"/>
                </a:solidFill>
              </a:rPr>
              <a:t> </a:t>
            </a:r>
            <a:r>
              <a:rPr lang="en-US" sz="3300" dirty="0">
                <a:solidFill>
                  <a:srgbClr val="FF9900"/>
                </a:solidFill>
              </a:rPr>
              <a:t>Hyperthermia</a:t>
            </a:r>
            <a:r>
              <a:rPr lang="en-US" sz="3300" dirty="0">
                <a:solidFill>
                  <a:srgbClr val="FFC000"/>
                </a:solidFill>
              </a:rPr>
              <a:t> </a:t>
            </a:r>
          </a:p>
        </p:txBody>
      </p:sp>
      <p:sp>
        <p:nvSpPr>
          <p:cNvPr id="3" name="Content Placeholder 2"/>
          <p:cNvSpPr>
            <a:spLocks noGrp="1"/>
          </p:cNvSpPr>
          <p:nvPr>
            <p:ph idx="1"/>
          </p:nvPr>
        </p:nvSpPr>
        <p:spPr>
          <a:xfrm>
            <a:off x="0" y="499222"/>
            <a:ext cx="3200400" cy="2846000"/>
          </a:xfrm>
        </p:spPr>
        <p:txBody>
          <a:bodyPr>
            <a:normAutofit/>
          </a:bodyPr>
          <a:lstStyle/>
          <a:p>
            <a:r>
              <a:rPr lang="en-US" sz="1800" i="1" dirty="0">
                <a:latin typeface="Andalus" pitchFamily="18" charset="-78"/>
                <a:cs typeface="Andalus" pitchFamily="18" charset="-78"/>
              </a:rPr>
              <a:t>Is a life threatening inherited disorder due to reaction to certain drugs used for anesthesia (halothane) or muscle </a:t>
            </a:r>
            <a:r>
              <a:rPr lang="en-US" sz="1800" i="1" dirty="0" err="1">
                <a:latin typeface="Andalus" pitchFamily="18" charset="-78"/>
                <a:cs typeface="Andalus" pitchFamily="18" charset="-78"/>
              </a:rPr>
              <a:t>relaxent</a:t>
            </a:r>
            <a:endParaRPr lang="en-US" sz="1800" i="1" dirty="0">
              <a:latin typeface="Andalus" pitchFamily="18" charset="-78"/>
              <a:cs typeface="Andalus" pitchFamily="18" charset="-78"/>
            </a:endParaRPr>
          </a:p>
          <a:p>
            <a:pPr>
              <a:buNone/>
            </a:pPr>
            <a:r>
              <a:rPr lang="en-US" sz="1800" i="1" dirty="0">
                <a:latin typeface="Andalus" pitchFamily="18" charset="-78"/>
                <a:cs typeface="Andalus" pitchFamily="18" charset="-78"/>
              </a:rPr>
              <a:t>  (</a:t>
            </a:r>
            <a:r>
              <a:rPr lang="en-US" sz="1800" i="1" dirty="0" err="1">
                <a:latin typeface="Andalus" pitchFamily="18" charset="-78"/>
                <a:cs typeface="Andalus" pitchFamily="18" charset="-78"/>
              </a:rPr>
              <a:t>succinylcoline</a:t>
            </a:r>
            <a:r>
              <a:rPr lang="en-US" sz="1800" i="1" dirty="0">
                <a:latin typeface="Andalus" pitchFamily="18" charset="-78"/>
                <a:cs typeface="Andalus" pitchFamily="18" charset="-78"/>
              </a:rPr>
              <a:t> ) .</a:t>
            </a:r>
          </a:p>
          <a:p>
            <a:endParaRPr lang="en-US" sz="2400" i="1" dirty="0">
              <a:latin typeface="Andalus" pitchFamily="18" charset="-78"/>
              <a:cs typeface="Andalus" pitchFamily="18" charset="-78"/>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58"/>
          <a:stretch/>
        </p:blipFill>
        <p:spPr bwMode="auto">
          <a:xfrm>
            <a:off x="3406886" y="552509"/>
            <a:ext cx="3036686" cy="25381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224D7E7-87A4-7D0F-6E20-7D9851AA1486}"/>
              </a:ext>
            </a:extLst>
          </p:cNvPr>
          <p:cNvSpPr txBox="1"/>
          <p:nvPr/>
        </p:nvSpPr>
        <p:spPr>
          <a:xfrm>
            <a:off x="342900" y="3250490"/>
            <a:ext cx="6127972" cy="1815882"/>
          </a:xfrm>
          <a:prstGeom prst="rect">
            <a:avLst/>
          </a:prstGeom>
          <a:noFill/>
        </p:spPr>
        <p:txBody>
          <a:bodyPr wrap="square">
            <a:spAutoFit/>
          </a:bodyPr>
          <a:lstStyle/>
          <a:p>
            <a:r>
              <a:rPr lang="en-US" sz="1400" dirty="0"/>
              <a:t>Pathophysiology: Investigations into the biochemical causes of MH reveal an uncontrolled increase in intracellular calcium in skeletal muscle. The sudden release of calcium from sarcoplasmic reticulum removes the inhibition of troponin, resulting in sustained muscle contraction. Markedly increased adenosine triphosphates activity results in an uncontrolled increase in aerobic and anaerobic metabolism. The </a:t>
            </a:r>
            <a:r>
              <a:rPr lang="en-US" sz="1400" dirty="0" err="1"/>
              <a:t>hypermetabolic</a:t>
            </a:r>
            <a:r>
              <a:rPr lang="en-US" sz="1400" dirty="0"/>
              <a:t> state markedly increases oxygen consumption and CO2production, producing severe lactic acidosis and hyperthermia.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F4AD-4280-DC04-0C5F-9CB95363FF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58BE35-0BEC-5C94-D53E-53038555D29F}"/>
              </a:ext>
            </a:extLst>
          </p:cNvPr>
          <p:cNvSpPr>
            <a:spLocks noGrp="1"/>
          </p:cNvSpPr>
          <p:nvPr>
            <p:ph idx="1"/>
          </p:nvPr>
        </p:nvSpPr>
        <p:spPr>
          <a:xfrm>
            <a:off x="230406" y="1222565"/>
            <a:ext cx="6172200" cy="2425492"/>
          </a:xfrm>
        </p:spPr>
        <p:txBody>
          <a:bodyPr>
            <a:normAutofit/>
          </a:bodyPr>
          <a:lstStyle/>
          <a:p>
            <a:r>
              <a:rPr lang="en-US" sz="2000" dirty="0"/>
              <a:t>•-The earliest signs of MH during anesthesia are succinylcholine-induced masseter muscle rigidity (MMR) or other muscle rigidity, tachycardia, and </a:t>
            </a:r>
            <a:r>
              <a:rPr lang="en-US" sz="2000" dirty="0" err="1"/>
              <a:t>hypercarbia</a:t>
            </a:r>
            <a:r>
              <a:rPr lang="en-US" sz="2000" dirty="0"/>
              <a:t> (due to increased CO2 production</a:t>
            </a:r>
          </a:p>
        </p:txBody>
      </p:sp>
      <p:sp>
        <p:nvSpPr>
          <p:cNvPr id="4" name="TextBox 3">
            <a:extLst>
              <a:ext uri="{FF2B5EF4-FFF2-40B4-BE49-F238E27FC236}">
                <a16:creationId xmlns:a16="http://schemas.microsoft.com/office/drawing/2014/main" id="{5FCDC7A6-C9F3-3EF4-2384-B42605C3AD70}"/>
              </a:ext>
            </a:extLst>
          </p:cNvPr>
          <p:cNvSpPr txBox="1"/>
          <p:nvPr/>
        </p:nvSpPr>
        <p:spPr>
          <a:xfrm>
            <a:off x="751935" y="3144270"/>
            <a:ext cx="3895851" cy="400110"/>
          </a:xfrm>
          <a:prstGeom prst="rect">
            <a:avLst/>
          </a:prstGeom>
          <a:noFill/>
        </p:spPr>
        <p:txBody>
          <a:bodyPr wrap="square" rtlCol="0">
            <a:spAutoFit/>
          </a:bodyPr>
          <a:lstStyle/>
          <a:p>
            <a:pPr algn="l"/>
            <a:r>
              <a:rPr lang="en-US" sz="2000" dirty="0"/>
              <a:t>•Fever may be a late sign</a:t>
            </a:r>
          </a:p>
        </p:txBody>
      </p:sp>
    </p:spTree>
    <p:extLst>
      <p:ext uri="{BB962C8B-B14F-4D97-AF65-F5344CB8AC3E}">
        <p14:creationId xmlns:p14="http://schemas.microsoft.com/office/powerpoint/2010/main" val="22041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06" y="-198342"/>
            <a:ext cx="6172200" cy="857250"/>
          </a:xfrm>
        </p:spPr>
        <p:txBody>
          <a:bodyPr>
            <a:normAutofit/>
          </a:bodyPr>
          <a:lstStyle/>
          <a:p>
            <a:pPr algn="ctr"/>
            <a:r>
              <a:rPr lang="en-US" sz="3300" dirty="0">
                <a:solidFill>
                  <a:srgbClr val="FF9900"/>
                </a:solidFill>
                <a:latin typeface="Andalus" pitchFamily="18" charset="-78"/>
                <a:cs typeface="Andalus" pitchFamily="18" charset="-78"/>
              </a:rPr>
              <a:t>Malignant Hyperthermia </a:t>
            </a:r>
          </a:p>
        </p:txBody>
      </p:sp>
      <p:sp>
        <p:nvSpPr>
          <p:cNvPr id="3" name="Content Placeholder 2"/>
          <p:cNvSpPr>
            <a:spLocks noGrp="1"/>
          </p:cNvSpPr>
          <p:nvPr>
            <p:ph idx="1"/>
          </p:nvPr>
        </p:nvSpPr>
        <p:spPr>
          <a:xfrm>
            <a:off x="4437164" y="515105"/>
            <a:ext cx="2605810" cy="6127972"/>
          </a:xfrm>
        </p:spPr>
        <p:txBody>
          <a:bodyPr>
            <a:noAutofit/>
          </a:bodyPr>
          <a:lstStyle/>
          <a:p>
            <a:endParaRPr lang="en-US" sz="1800" i="1" dirty="0">
              <a:solidFill>
                <a:srgbClr val="FF0000"/>
              </a:solidFill>
              <a:latin typeface="Andalus" pitchFamily="18" charset="-78"/>
              <a:cs typeface="Andalus" pitchFamily="18" charset="-78"/>
            </a:endParaRPr>
          </a:p>
          <a:p>
            <a:pPr>
              <a:buNone/>
            </a:pPr>
            <a:r>
              <a:rPr lang="en-US" sz="1800" dirty="0">
                <a:solidFill>
                  <a:srgbClr val="FF9900"/>
                </a:solidFill>
                <a:latin typeface="Andalus" pitchFamily="18" charset="-78"/>
                <a:cs typeface="Andalus" pitchFamily="18" charset="-78"/>
              </a:rPr>
              <a:t>1 C° each 5 minutes </a:t>
            </a:r>
          </a:p>
          <a:p>
            <a:pPr>
              <a:buNone/>
            </a:pPr>
            <a:endParaRPr lang="en-US" sz="1800" dirty="0">
              <a:solidFill>
                <a:srgbClr val="FF9900"/>
              </a:solidFill>
              <a:latin typeface="Andalus" pitchFamily="18" charset="-78"/>
              <a:cs typeface="Andalus" pitchFamily="18" charset="-78"/>
            </a:endParaRPr>
          </a:p>
          <a:p>
            <a:pPr>
              <a:buNone/>
            </a:pPr>
            <a:r>
              <a:rPr lang="en-US" sz="1800" b="1" u="sng" dirty="0">
                <a:solidFill>
                  <a:srgbClr val="FF9900"/>
                </a:solidFill>
                <a:latin typeface="Andalus" pitchFamily="18" charset="-78"/>
                <a:cs typeface="Andalus" pitchFamily="18" charset="-78"/>
              </a:rPr>
              <a:t>Management</a:t>
            </a:r>
            <a:r>
              <a:rPr lang="en-US" sz="1800" dirty="0">
                <a:solidFill>
                  <a:srgbClr val="FF9900"/>
                </a:solidFill>
                <a:latin typeface="Andalus" pitchFamily="18" charset="-78"/>
                <a:cs typeface="Andalus" pitchFamily="18" charset="-78"/>
              </a:rPr>
              <a:t> :</a:t>
            </a:r>
          </a:p>
          <a:p>
            <a:pPr marL="34290" indent="0">
              <a:buNone/>
            </a:pPr>
            <a:r>
              <a:rPr lang="en-US" sz="1800" i="1" dirty="0"/>
              <a:t> </a:t>
            </a:r>
            <a:r>
              <a:rPr lang="en-US" sz="1800" dirty="0">
                <a:latin typeface="Andalus" pitchFamily="18" charset="-78"/>
                <a:cs typeface="Andalus" pitchFamily="18" charset="-78"/>
              </a:rPr>
              <a:t>Prevent it by a family history prior operation</a:t>
            </a:r>
          </a:p>
          <a:p>
            <a:pPr marL="34290" indent="0">
              <a:buNone/>
            </a:pPr>
            <a:endParaRPr lang="en-US" sz="1800" dirty="0">
              <a:latin typeface="Andalus" pitchFamily="18" charset="-78"/>
              <a:cs typeface="Andalus" pitchFamily="18" charset="-78"/>
            </a:endParaRPr>
          </a:p>
          <a:p>
            <a:pPr marL="34290" indent="0">
              <a:buFont typeface="Wingdings" pitchFamily="2" charset="2"/>
              <a:buChar char="Ø"/>
            </a:pPr>
            <a:r>
              <a:rPr lang="en-US" sz="1600" dirty="0">
                <a:solidFill>
                  <a:srgbClr val="FF9900"/>
                </a:solidFill>
                <a:latin typeface="Andalus" pitchFamily="18" charset="-78"/>
                <a:cs typeface="Andalus" pitchFamily="18" charset="-78"/>
              </a:rPr>
              <a:t>IV DENTROLENE </a:t>
            </a:r>
            <a:r>
              <a:rPr lang="en-US" sz="1600" dirty="0">
                <a:latin typeface="Andalus" pitchFamily="18" charset="-78"/>
                <a:cs typeface="Andalus" pitchFamily="18" charset="-78"/>
              </a:rPr>
              <a:t>: antidote decreases the loss of ca from SR in the skeletal muscle  and restore the metabolism to the normal. </a:t>
            </a:r>
            <a:r>
              <a:rPr lang="ar-JO" sz="1600" dirty="0">
                <a:latin typeface="Andalus" pitchFamily="18" charset="-78"/>
                <a:cs typeface="Andalus" pitchFamily="18" charset="-78"/>
              </a:rPr>
              <a:t>            </a:t>
            </a:r>
          </a:p>
          <a:p>
            <a:pPr marL="34290" indent="0">
              <a:buFont typeface="Wingdings" pitchFamily="2" charset="2"/>
              <a:buChar char="Ø"/>
            </a:pPr>
            <a:r>
              <a:rPr lang="en-US" sz="1600" dirty="0">
                <a:solidFill>
                  <a:srgbClr val="FF9900"/>
                </a:solidFill>
                <a:latin typeface="Andalus" pitchFamily="18" charset="-78"/>
                <a:cs typeface="Andalus" pitchFamily="18" charset="-78"/>
              </a:rPr>
              <a:t>1oo% oxygen </a:t>
            </a:r>
          </a:p>
          <a:p>
            <a:pPr marL="34290" indent="0">
              <a:buFont typeface="Wingdings" pitchFamily="2" charset="2"/>
              <a:buChar char="Ø"/>
            </a:pPr>
            <a:r>
              <a:rPr lang="en-US" sz="1600" dirty="0">
                <a:solidFill>
                  <a:srgbClr val="FF9900"/>
                </a:solidFill>
                <a:latin typeface="Andalus" pitchFamily="18" charset="-78"/>
                <a:cs typeface="Andalus" pitchFamily="18" charset="-78"/>
              </a:rPr>
              <a:t>Cooling blankets </a:t>
            </a:r>
            <a:endParaRPr lang="ar-JO" sz="1600" dirty="0">
              <a:solidFill>
                <a:srgbClr val="FF9900"/>
              </a:solidFill>
              <a:latin typeface="Andalus" pitchFamily="18" charset="-78"/>
              <a:cs typeface="Andalus" pitchFamily="18" charset="-78"/>
            </a:endParaRPr>
          </a:p>
        </p:txBody>
      </p:sp>
      <p:pic>
        <p:nvPicPr>
          <p:cNvPr id="4" name="Picture 4">
            <a:extLst>
              <a:ext uri="{FF2B5EF4-FFF2-40B4-BE49-F238E27FC236}">
                <a16:creationId xmlns:a16="http://schemas.microsoft.com/office/drawing/2014/main" id="{5E00C44B-BCCB-B18C-0F17-D3EED237D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5" y="473436"/>
            <a:ext cx="4029053" cy="4464465"/>
          </a:xfrm>
          <a:prstGeom prst="rect">
            <a:avLst/>
          </a:prstGeom>
        </p:spPr>
      </p:pic>
      <p:sp>
        <p:nvSpPr>
          <p:cNvPr id="7" name="Arrow: Up 6">
            <a:extLst>
              <a:ext uri="{FF2B5EF4-FFF2-40B4-BE49-F238E27FC236}">
                <a16:creationId xmlns:a16="http://schemas.microsoft.com/office/drawing/2014/main" id="{BA03AD19-7E97-86B6-81B6-7A44ED3A401B}"/>
              </a:ext>
            </a:extLst>
          </p:cNvPr>
          <p:cNvSpPr/>
          <p:nvPr/>
        </p:nvSpPr>
        <p:spPr>
          <a:xfrm>
            <a:off x="4207124" y="754890"/>
            <a:ext cx="230040" cy="575796"/>
          </a:xfrm>
          <a:prstGeom prst="upArrow">
            <a:avLst>
              <a:gd name="adj1" fmla="val 50000"/>
              <a:gd name="adj2" fmla="val 60295"/>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Pneumonia</a:t>
            </a:r>
          </a:p>
        </p:txBody>
      </p:sp>
      <p:sp>
        <p:nvSpPr>
          <p:cNvPr id="3" name="Content Placeholder 2"/>
          <p:cNvSpPr>
            <a:spLocks noGrp="1"/>
          </p:cNvSpPr>
          <p:nvPr>
            <p:ph idx="1"/>
          </p:nvPr>
        </p:nvSpPr>
        <p:spPr>
          <a:xfrm>
            <a:off x="285750" y="1543050"/>
            <a:ext cx="6286500" cy="2686050"/>
          </a:xfrm>
        </p:spPr>
        <p:txBody>
          <a:bodyPr>
            <a:noAutofit/>
          </a:bodyPr>
          <a:lstStyle/>
          <a:p>
            <a:r>
              <a:rPr lang="en-US" sz="1200" b="1" i="1" u="sng" dirty="0">
                <a:latin typeface="Andalus" pitchFamily="18" charset="-78"/>
                <a:ea typeface="Calibri" panose="020F0502020204030204" pitchFamily="34" charset="0"/>
                <a:cs typeface="Andalus" pitchFamily="18" charset="-78"/>
              </a:rPr>
              <a:t>HOSPITAL-ACQUIRED PNEUMONIA  :</a:t>
            </a:r>
            <a:r>
              <a:rPr lang="en-US" sz="1200" i="1" dirty="0">
                <a:latin typeface="Andalus" pitchFamily="18" charset="-78"/>
                <a:ea typeface="Calibri" panose="020F0502020204030204" pitchFamily="34" charset="0"/>
                <a:cs typeface="Andalus" pitchFamily="18" charset="-78"/>
              </a:rPr>
              <a:t> pneumonia developing </a:t>
            </a:r>
            <a:r>
              <a:rPr lang="en-US" sz="1200" i="1" dirty="0">
                <a:solidFill>
                  <a:srgbClr val="FF9900"/>
                </a:solidFill>
                <a:latin typeface="Andalus" pitchFamily="18" charset="-78"/>
                <a:ea typeface="Calibri" panose="020F0502020204030204" pitchFamily="34" charset="0"/>
                <a:cs typeface="Andalus" pitchFamily="18" charset="-78"/>
              </a:rPr>
              <a:t>48 - 72 h </a:t>
            </a:r>
            <a:r>
              <a:rPr lang="en-US" sz="1200" i="1" dirty="0">
                <a:latin typeface="Andalus" pitchFamily="18" charset="-78"/>
                <a:ea typeface="Calibri" panose="020F0502020204030204" pitchFamily="34" charset="0"/>
                <a:cs typeface="Andalus" pitchFamily="18" charset="-78"/>
              </a:rPr>
              <a:t>after operation.</a:t>
            </a:r>
          </a:p>
          <a:p>
            <a:r>
              <a:rPr lang="en-US" sz="1200" b="1" i="1" u="sng" dirty="0">
                <a:latin typeface="Andalus" pitchFamily="18" charset="-78"/>
                <a:ea typeface="Calibri" panose="020F0502020204030204" pitchFamily="34" charset="0"/>
                <a:cs typeface="Andalus" pitchFamily="18" charset="-78"/>
              </a:rPr>
              <a:t>VENTILATOR-ASSOCIATED PNEUMONIA </a:t>
            </a:r>
            <a:r>
              <a:rPr lang="en-US" sz="1200" i="1" dirty="0">
                <a:latin typeface="Andalus" pitchFamily="18" charset="-78"/>
                <a:ea typeface="Calibri" panose="020F0502020204030204" pitchFamily="34" charset="0"/>
                <a:cs typeface="Andalus" pitchFamily="18" charset="-78"/>
              </a:rPr>
              <a:t>(</a:t>
            </a:r>
            <a:r>
              <a:rPr lang="en-US" sz="1200" dirty="0">
                <a:latin typeface="Andalus" pitchFamily="18" charset="-78"/>
                <a:ea typeface="Calibri" panose="020F0502020204030204" pitchFamily="34" charset="0"/>
                <a:cs typeface="Andalus" pitchFamily="18" charset="-78"/>
              </a:rPr>
              <a:t>VAP), pneumonia developing </a:t>
            </a:r>
            <a:r>
              <a:rPr lang="en-US" sz="1200" dirty="0">
                <a:solidFill>
                  <a:srgbClr val="FF9900"/>
                </a:solidFill>
                <a:latin typeface="Andalus" pitchFamily="18" charset="-78"/>
                <a:ea typeface="Calibri" panose="020F0502020204030204" pitchFamily="34" charset="0"/>
                <a:cs typeface="Andalus" pitchFamily="18" charset="-78"/>
              </a:rPr>
              <a:t>48 - 72 h</a:t>
            </a:r>
            <a:r>
              <a:rPr lang="en-US" sz="1200" dirty="0">
                <a:latin typeface="Andalus" pitchFamily="18" charset="-78"/>
                <a:ea typeface="Calibri" panose="020F0502020204030204" pitchFamily="34" charset="0"/>
                <a:cs typeface="Andalus" pitchFamily="18" charset="-78"/>
              </a:rPr>
              <a:t> after </a:t>
            </a:r>
            <a:r>
              <a:rPr lang="en-US" sz="1200" dirty="0" err="1">
                <a:latin typeface="Andalus" pitchFamily="18" charset="-78"/>
                <a:ea typeface="Calibri" panose="020F0502020204030204" pitchFamily="34" charset="0"/>
                <a:cs typeface="Andalus" pitchFamily="18" charset="-78"/>
              </a:rPr>
              <a:t>endotracheal</a:t>
            </a:r>
            <a:r>
              <a:rPr lang="en-US" sz="1200" dirty="0">
                <a:latin typeface="Andalus" pitchFamily="18" charset="-78"/>
                <a:ea typeface="Calibri" panose="020F0502020204030204" pitchFamily="34" charset="0"/>
                <a:cs typeface="Andalus" pitchFamily="18" charset="-78"/>
              </a:rPr>
              <a:t> intubation. </a:t>
            </a:r>
          </a:p>
          <a:p>
            <a:r>
              <a:rPr lang="en-US" sz="1200" dirty="0">
                <a:latin typeface="Andalus" pitchFamily="18" charset="-78"/>
                <a:ea typeface="Calibri" panose="020F0502020204030204" pitchFamily="34" charset="0"/>
                <a:cs typeface="Andalus" pitchFamily="18" charset="-78"/>
              </a:rPr>
              <a:t> Postoperative pneumonia is the</a:t>
            </a:r>
            <a:r>
              <a:rPr lang="en-US" sz="1200" dirty="0">
                <a:solidFill>
                  <a:srgbClr val="FF9900"/>
                </a:solidFill>
                <a:latin typeface="Andalus" pitchFamily="18" charset="-78"/>
                <a:ea typeface="Calibri" panose="020F0502020204030204" pitchFamily="34" charset="0"/>
                <a:cs typeface="Andalus" pitchFamily="18" charset="-78"/>
              </a:rPr>
              <a:t> </a:t>
            </a:r>
            <a:r>
              <a:rPr lang="en-US" sz="1200" b="1" dirty="0">
                <a:solidFill>
                  <a:srgbClr val="FF9900"/>
                </a:solidFill>
                <a:latin typeface="Andalus" pitchFamily="18" charset="-78"/>
                <a:ea typeface="Calibri" panose="020F0502020204030204" pitchFamily="34" charset="0"/>
                <a:cs typeface="Andalus" pitchFamily="18" charset="-78"/>
              </a:rPr>
              <a:t>third most common </a:t>
            </a:r>
            <a:r>
              <a:rPr lang="en-US" sz="1200" dirty="0">
                <a:latin typeface="Andalus" pitchFamily="18" charset="-78"/>
                <a:ea typeface="Calibri" panose="020F0502020204030204" pitchFamily="34" charset="0"/>
                <a:cs typeface="Andalus" pitchFamily="18" charset="-78"/>
              </a:rPr>
              <a:t>complication for all surgical procedures </a:t>
            </a:r>
          </a:p>
          <a:p>
            <a:r>
              <a:rPr lang="en-US" sz="1200" dirty="0">
                <a:latin typeface="Andalus" pitchFamily="18" charset="-78"/>
                <a:ea typeface="Calibri" panose="020F0502020204030204" pitchFamily="34" charset="0"/>
                <a:cs typeface="Andalus" pitchFamily="18" charset="-78"/>
              </a:rPr>
              <a:t>Gram-negative, aerobic bacteria including: Pseudomonas, </a:t>
            </a:r>
            <a:r>
              <a:rPr lang="en-US" sz="1200" dirty="0" err="1">
                <a:latin typeface="Andalus" pitchFamily="18" charset="-78"/>
                <a:ea typeface="Calibri" panose="020F0502020204030204" pitchFamily="34" charset="0"/>
                <a:cs typeface="Andalus" pitchFamily="18" charset="-78"/>
              </a:rPr>
              <a:t>Klebsiella</a:t>
            </a:r>
            <a:r>
              <a:rPr lang="en-US" sz="1200" dirty="0">
                <a:latin typeface="Andalus" pitchFamily="18" charset="-78"/>
                <a:ea typeface="Calibri" panose="020F0502020204030204" pitchFamily="34" charset="0"/>
                <a:cs typeface="Andalus" pitchFamily="18" charset="-78"/>
              </a:rPr>
              <a:t>, and </a:t>
            </a:r>
            <a:r>
              <a:rPr lang="en-US" sz="1200" dirty="0" err="1">
                <a:latin typeface="Andalus" pitchFamily="18" charset="-78"/>
                <a:ea typeface="Calibri" panose="020F0502020204030204" pitchFamily="34" charset="0"/>
                <a:cs typeface="Andalus" pitchFamily="18" charset="-78"/>
              </a:rPr>
              <a:t>Enterobacter</a:t>
            </a:r>
            <a:r>
              <a:rPr lang="en-US" sz="1200" dirty="0">
                <a:latin typeface="Andalus" pitchFamily="18" charset="-78"/>
                <a:ea typeface="Calibri" panose="020F0502020204030204" pitchFamily="34" charset="0"/>
                <a:cs typeface="Andalus" pitchFamily="18" charset="-78"/>
              </a:rPr>
              <a:t> species, With regard to Gram-positive bacteria, </a:t>
            </a:r>
            <a:r>
              <a:rPr lang="en-US" sz="1200" dirty="0" err="1">
                <a:latin typeface="Andalus" pitchFamily="18" charset="-78"/>
                <a:ea typeface="Calibri" panose="020F0502020204030204" pitchFamily="34" charset="0"/>
                <a:cs typeface="Andalus" pitchFamily="18" charset="-78"/>
              </a:rPr>
              <a:t>Methicillin</a:t>
            </a:r>
            <a:r>
              <a:rPr lang="en-US" sz="1200" dirty="0">
                <a:latin typeface="Andalus" pitchFamily="18" charset="-78"/>
                <a:ea typeface="Calibri" panose="020F0502020204030204" pitchFamily="34" charset="0"/>
                <a:cs typeface="Andalus" pitchFamily="18" charset="-78"/>
              </a:rPr>
              <a:t>-Resistant </a:t>
            </a:r>
            <a:r>
              <a:rPr lang="en-US" sz="1200" dirty="0" err="1">
                <a:latin typeface="Andalus" pitchFamily="18" charset="-78"/>
                <a:ea typeface="Calibri" panose="020F0502020204030204" pitchFamily="34" charset="0"/>
                <a:cs typeface="Andalus" pitchFamily="18" charset="-78"/>
              </a:rPr>
              <a:t>Staphyloccocus</a:t>
            </a:r>
            <a:r>
              <a:rPr lang="en-US" sz="1200" dirty="0">
                <a:latin typeface="Andalus" pitchFamily="18" charset="-78"/>
                <a:ea typeface="Calibri" panose="020F0502020204030204" pitchFamily="34" charset="0"/>
                <a:cs typeface="Andalus" pitchFamily="18" charset="-78"/>
              </a:rPr>
              <a:t> </a:t>
            </a:r>
            <a:r>
              <a:rPr lang="en-US" sz="1200" dirty="0" err="1">
                <a:latin typeface="Andalus" pitchFamily="18" charset="-78"/>
                <a:ea typeface="Calibri" panose="020F0502020204030204" pitchFamily="34" charset="0"/>
                <a:cs typeface="Andalus" pitchFamily="18" charset="-78"/>
              </a:rPr>
              <a:t>aureus</a:t>
            </a:r>
            <a:r>
              <a:rPr lang="en-US" sz="1200" dirty="0">
                <a:latin typeface="Andalus" pitchFamily="18" charset="-78"/>
                <a:ea typeface="Calibri" panose="020F0502020204030204" pitchFamily="34" charset="0"/>
                <a:cs typeface="Andalus" pitchFamily="18" charset="-78"/>
              </a:rPr>
              <a:t>  is the most common cause.</a:t>
            </a:r>
          </a:p>
          <a:p>
            <a:r>
              <a:rPr lang="en-US" sz="1200" dirty="0">
                <a:solidFill>
                  <a:srgbClr val="FF9900"/>
                </a:solidFill>
                <a:latin typeface="Andalus" pitchFamily="18" charset="-78"/>
                <a:cs typeface="Andalus" pitchFamily="18" charset="-78"/>
              </a:rPr>
              <a:t>COMPLICATION  :</a:t>
            </a:r>
          </a:p>
          <a:p>
            <a:pPr>
              <a:buFont typeface="Wingdings" pitchFamily="2" charset="2"/>
              <a:buChar char="Ø"/>
            </a:pPr>
            <a:r>
              <a:rPr lang="en-US" sz="1200" dirty="0">
                <a:latin typeface="Andalus" pitchFamily="18" charset="-78"/>
                <a:cs typeface="Andalus" pitchFamily="18" charset="-78"/>
              </a:rPr>
              <a:t>Pleural effusion  </a:t>
            </a:r>
          </a:p>
          <a:p>
            <a:pPr marL="257175" indent="-257175">
              <a:buFont typeface="Wingdings" pitchFamily="2" charset="2"/>
              <a:buChar char="Ø"/>
            </a:pPr>
            <a:r>
              <a:rPr lang="en-US" sz="1200" dirty="0" err="1">
                <a:latin typeface="Andalus" pitchFamily="18" charset="-78"/>
                <a:cs typeface="Andalus" pitchFamily="18" charset="-78"/>
              </a:rPr>
              <a:t>Empyema</a:t>
            </a:r>
            <a:r>
              <a:rPr lang="en-US" sz="1200" dirty="0">
                <a:latin typeface="Andalus" pitchFamily="18" charset="-78"/>
                <a:cs typeface="Andalus" pitchFamily="18" charset="-78"/>
              </a:rPr>
              <a:t>  </a:t>
            </a:r>
          </a:p>
          <a:p>
            <a:pPr marL="257175" indent="-257175">
              <a:buFont typeface="Wingdings" pitchFamily="2" charset="2"/>
              <a:buChar char="Ø"/>
            </a:pPr>
            <a:r>
              <a:rPr lang="en-US" sz="1200" dirty="0">
                <a:latin typeface="Andalus" pitchFamily="18" charset="-78"/>
                <a:cs typeface="Andalus" pitchFamily="18" charset="-78"/>
              </a:rPr>
              <a:t>Respiratory failure   </a:t>
            </a:r>
          </a:p>
          <a:p>
            <a:pPr marL="257175" indent="-257175">
              <a:buFont typeface="Wingdings" pitchFamily="2" charset="2"/>
              <a:buChar char="Ø"/>
            </a:pPr>
            <a:r>
              <a:rPr lang="en-US" sz="1200" dirty="0">
                <a:latin typeface="Andalus" pitchFamily="18" charset="-78"/>
                <a:cs typeface="Andalus" pitchFamily="18" charset="-78"/>
              </a:rPr>
              <a:t>Sepsis</a:t>
            </a:r>
          </a:p>
          <a:p>
            <a:endParaRPr lang="en-US" sz="1500" dirty="0">
              <a:latin typeface="Andalus" pitchFamily="18" charset="-78"/>
              <a:cs typeface="Andalus" pitchFamily="18" charset="-78"/>
            </a:endParaRPr>
          </a:p>
          <a:p>
            <a:endParaRPr lang="en-US" sz="1500" dirty="0">
              <a:latin typeface="Andalus" pitchFamily="18" charset="-78"/>
              <a:cs typeface="Andalus" pitchFamily="18" charset="-78"/>
            </a:endParaRPr>
          </a:p>
          <a:p>
            <a:endParaRPr lang="en-US" sz="1500" dirty="0">
              <a:latin typeface="Andalus" pitchFamily="18" charset="-78"/>
              <a:cs typeface="Andalus" pitchFamily="18"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7836">
            <a:off x="5871644" y="717776"/>
            <a:ext cx="884167" cy="675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Pneumonia</a:t>
            </a:r>
            <a:endParaRPr lang="en-US" sz="3300" dirty="0"/>
          </a:p>
        </p:txBody>
      </p:sp>
      <p:sp>
        <p:nvSpPr>
          <p:cNvPr id="3" name="Content Placeholder 2"/>
          <p:cNvSpPr>
            <a:spLocks noGrp="1"/>
          </p:cNvSpPr>
          <p:nvPr>
            <p:ph idx="1"/>
          </p:nvPr>
        </p:nvSpPr>
        <p:spPr>
          <a:xfrm>
            <a:off x="137134" y="1203232"/>
            <a:ext cx="6377966" cy="2483971"/>
          </a:xfrm>
        </p:spPr>
        <p:txBody>
          <a:bodyPr>
            <a:normAutofit fontScale="25000" lnSpcReduction="20000"/>
          </a:bodyPr>
          <a:lstStyle/>
          <a:p>
            <a:pPr>
              <a:buNone/>
            </a:pPr>
            <a:r>
              <a:rPr lang="en-US" sz="5400" dirty="0">
                <a:solidFill>
                  <a:srgbClr val="FF9900"/>
                </a:solidFill>
                <a:latin typeface="Andalus" pitchFamily="18" charset="-78"/>
                <a:cs typeface="Andalus" pitchFamily="18" charset="-78"/>
              </a:rPr>
              <a:t>Risk Factors :</a:t>
            </a:r>
          </a:p>
          <a:p>
            <a:pPr>
              <a:buFont typeface="Wingdings" pitchFamily="2" charset="2"/>
              <a:buChar char="Ø"/>
            </a:pPr>
            <a:r>
              <a:rPr lang="en-US" sz="5400" dirty="0">
                <a:latin typeface="Andalus" pitchFamily="18" charset="-78"/>
                <a:cs typeface="Andalus" pitchFamily="18" charset="-78"/>
              </a:rPr>
              <a:t>Age(more than 50) .</a:t>
            </a:r>
          </a:p>
          <a:p>
            <a:pPr>
              <a:buFont typeface="Wingdings" pitchFamily="2" charset="2"/>
              <a:buChar char="Ø"/>
            </a:pPr>
            <a:r>
              <a:rPr lang="en-US" sz="5400" dirty="0">
                <a:latin typeface="Andalus" pitchFamily="18" charset="-78"/>
                <a:cs typeface="Andalus" pitchFamily="18" charset="-78"/>
              </a:rPr>
              <a:t>Duration of surgery (more than 3h).</a:t>
            </a:r>
          </a:p>
          <a:p>
            <a:pPr>
              <a:buFont typeface="Wingdings" pitchFamily="2" charset="2"/>
              <a:buChar char="Ø"/>
            </a:pPr>
            <a:r>
              <a:rPr lang="en-US" sz="5400" dirty="0">
                <a:latin typeface="Andalus" pitchFamily="18" charset="-78"/>
                <a:cs typeface="Andalus" pitchFamily="18" charset="-78"/>
              </a:rPr>
              <a:t>Glasgow coma scale (less than 15).</a:t>
            </a:r>
          </a:p>
          <a:p>
            <a:pPr>
              <a:buFont typeface="Wingdings" pitchFamily="2" charset="2"/>
              <a:buChar char="Ø"/>
            </a:pPr>
            <a:r>
              <a:rPr lang="en-US" sz="5400" dirty="0" err="1">
                <a:latin typeface="Andalus" pitchFamily="18" charset="-78"/>
                <a:cs typeface="Andalus" pitchFamily="18" charset="-78"/>
              </a:rPr>
              <a:t>Endotracheal</a:t>
            </a:r>
            <a:r>
              <a:rPr lang="en-US" sz="5400" dirty="0">
                <a:latin typeface="Andalus" pitchFamily="18" charset="-78"/>
                <a:cs typeface="Andalus" pitchFamily="18" charset="-78"/>
              </a:rPr>
              <a:t> intubation ( more than 2 days).</a:t>
            </a:r>
          </a:p>
          <a:p>
            <a:pPr>
              <a:buFont typeface="Wingdings" pitchFamily="2" charset="2"/>
              <a:buChar char="Ø"/>
            </a:pPr>
            <a:r>
              <a:rPr lang="en-US" sz="5400" dirty="0" err="1">
                <a:latin typeface="Andalus" pitchFamily="18" charset="-78"/>
                <a:cs typeface="Andalus" pitchFamily="18" charset="-78"/>
              </a:rPr>
              <a:t>Tracheostomy</a:t>
            </a:r>
            <a:r>
              <a:rPr lang="en-US" sz="5400" dirty="0">
                <a:latin typeface="Andalus" pitchFamily="18" charset="-78"/>
                <a:cs typeface="Andalus" pitchFamily="18" charset="-78"/>
              </a:rPr>
              <a:t> .</a:t>
            </a:r>
          </a:p>
          <a:p>
            <a:pPr>
              <a:buFont typeface="Wingdings" pitchFamily="2" charset="2"/>
              <a:buChar char="Ø"/>
            </a:pPr>
            <a:r>
              <a:rPr lang="en-US" sz="5400" dirty="0">
                <a:latin typeface="Andalus" pitchFamily="18" charset="-78"/>
                <a:cs typeface="Andalus" pitchFamily="18" charset="-78"/>
              </a:rPr>
              <a:t>Mechanical ventilation. </a:t>
            </a:r>
          </a:p>
          <a:p>
            <a:pPr>
              <a:buFont typeface="Wingdings" pitchFamily="2" charset="2"/>
              <a:buChar char="Ø"/>
            </a:pPr>
            <a:r>
              <a:rPr lang="en-US" sz="5400" dirty="0">
                <a:latin typeface="Andalus" pitchFamily="18" charset="-78"/>
                <a:cs typeface="Andalus" pitchFamily="18" charset="-78"/>
              </a:rPr>
              <a:t>ICU (more than 5 days).</a:t>
            </a:r>
          </a:p>
          <a:p>
            <a:pPr>
              <a:buNone/>
            </a:pPr>
            <a:r>
              <a:rPr lang="en-US" sz="5400" dirty="0">
                <a:solidFill>
                  <a:srgbClr val="FF9900"/>
                </a:solidFill>
                <a:latin typeface="Andalus" pitchFamily="18" charset="-78"/>
                <a:cs typeface="Andalus" pitchFamily="18" charset="-78"/>
              </a:rPr>
              <a:t>Clinical manifestations :</a:t>
            </a:r>
          </a:p>
          <a:p>
            <a:pPr marL="0" indent="0">
              <a:buNone/>
            </a:pPr>
            <a:r>
              <a:rPr lang="en-US" sz="5400" dirty="0">
                <a:latin typeface="Andalus" pitchFamily="18" charset="-78"/>
                <a:cs typeface="Andalus" pitchFamily="18" charset="-78"/>
              </a:rPr>
              <a:t>1- Fever.</a:t>
            </a:r>
          </a:p>
          <a:p>
            <a:pPr marL="0" indent="0">
              <a:buNone/>
            </a:pPr>
            <a:r>
              <a:rPr lang="en-US" sz="5400" dirty="0">
                <a:latin typeface="Andalus" pitchFamily="18" charset="-78"/>
                <a:cs typeface="Andalus" pitchFamily="18" charset="-78"/>
              </a:rPr>
              <a:t>2-Cough and sputum production.</a:t>
            </a:r>
          </a:p>
          <a:p>
            <a:pPr marL="0" indent="0">
              <a:buNone/>
            </a:pPr>
            <a:r>
              <a:rPr lang="en-US" sz="5400" dirty="0">
                <a:latin typeface="Andalus" pitchFamily="18" charset="-78"/>
                <a:cs typeface="Andalus" pitchFamily="18" charset="-78"/>
              </a:rPr>
              <a:t>2- Dyspnea, tachycardia and </a:t>
            </a:r>
            <a:r>
              <a:rPr lang="en-US" sz="5400" dirty="0" err="1">
                <a:latin typeface="Andalus" pitchFamily="18" charset="-78"/>
                <a:cs typeface="Andalus" pitchFamily="18" charset="-78"/>
              </a:rPr>
              <a:t>tachypnea</a:t>
            </a:r>
            <a:r>
              <a:rPr lang="en-US" sz="5400" dirty="0">
                <a:latin typeface="Andalus" pitchFamily="18" charset="-78"/>
                <a:cs typeface="Andalus" pitchFamily="18" charset="-78"/>
              </a:rPr>
              <a:t>.</a:t>
            </a:r>
          </a:p>
          <a:p>
            <a:pPr marL="0" indent="0">
              <a:buNone/>
            </a:pPr>
            <a:r>
              <a:rPr lang="en-US" sz="5400" dirty="0">
                <a:latin typeface="Andalus" pitchFamily="18" charset="-78"/>
                <a:cs typeface="Andalus" pitchFamily="18" charset="-78"/>
              </a:rPr>
              <a:t>3- Chest pain and central cyanosis.</a:t>
            </a:r>
          </a:p>
          <a:p>
            <a:pPr>
              <a:buNone/>
            </a:pPr>
            <a:endParaRPr lang="en-US" sz="1200" dirty="0"/>
          </a:p>
          <a:p>
            <a:pPr>
              <a:buFont typeface="Wingdings" pitchFamily="2" charset="2"/>
              <a:buChar char="Ø"/>
            </a:pPr>
            <a:endParaRPr lang="en-US" sz="1200" i="1" dirty="0">
              <a:latin typeface="Andalus" pitchFamily="18" charset="-78"/>
              <a:cs typeface="Andalus" pitchFamily="18" charset="-78"/>
            </a:endParaRPr>
          </a:p>
          <a:p>
            <a:pPr>
              <a:buFont typeface="Wingdings" pitchFamily="2" charset="2"/>
              <a:buChar char="Ø"/>
            </a:pPr>
            <a:endParaRPr lang="en-US" sz="1200" i="1" dirty="0">
              <a:latin typeface="Andalus" pitchFamily="18" charset="-78"/>
              <a:cs typeface="Andalus" pitchFamily="18" charset="-78"/>
            </a:endParaRPr>
          </a:p>
          <a:p>
            <a:pPr>
              <a:buNone/>
            </a:pPr>
            <a:br>
              <a:rPr lang="en-US" sz="1200" i="1" dirty="0">
                <a:latin typeface="Andalus" pitchFamily="18" charset="-78"/>
                <a:cs typeface="Andalus" pitchFamily="18" charset="-78"/>
              </a:rPr>
            </a:br>
            <a:endParaRPr lang="en-US" sz="1200" i="1" dirty="0">
              <a:latin typeface="Andalus" pitchFamily="18" charset="-78"/>
              <a:cs typeface="Andalus"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57" y="475953"/>
            <a:ext cx="6172200" cy="642938"/>
          </a:xfrm>
        </p:spPr>
        <p:txBody>
          <a:bodyPr>
            <a:normAutofit/>
          </a:bodyPr>
          <a:lstStyle/>
          <a:p>
            <a:pPr algn="ctr"/>
            <a:r>
              <a:rPr lang="en-US" sz="3300" dirty="0">
                <a:solidFill>
                  <a:srgbClr val="FF9900"/>
                </a:solidFill>
                <a:latin typeface="Andalus" pitchFamily="18" charset="-78"/>
                <a:cs typeface="Andalus" pitchFamily="18" charset="-78"/>
              </a:rPr>
              <a:t>Pneumonia</a:t>
            </a:r>
            <a:endParaRPr lang="en-US" sz="3300" dirty="0"/>
          </a:p>
        </p:txBody>
      </p:sp>
      <p:sp>
        <p:nvSpPr>
          <p:cNvPr id="3" name="Content Placeholder 2"/>
          <p:cNvSpPr>
            <a:spLocks noGrp="1"/>
          </p:cNvSpPr>
          <p:nvPr>
            <p:ph idx="1"/>
          </p:nvPr>
        </p:nvSpPr>
        <p:spPr>
          <a:xfrm>
            <a:off x="187443" y="1118890"/>
            <a:ext cx="6172200" cy="2185988"/>
          </a:xfrm>
        </p:spPr>
        <p:txBody>
          <a:bodyPr>
            <a:normAutofit fontScale="62500" lnSpcReduction="20000"/>
          </a:bodyPr>
          <a:lstStyle/>
          <a:p>
            <a:pPr>
              <a:buNone/>
            </a:pPr>
            <a:r>
              <a:rPr lang="en-US" sz="1800" dirty="0">
                <a:solidFill>
                  <a:srgbClr val="FF9900"/>
                </a:solidFill>
                <a:latin typeface="Andalus" pitchFamily="18" charset="-78"/>
                <a:cs typeface="Andalus" pitchFamily="18" charset="-78"/>
              </a:rPr>
              <a:t>   Physical examination :</a:t>
            </a:r>
          </a:p>
          <a:p>
            <a:pPr marL="0" indent="0">
              <a:buFont typeface="Wingdings" pitchFamily="2" charset="2"/>
              <a:buChar char="Ø"/>
            </a:pPr>
            <a:r>
              <a:rPr lang="en-US" sz="1425" dirty="0">
                <a:latin typeface="Andalus" pitchFamily="18" charset="-78"/>
                <a:cs typeface="Andalus" pitchFamily="18" charset="-78"/>
              </a:rPr>
              <a:t>Dullness</a:t>
            </a:r>
          </a:p>
          <a:p>
            <a:pPr marL="0" indent="0">
              <a:buFont typeface="Wingdings" pitchFamily="2" charset="2"/>
              <a:buChar char="Ø"/>
            </a:pPr>
            <a:r>
              <a:rPr lang="en-US" sz="1425" dirty="0">
                <a:latin typeface="Andalus" pitchFamily="18" charset="-78"/>
                <a:cs typeface="Andalus" pitchFamily="18" charset="-78"/>
              </a:rPr>
              <a:t>Decreased breath sound  and bronchial breathing  </a:t>
            </a:r>
          </a:p>
          <a:p>
            <a:pPr marL="0" indent="0">
              <a:buNone/>
            </a:pPr>
            <a:r>
              <a:rPr lang="en-US" sz="1650" b="1" dirty="0">
                <a:solidFill>
                  <a:srgbClr val="FF9900"/>
                </a:solidFill>
                <a:latin typeface="Andalus" pitchFamily="18" charset="-78"/>
                <a:cs typeface="Andalus" pitchFamily="18" charset="-78"/>
              </a:rPr>
              <a:t>    </a:t>
            </a:r>
            <a:r>
              <a:rPr lang="en-US" sz="1650" dirty="0">
                <a:solidFill>
                  <a:srgbClr val="FF9900"/>
                </a:solidFill>
                <a:latin typeface="Andalus" pitchFamily="18" charset="-78"/>
                <a:cs typeface="Andalus" pitchFamily="18" charset="-78"/>
              </a:rPr>
              <a:t>CXR :</a:t>
            </a:r>
          </a:p>
          <a:p>
            <a:pPr marL="0" indent="0">
              <a:buFont typeface="Wingdings" pitchFamily="2" charset="2"/>
              <a:buChar char="Ø"/>
            </a:pPr>
            <a:r>
              <a:rPr lang="en-US" sz="1500" dirty="0">
                <a:latin typeface="Andalus" pitchFamily="18" charset="-78"/>
                <a:cs typeface="Andalus" pitchFamily="18" charset="-78"/>
              </a:rPr>
              <a:t>OPACITY of affected area </a:t>
            </a:r>
          </a:p>
          <a:p>
            <a:pPr marL="0" indent="0">
              <a:buFont typeface="Wingdings" pitchFamily="2" charset="2"/>
              <a:buChar char="Ø"/>
            </a:pPr>
            <a:r>
              <a:rPr lang="en-US" sz="1500" dirty="0">
                <a:latin typeface="Andalus" pitchFamily="18" charset="-78"/>
                <a:cs typeface="Andalus" pitchFamily="18" charset="-78"/>
              </a:rPr>
              <a:t>Air </a:t>
            </a:r>
            <a:r>
              <a:rPr lang="en-US" sz="1500" dirty="0" err="1">
                <a:latin typeface="Andalus" pitchFamily="18" charset="-78"/>
                <a:cs typeface="Andalus" pitchFamily="18" charset="-78"/>
              </a:rPr>
              <a:t>Bronchogram</a:t>
            </a:r>
            <a:endParaRPr lang="en-US" sz="1500" dirty="0">
              <a:latin typeface="Andalus" pitchFamily="18" charset="-78"/>
              <a:cs typeface="Andalus" pitchFamily="18" charset="-78"/>
            </a:endParaRPr>
          </a:p>
          <a:p>
            <a:pPr marL="0" indent="0">
              <a:buNone/>
            </a:pPr>
            <a:r>
              <a:rPr lang="en-US" sz="1650" dirty="0">
                <a:solidFill>
                  <a:srgbClr val="FF9900"/>
                </a:solidFill>
                <a:latin typeface="Andalus" pitchFamily="18" charset="-78"/>
                <a:cs typeface="Andalus" pitchFamily="18" charset="-78"/>
              </a:rPr>
              <a:t>   Lab test :</a:t>
            </a:r>
          </a:p>
          <a:p>
            <a:pPr marL="0" indent="0">
              <a:buFont typeface="Wingdings" pitchFamily="2" charset="2"/>
              <a:buChar char="Ø"/>
            </a:pPr>
            <a:r>
              <a:rPr lang="en-US" sz="1500" dirty="0">
                <a:latin typeface="Andalus" pitchFamily="18" charset="-78"/>
                <a:cs typeface="Andalus" pitchFamily="18" charset="-78"/>
              </a:rPr>
              <a:t>CBC/CRP/ABG</a:t>
            </a:r>
          </a:p>
          <a:p>
            <a:pPr marL="0" indent="0">
              <a:buFont typeface="Wingdings" pitchFamily="2" charset="2"/>
              <a:buChar char="Ø"/>
            </a:pPr>
            <a:r>
              <a:rPr lang="en-US" sz="1500" dirty="0">
                <a:latin typeface="Andalus" pitchFamily="18" charset="-78"/>
                <a:cs typeface="Andalus" pitchFamily="18" charset="-78"/>
              </a:rPr>
              <a:t>SPUTUM culture and sensitivity</a:t>
            </a:r>
          </a:p>
          <a:p>
            <a:pPr marL="0" indent="0">
              <a:buNone/>
            </a:pPr>
            <a:r>
              <a:rPr lang="en-US" sz="1650" dirty="0">
                <a:solidFill>
                  <a:srgbClr val="FF9900"/>
                </a:solidFill>
                <a:latin typeface="Andalus" pitchFamily="18" charset="-78"/>
                <a:cs typeface="Andalus" pitchFamily="18" charset="-78"/>
              </a:rPr>
              <a:t>   Management :</a:t>
            </a:r>
          </a:p>
          <a:p>
            <a:pPr marL="0" indent="0">
              <a:buNone/>
            </a:pPr>
            <a:r>
              <a:rPr lang="en-US" sz="1500" i="1" dirty="0">
                <a:latin typeface="Andalus" pitchFamily="18" charset="-78"/>
                <a:cs typeface="Andalus" pitchFamily="18" charset="-78"/>
              </a:rPr>
              <a:t>EMPIRIC TX:</a:t>
            </a:r>
          </a:p>
          <a:p>
            <a:pPr marL="0" indent="0">
              <a:buNone/>
            </a:pPr>
            <a:r>
              <a:rPr lang="en-US" sz="1500" dirty="0">
                <a:latin typeface="Andalus" pitchFamily="18" charset="-78"/>
                <a:cs typeface="Andalus" pitchFamily="18" charset="-78"/>
              </a:rPr>
              <a:t>1-Antipseudomonas:ceftazidime or </a:t>
            </a:r>
            <a:r>
              <a:rPr lang="en-US" sz="1500" dirty="0" err="1">
                <a:latin typeface="Andalus" pitchFamily="18" charset="-78"/>
                <a:cs typeface="Andalus" pitchFamily="18" charset="-78"/>
              </a:rPr>
              <a:t>cefipime</a:t>
            </a:r>
            <a:endParaRPr lang="en-US" sz="1500" dirty="0">
              <a:latin typeface="Andalus" pitchFamily="18" charset="-78"/>
              <a:cs typeface="Andalus" pitchFamily="18" charset="-78"/>
            </a:endParaRPr>
          </a:p>
          <a:p>
            <a:pPr marL="0" indent="0">
              <a:buNone/>
            </a:pPr>
            <a:r>
              <a:rPr lang="en-US" sz="1500" dirty="0">
                <a:latin typeface="Andalus" pitchFamily="18" charset="-78"/>
                <a:cs typeface="Andalus" pitchFamily="18" charset="-78"/>
              </a:rPr>
              <a:t>2-AntiMRSA:Vancomycin or </a:t>
            </a:r>
            <a:r>
              <a:rPr lang="en-US" sz="1500" dirty="0" err="1">
                <a:latin typeface="Andalus" pitchFamily="18" charset="-78"/>
                <a:cs typeface="Andalus" pitchFamily="18" charset="-78"/>
              </a:rPr>
              <a:t>linezolid</a:t>
            </a:r>
            <a:r>
              <a:rPr lang="en-US" sz="1500" dirty="0">
                <a:latin typeface="Andalus" pitchFamily="18" charset="-78"/>
                <a:cs typeface="Andalus" pitchFamily="18" charset="-78"/>
              </a:rPr>
              <a:t> </a:t>
            </a:r>
          </a:p>
          <a:p>
            <a:pPr marL="0" indent="0">
              <a:buNone/>
            </a:pPr>
            <a:r>
              <a:rPr lang="en-US" sz="1500" dirty="0">
                <a:latin typeface="Andalus" pitchFamily="18" charset="-78"/>
                <a:cs typeface="Andalus" pitchFamily="18" charset="-78"/>
              </a:rPr>
              <a:t>3-Then give antibiotic according to culture and sensitivity results</a:t>
            </a:r>
          </a:p>
          <a:p>
            <a:pPr marL="0" indent="0">
              <a:buNone/>
            </a:pPr>
            <a:endParaRPr lang="en-US"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707" y="1385714"/>
            <a:ext cx="2318939" cy="14145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14089"/>
            <a:ext cx="6172200" cy="642938"/>
          </a:xfrm>
        </p:spPr>
        <p:txBody>
          <a:bodyPr>
            <a:normAutofit/>
          </a:bodyPr>
          <a:lstStyle/>
          <a:p>
            <a:pPr algn="ctr"/>
            <a:r>
              <a:rPr lang="en-US" altLang="en-US" sz="3300" dirty="0">
                <a:solidFill>
                  <a:srgbClr val="FF9900"/>
                </a:solidFill>
                <a:latin typeface="Andalus" pitchFamily="18" charset="-78"/>
                <a:cs typeface="Andalus" pitchFamily="18" charset="-78"/>
              </a:rPr>
              <a:t>Aspiration</a:t>
            </a:r>
            <a:endParaRPr lang="en-US" sz="3000" dirty="0">
              <a:solidFill>
                <a:srgbClr val="FF9900"/>
              </a:solidFill>
              <a:latin typeface="Andalus" pitchFamily="18" charset="-78"/>
              <a:cs typeface="Andalus" pitchFamily="18" charset="-78"/>
            </a:endParaRPr>
          </a:p>
        </p:txBody>
      </p:sp>
      <p:sp>
        <p:nvSpPr>
          <p:cNvPr id="3" name="Content Placeholder 2"/>
          <p:cNvSpPr>
            <a:spLocks noGrp="1"/>
          </p:cNvSpPr>
          <p:nvPr>
            <p:ph idx="1"/>
          </p:nvPr>
        </p:nvSpPr>
        <p:spPr>
          <a:xfrm>
            <a:off x="141527" y="1257027"/>
            <a:ext cx="6172200" cy="2499746"/>
          </a:xfrm>
        </p:spPr>
        <p:txBody>
          <a:bodyPr>
            <a:normAutofit fontScale="40000" lnSpcReduction="20000"/>
          </a:bodyPr>
          <a:lstStyle/>
          <a:p>
            <a:pPr marL="471488" marR="0" lvl="0" indent="-385763" defTabSz="685800" fontAlgn="base">
              <a:lnSpc>
                <a:spcPct val="90000"/>
              </a:lnSpc>
              <a:spcBef>
                <a:spcPct val="0"/>
              </a:spcBef>
              <a:spcAft>
                <a:spcPts val="450"/>
              </a:spcAft>
              <a:buClrTx/>
              <a:buSzTx/>
              <a:buFont typeface="+mj-lt"/>
              <a:buAutoNum type="arabicPeriod"/>
              <a:tabLst/>
            </a:pPr>
            <a:r>
              <a:rPr lang="en-US" altLang="en-US" dirty="0">
                <a:latin typeface="Andalus" pitchFamily="18" charset="-78"/>
                <a:cs typeface="Andalus" pitchFamily="18" charset="-78"/>
              </a:rPr>
              <a:t>Due to aspiration of GI content </a:t>
            </a:r>
          </a:p>
          <a:p>
            <a:pPr marL="471488" marR="0" lvl="0" indent="-385763" defTabSz="685800" fontAlgn="base">
              <a:lnSpc>
                <a:spcPct val="90000"/>
              </a:lnSpc>
              <a:spcBef>
                <a:spcPct val="0"/>
              </a:spcBef>
              <a:spcAft>
                <a:spcPts val="450"/>
              </a:spcAft>
              <a:buClrTx/>
              <a:buSzTx/>
              <a:buFont typeface="+mj-lt"/>
              <a:buAutoNum type="arabicPeriod"/>
              <a:tabLst/>
            </a:pPr>
            <a:r>
              <a:rPr lang="en-US" altLang="en-US" dirty="0">
                <a:latin typeface="Andalus" pitchFamily="18" charset="-78"/>
                <a:cs typeface="Andalus" pitchFamily="18" charset="-78"/>
              </a:rPr>
              <a:t>Most common organism : anaerobic bacteria</a:t>
            </a:r>
          </a:p>
          <a:p>
            <a:pPr marL="471488" marR="0" lvl="0" indent="-385763" defTabSz="685800" fontAlgn="base">
              <a:lnSpc>
                <a:spcPct val="90000"/>
              </a:lnSpc>
              <a:spcBef>
                <a:spcPct val="0"/>
              </a:spcBef>
              <a:spcAft>
                <a:spcPts val="450"/>
              </a:spcAft>
              <a:buClrTx/>
              <a:buSzTx/>
              <a:buFont typeface="+mj-lt"/>
              <a:buAutoNum type="arabicPeriod"/>
              <a:tabLst/>
            </a:pPr>
            <a:r>
              <a:rPr lang="en-US" altLang="en-US" dirty="0">
                <a:latin typeface="Andalus" pitchFamily="18" charset="-78"/>
                <a:cs typeface="Andalus" pitchFamily="18" charset="-78"/>
              </a:rPr>
              <a:t>Most common Location: Right middle &amp; lower lobe </a:t>
            </a:r>
          </a:p>
          <a:p>
            <a:pPr marL="471488" marR="0" lvl="0" indent="-385763" defTabSz="685800" fontAlgn="base">
              <a:lnSpc>
                <a:spcPct val="90000"/>
              </a:lnSpc>
              <a:spcBef>
                <a:spcPct val="0"/>
              </a:spcBef>
              <a:spcAft>
                <a:spcPts val="450"/>
              </a:spcAft>
              <a:buClrTx/>
              <a:buSzTx/>
              <a:buFont typeface="+mj-lt"/>
              <a:buAutoNum type="arabicPeriod"/>
              <a:tabLst/>
            </a:pPr>
            <a:r>
              <a:rPr lang="en-US" altLang="en-US" dirty="0">
                <a:solidFill>
                  <a:srgbClr val="FF9900"/>
                </a:solidFill>
                <a:latin typeface="Andalus" pitchFamily="18" charset="-78"/>
                <a:cs typeface="Andalus" pitchFamily="18" charset="-78"/>
              </a:rPr>
              <a:t> </a:t>
            </a:r>
            <a:r>
              <a:rPr lang="en-US" altLang="en-US" sz="2100" dirty="0">
                <a:solidFill>
                  <a:srgbClr val="FF9900"/>
                </a:solidFill>
                <a:latin typeface="Andalus" pitchFamily="18" charset="-78"/>
                <a:cs typeface="Andalus" pitchFamily="18" charset="-78"/>
              </a:rPr>
              <a:t>Risk factors :</a:t>
            </a:r>
          </a:p>
          <a:p>
            <a:pPr marL="471488" lvl="0" indent="-385763" defTabSz="685800" fontAlgn="base">
              <a:lnSpc>
                <a:spcPct val="90000"/>
              </a:lnSpc>
              <a:spcBef>
                <a:spcPct val="0"/>
              </a:spcBef>
              <a:spcAft>
                <a:spcPts val="450"/>
              </a:spcAft>
              <a:buFont typeface="+mj-lt"/>
              <a:buAutoNum type="arabicPeriod"/>
            </a:pPr>
            <a:r>
              <a:rPr lang="en-US" altLang="en-US" dirty="0">
                <a:latin typeface="Andalus" pitchFamily="18" charset="-78"/>
                <a:cs typeface="Andalus" pitchFamily="18" charset="-78"/>
              </a:rPr>
              <a:t>Reduced GCS (e.g. secondary to </a:t>
            </a:r>
            <a:r>
              <a:rPr lang="en-US" altLang="en-US" dirty="0" err="1">
                <a:latin typeface="Andalus" pitchFamily="18" charset="-78"/>
                <a:cs typeface="Andalus" pitchFamily="18" charset="-78"/>
              </a:rPr>
              <a:t>anaesthesia</a:t>
            </a:r>
            <a:r>
              <a:rPr lang="en-US" altLang="en-US" dirty="0">
                <a:latin typeface="Andalus" pitchFamily="18" charset="-78"/>
                <a:cs typeface="Andalus" pitchFamily="18" charset="-78"/>
              </a:rPr>
              <a:t>)</a:t>
            </a:r>
          </a:p>
          <a:p>
            <a:pPr marL="471488" lvl="0" indent="-385763" defTabSz="685800" fontAlgn="base">
              <a:lnSpc>
                <a:spcPct val="90000"/>
              </a:lnSpc>
              <a:spcBef>
                <a:spcPct val="0"/>
              </a:spcBef>
              <a:spcAft>
                <a:spcPts val="450"/>
              </a:spcAft>
              <a:buFont typeface="+mj-lt"/>
              <a:buAutoNum type="arabicPeriod"/>
            </a:pPr>
            <a:r>
              <a:rPr lang="en-US" altLang="en-US" dirty="0">
                <a:latin typeface="Andalus" pitchFamily="18" charset="-78"/>
                <a:cs typeface="Andalus" pitchFamily="18" charset="-78"/>
              </a:rPr>
              <a:t>Iatrogenic interventions (e.g. misplaced NG tube)</a:t>
            </a:r>
          </a:p>
          <a:p>
            <a:pPr marL="471488" lvl="0" indent="-385763" defTabSz="685800" fontAlgn="base">
              <a:lnSpc>
                <a:spcPct val="90000"/>
              </a:lnSpc>
              <a:spcBef>
                <a:spcPct val="0"/>
              </a:spcBef>
              <a:spcAft>
                <a:spcPts val="450"/>
              </a:spcAft>
              <a:buFont typeface="+mj-lt"/>
              <a:buAutoNum type="arabicPeriod"/>
            </a:pPr>
            <a:r>
              <a:rPr lang="en-US" altLang="en-US" dirty="0">
                <a:latin typeface="Andalus" pitchFamily="18" charset="-78"/>
                <a:cs typeface="Andalus" pitchFamily="18" charset="-78"/>
              </a:rPr>
              <a:t>Prolonged vomiting without NG tube insertion</a:t>
            </a:r>
          </a:p>
          <a:p>
            <a:pPr marL="471488" lvl="0" indent="-385763" defTabSz="685800" fontAlgn="base">
              <a:lnSpc>
                <a:spcPct val="90000"/>
              </a:lnSpc>
              <a:spcBef>
                <a:spcPct val="0"/>
              </a:spcBef>
              <a:spcAft>
                <a:spcPts val="450"/>
              </a:spcAft>
              <a:buFont typeface="+mj-lt"/>
              <a:buAutoNum type="arabicPeriod"/>
            </a:pPr>
            <a:r>
              <a:rPr lang="en-US" altLang="en-US" dirty="0">
                <a:latin typeface="Andalus" pitchFamily="18" charset="-78"/>
                <a:cs typeface="Andalus" pitchFamily="18" charset="-78"/>
              </a:rPr>
              <a:t>Underlying neurological disease</a:t>
            </a:r>
          </a:p>
          <a:p>
            <a:pPr marL="471488" lvl="0" indent="-385763" defTabSz="685800" fontAlgn="base">
              <a:lnSpc>
                <a:spcPct val="90000"/>
              </a:lnSpc>
              <a:spcBef>
                <a:spcPct val="0"/>
              </a:spcBef>
              <a:spcAft>
                <a:spcPts val="450"/>
              </a:spcAft>
              <a:buFont typeface="+mj-lt"/>
              <a:buAutoNum type="arabicPeriod"/>
            </a:pPr>
            <a:r>
              <a:rPr lang="en-US" altLang="en-US" dirty="0" err="1">
                <a:latin typeface="Andalus" pitchFamily="18" charset="-78"/>
                <a:cs typeface="Andalus" pitchFamily="18" charset="-78"/>
              </a:rPr>
              <a:t>Oesophageal</a:t>
            </a:r>
            <a:r>
              <a:rPr lang="en-US" altLang="en-US" dirty="0">
                <a:latin typeface="Andalus" pitchFamily="18" charset="-78"/>
                <a:cs typeface="Andalus" pitchFamily="18" charset="-78"/>
              </a:rPr>
              <a:t> strictures or fistula</a:t>
            </a:r>
          </a:p>
          <a:p>
            <a:pPr marL="471488" lvl="0" indent="-385763" defTabSz="685800" fontAlgn="base">
              <a:lnSpc>
                <a:spcPct val="90000"/>
              </a:lnSpc>
              <a:spcBef>
                <a:spcPct val="0"/>
              </a:spcBef>
              <a:spcAft>
                <a:spcPts val="450"/>
              </a:spcAft>
              <a:buFont typeface="+mj-lt"/>
              <a:buAutoNum type="arabicPeriod"/>
            </a:pPr>
            <a:r>
              <a:rPr lang="en-US" altLang="en-US" dirty="0">
                <a:latin typeface="Andalus" pitchFamily="18" charset="-78"/>
                <a:cs typeface="Andalus" pitchFamily="18" charset="-78"/>
              </a:rPr>
              <a:t>Post-abdominal surgery</a:t>
            </a:r>
          </a:p>
          <a:p>
            <a:pPr marL="471488" lvl="0" indent="-385763" defTabSz="685800" fontAlgn="base">
              <a:lnSpc>
                <a:spcPct val="90000"/>
              </a:lnSpc>
              <a:spcBef>
                <a:spcPct val="0"/>
              </a:spcBef>
              <a:spcAft>
                <a:spcPts val="450"/>
              </a:spcAft>
              <a:buFont typeface="+mj-lt"/>
              <a:buAutoNum type="arabicPeriod"/>
            </a:pPr>
            <a:r>
              <a:rPr lang="en-US" altLang="en-US" sz="2100" dirty="0">
                <a:solidFill>
                  <a:srgbClr val="FF9900"/>
                </a:solidFill>
                <a:latin typeface="Andalus" pitchFamily="18" charset="-78"/>
                <a:cs typeface="Andalus" pitchFamily="18" charset="-78"/>
              </a:rPr>
              <a:t> Treatment</a:t>
            </a:r>
            <a:r>
              <a:rPr lang="en-US" altLang="en-US" sz="2100" b="1" dirty="0">
                <a:solidFill>
                  <a:srgbClr val="FF9900"/>
                </a:solidFill>
                <a:latin typeface="Andalus" pitchFamily="18" charset="-78"/>
                <a:cs typeface="Andalus" pitchFamily="18" charset="-78"/>
              </a:rPr>
              <a:t> :</a:t>
            </a:r>
          </a:p>
          <a:p>
            <a:pPr marL="471488" lvl="0" indent="-385763" defTabSz="685800" fontAlgn="base">
              <a:lnSpc>
                <a:spcPct val="90000"/>
              </a:lnSpc>
              <a:spcBef>
                <a:spcPct val="0"/>
              </a:spcBef>
              <a:spcAft>
                <a:spcPts val="450"/>
              </a:spcAft>
              <a:buFont typeface="+mj-lt"/>
              <a:buAutoNum type="arabicPeriod"/>
            </a:pPr>
            <a:r>
              <a:rPr lang="en-US" altLang="en-US" dirty="0" err="1">
                <a:latin typeface="Andalus" pitchFamily="18" charset="-78"/>
                <a:cs typeface="Andalus" pitchFamily="18" charset="-78"/>
              </a:rPr>
              <a:t>Clindamycin</a:t>
            </a:r>
            <a:endParaRPr lang="en-US" altLang="en-US" dirty="0">
              <a:latin typeface="Andalus" pitchFamily="18" charset="-78"/>
              <a:cs typeface="Andalus" pitchFamily="18" charset="-78"/>
            </a:endParaRPr>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7836">
            <a:off x="5871644" y="717776"/>
            <a:ext cx="884167" cy="6753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Urinary Tract Infection</a:t>
            </a:r>
          </a:p>
        </p:txBody>
      </p:sp>
      <p:sp>
        <p:nvSpPr>
          <p:cNvPr id="3" name="Content Placeholder 2"/>
          <p:cNvSpPr>
            <a:spLocks noGrp="1"/>
          </p:cNvSpPr>
          <p:nvPr>
            <p:ph idx="1"/>
          </p:nvPr>
        </p:nvSpPr>
        <p:spPr>
          <a:xfrm>
            <a:off x="285750" y="1543050"/>
            <a:ext cx="6286500" cy="2545854"/>
          </a:xfrm>
        </p:spPr>
        <p:txBody>
          <a:bodyPr>
            <a:normAutofit/>
          </a:bodyPr>
          <a:lstStyle/>
          <a:p>
            <a:pPr indent="-171450">
              <a:buFont typeface="Arial" panose="020B0604020202020204" pitchFamily="34" charset="0"/>
              <a:buChar char="•"/>
            </a:pPr>
            <a:r>
              <a:rPr lang="en-US" sz="1500" b="1" dirty="0">
                <a:latin typeface="Andalus" pitchFamily="18" charset="-78"/>
                <a:cs typeface="Andalus" pitchFamily="18" charset="-78"/>
              </a:rPr>
              <a:t>Urinary tract infection ( UTI) </a:t>
            </a:r>
            <a:r>
              <a:rPr lang="en-US" sz="1500" dirty="0">
                <a:latin typeface="Andalus" pitchFamily="18" charset="-78"/>
                <a:cs typeface="Andalus" pitchFamily="18" charset="-78"/>
              </a:rPr>
              <a:t>: is an infection in any part in urinary system which include (kidney ,bladder ,</a:t>
            </a:r>
            <a:r>
              <a:rPr lang="en-US" sz="1500" dirty="0" err="1">
                <a:latin typeface="Andalus" pitchFamily="18" charset="-78"/>
                <a:cs typeface="Andalus" pitchFamily="18" charset="-78"/>
              </a:rPr>
              <a:t>ureters</a:t>
            </a:r>
            <a:r>
              <a:rPr lang="en-US" sz="1500" dirty="0">
                <a:latin typeface="Andalus" pitchFamily="18" charset="-78"/>
                <a:cs typeface="Andalus" pitchFamily="18" charset="-78"/>
              </a:rPr>
              <a:t> , and urethra).</a:t>
            </a:r>
          </a:p>
          <a:p>
            <a:pPr indent="-171450">
              <a:buFont typeface="Arial" panose="020B0604020202020204" pitchFamily="34" charset="0"/>
              <a:buChar char="•"/>
            </a:pPr>
            <a:endParaRPr lang="en-US" sz="1500" dirty="0">
              <a:latin typeface="Andalus" pitchFamily="18" charset="-78"/>
              <a:cs typeface="Andalus" pitchFamily="18" charset="-78"/>
            </a:endParaRPr>
          </a:p>
          <a:p>
            <a:pPr marL="257175" indent="-171450">
              <a:buFont typeface="Arial" panose="020B0604020202020204" pitchFamily="34" charset="0"/>
              <a:buChar char="•"/>
            </a:pPr>
            <a:r>
              <a:rPr lang="en-US" sz="1500" dirty="0">
                <a:latin typeface="Andalus" pitchFamily="18" charset="-78"/>
                <a:cs typeface="Andalus" pitchFamily="18" charset="-78"/>
              </a:rPr>
              <a:t>UTIs are the </a:t>
            </a:r>
            <a:r>
              <a:rPr lang="en-US" sz="1500" b="1" dirty="0">
                <a:latin typeface="Andalus" pitchFamily="18" charset="-78"/>
                <a:cs typeface="Andalus" pitchFamily="18" charset="-78"/>
              </a:rPr>
              <a:t>most common hospital-acquired infection </a:t>
            </a:r>
            <a:r>
              <a:rPr lang="en-US" sz="1500" dirty="0">
                <a:latin typeface="Andalus" pitchFamily="18" charset="-78"/>
                <a:cs typeface="Andalus" pitchFamily="18" charset="-78"/>
              </a:rPr>
              <a:t>and are associated with indwelling catheters 80%to 90% of cases.</a:t>
            </a:r>
          </a:p>
          <a:p>
            <a:pPr marL="257175" indent="-171450">
              <a:buFont typeface="Arial" panose="020B0604020202020204" pitchFamily="34" charset="0"/>
              <a:buChar char="•"/>
            </a:pPr>
            <a:endParaRPr lang="en-US" sz="1500" dirty="0">
              <a:latin typeface="Andalus" pitchFamily="18" charset="-78"/>
              <a:cs typeface="Andalus" pitchFamily="18" charset="-78"/>
            </a:endParaRPr>
          </a:p>
          <a:p>
            <a:pPr marL="257175" indent="-171450">
              <a:buFont typeface="Arial" panose="020B0604020202020204" pitchFamily="34" charset="0"/>
              <a:buChar char="•"/>
            </a:pPr>
            <a:r>
              <a:rPr lang="en-US" sz="1500" dirty="0">
                <a:latin typeface="Andalus" pitchFamily="18" charset="-78"/>
                <a:cs typeface="Andalus" pitchFamily="18" charset="-78"/>
              </a:rPr>
              <a:t>Fever associated with UTI tend to emerge </a:t>
            </a:r>
            <a:r>
              <a:rPr lang="en-US" sz="1500" dirty="0">
                <a:solidFill>
                  <a:srgbClr val="FF9900"/>
                </a:solidFill>
                <a:latin typeface="Andalus" pitchFamily="18" charset="-78"/>
                <a:cs typeface="Andalus" pitchFamily="18" charset="-78"/>
              </a:rPr>
              <a:t>3 to 5 days </a:t>
            </a:r>
            <a:r>
              <a:rPr lang="en-US" sz="1500" dirty="0">
                <a:latin typeface="Andalus" pitchFamily="18" charset="-78"/>
                <a:cs typeface="Andalus" pitchFamily="18" charset="-78"/>
              </a:rPr>
              <a:t>after surgery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56286">
            <a:off x="5817283" y="726325"/>
            <a:ext cx="935446" cy="6732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2937"/>
            <a:ext cx="6172200" cy="557213"/>
          </a:xfrm>
        </p:spPr>
        <p:txBody>
          <a:bodyPr>
            <a:normAutofit fontScale="90000"/>
          </a:bodyPr>
          <a:lstStyle/>
          <a:p>
            <a:pPr algn="ctr"/>
            <a:r>
              <a:rPr lang="en-US" sz="3300" dirty="0">
                <a:solidFill>
                  <a:srgbClr val="FF9900"/>
                </a:solidFill>
                <a:latin typeface="Andalus" pitchFamily="18" charset="-78"/>
                <a:cs typeface="Andalus" pitchFamily="18" charset="-78"/>
              </a:rPr>
              <a:t>Urinary Tract Infection</a:t>
            </a:r>
            <a:endParaRPr lang="en-US" sz="3300" dirty="0"/>
          </a:p>
        </p:txBody>
      </p:sp>
      <p:sp>
        <p:nvSpPr>
          <p:cNvPr id="3" name="Content Placeholder 2"/>
          <p:cNvSpPr>
            <a:spLocks noGrp="1"/>
          </p:cNvSpPr>
          <p:nvPr>
            <p:ph idx="1"/>
          </p:nvPr>
        </p:nvSpPr>
        <p:spPr>
          <a:xfrm>
            <a:off x="342900" y="1200150"/>
            <a:ext cx="6172200" cy="2545854"/>
          </a:xfrm>
        </p:spPr>
        <p:txBody>
          <a:bodyPr>
            <a:normAutofit fontScale="85000" lnSpcReduction="20000"/>
          </a:bodyPr>
          <a:lstStyle/>
          <a:p>
            <a:pPr lvl="0">
              <a:buNone/>
            </a:pPr>
            <a:r>
              <a:rPr lang="ar-SA" sz="2400" dirty="0">
                <a:solidFill>
                  <a:srgbClr val="FF9900"/>
                </a:solidFill>
                <a:latin typeface="Andalus" pitchFamily="18" charset="-78"/>
                <a:cs typeface="Andalus" pitchFamily="18" charset="-78"/>
              </a:rPr>
              <a:t>Risk factor</a:t>
            </a:r>
            <a:r>
              <a:rPr lang="en-US" sz="2400" dirty="0">
                <a:solidFill>
                  <a:srgbClr val="FF9900"/>
                </a:solidFill>
                <a:latin typeface="Andalus" pitchFamily="18" charset="-78"/>
                <a:cs typeface="Andalus" pitchFamily="18" charset="-78"/>
              </a:rPr>
              <a:t>s</a:t>
            </a:r>
            <a:r>
              <a:rPr lang="ar-SA" sz="2400" dirty="0">
                <a:solidFill>
                  <a:srgbClr val="FF9900"/>
                </a:solidFill>
                <a:latin typeface="Andalus" pitchFamily="18" charset="-78"/>
                <a:cs typeface="Andalus" pitchFamily="18" charset="-78"/>
              </a:rPr>
              <a:t> </a:t>
            </a:r>
            <a:r>
              <a:rPr lang="en-US" sz="2400" dirty="0">
                <a:solidFill>
                  <a:srgbClr val="FF9900"/>
                </a:solidFill>
                <a:latin typeface="Andalus" pitchFamily="18" charset="-78"/>
                <a:cs typeface="Andalus" pitchFamily="18" charset="-78"/>
              </a:rPr>
              <a:t> :</a:t>
            </a:r>
            <a:endParaRPr lang="ar-SA" sz="2400" dirty="0">
              <a:solidFill>
                <a:srgbClr val="FF9900"/>
              </a:solidFill>
              <a:latin typeface="Andalus" pitchFamily="18" charset="-78"/>
              <a:cs typeface="Andalus" pitchFamily="18" charset="-78"/>
            </a:endParaRPr>
          </a:p>
          <a:p>
            <a:pPr>
              <a:buFont typeface="Wingdings" pitchFamily="2" charset="2"/>
              <a:buChar char="Ø"/>
            </a:pPr>
            <a:r>
              <a:rPr lang="en-GB" sz="1500" dirty="0">
                <a:latin typeface="Andalus" pitchFamily="18" charset="-78"/>
                <a:cs typeface="Andalus" pitchFamily="18" charset="-78"/>
              </a:rPr>
              <a:t>A</a:t>
            </a:r>
            <a:r>
              <a:rPr lang="ar-SA" sz="1500" dirty="0">
                <a:latin typeface="Andalus" pitchFamily="18" charset="-78"/>
                <a:cs typeface="Andalus" pitchFamily="18" charset="-78"/>
              </a:rPr>
              <a:t>ge more than 60 </a:t>
            </a:r>
            <a:r>
              <a:rPr lang="en-US" sz="1500" dirty="0">
                <a:latin typeface="Andalus" pitchFamily="18" charset="-78"/>
                <a:cs typeface="Andalus" pitchFamily="18" charset="-78"/>
              </a:rPr>
              <a:t> </a:t>
            </a:r>
            <a:r>
              <a:rPr lang="ar-SA" sz="1500" dirty="0">
                <a:latin typeface="Andalus" pitchFamily="18" charset="-78"/>
                <a:cs typeface="Andalus" pitchFamily="18" charset="-78"/>
              </a:rPr>
              <a:t>y</a:t>
            </a:r>
            <a:r>
              <a:rPr lang="en-US" sz="1500" dirty="0">
                <a:latin typeface="Andalus" pitchFamily="18" charset="-78"/>
                <a:cs typeface="Andalus" pitchFamily="18" charset="-78"/>
              </a:rPr>
              <a:t>ears.</a:t>
            </a:r>
          </a:p>
          <a:p>
            <a:pPr>
              <a:buFont typeface="Wingdings" pitchFamily="2" charset="2"/>
              <a:buChar char="Ø"/>
            </a:pPr>
            <a:r>
              <a:rPr lang="ar-SA" sz="1500" dirty="0">
                <a:latin typeface="Andalus" pitchFamily="18" charset="-78"/>
                <a:cs typeface="Andalus" pitchFamily="18" charset="-78"/>
              </a:rPr>
              <a:t> History of previous UTI .</a:t>
            </a:r>
          </a:p>
          <a:p>
            <a:pPr>
              <a:buFont typeface="Wingdings" pitchFamily="2" charset="2"/>
              <a:buChar char="Ø"/>
            </a:pPr>
            <a:r>
              <a:rPr lang="ar-SA" sz="1500" dirty="0">
                <a:latin typeface="Andalus" pitchFamily="18" charset="-78"/>
                <a:cs typeface="Andalus" pitchFamily="18" charset="-78"/>
              </a:rPr>
              <a:t>Significant como</a:t>
            </a:r>
            <a:r>
              <a:rPr lang="en-US" sz="1500" dirty="0">
                <a:latin typeface="Andalus" pitchFamily="18" charset="-78"/>
                <a:cs typeface="Andalus" pitchFamily="18" charset="-78"/>
              </a:rPr>
              <a:t>r</a:t>
            </a:r>
            <a:r>
              <a:rPr lang="ar-SA" sz="1500" dirty="0">
                <a:latin typeface="Andalus" pitchFamily="18" charset="-78"/>
                <a:cs typeface="Andalus" pitchFamily="18" charset="-78"/>
              </a:rPr>
              <a:t>bidities (renal failure, diabetes mellitus</a:t>
            </a:r>
            <a:r>
              <a:rPr lang="en-US" sz="1500" dirty="0">
                <a:latin typeface="Andalus" pitchFamily="18" charset="-78"/>
                <a:cs typeface="Andalus" pitchFamily="18" charset="-78"/>
              </a:rPr>
              <a:t>).</a:t>
            </a:r>
            <a:endParaRPr lang="ar-SA" sz="1500" dirty="0">
              <a:latin typeface="Andalus" pitchFamily="18" charset="-78"/>
              <a:cs typeface="Andalus" pitchFamily="18" charset="-78"/>
            </a:endParaRPr>
          </a:p>
          <a:p>
            <a:pPr>
              <a:buFont typeface="Wingdings" pitchFamily="2" charset="2"/>
              <a:buChar char="Ø"/>
            </a:pPr>
            <a:r>
              <a:rPr lang="ar-SA" sz="1500" dirty="0">
                <a:latin typeface="Andalus" pitchFamily="18" charset="-78"/>
                <a:cs typeface="Andalus" pitchFamily="18" charset="-78"/>
              </a:rPr>
              <a:t>Those with prostatic disease. </a:t>
            </a:r>
          </a:p>
          <a:p>
            <a:pPr>
              <a:buFont typeface="Wingdings" pitchFamily="2" charset="2"/>
              <a:buChar char="Ø"/>
            </a:pPr>
            <a:r>
              <a:rPr lang="ar-SA" sz="1500" dirty="0">
                <a:latin typeface="Andalus" pitchFamily="18" charset="-78"/>
                <a:cs typeface="Andalus" pitchFamily="18" charset="-78"/>
              </a:rPr>
              <a:t>Those who received spinal anesthesia .</a:t>
            </a:r>
          </a:p>
          <a:p>
            <a:pPr>
              <a:buFont typeface="Wingdings" pitchFamily="2" charset="2"/>
              <a:buChar char="Ø"/>
            </a:pPr>
            <a:r>
              <a:rPr lang="ar-SA" sz="1500" dirty="0">
                <a:latin typeface="Andalus" pitchFamily="18" charset="-78"/>
                <a:cs typeface="Andalus" pitchFamily="18" charset="-78"/>
              </a:rPr>
              <a:t>Those undergone anorectal surgery .</a:t>
            </a:r>
          </a:p>
          <a:p>
            <a:pPr>
              <a:buFont typeface="Wingdings" pitchFamily="2" charset="2"/>
              <a:buChar char="Ø"/>
            </a:pPr>
            <a:r>
              <a:rPr lang="ar-SA" sz="1500" dirty="0">
                <a:latin typeface="Andalus" pitchFamily="18" charset="-78"/>
                <a:cs typeface="Andalus" pitchFamily="18" charset="-78"/>
              </a:rPr>
              <a:t>Duration of catheterization</a:t>
            </a:r>
            <a:r>
              <a:rPr lang="en-US" sz="1500" dirty="0">
                <a:latin typeface="Andalus" pitchFamily="18" charset="-78"/>
                <a:cs typeface="Andalus" pitchFamily="18" charset="-78"/>
              </a:rPr>
              <a:t>.</a:t>
            </a:r>
            <a:r>
              <a:rPr lang="ar-SA" sz="2100" dirty="0">
                <a:latin typeface="Andalus" pitchFamily="18" charset="-78"/>
                <a:cs typeface="Andalus" pitchFamily="18" charset="-78"/>
              </a:rPr>
              <a:t> </a:t>
            </a:r>
          </a:p>
          <a:p>
            <a:pPr>
              <a:buNone/>
            </a:pPr>
            <a:r>
              <a:rPr lang="ar-SA" sz="2100" dirty="0">
                <a:latin typeface="Andalus" pitchFamily="18" charset="-78"/>
                <a:cs typeface="Andalus" pitchFamily="18" charset="-78"/>
              </a:rPr>
              <a:t> </a:t>
            </a:r>
            <a:r>
              <a:rPr lang="en-US" sz="2100" dirty="0">
                <a:latin typeface="Andalus" pitchFamily="18" charset="-78"/>
                <a:cs typeface="Andalus" pitchFamily="18" charset="-78"/>
              </a:rPr>
              <a:t>  </a:t>
            </a:r>
            <a:r>
              <a:rPr lang="ar-SA" sz="2100" dirty="0">
                <a:latin typeface="Andalus" pitchFamily="18" charset="-78"/>
                <a:cs typeface="Andalus" pitchFamily="18" charset="-78"/>
              </a:rPr>
              <a:t>The most Common infectious causes</a:t>
            </a:r>
            <a:r>
              <a:rPr lang="en-US" sz="2100" dirty="0">
                <a:latin typeface="Andalus" pitchFamily="18" charset="-78"/>
                <a:cs typeface="Andalus" pitchFamily="18" charset="-78"/>
              </a:rPr>
              <a:t> is </a:t>
            </a:r>
            <a:r>
              <a:rPr lang="en-US" sz="2100" dirty="0">
                <a:solidFill>
                  <a:srgbClr val="FF9900"/>
                </a:solidFill>
                <a:latin typeface="Andalus" pitchFamily="18" charset="-78"/>
                <a:cs typeface="Andalus" pitchFamily="18" charset="-78"/>
              </a:rPr>
              <a:t>Escherichia coli</a:t>
            </a:r>
            <a:r>
              <a:rPr lang="en-US" sz="2100" dirty="0">
                <a:latin typeface="Andalus" pitchFamily="18" charset="-78"/>
                <a:cs typeface="Andalus" pitchFamily="18" charset="-78"/>
              </a:rPr>
              <a:t> </a:t>
            </a:r>
            <a:r>
              <a:rPr lang="ar-SA" sz="2100" dirty="0">
                <a:latin typeface="Andalus" pitchFamily="18" charset="-78"/>
                <a:cs typeface="Andalus" pitchFamily="18" charset="-78"/>
              </a:rPr>
              <a:t>but there are other microorganisms such as (klebsiella,enterobacter ,pseudomonas, an</a:t>
            </a:r>
            <a:r>
              <a:rPr lang="en-US" sz="2100" dirty="0">
                <a:latin typeface="Andalus" pitchFamily="18" charset="-78"/>
                <a:cs typeface="Andalus" pitchFamily="18" charset="-78"/>
              </a:rPr>
              <a:t>d </a:t>
            </a:r>
            <a:r>
              <a:rPr lang="ar-SA" sz="2100" dirty="0">
                <a:latin typeface="Andalus" pitchFamily="18" charset="-78"/>
                <a:cs typeface="Andalus" pitchFamily="18" charset="-78"/>
              </a:rPr>
              <a:t>serratia </a:t>
            </a:r>
            <a:r>
              <a:rPr lang="en-US" sz="2100" dirty="0">
                <a:latin typeface="Andalus" pitchFamily="18" charset="-78"/>
                <a:cs typeface="Andalus" pitchFamily="18" charset="-78"/>
              </a:rPr>
              <a:t>)</a:t>
            </a:r>
            <a:endParaRPr lang="ar-SA" sz="2100" dirty="0">
              <a:latin typeface="Andalus" pitchFamily="18" charset="-78"/>
              <a:cs typeface="Andalus" pitchFamily="18" charset="-78"/>
            </a:endParaRPr>
          </a:p>
          <a:p>
            <a:pPr>
              <a:buFont typeface="Wingdings" pitchFamily="2" charset="2"/>
              <a:buChar char="Ø"/>
            </a:pPr>
            <a:endParaRPr lang="en-US" sz="2100" dirty="0">
              <a:latin typeface="Andalus" pitchFamily="18" charset="-78"/>
              <a:cs typeface="Andalus" pitchFamily="18" charset="-78"/>
            </a:endParaRPr>
          </a:p>
          <a:p>
            <a:pPr>
              <a:buFont typeface="Wingdings" pitchFamily="2" charset="2"/>
              <a:buChar char="Ø"/>
            </a:pPr>
            <a:endParaRPr lang="en-US" dirty="0">
              <a:latin typeface="Andalus" pitchFamily="18" charset="-78"/>
              <a:cs typeface="Andalus"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1910"/>
            <a:ext cx="6172200" cy="642938"/>
          </a:xfrm>
        </p:spPr>
        <p:txBody>
          <a:bodyPr>
            <a:normAutofit/>
          </a:bodyPr>
          <a:lstStyle/>
          <a:p>
            <a:pPr algn="ctr"/>
            <a:r>
              <a:rPr lang="en-US" sz="3300" dirty="0">
                <a:solidFill>
                  <a:srgbClr val="FF9900"/>
                </a:solidFill>
                <a:latin typeface="Andalus" pitchFamily="18" charset="-78"/>
                <a:cs typeface="Andalus" pitchFamily="18" charset="-78"/>
              </a:rPr>
              <a:t>Pyrexia / Fever</a:t>
            </a:r>
          </a:p>
        </p:txBody>
      </p:sp>
      <p:sp>
        <p:nvSpPr>
          <p:cNvPr id="3" name="Content Placeholder 2"/>
          <p:cNvSpPr>
            <a:spLocks noGrp="1"/>
          </p:cNvSpPr>
          <p:nvPr>
            <p:ph idx="1"/>
          </p:nvPr>
        </p:nvSpPr>
        <p:spPr>
          <a:xfrm>
            <a:off x="-67778" y="1288904"/>
            <a:ext cx="4735106" cy="3388485"/>
          </a:xfrm>
        </p:spPr>
        <p:txBody>
          <a:bodyPr>
            <a:normAutofit fontScale="62500" lnSpcReduction="20000"/>
          </a:bodyPr>
          <a:lstStyle/>
          <a:p>
            <a:r>
              <a:rPr lang="en-US" sz="2100" dirty="0">
                <a:latin typeface="Andalus" pitchFamily="18" charset="-78"/>
                <a:cs typeface="Andalus" pitchFamily="18" charset="-78"/>
              </a:rPr>
              <a:t>Refers to a raised body temperature, typically greater than  37.5 C.</a:t>
            </a:r>
          </a:p>
          <a:p>
            <a:endParaRPr lang="en-US" sz="2100" dirty="0">
              <a:latin typeface="Andalus" pitchFamily="18" charset="-78"/>
              <a:cs typeface="Andalus" pitchFamily="18" charset="-78"/>
            </a:endParaRPr>
          </a:p>
          <a:p>
            <a:r>
              <a:rPr lang="en-US" sz="2100" dirty="0">
                <a:latin typeface="Andalus" pitchFamily="18" charset="-78"/>
                <a:cs typeface="Andalus" pitchFamily="18" charset="-78"/>
              </a:rPr>
              <a:t>It is common in surgical patients, either due to the underlying disease process or as a post-operative complication.</a:t>
            </a:r>
            <a:br>
              <a:rPr lang="en-US" sz="2100" dirty="0">
                <a:latin typeface="Andalus" pitchFamily="18" charset="-78"/>
                <a:cs typeface="Andalus" pitchFamily="18" charset="-78"/>
              </a:rPr>
            </a:br>
            <a:endParaRPr lang="en-US" sz="2100" dirty="0">
              <a:latin typeface="Andalus" pitchFamily="18" charset="-78"/>
              <a:cs typeface="Andalus" pitchFamily="18" charset="-78"/>
            </a:endParaRPr>
          </a:p>
          <a:p>
            <a:r>
              <a:rPr lang="en-US" sz="2100" dirty="0">
                <a:latin typeface="Andalus" pitchFamily="18" charset="-78"/>
                <a:cs typeface="Andalus" pitchFamily="18" charset="-78"/>
              </a:rPr>
              <a:t>Represent </a:t>
            </a:r>
            <a:r>
              <a:rPr lang="en-US" sz="2100" dirty="0">
                <a:solidFill>
                  <a:srgbClr val="FF9900"/>
                </a:solidFill>
                <a:latin typeface="Andalus" pitchFamily="18" charset="-78"/>
                <a:cs typeface="Andalus" pitchFamily="18" charset="-78"/>
              </a:rPr>
              <a:t>40-50% </a:t>
            </a:r>
            <a:r>
              <a:rPr lang="en-US" sz="2100" dirty="0">
                <a:latin typeface="Andalus" pitchFamily="18" charset="-78"/>
                <a:cs typeface="Andalus" pitchFamily="18" charset="-78"/>
              </a:rPr>
              <a:t>of post op complication whatever the underlining cause. </a:t>
            </a:r>
            <a:br>
              <a:rPr lang="en-US" sz="2100" dirty="0">
                <a:latin typeface="Andalus" pitchFamily="18" charset="-78"/>
                <a:cs typeface="Andalus" pitchFamily="18" charset="-78"/>
              </a:rPr>
            </a:br>
            <a:endParaRPr lang="en-US" sz="2100" dirty="0">
              <a:latin typeface="Andalus" pitchFamily="18" charset="-78"/>
              <a:cs typeface="Andalus" pitchFamily="18" charset="-78"/>
            </a:endParaRPr>
          </a:p>
          <a:p>
            <a:r>
              <a:rPr lang="en-US" sz="2100" dirty="0">
                <a:latin typeface="Andalus" pitchFamily="18" charset="-78"/>
                <a:cs typeface="Andalus" pitchFamily="18" charset="-78"/>
              </a:rPr>
              <a:t>Infection is regularly the suspected cause, other conditions must be considered when approaching the surgical patient with pyrexia .</a:t>
            </a:r>
          </a:p>
          <a:p>
            <a:endParaRPr lang="en-US" sz="2100" dirty="0">
              <a:latin typeface="Andalus" pitchFamily="18" charset="-78"/>
              <a:cs typeface="Andalus" pitchFamily="18" charset="-78"/>
            </a:endParaRPr>
          </a:p>
          <a:p>
            <a:r>
              <a:rPr lang="en-US" sz="2100" dirty="0">
                <a:latin typeface="Andalus" pitchFamily="18" charset="-78"/>
                <a:cs typeface="Andalus" pitchFamily="18" charset="-78"/>
              </a:rPr>
              <a:t> It may also be an indicator of a severe and life threatening underlying pathology.</a:t>
            </a:r>
            <a:br>
              <a:rPr lang="en-US" sz="2100" i="1" dirty="0">
                <a:latin typeface="Andalus" pitchFamily="18" charset="-78"/>
                <a:cs typeface="Andalus" pitchFamily="18" charset="-78"/>
              </a:rPr>
            </a:br>
            <a:endParaRPr lang="en-US" sz="2100" i="1" dirty="0">
              <a:latin typeface="Andalus" pitchFamily="18" charset="-78"/>
              <a:cs typeface="Andalus" pitchFamily="18" charset="-78"/>
            </a:endParaRPr>
          </a:p>
          <a:p>
            <a:endParaRPr lang="ar-JO" sz="2100" dirty="0">
              <a:latin typeface="Andalus" pitchFamily="18" charset="-78"/>
              <a:cs typeface="Andalus" pitchFamily="18" charset="-78"/>
            </a:endParaRPr>
          </a:p>
          <a:p>
            <a:endParaRPr lang="en-US" dirty="0">
              <a:latin typeface="Andalus" pitchFamily="18" charset="-78"/>
              <a:cs typeface="Andalus" pitchFamily="18" charset="-78"/>
            </a:endParaRPr>
          </a:p>
        </p:txBody>
      </p:sp>
      <p:pic>
        <p:nvPicPr>
          <p:cNvPr id="4" name="Picture 4">
            <a:extLst>
              <a:ext uri="{FF2B5EF4-FFF2-40B4-BE49-F238E27FC236}">
                <a16:creationId xmlns:a16="http://schemas.microsoft.com/office/drawing/2014/main" id="{96897525-430C-5D2B-5419-85AAA6DBF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759" y="1440360"/>
            <a:ext cx="2274407" cy="24142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2937"/>
            <a:ext cx="6172200" cy="557213"/>
          </a:xfrm>
        </p:spPr>
        <p:txBody>
          <a:bodyPr>
            <a:normAutofit fontScale="90000"/>
          </a:bodyPr>
          <a:lstStyle/>
          <a:p>
            <a:pPr algn="ctr"/>
            <a:r>
              <a:rPr lang="en-US" sz="3300" dirty="0">
                <a:solidFill>
                  <a:srgbClr val="FF9900"/>
                </a:solidFill>
                <a:latin typeface="Andalus" pitchFamily="18" charset="-78"/>
                <a:cs typeface="Andalus" pitchFamily="18" charset="-78"/>
              </a:rPr>
              <a:t>Urinary Tract Infection</a:t>
            </a:r>
            <a:endParaRPr lang="en-US" sz="3300" dirty="0"/>
          </a:p>
        </p:txBody>
      </p:sp>
      <p:sp>
        <p:nvSpPr>
          <p:cNvPr id="3" name="Content Placeholder 2"/>
          <p:cNvSpPr>
            <a:spLocks noGrp="1"/>
          </p:cNvSpPr>
          <p:nvPr>
            <p:ph idx="1"/>
          </p:nvPr>
        </p:nvSpPr>
        <p:spPr>
          <a:xfrm>
            <a:off x="137459" y="1200150"/>
            <a:ext cx="6172200" cy="2545854"/>
          </a:xfrm>
        </p:spPr>
        <p:txBody>
          <a:bodyPr>
            <a:normAutofit fontScale="92500" lnSpcReduction="20000"/>
          </a:bodyPr>
          <a:lstStyle/>
          <a:p>
            <a:pPr marL="0" indent="0">
              <a:buNone/>
            </a:pPr>
            <a:r>
              <a:rPr lang="en-US" sz="2100" dirty="0">
                <a:solidFill>
                  <a:srgbClr val="FF9900"/>
                </a:solidFill>
                <a:latin typeface="Andalus" pitchFamily="18" charset="-78"/>
                <a:cs typeface="Andalus" pitchFamily="18" charset="-78"/>
              </a:rPr>
              <a:t>How can I prevent post operative UTI?</a:t>
            </a:r>
          </a:p>
          <a:p>
            <a:pPr marL="0" indent="0">
              <a:buNone/>
            </a:pPr>
            <a:r>
              <a:rPr lang="en-US" sz="1800" dirty="0">
                <a:latin typeface="Andalus" pitchFamily="18" charset="-78"/>
                <a:cs typeface="Andalus" pitchFamily="18" charset="-78"/>
              </a:rPr>
              <a:t>Multiple strategies have been demonstrated to reduce the incidence of UTI including :</a:t>
            </a:r>
          </a:p>
          <a:p>
            <a:pPr marL="0" indent="0">
              <a:buFont typeface="Wingdings" pitchFamily="2" charset="2"/>
              <a:buChar char="Ø"/>
            </a:pPr>
            <a:r>
              <a:rPr lang="en-US" sz="1800" dirty="0">
                <a:latin typeface="Andalus" pitchFamily="18" charset="-78"/>
                <a:cs typeface="Andalus" pitchFamily="18" charset="-78"/>
              </a:rPr>
              <a:t> Reduce catheter use and duration ,Sterile catheter insertion technique and early postoperative removal of catheter.</a:t>
            </a:r>
          </a:p>
          <a:p>
            <a:pPr>
              <a:buNone/>
            </a:pPr>
            <a:r>
              <a:rPr lang="ar-SA" sz="2100" dirty="0">
                <a:solidFill>
                  <a:srgbClr val="FF9900"/>
                </a:solidFill>
                <a:latin typeface="Andalus" pitchFamily="18" charset="-78"/>
                <a:cs typeface="Andalus" pitchFamily="18" charset="-78"/>
              </a:rPr>
              <a:t>Patient may present with </a:t>
            </a:r>
            <a:endParaRPr lang="en-US" sz="2100" dirty="0">
              <a:solidFill>
                <a:srgbClr val="FF9900"/>
              </a:solidFill>
              <a:latin typeface="Andalus" pitchFamily="18" charset="-78"/>
              <a:cs typeface="Andalus" pitchFamily="18" charset="-78"/>
            </a:endParaRPr>
          </a:p>
          <a:p>
            <a:pPr marL="0" indent="0">
              <a:buFont typeface="Wingdings" pitchFamily="2" charset="2"/>
              <a:buChar char="Ø"/>
            </a:pPr>
            <a:r>
              <a:rPr lang="en-US" sz="1800" dirty="0">
                <a:latin typeface="Andalus" pitchFamily="18" charset="-78"/>
                <a:cs typeface="Andalus" pitchFamily="18" charset="-78"/>
              </a:rPr>
              <a:t>D</a:t>
            </a:r>
            <a:r>
              <a:rPr lang="ar-SA" sz="1800" dirty="0">
                <a:latin typeface="Andalus" pitchFamily="18" charset="-78"/>
                <a:cs typeface="Andalus" pitchFamily="18" charset="-78"/>
              </a:rPr>
              <a:t>ysuria</a:t>
            </a:r>
            <a:r>
              <a:rPr lang="en-US" sz="1800" dirty="0">
                <a:latin typeface="Andalus" pitchFamily="18" charset="-78"/>
                <a:cs typeface="Andalus" pitchFamily="18" charset="-78"/>
              </a:rPr>
              <a:t>.</a:t>
            </a:r>
            <a:r>
              <a:rPr lang="ar-SA" sz="1800" dirty="0">
                <a:latin typeface="Andalus" pitchFamily="18" charset="-78"/>
                <a:cs typeface="Andalus" pitchFamily="18" charset="-78"/>
              </a:rPr>
              <a:t> </a:t>
            </a:r>
            <a:endParaRPr lang="en-US" sz="1800" dirty="0">
              <a:latin typeface="Andalus" pitchFamily="18" charset="-78"/>
              <a:cs typeface="Andalus" pitchFamily="18" charset="-78"/>
            </a:endParaRPr>
          </a:p>
          <a:p>
            <a:pPr marL="0" indent="0">
              <a:buFont typeface="Wingdings" pitchFamily="2" charset="2"/>
              <a:buChar char="Ø"/>
            </a:pPr>
            <a:r>
              <a:rPr lang="en-US" sz="1800" dirty="0">
                <a:latin typeface="Andalus" pitchFamily="18" charset="-78"/>
                <a:cs typeface="Andalus" pitchFamily="18" charset="-78"/>
              </a:rPr>
              <a:t>A</a:t>
            </a:r>
            <a:r>
              <a:rPr lang="ar-SA" sz="1800" dirty="0">
                <a:latin typeface="Andalus" pitchFamily="18" charset="-78"/>
                <a:cs typeface="Andalus" pitchFamily="18" charset="-78"/>
              </a:rPr>
              <a:t>bdominal and supra pubic tenderness</a:t>
            </a:r>
            <a:r>
              <a:rPr lang="en-US" sz="1800" dirty="0">
                <a:latin typeface="Andalus" pitchFamily="18" charset="-78"/>
                <a:cs typeface="Andalus" pitchFamily="18" charset="-78"/>
              </a:rPr>
              <a:t>.</a:t>
            </a:r>
            <a:endParaRPr lang="ar-SA" sz="1800" dirty="0">
              <a:latin typeface="Andalus" pitchFamily="18" charset="-78"/>
              <a:cs typeface="Andalus" pitchFamily="18" charset="-78"/>
            </a:endParaRPr>
          </a:p>
          <a:p>
            <a:pPr>
              <a:buNone/>
            </a:pPr>
            <a:r>
              <a:rPr lang="it-IT" sz="1800" dirty="0">
                <a:latin typeface="Andalus" pitchFamily="18" charset="-78"/>
                <a:cs typeface="Andalus" pitchFamily="18" charset="-78"/>
              </a:rPr>
              <a:t>P</a:t>
            </a:r>
            <a:r>
              <a:rPr lang="ar-SA" sz="1800" dirty="0">
                <a:latin typeface="Andalus" pitchFamily="18" charset="-78"/>
                <a:cs typeface="Andalus" pitchFamily="18" charset="-78"/>
              </a:rPr>
              <a:t>ost operative urinary retention is extremely common</a:t>
            </a:r>
            <a:r>
              <a:rPr lang="en-US" sz="1800" dirty="0">
                <a:latin typeface="Andalus" pitchFamily="18" charset="-78"/>
                <a:cs typeface="Andalus" pitchFamily="18" charset="-78"/>
              </a:rPr>
              <a:t> </a:t>
            </a:r>
            <a:r>
              <a:rPr lang="ar-SA" sz="1800" dirty="0">
                <a:latin typeface="Andalus" pitchFamily="18" charset="-78"/>
                <a:cs typeface="Andalus" pitchFamily="18" charset="-78"/>
              </a:rPr>
              <a:t>after surgery in </a:t>
            </a:r>
            <a:r>
              <a:rPr lang="ar-SA" sz="1800" dirty="0">
                <a:solidFill>
                  <a:srgbClr val="FF9900"/>
                </a:solidFill>
                <a:latin typeface="Andalus" pitchFamily="18" charset="-78"/>
                <a:cs typeface="Andalus" pitchFamily="18" charset="-78"/>
              </a:rPr>
              <a:t>lower abdomen</a:t>
            </a:r>
            <a:r>
              <a:rPr lang="en-US" sz="1800" dirty="0">
                <a:solidFill>
                  <a:srgbClr val="FF9900"/>
                </a:solidFill>
                <a:latin typeface="Andalus" pitchFamily="18" charset="-78"/>
                <a:cs typeface="Andalus" pitchFamily="18" charset="-78"/>
              </a:rPr>
              <a:t> </a:t>
            </a:r>
            <a:r>
              <a:rPr lang="ar-SA" sz="1800" dirty="0">
                <a:solidFill>
                  <a:srgbClr val="FF9900"/>
                </a:solidFill>
                <a:latin typeface="Andalus" pitchFamily="18" charset="-78"/>
                <a:cs typeface="Andalus" pitchFamily="18" charset="-78"/>
              </a:rPr>
              <a:t> ,</a:t>
            </a:r>
            <a:r>
              <a:rPr lang="en-US" sz="1800" dirty="0">
                <a:solidFill>
                  <a:srgbClr val="FF9900"/>
                </a:solidFill>
                <a:latin typeface="Andalus" pitchFamily="18" charset="-78"/>
                <a:cs typeface="Andalus" pitchFamily="18" charset="-78"/>
              </a:rPr>
              <a:t> </a:t>
            </a:r>
            <a:r>
              <a:rPr lang="ar-SA" sz="1800" dirty="0">
                <a:solidFill>
                  <a:srgbClr val="FF9900"/>
                </a:solidFill>
                <a:latin typeface="Andalus" pitchFamily="18" charset="-78"/>
                <a:cs typeface="Andalus" pitchFamily="18" charset="-78"/>
              </a:rPr>
              <a:t>pelvis</a:t>
            </a:r>
            <a:r>
              <a:rPr lang="en-US" sz="1800" dirty="0">
                <a:solidFill>
                  <a:srgbClr val="FF9900"/>
                </a:solidFill>
                <a:latin typeface="Andalus" pitchFamily="18" charset="-78"/>
                <a:cs typeface="Andalus" pitchFamily="18" charset="-78"/>
              </a:rPr>
              <a:t> </a:t>
            </a:r>
            <a:r>
              <a:rPr lang="ar-SA" sz="1800" dirty="0">
                <a:solidFill>
                  <a:srgbClr val="FF9900"/>
                </a:solidFill>
                <a:latin typeface="Andalus" pitchFamily="18" charset="-78"/>
                <a:cs typeface="Andalus" pitchFamily="18" charset="-78"/>
              </a:rPr>
              <a:t>,</a:t>
            </a:r>
            <a:r>
              <a:rPr lang="en-US" sz="1800" dirty="0">
                <a:solidFill>
                  <a:srgbClr val="FF9900"/>
                </a:solidFill>
                <a:latin typeface="Andalus" pitchFamily="18" charset="-78"/>
                <a:cs typeface="Andalus" pitchFamily="18" charset="-78"/>
              </a:rPr>
              <a:t> </a:t>
            </a:r>
            <a:r>
              <a:rPr lang="ar-SA" sz="1800" dirty="0">
                <a:solidFill>
                  <a:srgbClr val="FF9900"/>
                </a:solidFill>
                <a:latin typeface="Andalus" pitchFamily="18" charset="-78"/>
                <a:cs typeface="Andalus" pitchFamily="18" charset="-78"/>
              </a:rPr>
              <a:t>perineum </a:t>
            </a:r>
            <a:r>
              <a:rPr lang="en-US" sz="1800" dirty="0">
                <a:solidFill>
                  <a:srgbClr val="FF9900"/>
                </a:solidFill>
                <a:latin typeface="Andalus" pitchFamily="18" charset="-78"/>
                <a:cs typeface="Andalus" pitchFamily="18" charset="-78"/>
              </a:rPr>
              <a:t> </a:t>
            </a:r>
            <a:r>
              <a:rPr lang="ar-SA" sz="1800" dirty="0">
                <a:solidFill>
                  <a:srgbClr val="FF9900"/>
                </a:solidFill>
                <a:latin typeface="Andalus" pitchFamily="18" charset="-78"/>
                <a:cs typeface="Andalus" pitchFamily="18" charset="-78"/>
              </a:rPr>
              <a:t>or groin</a:t>
            </a:r>
            <a:r>
              <a:rPr lang="ar-SA" sz="1800" u="sng" dirty="0">
                <a:latin typeface="Andalus" pitchFamily="18" charset="-78"/>
                <a:cs typeface="Andalus" pitchFamily="18" charset="-78"/>
              </a:rPr>
              <a:t>.</a:t>
            </a:r>
            <a:r>
              <a:rPr lang="ar-SA" sz="1800" dirty="0">
                <a:latin typeface="Andalus" pitchFamily="18" charset="-78"/>
                <a:cs typeface="Andalus" pitchFamily="18" charset="-78"/>
              </a:rPr>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2937"/>
            <a:ext cx="6172200" cy="642938"/>
          </a:xfrm>
        </p:spPr>
        <p:txBody>
          <a:bodyPr>
            <a:normAutofit/>
          </a:bodyPr>
          <a:lstStyle/>
          <a:p>
            <a:pPr algn="ctr"/>
            <a:r>
              <a:rPr lang="en-US" sz="3300" dirty="0">
                <a:solidFill>
                  <a:srgbClr val="FF9900"/>
                </a:solidFill>
                <a:latin typeface="Andalus" pitchFamily="18" charset="-78"/>
                <a:cs typeface="Andalus" pitchFamily="18" charset="-78"/>
              </a:rPr>
              <a:t>Urinary Tract Infection</a:t>
            </a:r>
            <a:endParaRPr lang="en-US" sz="3300" dirty="0"/>
          </a:p>
        </p:txBody>
      </p:sp>
      <p:sp>
        <p:nvSpPr>
          <p:cNvPr id="3" name="Content Placeholder 2"/>
          <p:cNvSpPr>
            <a:spLocks noGrp="1"/>
          </p:cNvSpPr>
          <p:nvPr>
            <p:ph idx="1"/>
          </p:nvPr>
        </p:nvSpPr>
        <p:spPr>
          <a:xfrm>
            <a:off x="137459" y="1112058"/>
            <a:ext cx="6172200" cy="2545854"/>
          </a:xfrm>
        </p:spPr>
        <p:txBody>
          <a:bodyPr>
            <a:normAutofit fontScale="92500" lnSpcReduction="20000"/>
          </a:bodyPr>
          <a:lstStyle/>
          <a:p>
            <a:pPr marL="0" indent="0">
              <a:buNone/>
            </a:pPr>
            <a:r>
              <a:rPr lang="ar-SA" sz="2250" dirty="0">
                <a:solidFill>
                  <a:srgbClr val="FF9900"/>
                </a:solidFill>
                <a:latin typeface="Andalus" pitchFamily="18" charset="-78"/>
                <a:cs typeface="Andalus" pitchFamily="18" charset="-78"/>
              </a:rPr>
              <a:t>Investigation : </a:t>
            </a:r>
            <a:endParaRPr lang="it-IT" sz="2250" dirty="0">
              <a:solidFill>
                <a:srgbClr val="FF9900"/>
              </a:solidFill>
              <a:latin typeface="Andalus" pitchFamily="18" charset="-78"/>
              <a:cs typeface="Andalus" pitchFamily="18" charset="-78"/>
            </a:endParaRPr>
          </a:p>
          <a:p>
            <a:r>
              <a:rPr lang="ar-SA" sz="1650" dirty="0">
                <a:latin typeface="Andalus" pitchFamily="18" charset="-78"/>
                <a:cs typeface="Andalus" pitchFamily="18" charset="-78"/>
              </a:rPr>
              <a:t>   </a:t>
            </a:r>
            <a:r>
              <a:rPr lang="it-IT" sz="1650" dirty="0">
                <a:latin typeface="Andalus" pitchFamily="18" charset="-78"/>
                <a:cs typeface="Andalus" pitchFamily="18" charset="-78"/>
              </a:rPr>
              <a:t>U</a:t>
            </a:r>
            <a:r>
              <a:rPr lang="ar-SA" sz="1650" dirty="0">
                <a:latin typeface="Andalus" pitchFamily="18" charset="-78"/>
                <a:cs typeface="Andalus" pitchFamily="18" charset="-78"/>
              </a:rPr>
              <a:t>rin</a:t>
            </a:r>
            <a:r>
              <a:rPr lang="it-IT" sz="1650" dirty="0">
                <a:latin typeface="Andalus" pitchFamily="18" charset="-78"/>
                <a:cs typeface="Andalus" pitchFamily="18" charset="-78"/>
              </a:rPr>
              <a:t>e analysis:</a:t>
            </a:r>
            <a:r>
              <a:rPr lang="ar-SA" sz="1650" dirty="0">
                <a:latin typeface="Andalus" pitchFamily="18" charset="-78"/>
                <a:cs typeface="Andalus" pitchFamily="18" charset="-78"/>
              </a:rPr>
              <a:t> </a:t>
            </a:r>
            <a:endParaRPr lang="it-IT" sz="1650" dirty="0">
              <a:latin typeface="Andalus" pitchFamily="18" charset="-78"/>
              <a:cs typeface="Andalus" pitchFamily="18" charset="-78"/>
            </a:endParaRPr>
          </a:p>
          <a:p>
            <a:pPr marL="300038" indent="-300038">
              <a:buFont typeface="+mj-lt"/>
              <a:buAutoNum type="romanLcPeriod"/>
            </a:pPr>
            <a:r>
              <a:rPr lang="ar-SA" sz="1650" dirty="0">
                <a:latin typeface="Andalus" pitchFamily="18" charset="-78"/>
                <a:cs typeface="Andalus" pitchFamily="18" charset="-78"/>
              </a:rPr>
              <a:t>WBC indicate inflammation/infection </a:t>
            </a:r>
            <a:endParaRPr lang="it-IT" sz="1650" dirty="0">
              <a:latin typeface="Andalus" pitchFamily="18" charset="-78"/>
              <a:cs typeface="Andalus" pitchFamily="18" charset="-78"/>
            </a:endParaRPr>
          </a:p>
          <a:p>
            <a:pPr marL="300038" indent="-300038">
              <a:buFont typeface="+mj-lt"/>
              <a:buAutoNum type="romanLcPeriod"/>
            </a:pPr>
            <a:r>
              <a:rPr lang="ar-SA" sz="1650" dirty="0">
                <a:latin typeface="Andalus" pitchFamily="18" charset="-78"/>
                <a:cs typeface="Andalus" pitchFamily="18" charset="-78"/>
              </a:rPr>
              <a:t> Nitrites refer to presence gram negative bacteria</a:t>
            </a:r>
            <a:r>
              <a:rPr lang="it-IT" sz="1650" dirty="0">
                <a:latin typeface="Andalus" pitchFamily="18" charset="-78"/>
                <a:cs typeface="Andalus" pitchFamily="18" charset="-78"/>
              </a:rPr>
              <a:t> (Escherichia Coli)</a:t>
            </a:r>
            <a:endParaRPr lang="ar-SA" sz="1650" dirty="0">
              <a:latin typeface="Andalus" pitchFamily="18" charset="-78"/>
              <a:cs typeface="Andalus" pitchFamily="18" charset="-78"/>
            </a:endParaRPr>
          </a:p>
          <a:p>
            <a:r>
              <a:rPr lang="ar-SA" sz="1650" dirty="0">
                <a:latin typeface="Andalus" pitchFamily="18" charset="-78"/>
                <a:cs typeface="Andalus" pitchFamily="18" charset="-78"/>
              </a:rPr>
              <a:t>     </a:t>
            </a:r>
            <a:r>
              <a:rPr lang="it-IT" sz="1650" dirty="0">
                <a:latin typeface="Andalus" pitchFamily="18" charset="-78"/>
                <a:cs typeface="Andalus" pitchFamily="18" charset="-78"/>
              </a:rPr>
              <a:t>U</a:t>
            </a:r>
            <a:r>
              <a:rPr lang="ar-SA" sz="1650" dirty="0">
                <a:latin typeface="Andalus" pitchFamily="18" charset="-78"/>
                <a:cs typeface="Andalus" pitchFamily="18" charset="-78"/>
              </a:rPr>
              <a:t>rin</a:t>
            </a:r>
            <a:r>
              <a:rPr lang="it-IT" sz="1650" dirty="0">
                <a:latin typeface="Andalus" pitchFamily="18" charset="-78"/>
                <a:cs typeface="Andalus" pitchFamily="18" charset="-78"/>
              </a:rPr>
              <a:t>e </a:t>
            </a:r>
            <a:r>
              <a:rPr lang="ar-SA" sz="1650" dirty="0">
                <a:latin typeface="Andalus" pitchFamily="18" charset="-78"/>
                <a:cs typeface="Andalus" pitchFamily="18" charset="-78"/>
              </a:rPr>
              <a:t>culture </a:t>
            </a:r>
            <a:endParaRPr lang="en-US" sz="1650" dirty="0">
              <a:latin typeface="Andalus" pitchFamily="18" charset="-78"/>
              <a:cs typeface="Andalus" pitchFamily="18" charset="-78"/>
            </a:endParaRPr>
          </a:p>
          <a:p>
            <a:pPr marL="0" indent="0">
              <a:buNone/>
            </a:pPr>
            <a:r>
              <a:rPr lang="ar-SA" sz="2250" dirty="0">
                <a:solidFill>
                  <a:srgbClr val="FF9900"/>
                </a:solidFill>
                <a:latin typeface="Andalus" pitchFamily="18" charset="-78"/>
                <a:cs typeface="Andalus" pitchFamily="18" charset="-78"/>
              </a:rPr>
              <a:t>Treatment involves</a:t>
            </a:r>
            <a:r>
              <a:rPr lang="it-IT" sz="2250" dirty="0">
                <a:solidFill>
                  <a:srgbClr val="FF9900"/>
                </a:solidFill>
                <a:latin typeface="Andalus" pitchFamily="18" charset="-78"/>
                <a:cs typeface="Andalus" pitchFamily="18" charset="-78"/>
              </a:rPr>
              <a:t>:</a:t>
            </a:r>
          </a:p>
          <a:p>
            <a:r>
              <a:rPr lang="ar-SA" sz="2100" dirty="0">
                <a:latin typeface="Andalus" pitchFamily="18" charset="-78"/>
                <a:cs typeface="Andalus" pitchFamily="18" charset="-78"/>
              </a:rPr>
              <a:t> </a:t>
            </a:r>
            <a:r>
              <a:rPr lang="it-IT" sz="1650" dirty="0">
                <a:latin typeface="Andalus" pitchFamily="18" charset="-78"/>
                <a:cs typeface="Andalus" pitchFamily="18" charset="-78"/>
              </a:rPr>
              <a:t>A</a:t>
            </a:r>
            <a:r>
              <a:rPr lang="ar-SA" sz="1650" dirty="0">
                <a:latin typeface="Andalus" pitchFamily="18" charset="-78"/>
                <a:cs typeface="Andalus" pitchFamily="18" charset="-78"/>
              </a:rPr>
              <a:t>dequate hydratio</a:t>
            </a:r>
            <a:r>
              <a:rPr lang="it-IT" sz="1650" dirty="0">
                <a:latin typeface="Andalus" pitchFamily="18" charset="-78"/>
                <a:cs typeface="Andalus" pitchFamily="18" charset="-78"/>
              </a:rPr>
              <a:t>n (either </a:t>
            </a:r>
            <a:r>
              <a:rPr lang="ar-SA" sz="1650" dirty="0">
                <a:latin typeface="Andalus" pitchFamily="18" charset="-78"/>
                <a:cs typeface="Andalus" pitchFamily="18" charset="-78"/>
              </a:rPr>
              <a:t>po or i</a:t>
            </a:r>
            <a:r>
              <a:rPr lang="it-IT" sz="1650" dirty="0">
                <a:latin typeface="Andalus" pitchFamily="18" charset="-78"/>
                <a:cs typeface="Andalus" pitchFamily="18" charset="-78"/>
              </a:rPr>
              <a:t>v)</a:t>
            </a:r>
            <a:endParaRPr lang="ar-SA" sz="1650" dirty="0">
              <a:latin typeface="Andalus" pitchFamily="18" charset="-78"/>
              <a:cs typeface="Andalus" pitchFamily="18" charset="-78"/>
            </a:endParaRPr>
          </a:p>
          <a:p>
            <a:r>
              <a:rPr lang="ar-SA" sz="1650" dirty="0">
                <a:latin typeface="Andalus" pitchFamily="18" charset="-78"/>
                <a:cs typeface="Andalus" pitchFamily="18" charset="-78"/>
              </a:rPr>
              <a:t>Antipyretics </a:t>
            </a:r>
            <a:endParaRPr lang="en-US" sz="1650" dirty="0">
              <a:latin typeface="Andalus" pitchFamily="18" charset="-78"/>
              <a:cs typeface="Andalus" pitchFamily="18" charset="-78"/>
            </a:endParaRPr>
          </a:p>
          <a:p>
            <a:r>
              <a:rPr lang="en-GB" sz="1650" dirty="0">
                <a:latin typeface="Andalus" pitchFamily="18" charset="-78"/>
                <a:cs typeface="Andalus" pitchFamily="18" charset="-78"/>
              </a:rPr>
              <a:t>S</a:t>
            </a:r>
            <a:r>
              <a:rPr lang="ar-SA" sz="1650" dirty="0">
                <a:latin typeface="Andalus" pitchFamily="18" charset="-78"/>
                <a:cs typeface="Andalus" pitchFamily="18" charset="-78"/>
              </a:rPr>
              <a:t>tart with empircial antibiotic </a:t>
            </a:r>
            <a:r>
              <a:rPr lang="it-IT" sz="1650" dirty="0">
                <a:latin typeface="Andalus" pitchFamily="18" charset="-78"/>
                <a:cs typeface="Andalus" pitchFamily="18" charset="-78"/>
              </a:rPr>
              <a:t>(</a:t>
            </a:r>
            <a:r>
              <a:rPr lang="ar-SA" sz="1650" dirty="0">
                <a:latin typeface="Andalus" pitchFamily="18" charset="-78"/>
                <a:cs typeface="Andalus" pitchFamily="18" charset="-78"/>
              </a:rPr>
              <a:t>wide spectrum antibiotics</a:t>
            </a:r>
            <a:r>
              <a:rPr lang="it-IT" sz="1650" dirty="0">
                <a:latin typeface="Andalus" pitchFamily="18" charset="-78"/>
                <a:cs typeface="Andalus" pitchFamily="18" charset="-78"/>
              </a:rPr>
              <a:t>)</a:t>
            </a:r>
            <a:r>
              <a:rPr lang="ar-SA" sz="1650" dirty="0">
                <a:latin typeface="Andalus" pitchFamily="18" charset="-78"/>
                <a:cs typeface="Andalus" pitchFamily="18" charset="-78"/>
              </a:rPr>
              <a:t> then specific antibiotic  after result in sensitivity. </a:t>
            </a:r>
            <a:endParaRPr lang="en-US" sz="1650" dirty="0">
              <a:latin typeface="Andalus" pitchFamily="18" charset="-78"/>
              <a:cs typeface="Andalus" pitchFamily="18"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37" y="557212"/>
            <a:ext cx="6172200" cy="557213"/>
          </a:xfrm>
        </p:spPr>
        <p:txBody>
          <a:bodyPr>
            <a:noAutofit/>
          </a:bodyPr>
          <a:lstStyle/>
          <a:p>
            <a:r>
              <a:rPr lang="en-US" sz="2700" dirty="0">
                <a:solidFill>
                  <a:srgbClr val="FF9900"/>
                </a:solidFill>
                <a:latin typeface="Andalus" pitchFamily="18" charset="-78"/>
                <a:cs typeface="Andalus" pitchFamily="18" charset="-78"/>
              </a:rPr>
              <a:t>Venous </a:t>
            </a:r>
            <a:r>
              <a:rPr lang="en-US" sz="2700" dirty="0" err="1">
                <a:solidFill>
                  <a:srgbClr val="FF9900"/>
                </a:solidFill>
                <a:latin typeface="Andalus" pitchFamily="18" charset="-78"/>
                <a:cs typeface="Andalus" pitchFamily="18" charset="-78"/>
              </a:rPr>
              <a:t>Thromboembolism</a:t>
            </a:r>
            <a:r>
              <a:rPr lang="en-US" sz="2700" dirty="0">
                <a:solidFill>
                  <a:srgbClr val="FF9900"/>
                </a:solidFill>
                <a:latin typeface="Andalus" pitchFamily="18" charset="-78"/>
                <a:cs typeface="Andalus" pitchFamily="18" charset="-78"/>
              </a:rPr>
              <a:t>(VTE):</a:t>
            </a:r>
          </a:p>
        </p:txBody>
      </p:sp>
      <p:sp>
        <p:nvSpPr>
          <p:cNvPr id="3" name="Content Placeholder 2"/>
          <p:cNvSpPr>
            <a:spLocks noGrp="1"/>
          </p:cNvSpPr>
          <p:nvPr>
            <p:ph idx="1"/>
          </p:nvPr>
        </p:nvSpPr>
        <p:spPr>
          <a:xfrm>
            <a:off x="0" y="835819"/>
            <a:ext cx="6400800" cy="2914650"/>
          </a:xfrm>
        </p:spPr>
        <p:txBody>
          <a:bodyPr>
            <a:normAutofit fontScale="40000" lnSpcReduction="20000"/>
          </a:bodyPr>
          <a:lstStyle/>
          <a:p>
            <a:endParaRPr lang="en-US" sz="3000" dirty="0">
              <a:latin typeface="Andalus" pitchFamily="18" charset="-78"/>
              <a:cs typeface="Andalus" pitchFamily="18" charset="-78"/>
            </a:endParaRPr>
          </a:p>
          <a:p>
            <a:pPr marL="342900" indent="-171450">
              <a:buFont typeface="Wingdings" pitchFamily="2" charset="2"/>
              <a:buChar char="Ø"/>
            </a:pPr>
            <a:r>
              <a:rPr lang="en-US" sz="3000" dirty="0">
                <a:latin typeface="Andalus" pitchFamily="18" charset="-78"/>
                <a:cs typeface="Andalus" pitchFamily="18" charset="-78"/>
              </a:rPr>
              <a:t>VTE is an overall disease process that can occur as Deep vein thrombosis(DVT) only, pulmonary embolism(PE) only, or PE with DVT.</a:t>
            </a:r>
          </a:p>
          <a:p>
            <a:pPr marL="342900" indent="-171450">
              <a:buFont typeface="Wingdings" pitchFamily="2" charset="2"/>
              <a:buChar char="Ø"/>
            </a:pPr>
            <a:r>
              <a:rPr lang="en-US" sz="3000" dirty="0">
                <a:latin typeface="Andalus" pitchFamily="18" charset="-78"/>
                <a:cs typeface="Andalus" pitchFamily="18" charset="-78"/>
              </a:rPr>
              <a:t>Suspect VTE pyrexia if it occurs </a:t>
            </a:r>
            <a:r>
              <a:rPr lang="en-US" sz="3000" dirty="0">
                <a:solidFill>
                  <a:srgbClr val="FF9900"/>
                </a:solidFill>
                <a:latin typeface="Andalus" pitchFamily="18" charset="-78"/>
                <a:cs typeface="Andalus" pitchFamily="18" charset="-78"/>
              </a:rPr>
              <a:t>more than 4 days </a:t>
            </a:r>
            <a:r>
              <a:rPr lang="en-US" sz="3000" dirty="0">
                <a:latin typeface="Andalus" pitchFamily="18" charset="-78"/>
                <a:cs typeface="Andalus" pitchFamily="18" charset="-78"/>
              </a:rPr>
              <a:t>after the surgery (it may persist for months post operatively)</a:t>
            </a:r>
          </a:p>
          <a:p>
            <a:pPr marL="342900" indent="-171450">
              <a:buFont typeface="Wingdings" pitchFamily="2" charset="2"/>
              <a:buChar char="Ø"/>
            </a:pPr>
            <a:r>
              <a:rPr lang="en-US" sz="3000" dirty="0">
                <a:latin typeface="Andalus" pitchFamily="18" charset="-78"/>
                <a:cs typeface="Andalus" pitchFamily="18" charset="-78"/>
              </a:rPr>
              <a:t>Post operative VTE occurs as a result of either a major surgery, an orthopedic surgery, or a neurosurgery.</a:t>
            </a:r>
          </a:p>
          <a:p>
            <a:pPr marL="342900" indent="-171450">
              <a:buNone/>
            </a:pPr>
            <a:r>
              <a:rPr lang="en-US" sz="3000" b="1" i="1" dirty="0">
                <a:solidFill>
                  <a:srgbClr val="FF9900"/>
                </a:solidFill>
                <a:latin typeface="Andalus" pitchFamily="18" charset="-78"/>
                <a:cs typeface="Andalus" pitchFamily="18" charset="-78"/>
              </a:rPr>
              <a:t>Deep vein thrombosis(DVT):</a:t>
            </a:r>
          </a:p>
          <a:p>
            <a:pPr>
              <a:buFont typeface="Wingdings" pitchFamily="2" charset="2"/>
              <a:buChar char="Ø"/>
            </a:pPr>
            <a:r>
              <a:rPr lang="en-US" sz="3000" dirty="0">
                <a:latin typeface="Andalus" pitchFamily="18" charset="-78"/>
                <a:cs typeface="Andalus" pitchFamily="18" charset="-78"/>
              </a:rPr>
              <a:t>It is the formation of a blood clot in a deep vein most commonly in the legs or the pelvis.</a:t>
            </a:r>
          </a:p>
          <a:p>
            <a:pPr>
              <a:buNone/>
            </a:pPr>
            <a:r>
              <a:rPr lang="en-US" sz="3000" dirty="0">
                <a:solidFill>
                  <a:srgbClr val="FF9900"/>
                </a:solidFill>
                <a:latin typeface="Andalus" pitchFamily="18" charset="-78"/>
                <a:cs typeface="Andalus" pitchFamily="18" charset="-78"/>
              </a:rPr>
              <a:t>Symptoms:</a:t>
            </a:r>
          </a:p>
          <a:p>
            <a:pPr marL="385763" indent="-385763">
              <a:buNone/>
            </a:pPr>
            <a:r>
              <a:rPr lang="en-US" sz="3000" dirty="0">
                <a:latin typeface="Andalus" pitchFamily="18" charset="-78"/>
                <a:cs typeface="Andalus" pitchFamily="18" charset="-78"/>
              </a:rPr>
              <a:t>1. Redness                2. Swelling</a:t>
            </a:r>
          </a:p>
          <a:p>
            <a:pPr marL="385763" indent="-385763">
              <a:buNone/>
            </a:pPr>
            <a:r>
              <a:rPr lang="en-US" sz="3000" dirty="0">
                <a:latin typeface="Andalus" pitchFamily="18" charset="-78"/>
                <a:cs typeface="Andalus" pitchFamily="18" charset="-78"/>
              </a:rPr>
              <a:t>3. Pain                      4. Enlarged veins</a:t>
            </a:r>
          </a:p>
          <a:p>
            <a:pPr marL="385763" indent="-385763">
              <a:buNone/>
            </a:pPr>
            <a:r>
              <a:rPr lang="en-US" sz="3000" dirty="0">
                <a:latin typeface="Andalus" pitchFamily="18" charset="-78"/>
                <a:cs typeface="Andalus" pitchFamily="18" charset="-78"/>
              </a:rPr>
              <a:t>5. fever</a:t>
            </a:r>
            <a:r>
              <a:rPr lang="en-US" sz="3000" dirty="0"/>
              <a:t>. </a:t>
            </a:r>
          </a:p>
          <a:p>
            <a:pPr marL="300038" indent="-300038">
              <a:buNone/>
            </a:pPr>
            <a:r>
              <a:rPr lang="en-US" sz="3000" dirty="0">
                <a:latin typeface="Andalus" pitchFamily="18" charset="-78"/>
                <a:cs typeface="Andalus" pitchFamily="18" charset="-78"/>
              </a:rPr>
              <a:t>      Some cases may present </a:t>
            </a:r>
            <a:r>
              <a:rPr lang="en-US" sz="3000" dirty="0">
                <a:solidFill>
                  <a:srgbClr val="FF9900"/>
                </a:solidFill>
                <a:latin typeface="Andalus" pitchFamily="18" charset="-78"/>
                <a:cs typeface="Andalus" pitchFamily="18" charset="-78"/>
              </a:rPr>
              <a:t>asymptomatic</a:t>
            </a:r>
            <a:r>
              <a:rPr lang="en-US" sz="3000" dirty="0">
                <a:latin typeface="Andalus" pitchFamily="18" charset="-78"/>
                <a:cs typeface="Andalus" pitchFamily="18" charset="-78"/>
              </a:rPr>
              <a:t>.</a:t>
            </a:r>
          </a:p>
          <a:p>
            <a:pPr marL="300038" indent="-300038">
              <a:buFont typeface="+mj-lt"/>
              <a:buAutoNum type="romanUcPeriod"/>
            </a:pPr>
            <a:endParaRPr lang="en-US" sz="2100" dirty="0"/>
          </a:p>
          <a:p>
            <a:pPr marL="342900" indent="-171450">
              <a:buFont typeface="Arial" panose="020B0604020202020204" pitchFamily="34" charset="0"/>
              <a:buChar char="•"/>
            </a:pPr>
            <a:endParaRPr lang="en-US" sz="2100" dirty="0">
              <a:solidFill>
                <a:srgbClr val="FF9900"/>
              </a:solidFill>
              <a:latin typeface="Andalus" pitchFamily="18" charset="-78"/>
              <a:cs typeface="Andalus" pitchFamily="18"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94847">
            <a:off x="5847061" y="738100"/>
            <a:ext cx="893563" cy="63456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26628"/>
            <a:ext cx="6172200" cy="557213"/>
          </a:xfrm>
        </p:spPr>
        <p:txBody>
          <a:bodyPr>
            <a:noAutofit/>
          </a:bodyPr>
          <a:lstStyle/>
          <a:p>
            <a:pPr marL="342900" indent="-171450"/>
            <a:br>
              <a:rPr lang="en-US" sz="2400" dirty="0">
                <a:latin typeface="Andalus" pitchFamily="18" charset="-78"/>
                <a:cs typeface="Andalus" pitchFamily="18" charset="-78"/>
              </a:rPr>
            </a:br>
            <a:r>
              <a:rPr lang="en-US" sz="2400" dirty="0">
                <a:solidFill>
                  <a:srgbClr val="FF9900"/>
                </a:solidFill>
                <a:latin typeface="Andalus" pitchFamily="18" charset="-78"/>
                <a:cs typeface="Andalus" pitchFamily="18" charset="-78"/>
              </a:rPr>
              <a:t>Deep Vein Thrombosis(DVT):</a:t>
            </a:r>
            <a:br>
              <a:rPr lang="en-US" sz="2400" dirty="0">
                <a:solidFill>
                  <a:srgbClr val="FF9900"/>
                </a:solidFill>
                <a:latin typeface="Andalus" pitchFamily="18" charset="-78"/>
                <a:cs typeface="Andalus" pitchFamily="18" charset="-78"/>
              </a:rPr>
            </a:br>
            <a:endParaRPr lang="en-US" sz="2400" dirty="0"/>
          </a:p>
        </p:txBody>
      </p:sp>
      <p:sp>
        <p:nvSpPr>
          <p:cNvPr id="3" name="Content Placeholder 2"/>
          <p:cNvSpPr>
            <a:spLocks noGrp="1"/>
          </p:cNvSpPr>
          <p:nvPr>
            <p:ph idx="1"/>
          </p:nvPr>
        </p:nvSpPr>
        <p:spPr>
          <a:xfrm>
            <a:off x="285750" y="1046021"/>
            <a:ext cx="6172200" cy="2545854"/>
          </a:xfrm>
        </p:spPr>
        <p:txBody>
          <a:bodyPr>
            <a:normAutofit fontScale="85000" lnSpcReduction="20000"/>
          </a:bodyPr>
          <a:lstStyle/>
          <a:p>
            <a:r>
              <a:rPr lang="en-US" sz="1800" dirty="0">
                <a:latin typeface="Andalus" pitchFamily="18" charset="-78"/>
                <a:cs typeface="Andalus" pitchFamily="18" charset="-78"/>
              </a:rPr>
              <a:t>The detachment of a clot (or multiple clots) from the veins and travelling to the right side of the heart onto the pulmonary arteries, forming a pulmonary embolism, proposes the most fatal complication of DVT.</a:t>
            </a:r>
          </a:p>
          <a:p>
            <a:pPr>
              <a:buFont typeface="Wingdings" panose="05000000000000000000" pitchFamily="2" charset="2"/>
              <a:buChar char="q"/>
            </a:pPr>
            <a:r>
              <a:rPr lang="en-US" sz="2100" dirty="0">
                <a:solidFill>
                  <a:srgbClr val="FF9900"/>
                </a:solidFill>
                <a:latin typeface="Andalus" pitchFamily="18" charset="-78"/>
                <a:cs typeface="Andalus" pitchFamily="18" charset="-78"/>
              </a:rPr>
              <a:t>Physical examination :</a:t>
            </a:r>
          </a:p>
          <a:p>
            <a:pPr>
              <a:buFont typeface="Wingdings" panose="05000000000000000000" pitchFamily="2" charset="2"/>
              <a:buChar char="v"/>
            </a:pPr>
            <a:r>
              <a:rPr lang="en-US" sz="1800" dirty="0">
                <a:latin typeface="Andalus" pitchFamily="18" charset="-78"/>
                <a:cs typeface="Andalus" pitchFamily="18" charset="-78"/>
              </a:rPr>
              <a:t>Unilateral calf or thigh tenderness</a:t>
            </a:r>
          </a:p>
          <a:p>
            <a:pPr>
              <a:buFont typeface="Wingdings" panose="05000000000000000000" pitchFamily="2" charset="2"/>
              <a:buChar char="v"/>
            </a:pPr>
            <a:r>
              <a:rPr lang="en-US" sz="1800" dirty="0">
                <a:latin typeface="Andalus" pitchFamily="18" charset="-78"/>
                <a:cs typeface="Andalus" pitchFamily="18" charset="-78"/>
              </a:rPr>
              <a:t>Unilateral calf or thigh </a:t>
            </a:r>
            <a:r>
              <a:rPr lang="en-US" sz="1800" dirty="0" err="1">
                <a:latin typeface="Andalus" pitchFamily="18" charset="-78"/>
                <a:cs typeface="Andalus" pitchFamily="18" charset="-78"/>
              </a:rPr>
              <a:t>erythema</a:t>
            </a:r>
            <a:endParaRPr lang="en-US" sz="1800" dirty="0">
              <a:latin typeface="Andalus" pitchFamily="18" charset="-78"/>
              <a:cs typeface="Andalus" pitchFamily="18" charset="-78"/>
            </a:endParaRPr>
          </a:p>
          <a:p>
            <a:pPr>
              <a:buFont typeface="Wingdings" panose="05000000000000000000" pitchFamily="2" charset="2"/>
              <a:buChar char="v"/>
            </a:pPr>
            <a:r>
              <a:rPr lang="en-US" sz="1800" dirty="0">
                <a:latin typeface="Andalus" pitchFamily="18" charset="-78"/>
                <a:cs typeface="Andalus" pitchFamily="18" charset="-78"/>
              </a:rPr>
              <a:t>Unilateral calf or thigh pitting edema</a:t>
            </a:r>
          </a:p>
          <a:p>
            <a:pPr>
              <a:buFont typeface="Wingdings" panose="05000000000000000000" pitchFamily="2" charset="2"/>
              <a:buChar char="v"/>
            </a:pPr>
            <a:r>
              <a:rPr lang="en-US" sz="1800" dirty="0">
                <a:latin typeface="Andalus" pitchFamily="18" charset="-78"/>
                <a:cs typeface="Andalus" pitchFamily="18" charset="-78"/>
              </a:rPr>
              <a:t>Unilateral calf or thigh swelling (difference between</a:t>
            </a:r>
          </a:p>
          <a:p>
            <a:pPr>
              <a:buNone/>
            </a:pPr>
            <a:r>
              <a:rPr lang="en-US" sz="1800" dirty="0">
                <a:latin typeface="Andalus" pitchFamily="18" charset="-78"/>
                <a:cs typeface="Andalus" pitchFamily="18" charset="-78"/>
              </a:rPr>
              <a:t> two legs should be more than 3cm) </a:t>
            </a:r>
          </a:p>
          <a:p>
            <a:pPr>
              <a:buFont typeface="Wingdings" panose="05000000000000000000" pitchFamily="2" charset="2"/>
              <a:buChar char="v"/>
            </a:pPr>
            <a:r>
              <a:rPr lang="en-US" sz="1800" dirty="0">
                <a:latin typeface="Andalus" pitchFamily="18" charset="-78"/>
                <a:cs typeface="Andalus" pitchFamily="18" charset="-78"/>
              </a:rPr>
              <a:t>Palpable cord (a thickened palpable vein)</a:t>
            </a:r>
          </a:p>
          <a:p>
            <a:endParaRPr lang="en-US" sz="1800" dirty="0">
              <a:latin typeface="Andalus" pitchFamily="18" charset="-78"/>
              <a:cs typeface="Andalus" pitchFamily="18" charset="-78"/>
            </a:endParaRPr>
          </a:p>
        </p:txBody>
      </p:sp>
      <p:pic>
        <p:nvPicPr>
          <p:cNvPr id="4" name="صورة 3" descr="DVT-Deep-Vein-Thrombosis-image.jpg"/>
          <p:cNvPicPr>
            <a:picLocks noChangeAspect="1"/>
          </p:cNvPicPr>
          <p:nvPr/>
        </p:nvPicPr>
        <p:blipFill>
          <a:blip r:embed="rId2"/>
          <a:stretch>
            <a:fillRect/>
          </a:stretch>
        </p:blipFill>
        <p:spPr>
          <a:xfrm>
            <a:off x="5209615" y="1823802"/>
            <a:ext cx="1248335" cy="20867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171450" algn="ctr"/>
            <a:r>
              <a:rPr lang="en-US" sz="2400" dirty="0">
                <a:solidFill>
                  <a:srgbClr val="FF9900"/>
                </a:solidFill>
                <a:latin typeface="Andalus" pitchFamily="18" charset="-78"/>
                <a:cs typeface="Andalus" pitchFamily="18" charset="-78"/>
              </a:rPr>
              <a:t>Deep Vein Thrombosis(DVT):</a:t>
            </a:r>
          </a:p>
        </p:txBody>
      </p:sp>
      <p:sp>
        <p:nvSpPr>
          <p:cNvPr id="3" name="Content Placeholder 2"/>
          <p:cNvSpPr>
            <a:spLocks noGrp="1"/>
          </p:cNvSpPr>
          <p:nvPr>
            <p:ph idx="1"/>
          </p:nvPr>
        </p:nvSpPr>
        <p:spPr>
          <a:xfrm>
            <a:off x="228600" y="1371600"/>
            <a:ext cx="6172200" cy="2777490"/>
          </a:xfrm>
        </p:spPr>
        <p:txBody>
          <a:bodyPr>
            <a:noAutofit/>
          </a:bodyPr>
          <a:lstStyle/>
          <a:p>
            <a:pPr>
              <a:buNone/>
            </a:pPr>
            <a:r>
              <a:rPr lang="en-US" sz="2100" dirty="0">
                <a:solidFill>
                  <a:srgbClr val="FF9900"/>
                </a:solidFill>
                <a:latin typeface="Andalus" pitchFamily="18" charset="-78"/>
                <a:cs typeface="Andalus" pitchFamily="18" charset="-78"/>
              </a:rPr>
              <a:t>Diagnosis </a:t>
            </a:r>
            <a:r>
              <a:rPr lang="en-US" sz="1800" dirty="0">
                <a:solidFill>
                  <a:srgbClr val="FF9900"/>
                </a:solidFill>
                <a:latin typeface="Andalus" pitchFamily="18" charset="-78"/>
                <a:cs typeface="Andalus" pitchFamily="18" charset="-78"/>
              </a:rPr>
              <a:t>:</a:t>
            </a:r>
          </a:p>
          <a:p>
            <a:pPr marL="488633" indent="-385763">
              <a:buFont typeface="Wingdings" pitchFamily="2" charset="2"/>
              <a:buChar char="Ø"/>
            </a:pPr>
            <a:r>
              <a:rPr lang="en-US" sz="1500" dirty="0">
                <a:latin typeface="Andalus" pitchFamily="18" charset="-78"/>
                <a:cs typeface="Andalus" pitchFamily="18" charset="-78"/>
              </a:rPr>
              <a:t>Duplex </a:t>
            </a:r>
            <a:r>
              <a:rPr lang="en-US" sz="1500" dirty="0" err="1">
                <a:latin typeface="Andalus" pitchFamily="18" charset="-78"/>
                <a:cs typeface="Andalus" pitchFamily="18" charset="-78"/>
              </a:rPr>
              <a:t>ultrasonography</a:t>
            </a:r>
            <a:r>
              <a:rPr lang="en-US" sz="1500" dirty="0">
                <a:latin typeface="Andalus" pitchFamily="18" charset="-78"/>
                <a:cs typeface="Andalus" pitchFamily="18" charset="-78"/>
              </a:rPr>
              <a:t> is the standard imaging test to diagnose DVT</a:t>
            </a:r>
          </a:p>
          <a:p>
            <a:pPr marL="488633" indent="-385763">
              <a:buFont typeface="Wingdings" pitchFamily="2" charset="2"/>
              <a:buChar char="Ø"/>
            </a:pPr>
            <a:r>
              <a:rPr lang="en-US" sz="1500" dirty="0">
                <a:latin typeface="Andalus" pitchFamily="18" charset="-78"/>
                <a:cs typeface="Andalus" pitchFamily="18" charset="-78"/>
              </a:rPr>
              <a:t>A positive D-</a:t>
            </a:r>
            <a:r>
              <a:rPr lang="en-US" sz="1500" dirty="0" err="1">
                <a:latin typeface="Andalus" pitchFamily="18" charset="-78"/>
                <a:cs typeface="Andalus" pitchFamily="18" charset="-78"/>
              </a:rPr>
              <a:t>dimer</a:t>
            </a:r>
            <a:r>
              <a:rPr lang="en-US" sz="1500" dirty="0">
                <a:latin typeface="Andalus" pitchFamily="18" charset="-78"/>
                <a:cs typeface="Andalus" pitchFamily="18" charset="-78"/>
              </a:rPr>
              <a:t> test indicates DVT</a:t>
            </a:r>
          </a:p>
          <a:p>
            <a:pPr marL="488633" indent="-385763">
              <a:buFont typeface="Wingdings" pitchFamily="2" charset="2"/>
              <a:buChar char="Ø"/>
            </a:pPr>
            <a:r>
              <a:rPr lang="en-US" sz="1500" dirty="0">
                <a:latin typeface="Andalus" pitchFamily="18" charset="-78"/>
                <a:cs typeface="Andalus" pitchFamily="18" charset="-78"/>
              </a:rPr>
              <a:t>Contrast </a:t>
            </a:r>
            <a:r>
              <a:rPr lang="en-US" sz="1500" dirty="0" err="1">
                <a:latin typeface="Andalus" pitchFamily="18" charset="-78"/>
                <a:cs typeface="Andalus" pitchFamily="18" charset="-78"/>
              </a:rPr>
              <a:t>venography</a:t>
            </a:r>
            <a:r>
              <a:rPr lang="en-US" sz="1500" dirty="0">
                <a:latin typeface="Andalus" pitchFamily="18" charset="-78"/>
                <a:cs typeface="Andalus" pitchFamily="18" charset="-78"/>
              </a:rPr>
              <a:t> is the most accurate test for DVT but it is invasive therefore largely replaced by duplex </a:t>
            </a:r>
            <a:r>
              <a:rPr lang="en-US" sz="1500" dirty="0" err="1">
                <a:latin typeface="Andalus" pitchFamily="18" charset="-78"/>
                <a:cs typeface="Andalus" pitchFamily="18" charset="-78"/>
              </a:rPr>
              <a:t>ultrasonography</a:t>
            </a:r>
            <a:r>
              <a:rPr lang="en-US" sz="1500" dirty="0">
                <a:latin typeface="Andalus" pitchFamily="18" charset="-78"/>
                <a:cs typeface="Andalus" pitchFamily="18" charset="-78"/>
              </a:rPr>
              <a:t>.</a:t>
            </a:r>
          </a:p>
          <a:p>
            <a:pPr marL="488633" indent="-385763">
              <a:buFont typeface="Wingdings" pitchFamily="2" charset="2"/>
              <a:buChar char="Ø"/>
            </a:pPr>
            <a:r>
              <a:rPr lang="en-US" sz="1500" dirty="0">
                <a:latin typeface="Andalus" pitchFamily="18" charset="-78"/>
                <a:cs typeface="Andalus" pitchFamily="18" charset="-78"/>
              </a:rPr>
              <a:t>MRI and CT, both can show blood veins and clots.</a:t>
            </a:r>
          </a:p>
          <a:p>
            <a:pPr>
              <a:buFont typeface="Wingdings" panose="05000000000000000000" pitchFamily="2" charset="2"/>
              <a:buChar char="§"/>
            </a:pPr>
            <a:endParaRPr lang="en-US" sz="1350" dirty="0">
              <a:latin typeface="Andalus" pitchFamily="18" charset="-78"/>
              <a:cs typeface="Andalus" pitchFamily="18" charset="-78"/>
            </a:endParaRPr>
          </a:p>
          <a:p>
            <a:pPr marL="102870" indent="0">
              <a:buNone/>
            </a:pPr>
            <a:endParaRPr lang="en-US" sz="1350" dirty="0">
              <a:latin typeface="Andalus" pitchFamily="18" charset="-78"/>
              <a:cs typeface="Andalus" pitchFamily="18" charset="-78"/>
            </a:endParaRPr>
          </a:p>
          <a:p>
            <a:endParaRPr lang="en-US" sz="1350" dirty="0">
              <a:latin typeface="Andalus" pitchFamily="18" charset="-78"/>
              <a:cs typeface="Andalus" pitchFamily="18" charset="-78"/>
            </a:endParaRPr>
          </a:p>
        </p:txBody>
      </p:sp>
      <p:pic>
        <p:nvPicPr>
          <p:cNvPr id="4" name="صورة 3" descr="DVTUS.png"/>
          <p:cNvPicPr>
            <a:picLocks noChangeAspect="1"/>
          </p:cNvPicPr>
          <p:nvPr/>
        </p:nvPicPr>
        <p:blipFill>
          <a:blip r:embed="rId2" cstate="print"/>
          <a:stretch>
            <a:fillRect/>
          </a:stretch>
        </p:blipFill>
        <p:spPr>
          <a:xfrm>
            <a:off x="5257800" y="2914650"/>
            <a:ext cx="1364030" cy="1444605"/>
          </a:xfrm>
          <a:prstGeom prst="rect">
            <a:avLst/>
          </a:prstGeom>
        </p:spPr>
      </p:pic>
      <p:pic>
        <p:nvPicPr>
          <p:cNvPr id="5" name="صورة 4" descr="3-Figure3-1.png"/>
          <p:cNvPicPr>
            <a:picLocks noChangeAspect="1"/>
          </p:cNvPicPr>
          <p:nvPr/>
        </p:nvPicPr>
        <p:blipFill>
          <a:blip r:embed="rId3" cstate="print"/>
          <a:stretch>
            <a:fillRect/>
          </a:stretch>
        </p:blipFill>
        <p:spPr>
          <a:xfrm>
            <a:off x="3200400" y="3086100"/>
            <a:ext cx="1929198" cy="13001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rgbClr val="FF9900"/>
                </a:solidFill>
                <a:latin typeface="Andalus" pitchFamily="18" charset="-78"/>
                <a:cs typeface="Andalus" pitchFamily="18" charset="-78"/>
              </a:rPr>
              <a:t>Deep Vein Thrombosis(DVT):</a:t>
            </a:r>
            <a:endParaRPr lang="en-US" sz="2400" dirty="0"/>
          </a:p>
        </p:txBody>
      </p:sp>
      <p:sp>
        <p:nvSpPr>
          <p:cNvPr id="3" name="Content Placeholder 2"/>
          <p:cNvSpPr>
            <a:spLocks noGrp="1"/>
          </p:cNvSpPr>
          <p:nvPr>
            <p:ph idx="1"/>
          </p:nvPr>
        </p:nvSpPr>
        <p:spPr>
          <a:xfrm>
            <a:off x="285750" y="1314450"/>
            <a:ext cx="6172200" cy="2777490"/>
          </a:xfrm>
        </p:spPr>
        <p:txBody>
          <a:bodyPr>
            <a:noAutofit/>
          </a:bodyPr>
          <a:lstStyle/>
          <a:p>
            <a:pPr>
              <a:buNone/>
            </a:pPr>
            <a:r>
              <a:rPr lang="en-US" sz="2100" dirty="0">
                <a:solidFill>
                  <a:srgbClr val="FF9900"/>
                </a:solidFill>
                <a:latin typeface="Andalus" pitchFamily="18" charset="-78"/>
                <a:cs typeface="Andalus" pitchFamily="18" charset="-78"/>
              </a:rPr>
              <a:t> Treatment  :</a:t>
            </a:r>
          </a:p>
          <a:p>
            <a:pPr>
              <a:buFont typeface="Wingdings" panose="05000000000000000000" pitchFamily="2" charset="2"/>
              <a:buChar char="v"/>
            </a:pPr>
            <a:r>
              <a:rPr lang="en-US" sz="1050" dirty="0">
                <a:latin typeface="Andalus" pitchFamily="18" charset="-78"/>
                <a:cs typeface="Andalus" pitchFamily="18" charset="-78"/>
              </a:rPr>
              <a:t>Anticoagulants</a:t>
            </a:r>
          </a:p>
          <a:p>
            <a:pPr>
              <a:buFont typeface="Wingdings" panose="05000000000000000000" pitchFamily="2" charset="2"/>
              <a:buChar char="v"/>
            </a:pPr>
            <a:r>
              <a:rPr lang="en-US" sz="1050" dirty="0">
                <a:latin typeface="Andalus" pitchFamily="18" charset="-78"/>
                <a:cs typeface="Andalus" pitchFamily="18" charset="-78"/>
              </a:rPr>
              <a:t>IV : </a:t>
            </a:r>
          </a:p>
          <a:p>
            <a:pPr>
              <a:buFont typeface="Wingdings" panose="05000000000000000000" pitchFamily="2" charset="2"/>
              <a:buChar char="§"/>
            </a:pPr>
            <a:r>
              <a:rPr lang="en-US" sz="1050" dirty="0" err="1">
                <a:latin typeface="Andalus" pitchFamily="18" charset="-78"/>
                <a:cs typeface="Andalus" pitchFamily="18" charset="-78"/>
              </a:rPr>
              <a:t>Unfractionated</a:t>
            </a:r>
            <a:r>
              <a:rPr lang="en-US" sz="1050" dirty="0">
                <a:latin typeface="Andalus" pitchFamily="18" charset="-78"/>
                <a:cs typeface="Andalus" pitchFamily="18" charset="-78"/>
              </a:rPr>
              <a:t> heparin</a:t>
            </a:r>
          </a:p>
          <a:p>
            <a:pPr>
              <a:buFont typeface="Wingdings" panose="05000000000000000000" pitchFamily="2" charset="2"/>
              <a:buChar char="§"/>
            </a:pPr>
            <a:r>
              <a:rPr lang="en-US" sz="1050" dirty="0">
                <a:latin typeface="Andalus" pitchFamily="18" charset="-78"/>
                <a:cs typeface="Andalus" pitchFamily="18" charset="-78"/>
              </a:rPr>
              <a:t>LMWH</a:t>
            </a:r>
          </a:p>
          <a:p>
            <a:pPr>
              <a:buFont typeface="Wingdings" panose="05000000000000000000" pitchFamily="2" charset="2"/>
              <a:buChar char="v"/>
            </a:pPr>
            <a:r>
              <a:rPr lang="en-US" sz="1050" dirty="0">
                <a:latin typeface="Andalus" pitchFamily="18" charset="-78"/>
                <a:cs typeface="Andalus" pitchFamily="18" charset="-78"/>
              </a:rPr>
              <a:t>Orally  :</a:t>
            </a:r>
          </a:p>
          <a:p>
            <a:pPr>
              <a:buFont typeface="Wingdings" panose="05000000000000000000" pitchFamily="2" charset="2"/>
              <a:buChar char="§"/>
            </a:pPr>
            <a:r>
              <a:rPr lang="en-US" sz="1050" dirty="0" err="1">
                <a:latin typeface="Andalus" pitchFamily="18" charset="-78"/>
                <a:cs typeface="Andalus" pitchFamily="18" charset="-78"/>
              </a:rPr>
              <a:t>Warfarin</a:t>
            </a:r>
            <a:endParaRPr lang="en-US" sz="1050" dirty="0">
              <a:latin typeface="Andalus" pitchFamily="18" charset="-78"/>
              <a:cs typeface="Andalus" pitchFamily="18" charset="-78"/>
            </a:endParaRPr>
          </a:p>
          <a:p>
            <a:pPr>
              <a:buFont typeface="Wingdings" panose="05000000000000000000" pitchFamily="2" charset="2"/>
              <a:buChar char="§"/>
            </a:pPr>
            <a:r>
              <a:rPr lang="en-US" sz="1050" dirty="0" err="1">
                <a:latin typeface="Andalus" pitchFamily="18" charset="-78"/>
                <a:cs typeface="Andalus" pitchFamily="18" charset="-78"/>
              </a:rPr>
              <a:t>Dabigatran</a:t>
            </a:r>
            <a:r>
              <a:rPr lang="en-US" sz="1050" dirty="0">
                <a:latin typeface="Andalus" pitchFamily="18" charset="-78"/>
                <a:cs typeface="Andalus" pitchFamily="18" charset="-78"/>
              </a:rPr>
              <a:t>, </a:t>
            </a:r>
            <a:r>
              <a:rPr lang="en-US" sz="1050" dirty="0" err="1">
                <a:latin typeface="Andalus" pitchFamily="18" charset="-78"/>
                <a:cs typeface="Andalus" pitchFamily="18" charset="-78"/>
              </a:rPr>
              <a:t>rivaroxaban</a:t>
            </a:r>
            <a:r>
              <a:rPr lang="en-US" sz="1050" dirty="0">
                <a:latin typeface="Andalus" pitchFamily="18" charset="-78"/>
                <a:cs typeface="Andalus" pitchFamily="18" charset="-78"/>
              </a:rPr>
              <a:t>, </a:t>
            </a:r>
            <a:r>
              <a:rPr lang="en-US" sz="1050" dirty="0" err="1">
                <a:latin typeface="Andalus" pitchFamily="18" charset="-78"/>
                <a:cs typeface="Andalus" pitchFamily="18" charset="-78"/>
              </a:rPr>
              <a:t>apixaban</a:t>
            </a:r>
            <a:r>
              <a:rPr lang="en-US" sz="1050" dirty="0">
                <a:latin typeface="Andalus" pitchFamily="18" charset="-78"/>
                <a:cs typeface="Andalus" pitchFamily="18" charset="-78"/>
              </a:rPr>
              <a:t>, </a:t>
            </a:r>
            <a:r>
              <a:rPr lang="en-US" sz="1050" dirty="0" err="1">
                <a:latin typeface="Andalus" pitchFamily="18" charset="-78"/>
                <a:cs typeface="Andalus" pitchFamily="18" charset="-78"/>
              </a:rPr>
              <a:t>edoxaban</a:t>
            </a:r>
            <a:endParaRPr lang="en-US" sz="1050" dirty="0">
              <a:latin typeface="Andalus" pitchFamily="18" charset="-78"/>
              <a:cs typeface="Andalus" pitchFamily="18" charset="-78"/>
            </a:endParaRPr>
          </a:p>
          <a:p>
            <a:pPr>
              <a:buFont typeface="Wingdings" panose="05000000000000000000" pitchFamily="2" charset="2"/>
              <a:buChar char="v"/>
            </a:pPr>
            <a:r>
              <a:rPr lang="en-US" sz="1050" dirty="0">
                <a:latin typeface="Andalus" pitchFamily="18" charset="-78"/>
                <a:cs typeface="Andalus" pitchFamily="18" charset="-78"/>
              </a:rPr>
              <a:t>Thrombolytics: which are only given in severe cases because of high risk of causing bleeding rather than anticoagulation.</a:t>
            </a:r>
          </a:p>
          <a:p>
            <a:pPr>
              <a:buFont typeface="Wingdings" panose="05000000000000000000" pitchFamily="2" charset="2"/>
              <a:buChar char="v"/>
            </a:pPr>
            <a:r>
              <a:rPr lang="en-US" sz="1050" dirty="0">
                <a:latin typeface="Andalus" pitchFamily="18" charset="-78"/>
                <a:cs typeface="Andalus" pitchFamily="18" charset="-78"/>
              </a:rPr>
              <a:t>Inferior vena cava filter: when anticoagulants can’t be used or don’t work well, a filter can be introduced into the IVC to capture the embolus before it reaches the lung.</a:t>
            </a:r>
          </a:p>
          <a:p>
            <a:pPr>
              <a:buFont typeface="Wingdings" panose="05000000000000000000" pitchFamily="2" charset="2"/>
              <a:buChar char="v"/>
            </a:pPr>
            <a:r>
              <a:rPr lang="en-US" sz="1350" dirty="0" err="1">
                <a:latin typeface="Andalus" pitchFamily="18" charset="-78"/>
                <a:cs typeface="Andalus" pitchFamily="18" charset="-78"/>
              </a:rPr>
              <a:t>Thrombectomy</a:t>
            </a:r>
            <a:r>
              <a:rPr lang="en-US" sz="1350" dirty="0">
                <a:latin typeface="Andalus" pitchFamily="18" charset="-78"/>
                <a:cs typeface="Andalus" pitchFamily="18" charset="-78"/>
              </a:rPr>
              <a:t>: a procedure to remove the blood clot itself.</a:t>
            </a:r>
          </a:p>
          <a:p>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89" y="479922"/>
            <a:ext cx="6172200" cy="642938"/>
          </a:xfrm>
        </p:spPr>
        <p:txBody>
          <a:bodyPr>
            <a:normAutofit/>
          </a:bodyPr>
          <a:lstStyle/>
          <a:p>
            <a:pPr algn="ctr"/>
            <a:r>
              <a:rPr lang="en-US" sz="2700" dirty="0">
                <a:solidFill>
                  <a:srgbClr val="FF9900"/>
                </a:solidFill>
                <a:latin typeface="Andalus" pitchFamily="18" charset="-78"/>
                <a:cs typeface="Andalus" pitchFamily="18" charset="-78"/>
              </a:rPr>
              <a:t>Pulmonary Embolism</a:t>
            </a:r>
          </a:p>
        </p:txBody>
      </p:sp>
      <p:sp>
        <p:nvSpPr>
          <p:cNvPr id="3" name="Content Placeholder 2"/>
          <p:cNvSpPr>
            <a:spLocks noGrp="1"/>
          </p:cNvSpPr>
          <p:nvPr>
            <p:ph idx="1"/>
          </p:nvPr>
        </p:nvSpPr>
        <p:spPr>
          <a:xfrm>
            <a:off x="342900" y="1122860"/>
            <a:ext cx="6172200" cy="2545854"/>
          </a:xfrm>
        </p:spPr>
        <p:txBody>
          <a:bodyPr>
            <a:normAutofit fontScale="70000" lnSpcReduction="20000"/>
          </a:bodyPr>
          <a:lstStyle/>
          <a:p>
            <a:pPr>
              <a:buNone/>
            </a:pPr>
            <a:r>
              <a:rPr lang="en-US" sz="2100" dirty="0">
                <a:latin typeface="Andalus" pitchFamily="18" charset="-78"/>
                <a:cs typeface="Andalus" pitchFamily="18" charset="-78"/>
              </a:rPr>
              <a:t>   The partial or full  blockage of a pulmonary artery by clot that is moved from a preexisting thrombus elsewhere in the body. Most likely of DVT in the legs.</a:t>
            </a:r>
          </a:p>
          <a:p>
            <a:pPr>
              <a:buNone/>
            </a:pPr>
            <a:r>
              <a:rPr lang="en-US" sz="2100" dirty="0">
                <a:solidFill>
                  <a:srgbClr val="FF9900"/>
                </a:solidFill>
                <a:latin typeface="Andalus" pitchFamily="18" charset="-78"/>
                <a:cs typeface="Andalus" pitchFamily="18" charset="-78"/>
              </a:rPr>
              <a:t>Symptoms :</a:t>
            </a:r>
          </a:p>
          <a:p>
            <a:pPr marL="0" indent="0">
              <a:buNone/>
            </a:pPr>
            <a:r>
              <a:rPr lang="en-US" sz="2100" dirty="0">
                <a:latin typeface="Andalus" pitchFamily="18" charset="-78"/>
                <a:cs typeface="Andalus" pitchFamily="18" charset="-78"/>
              </a:rPr>
              <a:t>a. Shortness of breath</a:t>
            </a:r>
          </a:p>
          <a:p>
            <a:pPr marL="0" indent="0">
              <a:buNone/>
            </a:pPr>
            <a:r>
              <a:rPr lang="en-US" sz="2100" dirty="0">
                <a:latin typeface="Andalus" pitchFamily="18" charset="-78"/>
                <a:cs typeface="Andalus" pitchFamily="18" charset="-78"/>
              </a:rPr>
              <a:t>b. Chest pain(particularly on breathing)</a:t>
            </a:r>
          </a:p>
          <a:p>
            <a:pPr marL="0" indent="0">
              <a:buNone/>
            </a:pPr>
            <a:r>
              <a:rPr lang="en-US" sz="2100" dirty="0">
                <a:latin typeface="Andalus" pitchFamily="18" charset="-78"/>
                <a:cs typeface="Andalus" pitchFamily="18" charset="-78"/>
              </a:rPr>
              <a:t>c. Coughing blood.</a:t>
            </a:r>
          </a:p>
          <a:p>
            <a:pPr>
              <a:buNone/>
            </a:pPr>
            <a:r>
              <a:rPr lang="en-US" sz="2100" dirty="0">
                <a:solidFill>
                  <a:srgbClr val="FF9900"/>
                </a:solidFill>
                <a:latin typeface="Andalus" pitchFamily="18" charset="-78"/>
                <a:cs typeface="Andalus" pitchFamily="18" charset="-78"/>
              </a:rPr>
              <a:t>Signs :</a:t>
            </a:r>
          </a:p>
          <a:p>
            <a:pPr marL="0" indent="0">
              <a:buNone/>
            </a:pPr>
            <a:r>
              <a:rPr lang="en-US" sz="2100" dirty="0">
                <a:latin typeface="Andalus" pitchFamily="18" charset="-78"/>
                <a:cs typeface="Andalus" pitchFamily="18" charset="-78"/>
              </a:rPr>
              <a:t>a.Low blood oxygen levels      b.Tachypnea       c.Tachycardia</a:t>
            </a:r>
          </a:p>
          <a:p>
            <a:pPr>
              <a:buNone/>
            </a:pPr>
            <a:r>
              <a:rPr lang="en-US" sz="2100" dirty="0">
                <a:latin typeface="Andalus" pitchFamily="18" charset="-78"/>
                <a:cs typeface="Andalus" pitchFamily="18" charset="-78"/>
              </a:rPr>
              <a:t>    Severe cases may present </a:t>
            </a:r>
            <a:r>
              <a:rPr lang="en-US" sz="2100" dirty="0">
                <a:solidFill>
                  <a:srgbClr val="FF9900"/>
                </a:solidFill>
                <a:latin typeface="Andalus" pitchFamily="18" charset="-78"/>
                <a:cs typeface="Andalus" pitchFamily="18" charset="-78"/>
              </a:rPr>
              <a:t>comatose</a:t>
            </a:r>
            <a:r>
              <a:rPr lang="en-US" sz="2100" dirty="0">
                <a:latin typeface="Andalus" pitchFamily="18" charset="-78"/>
                <a:cs typeface="Andalus" pitchFamily="18" charset="-78"/>
              </a:rPr>
              <a:t>, or </a:t>
            </a:r>
            <a:r>
              <a:rPr lang="en-US" sz="2100" dirty="0">
                <a:solidFill>
                  <a:srgbClr val="FF9900"/>
                </a:solidFill>
                <a:latin typeface="Andalus" pitchFamily="18" charset="-78"/>
                <a:cs typeface="Andalus" pitchFamily="18" charset="-78"/>
              </a:rPr>
              <a:t>severely low blood pressure</a:t>
            </a:r>
            <a:r>
              <a:rPr lang="en-US" sz="2100" dirty="0">
                <a:latin typeface="Andalus" pitchFamily="18" charset="-78"/>
                <a:cs typeface="Andalus" pitchFamily="18" charset="-78"/>
              </a:rPr>
              <a:t>, or even </a:t>
            </a:r>
            <a:r>
              <a:rPr lang="en-US" sz="2100" dirty="0">
                <a:solidFill>
                  <a:srgbClr val="FF9900"/>
                </a:solidFill>
                <a:latin typeface="Andalus" pitchFamily="18" charset="-78"/>
                <a:cs typeface="Andalus" pitchFamily="18" charset="-78"/>
              </a:rPr>
              <a:t>sudden death</a:t>
            </a:r>
            <a:r>
              <a:rPr lang="en-US" sz="2100" dirty="0">
                <a:latin typeface="Andalus" pitchFamily="18" charset="-78"/>
                <a:cs typeface="Andalus" pitchFamily="18" charset="-78"/>
              </a:rPr>
              <a:t>.</a:t>
            </a:r>
            <a:endParaRPr lang="en-US" dirty="0">
              <a:latin typeface="Andalus" pitchFamily="18" charset="-78"/>
              <a:cs typeface="Andalus" pitchFamily="18"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2937"/>
            <a:ext cx="6172200" cy="642938"/>
          </a:xfrm>
        </p:spPr>
        <p:txBody>
          <a:bodyPr>
            <a:normAutofit/>
          </a:bodyPr>
          <a:lstStyle/>
          <a:p>
            <a:pPr algn="ctr"/>
            <a:r>
              <a:rPr lang="en-US" sz="3300" dirty="0">
                <a:solidFill>
                  <a:srgbClr val="FF9900"/>
                </a:solidFill>
                <a:latin typeface="Andalus" pitchFamily="18" charset="-78"/>
                <a:cs typeface="Andalus" pitchFamily="18" charset="-78"/>
              </a:rPr>
              <a:t>Pulmonary Embolism</a:t>
            </a:r>
            <a:endParaRPr lang="en-US" sz="3300" dirty="0"/>
          </a:p>
        </p:txBody>
      </p:sp>
      <p:sp>
        <p:nvSpPr>
          <p:cNvPr id="3" name="Content Placeholder 2"/>
          <p:cNvSpPr>
            <a:spLocks noGrp="1"/>
          </p:cNvSpPr>
          <p:nvPr>
            <p:ph idx="1"/>
          </p:nvPr>
        </p:nvSpPr>
        <p:spPr>
          <a:xfrm>
            <a:off x="342900" y="1160276"/>
            <a:ext cx="6172200" cy="2545854"/>
          </a:xfrm>
        </p:spPr>
        <p:txBody>
          <a:bodyPr>
            <a:normAutofit fontScale="55000" lnSpcReduction="20000"/>
          </a:bodyPr>
          <a:lstStyle/>
          <a:p>
            <a:pPr>
              <a:buNone/>
            </a:pPr>
            <a:r>
              <a:rPr lang="en-US" sz="2100" dirty="0"/>
              <a:t>   </a:t>
            </a:r>
            <a:r>
              <a:rPr lang="en-US" sz="2100" dirty="0">
                <a:latin typeface="Andalus" pitchFamily="18" charset="-78"/>
                <a:cs typeface="Andalus" pitchFamily="18" charset="-78"/>
              </a:rPr>
              <a:t>It is challenging to examine a PE patient because they rarely display the classic presentation, which is the sudden onset of pleuritic chest pain, SOB, and hypoxia.</a:t>
            </a:r>
          </a:p>
          <a:p>
            <a:pPr>
              <a:buNone/>
            </a:pPr>
            <a:endParaRPr lang="en-US" sz="2100" dirty="0">
              <a:latin typeface="Andalus" pitchFamily="18" charset="-78"/>
              <a:cs typeface="Andalus" pitchFamily="18" charset="-78"/>
            </a:endParaRPr>
          </a:p>
          <a:p>
            <a:pPr>
              <a:buNone/>
            </a:pPr>
            <a:r>
              <a:rPr lang="en-US" sz="2475" dirty="0">
                <a:solidFill>
                  <a:srgbClr val="FF9900"/>
                </a:solidFill>
                <a:latin typeface="Andalus" pitchFamily="18" charset="-78"/>
                <a:cs typeface="Andalus" pitchFamily="18" charset="-78"/>
              </a:rPr>
              <a:t>Risk factors :</a:t>
            </a:r>
          </a:p>
          <a:p>
            <a:pPr marL="360045" indent="-257175"/>
            <a:r>
              <a:rPr lang="en-US" sz="2100" dirty="0">
                <a:latin typeface="Andalus" pitchFamily="18" charset="-78"/>
                <a:cs typeface="Andalus" pitchFamily="18" charset="-78"/>
              </a:rPr>
              <a:t>DVT</a:t>
            </a:r>
          </a:p>
          <a:p>
            <a:pPr marL="360045" indent="-257175"/>
            <a:r>
              <a:rPr lang="en-US" sz="2100" dirty="0" err="1">
                <a:latin typeface="Andalus" pitchFamily="18" charset="-78"/>
                <a:cs typeface="Andalus" pitchFamily="18" charset="-78"/>
              </a:rPr>
              <a:t>Hypercoagulable</a:t>
            </a:r>
            <a:r>
              <a:rPr lang="en-US" sz="2100" dirty="0">
                <a:latin typeface="Andalus" pitchFamily="18" charset="-78"/>
                <a:cs typeface="Andalus" pitchFamily="18" charset="-78"/>
              </a:rPr>
              <a:t> state</a:t>
            </a:r>
          </a:p>
          <a:p>
            <a:pPr marL="360045" indent="-257175"/>
            <a:r>
              <a:rPr lang="en-US" sz="2100" dirty="0">
                <a:latin typeface="Andalus" pitchFamily="18" charset="-78"/>
                <a:cs typeface="Andalus" pitchFamily="18" charset="-78"/>
              </a:rPr>
              <a:t>Immobilization</a:t>
            </a:r>
          </a:p>
          <a:p>
            <a:pPr marL="360045" indent="-257175"/>
            <a:r>
              <a:rPr lang="en-US" sz="2100" dirty="0">
                <a:latin typeface="Andalus" pitchFamily="18" charset="-78"/>
                <a:cs typeface="Andalus" pitchFamily="18" charset="-78"/>
              </a:rPr>
              <a:t>Surgery</a:t>
            </a:r>
          </a:p>
          <a:p>
            <a:pPr marL="360045" indent="-257175"/>
            <a:r>
              <a:rPr lang="en-US" sz="2100" dirty="0">
                <a:latin typeface="Andalus" pitchFamily="18" charset="-78"/>
                <a:cs typeface="Andalus" pitchFamily="18" charset="-78"/>
              </a:rPr>
              <a:t>Trauma</a:t>
            </a:r>
          </a:p>
          <a:p>
            <a:pPr marL="360045" indent="-257175"/>
            <a:r>
              <a:rPr lang="en-US" sz="2100" dirty="0">
                <a:latin typeface="Andalus" pitchFamily="18" charset="-78"/>
                <a:cs typeface="Andalus" pitchFamily="18" charset="-78"/>
              </a:rPr>
              <a:t>Pregnancy</a:t>
            </a:r>
          </a:p>
          <a:p>
            <a:pPr marL="360045" indent="-257175"/>
            <a:r>
              <a:rPr lang="en-US" sz="2100" dirty="0">
                <a:latin typeface="Andalus" pitchFamily="18" charset="-78"/>
                <a:cs typeface="Andalus" pitchFamily="18" charset="-78"/>
              </a:rPr>
              <a:t>Usage of OCP and estrogen replacement therapy</a:t>
            </a:r>
          </a:p>
          <a:p>
            <a:pPr marL="360045" indent="-257175"/>
            <a:r>
              <a:rPr lang="en-US" sz="2100" dirty="0">
                <a:latin typeface="Andalus" pitchFamily="18" charset="-78"/>
                <a:cs typeface="Andalus" pitchFamily="18" charset="-78"/>
              </a:rPr>
              <a:t>Malignancy</a:t>
            </a:r>
          </a:p>
          <a:p>
            <a:endParaRPr lang="en-US" dirty="0">
              <a:latin typeface="Andalus" pitchFamily="18" charset="-78"/>
              <a:cs typeface="Andalus"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2937"/>
            <a:ext cx="6172200" cy="642938"/>
          </a:xfrm>
        </p:spPr>
        <p:txBody>
          <a:bodyPr>
            <a:normAutofit/>
          </a:bodyPr>
          <a:lstStyle/>
          <a:p>
            <a:pPr algn="ctr"/>
            <a:r>
              <a:rPr lang="en-US" sz="3300" dirty="0">
                <a:solidFill>
                  <a:srgbClr val="FF9900"/>
                </a:solidFill>
                <a:latin typeface="Andalus" pitchFamily="18" charset="-78"/>
                <a:cs typeface="Andalus" pitchFamily="18" charset="-78"/>
              </a:rPr>
              <a:t>Pulmonary Embolism</a:t>
            </a:r>
            <a:endParaRPr lang="en-US" sz="3300" dirty="0"/>
          </a:p>
        </p:txBody>
      </p:sp>
      <p:sp>
        <p:nvSpPr>
          <p:cNvPr id="3" name="Content Placeholder 2"/>
          <p:cNvSpPr>
            <a:spLocks noGrp="1"/>
          </p:cNvSpPr>
          <p:nvPr>
            <p:ph idx="1"/>
          </p:nvPr>
        </p:nvSpPr>
        <p:spPr>
          <a:xfrm>
            <a:off x="342900" y="1113492"/>
            <a:ext cx="6172200" cy="2545854"/>
          </a:xfrm>
        </p:spPr>
        <p:txBody>
          <a:bodyPr>
            <a:normAutofit fontScale="55000" lnSpcReduction="20000"/>
          </a:bodyPr>
          <a:lstStyle/>
          <a:p>
            <a:pPr>
              <a:buNone/>
            </a:pPr>
            <a:r>
              <a:rPr lang="en-US" sz="2100" dirty="0">
                <a:solidFill>
                  <a:srgbClr val="FF9900"/>
                </a:solidFill>
                <a:latin typeface="Andalus" pitchFamily="18" charset="-78"/>
                <a:cs typeface="Andalus" pitchFamily="18" charset="-78"/>
              </a:rPr>
              <a:t>Diagnosis :</a:t>
            </a:r>
          </a:p>
          <a:p>
            <a:pPr marL="488633" indent="-385763">
              <a:buFont typeface="Wingdings" pitchFamily="2" charset="2"/>
              <a:buChar char="Ø"/>
            </a:pPr>
            <a:r>
              <a:rPr lang="en-US" sz="1800" dirty="0">
                <a:latin typeface="Andalus" pitchFamily="18" charset="-78"/>
                <a:cs typeface="Andalus" pitchFamily="18" charset="-78"/>
              </a:rPr>
              <a:t>D-</a:t>
            </a:r>
            <a:r>
              <a:rPr lang="en-US" sz="1800" dirty="0" err="1">
                <a:latin typeface="Andalus" pitchFamily="18" charset="-78"/>
                <a:cs typeface="Andalus" pitchFamily="18" charset="-78"/>
              </a:rPr>
              <a:t>dimer</a:t>
            </a:r>
            <a:r>
              <a:rPr lang="en-US" sz="1800" dirty="0">
                <a:latin typeface="Andalus" pitchFamily="18" charset="-78"/>
                <a:cs typeface="Andalus" pitchFamily="18" charset="-78"/>
              </a:rPr>
              <a:t> test.</a:t>
            </a:r>
          </a:p>
          <a:p>
            <a:pPr marL="488633" indent="-385763">
              <a:buFont typeface="Wingdings" pitchFamily="2" charset="2"/>
              <a:buChar char="Ø"/>
            </a:pPr>
            <a:r>
              <a:rPr lang="en-US" sz="1800" dirty="0">
                <a:latin typeface="Andalus" pitchFamily="18" charset="-78"/>
                <a:cs typeface="Andalus" pitchFamily="18" charset="-78"/>
              </a:rPr>
              <a:t>Computerized tomography pulmonary test (CTPA).</a:t>
            </a:r>
          </a:p>
          <a:p>
            <a:pPr marL="488633" indent="-385763">
              <a:buFont typeface="Wingdings" pitchFamily="2" charset="2"/>
              <a:buChar char="Ø"/>
            </a:pPr>
            <a:r>
              <a:rPr lang="en-US" sz="1800" dirty="0">
                <a:latin typeface="Andalus" pitchFamily="18" charset="-78"/>
                <a:cs typeface="Andalus" pitchFamily="18" charset="-78"/>
              </a:rPr>
              <a:t>Ventilation perfusion scan also called V/Q scan.</a:t>
            </a:r>
          </a:p>
          <a:p>
            <a:pPr marL="488633" indent="-385763">
              <a:buFont typeface="Wingdings" pitchFamily="2" charset="2"/>
              <a:buChar char="Ø"/>
            </a:pPr>
            <a:r>
              <a:rPr lang="en-US" sz="1800" dirty="0">
                <a:latin typeface="Andalus" pitchFamily="18" charset="-78"/>
                <a:cs typeface="Andalus" pitchFamily="18" charset="-78"/>
              </a:rPr>
              <a:t>Leg vein ultra sound.</a:t>
            </a:r>
          </a:p>
          <a:p>
            <a:pPr marL="488633" indent="-385763">
              <a:buFont typeface="Wingdings" pitchFamily="2" charset="2"/>
              <a:buChar char="Ø"/>
            </a:pPr>
            <a:endParaRPr lang="en-US" sz="1800" dirty="0">
              <a:latin typeface="Andalus" pitchFamily="18" charset="-78"/>
              <a:cs typeface="Andalus" pitchFamily="18" charset="-78"/>
            </a:endParaRPr>
          </a:p>
          <a:p>
            <a:pPr>
              <a:buNone/>
            </a:pPr>
            <a:r>
              <a:rPr lang="en-US" sz="2100" dirty="0">
                <a:solidFill>
                  <a:srgbClr val="FF9900"/>
                </a:solidFill>
                <a:latin typeface="Andalus" pitchFamily="18" charset="-78"/>
                <a:cs typeface="Andalus" pitchFamily="18" charset="-78"/>
              </a:rPr>
              <a:t>Treatment : </a:t>
            </a:r>
          </a:p>
          <a:p>
            <a:pPr marL="0" indent="0">
              <a:buFont typeface="Wingdings" pitchFamily="2" charset="2"/>
              <a:buChar char="Ø"/>
            </a:pPr>
            <a:r>
              <a:rPr lang="en-US" dirty="0">
                <a:latin typeface="Andalus" pitchFamily="18" charset="-78"/>
                <a:cs typeface="Andalus" pitchFamily="18" charset="-78"/>
              </a:rPr>
              <a:t>Anticoagulants .</a:t>
            </a:r>
          </a:p>
          <a:p>
            <a:pPr marL="0" indent="0">
              <a:buFont typeface="Wingdings" pitchFamily="2" charset="2"/>
              <a:buChar char="Ø"/>
            </a:pPr>
            <a:r>
              <a:rPr lang="en-US" dirty="0">
                <a:latin typeface="Andalus" pitchFamily="18" charset="-78"/>
                <a:cs typeface="Andalus" pitchFamily="18" charset="-78"/>
              </a:rPr>
              <a:t>Thrombolytics.</a:t>
            </a:r>
          </a:p>
          <a:p>
            <a:pPr marL="0" indent="0">
              <a:buFont typeface="Wingdings" pitchFamily="2" charset="2"/>
              <a:buChar char="Ø"/>
            </a:pPr>
            <a:r>
              <a:rPr lang="en-US" dirty="0">
                <a:latin typeface="Andalus" pitchFamily="18" charset="-78"/>
                <a:cs typeface="Andalus" pitchFamily="18" charset="-78"/>
              </a:rPr>
              <a:t>IVC filter for prevention or further complication of PE.</a:t>
            </a:r>
          </a:p>
          <a:p>
            <a:pPr marL="0" indent="0">
              <a:buFont typeface="Wingdings" pitchFamily="2" charset="2"/>
              <a:buChar char="Ø"/>
            </a:pPr>
            <a:r>
              <a:rPr lang="en-US" dirty="0">
                <a:latin typeface="Andalus" pitchFamily="18" charset="-78"/>
                <a:cs typeface="Andalus" pitchFamily="18" charset="-78"/>
              </a:rPr>
              <a:t>Clot removal.</a:t>
            </a:r>
          </a:p>
          <a:p>
            <a:pPr marL="102870" indent="0">
              <a:buNone/>
            </a:pPr>
            <a:endParaRPr lang="en-US" sz="2100" dirty="0">
              <a:latin typeface="Andalus" pitchFamily="18" charset="-78"/>
              <a:cs typeface="Andalus" pitchFamily="18" charset="-78"/>
            </a:endParaRPr>
          </a:p>
          <a:p>
            <a:endParaRPr lang="en-US" dirty="0">
              <a:latin typeface="Andalus" pitchFamily="18" charset="-78"/>
              <a:cs typeface="Andalus" pitchFamily="18"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Wound Infection (SSI)</a:t>
            </a:r>
          </a:p>
        </p:txBody>
      </p:sp>
      <p:sp>
        <p:nvSpPr>
          <p:cNvPr id="3" name="Content Placeholder 2"/>
          <p:cNvSpPr>
            <a:spLocks noGrp="1"/>
          </p:cNvSpPr>
          <p:nvPr>
            <p:ph idx="1"/>
          </p:nvPr>
        </p:nvSpPr>
        <p:spPr>
          <a:xfrm>
            <a:off x="342900" y="1428750"/>
            <a:ext cx="6172200" cy="2545854"/>
          </a:xfrm>
        </p:spPr>
        <p:txBody>
          <a:bodyPr>
            <a:normAutofit/>
          </a:bodyPr>
          <a:lstStyle/>
          <a:p>
            <a:pPr>
              <a:buNone/>
            </a:pPr>
            <a:r>
              <a:rPr lang="en-US" sz="1350" dirty="0">
                <a:latin typeface="Andalus" pitchFamily="18" charset="-78"/>
                <a:cs typeface="Andalus" pitchFamily="18" charset="-78"/>
              </a:rPr>
              <a:t>    Surgical Site Infection : is an infection that occurs after surgery in the part of the body where the surgery took place .</a:t>
            </a:r>
          </a:p>
          <a:p>
            <a:pPr>
              <a:buFont typeface="Wingdings" pitchFamily="2" charset="2"/>
              <a:buChar char="Ø"/>
            </a:pPr>
            <a:r>
              <a:rPr lang="en-US" sz="1350" dirty="0">
                <a:latin typeface="Andalus" pitchFamily="18" charset="-78"/>
                <a:cs typeface="Andalus" pitchFamily="18" charset="-78"/>
              </a:rPr>
              <a:t>Typically begins to produce fever around postoperative </a:t>
            </a:r>
            <a:r>
              <a:rPr lang="en-US" sz="1350" dirty="0">
                <a:solidFill>
                  <a:srgbClr val="FF9900"/>
                </a:solidFill>
                <a:latin typeface="Andalus" pitchFamily="18" charset="-78"/>
                <a:cs typeface="Andalus" pitchFamily="18" charset="-78"/>
              </a:rPr>
              <a:t>day 7 </a:t>
            </a:r>
            <a:r>
              <a:rPr lang="en-US" sz="1350" dirty="0">
                <a:latin typeface="Andalus" pitchFamily="18" charset="-78"/>
                <a:cs typeface="Andalus" pitchFamily="18" charset="-78"/>
              </a:rPr>
              <a:t>.</a:t>
            </a:r>
          </a:p>
          <a:p>
            <a:pPr>
              <a:buFont typeface="Wingdings" pitchFamily="2" charset="2"/>
              <a:buChar char="Ø"/>
            </a:pPr>
            <a:r>
              <a:rPr lang="en-US" sz="1350" dirty="0">
                <a:latin typeface="Andalus" pitchFamily="18" charset="-78"/>
                <a:cs typeface="Andalus" pitchFamily="18" charset="-78"/>
              </a:rPr>
              <a:t>Physical exam will reveal </a:t>
            </a:r>
            <a:r>
              <a:rPr lang="en-US" sz="1350" dirty="0" err="1">
                <a:latin typeface="Andalus" pitchFamily="18" charset="-78"/>
                <a:cs typeface="Andalus" pitchFamily="18" charset="-78"/>
              </a:rPr>
              <a:t>erythema</a:t>
            </a:r>
            <a:r>
              <a:rPr lang="en-US" sz="1350" dirty="0">
                <a:latin typeface="Andalus" pitchFamily="18" charset="-78"/>
                <a:cs typeface="Andalus" pitchFamily="18" charset="-78"/>
              </a:rPr>
              <a:t>, warmth, tenderness and </a:t>
            </a:r>
            <a:r>
              <a:rPr lang="en-US" sz="1350" dirty="0" err="1">
                <a:latin typeface="Andalus" pitchFamily="18" charset="-78"/>
                <a:cs typeface="Andalus" pitchFamily="18" charset="-78"/>
              </a:rPr>
              <a:t>fluctuance</a:t>
            </a:r>
            <a:r>
              <a:rPr lang="en-US" sz="1350" dirty="0">
                <a:latin typeface="Andalus" pitchFamily="18" charset="-78"/>
                <a:cs typeface="Andalus" pitchFamily="18" charset="-78"/>
              </a:rPr>
              <a:t> .</a:t>
            </a:r>
          </a:p>
          <a:p>
            <a:pPr>
              <a:buNone/>
            </a:pPr>
            <a:r>
              <a:rPr lang="en-US" sz="1350" dirty="0">
                <a:latin typeface="Andalus" pitchFamily="18" charset="-78"/>
                <a:cs typeface="Andalus" pitchFamily="18" charset="-78"/>
              </a:rPr>
              <a:t>There are several factors that increase the risk of a SSI :   </a:t>
            </a:r>
          </a:p>
          <a:p>
            <a:endParaRPr lang="ar-JO" sz="1500" dirty="0">
              <a:latin typeface="Andalus" pitchFamily="18" charset="-78"/>
              <a:cs typeface="Andalus" pitchFamily="18" charset="-78"/>
            </a:endParaRPr>
          </a:p>
          <a:p>
            <a:pPr>
              <a:buNone/>
            </a:pPr>
            <a:endParaRPr lang="en-US" sz="1800" dirty="0">
              <a:latin typeface="Andalus" pitchFamily="18" charset="-78"/>
              <a:cs typeface="Andalus" pitchFamily="18"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00350"/>
            <a:ext cx="5600700" cy="134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40363">
            <a:off x="5806405" y="721118"/>
            <a:ext cx="888776" cy="6377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F71E-2993-9570-DF11-DEFCAB8FBC3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6A15660-DD56-9112-109D-26E01753F0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83" y="100653"/>
            <a:ext cx="6091560" cy="4635328"/>
          </a:xfrm>
        </p:spPr>
      </p:pic>
    </p:spTree>
    <p:extLst>
      <p:ext uri="{BB962C8B-B14F-4D97-AF65-F5344CB8AC3E}">
        <p14:creationId xmlns:p14="http://schemas.microsoft.com/office/powerpoint/2010/main" val="3745096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69007"/>
            <a:ext cx="6172200" cy="642938"/>
          </a:xfrm>
        </p:spPr>
        <p:txBody>
          <a:bodyPr>
            <a:normAutofit/>
          </a:bodyPr>
          <a:lstStyle/>
          <a:p>
            <a:pPr algn="ctr"/>
            <a:r>
              <a:rPr lang="en-US" sz="3300" dirty="0">
                <a:solidFill>
                  <a:srgbClr val="FF9900"/>
                </a:solidFill>
                <a:latin typeface="Andalus" pitchFamily="18" charset="-78"/>
                <a:cs typeface="Andalus" pitchFamily="18" charset="-78"/>
              </a:rPr>
              <a:t>Wound Infection (SSI)</a:t>
            </a:r>
            <a:endParaRPr lang="en-US" sz="3300" dirty="0"/>
          </a:p>
        </p:txBody>
      </p:sp>
      <p:sp>
        <p:nvSpPr>
          <p:cNvPr id="3" name="Content Placeholder 2"/>
          <p:cNvSpPr>
            <a:spLocks noGrp="1"/>
          </p:cNvSpPr>
          <p:nvPr>
            <p:ph idx="1"/>
          </p:nvPr>
        </p:nvSpPr>
        <p:spPr>
          <a:xfrm>
            <a:off x="342900" y="1057463"/>
            <a:ext cx="6172200" cy="2545854"/>
          </a:xfrm>
        </p:spPr>
        <p:txBody>
          <a:bodyPr>
            <a:normAutofit fontScale="47500" lnSpcReduction="20000"/>
          </a:bodyPr>
          <a:lstStyle/>
          <a:p>
            <a:pPr>
              <a:buNone/>
            </a:pPr>
            <a:r>
              <a:rPr lang="en-US" sz="2100" dirty="0">
                <a:solidFill>
                  <a:srgbClr val="FF9900"/>
                </a:solidFill>
                <a:latin typeface="Andalus" pitchFamily="18" charset="-78"/>
                <a:cs typeface="Andalus" pitchFamily="18" charset="-78"/>
              </a:rPr>
              <a:t>Investigation: </a:t>
            </a:r>
            <a:br>
              <a:rPr lang="en-US" dirty="0">
                <a:latin typeface="Andalus" pitchFamily="18" charset="-78"/>
                <a:cs typeface="Andalus" pitchFamily="18" charset="-78"/>
              </a:rPr>
            </a:br>
            <a:r>
              <a:rPr lang="en-US" dirty="0">
                <a:latin typeface="Andalus" pitchFamily="18" charset="-78"/>
                <a:cs typeface="Andalus" pitchFamily="18" charset="-78"/>
              </a:rPr>
              <a:t>Any suspected wound surgical site infection should have wound swabs taken for culture .</a:t>
            </a:r>
          </a:p>
          <a:p>
            <a:pPr>
              <a:buNone/>
            </a:pPr>
            <a:r>
              <a:rPr lang="en-US" sz="2100" dirty="0">
                <a:solidFill>
                  <a:srgbClr val="FF9900"/>
                </a:solidFill>
                <a:latin typeface="Andalus" pitchFamily="18" charset="-78"/>
                <a:cs typeface="Andalus" pitchFamily="18" charset="-78"/>
              </a:rPr>
              <a:t>Management: </a:t>
            </a:r>
            <a:br>
              <a:rPr lang="en-US" dirty="0">
                <a:latin typeface="Andalus" pitchFamily="18" charset="-78"/>
                <a:cs typeface="Andalus" pitchFamily="18" charset="-78"/>
              </a:rPr>
            </a:br>
            <a:r>
              <a:rPr lang="en-US" dirty="0">
                <a:latin typeface="Andalus" pitchFamily="18" charset="-78"/>
                <a:cs typeface="Andalus" pitchFamily="18" charset="-78"/>
              </a:rPr>
              <a:t>Any sutures or clips present should be removed , allowing for the drainage of any pus.</a:t>
            </a:r>
            <a:br>
              <a:rPr lang="en-US" dirty="0">
                <a:latin typeface="Andalus" pitchFamily="18" charset="-78"/>
                <a:cs typeface="Andalus" pitchFamily="18" charset="-78"/>
              </a:rPr>
            </a:br>
            <a:r>
              <a:rPr lang="en-US" dirty="0">
                <a:latin typeface="Andalus" pitchFamily="18" charset="-78"/>
                <a:cs typeface="Andalus" pitchFamily="18" charset="-78"/>
              </a:rPr>
              <a:t>Empirical antibiotic should be started ; different wounds are often caused by different </a:t>
            </a:r>
            <a:r>
              <a:rPr lang="en-US" dirty="0" err="1">
                <a:latin typeface="Andalus" pitchFamily="18" charset="-78"/>
                <a:cs typeface="Andalus" pitchFamily="18" charset="-78"/>
              </a:rPr>
              <a:t>oragnisms</a:t>
            </a:r>
            <a:r>
              <a:rPr lang="en-US" dirty="0">
                <a:latin typeface="Andalus" pitchFamily="18" charset="-78"/>
                <a:cs typeface="Andalus" pitchFamily="18" charset="-78"/>
              </a:rPr>
              <a:t> , tailoring antibiotic therapy following culture results.</a:t>
            </a:r>
          </a:p>
          <a:p>
            <a:pPr>
              <a:buNone/>
            </a:pPr>
            <a:r>
              <a:rPr lang="en-US" sz="2100" dirty="0">
                <a:solidFill>
                  <a:srgbClr val="FF9900"/>
                </a:solidFill>
                <a:latin typeface="Andalus" pitchFamily="18" charset="-78"/>
                <a:cs typeface="Andalus" pitchFamily="18" charset="-78"/>
              </a:rPr>
              <a:t>Prevention:</a:t>
            </a:r>
            <a:br>
              <a:rPr lang="en-US" dirty="0">
                <a:latin typeface="Andalus" pitchFamily="18" charset="-78"/>
                <a:cs typeface="Andalus" pitchFamily="18" charset="-78"/>
              </a:rPr>
            </a:br>
            <a:r>
              <a:rPr lang="en-US" dirty="0">
                <a:latin typeface="Andalus" pitchFamily="18" charset="-78"/>
                <a:cs typeface="Andalus" pitchFamily="18" charset="-78"/>
              </a:rPr>
              <a:t>The prevention of surgical site infections can be achieved in the pre-operative , intra-operative and post-operative settings.</a:t>
            </a:r>
            <a:br>
              <a:rPr lang="en-US" dirty="0">
                <a:latin typeface="Andalus" pitchFamily="18" charset="-78"/>
                <a:cs typeface="Andalus" pitchFamily="18" charset="-78"/>
              </a:rPr>
            </a:br>
            <a:endParaRPr lang="en-US" dirty="0">
              <a:latin typeface="Andalus" pitchFamily="18" charset="-78"/>
              <a:cs typeface="Andalus" pitchFamily="18"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642937"/>
            <a:ext cx="6172200" cy="642938"/>
          </a:xfrm>
        </p:spPr>
        <p:txBody>
          <a:bodyPr>
            <a:normAutofit/>
          </a:bodyPr>
          <a:lstStyle/>
          <a:p>
            <a:pPr algn="ctr"/>
            <a:r>
              <a:rPr lang="en-US" sz="3300" dirty="0">
                <a:solidFill>
                  <a:srgbClr val="FF9900"/>
                </a:solidFill>
                <a:latin typeface="Andalus" pitchFamily="18" charset="-78"/>
                <a:cs typeface="Andalus" pitchFamily="18" charset="-78"/>
              </a:rPr>
              <a:t>Wound Infection (SSI)</a:t>
            </a:r>
            <a:endParaRPr lang="en-US" sz="3300" dirty="0"/>
          </a:p>
        </p:txBody>
      </p:sp>
      <p:sp>
        <p:nvSpPr>
          <p:cNvPr id="3" name="Content Placeholder 2"/>
          <p:cNvSpPr>
            <a:spLocks noGrp="1"/>
          </p:cNvSpPr>
          <p:nvPr>
            <p:ph idx="1"/>
          </p:nvPr>
        </p:nvSpPr>
        <p:spPr>
          <a:xfrm>
            <a:off x="228600" y="1241673"/>
            <a:ext cx="6343650" cy="2660155"/>
          </a:xfrm>
        </p:spPr>
        <p:txBody>
          <a:bodyPr>
            <a:noAutofit/>
          </a:bodyPr>
          <a:lstStyle/>
          <a:p>
            <a:r>
              <a:rPr lang="en-US" sz="1200" dirty="0">
                <a:solidFill>
                  <a:srgbClr val="FF9900"/>
                </a:solidFill>
                <a:latin typeface="Andalus" pitchFamily="18" charset="-78"/>
                <a:cs typeface="Andalus" pitchFamily="18" charset="-78"/>
              </a:rPr>
              <a:t>Pre-operative phase:</a:t>
            </a:r>
            <a:br>
              <a:rPr lang="en-US" sz="1200" dirty="0">
                <a:latin typeface="Andalus" pitchFamily="18" charset="-78"/>
                <a:cs typeface="Andalus" pitchFamily="18" charset="-78"/>
              </a:rPr>
            </a:br>
            <a:r>
              <a:rPr lang="en-US" sz="1200" dirty="0">
                <a:latin typeface="Andalus" pitchFamily="18" charset="-78"/>
                <a:cs typeface="Andalus" pitchFamily="18" charset="-78"/>
              </a:rPr>
              <a:t>- Give prophylactic antibiotics if indicated </a:t>
            </a:r>
            <a:br>
              <a:rPr lang="en-US" sz="1200" dirty="0">
                <a:latin typeface="Andalus" pitchFamily="18" charset="-78"/>
                <a:cs typeface="Andalus" pitchFamily="18" charset="-78"/>
              </a:rPr>
            </a:br>
            <a:r>
              <a:rPr lang="en-US" sz="1200" dirty="0">
                <a:latin typeface="Andalus" pitchFamily="18" charset="-78"/>
                <a:cs typeface="Andalus" pitchFamily="18" charset="-78"/>
              </a:rPr>
              <a:t>-Do not remove hair routinely-if necessary do this immediately prior to surgery with an electric clipper.</a:t>
            </a:r>
            <a:br>
              <a:rPr lang="en-US" sz="1200" dirty="0">
                <a:latin typeface="Andalus" pitchFamily="18" charset="-78"/>
                <a:cs typeface="Andalus" pitchFamily="18" charset="-78"/>
              </a:rPr>
            </a:br>
            <a:r>
              <a:rPr lang="en-US" sz="1200" dirty="0">
                <a:latin typeface="Andalus" pitchFamily="18" charset="-78"/>
                <a:cs typeface="Andalus" pitchFamily="18" charset="-78"/>
              </a:rPr>
              <a:t>-Patient advice-shower prior to </a:t>
            </a:r>
            <a:r>
              <a:rPr lang="en-US" sz="1200" dirty="0" err="1">
                <a:latin typeface="Andalus" pitchFamily="18" charset="-78"/>
                <a:cs typeface="Andalus" pitchFamily="18" charset="-78"/>
              </a:rPr>
              <a:t>surgey</a:t>
            </a:r>
            <a:r>
              <a:rPr lang="en-US" sz="1200" dirty="0">
                <a:latin typeface="Andalus" pitchFamily="18" charset="-78"/>
                <a:cs typeface="Andalus" pitchFamily="18" charset="-78"/>
              </a:rPr>
              <a:t>, encourage weight loss , optimised nutrition (to promote wound healing), good diabetic control and smoking cessation.</a:t>
            </a:r>
          </a:p>
          <a:p>
            <a:r>
              <a:rPr lang="en-US" sz="1200" dirty="0">
                <a:solidFill>
                  <a:srgbClr val="FF9900"/>
                </a:solidFill>
                <a:latin typeface="Andalus" pitchFamily="18" charset="-78"/>
                <a:cs typeface="Andalus" pitchFamily="18" charset="-78"/>
              </a:rPr>
              <a:t>Intra-operative phase: </a:t>
            </a:r>
            <a:br>
              <a:rPr lang="en-US" sz="1200" dirty="0">
                <a:latin typeface="Andalus" pitchFamily="18" charset="-78"/>
                <a:cs typeface="Andalus" pitchFamily="18" charset="-78"/>
              </a:rPr>
            </a:br>
            <a:r>
              <a:rPr lang="en-US" sz="1200" dirty="0">
                <a:latin typeface="Andalus" pitchFamily="18" charset="-78"/>
                <a:cs typeface="Andalus" pitchFamily="18" charset="-78"/>
              </a:rPr>
              <a:t>-Prepare the skin at the surgical site immediately before the incision using an antiseptic preparation ,</a:t>
            </a:r>
            <a:br>
              <a:rPr lang="en-US" sz="1200" dirty="0">
                <a:latin typeface="Andalus" pitchFamily="18" charset="-78"/>
                <a:cs typeface="Andalus" pitchFamily="18" charset="-78"/>
              </a:rPr>
            </a:br>
            <a:r>
              <a:rPr lang="en-US" sz="1200" dirty="0">
                <a:latin typeface="Andalus" pitchFamily="18" charset="-78"/>
                <a:cs typeface="Andalus" pitchFamily="18" charset="-78"/>
              </a:rPr>
              <a:t>( Povidone-iodine or Chlorhexidine are most suitable).</a:t>
            </a:r>
            <a:br>
              <a:rPr lang="en-US" sz="1200" dirty="0">
                <a:latin typeface="Andalus" pitchFamily="18" charset="-78"/>
                <a:cs typeface="Andalus" pitchFamily="18" charset="-78"/>
              </a:rPr>
            </a:br>
            <a:r>
              <a:rPr lang="en-US" sz="1200" dirty="0">
                <a:latin typeface="Andalus" pitchFamily="18" charset="-78"/>
                <a:cs typeface="Andalus" pitchFamily="18" charset="-78"/>
              </a:rPr>
              <a:t>-Change gloves or gowns if contaminated . </a:t>
            </a:r>
            <a:br>
              <a:rPr lang="en-US" sz="1200" dirty="0">
                <a:latin typeface="Andalus" pitchFamily="18" charset="-78"/>
                <a:cs typeface="Andalus" pitchFamily="18" charset="-78"/>
              </a:rPr>
            </a:br>
            <a:r>
              <a:rPr lang="en-US" sz="1200" dirty="0">
                <a:latin typeface="Andalus" pitchFamily="18" charset="-78"/>
                <a:cs typeface="Andalus" pitchFamily="18" charset="-78"/>
              </a:rPr>
              <a:t>-Use an appropriate interactive dressing at the end of the operation to cover all surgical incisions .</a:t>
            </a:r>
            <a:br>
              <a:rPr lang="en-US" sz="1500" dirty="0">
                <a:latin typeface="Andalus" pitchFamily="18" charset="-78"/>
                <a:cs typeface="Andalus" pitchFamily="18" charset="-78"/>
              </a:rPr>
            </a:br>
            <a:br>
              <a:rPr lang="en-US" sz="1500" dirty="0">
                <a:latin typeface="Andalus" pitchFamily="18" charset="-78"/>
                <a:cs typeface="Andalus" pitchFamily="18" charset="-78"/>
              </a:rPr>
            </a:br>
            <a:endParaRPr lang="en-US" sz="1500" dirty="0">
              <a:latin typeface="Andalus" pitchFamily="18" charset="-78"/>
              <a:cs typeface="Andalus"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Wound Infection (SSI)</a:t>
            </a:r>
            <a:endParaRPr lang="en-US" sz="3300" dirty="0"/>
          </a:p>
        </p:txBody>
      </p:sp>
      <p:sp>
        <p:nvSpPr>
          <p:cNvPr id="3" name="Content Placeholder 2"/>
          <p:cNvSpPr>
            <a:spLocks noGrp="1"/>
          </p:cNvSpPr>
          <p:nvPr>
            <p:ph idx="1"/>
          </p:nvPr>
        </p:nvSpPr>
        <p:spPr>
          <a:xfrm>
            <a:off x="342900" y="1543051"/>
            <a:ext cx="6343650" cy="2545854"/>
          </a:xfrm>
        </p:spPr>
        <p:txBody>
          <a:bodyPr>
            <a:normAutofit fontScale="85000" lnSpcReduction="10000"/>
          </a:bodyPr>
          <a:lstStyle/>
          <a:p>
            <a:pPr>
              <a:buNone/>
            </a:pPr>
            <a:r>
              <a:rPr lang="en-US" sz="2100" dirty="0">
                <a:solidFill>
                  <a:srgbClr val="FF9900"/>
                </a:solidFill>
                <a:latin typeface="Andalus" pitchFamily="18" charset="-78"/>
                <a:cs typeface="Andalus" pitchFamily="18" charset="-78"/>
              </a:rPr>
              <a:t>Post-operative phase: </a:t>
            </a:r>
            <a:br>
              <a:rPr lang="en-US" sz="2100" dirty="0">
                <a:latin typeface="Andalus" pitchFamily="18" charset="-78"/>
                <a:cs typeface="Andalus" pitchFamily="18" charset="-78"/>
              </a:rPr>
            </a:br>
            <a:r>
              <a:rPr lang="en-US" sz="1800" dirty="0">
                <a:latin typeface="Andalus" pitchFamily="18" charset="-78"/>
                <a:cs typeface="Andalus" pitchFamily="18" charset="-78"/>
              </a:rPr>
              <a:t>Monitor wounds closely-dressing changes , thus minimising the chance of bacterial contamination . </a:t>
            </a:r>
          </a:p>
          <a:p>
            <a:pPr>
              <a:buNone/>
            </a:pPr>
            <a:br>
              <a:rPr lang="en-US" sz="1800" dirty="0">
                <a:latin typeface="Andalus" pitchFamily="18" charset="-78"/>
                <a:cs typeface="Andalus" pitchFamily="18" charset="-78"/>
              </a:rPr>
            </a:br>
            <a:r>
              <a:rPr lang="en-US" sz="1800" dirty="0">
                <a:latin typeface="Andalus" pitchFamily="18" charset="-78"/>
                <a:cs typeface="Andalus" pitchFamily="18" charset="-78"/>
              </a:rPr>
              <a:t>Ensure that wounds in difficult areas such as skin creases and underneath skin folds (such as groin) are closely observed .</a:t>
            </a:r>
            <a:br>
              <a:rPr lang="en-US" sz="1800" dirty="0">
                <a:latin typeface="Andalus" pitchFamily="18" charset="-78"/>
                <a:cs typeface="Andalus" pitchFamily="18" charset="-78"/>
              </a:rPr>
            </a:br>
            <a:br>
              <a:rPr lang="en-US" sz="1800" dirty="0">
                <a:latin typeface="Andalus" pitchFamily="18" charset="-78"/>
                <a:cs typeface="Andalus" pitchFamily="18" charset="-78"/>
              </a:rPr>
            </a:br>
            <a:r>
              <a:rPr lang="en-US" sz="1800" dirty="0">
                <a:latin typeface="Andalus" pitchFamily="18" charset="-78"/>
                <a:cs typeface="Andalus" pitchFamily="18" charset="-78"/>
              </a:rPr>
              <a:t>Topical antibiotics are used in some cases post-operatively as well; they shown that they probably do prevent SSI rates when compared with no topical antibiotic or antiseptic therapy . </a:t>
            </a:r>
          </a:p>
          <a:p>
            <a:endParaRPr lang="en-US" dirty="0">
              <a:latin typeface="Andalus" pitchFamily="18" charset="-78"/>
              <a:cs typeface="Andalus" pitchFamily="18"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2937"/>
            <a:ext cx="6172200" cy="642938"/>
          </a:xfrm>
        </p:spPr>
        <p:txBody>
          <a:bodyPr>
            <a:normAutofit/>
          </a:bodyPr>
          <a:lstStyle/>
          <a:p>
            <a:pPr algn="ctr"/>
            <a:r>
              <a:rPr lang="en-US" sz="3300" dirty="0">
                <a:solidFill>
                  <a:srgbClr val="FF9900"/>
                </a:solidFill>
              </a:rPr>
              <a:t>Wonder Drugs</a:t>
            </a:r>
          </a:p>
        </p:txBody>
      </p:sp>
      <p:sp>
        <p:nvSpPr>
          <p:cNvPr id="3" name="Content Placeholder 2"/>
          <p:cNvSpPr>
            <a:spLocks noGrp="1"/>
          </p:cNvSpPr>
          <p:nvPr>
            <p:ph idx="1"/>
          </p:nvPr>
        </p:nvSpPr>
        <p:spPr>
          <a:xfrm>
            <a:off x="342900" y="1132169"/>
            <a:ext cx="6172200" cy="2545854"/>
          </a:xfrm>
        </p:spPr>
        <p:txBody>
          <a:bodyPr>
            <a:normAutofit fontScale="85000" lnSpcReduction="10000"/>
          </a:bodyPr>
          <a:lstStyle/>
          <a:p>
            <a:r>
              <a:rPr lang="en-US" sz="1800" dirty="0">
                <a:solidFill>
                  <a:srgbClr val="FF9900"/>
                </a:solidFill>
                <a:latin typeface="Andalus" pitchFamily="18" charset="-78"/>
                <a:cs typeface="Andalus" pitchFamily="18" charset="-78"/>
              </a:rPr>
              <a:t>Anytime .</a:t>
            </a:r>
          </a:p>
          <a:p>
            <a:endParaRPr lang="en-US" sz="1800" dirty="0">
              <a:latin typeface="Andalus" pitchFamily="18" charset="-78"/>
              <a:cs typeface="Andalus" pitchFamily="18" charset="-78"/>
            </a:endParaRPr>
          </a:p>
          <a:p>
            <a:pPr marL="214313" indent="-214313">
              <a:buFont typeface="Arial" pitchFamily="34" charset="0"/>
              <a:buChar char="•"/>
            </a:pPr>
            <a:r>
              <a:rPr lang="en-US" sz="1800" dirty="0">
                <a:latin typeface="Andalus" pitchFamily="18" charset="-78"/>
                <a:cs typeface="Andalus" pitchFamily="18" charset="-78"/>
              </a:rPr>
              <a:t>Antimicrobial &amp; Heparin account for almost </a:t>
            </a:r>
            <a:r>
              <a:rPr lang="en-US" sz="1800" dirty="0">
                <a:solidFill>
                  <a:srgbClr val="FF9900"/>
                </a:solidFill>
                <a:latin typeface="Andalus" pitchFamily="18" charset="-78"/>
                <a:cs typeface="Andalus" pitchFamily="18" charset="-78"/>
              </a:rPr>
              <a:t>one third </a:t>
            </a:r>
            <a:r>
              <a:rPr lang="en-US" sz="1800" dirty="0">
                <a:latin typeface="Andalus" pitchFamily="18" charset="-78"/>
                <a:cs typeface="Andalus" pitchFamily="18" charset="-78"/>
              </a:rPr>
              <a:t>of cases of drug-related fever in hospitalized patients.</a:t>
            </a:r>
          </a:p>
          <a:p>
            <a:endParaRPr lang="en-US" sz="1800" dirty="0">
              <a:latin typeface="Andalus" pitchFamily="18" charset="-78"/>
              <a:cs typeface="Andalus" pitchFamily="18" charset="-78"/>
            </a:endParaRPr>
          </a:p>
          <a:p>
            <a:pPr marL="257175" indent="-257175">
              <a:buFont typeface="Arial" pitchFamily="34" charset="0"/>
              <a:buChar char="•"/>
            </a:pPr>
            <a:r>
              <a:rPr lang="en-US" sz="1800" dirty="0">
                <a:latin typeface="Andalus" pitchFamily="18" charset="-78"/>
                <a:cs typeface="Andalus" pitchFamily="18" charset="-78"/>
              </a:rPr>
              <a:t>Any drug can cause fever.</a:t>
            </a:r>
          </a:p>
          <a:p>
            <a:endParaRPr lang="en-US" sz="1800" dirty="0">
              <a:latin typeface="Andalus" pitchFamily="18" charset="-78"/>
              <a:cs typeface="Andalus" pitchFamily="18" charset="-78"/>
            </a:endParaRPr>
          </a:p>
          <a:p>
            <a:pPr marL="214313" indent="-214313">
              <a:buFont typeface="Arial" pitchFamily="34" charset="0"/>
              <a:buChar char="•"/>
            </a:pPr>
            <a:r>
              <a:rPr lang="en-US" sz="1800" dirty="0">
                <a:latin typeface="Andalus" pitchFamily="18" charset="-78"/>
                <a:cs typeface="Andalus" pitchFamily="18" charset="-78"/>
              </a:rPr>
              <a:t>Review medication list .</a:t>
            </a:r>
          </a:p>
          <a:p>
            <a:endParaRPr lang="en-US" sz="1800" dirty="0">
              <a:latin typeface="Andalus" pitchFamily="18" charset="-78"/>
              <a:cs typeface="Andalus" pitchFamily="18" charset="-78"/>
            </a:endParaRPr>
          </a:p>
          <a:p>
            <a:pPr marL="214313" indent="-214313">
              <a:buFont typeface="Arial" pitchFamily="34" charset="0"/>
              <a:buChar char="•"/>
            </a:pPr>
            <a:r>
              <a:rPr lang="en-US" sz="1800" dirty="0">
                <a:latin typeface="Andalus" pitchFamily="18" charset="-78"/>
                <a:cs typeface="Andalus" pitchFamily="18" charset="-78"/>
              </a:rPr>
              <a:t>Stop suspected drugs.</a:t>
            </a:r>
          </a:p>
          <a:p>
            <a:endParaRPr lang="en-US" sz="1800" dirty="0">
              <a:latin typeface="Andalus" pitchFamily="18" charset="-78"/>
              <a:cs typeface="Andalus"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a:solidFill>
                  <a:srgbClr val="FF9900"/>
                </a:solidFill>
                <a:latin typeface="Andalus" pitchFamily="18" charset="-78"/>
                <a:cs typeface="Andalus" pitchFamily="18" charset="-78"/>
              </a:rPr>
              <a:t>Causes of Postoperative Fever</a:t>
            </a:r>
          </a:p>
        </p:txBody>
      </p:sp>
      <p:sp>
        <p:nvSpPr>
          <p:cNvPr id="3" name="Content Placeholder 2"/>
          <p:cNvSpPr>
            <a:spLocks noGrp="1"/>
          </p:cNvSpPr>
          <p:nvPr>
            <p:ph idx="1"/>
          </p:nvPr>
        </p:nvSpPr>
        <p:spPr/>
        <p:txBody>
          <a:bodyPr/>
          <a:lstStyle/>
          <a:p>
            <a:r>
              <a:rPr lang="en-US" sz="1800" i="1" dirty="0">
                <a:latin typeface="Andalus" pitchFamily="18" charset="-78"/>
                <a:cs typeface="Andalus" pitchFamily="18" charset="-78"/>
              </a:rPr>
              <a:t>“ </a:t>
            </a:r>
            <a:r>
              <a:rPr lang="en-US" sz="1800" i="1" dirty="0">
                <a:solidFill>
                  <a:srgbClr val="FF9900"/>
                </a:solidFill>
                <a:latin typeface="Andalus" pitchFamily="18" charset="-78"/>
                <a:cs typeface="Andalus" pitchFamily="18" charset="-78"/>
              </a:rPr>
              <a:t>WALKING</a:t>
            </a:r>
            <a:r>
              <a:rPr lang="en-US" sz="1800" i="1" dirty="0">
                <a:latin typeface="Andalus" pitchFamily="18" charset="-78"/>
                <a:cs typeface="Andalus" pitchFamily="18" charset="-78"/>
              </a:rPr>
              <a:t> in </a:t>
            </a:r>
            <a:r>
              <a:rPr lang="en-US" sz="1800" i="1" dirty="0">
                <a:solidFill>
                  <a:srgbClr val="FF9900"/>
                </a:solidFill>
                <a:latin typeface="Andalus" pitchFamily="18" charset="-78"/>
                <a:cs typeface="Andalus" pitchFamily="18" charset="-78"/>
              </a:rPr>
              <a:t>WONDER</a:t>
            </a:r>
            <a:r>
              <a:rPr lang="en-US" sz="1800" i="1" dirty="0">
                <a:latin typeface="Andalus" pitchFamily="18" charset="-78"/>
                <a:cs typeface="Andalus" pitchFamily="18" charset="-78"/>
              </a:rPr>
              <a:t> in the </a:t>
            </a:r>
            <a:r>
              <a:rPr lang="en-US" sz="1800" i="1" dirty="0">
                <a:solidFill>
                  <a:srgbClr val="FF9900"/>
                </a:solidFill>
                <a:latin typeface="Andalus" pitchFamily="18" charset="-78"/>
                <a:cs typeface="Andalus" pitchFamily="18" charset="-78"/>
              </a:rPr>
              <a:t>WIND</a:t>
            </a:r>
            <a:r>
              <a:rPr lang="en-US" sz="1800" i="1" dirty="0">
                <a:latin typeface="Andalus" pitchFamily="18" charset="-78"/>
                <a:cs typeface="Andalus" pitchFamily="18" charset="-78"/>
              </a:rPr>
              <a:t> with rain </a:t>
            </a:r>
            <a:r>
              <a:rPr lang="en-US" sz="1800" i="1" dirty="0">
                <a:solidFill>
                  <a:srgbClr val="FF9900"/>
                </a:solidFill>
                <a:latin typeface="Andalus" pitchFamily="18" charset="-78"/>
                <a:cs typeface="Andalus" pitchFamily="18" charset="-78"/>
              </a:rPr>
              <a:t>WATER</a:t>
            </a:r>
            <a:r>
              <a:rPr lang="en-US" sz="1800" i="1" dirty="0">
                <a:latin typeface="Andalus" pitchFamily="18" charset="-78"/>
                <a:cs typeface="Andalus" pitchFamily="18" charset="-78"/>
              </a:rPr>
              <a:t> falling on the</a:t>
            </a:r>
            <a:r>
              <a:rPr lang="en-US" sz="1800" i="1" dirty="0">
                <a:solidFill>
                  <a:srgbClr val="FF9900"/>
                </a:solidFill>
                <a:latin typeface="Andalus" pitchFamily="18" charset="-78"/>
                <a:cs typeface="Andalus" pitchFamily="18" charset="-78"/>
              </a:rPr>
              <a:t> WOUNDED </a:t>
            </a:r>
            <a:r>
              <a:rPr lang="en-US" sz="1800" i="1" dirty="0">
                <a:latin typeface="Andalus" pitchFamily="18" charset="-78"/>
                <a:cs typeface="Andalus" pitchFamily="18" charset="-78"/>
              </a:rPr>
              <a:t>heart ” </a:t>
            </a:r>
            <a:r>
              <a:rPr lang="en-US" i="1" dirty="0">
                <a:latin typeface="Andalus" pitchFamily="18" charset="-78"/>
                <a:cs typeface="Andalus" pitchFamily="18" charset="-78"/>
              </a:rPr>
              <a:t>.</a:t>
            </a:r>
          </a:p>
        </p:txBody>
      </p:sp>
      <p:pic>
        <p:nvPicPr>
          <p:cNvPr id="4" name="Picture 3" descr="131462214_1810842465736184_1041955413943491316_n.jpg"/>
          <p:cNvPicPr>
            <a:picLocks noChangeAspect="1"/>
          </p:cNvPicPr>
          <p:nvPr/>
        </p:nvPicPr>
        <p:blipFill>
          <a:blip r:embed="rId2" cstate="print"/>
          <a:stretch>
            <a:fillRect/>
          </a:stretch>
        </p:blipFill>
        <p:spPr>
          <a:xfrm>
            <a:off x="1200150" y="2457450"/>
            <a:ext cx="4171950" cy="1727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74D6-E0BD-4552-5D8F-A3A7F41475B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F3E2877-5A3F-1628-8944-AE26D86F2D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14" y="53197"/>
            <a:ext cx="3180368" cy="2688107"/>
          </a:xfrm>
        </p:spPr>
      </p:pic>
      <p:pic>
        <p:nvPicPr>
          <p:cNvPr id="5" name="Picture 5">
            <a:extLst>
              <a:ext uri="{FF2B5EF4-FFF2-40B4-BE49-F238E27FC236}">
                <a16:creationId xmlns:a16="http://schemas.microsoft.com/office/drawing/2014/main" id="{AFD72718-244B-7154-92D1-7120E9138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906" y="53198"/>
            <a:ext cx="4064576" cy="2688106"/>
          </a:xfrm>
          <a:prstGeom prst="rect">
            <a:avLst/>
          </a:prstGeom>
        </p:spPr>
      </p:pic>
      <p:pic>
        <p:nvPicPr>
          <p:cNvPr id="6" name="Picture 6">
            <a:extLst>
              <a:ext uri="{FF2B5EF4-FFF2-40B4-BE49-F238E27FC236}">
                <a16:creationId xmlns:a16="http://schemas.microsoft.com/office/drawing/2014/main" id="{09104888-751B-C028-C614-333FF4B4C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91" y="2649706"/>
            <a:ext cx="4908299" cy="2388849"/>
          </a:xfrm>
          <a:prstGeom prst="rect">
            <a:avLst/>
          </a:prstGeom>
        </p:spPr>
      </p:pic>
    </p:spTree>
    <p:extLst>
      <p:ext uri="{BB962C8B-B14F-4D97-AF65-F5344CB8AC3E}">
        <p14:creationId xmlns:p14="http://schemas.microsoft.com/office/powerpoint/2010/main" val="395756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3778-94B8-9A3B-D0AD-C6A673C159BA}"/>
              </a:ext>
            </a:extLst>
          </p:cNvPr>
          <p:cNvSpPr>
            <a:spLocks noGrp="1"/>
          </p:cNvSpPr>
          <p:nvPr>
            <p:ph type="title"/>
          </p:nvPr>
        </p:nvSpPr>
        <p:spPr/>
        <p:txBody>
          <a:bodyPr/>
          <a:lstStyle/>
          <a:p>
            <a:endParaRPr lang="en-US"/>
          </a:p>
        </p:txBody>
      </p:sp>
      <p:pic>
        <p:nvPicPr>
          <p:cNvPr id="10" name="Picture 10">
            <a:extLst>
              <a:ext uri="{FF2B5EF4-FFF2-40B4-BE49-F238E27FC236}">
                <a16:creationId xmlns:a16="http://schemas.microsoft.com/office/drawing/2014/main" id="{0F02FA82-4E9A-2EC1-DA45-3EF667D74C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40"/>
          <a:stretch/>
        </p:blipFill>
        <p:spPr>
          <a:xfrm>
            <a:off x="-31148" y="98348"/>
            <a:ext cx="6920295" cy="4484309"/>
          </a:xfrm>
        </p:spPr>
      </p:pic>
    </p:spTree>
    <p:extLst>
      <p:ext uri="{BB962C8B-B14F-4D97-AF65-F5344CB8AC3E}">
        <p14:creationId xmlns:p14="http://schemas.microsoft.com/office/powerpoint/2010/main" val="7023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702D-8422-92DD-63A8-45ED4C1D1355}"/>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3D9106E4-EA1B-3ECA-E58F-6A9BB7C464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513" y="-23315"/>
            <a:ext cx="3999029" cy="5166815"/>
          </a:xfrm>
        </p:spPr>
      </p:pic>
    </p:spTree>
    <p:extLst>
      <p:ext uri="{BB962C8B-B14F-4D97-AF65-F5344CB8AC3E}">
        <p14:creationId xmlns:p14="http://schemas.microsoft.com/office/powerpoint/2010/main" val="170749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14" y="158192"/>
            <a:ext cx="6172200" cy="642938"/>
          </a:xfrm>
        </p:spPr>
        <p:txBody>
          <a:bodyPr>
            <a:normAutofit/>
          </a:bodyPr>
          <a:lstStyle/>
          <a:p>
            <a:pPr algn="ctr"/>
            <a:r>
              <a:rPr lang="en-US" sz="3300" dirty="0">
                <a:solidFill>
                  <a:srgbClr val="FF9900"/>
                </a:solidFill>
                <a:latin typeface="Andalus" pitchFamily="18" charset="-78"/>
                <a:cs typeface="Andalus" pitchFamily="18" charset="-78"/>
              </a:rPr>
              <a:t>Atelectasis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907836">
            <a:off x="5025521" y="350543"/>
            <a:ext cx="1335953" cy="1020406"/>
          </a:xfrm>
          <a:prstGeom prst="rect">
            <a:avLst/>
          </a:prstGeom>
        </p:spPr>
      </p:pic>
      <p:sp>
        <p:nvSpPr>
          <p:cNvPr id="5" name="TextBox 4"/>
          <p:cNvSpPr txBox="1"/>
          <p:nvPr/>
        </p:nvSpPr>
        <p:spPr>
          <a:xfrm>
            <a:off x="193761" y="1172983"/>
            <a:ext cx="4764622" cy="2354491"/>
          </a:xfrm>
          <a:prstGeom prst="rect">
            <a:avLst/>
          </a:prstGeom>
          <a:noFill/>
        </p:spPr>
        <p:txBody>
          <a:bodyPr wrap="square" rtlCol="0">
            <a:spAutoFit/>
          </a:bodyPr>
          <a:lstStyle/>
          <a:p>
            <a:pPr lvl="0"/>
            <a:r>
              <a:rPr lang="en-US" sz="1500" i="1" dirty="0">
                <a:latin typeface="Andalus" pitchFamily="18" charset="-78"/>
                <a:cs typeface="Andalus" pitchFamily="18" charset="-78"/>
              </a:rPr>
              <a:t>Is a complete or partial collapse of the entire lung or area (lobe) of the lung ,  resulting in reduced or absent gas exchange  .</a:t>
            </a:r>
          </a:p>
          <a:p>
            <a:r>
              <a:rPr lang="en-US" sz="1500" dirty="0">
                <a:solidFill>
                  <a:srgbClr val="FF9900"/>
                </a:solidFill>
                <a:latin typeface="Andalus" pitchFamily="18" charset="-78"/>
                <a:cs typeface="Andalus" pitchFamily="18" charset="-78"/>
              </a:rPr>
              <a:t>MOST COMMON </a:t>
            </a:r>
            <a:r>
              <a:rPr lang="en-US" sz="1500" dirty="0">
                <a:solidFill>
                  <a:srgbClr val="3B3835"/>
                </a:solidFill>
                <a:latin typeface="Andalus" pitchFamily="18" charset="-78"/>
                <a:cs typeface="Andalus" pitchFamily="18" charset="-78"/>
              </a:rPr>
              <a:t>cause of </a:t>
            </a:r>
            <a:r>
              <a:rPr lang="en-US" sz="1500" dirty="0" err="1">
                <a:solidFill>
                  <a:srgbClr val="3B3835"/>
                </a:solidFill>
                <a:latin typeface="Andalus" pitchFamily="18" charset="-78"/>
                <a:cs typeface="Andalus" pitchFamily="18" charset="-78"/>
              </a:rPr>
              <a:t>po</a:t>
            </a:r>
            <a:r>
              <a:rPr lang="en-US" sz="1500" dirty="0">
                <a:solidFill>
                  <a:srgbClr val="3B3835"/>
                </a:solidFill>
                <a:latin typeface="Andalus" pitchFamily="18" charset="-78"/>
                <a:cs typeface="Andalus" pitchFamily="18" charset="-78"/>
              </a:rPr>
              <a:t> fever in </a:t>
            </a:r>
            <a:r>
              <a:rPr lang="en-US" sz="1500" dirty="0">
                <a:solidFill>
                  <a:srgbClr val="FF9900"/>
                </a:solidFill>
                <a:latin typeface="Andalus" pitchFamily="18" charset="-78"/>
                <a:cs typeface="Andalus" pitchFamily="18" charset="-78"/>
              </a:rPr>
              <a:t>24-48h</a:t>
            </a:r>
            <a:r>
              <a:rPr lang="en-US" sz="1500" dirty="0">
                <a:solidFill>
                  <a:srgbClr val="3B3835"/>
                </a:solidFill>
                <a:latin typeface="Andalus" pitchFamily="18" charset="-78"/>
                <a:cs typeface="Andalus" pitchFamily="18" charset="-78"/>
              </a:rPr>
              <a:t> period.</a:t>
            </a:r>
          </a:p>
          <a:p>
            <a:endParaRPr lang="en-US" sz="1500" dirty="0">
              <a:solidFill>
                <a:srgbClr val="3B3835"/>
              </a:solidFill>
              <a:latin typeface="Andalus" pitchFamily="18" charset="-78"/>
              <a:cs typeface="Andalus" pitchFamily="18" charset="-78"/>
            </a:endParaRPr>
          </a:p>
          <a:p>
            <a:r>
              <a:rPr lang="en-US" sz="1500" b="0" i="0" dirty="0">
                <a:solidFill>
                  <a:srgbClr val="FF9900"/>
                </a:solidFill>
                <a:effectLst/>
                <a:latin typeface="Andalus" pitchFamily="18" charset="-78"/>
                <a:cs typeface="Andalus" pitchFamily="18" charset="-78"/>
              </a:rPr>
              <a:t>Clinical Manifestations </a:t>
            </a:r>
            <a:endParaRPr lang="en-US" sz="1500" b="0" i="0" dirty="0">
              <a:solidFill>
                <a:srgbClr val="3B3835"/>
              </a:solidFill>
              <a:effectLst/>
              <a:latin typeface="Andalus" pitchFamily="18" charset="-78"/>
              <a:cs typeface="Andalus" pitchFamily="18" charset="-78"/>
            </a:endParaRPr>
          </a:p>
          <a:p>
            <a:pPr>
              <a:buFont typeface="Wingdings" pitchFamily="2" charset="2"/>
              <a:buChar char="Ø"/>
            </a:pPr>
            <a:r>
              <a:rPr lang="en-US" sz="1350" b="1" i="0" dirty="0">
                <a:solidFill>
                  <a:srgbClr val="3B3835"/>
                </a:solidFill>
                <a:effectLst/>
                <a:latin typeface="Andalus" pitchFamily="18" charset="-78"/>
                <a:cs typeface="Andalus" pitchFamily="18" charset="-78"/>
              </a:rPr>
              <a:t>Dyspnea, tachycardia and Tachypnea</a:t>
            </a:r>
            <a:endParaRPr lang="en-US" sz="1350" b="1" dirty="0">
              <a:solidFill>
                <a:srgbClr val="3B3835"/>
              </a:solidFill>
              <a:latin typeface="Andalus" pitchFamily="18" charset="-78"/>
              <a:cs typeface="Andalus" pitchFamily="18" charset="-78"/>
            </a:endParaRPr>
          </a:p>
          <a:p>
            <a:pPr>
              <a:buFont typeface="Wingdings" pitchFamily="2" charset="2"/>
              <a:buChar char="Ø"/>
            </a:pPr>
            <a:r>
              <a:rPr lang="en-US" sz="1350" b="1" i="0" dirty="0">
                <a:solidFill>
                  <a:srgbClr val="3B3835"/>
                </a:solidFill>
                <a:effectLst/>
                <a:latin typeface="Andalus" pitchFamily="18" charset="-78"/>
                <a:cs typeface="Andalus" pitchFamily="18" charset="-78"/>
              </a:rPr>
              <a:t>Pleural pain, and central cyanosis</a:t>
            </a:r>
            <a:endParaRPr lang="en-US" sz="1350" b="1" dirty="0">
              <a:solidFill>
                <a:srgbClr val="3B3835"/>
              </a:solidFill>
              <a:latin typeface="Andalus" pitchFamily="18" charset="-78"/>
              <a:cs typeface="Andalus" pitchFamily="18" charset="-78"/>
            </a:endParaRPr>
          </a:p>
          <a:p>
            <a:endParaRPr lang="en-US" sz="1500" dirty="0">
              <a:solidFill>
                <a:srgbClr val="3B3835"/>
              </a:solidFill>
              <a:latin typeface="Andalus" pitchFamily="18" charset="-78"/>
              <a:cs typeface="Andalus" pitchFamily="18" charset="-78"/>
            </a:endParaRPr>
          </a:p>
          <a:p>
            <a:endParaRPr lang="en-US" sz="1500" dirty="0">
              <a:solidFill>
                <a:schemeClr val="tx1">
                  <a:lumMod val="75000"/>
                  <a:lumOff val="25000"/>
                </a:schemeClr>
              </a:solidFill>
              <a:latin typeface="Andalus" pitchFamily="18" charset="-78"/>
              <a:cs typeface="Andalus" pitchFamily="18" charset="-78"/>
            </a:endParaRPr>
          </a:p>
        </p:txBody>
      </p:sp>
      <p:sp>
        <p:nvSpPr>
          <p:cNvPr id="6" name="TextBox 5">
            <a:extLst>
              <a:ext uri="{FF2B5EF4-FFF2-40B4-BE49-F238E27FC236}">
                <a16:creationId xmlns:a16="http://schemas.microsoft.com/office/drawing/2014/main" id="{952454B3-6D81-8E36-D2D8-2CC15B9F1C71}"/>
              </a:ext>
            </a:extLst>
          </p:cNvPr>
          <p:cNvSpPr txBox="1"/>
          <p:nvPr/>
        </p:nvSpPr>
        <p:spPr>
          <a:xfrm>
            <a:off x="4623620" y="2307879"/>
            <a:ext cx="2139759" cy="1338828"/>
          </a:xfrm>
          <a:prstGeom prst="rect">
            <a:avLst/>
          </a:prstGeom>
          <a:noFill/>
        </p:spPr>
        <p:txBody>
          <a:bodyPr wrap="square">
            <a:spAutoFit/>
          </a:bodyPr>
          <a:lstStyle/>
          <a:p>
            <a:pPr>
              <a:buNone/>
            </a:pPr>
            <a:r>
              <a:rPr lang="en-US" sz="1350" dirty="0">
                <a:solidFill>
                  <a:srgbClr val="FF9900"/>
                </a:solidFill>
                <a:latin typeface="Andalus" pitchFamily="18" charset="-78"/>
                <a:cs typeface="Andalus" pitchFamily="18" charset="-78"/>
              </a:rPr>
              <a:t>Physical examination :</a:t>
            </a:r>
          </a:p>
          <a:p>
            <a:r>
              <a:rPr lang="en-US" sz="1350" dirty="0">
                <a:latin typeface="Andalus" pitchFamily="18" charset="-78"/>
                <a:cs typeface="Andalus" pitchFamily="18" charset="-78"/>
              </a:rPr>
              <a:t>▪︎</a:t>
            </a:r>
            <a:r>
              <a:rPr lang="en-US" sz="1350" b="1" dirty="0">
                <a:latin typeface="Andalus" pitchFamily="18" charset="-78"/>
                <a:cs typeface="Andalus" pitchFamily="18" charset="-78"/>
              </a:rPr>
              <a:t>Dullness </a:t>
            </a:r>
          </a:p>
          <a:p>
            <a:pPr marL="257175" indent="-257175">
              <a:buNone/>
            </a:pPr>
            <a:r>
              <a:rPr lang="en-US" sz="1350" b="1" dirty="0"/>
              <a:t>   </a:t>
            </a:r>
            <a:r>
              <a:rPr lang="en-US" sz="1350" b="1" dirty="0">
                <a:cs typeface="Andalus" pitchFamily="18" charset="-78"/>
              </a:rPr>
              <a:t>▪︎ decrease heart sound </a:t>
            </a:r>
          </a:p>
          <a:p>
            <a:pPr marL="257175" indent="-257175">
              <a:buNone/>
            </a:pPr>
            <a:r>
              <a:rPr lang="en-US" sz="1350" b="1" dirty="0">
                <a:cs typeface="Andalus" pitchFamily="18" charset="-78"/>
              </a:rPr>
              <a:t>▪︎</a:t>
            </a:r>
            <a:r>
              <a:rPr lang="en-US" sz="1350" b="1" dirty="0">
                <a:latin typeface="Andalus" pitchFamily="18" charset="-78"/>
                <a:cs typeface="Andalus" pitchFamily="18" charset="-78"/>
              </a:rPr>
              <a:t>Decreased breath sound</a:t>
            </a:r>
          </a:p>
          <a:p>
            <a:pPr marL="257175" indent="-257175">
              <a:buNone/>
            </a:pPr>
            <a:r>
              <a:rPr lang="en-US" sz="1350" b="1" dirty="0">
                <a:cs typeface="Andalus" pitchFamily="18" charset="-78"/>
              </a:rPr>
              <a:t>▪︎low grade fever</a:t>
            </a:r>
            <a:endParaRPr lang="en-US" sz="1350" b="1" dirty="0"/>
          </a:p>
        </p:txBody>
      </p:sp>
      <p:sp>
        <p:nvSpPr>
          <p:cNvPr id="8" name="TextBox 7">
            <a:extLst>
              <a:ext uri="{FF2B5EF4-FFF2-40B4-BE49-F238E27FC236}">
                <a16:creationId xmlns:a16="http://schemas.microsoft.com/office/drawing/2014/main" id="{24D86CD2-A950-E478-0094-0179E6C96B08}"/>
              </a:ext>
            </a:extLst>
          </p:cNvPr>
          <p:cNvSpPr txBox="1"/>
          <p:nvPr/>
        </p:nvSpPr>
        <p:spPr>
          <a:xfrm>
            <a:off x="233314" y="3344887"/>
            <a:ext cx="3430196" cy="923330"/>
          </a:xfrm>
          <a:prstGeom prst="rect">
            <a:avLst/>
          </a:prstGeom>
          <a:noFill/>
        </p:spPr>
        <p:txBody>
          <a:bodyPr wrap="square">
            <a:spAutoFit/>
          </a:bodyPr>
          <a:lstStyle/>
          <a:p>
            <a:r>
              <a:rPr lang="en-US" sz="1350" b="1" dirty="0">
                <a:solidFill>
                  <a:srgbClr val="FF9900"/>
                </a:solidFill>
                <a:latin typeface="Andalus" pitchFamily="18" charset="-78"/>
                <a:cs typeface="Andalus" pitchFamily="18" charset="-78"/>
              </a:rPr>
              <a:t>Complications :</a:t>
            </a:r>
          </a:p>
          <a:p>
            <a:pPr>
              <a:buFont typeface="Wingdings" pitchFamily="2" charset="2"/>
              <a:buChar char="Ø"/>
            </a:pPr>
            <a:r>
              <a:rPr lang="en-US" sz="1350" b="1" i="0" dirty="0">
                <a:solidFill>
                  <a:schemeClr val="tx1">
                    <a:lumMod val="75000"/>
                    <a:lumOff val="25000"/>
                  </a:schemeClr>
                </a:solidFill>
                <a:effectLst/>
                <a:latin typeface="Andalus" pitchFamily="18" charset="-78"/>
                <a:cs typeface="Andalus" pitchFamily="18" charset="-78"/>
              </a:rPr>
              <a:t>Low blood oxygen (hypoxemia). </a:t>
            </a:r>
          </a:p>
          <a:p>
            <a:pPr>
              <a:buFont typeface="Wingdings" pitchFamily="2" charset="2"/>
              <a:buChar char="Ø"/>
            </a:pPr>
            <a:r>
              <a:rPr lang="en-US" sz="1350" b="1" i="0" dirty="0">
                <a:solidFill>
                  <a:schemeClr val="tx1">
                    <a:lumMod val="75000"/>
                    <a:lumOff val="25000"/>
                  </a:schemeClr>
                </a:solidFill>
                <a:effectLst/>
                <a:latin typeface="Andalus" pitchFamily="18" charset="-78"/>
                <a:cs typeface="Andalus" pitchFamily="18" charset="-78"/>
              </a:rPr>
              <a:t>Pneumonia. (esp</a:t>
            </a:r>
            <a:r>
              <a:rPr lang="en-US" sz="1350" b="1" dirty="0">
                <a:solidFill>
                  <a:schemeClr val="tx1">
                    <a:lumMod val="75000"/>
                    <a:lumOff val="25000"/>
                  </a:schemeClr>
                </a:solidFill>
                <a:latin typeface="Andalus" pitchFamily="18" charset="-78"/>
                <a:cs typeface="Andalus" pitchFamily="18" charset="-78"/>
              </a:rPr>
              <a:t>. if fever persist)</a:t>
            </a:r>
            <a:endParaRPr lang="en-US" sz="1350" b="1" i="0" dirty="0">
              <a:solidFill>
                <a:schemeClr val="tx1">
                  <a:lumMod val="75000"/>
                  <a:lumOff val="25000"/>
                </a:schemeClr>
              </a:solidFill>
              <a:effectLst/>
              <a:latin typeface="Andalus" pitchFamily="18" charset="-78"/>
              <a:cs typeface="Andalus" pitchFamily="18" charset="-78"/>
            </a:endParaRPr>
          </a:p>
          <a:p>
            <a:pPr>
              <a:buFont typeface="Wingdings" pitchFamily="2" charset="2"/>
              <a:buChar char="Ø"/>
            </a:pPr>
            <a:r>
              <a:rPr lang="en-US" sz="1350" b="1" i="0" dirty="0">
                <a:solidFill>
                  <a:schemeClr val="tx1">
                    <a:lumMod val="75000"/>
                    <a:lumOff val="25000"/>
                  </a:schemeClr>
                </a:solidFill>
                <a:effectLst/>
                <a:latin typeface="Andalus" pitchFamily="18" charset="-78"/>
                <a:cs typeface="Andalus" pitchFamily="18" charset="-78"/>
              </a:rPr>
              <a:t>Respiratory failure.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A9FB-9678-FE8F-DEB1-0D6A7696E50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2E40CE0-3317-B553-C5AD-DB4BCC9FF6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069"/>
            <a:ext cx="3846262" cy="4827451"/>
          </a:xfrm>
        </p:spPr>
      </p:pic>
      <p:pic>
        <p:nvPicPr>
          <p:cNvPr id="6" name="Picture 5">
            <a:extLst>
              <a:ext uri="{FF2B5EF4-FFF2-40B4-BE49-F238E27FC236}">
                <a16:creationId xmlns:a16="http://schemas.microsoft.com/office/drawing/2014/main" id="{C1E4F578-868D-F43C-93A3-3CFD3303AE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262" y="127121"/>
            <a:ext cx="2946320" cy="2258939"/>
          </a:xfrm>
          <a:prstGeom prst="rect">
            <a:avLst/>
          </a:prstGeom>
        </p:spPr>
      </p:pic>
      <p:pic>
        <p:nvPicPr>
          <p:cNvPr id="7" name="Picture 7">
            <a:extLst>
              <a:ext uri="{FF2B5EF4-FFF2-40B4-BE49-F238E27FC236}">
                <a16:creationId xmlns:a16="http://schemas.microsoft.com/office/drawing/2014/main" id="{EFFC66AD-82D0-78B3-9137-25DF62C9F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262" y="2403111"/>
            <a:ext cx="3011738" cy="2534409"/>
          </a:xfrm>
          <a:prstGeom prst="rect">
            <a:avLst/>
          </a:prstGeom>
        </p:spPr>
      </p:pic>
    </p:spTree>
    <p:extLst>
      <p:ext uri="{BB962C8B-B14F-4D97-AF65-F5344CB8AC3E}">
        <p14:creationId xmlns:p14="http://schemas.microsoft.com/office/powerpoint/2010/main" val="281632164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2219</TotalTime>
  <Words>1316</Words>
  <Application>Microsoft Office PowerPoint</Application>
  <PresentationFormat>Custom</PresentationFormat>
  <Paragraphs>258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سمة Office</vt:lpstr>
      <vt:lpstr>Postoperative fever </vt:lpstr>
      <vt:lpstr>Pyrexia / Fever</vt:lpstr>
      <vt:lpstr>PowerPoint Presentation</vt:lpstr>
      <vt:lpstr>Causes of Postoperative Fever</vt:lpstr>
      <vt:lpstr>PowerPoint Presentation</vt:lpstr>
      <vt:lpstr>PowerPoint Presentation</vt:lpstr>
      <vt:lpstr>PowerPoint Presentation</vt:lpstr>
      <vt:lpstr>Atelectasis</vt:lpstr>
      <vt:lpstr>PowerPoint Presentation</vt:lpstr>
      <vt:lpstr>Atelectasis</vt:lpstr>
      <vt:lpstr>Malignant Hyperthermia </vt:lpstr>
      <vt:lpstr>PowerPoint Presentation</vt:lpstr>
      <vt:lpstr>Malignant Hyperthermia </vt:lpstr>
      <vt:lpstr>Pneumonia</vt:lpstr>
      <vt:lpstr>Pneumonia</vt:lpstr>
      <vt:lpstr>Pneumonia</vt:lpstr>
      <vt:lpstr>Aspiration</vt:lpstr>
      <vt:lpstr>Urinary Tract Infection</vt:lpstr>
      <vt:lpstr>Urinary Tract Infection</vt:lpstr>
      <vt:lpstr>Urinary Tract Infection</vt:lpstr>
      <vt:lpstr>Urinary Tract Infection</vt:lpstr>
      <vt:lpstr>Venous Thromboembolism(VTE):</vt:lpstr>
      <vt:lpstr> Deep Vein Thrombosis(DVT): </vt:lpstr>
      <vt:lpstr>Deep Vein Thrombosis(DVT):</vt:lpstr>
      <vt:lpstr>Deep Vein Thrombosis(DVT):</vt:lpstr>
      <vt:lpstr>Pulmonary Embolism</vt:lpstr>
      <vt:lpstr>Pulmonary Embolism</vt:lpstr>
      <vt:lpstr>Pulmonary Embolism</vt:lpstr>
      <vt:lpstr>Wound Infection (SSI)</vt:lpstr>
      <vt:lpstr>Wound Infection (SSI)</vt:lpstr>
      <vt:lpstr>Wound Infection (SSI)</vt:lpstr>
      <vt:lpstr>Wound Infection (SSI)</vt:lpstr>
      <vt:lpstr>Wonder Drugs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Postoperative Fever</dc:title>
  <dc:creator>athamneh.co</dc:creator>
  <cp:lastModifiedBy>Sanabil Hassanat</cp:lastModifiedBy>
  <cp:revision>15</cp:revision>
  <dcterms:created xsi:type="dcterms:W3CDTF">2021-11-19T09:21:04Z</dcterms:created>
  <dcterms:modified xsi:type="dcterms:W3CDTF">2023-03-23T07:57:49Z</dcterms:modified>
</cp:coreProperties>
</file>